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2.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3.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4.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5.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6.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7.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8.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8.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48" r:id="rId4"/>
  </p:sldMasterIdLst>
  <p:notesMasterIdLst>
    <p:notesMasterId r:id="rId153"/>
  </p:notesMasterIdLst>
  <p:sldIdLst>
    <p:sldId id="1494" r:id="rId5"/>
    <p:sldId id="258" r:id="rId6"/>
    <p:sldId id="1635" r:id="rId7"/>
    <p:sldId id="2199" r:id="rId8"/>
    <p:sldId id="472" r:id="rId9"/>
    <p:sldId id="473" r:id="rId10"/>
    <p:sldId id="273" r:id="rId11"/>
    <p:sldId id="274" r:id="rId12"/>
    <p:sldId id="286" r:id="rId13"/>
    <p:sldId id="476" r:id="rId14"/>
    <p:sldId id="478" r:id="rId15"/>
    <p:sldId id="483" r:id="rId16"/>
    <p:sldId id="484" r:id="rId17"/>
    <p:sldId id="485" r:id="rId18"/>
    <p:sldId id="479" r:id="rId19"/>
    <p:sldId id="470" r:id="rId20"/>
    <p:sldId id="477" r:id="rId21"/>
    <p:sldId id="448" r:id="rId22"/>
    <p:sldId id="462" r:id="rId23"/>
    <p:sldId id="465" r:id="rId24"/>
    <p:sldId id="454" r:id="rId25"/>
    <p:sldId id="457" r:id="rId26"/>
    <p:sldId id="453" r:id="rId27"/>
    <p:sldId id="892" r:id="rId28"/>
    <p:sldId id="259" r:id="rId29"/>
    <p:sldId id="898" r:id="rId30"/>
    <p:sldId id="899" r:id="rId31"/>
    <p:sldId id="900" r:id="rId32"/>
    <p:sldId id="901" r:id="rId33"/>
    <p:sldId id="902" r:id="rId34"/>
    <p:sldId id="895" r:id="rId35"/>
    <p:sldId id="903" r:id="rId36"/>
    <p:sldId id="904" r:id="rId37"/>
    <p:sldId id="270" r:id="rId38"/>
    <p:sldId id="905" r:id="rId39"/>
    <p:sldId id="906" r:id="rId40"/>
    <p:sldId id="907" r:id="rId41"/>
    <p:sldId id="908" r:id="rId42"/>
    <p:sldId id="909" r:id="rId43"/>
    <p:sldId id="910" r:id="rId44"/>
    <p:sldId id="911" r:id="rId45"/>
    <p:sldId id="291" r:id="rId46"/>
    <p:sldId id="893" r:id="rId47"/>
    <p:sldId id="498" r:id="rId48"/>
    <p:sldId id="499" r:id="rId49"/>
    <p:sldId id="500" r:id="rId50"/>
    <p:sldId id="501" r:id="rId51"/>
    <p:sldId id="502" r:id="rId52"/>
    <p:sldId id="503" r:id="rId53"/>
    <p:sldId id="894" r:id="rId54"/>
    <p:sldId id="1661" r:id="rId55"/>
    <p:sldId id="897" r:id="rId56"/>
    <p:sldId id="2201" r:id="rId57"/>
    <p:sldId id="312" r:id="rId58"/>
    <p:sldId id="1655" r:id="rId59"/>
    <p:sldId id="1656" r:id="rId60"/>
    <p:sldId id="1657" r:id="rId61"/>
    <p:sldId id="1658" r:id="rId62"/>
    <p:sldId id="1664" r:id="rId63"/>
    <p:sldId id="1665" r:id="rId64"/>
    <p:sldId id="1666" r:id="rId65"/>
    <p:sldId id="316" r:id="rId66"/>
    <p:sldId id="317" r:id="rId67"/>
    <p:sldId id="318" r:id="rId68"/>
    <p:sldId id="1659" r:id="rId69"/>
    <p:sldId id="542" r:id="rId70"/>
    <p:sldId id="1679" r:id="rId71"/>
    <p:sldId id="1640" r:id="rId72"/>
    <p:sldId id="1643" r:id="rId73"/>
    <p:sldId id="1645" r:id="rId74"/>
    <p:sldId id="1644" r:id="rId75"/>
    <p:sldId id="1646" r:id="rId76"/>
    <p:sldId id="1648" r:id="rId77"/>
    <p:sldId id="1650" r:id="rId78"/>
    <p:sldId id="1649" r:id="rId79"/>
    <p:sldId id="1641" r:id="rId80"/>
    <p:sldId id="1642" r:id="rId81"/>
    <p:sldId id="1639" r:id="rId82"/>
    <p:sldId id="2203" r:id="rId83"/>
    <p:sldId id="2204" r:id="rId84"/>
    <p:sldId id="2205" r:id="rId85"/>
    <p:sldId id="2206" r:id="rId86"/>
    <p:sldId id="1680" r:id="rId87"/>
    <p:sldId id="1663" r:id="rId88"/>
    <p:sldId id="2207" r:id="rId89"/>
    <p:sldId id="1667" r:id="rId90"/>
    <p:sldId id="1668" r:id="rId91"/>
    <p:sldId id="1682" r:id="rId92"/>
    <p:sldId id="1683" r:id="rId93"/>
    <p:sldId id="266" r:id="rId94"/>
    <p:sldId id="2208" r:id="rId95"/>
    <p:sldId id="1684" r:id="rId96"/>
    <p:sldId id="1685" r:id="rId97"/>
    <p:sldId id="1671" r:id="rId98"/>
    <p:sldId id="490" r:id="rId99"/>
    <p:sldId id="497" r:id="rId100"/>
    <p:sldId id="460" r:id="rId101"/>
    <p:sldId id="2209" r:id="rId102"/>
    <p:sldId id="276" r:id="rId103"/>
    <p:sldId id="1662" r:id="rId104"/>
    <p:sldId id="1507" r:id="rId105"/>
    <p:sldId id="2202" r:id="rId106"/>
    <p:sldId id="543" r:id="rId107"/>
    <p:sldId id="912" r:id="rId108"/>
    <p:sldId id="913" r:id="rId109"/>
    <p:sldId id="914" r:id="rId110"/>
    <p:sldId id="915" r:id="rId111"/>
    <p:sldId id="916" r:id="rId112"/>
    <p:sldId id="918" r:id="rId113"/>
    <p:sldId id="919" r:id="rId114"/>
    <p:sldId id="1660" r:id="rId115"/>
    <p:sldId id="849" r:id="rId116"/>
    <p:sldId id="871" r:id="rId117"/>
    <p:sldId id="865" r:id="rId118"/>
    <p:sldId id="868" r:id="rId119"/>
    <p:sldId id="869" r:id="rId120"/>
    <p:sldId id="866" r:id="rId121"/>
    <p:sldId id="855" r:id="rId122"/>
    <p:sldId id="870" r:id="rId123"/>
    <p:sldId id="2200" r:id="rId124"/>
    <p:sldId id="305" r:id="rId125"/>
    <p:sldId id="284" r:id="rId126"/>
    <p:sldId id="2210" r:id="rId127"/>
    <p:sldId id="1443" r:id="rId128"/>
    <p:sldId id="296" r:id="rId129"/>
    <p:sldId id="257" r:id="rId130"/>
    <p:sldId id="262" r:id="rId131"/>
    <p:sldId id="2211" r:id="rId132"/>
    <p:sldId id="2212" r:id="rId133"/>
    <p:sldId id="277" r:id="rId134"/>
    <p:sldId id="269" r:id="rId135"/>
    <p:sldId id="280" r:id="rId136"/>
    <p:sldId id="2213" r:id="rId137"/>
    <p:sldId id="281" r:id="rId138"/>
    <p:sldId id="271" r:id="rId139"/>
    <p:sldId id="282" r:id="rId140"/>
    <p:sldId id="306" r:id="rId141"/>
    <p:sldId id="256" r:id="rId142"/>
    <p:sldId id="307" r:id="rId143"/>
    <p:sldId id="1029" r:id="rId144"/>
    <p:sldId id="864" r:id="rId145"/>
    <p:sldId id="1168" r:id="rId146"/>
    <p:sldId id="1170" r:id="rId147"/>
    <p:sldId id="1121" r:id="rId148"/>
    <p:sldId id="949" r:id="rId149"/>
    <p:sldId id="1171" r:id="rId150"/>
    <p:sldId id="2198" r:id="rId151"/>
    <p:sldId id="1492" r:id="rId152"/>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rgio Jordan Quijano" initials="SJQ" lastIdx="1" clrIdx="0"/>
  <p:cmAuthor id="2" name="Laura Victoria Corral Bautista" initials="LVCB" lastIdx="1" clrIdx="1"/>
  <p:cmAuthor id="3" name="juan sebastian uribe mosquera" initials="jsum"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293166"/>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21" autoAdjust="0"/>
    <p:restoredTop sz="86957" autoAdjust="0"/>
  </p:normalViewPr>
  <p:slideViewPr>
    <p:cSldViewPr snapToGrid="0" snapToObjects="1">
      <p:cViewPr varScale="1">
        <p:scale>
          <a:sx n="63" d="100"/>
          <a:sy n="63" d="100"/>
        </p:scale>
        <p:origin x="984" y="4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846"/>
    </p:cViewPr>
  </p:sorterViewPr>
  <p:notesViewPr>
    <p:cSldViewPr snapToGrid="0" snapToObjects="1">
      <p:cViewPr varScale="1">
        <p:scale>
          <a:sx n="55" d="100"/>
          <a:sy n="55" d="100"/>
        </p:scale>
        <p:origin x="2880" y="78"/>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slide" Target="slides/slide146.xml"/><Relationship Id="rId155" Type="http://schemas.openxmlformats.org/officeDocument/2006/relationships/presProps" Target="presProps.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slide" Target="slides/slide147.xml"/><Relationship Id="rId156" Type="http://schemas.openxmlformats.org/officeDocument/2006/relationships/viewProps" Target="viewProps.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theme" Target="theme/theme1.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notesMaster" Target="notesMasters/notesMaster1.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commentAuthors" Target="commentAuthors.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fbarreiro\Documents\TESORERIA\PRESENTACIONES%20PORTAFOLIO\A&#209;O%202020\9.SEPTIEMBRE%202020\RESUMEN%20DE%20OPERACIONES%20MENSUAL%20A%20CONTABILIDAD%20SEPTIEMBRE_%202020.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C:\Users\fbarreiro\Documents\TESORERIA\PRESENTACIONES%20PORTAFOLIO\A&#209;O%202020\9.SEPTIEMBRE%202020\RESUMEN%20DE%20OPERACIONES%20MENSUAL%20A%20CONTABILIDAD%20SEPTIEMBRE_%202020.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fbarreiro\Documents\TESORERIA\PRESENTACIONES%20PORTAFOLIO\A&#209;O%202020\9.SEPTIEMBRE%202020\RESUMEN%20DE%20OPERACIONES%20MENSUAL%20A%20CONTABILIDAD%20SEPTIEMBRE_%202020.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C:\Users\fbarreiro\Documents\TESORERIA\PRESENTACIONES%20PORTAFOLIO\A&#209;O%202020\9.SEPTIEMBRE%202020\RESUMEN%20DE%20OPERACIONES%20MENSUAL%20A%20CONTABILIDAD%20SEPTIEMBRE_%202020.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C:\Users\fbarreiro\Documents\TESORERIA\PRESENTACIONES%20PORTAFOLIO\A&#209;O%202020\9.SEPTIEMBRE%202020\RESUMEN%20DE%20OPERACIONES%20MENSUAL%20A%20CONTABILIDAD%20SEPTIEMBRE_%202020.xlsx"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file:///C:\Users\fbarreiro\Documents\TESORERIA\INFORMACION%20IMPORTANTE\FLUJOS%20DE%20CAJA\PRESENTACIONES%20FLUJO%20DE%20CAJA\FLUJO%20DE%20CAJA%20PROYECTADO%202021\1.FLUJO%20DE%20CAJA%20FRISCO%202021%20PROYECTADO.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file:///C:\Users\fbarreiro\Documents\TESORERIA\INFORMACION%20IMPORTANTE\FLUJOS%20DE%20CAJA\PRESENTACIONES%20FLUJO%20DE%20CAJA\FLUJO%20DE%20CAJA%20PROYECTADO%202021\1.FLUJO%20DE%20CAJA%20FRISCO%202021%20PROYECTADO.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file:///C:\Users\fbarreiro\Documents\TESORERIA\INFORMACION%20IMPORTANTE\FLUJOS%20DE%20CAJA\PRESENTACIONES%20FLUJO%20DE%20CAJA\FLUJO%20DE%20CAJA%20PROYECTADO%202021\1.FLUJO%20DE%20CAJA%20FRISCO%202021%20PROYECTADO.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file:///C:\Users\fbarreiro\Documents\TESORERIA\INFORMACION%20IMPORTANTE\FLUJOS%20DE%20CAJA\PRESENTACIONES%20FLUJO%20DE%20CAJA\FLUJO%20DE%20CAJA%20PROYECTADO%202021\1.FLUJO%20DE%20CAJA%20FRISCO%202021%20PROYECTADO.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file:///C:\Users\fbarreiro\Documents\TESORERIA\INFORMACION%20IMPORTANTE\FLUJOS%20DE%20CAJA\PRESENTACIONES%20FLUJO%20DE%20CAJA\FLUJO%20DE%20CAJA%20PROYECTADO%202021\1.FLUJO%20DE%20CAJA%20FRISCO%202021%20PROYECTADO.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file:///C:\Users\fbarreiro\Documents\TESORERIA\INFORMACION%20IMPORTANTE\FLUJOS%20DE%20CAJA\PRESENTACIONES%20FLUJO%20DE%20CAJA\FLUJO%20DE%20CAJA%20PROYECTADO%202021\1.FLUJO%20DE%20CAJA%20FRISCO%202021%20PROYECTADO.xlsx" TargetMode="External"/></Relationships>
</file>

<file path=ppt/charts/_rels/chart12.xml.rels><?xml version="1.0" encoding="UTF-8" standalone="yes"?>
<Relationships xmlns="http://schemas.openxmlformats.org/package/2006/relationships"><Relationship Id="rId3" Type="http://schemas.openxmlformats.org/officeDocument/2006/relationships/oleObject" Target="file:///C:\Users\Mariana\Desktop\Estado%20de%20Cuenta%20Contratos.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Mariana\Desktop\Estado%20de%20Cuenta%20Contratos.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Mariana\Desktop\Estado%20de%20Cuenta%20Contratos.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njime_000\Desktop\Libro1.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njime_000\Desktop\Libro1.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njime_000\Desktop\Libro1.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njime_000\Desktop\Libro1.xlsx"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njime_000\Desktop\Estado%20de%20Cuenta%20Contratos.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njime_000\Desktop\Estado%20de%20Cuenta%20Contratos.xlsx"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oleObject" Target="file:///\\fileserver\publica\5%20-%20Gerencia%20Comercial\003%20GESTION%20CONTRATOS\1.Base%20seguimiento%20de%20contratos\2020\K\Copia%20de%20Control%20Contratos%202020.xlsx" TargetMode="External"/><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oleObject" Target="file:///C:\Users\njime_000\Desktop\Estado%20de%20Cuenta%20Contratos.xlsx" TargetMode="External"/><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oleObject" Target="file:///\\fileserver\Publica\5%20-%20Gerencia%20Comercial\003%20GESTION%20CONTRATOS\12.Junta%20Directiva\211020%20Como%20vamos%20Octubre\Contratos%20Viables%20alivio.xlsx" TargetMode="External"/><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oleObject" Target="file:///C:\Users\OTRO\Downloads\Libro1.xlsx" TargetMode="External"/><Relationship Id="rId2" Type="http://schemas.microsoft.com/office/2011/relationships/chartColorStyle" Target="colors26.xml"/><Relationship Id="rId1" Type="http://schemas.microsoft.com/office/2011/relationships/chartStyle" Target="style2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COMPOSICION PORTAFOLIO</a:t>
            </a:r>
            <a:r>
              <a:rPr lang="en-US" baseline="0"/>
              <a:t> DE INVERSIONES FRISCO SEPTIEMBRE 2020</a:t>
            </a:r>
            <a:endParaRPr lang="en-US"/>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4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GRAFICOS!$B$44</c:f>
              <c:strCache>
                <c:ptCount val="1"/>
                <c:pt idx="0">
                  <c:v>TOTAL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28F2-427A-9238-D7B467B70794}"/>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28F2-427A-9238-D7B467B70794}"/>
              </c:ext>
            </c:extLst>
          </c:dPt>
          <c:dLbls>
            <c:dLbl>
              <c:idx val="0"/>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01B07D3F-868A-454F-BF17-4E7847099814}" type="CATEGORYNAME">
                      <a:rPr lang="en-US"/>
                      <a:pPr>
                        <a:defRPr/>
                      </a:pPr>
                      <a:t>[NOMBRE DE CATEGORÍA]</a:t>
                    </a:fld>
                    <a:r>
                      <a:rPr lang="en-US" baseline="0"/>
                      <a:t>, </a:t>
                    </a:r>
                    <a:fld id="{E251AE1C-88E9-4F97-84FC-B41B28E0BB19}" type="VALUE">
                      <a:rPr lang="en-US" baseline="0"/>
                      <a:pPr>
                        <a:defRPr/>
                      </a:pPr>
                      <a:t>[VALOR]</a:t>
                    </a:fld>
                    <a:r>
                      <a:rPr lang="en-US" baseline="0"/>
                      <a:t>, 2.03%</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8F2-427A-9238-D7B467B70794}"/>
                </c:ext>
              </c:extLst>
            </c:dLbl>
            <c:dLbl>
              <c:idx val="1"/>
              <c:layout>
                <c:manualLayout>
                  <c:x val="-3.7097654118930734E-2"/>
                  <c:y val="-2.3148148148148192E-2"/>
                </c:manualLayout>
              </c:layout>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60B61955-A5AB-4C9A-B3B0-86F88A3DF880}" type="CATEGORYNAME">
                      <a:rPr lang="es-ES"/>
                      <a:pPr>
                        <a:defRPr>
                          <a:solidFill>
                            <a:schemeClr val="accent1"/>
                          </a:solidFill>
                        </a:defRPr>
                      </a:pPr>
                      <a:t>[NOMBRE DE CATEGORÍA]</a:t>
                    </a:fld>
                    <a:r>
                      <a:rPr lang="es-ES" baseline="0"/>
                      <a:t>, </a:t>
                    </a:r>
                    <a:fld id="{7D0EBC13-C37C-4112-AA9C-9466E4D73391}" type="VALUE">
                      <a:rPr lang="es-ES" baseline="0"/>
                      <a:pPr>
                        <a:defRPr>
                          <a:solidFill>
                            <a:schemeClr val="accent1"/>
                          </a:solidFill>
                        </a:defRPr>
                      </a:pPr>
                      <a:t>[VALOR]</a:t>
                    </a:fld>
                    <a:r>
                      <a:rPr lang="es-ES" baseline="0"/>
                      <a:t>, 97.97%</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8F2-427A-9238-D7B467B70794}"/>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GRAFICOS!$C$43:$D$43</c:f>
              <c:strCache>
                <c:ptCount val="2"/>
                <c:pt idx="0">
                  <c:v>EXTINTOS</c:v>
                </c:pt>
                <c:pt idx="1">
                  <c:v>EN PROCESO EXTINCION </c:v>
                </c:pt>
              </c:strCache>
            </c:strRef>
          </c:cat>
          <c:val>
            <c:numRef>
              <c:f>GRAFICOS!$C$44:$D$44</c:f>
              <c:numCache>
                <c:formatCode>_-* #,##0_-;\-* #,##0_-;_-* "-"??_-;_-@_-</c:formatCode>
                <c:ptCount val="2"/>
                <c:pt idx="0">
                  <c:v>21717</c:v>
                </c:pt>
                <c:pt idx="1">
                  <c:v>1047153</c:v>
                </c:pt>
              </c:numCache>
            </c:numRef>
          </c:val>
          <c:extLst>
            <c:ext xmlns:c16="http://schemas.microsoft.com/office/drawing/2014/chart" uri="{C3380CC4-5D6E-409C-BE32-E72D297353CC}">
              <c16:uniqueId val="{00000004-28F2-427A-9238-D7B467B70794}"/>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s-CO"/>
              <a:t>PORTAFOLIO DE RECURSOS EXTINTOS  POR INSTRUMENTO FINANCIERO</a:t>
            </a:r>
          </a:p>
        </c:rich>
      </c:tx>
      <c:layout>
        <c:manualLayout>
          <c:xMode val="edge"/>
          <c:yMode val="edge"/>
          <c:x val="0.20830734317851365"/>
          <c:y val="2.5429339807173077E-2"/>
        </c:manualLayout>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s-CO"/>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Hoja12!$C$2</c:f>
              <c:strCache>
                <c:ptCount val="1"/>
                <c:pt idx="0">
                  <c:v>EXTINTOS</c:v>
                </c:pt>
              </c:strCache>
            </c:strRef>
          </c:tx>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Hoja12!$B$3:$B$6</c:f>
              <c:strCache>
                <c:ptCount val="4"/>
                <c:pt idx="0">
                  <c:v>FIC</c:v>
                </c:pt>
                <c:pt idx="1">
                  <c:v>TES</c:v>
                </c:pt>
                <c:pt idx="2">
                  <c:v>Bancos Nacionales</c:v>
                </c:pt>
                <c:pt idx="3">
                  <c:v>Acciones</c:v>
                </c:pt>
              </c:strCache>
            </c:strRef>
          </c:cat>
          <c:val>
            <c:numRef>
              <c:f>Hoja12!$C$3:$C$6</c:f>
              <c:numCache>
                <c:formatCode>_(* #,##0.00_);_(* \(#,##0.00\);_(* "-"??_);_(@_)</c:formatCode>
                <c:ptCount val="4"/>
                <c:pt idx="0">
                  <c:v>14939</c:v>
                </c:pt>
                <c:pt idx="1">
                  <c:v>4174</c:v>
                </c:pt>
                <c:pt idx="2">
                  <c:v>1830</c:v>
                </c:pt>
                <c:pt idx="3">
                  <c:v>774</c:v>
                </c:pt>
              </c:numCache>
            </c:numRef>
          </c:val>
          <c:extLst>
            <c:ext xmlns:c16="http://schemas.microsoft.com/office/drawing/2014/chart" uri="{C3380CC4-5D6E-409C-BE32-E72D297353CC}">
              <c16:uniqueId val="{00000000-CE54-4D7B-9904-27E2A2617D86}"/>
            </c:ext>
          </c:extLst>
        </c:ser>
        <c:dLbls>
          <c:showLegendKey val="0"/>
          <c:showVal val="1"/>
          <c:showCatName val="0"/>
          <c:showSerName val="0"/>
          <c:showPercent val="0"/>
          <c:showBubbleSize val="0"/>
        </c:dLbls>
        <c:gapWidth val="65"/>
        <c:shape val="box"/>
        <c:axId val="628829928"/>
        <c:axId val="628825992"/>
        <c:axId val="537220184"/>
      </c:bar3DChart>
      <c:catAx>
        <c:axId val="62882992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s-CO"/>
          </a:p>
        </c:txPr>
        <c:crossAx val="628825992"/>
        <c:crosses val="autoZero"/>
        <c:auto val="1"/>
        <c:lblAlgn val="ctr"/>
        <c:lblOffset val="100"/>
        <c:noMultiLvlLbl val="0"/>
      </c:catAx>
      <c:valAx>
        <c:axId val="628825992"/>
        <c:scaling>
          <c:orientation val="minMax"/>
        </c:scaling>
        <c:delete val="1"/>
        <c:axPos val="l"/>
        <c:majorGridlines>
          <c:spPr>
            <a:ln w="9525" cap="flat" cmpd="sng" algn="ctr">
              <a:solidFill>
                <a:schemeClr val="dk1">
                  <a:lumMod val="15000"/>
                  <a:lumOff val="85000"/>
                </a:schemeClr>
              </a:solidFill>
              <a:round/>
            </a:ln>
            <a:effectLst/>
          </c:spPr>
        </c:majorGridlines>
        <c:numFmt formatCode="_(* #,##0.00_);_(* \(#,##0.00\);_(* &quot;-&quot;??_);_(@_)" sourceLinked="1"/>
        <c:majorTickMark val="none"/>
        <c:minorTickMark val="none"/>
        <c:tickLblPos val="nextTo"/>
        <c:crossAx val="628829928"/>
        <c:crosses val="autoZero"/>
        <c:crossBetween val="between"/>
      </c:valAx>
      <c:serAx>
        <c:axId val="537220184"/>
        <c:scaling>
          <c:orientation val="minMax"/>
        </c:scaling>
        <c:delete val="1"/>
        <c:axPos val="b"/>
        <c:majorTickMark val="none"/>
        <c:minorTickMark val="none"/>
        <c:tickLblPos val="nextTo"/>
        <c:crossAx val="628825992"/>
        <c:crosses val="autoZero"/>
      </c:ser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s-CO"/>
              <a:t>PORTAFOLIO DE RECURSOS EN PROCESO  POR INSTRUMENTO FINANCIERO</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s-CO"/>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Hoja12!$C$25</c:f>
              <c:strCache>
                <c:ptCount val="1"/>
                <c:pt idx="0">
                  <c:v>EN PROCESO EXTINCION </c:v>
                </c:pt>
              </c:strCache>
            </c:strRef>
          </c:tx>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Hoja12!$B$26:$B$31</c:f>
              <c:strCache>
                <c:ptCount val="6"/>
                <c:pt idx="0">
                  <c:v>TES</c:v>
                </c:pt>
                <c:pt idx="1">
                  <c:v>FIC</c:v>
                </c:pt>
                <c:pt idx="2">
                  <c:v>CDT</c:v>
                </c:pt>
                <c:pt idx="3">
                  <c:v>Bancos Nacionales</c:v>
                </c:pt>
                <c:pt idx="4">
                  <c:v>Bancos Internacionales</c:v>
                </c:pt>
                <c:pt idx="5">
                  <c:v>Acciones</c:v>
                </c:pt>
              </c:strCache>
            </c:strRef>
          </c:cat>
          <c:val>
            <c:numRef>
              <c:f>Hoja12!$C$26:$C$31</c:f>
              <c:numCache>
                <c:formatCode>_(* #,##0.00_);_(* \(#,##0.00\);_(* "-"??_);_(@_)</c:formatCode>
                <c:ptCount val="6"/>
                <c:pt idx="0">
                  <c:v>456998</c:v>
                </c:pt>
                <c:pt idx="1">
                  <c:v>366495</c:v>
                </c:pt>
                <c:pt idx="2">
                  <c:v>180274</c:v>
                </c:pt>
                <c:pt idx="3">
                  <c:v>42889</c:v>
                </c:pt>
                <c:pt idx="4">
                  <c:v>292</c:v>
                </c:pt>
                <c:pt idx="5">
                  <c:v>205</c:v>
                </c:pt>
              </c:numCache>
            </c:numRef>
          </c:val>
          <c:extLst>
            <c:ext xmlns:c16="http://schemas.microsoft.com/office/drawing/2014/chart" uri="{C3380CC4-5D6E-409C-BE32-E72D297353CC}">
              <c16:uniqueId val="{00000000-2649-4DAA-A205-7F973AABE112}"/>
            </c:ext>
          </c:extLst>
        </c:ser>
        <c:dLbls>
          <c:showLegendKey val="0"/>
          <c:showVal val="1"/>
          <c:showCatName val="0"/>
          <c:showSerName val="0"/>
          <c:showPercent val="0"/>
          <c:showBubbleSize val="0"/>
        </c:dLbls>
        <c:gapWidth val="65"/>
        <c:shape val="box"/>
        <c:axId val="628837800"/>
        <c:axId val="628843376"/>
        <c:axId val="471052856"/>
      </c:bar3DChart>
      <c:catAx>
        <c:axId val="628837800"/>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s-CO"/>
          </a:p>
        </c:txPr>
        <c:crossAx val="628843376"/>
        <c:crosses val="autoZero"/>
        <c:auto val="1"/>
        <c:lblAlgn val="ctr"/>
        <c:lblOffset val="100"/>
        <c:noMultiLvlLbl val="0"/>
      </c:catAx>
      <c:valAx>
        <c:axId val="628843376"/>
        <c:scaling>
          <c:orientation val="minMax"/>
        </c:scaling>
        <c:delete val="1"/>
        <c:axPos val="l"/>
        <c:majorGridlines>
          <c:spPr>
            <a:ln w="9525" cap="flat" cmpd="sng" algn="ctr">
              <a:solidFill>
                <a:schemeClr val="dk1">
                  <a:lumMod val="15000"/>
                  <a:lumOff val="85000"/>
                </a:schemeClr>
              </a:solidFill>
              <a:round/>
            </a:ln>
            <a:effectLst/>
          </c:spPr>
        </c:majorGridlines>
        <c:numFmt formatCode="_(* #,##0.00_);_(* \(#,##0.00\);_(* &quot;-&quot;??_);_(@_)" sourceLinked="1"/>
        <c:majorTickMark val="none"/>
        <c:minorTickMark val="none"/>
        <c:tickLblPos val="nextTo"/>
        <c:crossAx val="628837800"/>
        <c:crosses val="autoZero"/>
        <c:crossBetween val="between"/>
      </c:valAx>
      <c:serAx>
        <c:axId val="471052856"/>
        <c:scaling>
          <c:orientation val="minMax"/>
        </c:scaling>
        <c:delete val="1"/>
        <c:axPos val="b"/>
        <c:majorTickMark val="none"/>
        <c:minorTickMark val="none"/>
        <c:tickLblPos val="nextTo"/>
        <c:crossAx val="628843376"/>
        <c:crosses val="autoZero"/>
      </c:ser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sz="1200" b="1" i="0" baseline="0">
                <a:effectLst/>
              </a:rPr>
              <a:t>COMPOSICION PORTAFOLIO DE INVERSIONES RECURSOS PROPIOS SEPTIEMBRE 2020 </a:t>
            </a:r>
            <a:endParaRPr lang="es-CO" sz="1200">
              <a:effectLst/>
            </a:endParaRPr>
          </a:p>
        </c:rich>
      </c:tx>
      <c:layout>
        <c:manualLayout>
          <c:xMode val="edge"/>
          <c:yMode val="edge"/>
          <c:x val="0.10677077865266842"/>
          <c:y val="0"/>
        </c:manualLayout>
      </c:layout>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2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GRAFICOS!$C$70</c:f>
              <c:strCache>
                <c:ptCount val="1"/>
                <c:pt idx="0">
                  <c:v>RECURSOS PROPIOS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F4D7-4065-93F3-1484C3F8EA7D}"/>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F4D7-4065-93F3-1484C3F8EA7D}"/>
              </c:ext>
            </c:extLst>
          </c:dPt>
          <c:dLbls>
            <c:dLbl>
              <c:idx val="0"/>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44EF91AA-CEA4-4175-A9F8-67A84505CFA9}" type="CATEGORYNAME">
                      <a:rPr lang="en-US"/>
                      <a:pPr>
                        <a:defRPr/>
                      </a:pPr>
                      <a:t>[NOMBRE DE CATEGORÍA]</a:t>
                    </a:fld>
                    <a:r>
                      <a:rPr lang="en-US" baseline="0"/>
                      <a:t>, </a:t>
                    </a:r>
                    <a:fld id="{1C470A37-5E90-4F89-A7E8-0302F6480CBC}" type="VALUE">
                      <a:rPr lang="en-US" baseline="0"/>
                      <a:pPr>
                        <a:defRPr/>
                      </a:pPr>
                      <a:t>[VALOR]</a:t>
                    </a:fld>
                    <a:r>
                      <a:rPr lang="en-US" baseline="0"/>
                      <a:t>, 6.90%</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F4D7-4065-93F3-1484C3F8EA7D}"/>
                </c:ext>
              </c:extLst>
            </c:dLbl>
            <c:dLbl>
              <c:idx val="1"/>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A3C6A506-4A10-4544-814A-FED611E5A66C}" type="CATEGORYNAME">
                      <a:rPr lang="en-US"/>
                      <a:pPr>
                        <a:defRPr>
                          <a:solidFill>
                            <a:schemeClr val="accent1"/>
                          </a:solidFill>
                        </a:defRPr>
                      </a:pPr>
                      <a:t>[NOMBRE DE CATEGORÍA]</a:t>
                    </a:fld>
                    <a:r>
                      <a:rPr lang="en-US" baseline="0"/>
                      <a:t>, </a:t>
                    </a:r>
                    <a:fld id="{537A5684-3820-4A32-9403-5766177DD106}" type="VALUE">
                      <a:rPr lang="en-US" baseline="0"/>
                      <a:pPr>
                        <a:defRPr>
                          <a:solidFill>
                            <a:schemeClr val="accent1"/>
                          </a:solidFill>
                        </a:defRPr>
                      </a:pPr>
                      <a:t>[VALOR]</a:t>
                    </a:fld>
                    <a:r>
                      <a:rPr lang="en-US" baseline="0"/>
                      <a:t>, 93.10%</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F4D7-4065-93F3-1484C3F8EA7D}"/>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GRAFICOS!$B$71:$B$72</c:f>
              <c:strCache>
                <c:ptCount val="2"/>
                <c:pt idx="0">
                  <c:v>Bancos Nacionales</c:v>
                </c:pt>
                <c:pt idx="1">
                  <c:v>FIC</c:v>
                </c:pt>
              </c:strCache>
            </c:strRef>
          </c:cat>
          <c:val>
            <c:numRef>
              <c:f>GRAFICOS!$C$71:$C$72</c:f>
              <c:numCache>
                <c:formatCode>_(* #,##0.00_);_(* \(#,##0.00\);_(* "-"??_);_(@_)</c:formatCode>
                <c:ptCount val="2"/>
                <c:pt idx="0">
                  <c:v>702</c:v>
                </c:pt>
                <c:pt idx="1">
                  <c:v>9467</c:v>
                </c:pt>
              </c:numCache>
            </c:numRef>
          </c:val>
          <c:extLst>
            <c:ext xmlns:c16="http://schemas.microsoft.com/office/drawing/2014/chart" uri="{C3380CC4-5D6E-409C-BE32-E72D297353CC}">
              <c16:uniqueId val="{00000004-F4D7-4065-93F3-1484C3F8EA7D}"/>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sz="1200" b="1" i="0" baseline="0">
                <a:effectLst/>
              </a:rPr>
              <a:t>COMPOSICION PORTAFOLIO DE INVERSIONES RECURSOS A FAVOR TERCEROS SEPTIEMBRE 2020 </a:t>
            </a:r>
            <a:endParaRPr lang="es-CO" sz="1200">
              <a:effectLst/>
            </a:endParaRPr>
          </a:p>
        </c:rich>
      </c:tx>
      <c:layout>
        <c:manualLayout>
          <c:xMode val="edge"/>
          <c:yMode val="edge"/>
          <c:x val="0.10121522309711287"/>
          <c:y val="2.3148148148148147E-2"/>
        </c:manualLayout>
      </c:layout>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2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GRAFICOS!$M$70</c:f>
              <c:strCache>
                <c:ptCount val="1"/>
                <c:pt idx="0">
                  <c:v>RECURSOS TERCEROS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0CD7-4B55-B93A-695268A89107}"/>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0CD7-4B55-B93A-695268A89107}"/>
              </c:ext>
            </c:extLst>
          </c:dPt>
          <c:dLbls>
            <c:dLbl>
              <c:idx val="0"/>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889C60A9-9CAA-4325-BB31-EC8404027851}" type="CATEGORYNAME">
                      <a:rPr lang="en-US"/>
                      <a:pPr>
                        <a:defRPr/>
                      </a:pPr>
                      <a:t>[NOMBRE DE CATEGORÍA]</a:t>
                    </a:fld>
                    <a:r>
                      <a:rPr lang="en-US" baseline="0"/>
                      <a:t>, </a:t>
                    </a:r>
                    <a:fld id="{9D0172AD-BD02-4CD1-B9C1-CDBC5C219BBB}" type="VALUE">
                      <a:rPr lang="en-US" baseline="0"/>
                      <a:pPr>
                        <a:defRPr/>
                      </a:pPr>
                      <a:t>[VALOR]</a:t>
                    </a:fld>
                    <a:r>
                      <a:rPr lang="en-US" baseline="0"/>
                      <a:t>, 1.07%</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CD7-4B55-B93A-695268A89107}"/>
                </c:ext>
              </c:extLst>
            </c:dLbl>
            <c:dLbl>
              <c:idx val="1"/>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F776AFD8-D035-4901-8E87-AAF81F60C1C1}" type="CATEGORYNAME">
                      <a:rPr lang="en-US"/>
                      <a:pPr>
                        <a:defRPr>
                          <a:solidFill>
                            <a:schemeClr val="accent1"/>
                          </a:solidFill>
                        </a:defRPr>
                      </a:pPr>
                      <a:t>[NOMBRE DE CATEGORÍA]</a:t>
                    </a:fld>
                    <a:r>
                      <a:rPr lang="en-US" baseline="0"/>
                      <a:t>, </a:t>
                    </a:r>
                    <a:fld id="{EDA5BA9A-858A-4388-A067-6493ED41A42A}" type="VALUE">
                      <a:rPr lang="en-US" baseline="0"/>
                      <a:pPr>
                        <a:defRPr>
                          <a:solidFill>
                            <a:schemeClr val="accent1"/>
                          </a:solidFill>
                        </a:defRPr>
                      </a:pPr>
                      <a:t>[VALOR]</a:t>
                    </a:fld>
                    <a:r>
                      <a:rPr lang="en-US" baseline="0"/>
                      <a:t>, 98.93</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0CD7-4B55-B93A-695268A89107}"/>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GRAFICOS!$L$71:$L$72</c:f>
              <c:strCache>
                <c:ptCount val="2"/>
                <c:pt idx="0">
                  <c:v>Bancos Nacionales</c:v>
                </c:pt>
                <c:pt idx="1">
                  <c:v>FIC</c:v>
                </c:pt>
              </c:strCache>
            </c:strRef>
          </c:cat>
          <c:val>
            <c:numRef>
              <c:f>GRAFICOS!$M$71:$M$72</c:f>
              <c:numCache>
                <c:formatCode>_(* #,##0.00_);_(* \(#,##0.00\);_(* "-"??_);_(@_)</c:formatCode>
                <c:ptCount val="2"/>
                <c:pt idx="0">
                  <c:v>61</c:v>
                </c:pt>
                <c:pt idx="1">
                  <c:v>5639</c:v>
                </c:pt>
              </c:numCache>
            </c:numRef>
          </c:val>
          <c:extLst>
            <c:ext xmlns:c16="http://schemas.microsoft.com/office/drawing/2014/chart" uri="{C3380CC4-5D6E-409C-BE32-E72D297353CC}">
              <c16:uniqueId val="{00000004-0CD7-4B55-B93A-695268A89107}"/>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s-CO"/>
              <a:t>EJECUCION</a:t>
            </a:r>
            <a:r>
              <a:rPr lang="es-CO" baseline="0"/>
              <a:t> 100% RECURSOS EXTINTOS  </a:t>
            </a:r>
            <a:endParaRPr lang="es-CO"/>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s-CO"/>
        </a:p>
      </c:txPr>
    </c:title>
    <c:autoTitleDeleted val="0"/>
    <c:plotArea>
      <c:layout/>
      <c:lineChart>
        <c:grouping val="standard"/>
        <c:varyColors val="0"/>
        <c:ser>
          <c:idx val="0"/>
          <c:order val="0"/>
          <c:spPr>
            <a:ln w="34925" cap="rnd">
              <a:solidFill>
                <a:schemeClr val="accent1"/>
              </a:solidFill>
              <a:round/>
            </a:ln>
            <a:effectLst>
              <a:outerShdw blurRad="57150" dist="19050" dir="5400000" algn="ctr" rotWithShape="0">
                <a:srgbClr val="000000">
                  <a:alpha val="63000"/>
                </a:srgbClr>
              </a:outerShdw>
            </a:effectLst>
          </c:spPr>
          <c:marker>
            <c:symbol val="none"/>
          </c:marker>
          <c:dLbls>
            <c:dLbl>
              <c:idx val="4"/>
              <c:layout>
                <c:manualLayout>
                  <c:x val="-1.2062952464605984E-2"/>
                  <c:y val="6.049157261894214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867-4E7E-A740-C65AEA6ECF5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Hoja14!$B$187:$M$187</c:f>
              <c:strCache>
                <c:ptCount val="12"/>
                <c:pt idx="0">
                  <c:v>ENERO</c:v>
                </c:pt>
                <c:pt idx="1">
                  <c:v>FEBRERO</c:v>
                </c:pt>
                <c:pt idx="2">
                  <c:v>MARZO</c:v>
                </c:pt>
                <c:pt idx="3">
                  <c:v>ABRIL</c:v>
                </c:pt>
                <c:pt idx="4">
                  <c:v>MAYO</c:v>
                </c:pt>
                <c:pt idx="5">
                  <c:v>JUNIO</c:v>
                </c:pt>
                <c:pt idx="6">
                  <c:v>JULIO</c:v>
                </c:pt>
                <c:pt idx="7">
                  <c:v>AGOSTO</c:v>
                </c:pt>
                <c:pt idx="8">
                  <c:v>SEPTIEMBRE</c:v>
                </c:pt>
                <c:pt idx="9">
                  <c:v>OCTUBRE</c:v>
                </c:pt>
                <c:pt idx="10">
                  <c:v>NOVIEMBRE</c:v>
                </c:pt>
                <c:pt idx="11">
                  <c:v>DICIEMBRE</c:v>
                </c:pt>
              </c:strCache>
            </c:strRef>
          </c:cat>
          <c:val>
            <c:numRef>
              <c:f>Hoja14!$B$188:$M$188</c:f>
              <c:numCache>
                <c:formatCode>_(* #,##0.00_);_(* \(#,##0.00\);_(* "-"??_);_(@_)</c:formatCode>
                <c:ptCount val="12"/>
                <c:pt idx="0">
                  <c:v>4001920180.1659241</c:v>
                </c:pt>
                <c:pt idx="1">
                  <c:v>5401577554.2570877</c:v>
                </c:pt>
                <c:pt idx="2">
                  <c:v>7712142022.2391338</c:v>
                </c:pt>
                <c:pt idx="3">
                  <c:v>10812275577.836575</c:v>
                </c:pt>
                <c:pt idx="4">
                  <c:v>7751676508.4070549</c:v>
                </c:pt>
                <c:pt idx="5">
                  <c:v>7846073300.1643639</c:v>
                </c:pt>
                <c:pt idx="6">
                  <c:v>7326159374.8768921</c:v>
                </c:pt>
                <c:pt idx="7">
                  <c:v>8358282638.9291611</c:v>
                </c:pt>
                <c:pt idx="8">
                  <c:v>7547314437.7561321</c:v>
                </c:pt>
                <c:pt idx="9">
                  <c:v>8631411614.2366943</c:v>
                </c:pt>
                <c:pt idx="10">
                  <c:v>10353984162.912197</c:v>
                </c:pt>
                <c:pt idx="11">
                  <c:v>9468448656.2854939</c:v>
                </c:pt>
              </c:numCache>
            </c:numRef>
          </c:val>
          <c:smooth val="0"/>
          <c:extLst>
            <c:ext xmlns:c16="http://schemas.microsoft.com/office/drawing/2014/chart" uri="{C3380CC4-5D6E-409C-BE32-E72D297353CC}">
              <c16:uniqueId val="{00000000-C580-4961-A7D7-391837FEE3F8}"/>
            </c:ext>
          </c:extLst>
        </c:ser>
        <c:dLbls>
          <c:showLegendKey val="0"/>
          <c:showVal val="0"/>
          <c:showCatName val="0"/>
          <c:showSerName val="0"/>
          <c:showPercent val="0"/>
          <c:showBubbleSize val="0"/>
        </c:dLbls>
        <c:smooth val="0"/>
        <c:axId val="896038000"/>
        <c:axId val="896037016"/>
      </c:lineChart>
      <c:catAx>
        <c:axId val="896038000"/>
        <c:scaling>
          <c:orientation val="minMax"/>
        </c:scaling>
        <c:delete val="0"/>
        <c:axPos val="b"/>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896037016"/>
        <c:crosses val="autoZero"/>
        <c:auto val="1"/>
        <c:lblAlgn val="ctr"/>
        <c:lblOffset val="100"/>
        <c:noMultiLvlLbl val="0"/>
      </c:catAx>
      <c:valAx>
        <c:axId val="896037016"/>
        <c:scaling>
          <c:orientation val="minMax"/>
        </c:scaling>
        <c:delete val="0"/>
        <c:axPos val="l"/>
        <c:majorGridlines>
          <c:spPr>
            <a:ln w="9525" cap="flat" cmpd="sng" algn="ctr">
              <a:solidFill>
                <a:schemeClr val="lt1">
                  <a:lumMod val="95000"/>
                  <a:alpha val="10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8960380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s-CO"/>
              <a:t>EJECUCION 100% RECURSOS EN PROCESO DE EXTINCION DE</a:t>
            </a:r>
            <a:r>
              <a:rPr lang="es-CO" baseline="0"/>
              <a:t> DOMINIO</a:t>
            </a:r>
            <a:endParaRPr lang="es-CO"/>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s-CO"/>
        </a:p>
      </c:txPr>
    </c:title>
    <c:autoTitleDeleted val="0"/>
    <c:plotArea>
      <c:layout/>
      <c:lineChart>
        <c:grouping val="standard"/>
        <c:varyColors val="0"/>
        <c:ser>
          <c:idx val="0"/>
          <c:order val="0"/>
          <c:spPr>
            <a:ln w="34925" cap="rnd">
              <a:solidFill>
                <a:schemeClr val="accent1"/>
              </a:solidFill>
              <a:round/>
            </a:ln>
            <a:effectLst>
              <a:outerShdw blurRad="57150" dist="19050" dir="5400000" algn="ctr" rotWithShape="0">
                <a:srgbClr val="000000">
                  <a:alpha val="63000"/>
                </a:srgbClr>
              </a:outerShdw>
            </a:effectLst>
          </c:spPr>
          <c:marker>
            <c:symbol val="none"/>
          </c:marker>
          <c:dLbls>
            <c:dLbl>
              <c:idx val="5"/>
              <c:layout>
                <c:manualLayout>
                  <c:x val="-1.0870753466718742E-2"/>
                  <c:y val="2.8890463222342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C02-4233-8E5E-F0212693FBF8}"/>
                </c:ext>
              </c:extLst>
            </c:dLbl>
            <c:dLbl>
              <c:idx val="7"/>
              <c:layout>
                <c:manualLayout>
                  <c:x val="-3.1059295619196405E-3"/>
                  <c:y val="4.12720903176326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E53-46DB-B121-2624CDD109C9}"/>
                </c:ext>
              </c:extLst>
            </c:dLbl>
            <c:dLbl>
              <c:idx val="9"/>
              <c:layout>
                <c:manualLayout>
                  <c:x val="-4.6588943428795748E-3"/>
                  <c:y val="-2.47632541905795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E53-46DB-B121-2624CDD109C9}"/>
                </c:ext>
              </c:extLst>
            </c:dLbl>
            <c:dLbl>
              <c:idx val="11"/>
              <c:layout>
                <c:manualLayout>
                  <c:x val="-9.3177886857589223E-3"/>
                  <c:y val="-7.42897625717386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53-46DB-B121-2624CDD109C9}"/>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lt1">
                        <a:lumMod val="8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Hoja14!$B$7:$M$7</c:f>
              <c:strCache>
                <c:ptCount val="12"/>
                <c:pt idx="0">
                  <c:v>ENERO</c:v>
                </c:pt>
                <c:pt idx="1">
                  <c:v>FEBRERO</c:v>
                </c:pt>
                <c:pt idx="2">
                  <c:v>MARZO</c:v>
                </c:pt>
                <c:pt idx="3">
                  <c:v>ABRIL</c:v>
                </c:pt>
                <c:pt idx="4">
                  <c:v>MAYO</c:v>
                </c:pt>
                <c:pt idx="5">
                  <c:v>JUNIO</c:v>
                </c:pt>
                <c:pt idx="6">
                  <c:v>JULIO</c:v>
                </c:pt>
                <c:pt idx="7">
                  <c:v>AGOSTO</c:v>
                </c:pt>
                <c:pt idx="8">
                  <c:v>SEPTIEMBRE</c:v>
                </c:pt>
                <c:pt idx="9">
                  <c:v>OCTUBRE</c:v>
                </c:pt>
                <c:pt idx="10">
                  <c:v>NOVIEMBRE</c:v>
                </c:pt>
                <c:pt idx="11">
                  <c:v>DICIEMBRE</c:v>
                </c:pt>
              </c:strCache>
            </c:strRef>
          </c:cat>
          <c:val>
            <c:numRef>
              <c:f>Hoja14!$B$8:$M$8</c:f>
              <c:numCache>
                <c:formatCode>_(* #,##0.00_);_(* \(#,##0.00\);_(* "-"??_);_(@_)</c:formatCode>
                <c:ptCount val="12"/>
                <c:pt idx="0">
                  <c:v>20845414739.560242</c:v>
                </c:pt>
                <c:pt idx="1">
                  <c:v>19321058293.348984</c:v>
                </c:pt>
                <c:pt idx="2">
                  <c:v>16989802864.555605</c:v>
                </c:pt>
                <c:pt idx="3">
                  <c:v>22711166241.157349</c:v>
                </c:pt>
                <c:pt idx="4">
                  <c:v>19669891336.994881</c:v>
                </c:pt>
                <c:pt idx="5">
                  <c:v>18108808606.191761</c:v>
                </c:pt>
                <c:pt idx="6">
                  <c:v>18424738692.377445</c:v>
                </c:pt>
                <c:pt idx="7">
                  <c:v>17529685190.11829</c:v>
                </c:pt>
                <c:pt idx="8">
                  <c:v>20062614895.254398</c:v>
                </c:pt>
                <c:pt idx="9">
                  <c:v>21064700689.290188</c:v>
                </c:pt>
                <c:pt idx="10">
                  <c:v>17569178505.330017</c:v>
                </c:pt>
                <c:pt idx="11">
                  <c:v>21581945893.184067</c:v>
                </c:pt>
              </c:numCache>
            </c:numRef>
          </c:val>
          <c:smooth val="0"/>
          <c:extLst>
            <c:ext xmlns:c16="http://schemas.microsoft.com/office/drawing/2014/chart" uri="{C3380CC4-5D6E-409C-BE32-E72D297353CC}">
              <c16:uniqueId val="{00000000-AC02-4233-8E5E-F0212693FBF8}"/>
            </c:ext>
          </c:extLst>
        </c:ser>
        <c:dLbls>
          <c:showLegendKey val="0"/>
          <c:showVal val="0"/>
          <c:showCatName val="0"/>
          <c:showSerName val="0"/>
          <c:showPercent val="0"/>
          <c:showBubbleSize val="0"/>
        </c:dLbls>
        <c:smooth val="0"/>
        <c:axId val="630158696"/>
        <c:axId val="630157712"/>
      </c:lineChart>
      <c:catAx>
        <c:axId val="630158696"/>
        <c:scaling>
          <c:orientation val="minMax"/>
        </c:scaling>
        <c:delete val="0"/>
        <c:axPos val="b"/>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630157712"/>
        <c:crosses val="autoZero"/>
        <c:auto val="1"/>
        <c:lblAlgn val="ctr"/>
        <c:lblOffset val="100"/>
        <c:noMultiLvlLbl val="0"/>
      </c:catAx>
      <c:valAx>
        <c:axId val="630157712"/>
        <c:scaling>
          <c:orientation val="minMax"/>
        </c:scaling>
        <c:delete val="0"/>
        <c:axPos val="l"/>
        <c:majorGridlines>
          <c:spPr>
            <a:ln w="9525" cap="flat" cmpd="sng" algn="ctr">
              <a:solidFill>
                <a:schemeClr val="lt1">
                  <a:lumMod val="95000"/>
                  <a:alpha val="10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630158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CO"/>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s-CO"/>
              <a:t>EJECUCION</a:t>
            </a:r>
            <a:r>
              <a:rPr lang="es-CO" baseline="0"/>
              <a:t> 70% RECURSOS EXTINTOS</a:t>
            </a:r>
            <a:endParaRPr lang="es-CO"/>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s-CO"/>
        </a:p>
      </c:txPr>
    </c:title>
    <c:autoTitleDeleted val="0"/>
    <c:plotArea>
      <c:layout/>
      <c:lineChart>
        <c:grouping val="standard"/>
        <c:varyColors val="0"/>
        <c:ser>
          <c:idx val="0"/>
          <c:order val="0"/>
          <c:spPr>
            <a:ln w="34925" cap="rnd">
              <a:solidFill>
                <a:schemeClr val="accent1"/>
              </a:solidFill>
              <a:round/>
            </a:ln>
            <a:effectLst>
              <a:outerShdw blurRad="57150" dist="19050" dir="5400000" algn="ctr" rotWithShape="0">
                <a:srgbClr val="000000">
                  <a:alpha val="63000"/>
                </a:srgbClr>
              </a:outerShdw>
            </a:effectLst>
          </c:spPr>
          <c:marker>
            <c:symbol val="none"/>
          </c:marker>
          <c:dLbls>
            <c:dLbl>
              <c:idx val="2"/>
              <c:layout>
                <c:manualLayout>
                  <c:x val="-4.9566294919454771E-3"/>
                  <c:y val="2.569414659016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9EF-413A-AE31-682514729B00}"/>
                </c:ext>
              </c:extLst>
            </c:dLbl>
            <c:dLbl>
              <c:idx val="3"/>
              <c:layout>
                <c:manualLayout>
                  <c:x val="1.2391573729863237E-3"/>
                  <c:y val="-3.24074074074074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9DF-47A5-ACDD-CDDD5BAFF74C}"/>
                </c:ext>
              </c:extLst>
            </c:dLbl>
            <c:dLbl>
              <c:idx val="5"/>
              <c:layout>
                <c:manualLayout>
                  <c:x val="-1.2116065458933524E-16"/>
                  <c:y val="-4.282357765027368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9EF-413A-AE31-682514729B00}"/>
                </c:ext>
              </c:extLst>
            </c:dLbl>
            <c:dLbl>
              <c:idx val="6"/>
              <c:layout>
                <c:manualLayout>
                  <c:x val="-9.0870490942001433E-17"/>
                  <c:y val="4.629629629629629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9DF-47A5-ACDD-CDDD5BAFF74C}"/>
                </c:ext>
              </c:extLst>
            </c:dLbl>
            <c:dLbl>
              <c:idx val="7"/>
              <c:layout>
                <c:manualLayout>
                  <c:x val="0"/>
                  <c:y val="4.16666666666666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DF-47A5-ACDD-CDDD5BAFF74C}"/>
                </c:ext>
              </c:extLst>
            </c:dLbl>
            <c:dLbl>
              <c:idx val="8"/>
              <c:layout>
                <c:manualLayout>
                  <c:x val="0"/>
                  <c:y val="3.8541219885246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9EF-413A-AE31-682514729B00}"/>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lt1">
                        <a:lumMod val="8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Hoja14!$B$1:$M$1</c:f>
              <c:strCache>
                <c:ptCount val="12"/>
                <c:pt idx="0">
                  <c:v>ENERO</c:v>
                </c:pt>
                <c:pt idx="1">
                  <c:v>FEBRERO</c:v>
                </c:pt>
                <c:pt idx="2">
                  <c:v>MARZO</c:v>
                </c:pt>
                <c:pt idx="3">
                  <c:v>ABRIL</c:v>
                </c:pt>
                <c:pt idx="4">
                  <c:v>MAYO</c:v>
                </c:pt>
                <c:pt idx="5">
                  <c:v>JUNIO</c:v>
                </c:pt>
                <c:pt idx="6">
                  <c:v>JULIO</c:v>
                </c:pt>
                <c:pt idx="7">
                  <c:v>AGOSTO</c:v>
                </c:pt>
                <c:pt idx="8">
                  <c:v>SEPTIEMBRE</c:v>
                </c:pt>
                <c:pt idx="9">
                  <c:v>OCTUBRE</c:v>
                </c:pt>
                <c:pt idx="10">
                  <c:v>NOVIEMBRE</c:v>
                </c:pt>
                <c:pt idx="11">
                  <c:v>DICIEMBRE</c:v>
                </c:pt>
              </c:strCache>
            </c:strRef>
          </c:cat>
          <c:val>
            <c:numRef>
              <c:f>Hoja14!$B$3:$M$3</c:f>
              <c:numCache>
                <c:formatCode>_(* #,##0.00_);_(* \(#,##0.00\);_(* "-"??_);_(@_)</c:formatCode>
                <c:ptCount val="12"/>
                <c:pt idx="0">
                  <c:v>1371179246.7544308</c:v>
                </c:pt>
                <c:pt idx="1">
                  <c:v>1241546314.1153774</c:v>
                </c:pt>
                <c:pt idx="2">
                  <c:v>1594143212.8928795</c:v>
                </c:pt>
                <c:pt idx="3">
                  <c:v>1596518916.4665775</c:v>
                </c:pt>
                <c:pt idx="4">
                  <c:v>1363602869.3493061</c:v>
                </c:pt>
                <c:pt idx="5">
                  <c:v>1612868441.1045837</c:v>
                </c:pt>
                <c:pt idx="6">
                  <c:v>1554087996.1636086</c:v>
                </c:pt>
                <c:pt idx="7">
                  <c:v>1551995025.8504963</c:v>
                </c:pt>
                <c:pt idx="8">
                  <c:v>1398859615.9742336</c:v>
                </c:pt>
                <c:pt idx="9">
                  <c:v>1658725404.7483349</c:v>
                </c:pt>
                <c:pt idx="10">
                  <c:v>1544243038.2674561</c:v>
                </c:pt>
                <c:pt idx="11">
                  <c:v>1294753333.5529747</c:v>
                </c:pt>
              </c:numCache>
            </c:numRef>
          </c:val>
          <c:smooth val="0"/>
          <c:extLst>
            <c:ext xmlns:c16="http://schemas.microsoft.com/office/drawing/2014/chart" uri="{C3380CC4-5D6E-409C-BE32-E72D297353CC}">
              <c16:uniqueId val="{00000003-E9DF-47A5-ACDD-CDDD5BAFF74C}"/>
            </c:ext>
          </c:extLst>
        </c:ser>
        <c:dLbls>
          <c:showLegendKey val="0"/>
          <c:showVal val="0"/>
          <c:showCatName val="0"/>
          <c:showSerName val="0"/>
          <c:showPercent val="0"/>
          <c:showBubbleSize val="0"/>
        </c:dLbls>
        <c:smooth val="0"/>
        <c:axId val="808599760"/>
        <c:axId val="808604352"/>
      </c:lineChart>
      <c:catAx>
        <c:axId val="808599760"/>
        <c:scaling>
          <c:orientation val="minMax"/>
        </c:scaling>
        <c:delete val="0"/>
        <c:axPos val="b"/>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808604352"/>
        <c:crosses val="autoZero"/>
        <c:auto val="1"/>
        <c:lblAlgn val="ctr"/>
        <c:lblOffset val="100"/>
        <c:noMultiLvlLbl val="0"/>
      </c:catAx>
      <c:valAx>
        <c:axId val="808604352"/>
        <c:scaling>
          <c:orientation val="minMax"/>
        </c:scaling>
        <c:delete val="0"/>
        <c:axPos val="l"/>
        <c:majorGridlines>
          <c:spPr>
            <a:ln w="9525" cap="flat" cmpd="sng" algn="ctr">
              <a:solidFill>
                <a:schemeClr val="lt1">
                  <a:lumMod val="95000"/>
                  <a:alpha val="10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808599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CO"/>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s-CO" sz="1800" b="1" i="0" baseline="0">
                <a:effectLst>
                  <a:outerShdw blurRad="50800" dist="38100" dir="5400000" algn="t" rotWithShape="0">
                    <a:srgbClr val="000000">
                      <a:alpha val="40000"/>
                    </a:srgbClr>
                  </a:outerShdw>
                </a:effectLst>
              </a:rPr>
              <a:t>EJECUCION 70% RECURSOS EN PROCESO DE EXTINCION DE DOMINIO</a:t>
            </a:r>
            <a:endParaRPr lang="es-CO">
              <a:effectLst/>
            </a:endParaRP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s-CO"/>
        </a:p>
      </c:txPr>
    </c:title>
    <c:autoTitleDeleted val="0"/>
    <c:plotArea>
      <c:layout/>
      <c:lineChart>
        <c:grouping val="standard"/>
        <c:varyColors val="0"/>
        <c:ser>
          <c:idx val="0"/>
          <c:order val="0"/>
          <c:spPr>
            <a:ln w="34925" cap="rnd">
              <a:solidFill>
                <a:schemeClr val="accent1"/>
              </a:solidFill>
              <a:round/>
            </a:ln>
            <a:effectLst>
              <a:outerShdw blurRad="57150" dist="19050" dir="5400000" algn="ctr" rotWithShape="0">
                <a:srgbClr val="000000">
                  <a:alpha val="63000"/>
                </a:srgbClr>
              </a:outerShdw>
            </a:effectLst>
          </c:spPr>
          <c:marker>
            <c:symbol val="none"/>
          </c:marker>
          <c:dLbls>
            <c:dLbl>
              <c:idx val="1"/>
              <c:layout>
                <c:manualLayout>
                  <c:x val="-3.0011246762436898E-17"/>
                  <c:y val="-2.7883377225867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688-4A50-BECA-B29D709C877D}"/>
                </c:ext>
              </c:extLst>
            </c:dLbl>
            <c:dLbl>
              <c:idx val="5"/>
              <c:layout>
                <c:manualLayout>
                  <c:x val="-4.9109880198961956E-3"/>
                  <c:y val="2.32361476882227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688-4A50-BECA-B29D709C877D}"/>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lt1">
                        <a:lumMod val="8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Hoja14!$B$7:$M$7</c:f>
              <c:strCache>
                <c:ptCount val="12"/>
                <c:pt idx="0">
                  <c:v>ENERO</c:v>
                </c:pt>
                <c:pt idx="1">
                  <c:v>FEBRERO</c:v>
                </c:pt>
                <c:pt idx="2">
                  <c:v>MARZO</c:v>
                </c:pt>
                <c:pt idx="3">
                  <c:v>ABRIL</c:v>
                </c:pt>
                <c:pt idx="4">
                  <c:v>MAYO</c:v>
                </c:pt>
                <c:pt idx="5">
                  <c:v>JUNIO</c:v>
                </c:pt>
                <c:pt idx="6">
                  <c:v>JULIO</c:v>
                </c:pt>
                <c:pt idx="7">
                  <c:v>AGOSTO</c:v>
                </c:pt>
                <c:pt idx="8">
                  <c:v>SEPTIEMBRE</c:v>
                </c:pt>
                <c:pt idx="9">
                  <c:v>OCTUBRE</c:v>
                </c:pt>
                <c:pt idx="10">
                  <c:v>NOVIEMBRE</c:v>
                </c:pt>
                <c:pt idx="11">
                  <c:v>DICIEMBRE</c:v>
                </c:pt>
              </c:strCache>
            </c:strRef>
          </c:cat>
          <c:val>
            <c:numRef>
              <c:f>Hoja14!$B$9:$M$9</c:f>
              <c:numCache>
                <c:formatCode>_(* #,##0.00_);_(* \(#,##0.00\);_(* "-"??_);_(@_)</c:formatCode>
                <c:ptCount val="12"/>
                <c:pt idx="0">
                  <c:v>4694821587.3402348</c:v>
                </c:pt>
                <c:pt idx="1">
                  <c:v>7938904986.4715443</c:v>
                </c:pt>
                <c:pt idx="2">
                  <c:v>1776455367.5589314</c:v>
                </c:pt>
                <c:pt idx="3">
                  <c:v>12957516102.017324</c:v>
                </c:pt>
                <c:pt idx="4">
                  <c:v>2423191257.0201397</c:v>
                </c:pt>
                <c:pt idx="5">
                  <c:v>7811936349.7559404</c:v>
                </c:pt>
                <c:pt idx="6">
                  <c:v>10019399696.664642</c:v>
                </c:pt>
                <c:pt idx="7">
                  <c:v>12854167170.207939</c:v>
                </c:pt>
                <c:pt idx="8">
                  <c:v>25508111860.63324</c:v>
                </c:pt>
                <c:pt idx="9">
                  <c:v>20568443855.122646</c:v>
                </c:pt>
                <c:pt idx="10">
                  <c:v>15903055270.672155</c:v>
                </c:pt>
                <c:pt idx="11">
                  <c:v>4167390469.9263725</c:v>
                </c:pt>
              </c:numCache>
            </c:numRef>
          </c:val>
          <c:smooth val="0"/>
          <c:extLst>
            <c:ext xmlns:c16="http://schemas.microsoft.com/office/drawing/2014/chart" uri="{C3380CC4-5D6E-409C-BE32-E72D297353CC}">
              <c16:uniqueId val="{00000000-CC78-4885-AE55-C132F148E262}"/>
            </c:ext>
          </c:extLst>
        </c:ser>
        <c:dLbls>
          <c:showLegendKey val="0"/>
          <c:showVal val="0"/>
          <c:showCatName val="0"/>
          <c:showSerName val="0"/>
          <c:showPercent val="0"/>
          <c:showBubbleSize val="0"/>
        </c:dLbls>
        <c:smooth val="0"/>
        <c:axId val="892268120"/>
        <c:axId val="892266152"/>
      </c:lineChart>
      <c:catAx>
        <c:axId val="892268120"/>
        <c:scaling>
          <c:orientation val="minMax"/>
        </c:scaling>
        <c:delete val="0"/>
        <c:axPos val="b"/>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892266152"/>
        <c:crosses val="autoZero"/>
        <c:auto val="1"/>
        <c:lblAlgn val="ctr"/>
        <c:lblOffset val="100"/>
        <c:noMultiLvlLbl val="0"/>
      </c:catAx>
      <c:valAx>
        <c:axId val="892266152"/>
        <c:scaling>
          <c:orientation val="minMax"/>
        </c:scaling>
        <c:delete val="0"/>
        <c:axPos val="l"/>
        <c:majorGridlines>
          <c:spPr>
            <a:ln w="9525" cap="flat" cmpd="sng" algn="ctr">
              <a:solidFill>
                <a:schemeClr val="lt1">
                  <a:lumMod val="95000"/>
                  <a:alpha val="10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8922681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C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s-CO"/>
              <a:t>EJECUCION</a:t>
            </a:r>
            <a:r>
              <a:rPr lang="es-CO" baseline="0"/>
              <a:t> DE 50% RECURSOS EXTINTOS </a:t>
            </a:r>
            <a:endParaRPr lang="es-CO"/>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s-CO"/>
        </a:p>
      </c:txPr>
    </c:title>
    <c:autoTitleDeleted val="0"/>
    <c:plotArea>
      <c:layout/>
      <c:lineChart>
        <c:grouping val="standard"/>
        <c:varyColors val="0"/>
        <c:ser>
          <c:idx val="0"/>
          <c:order val="0"/>
          <c:spPr>
            <a:ln w="34925" cap="rnd">
              <a:solidFill>
                <a:schemeClr val="accent1"/>
              </a:solidFill>
              <a:round/>
            </a:ln>
            <a:effectLst>
              <a:outerShdw blurRad="57150" dist="19050" dir="5400000" algn="ctr" rotWithShape="0">
                <a:srgbClr val="000000">
                  <a:alpha val="63000"/>
                </a:srgbClr>
              </a:outerShdw>
            </a:effectLst>
          </c:spPr>
          <c:marker>
            <c:symbol val="none"/>
          </c:marker>
          <c:dLbls>
            <c:dLbl>
              <c:idx val="1"/>
              <c:layout>
                <c:manualLayout>
                  <c:x val="0"/>
                  <c:y val="-5.61948241537675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34A-4858-8A42-59E68E9035ED}"/>
                </c:ext>
              </c:extLst>
            </c:dLbl>
            <c:dLbl>
              <c:idx val="5"/>
              <c:layout>
                <c:manualLayout>
                  <c:x val="-1.5666140966896951E-3"/>
                  <c:y val="4.75494665916494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34A-4858-8A42-59E68E9035ED}"/>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lt1">
                        <a:lumMod val="8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Hoja14!$B$149:$M$149</c:f>
              <c:strCache>
                <c:ptCount val="12"/>
                <c:pt idx="0">
                  <c:v>ENERO</c:v>
                </c:pt>
                <c:pt idx="1">
                  <c:v>FEBRERO</c:v>
                </c:pt>
                <c:pt idx="2">
                  <c:v>MARZO</c:v>
                </c:pt>
                <c:pt idx="3">
                  <c:v>ABRIL</c:v>
                </c:pt>
                <c:pt idx="4">
                  <c:v>MAYO</c:v>
                </c:pt>
                <c:pt idx="5">
                  <c:v>JUNIO</c:v>
                </c:pt>
                <c:pt idx="6">
                  <c:v>JULIO</c:v>
                </c:pt>
                <c:pt idx="7">
                  <c:v>AGOSTO</c:v>
                </c:pt>
                <c:pt idx="8">
                  <c:v>SEPTIEMBRE</c:v>
                </c:pt>
                <c:pt idx="9">
                  <c:v>OCTUBRE</c:v>
                </c:pt>
                <c:pt idx="10">
                  <c:v>NOVIEMBRE</c:v>
                </c:pt>
                <c:pt idx="11">
                  <c:v>DICIEMBRE</c:v>
                </c:pt>
              </c:strCache>
            </c:strRef>
          </c:cat>
          <c:val>
            <c:numRef>
              <c:f>Hoja14!$B$150:$M$150</c:f>
              <c:numCache>
                <c:formatCode>_(* #,##0.00_);_(* \(#,##0.00\);_(* "-"??_);_(@_)</c:formatCode>
                <c:ptCount val="12"/>
                <c:pt idx="0">
                  <c:v>20152546.307208061</c:v>
                </c:pt>
                <c:pt idx="1">
                  <c:v>25842554.257087708</c:v>
                </c:pt>
                <c:pt idx="2">
                  <c:v>26142022.239133835</c:v>
                </c:pt>
                <c:pt idx="3">
                  <c:v>114049474.65264511</c:v>
                </c:pt>
                <c:pt idx="4">
                  <c:v>40232063.962608337</c:v>
                </c:pt>
                <c:pt idx="5">
                  <c:v>19464855.719921112</c:v>
                </c:pt>
                <c:pt idx="6">
                  <c:v>23714930.432445526</c:v>
                </c:pt>
                <c:pt idx="7">
                  <c:v>71282638.929160118</c:v>
                </c:pt>
                <c:pt idx="8">
                  <c:v>-459711032.40992737</c:v>
                </c:pt>
                <c:pt idx="9">
                  <c:v>-402588385.76330757</c:v>
                </c:pt>
                <c:pt idx="10">
                  <c:v>-489851514.56672001</c:v>
                </c:pt>
                <c:pt idx="11">
                  <c:v>84458278.927988052</c:v>
                </c:pt>
              </c:numCache>
            </c:numRef>
          </c:val>
          <c:smooth val="0"/>
          <c:extLst>
            <c:ext xmlns:c16="http://schemas.microsoft.com/office/drawing/2014/chart" uri="{C3380CC4-5D6E-409C-BE32-E72D297353CC}">
              <c16:uniqueId val="{00000000-802E-4E8C-884E-DB7CAA76EFF9}"/>
            </c:ext>
          </c:extLst>
        </c:ser>
        <c:dLbls>
          <c:showLegendKey val="0"/>
          <c:showVal val="0"/>
          <c:showCatName val="0"/>
          <c:showSerName val="0"/>
          <c:showPercent val="0"/>
          <c:showBubbleSize val="0"/>
        </c:dLbls>
        <c:smooth val="0"/>
        <c:axId val="808612224"/>
        <c:axId val="808609272"/>
      </c:lineChart>
      <c:catAx>
        <c:axId val="808612224"/>
        <c:scaling>
          <c:orientation val="minMax"/>
        </c:scaling>
        <c:delete val="0"/>
        <c:axPos val="b"/>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808609272"/>
        <c:crosses val="autoZero"/>
        <c:auto val="1"/>
        <c:lblAlgn val="ctr"/>
        <c:lblOffset val="100"/>
        <c:noMultiLvlLbl val="0"/>
      </c:catAx>
      <c:valAx>
        <c:axId val="808609272"/>
        <c:scaling>
          <c:orientation val="minMax"/>
        </c:scaling>
        <c:delete val="0"/>
        <c:axPos val="l"/>
        <c:majorGridlines>
          <c:spPr>
            <a:ln w="9525" cap="flat" cmpd="sng" algn="ctr">
              <a:solidFill>
                <a:schemeClr val="lt1">
                  <a:lumMod val="95000"/>
                  <a:alpha val="10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808612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CO"/>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s-CO"/>
              <a:t>EJECUCION 50% RECURSOS EN PROCESO DE EXTINCION</a:t>
            </a:r>
            <a:r>
              <a:rPr lang="es-CO" baseline="0"/>
              <a:t> DE DOMINIO </a:t>
            </a:r>
            <a:endParaRPr lang="es-CO"/>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s-CO"/>
        </a:p>
      </c:txPr>
    </c:title>
    <c:autoTitleDeleted val="0"/>
    <c:plotArea>
      <c:layout/>
      <c:lineChart>
        <c:grouping val="standard"/>
        <c:varyColors val="0"/>
        <c:ser>
          <c:idx val="0"/>
          <c:order val="0"/>
          <c:spPr>
            <a:ln w="34925" cap="rnd">
              <a:solidFill>
                <a:schemeClr val="accent1"/>
              </a:solidFill>
              <a:round/>
            </a:ln>
            <a:effectLst>
              <a:outerShdw blurRad="57150" dist="19050" dir="5400000" algn="ctr" rotWithShape="0">
                <a:srgbClr val="000000">
                  <a:alpha val="63000"/>
                </a:srgbClr>
              </a:outerShdw>
            </a:effectLst>
          </c:spPr>
          <c:marker>
            <c:symbol val="none"/>
          </c:marker>
          <c:dLbls>
            <c:dLbl>
              <c:idx val="8"/>
              <c:layout>
                <c:manualLayout>
                  <c:x val="-1.1510111172094405E-16"/>
                  <c:y val="7.53097565218141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7DA-42F8-8037-E049E7CF51EE}"/>
                </c:ext>
              </c:extLst>
            </c:dLbl>
            <c:dLbl>
              <c:idx val="9"/>
              <c:layout>
                <c:manualLayout>
                  <c:x val="-4.7087362382241035E-3"/>
                  <c:y val="-4.5642276679887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151-4F9C-9416-659679A01557}"/>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lt1">
                        <a:lumMod val="8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Hoja14!$B$152:$M$152</c:f>
              <c:strCache>
                <c:ptCount val="12"/>
                <c:pt idx="0">
                  <c:v>ENERO</c:v>
                </c:pt>
                <c:pt idx="1">
                  <c:v>FEBRERO</c:v>
                </c:pt>
                <c:pt idx="2">
                  <c:v>MARZO</c:v>
                </c:pt>
                <c:pt idx="3">
                  <c:v>ABRIL</c:v>
                </c:pt>
                <c:pt idx="4">
                  <c:v>MAYO</c:v>
                </c:pt>
                <c:pt idx="5">
                  <c:v>JUNIO</c:v>
                </c:pt>
                <c:pt idx="6">
                  <c:v>JULIO</c:v>
                </c:pt>
                <c:pt idx="7">
                  <c:v>AGOSTO</c:v>
                </c:pt>
                <c:pt idx="8">
                  <c:v>SEPTIEMBRE</c:v>
                </c:pt>
                <c:pt idx="9">
                  <c:v>OCTUBRE</c:v>
                </c:pt>
                <c:pt idx="10">
                  <c:v>NOVIEMBRE</c:v>
                </c:pt>
                <c:pt idx="11">
                  <c:v>DICIEMBRE</c:v>
                </c:pt>
              </c:strCache>
            </c:strRef>
          </c:cat>
          <c:val>
            <c:numRef>
              <c:f>Hoja14!$B$153:$M$153</c:f>
              <c:numCache>
                <c:formatCode>_(* #,##0.00_);_(* \(#,##0.00\);_(* "-"??_);_(@_)</c:formatCode>
                <c:ptCount val="12"/>
                <c:pt idx="0">
                  <c:v>222356579.72098732</c:v>
                </c:pt>
                <c:pt idx="1">
                  <c:v>3770241207.0952969</c:v>
                </c:pt>
                <c:pt idx="2">
                  <c:v>1018635486.4120426</c:v>
                </c:pt>
                <c:pt idx="3">
                  <c:v>4716037439.3484478</c:v>
                </c:pt>
                <c:pt idx="4">
                  <c:v>1839418641.8088245</c:v>
                </c:pt>
                <c:pt idx="5">
                  <c:v>4947975984.3353815</c:v>
                </c:pt>
                <c:pt idx="6">
                  <c:v>9636706522.3752594</c:v>
                </c:pt>
                <c:pt idx="7">
                  <c:v>5356344159.4537973</c:v>
                </c:pt>
                <c:pt idx="8">
                  <c:v>5312614895.2543907</c:v>
                </c:pt>
                <c:pt idx="9">
                  <c:v>5458781962.5425129</c:v>
                </c:pt>
                <c:pt idx="10">
                  <c:v>2915845105.3300152</c:v>
                </c:pt>
                <c:pt idx="11">
                  <c:v>5176322169.103056</c:v>
                </c:pt>
              </c:numCache>
            </c:numRef>
          </c:val>
          <c:smooth val="0"/>
          <c:extLst>
            <c:ext xmlns:c16="http://schemas.microsoft.com/office/drawing/2014/chart" uri="{C3380CC4-5D6E-409C-BE32-E72D297353CC}">
              <c16:uniqueId val="{00000000-E7DA-42F8-8037-E049E7CF51EE}"/>
            </c:ext>
          </c:extLst>
        </c:ser>
        <c:dLbls>
          <c:showLegendKey val="0"/>
          <c:showVal val="0"/>
          <c:showCatName val="0"/>
          <c:showSerName val="0"/>
          <c:showPercent val="0"/>
          <c:showBubbleSize val="0"/>
        </c:dLbls>
        <c:smooth val="0"/>
        <c:axId val="836421064"/>
        <c:axId val="836420080"/>
      </c:lineChart>
      <c:catAx>
        <c:axId val="836421064"/>
        <c:scaling>
          <c:orientation val="minMax"/>
        </c:scaling>
        <c:delete val="0"/>
        <c:axPos val="b"/>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836420080"/>
        <c:crosses val="autoZero"/>
        <c:auto val="1"/>
        <c:lblAlgn val="ctr"/>
        <c:lblOffset val="100"/>
        <c:noMultiLvlLbl val="0"/>
      </c:catAx>
      <c:valAx>
        <c:axId val="836420080"/>
        <c:scaling>
          <c:orientation val="minMax"/>
        </c:scaling>
        <c:delete val="0"/>
        <c:axPos val="l"/>
        <c:majorGridlines>
          <c:spPr>
            <a:ln w="9525" cap="flat" cmpd="sng" algn="ctr">
              <a:solidFill>
                <a:schemeClr val="lt1">
                  <a:lumMod val="95000"/>
                  <a:alpha val="10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8364210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CO"/>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4216836204313846E-2"/>
          <c:y val="1.8584457076602844E-2"/>
          <c:w val="0.95350003024702512"/>
          <c:h val="0.84360202010368146"/>
        </c:manualLayout>
      </c:layout>
      <c:lineChart>
        <c:grouping val="standard"/>
        <c:varyColors val="0"/>
        <c:ser>
          <c:idx val="0"/>
          <c:order val="0"/>
          <c:tx>
            <c:strRef>
              <c:f>TABLA!$C$21</c:f>
              <c:strCache>
                <c:ptCount val="1"/>
                <c:pt idx="0">
                  <c:v>2015</c:v>
                </c:pt>
              </c:strCache>
            </c:strRef>
          </c:tx>
          <c:spPr>
            <a:ln w="34925" cap="rnd">
              <a:solidFill>
                <a:schemeClr val="accent1">
                  <a:lumMod val="40000"/>
                  <a:lumOff val="60000"/>
                </a:schemeClr>
              </a:solidFill>
              <a:round/>
            </a:ln>
            <a:effectLst>
              <a:outerShdw blurRad="57150" dist="19050" dir="5400000" algn="ctr" rotWithShape="0">
                <a:srgbClr val="000000">
                  <a:alpha val="63000"/>
                </a:srgbClr>
              </a:outerShdw>
            </a:effectLst>
          </c:spPr>
          <c:marker>
            <c:symbol val="circle"/>
            <c:size val="6"/>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9525">
                <a:solidFill>
                  <a:schemeClr val="accent1">
                    <a:lumMod val="40000"/>
                    <a:lumOff val="60000"/>
                  </a:schemeClr>
                </a:solidFill>
                <a:round/>
              </a:ln>
              <a:effectLst>
                <a:outerShdw blurRad="57150" dist="19050" dir="5400000" algn="ctr" rotWithShape="0">
                  <a:srgbClr val="000000">
                    <a:alpha val="63000"/>
                  </a:srgbClr>
                </a:outerShdw>
              </a:effectLst>
            </c:spPr>
          </c:marker>
          <c:dLbls>
            <c:dLbl>
              <c:idx val="0"/>
              <c:layout>
                <c:manualLayout>
                  <c:x val="-3.4321250013820151E-2"/>
                  <c:y val="-4.5919277983807495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C7CA-48A9-9197-E248F3969884}"/>
                </c:ext>
              </c:extLst>
            </c:dLbl>
            <c:dLbl>
              <c:idx val="1"/>
              <c:layout>
                <c:manualLayout>
                  <c:x val="-1.6056181624532238E-2"/>
                  <c:y val="3.865708898259843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C7CA-48A9-9197-E248F3969884}"/>
                </c:ext>
              </c:extLst>
            </c:dLbl>
            <c:dLbl>
              <c:idx val="5"/>
              <c:layout>
                <c:manualLayout>
                  <c:x val="1.067319990425221E-3"/>
                  <c:y val="-2.240034647290145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C7CA-48A9-9197-E248F3969884}"/>
                </c:ext>
              </c:extLst>
            </c:dLbl>
            <c:dLbl>
              <c:idx val="6"/>
              <c:layout>
                <c:manualLayout>
                  <c:x val="-1.0348347752879737E-2"/>
                  <c:y val="-3.003252590483903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C7CA-48A9-9197-E248F3969884}"/>
                </c:ext>
              </c:extLst>
            </c:dLbl>
            <c:dLbl>
              <c:idx val="7"/>
              <c:layout>
                <c:manualLayout>
                  <c:x val="-1.7197748398862629E-2"/>
                  <c:y val="4.12011487932442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C7CA-48A9-9197-E248F3969884}"/>
                </c:ext>
              </c:extLst>
            </c:dLbl>
            <c:dLbl>
              <c:idx val="8"/>
              <c:layout>
                <c:manualLayout>
                  <c:x val="-4.6405138812273417E-3"/>
                  <c:y val="-9.6800474196723132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7CA-48A9-9197-E248F3969884}"/>
                </c:ext>
              </c:extLst>
            </c:dLbl>
            <c:dLbl>
              <c:idx val="9"/>
              <c:layout>
                <c:manualLayout>
                  <c:x val="-6.9236474298882498E-3"/>
                  <c:y val="-1.476816704096406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9-C7CA-48A9-9197-E248F3969884}"/>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TABLA!$B$22:$B$33</c:f>
              <c:strCache>
                <c:ptCount val="12"/>
                <c:pt idx="0">
                  <c:v>ENERO</c:v>
                </c:pt>
                <c:pt idx="1">
                  <c:v>FEBRERO</c:v>
                </c:pt>
                <c:pt idx="2">
                  <c:v>MARZO</c:v>
                </c:pt>
                <c:pt idx="3">
                  <c:v>ABRIL</c:v>
                </c:pt>
                <c:pt idx="4">
                  <c:v>MAYO</c:v>
                </c:pt>
                <c:pt idx="5">
                  <c:v>JUNIO</c:v>
                </c:pt>
                <c:pt idx="6">
                  <c:v>JULIO</c:v>
                </c:pt>
                <c:pt idx="7">
                  <c:v>AGOSTO</c:v>
                </c:pt>
                <c:pt idx="8">
                  <c:v>SEPTIEMBRE</c:v>
                </c:pt>
                <c:pt idx="9">
                  <c:v>OCTUBRE</c:v>
                </c:pt>
                <c:pt idx="10">
                  <c:v>NOVIEMBRE</c:v>
                </c:pt>
                <c:pt idx="11">
                  <c:v>DICIEMBRE</c:v>
                </c:pt>
              </c:strCache>
            </c:strRef>
          </c:cat>
          <c:val>
            <c:numRef>
              <c:f>TABLA!$C$22:$C$33</c:f>
              <c:numCache>
                <c:formatCode>General</c:formatCode>
                <c:ptCount val="12"/>
                <c:pt idx="0">
                  <c:v>19</c:v>
                </c:pt>
                <c:pt idx="1">
                  <c:v>24</c:v>
                </c:pt>
                <c:pt idx="2">
                  <c:v>27</c:v>
                </c:pt>
                <c:pt idx="3">
                  <c:v>24</c:v>
                </c:pt>
                <c:pt idx="4">
                  <c:v>19</c:v>
                </c:pt>
                <c:pt idx="5">
                  <c:v>17</c:v>
                </c:pt>
                <c:pt idx="6">
                  <c:v>20</c:v>
                </c:pt>
                <c:pt idx="7">
                  <c:v>14</c:v>
                </c:pt>
                <c:pt idx="8">
                  <c:v>48</c:v>
                </c:pt>
                <c:pt idx="9">
                  <c:v>19</c:v>
                </c:pt>
                <c:pt idx="10">
                  <c:v>23</c:v>
                </c:pt>
                <c:pt idx="11">
                  <c:v>33</c:v>
                </c:pt>
              </c:numCache>
            </c:numRef>
          </c:val>
          <c:smooth val="0"/>
          <c:extLst>
            <c:ext xmlns:c16="http://schemas.microsoft.com/office/drawing/2014/chart" uri="{C3380CC4-5D6E-409C-BE32-E72D297353CC}">
              <c16:uniqueId val="{00000000-C7CA-48A9-9197-E248F3969884}"/>
            </c:ext>
          </c:extLst>
        </c:ser>
        <c:ser>
          <c:idx val="1"/>
          <c:order val="1"/>
          <c:tx>
            <c:strRef>
              <c:f>TABLA!$D$21</c:f>
              <c:strCache>
                <c:ptCount val="1"/>
                <c:pt idx="0">
                  <c:v>2016</c:v>
                </c:pt>
              </c:strCache>
            </c:strRef>
          </c:tx>
          <c:spPr>
            <a:ln w="34925" cap="rnd">
              <a:solidFill>
                <a:schemeClr val="accent2"/>
              </a:solidFill>
              <a:round/>
            </a:ln>
            <a:effectLst>
              <a:outerShdw blurRad="57150" dist="19050" dir="5400000" algn="ctr" rotWithShape="0">
                <a:srgbClr val="000000">
                  <a:alpha val="63000"/>
                </a:srgbClr>
              </a:outerShdw>
            </a:effectLst>
          </c:spPr>
          <c:marker>
            <c:symbol val="circle"/>
            <c:size val="6"/>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9525">
                <a:solidFill>
                  <a:schemeClr val="accent2"/>
                </a:solidFill>
                <a:round/>
              </a:ln>
              <a:effectLst>
                <a:outerShdw blurRad="57150" dist="19050" dir="5400000" algn="ctr" rotWithShape="0">
                  <a:srgbClr val="000000">
                    <a:alpha val="63000"/>
                  </a:srgbClr>
                </a:outerShdw>
              </a:effectLst>
            </c:spPr>
          </c:marker>
          <c:dLbls>
            <c:dLbl>
              <c:idx val="0"/>
              <c:layout>
                <c:manualLayout>
                  <c:x val="-1.7197748398862713E-2"/>
                  <c:y val="3.356896936130668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C7CA-48A9-9197-E248F3969884}"/>
                </c:ext>
              </c:extLst>
            </c:dLbl>
            <c:dLbl>
              <c:idx val="2"/>
              <c:layout>
                <c:manualLayout>
                  <c:x val="-1.7197748398862713E-2"/>
                  <c:y val="4.12011487932442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C7CA-48A9-9197-E248F3969884}"/>
                </c:ext>
              </c:extLst>
            </c:dLbl>
            <c:dLbl>
              <c:idx val="3"/>
              <c:layout>
                <c:manualLayout>
                  <c:x val="-1.833931517319325E-2"/>
                  <c:y val="4.628926841453591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C7CA-48A9-9197-E248F3969884}"/>
                </c:ext>
              </c:extLst>
            </c:dLbl>
            <c:dLbl>
              <c:idx val="8"/>
              <c:layout>
                <c:manualLayout>
                  <c:x val="-1.2631481301540896E-2"/>
                  <c:y val="-2.49444062835472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7CA-48A9-9197-E248F3969884}"/>
                </c:ext>
              </c:extLst>
            </c:dLbl>
            <c:dLbl>
              <c:idx val="9"/>
              <c:layout>
                <c:manualLayout>
                  <c:x val="-2.1764015496184862E-2"/>
                  <c:y val="3.865708898259852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8-C7CA-48A9-9197-E248F3969884}"/>
                </c:ext>
              </c:extLst>
            </c:dLbl>
            <c:dLbl>
              <c:idx val="10"/>
              <c:layout>
                <c:manualLayout>
                  <c:x val="-1.948088194752387E-2"/>
                  <c:y val="2.084867030807753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A-C7CA-48A9-9197-E248F3969884}"/>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TABLA!$B$22:$B$33</c:f>
              <c:strCache>
                <c:ptCount val="12"/>
                <c:pt idx="0">
                  <c:v>ENERO</c:v>
                </c:pt>
                <c:pt idx="1">
                  <c:v>FEBRERO</c:v>
                </c:pt>
                <c:pt idx="2">
                  <c:v>MARZO</c:v>
                </c:pt>
                <c:pt idx="3">
                  <c:v>ABRIL</c:v>
                </c:pt>
                <c:pt idx="4">
                  <c:v>MAYO</c:v>
                </c:pt>
                <c:pt idx="5">
                  <c:v>JUNIO</c:v>
                </c:pt>
                <c:pt idx="6">
                  <c:v>JULIO</c:v>
                </c:pt>
                <c:pt idx="7">
                  <c:v>AGOSTO</c:v>
                </c:pt>
                <c:pt idx="8">
                  <c:v>SEPTIEMBRE</c:v>
                </c:pt>
                <c:pt idx="9">
                  <c:v>OCTUBRE</c:v>
                </c:pt>
                <c:pt idx="10">
                  <c:v>NOVIEMBRE</c:v>
                </c:pt>
                <c:pt idx="11">
                  <c:v>DICIEMBRE</c:v>
                </c:pt>
              </c:strCache>
            </c:strRef>
          </c:cat>
          <c:val>
            <c:numRef>
              <c:f>TABLA!$D$22:$D$33</c:f>
              <c:numCache>
                <c:formatCode>General</c:formatCode>
                <c:ptCount val="12"/>
                <c:pt idx="0">
                  <c:v>17</c:v>
                </c:pt>
                <c:pt idx="1">
                  <c:v>10</c:v>
                </c:pt>
                <c:pt idx="2">
                  <c:v>22</c:v>
                </c:pt>
                <c:pt idx="3">
                  <c:v>18</c:v>
                </c:pt>
                <c:pt idx="4">
                  <c:v>25</c:v>
                </c:pt>
                <c:pt idx="5">
                  <c:v>28</c:v>
                </c:pt>
                <c:pt idx="6">
                  <c:v>29</c:v>
                </c:pt>
                <c:pt idx="7">
                  <c:v>24</c:v>
                </c:pt>
                <c:pt idx="8">
                  <c:v>30</c:v>
                </c:pt>
                <c:pt idx="9">
                  <c:v>17</c:v>
                </c:pt>
                <c:pt idx="10">
                  <c:v>23</c:v>
                </c:pt>
                <c:pt idx="11">
                  <c:v>53</c:v>
                </c:pt>
              </c:numCache>
            </c:numRef>
          </c:val>
          <c:smooth val="0"/>
          <c:extLst>
            <c:ext xmlns:c16="http://schemas.microsoft.com/office/drawing/2014/chart" uri="{C3380CC4-5D6E-409C-BE32-E72D297353CC}">
              <c16:uniqueId val="{00000001-C7CA-48A9-9197-E248F3969884}"/>
            </c:ext>
          </c:extLst>
        </c:ser>
        <c:ser>
          <c:idx val="2"/>
          <c:order val="2"/>
          <c:tx>
            <c:strRef>
              <c:f>TABLA!$E$21</c:f>
              <c:strCache>
                <c:ptCount val="1"/>
                <c:pt idx="0">
                  <c:v>2017</c:v>
                </c:pt>
              </c:strCache>
            </c:strRef>
          </c:tx>
          <c:spPr>
            <a:ln w="34925" cap="rnd">
              <a:solidFill>
                <a:schemeClr val="accent3"/>
              </a:solidFill>
              <a:round/>
            </a:ln>
            <a:effectLst>
              <a:outerShdw blurRad="57150" dist="19050" dir="5400000" algn="ctr" rotWithShape="0">
                <a:srgbClr val="000000">
                  <a:alpha val="63000"/>
                </a:srgbClr>
              </a:outerShdw>
            </a:effectLst>
          </c:spPr>
          <c:marker>
            <c:symbol val="circle"/>
            <c:size val="6"/>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9525">
                <a:solidFill>
                  <a:schemeClr val="accent3"/>
                </a:solidFill>
                <a:round/>
              </a:ln>
              <a:effectLst>
                <a:outerShdw blurRad="57150" dist="19050" dir="5400000" algn="ctr" rotWithShape="0">
                  <a:srgbClr val="000000">
                    <a:alpha val="63000"/>
                  </a:srgbClr>
                </a:outerShdw>
              </a:effectLst>
            </c:spPr>
          </c:marker>
          <c:dLbls>
            <c:dLbl>
              <c:idx val="0"/>
              <c:layout>
                <c:manualLayout>
                  <c:x val="-1.7197748398862713E-2"/>
                  <c:y val="-6.819342306452641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C7CA-48A9-9197-E248F3969884}"/>
                </c:ext>
              </c:extLst>
            </c:dLbl>
            <c:dLbl>
              <c:idx val="2"/>
              <c:layout>
                <c:manualLayout>
                  <c:x val="-1.263148130154077E-2"/>
                  <c:y val="-1.985628666225567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C7CA-48A9-9197-E248F3969884}"/>
                </c:ext>
              </c:extLst>
            </c:dLbl>
            <c:dLbl>
              <c:idx val="3"/>
              <c:layout>
                <c:manualLayout>
                  <c:x val="-1.6056181624532258E-2"/>
                  <c:y val="-7.1359876090264845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C7CA-48A9-9197-E248F3969884}"/>
                </c:ext>
              </c:extLst>
            </c:dLbl>
            <c:dLbl>
              <c:idx val="4"/>
              <c:layout>
                <c:manualLayout>
                  <c:x val="-2.3573803325662663E-3"/>
                  <c:y val="3.0402516335567833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C7CA-48A9-9197-E248F3969884}"/>
                </c:ext>
              </c:extLst>
            </c:dLbl>
            <c:dLbl>
              <c:idx val="5"/>
              <c:layout>
                <c:manualLayout>
                  <c:x val="-1.9480881947523704E-2"/>
                  <c:y val="-3.512064552613059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C7CA-48A9-9197-E248F3969884}"/>
                </c:ext>
              </c:extLst>
            </c:dLbl>
            <c:dLbl>
              <c:idx val="6"/>
              <c:layout>
                <c:manualLayout>
                  <c:x val="-1.3773048075871224E-2"/>
                  <c:y val="5.13773880358276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C7CA-48A9-9197-E248F3969884}"/>
                </c:ext>
              </c:extLst>
            </c:dLbl>
            <c:dLbl>
              <c:idx val="11"/>
              <c:layout>
                <c:manualLayout>
                  <c:x val="-1.3773048075871224E-2"/>
                  <c:y val="4.374520860389008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7CA-48A9-9197-E248F3969884}"/>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TABLA!$B$22:$B$33</c:f>
              <c:strCache>
                <c:ptCount val="12"/>
                <c:pt idx="0">
                  <c:v>ENERO</c:v>
                </c:pt>
                <c:pt idx="1">
                  <c:v>FEBRERO</c:v>
                </c:pt>
                <c:pt idx="2">
                  <c:v>MARZO</c:v>
                </c:pt>
                <c:pt idx="3">
                  <c:v>ABRIL</c:v>
                </c:pt>
                <c:pt idx="4">
                  <c:v>MAYO</c:v>
                </c:pt>
                <c:pt idx="5">
                  <c:v>JUNIO</c:v>
                </c:pt>
                <c:pt idx="6">
                  <c:v>JULIO</c:v>
                </c:pt>
                <c:pt idx="7">
                  <c:v>AGOSTO</c:v>
                </c:pt>
                <c:pt idx="8">
                  <c:v>SEPTIEMBRE</c:v>
                </c:pt>
                <c:pt idx="9">
                  <c:v>OCTUBRE</c:v>
                </c:pt>
                <c:pt idx="10">
                  <c:v>NOVIEMBRE</c:v>
                </c:pt>
                <c:pt idx="11">
                  <c:v>DICIEMBRE</c:v>
                </c:pt>
              </c:strCache>
            </c:strRef>
          </c:cat>
          <c:val>
            <c:numRef>
              <c:f>TABLA!$E$22:$E$33</c:f>
              <c:numCache>
                <c:formatCode>General</c:formatCode>
                <c:ptCount val="12"/>
                <c:pt idx="0">
                  <c:v>31</c:v>
                </c:pt>
                <c:pt idx="1">
                  <c:v>45</c:v>
                </c:pt>
                <c:pt idx="2">
                  <c:v>40</c:v>
                </c:pt>
                <c:pt idx="3">
                  <c:v>39</c:v>
                </c:pt>
                <c:pt idx="4">
                  <c:v>38</c:v>
                </c:pt>
                <c:pt idx="5">
                  <c:v>19</c:v>
                </c:pt>
                <c:pt idx="6">
                  <c:v>44</c:v>
                </c:pt>
                <c:pt idx="7">
                  <c:v>44</c:v>
                </c:pt>
                <c:pt idx="8">
                  <c:v>50</c:v>
                </c:pt>
                <c:pt idx="9">
                  <c:v>22</c:v>
                </c:pt>
                <c:pt idx="10">
                  <c:v>27</c:v>
                </c:pt>
                <c:pt idx="11">
                  <c:v>30</c:v>
                </c:pt>
              </c:numCache>
            </c:numRef>
          </c:val>
          <c:smooth val="0"/>
          <c:extLst>
            <c:ext xmlns:c16="http://schemas.microsoft.com/office/drawing/2014/chart" uri="{C3380CC4-5D6E-409C-BE32-E72D297353CC}">
              <c16:uniqueId val="{00000002-C7CA-48A9-9197-E248F3969884}"/>
            </c:ext>
          </c:extLst>
        </c:ser>
        <c:ser>
          <c:idx val="3"/>
          <c:order val="3"/>
          <c:tx>
            <c:strRef>
              <c:f>TABLA!$F$21</c:f>
              <c:strCache>
                <c:ptCount val="1"/>
                <c:pt idx="0">
                  <c:v>2018</c:v>
                </c:pt>
              </c:strCache>
            </c:strRef>
          </c:tx>
          <c:spPr>
            <a:ln w="34925" cap="rnd">
              <a:solidFill>
                <a:schemeClr val="accent4"/>
              </a:solidFill>
              <a:round/>
            </a:ln>
            <a:effectLst>
              <a:outerShdw blurRad="57150" dist="19050" dir="5400000" algn="ctr" rotWithShape="0">
                <a:srgbClr val="000000">
                  <a:alpha val="63000"/>
                </a:srgbClr>
              </a:outerShdw>
            </a:effectLst>
          </c:spPr>
          <c:marker>
            <c:symbol val="circle"/>
            <c:size val="6"/>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w="9525">
                <a:solidFill>
                  <a:schemeClr val="accent4"/>
                </a:solidFill>
                <a:round/>
              </a:ln>
              <a:effectLst>
                <a:outerShdw blurRad="57150" dist="19050" dir="5400000" algn="ctr" rotWithShape="0">
                  <a:srgbClr val="000000">
                    <a:alpha val="63000"/>
                  </a:srgbClr>
                </a:outerShdw>
              </a:effectLst>
            </c:spPr>
          </c:marker>
          <c:dLbls>
            <c:dLbl>
              <c:idx val="0"/>
              <c:layout>
                <c:manualLayout>
                  <c:x val="-4.3453784208464123E-2"/>
                  <c:y val="4.9619182291100138E-4"/>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C7CA-48A9-9197-E248F3969884}"/>
                </c:ext>
              </c:extLst>
            </c:dLbl>
            <c:dLbl>
              <c:idx val="5"/>
              <c:layout>
                <c:manualLayout>
                  <c:x val="2.2088867647556331E-3"/>
                  <c:y val="-4.5919277983806558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C7CA-48A9-9197-E248F3969884}"/>
                </c:ext>
              </c:extLst>
            </c:dLbl>
            <c:dLbl>
              <c:idx val="6"/>
              <c:layout>
                <c:manualLayout>
                  <c:x val="-3.4321250013820151E-2"/>
                  <c:y val="5.5843114442026588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C7CA-48A9-9197-E248F3969884}"/>
                </c:ext>
              </c:extLst>
            </c:dLbl>
            <c:dLbl>
              <c:idx val="7"/>
              <c:layout>
                <c:manualLayout>
                  <c:x val="-1.8339315173193208E-2"/>
                  <c:y val="-4.020876514742235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7CA-48A9-9197-E248F3969884}"/>
                </c:ext>
              </c:extLst>
            </c:dLbl>
            <c:dLbl>
              <c:idx val="8"/>
              <c:layout>
                <c:manualLayout>
                  <c:x val="-1.4914614850201804E-2"/>
                  <c:y val="-2.240034647290145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7CA-48A9-9197-E248F3969884}"/>
                </c:ext>
              </c:extLst>
            </c:dLbl>
            <c:dLbl>
              <c:idx val="11"/>
              <c:layout>
                <c:manualLayout>
                  <c:x val="1.067319990425221E-3"/>
                  <c:y val="1.067243106549426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7CA-48A9-9197-E248F3969884}"/>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TABLA!$B$22:$B$33</c:f>
              <c:strCache>
                <c:ptCount val="12"/>
                <c:pt idx="0">
                  <c:v>ENERO</c:v>
                </c:pt>
                <c:pt idx="1">
                  <c:v>FEBRERO</c:v>
                </c:pt>
                <c:pt idx="2">
                  <c:v>MARZO</c:v>
                </c:pt>
                <c:pt idx="3">
                  <c:v>ABRIL</c:v>
                </c:pt>
                <c:pt idx="4">
                  <c:v>MAYO</c:v>
                </c:pt>
                <c:pt idx="5">
                  <c:v>JUNIO</c:v>
                </c:pt>
                <c:pt idx="6">
                  <c:v>JULIO</c:v>
                </c:pt>
                <c:pt idx="7">
                  <c:v>AGOSTO</c:v>
                </c:pt>
                <c:pt idx="8">
                  <c:v>SEPTIEMBRE</c:v>
                </c:pt>
                <c:pt idx="9">
                  <c:v>OCTUBRE</c:v>
                </c:pt>
                <c:pt idx="10">
                  <c:v>NOVIEMBRE</c:v>
                </c:pt>
                <c:pt idx="11">
                  <c:v>DICIEMBRE</c:v>
                </c:pt>
              </c:strCache>
            </c:strRef>
          </c:cat>
          <c:val>
            <c:numRef>
              <c:f>TABLA!$F$22:$F$33</c:f>
              <c:numCache>
                <c:formatCode>General</c:formatCode>
                <c:ptCount val="12"/>
                <c:pt idx="0">
                  <c:v>28</c:v>
                </c:pt>
                <c:pt idx="1">
                  <c:v>38</c:v>
                </c:pt>
                <c:pt idx="2">
                  <c:v>33</c:v>
                </c:pt>
                <c:pt idx="3">
                  <c:v>32</c:v>
                </c:pt>
                <c:pt idx="4">
                  <c:v>31</c:v>
                </c:pt>
                <c:pt idx="5">
                  <c:v>27</c:v>
                </c:pt>
                <c:pt idx="6">
                  <c:v>19</c:v>
                </c:pt>
                <c:pt idx="7">
                  <c:v>15</c:v>
                </c:pt>
                <c:pt idx="8">
                  <c:v>36</c:v>
                </c:pt>
                <c:pt idx="9">
                  <c:v>36</c:v>
                </c:pt>
                <c:pt idx="10">
                  <c:v>46</c:v>
                </c:pt>
                <c:pt idx="11">
                  <c:v>46</c:v>
                </c:pt>
              </c:numCache>
            </c:numRef>
          </c:val>
          <c:smooth val="0"/>
          <c:extLst>
            <c:ext xmlns:c16="http://schemas.microsoft.com/office/drawing/2014/chart" uri="{C3380CC4-5D6E-409C-BE32-E72D297353CC}">
              <c16:uniqueId val="{00000003-C7CA-48A9-9197-E248F3969884}"/>
            </c:ext>
          </c:extLst>
        </c:ser>
        <c:ser>
          <c:idx val="4"/>
          <c:order val="4"/>
          <c:tx>
            <c:strRef>
              <c:f>TABLA!$G$21</c:f>
              <c:strCache>
                <c:ptCount val="1"/>
                <c:pt idx="0">
                  <c:v>2019</c:v>
                </c:pt>
              </c:strCache>
            </c:strRef>
          </c:tx>
          <c:spPr>
            <a:ln w="34925" cap="rnd">
              <a:solidFill>
                <a:schemeClr val="accent2">
                  <a:lumMod val="40000"/>
                  <a:lumOff val="60000"/>
                </a:schemeClr>
              </a:solidFill>
              <a:round/>
            </a:ln>
            <a:effectLst>
              <a:outerShdw blurRad="57150" dist="19050" dir="5400000" algn="ctr" rotWithShape="0">
                <a:srgbClr val="000000">
                  <a:alpha val="63000"/>
                </a:srgbClr>
              </a:outerShdw>
            </a:effectLst>
          </c:spPr>
          <c:marker>
            <c:symbol val="circle"/>
            <c:size val="6"/>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w="9525">
                <a:solidFill>
                  <a:schemeClr val="accent2">
                    <a:lumMod val="40000"/>
                    <a:lumOff val="60000"/>
                  </a:schemeClr>
                </a:solidFill>
                <a:round/>
              </a:ln>
              <a:effectLst>
                <a:outerShdw blurRad="57150" dist="19050" dir="5400000" algn="ctr" rotWithShape="0">
                  <a:srgbClr val="000000">
                    <a:alpha val="63000"/>
                  </a:srgbClr>
                </a:outerShdw>
              </a:effectLst>
            </c:spPr>
          </c:marker>
          <c:dLbls>
            <c:dLbl>
              <c:idx val="1"/>
              <c:layout>
                <c:manualLayout>
                  <c:x val="-1.4914614850201719E-2"/>
                  <c:y val="1.321649087614014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C7CA-48A9-9197-E248F3969884}"/>
                </c:ext>
              </c:extLst>
            </c:dLbl>
            <c:dLbl>
              <c:idx val="4"/>
              <c:layout>
                <c:manualLayout>
                  <c:x val="-2.5188715819176182E-2"/>
                  <c:y val="-4.784094457935974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C7CA-48A9-9197-E248F3969884}"/>
                </c:ext>
              </c:extLst>
            </c:dLbl>
            <c:dLbl>
              <c:idx val="11"/>
              <c:layout>
                <c:manualLayout>
                  <c:x val="2.2088867647557168E-3"/>
                  <c:y val="-9.6800474196723132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7CA-48A9-9197-E248F3969884}"/>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TABLA!$G$22:$G$33</c:f>
              <c:numCache>
                <c:formatCode>General</c:formatCode>
                <c:ptCount val="12"/>
                <c:pt idx="0">
                  <c:v>20</c:v>
                </c:pt>
                <c:pt idx="1">
                  <c:v>35</c:v>
                </c:pt>
                <c:pt idx="2">
                  <c:v>45</c:v>
                </c:pt>
                <c:pt idx="3">
                  <c:v>43</c:v>
                </c:pt>
                <c:pt idx="4">
                  <c:v>39</c:v>
                </c:pt>
                <c:pt idx="5">
                  <c:v>64</c:v>
                </c:pt>
                <c:pt idx="6">
                  <c:v>43</c:v>
                </c:pt>
                <c:pt idx="7">
                  <c:v>55</c:v>
                </c:pt>
                <c:pt idx="8">
                  <c:v>40</c:v>
                </c:pt>
                <c:pt idx="9">
                  <c:v>51</c:v>
                </c:pt>
                <c:pt idx="10">
                  <c:v>56</c:v>
                </c:pt>
                <c:pt idx="11">
                  <c:v>50</c:v>
                </c:pt>
              </c:numCache>
            </c:numRef>
          </c:val>
          <c:smooth val="0"/>
          <c:extLst>
            <c:ext xmlns:c16="http://schemas.microsoft.com/office/drawing/2014/chart" uri="{C3380CC4-5D6E-409C-BE32-E72D297353CC}">
              <c16:uniqueId val="{00000004-C7CA-48A9-9197-E248F3969884}"/>
            </c:ext>
          </c:extLst>
        </c:ser>
        <c:ser>
          <c:idx val="5"/>
          <c:order val="5"/>
          <c:tx>
            <c:strRef>
              <c:f>TABLA!$H$21</c:f>
              <c:strCache>
                <c:ptCount val="1"/>
                <c:pt idx="0">
                  <c:v>2020</c:v>
                </c:pt>
              </c:strCache>
            </c:strRef>
          </c:tx>
          <c:spPr>
            <a:ln w="34925" cap="rnd">
              <a:solidFill>
                <a:schemeClr val="accent6"/>
              </a:solidFill>
              <a:round/>
            </a:ln>
            <a:effectLst>
              <a:outerShdw blurRad="57150" dist="19050" dir="5400000" algn="ctr" rotWithShape="0">
                <a:srgbClr val="000000">
                  <a:alpha val="63000"/>
                </a:srgbClr>
              </a:outerShdw>
            </a:effectLst>
          </c:spPr>
          <c:marker>
            <c:symbol val="circle"/>
            <c:size val="6"/>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w="9525">
                <a:solidFill>
                  <a:schemeClr val="accent6"/>
                </a:solidFill>
                <a:round/>
              </a:ln>
              <a:effectLst>
                <a:outerShdw blurRad="57150" dist="19050" dir="5400000" algn="ctr" rotWithShape="0">
                  <a:srgbClr val="000000">
                    <a:alpha val="63000"/>
                  </a:srgbClr>
                </a:outerShdw>
              </a:effectLst>
            </c:spPr>
          </c:marker>
          <c:dLbls>
            <c:dLbl>
              <c:idx val="0"/>
              <c:layout>
                <c:manualLayout>
                  <c:x val="-4.4595350982794615E-2"/>
                  <c:y val="-2.49444062835472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C7CA-48A9-9197-E248F3969884}"/>
                </c:ext>
              </c:extLst>
            </c:dLbl>
            <c:dLbl>
              <c:idx val="2"/>
              <c:layout>
                <c:manualLayout>
                  <c:x val="-1.6056181624532217E-2"/>
                  <c:y val="5.584311444202565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C7CA-48A9-9197-E248F3969884}"/>
                </c:ext>
              </c:extLst>
            </c:dLbl>
            <c:dLbl>
              <c:idx val="3"/>
              <c:layout>
                <c:manualLayout>
                  <c:x val="-8.0652142042187871E-3"/>
                  <c:y val="-1.7312226851609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C7CA-48A9-9197-E248F3969884}"/>
                </c:ext>
              </c:extLst>
            </c:dLbl>
            <c:dLbl>
              <c:idx val="4"/>
              <c:layout>
                <c:manualLayout>
                  <c:x val="-1.8339315173193208E-2"/>
                  <c:y val="3.611302917195250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C7CA-48A9-9197-E248F3969884}"/>
                </c:ext>
              </c:extLst>
            </c:dLbl>
            <c:dLbl>
              <c:idx val="5"/>
              <c:layout>
                <c:manualLayout>
                  <c:x val="-1.6056181624532217E-2"/>
                  <c:y val="3.356896936130668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C7CA-48A9-9197-E248F3969884}"/>
                </c:ext>
              </c:extLst>
            </c:dLbl>
            <c:dLbl>
              <c:idx val="6"/>
              <c:layout>
                <c:manualLayout>
                  <c:x val="-1.7197748398862713E-2"/>
                  <c:y val="4.628926841453591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C7CA-48A9-9197-E248F3969884}"/>
                </c:ext>
              </c:extLst>
            </c:dLbl>
            <c:dLbl>
              <c:idx val="8"/>
              <c:layout>
                <c:manualLayout>
                  <c:x val="-4.6405138812273417E-3"/>
                  <c:y val="-1.7312226851609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7CA-48A9-9197-E248F3969884}"/>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TABLA!$H$22:$H$30</c:f>
              <c:numCache>
                <c:formatCode>General</c:formatCode>
                <c:ptCount val="9"/>
                <c:pt idx="0">
                  <c:v>30</c:v>
                </c:pt>
                <c:pt idx="1">
                  <c:v>26</c:v>
                </c:pt>
                <c:pt idx="2">
                  <c:v>26</c:v>
                </c:pt>
                <c:pt idx="3">
                  <c:v>21</c:v>
                </c:pt>
                <c:pt idx="4">
                  <c:v>17</c:v>
                </c:pt>
                <c:pt idx="5">
                  <c:v>14</c:v>
                </c:pt>
                <c:pt idx="6">
                  <c:v>14</c:v>
                </c:pt>
                <c:pt idx="7">
                  <c:v>31</c:v>
                </c:pt>
                <c:pt idx="8">
                  <c:v>24</c:v>
                </c:pt>
              </c:numCache>
            </c:numRef>
          </c:val>
          <c:smooth val="0"/>
          <c:extLst>
            <c:ext xmlns:c16="http://schemas.microsoft.com/office/drawing/2014/chart" uri="{C3380CC4-5D6E-409C-BE32-E72D297353CC}">
              <c16:uniqueId val="{00000005-C7CA-48A9-9197-E248F3969884}"/>
            </c:ext>
          </c:extLst>
        </c:ser>
        <c:dLbls>
          <c:dLblPos val="t"/>
          <c:showLegendKey val="0"/>
          <c:showVal val="1"/>
          <c:showCatName val="0"/>
          <c:showSerName val="0"/>
          <c:showPercent val="0"/>
          <c:showBubbleSize val="0"/>
        </c:dLbls>
        <c:marker val="1"/>
        <c:smooth val="0"/>
        <c:axId val="244897632"/>
        <c:axId val="244898024"/>
      </c:lineChart>
      <c:catAx>
        <c:axId val="24489763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s-CO"/>
          </a:p>
        </c:txPr>
        <c:crossAx val="244898024"/>
        <c:crosses val="autoZero"/>
        <c:auto val="1"/>
        <c:lblAlgn val="ctr"/>
        <c:lblOffset val="100"/>
        <c:noMultiLvlLbl val="0"/>
      </c:catAx>
      <c:valAx>
        <c:axId val="24489802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s-CO"/>
          </a:p>
        </c:txPr>
        <c:crossAx val="244897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a:pPr>
      <a:endParaRPr lang="es-CO"/>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TABLA!$K$21</c:f>
              <c:strCache>
                <c:ptCount val="1"/>
                <c:pt idx="0">
                  <c:v>2015</c:v>
                </c:pt>
              </c:strCache>
            </c:strRef>
          </c:tx>
          <c:spPr>
            <a:solidFill>
              <a:schemeClr val="accent2">
                <a:lumMod val="40000"/>
                <a:lumOff val="60000"/>
              </a:schemeClr>
            </a:solidFill>
            <a:ln>
              <a:solidFill>
                <a:schemeClr val="accent2">
                  <a:lumMod val="40000"/>
                  <a:lumOff val="60000"/>
                </a:schemeClr>
              </a:solidFill>
            </a:ln>
            <a:effectLst/>
          </c:spPr>
          <c:invertIfNegative val="0"/>
          <c:dLbls>
            <c:dLbl>
              <c:idx val="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F2E6-47C3-BB29-2365B06CA02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TABLA!$J$22:$J$33</c:f>
              <c:strCache>
                <c:ptCount val="12"/>
                <c:pt idx="0">
                  <c:v>ENERO</c:v>
                </c:pt>
                <c:pt idx="1">
                  <c:v>FEBRERO</c:v>
                </c:pt>
                <c:pt idx="2">
                  <c:v>MARZO</c:v>
                </c:pt>
                <c:pt idx="3">
                  <c:v>ABRIL</c:v>
                </c:pt>
                <c:pt idx="4">
                  <c:v>MAYO</c:v>
                </c:pt>
                <c:pt idx="5">
                  <c:v>JUNIO</c:v>
                </c:pt>
                <c:pt idx="6">
                  <c:v>JULIO</c:v>
                </c:pt>
                <c:pt idx="7">
                  <c:v>AGOSTO</c:v>
                </c:pt>
                <c:pt idx="8">
                  <c:v>SEPTIEMBRE</c:v>
                </c:pt>
                <c:pt idx="9">
                  <c:v>OCTUBRE</c:v>
                </c:pt>
                <c:pt idx="10">
                  <c:v>NOVIEMBRE</c:v>
                </c:pt>
                <c:pt idx="11">
                  <c:v>DICIEMBRE</c:v>
                </c:pt>
              </c:strCache>
            </c:strRef>
          </c:cat>
          <c:val>
            <c:numRef>
              <c:f>TABLA!$K$22:$K$33</c:f>
              <c:numCache>
                <c:formatCode>#,##0</c:formatCode>
                <c:ptCount val="12"/>
                <c:pt idx="0">
                  <c:v>17583062.357892018</c:v>
                </c:pt>
                <c:pt idx="1">
                  <c:v>30534942.904332362</c:v>
                </c:pt>
                <c:pt idx="2">
                  <c:v>16233659.731205938</c:v>
                </c:pt>
                <c:pt idx="3">
                  <c:v>24697336.239781141</c:v>
                </c:pt>
                <c:pt idx="4">
                  <c:v>26650470.645597711</c:v>
                </c:pt>
                <c:pt idx="5">
                  <c:v>13873276.815852107</c:v>
                </c:pt>
                <c:pt idx="6">
                  <c:v>36387432.596899115</c:v>
                </c:pt>
                <c:pt idx="7">
                  <c:v>12961359.738305332</c:v>
                </c:pt>
                <c:pt idx="8">
                  <c:v>52612688.950687617</c:v>
                </c:pt>
                <c:pt idx="9">
                  <c:v>239660097.40798768</c:v>
                </c:pt>
                <c:pt idx="10">
                  <c:v>30678341.179854948</c:v>
                </c:pt>
                <c:pt idx="11">
                  <c:v>58581073.776238181</c:v>
                </c:pt>
              </c:numCache>
            </c:numRef>
          </c:val>
          <c:extLst>
            <c:ext xmlns:c16="http://schemas.microsoft.com/office/drawing/2014/chart" uri="{C3380CC4-5D6E-409C-BE32-E72D297353CC}">
              <c16:uniqueId val="{00000000-F2E6-47C3-BB29-2365B06CA021}"/>
            </c:ext>
          </c:extLst>
        </c:ser>
        <c:ser>
          <c:idx val="1"/>
          <c:order val="1"/>
          <c:tx>
            <c:strRef>
              <c:f>TABLA!$L$21</c:f>
              <c:strCache>
                <c:ptCount val="1"/>
                <c:pt idx="0">
                  <c:v>2016</c:v>
                </c:pt>
              </c:strCache>
            </c:strRef>
          </c:tx>
          <c:spPr>
            <a:solidFill>
              <a:schemeClr val="accent2"/>
            </a:solidFill>
            <a:ln>
              <a:noFill/>
            </a:ln>
            <a:effectLst/>
          </c:spPr>
          <c:invertIfNegative val="0"/>
          <c:dLbls>
            <c:dLbl>
              <c:idx val="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2E6-47C3-BB29-2365B06CA021}"/>
                </c:ext>
              </c:extLst>
            </c:dLbl>
            <c:dLbl>
              <c:idx val="1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F2E6-47C3-BB29-2365B06CA02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TABLA!$L$22:$L$33</c:f>
              <c:numCache>
                <c:formatCode>#,##0</c:formatCode>
                <c:ptCount val="12"/>
                <c:pt idx="0">
                  <c:v>24500962.581272423</c:v>
                </c:pt>
                <c:pt idx="1">
                  <c:v>35661594.286584608</c:v>
                </c:pt>
                <c:pt idx="2">
                  <c:v>40787036.604384899</c:v>
                </c:pt>
                <c:pt idx="3">
                  <c:v>27719068.755923562</c:v>
                </c:pt>
                <c:pt idx="4">
                  <c:v>26048328.861811534</c:v>
                </c:pt>
                <c:pt idx="5">
                  <c:v>44469263.022021428</c:v>
                </c:pt>
                <c:pt idx="6">
                  <c:v>104201913.29278776</c:v>
                </c:pt>
                <c:pt idx="7">
                  <c:v>54913329.542565547</c:v>
                </c:pt>
                <c:pt idx="8">
                  <c:v>562743446.58371103</c:v>
                </c:pt>
                <c:pt idx="9">
                  <c:v>88473388.190098867</c:v>
                </c:pt>
                <c:pt idx="10">
                  <c:v>68467476.474880889</c:v>
                </c:pt>
                <c:pt idx="11">
                  <c:v>193332818.10111022</c:v>
                </c:pt>
              </c:numCache>
            </c:numRef>
          </c:val>
          <c:extLst>
            <c:ext xmlns:c16="http://schemas.microsoft.com/office/drawing/2014/chart" uri="{C3380CC4-5D6E-409C-BE32-E72D297353CC}">
              <c16:uniqueId val="{00000001-F2E6-47C3-BB29-2365B06CA021}"/>
            </c:ext>
          </c:extLst>
        </c:ser>
        <c:ser>
          <c:idx val="2"/>
          <c:order val="2"/>
          <c:tx>
            <c:strRef>
              <c:f>TABLA!$M$21</c:f>
              <c:strCache>
                <c:ptCount val="1"/>
                <c:pt idx="0">
                  <c:v>2017</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TABLA!$M$22:$M$33</c:f>
              <c:numCache>
                <c:formatCode>#,##0</c:formatCode>
                <c:ptCount val="12"/>
                <c:pt idx="0">
                  <c:v>225761340.41227642</c:v>
                </c:pt>
                <c:pt idx="1">
                  <c:v>172740702.81116134</c:v>
                </c:pt>
                <c:pt idx="2">
                  <c:v>85172202.211683229</c:v>
                </c:pt>
                <c:pt idx="3">
                  <c:v>44025742.116682343</c:v>
                </c:pt>
                <c:pt idx="4">
                  <c:v>101774263.30369689</c:v>
                </c:pt>
                <c:pt idx="5">
                  <c:v>113722383.2777987</c:v>
                </c:pt>
                <c:pt idx="6">
                  <c:v>153770193.21412688</c:v>
                </c:pt>
                <c:pt idx="7">
                  <c:v>96315651.47812292</c:v>
                </c:pt>
                <c:pt idx="8">
                  <c:v>915436355.87726605</c:v>
                </c:pt>
                <c:pt idx="9">
                  <c:v>335612428.41548479</c:v>
                </c:pt>
                <c:pt idx="10">
                  <c:v>87074088.539834917</c:v>
                </c:pt>
                <c:pt idx="11">
                  <c:v>130951946.79977259</c:v>
                </c:pt>
              </c:numCache>
            </c:numRef>
          </c:val>
          <c:extLst>
            <c:ext xmlns:c16="http://schemas.microsoft.com/office/drawing/2014/chart" uri="{C3380CC4-5D6E-409C-BE32-E72D297353CC}">
              <c16:uniqueId val="{00000002-F2E6-47C3-BB29-2365B06CA021}"/>
            </c:ext>
          </c:extLst>
        </c:ser>
        <c:ser>
          <c:idx val="3"/>
          <c:order val="3"/>
          <c:tx>
            <c:strRef>
              <c:f>TABLA!$N$21</c:f>
              <c:strCache>
                <c:ptCount val="1"/>
                <c:pt idx="0">
                  <c:v>2018</c:v>
                </c:pt>
              </c:strCache>
            </c:strRef>
          </c:tx>
          <c:spPr>
            <a:solidFill>
              <a:schemeClr val="accent4"/>
            </a:solidFill>
            <a:ln>
              <a:noFill/>
            </a:ln>
            <a:effectLst/>
          </c:spPr>
          <c:invertIfNegative val="0"/>
          <c:dLbls>
            <c:dLbl>
              <c:idx val="2"/>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F2E6-47C3-BB29-2365B06CA021}"/>
                </c:ext>
              </c:extLst>
            </c:dLbl>
            <c:dLbl>
              <c:idx val="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2E6-47C3-BB29-2365B06CA021}"/>
                </c:ext>
              </c:extLst>
            </c:dLbl>
            <c:dLbl>
              <c:idx val="11"/>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F2E6-47C3-BB29-2365B06CA02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TABLA!$N$22:$N$33</c:f>
              <c:numCache>
                <c:formatCode>#,##0</c:formatCode>
                <c:ptCount val="12"/>
                <c:pt idx="0">
                  <c:v>78975193.669228986</c:v>
                </c:pt>
                <c:pt idx="1">
                  <c:v>121277441.45873587</c:v>
                </c:pt>
                <c:pt idx="2">
                  <c:v>69397772.211214811</c:v>
                </c:pt>
                <c:pt idx="3">
                  <c:v>280026201.20910013</c:v>
                </c:pt>
                <c:pt idx="4">
                  <c:v>213402329.42875805</c:v>
                </c:pt>
                <c:pt idx="5">
                  <c:v>83100053.939961717</c:v>
                </c:pt>
                <c:pt idx="6">
                  <c:v>56118139.613121457</c:v>
                </c:pt>
                <c:pt idx="7">
                  <c:v>189424138.47013459</c:v>
                </c:pt>
                <c:pt idx="8">
                  <c:v>172046916.63913947</c:v>
                </c:pt>
                <c:pt idx="9">
                  <c:v>71304912.633648887</c:v>
                </c:pt>
                <c:pt idx="10">
                  <c:v>432309469.81000298</c:v>
                </c:pt>
                <c:pt idx="11">
                  <c:v>300160220.54487985</c:v>
                </c:pt>
              </c:numCache>
            </c:numRef>
          </c:val>
          <c:extLst>
            <c:ext xmlns:c16="http://schemas.microsoft.com/office/drawing/2014/chart" uri="{C3380CC4-5D6E-409C-BE32-E72D297353CC}">
              <c16:uniqueId val="{00000003-F2E6-47C3-BB29-2365B06CA021}"/>
            </c:ext>
          </c:extLst>
        </c:ser>
        <c:ser>
          <c:idx val="4"/>
          <c:order val="4"/>
          <c:tx>
            <c:strRef>
              <c:f>TABLA!$O$21</c:f>
              <c:strCache>
                <c:ptCount val="1"/>
                <c:pt idx="0">
                  <c:v>2019</c:v>
                </c:pt>
              </c:strCache>
            </c:strRef>
          </c:tx>
          <c:spPr>
            <a:solidFill>
              <a:schemeClr val="accent1">
                <a:lumMod val="20000"/>
                <a:lumOff val="80000"/>
              </a:schemeClr>
            </a:solidFill>
            <a:ln>
              <a:solidFill>
                <a:schemeClr val="accent1">
                  <a:lumMod val="20000"/>
                  <a:lumOff val="80000"/>
                </a:schemeClr>
              </a:solidFill>
            </a:ln>
            <a:effectLst/>
          </c:spPr>
          <c:invertIfNegative val="0"/>
          <c:dLbls>
            <c:dLbl>
              <c:idx val="0"/>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2E6-47C3-BB29-2365B06CA02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TABLA!$O$22:$O$33</c:f>
              <c:numCache>
                <c:formatCode>#,##0</c:formatCode>
                <c:ptCount val="12"/>
                <c:pt idx="0">
                  <c:v>86080769.960166037</c:v>
                </c:pt>
                <c:pt idx="1">
                  <c:v>230882085.59670076</c:v>
                </c:pt>
                <c:pt idx="2">
                  <c:v>118346913.94080932</c:v>
                </c:pt>
                <c:pt idx="3">
                  <c:v>300720217.66775531</c:v>
                </c:pt>
                <c:pt idx="4">
                  <c:v>76352157.067617729</c:v>
                </c:pt>
                <c:pt idx="5">
                  <c:v>242682152.21030733</c:v>
                </c:pt>
                <c:pt idx="6">
                  <c:v>274794472.02120239</c:v>
                </c:pt>
                <c:pt idx="7">
                  <c:v>309092893.70662117</c:v>
                </c:pt>
                <c:pt idx="8">
                  <c:v>329616069.30670166</c:v>
                </c:pt>
                <c:pt idx="9">
                  <c:v>1171159210.0383117</c:v>
                </c:pt>
                <c:pt idx="10">
                  <c:v>566954972.60065413</c:v>
                </c:pt>
                <c:pt idx="11">
                  <c:v>316249101.5145911</c:v>
                </c:pt>
              </c:numCache>
            </c:numRef>
          </c:val>
          <c:extLst>
            <c:ext xmlns:c16="http://schemas.microsoft.com/office/drawing/2014/chart" uri="{C3380CC4-5D6E-409C-BE32-E72D297353CC}">
              <c16:uniqueId val="{00000004-F2E6-47C3-BB29-2365B06CA021}"/>
            </c:ext>
          </c:extLst>
        </c:ser>
        <c:ser>
          <c:idx val="5"/>
          <c:order val="5"/>
          <c:tx>
            <c:strRef>
              <c:f>TABLA!$P$21</c:f>
              <c:strCache>
                <c:ptCount val="1"/>
                <c:pt idx="0">
                  <c:v>2020</c:v>
                </c:pt>
              </c:strCache>
            </c:strRef>
          </c:tx>
          <c:spPr>
            <a:solidFill>
              <a:schemeClr val="accent6"/>
            </a:solidFill>
            <a:ln>
              <a:noFill/>
            </a:ln>
            <a:effectLst/>
          </c:spPr>
          <c:invertIfNegative val="0"/>
          <c:dLbls>
            <c:dLbl>
              <c:idx val="1"/>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2E6-47C3-BB29-2365B06CA02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TABLA!$P$22:$P$30</c:f>
              <c:numCache>
                <c:formatCode>#,##0</c:formatCode>
                <c:ptCount val="9"/>
                <c:pt idx="0">
                  <c:v>521456650</c:v>
                </c:pt>
                <c:pt idx="1">
                  <c:v>234245950</c:v>
                </c:pt>
                <c:pt idx="2">
                  <c:v>48145526</c:v>
                </c:pt>
                <c:pt idx="3">
                  <c:v>129095222</c:v>
                </c:pt>
                <c:pt idx="4">
                  <c:v>445654880</c:v>
                </c:pt>
                <c:pt idx="5">
                  <c:v>86389289</c:v>
                </c:pt>
                <c:pt idx="6">
                  <c:v>49303785</c:v>
                </c:pt>
                <c:pt idx="7">
                  <c:v>247303952</c:v>
                </c:pt>
                <c:pt idx="8">
                  <c:v>90714073</c:v>
                </c:pt>
              </c:numCache>
            </c:numRef>
          </c:val>
          <c:extLst>
            <c:ext xmlns:c16="http://schemas.microsoft.com/office/drawing/2014/chart" uri="{C3380CC4-5D6E-409C-BE32-E72D297353CC}">
              <c16:uniqueId val="{00000005-F2E6-47C3-BB29-2365B06CA021}"/>
            </c:ext>
          </c:extLst>
        </c:ser>
        <c:dLbls>
          <c:dLblPos val="outEnd"/>
          <c:showLegendKey val="0"/>
          <c:showVal val="1"/>
          <c:showCatName val="0"/>
          <c:showSerName val="0"/>
          <c:showPercent val="0"/>
          <c:showBubbleSize val="0"/>
        </c:dLbls>
        <c:gapWidth val="219"/>
        <c:axId val="301666920"/>
        <c:axId val="301664176"/>
      </c:barChart>
      <c:catAx>
        <c:axId val="301666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301664176"/>
        <c:crosses val="autoZero"/>
        <c:auto val="1"/>
        <c:lblAlgn val="ctr"/>
        <c:lblOffset val="100"/>
        <c:noMultiLvlLbl val="0"/>
      </c:catAx>
      <c:valAx>
        <c:axId val="30166417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301666920"/>
        <c:crosses val="autoZero"/>
        <c:crossBetween val="between"/>
        <c:dispUnits>
          <c:builtInUnit val="millions"/>
          <c:dispUnitsLbl>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CO"/>
              </a:p>
            </c:txPr>
          </c:dispUnitsLbl>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TABLA!$W$9</c:f>
              <c:strCache>
                <c:ptCount val="1"/>
                <c:pt idx="0">
                  <c:v>CENTRO ORIENTE</c:v>
                </c:pt>
              </c:strCache>
            </c:strRef>
          </c:tx>
          <c:spPr>
            <a:solidFill>
              <a:schemeClr val="accent5">
                <a:lumMod val="40000"/>
                <a:lumOff val="60000"/>
              </a:schemeClr>
            </a:solidFill>
            <a:ln>
              <a:solidFill>
                <a:schemeClr val="accent5">
                  <a:lumMod val="40000"/>
                  <a:lumOff val="60000"/>
                </a:schemeClr>
              </a:solid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TABLA!$V$10:$V$15</c:f>
              <c:numCache>
                <c:formatCode>General</c:formatCode>
                <c:ptCount val="6"/>
                <c:pt idx="0">
                  <c:v>2015</c:v>
                </c:pt>
                <c:pt idx="1">
                  <c:v>2016</c:v>
                </c:pt>
                <c:pt idx="2">
                  <c:v>2017</c:v>
                </c:pt>
                <c:pt idx="3">
                  <c:v>2018</c:v>
                </c:pt>
                <c:pt idx="4">
                  <c:v>2019</c:v>
                </c:pt>
                <c:pt idx="5">
                  <c:v>2020</c:v>
                </c:pt>
              </c:numCache>
            </c:numRef>
          </c:cat>
          <c:val>
            <c:numRef>
              <c:f>TABLA!$W$10:$W$15</c:f>
              <c:numCache>
                <c:formatCode>#,##0</c:formatCode>
                <c:ptCount val="6"/>
                <c:pt idx="0">
                  <c:v>126296541.57262276</c:v>
                </c:pt>
                <c:pt idx="1">
                  <c:v>554194872.74412405</c:v>
                </c:pt>
                <c:pt idx="2">
                  <c:v>696279205.72034609</c:v>
                </c:pt>
                <c:pt idx="3">
                  <c:v>1155811960.2238164</c:v>
                </c:pt>
                <c:pt idx="4">
                  <c:v>1352043895.7378058</c:v>
                </c:pt>
                <c:pt idx="5">
                  <c:v>1353546883.1389053</c:v>
                </c:pt>
              </c:numCache>
            </c:numRef>
          </c:val>
          <c:extLst>
            <c:ext xmlns:c16="http://schemas.microsoft.com/office/drawing/2014/chart" uri="{C3380CC4-5D6E-409C-BE32-E72D297353CC}">
              <c16:uniqueId val="{00000000-8791-4A3E-8246-0689C2C64C4E}"/>
            </c:ext>
          </c:extLst>
        </c:ser>
        <c:ser>
          <c:idx val="1"/>
          <c:order val="1"/>
          <c:tx>
            <c:strRef>
              <c:f>TABLA!$Z$9</c:f>
              <c:strCache>
                <c:ptCount val="1"/>
                <c:pt idx="0">
                  <c:v>SUR OCCIDENTE</c:v>
                </c:pt>
              </c:strCache>
            </c:strRef>
          </c:tx>
          <c:spPr>
            <a:solidFill>
              <a:schemeClr val="accent2">
                <a:lumMod val="40000"/>
                <a:lumOff val="60000"/>
              </a:schemeClr>
            </a:solidFill>
            <a:ln>
              <a:solidFill>
                <a:schemeClr val="accent2">
                  <a:lumMod val="40000"/>
                  <a:lumOff val="60000"/>
                </a:schemeClr>
              </a:solid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TABLA!$V$10:$V$15</c:f>
              <c:numCache>
                <c:formatCode>General</c:formatCode>
                <c:ptCount val="6"/>
                <c:pt idx="0">
                  <c:v>2015</c:v>
                </c:pt>
                <c:pt idx="1">
                  <c:v>2016</c:v>
                </c:pt>
                <c:pt idx="2">
                  <c:v>2017</c:v>
                </c:pt>
                <c:pt idx="3">
                  <c:v>2018</c:v>
                </c:pt>
                <c:pt idx="4">
                  <c:v>2019</c:v>
                </c:pt>
                <c:pt idx="5">
                  <c:v>2020</c:v>
                </c:pt>
              </c:numCache>
            </c:numRef>
          </c:cat>
          <c:val>
            <c:numRef>
              <c:f>TABLA!$Z$10:$Z$15</c:f>
              <c:numCache>
                <c:formatCode>#,##0</c:formatCode>
                <c:ptCount val="6"/>
                <c:pt idx="0">
                  <c:v>310245519.48146993</c:v>
                </c:pt>
                <c:pt idx="1">
                  <c:v>206610923.69495219</c:v>
                </c:pt>
                <c:pt idx="2">
                  <c:v>137074885.80316624</c:v>
                </c:pt>
                <c:pt idx="3">
                  <c:v>355748733.85029721</c:v>
                </c:pt>
                <c:pt idx="4">
                  <c:v>1455878580.9613762</c:v>
                </c:pt>
                <c:pt idx="5">
                  <c:v>246740439.93809524</c:v>
                </c:pt>
              </c:numCache>
            </c:numRef>
          </c:val>
          <c:extLst>
            <c:ext xmlns:c16="http://schemas.microsoft.com/office/drawing/2014/chart" uri="{C3380CC4-5D6E-409C-BE32-E72D297353CC}">
              <c16:uniqueId val="{00000001-8791-4A3E-8246-0689C2C64C4E}"/>
            </c:ext>
          </c:extLst>
        </c:ser>
        <c:ser>
          <c:idx val="2"/>
          <c:order val="2"/>
          <c:tx>
            <c:strRef>
              <c:f>TABLA!$X$9</c:f>
              <c:strCache>
                <c:ptCount val="1"/>
                <c:pt idx="0">
                  <c:v>OCCIDENTE</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TABLA!$V$10:$V$15</c:f>
              <c:numCache>
                <c:formatCode>General</c:formatCode>
                <c:ptCount val="6"/>
                <c:pt idx="0">
                  <c:v>2015</c:v>
                </c:pt>
                <c:pt idx="1">
                  <c:v>2016</c:v>
                </c:pt>
                <c:pt idx="2">
                  <c:v>2017</c:v>
                </c:pt>
                <c:pt idx="3">
                  <c:v>2018</c:v>
                </c:pt>
                <c:pt idx="4">
                  <c:v>2019</c:v>
                </c:pt>
                <c:pt idx="5">
                  <c:v>2020</c:v>
                </c:pt>
              </c:numCache>
            </c:numRef>
          </c:cat>
          <c:val>
            <c:numRef>
              <c:f>TABLA!$X$10:$X$15</c:f>
              <c:numCache>
                <c:formatCode>#,##0</c:formatCode>
                <c:ptCount val="6"/>
                <c:pt idx="0">
                  <c:v>85450724.51303333</c:v>
                </c:pt>
                <c:pt idx="1">
                  <c:v>189727552.35222498</c:v>
                </c:pt>
                <c:pt idx="2">
                  <c:v>323858704.29777366</c:v>
                </c:pt>
                <c:pt idx="3">
                  <c:v>382358534.32765931</c:v>
                </c:pt>
                <c:pt idx="4">
                  <c:v>948742315.94833302</c:v>
                </c:pt>
                <c:pt idx="5">
                  <c:v>122036189.39682539</c:v>
                </c:pt>
              </c:numCache>
            </c:numRef>
          </c:val>
          <c:extLst>
            <c:ext xmlns:c16="http://schemas.microsoft.com/office/drawing/2014/chart" uri="{C3380CC4-5D6E-409C-BE32-E72D297353CC}">
              <c16:uniqueId val="{00000002-8791-4A3E-8246-0689C2C64C4E}"/>
            </c:ext>
          </c:extLst>
        </c:ser>
        <c:ser>
          <c:idx val="3"/>
          <c:order val="3"/>
          <c:tx>
            <c:strRef>
              <c:f>TABLA!$Y$9</c:f>
              <c:strCache>
                <c:ptCount val="1"/>
                <c:pt idx="0">
                  <c:v>NORTE</c:v>
                </c:pt>
              </c:strCache>
            </c:strRef>
          </c:tx>
          <c:spPr>
            <a:solidFill>
              <a:schemeClr val="accent4">
                <a:lumMod val="60000"/>
                <a:lumOff val="40000"/>
              </a:schemeClr>
            </a:solidFill>
            <a:ln>
              <a:solidFill>
                <a:schemeClr val="accent4">
                  <a:lumMod val="40000"/>
                  <a:lumOff val="60000"/>
                </a:schemeClr>
              </a:solid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TABLA!$V$10:$V$15</c:f>
              <c:numCache>
                <c:formatCode>General</c:formatCode>
                <c:ptCount val="6"/>
                <c:pt idx="0">
                  <c:v>2015</c:v>
                </c:pt>
                <c:pt idx="1">
                  <c:v>2016</c:v>
                </c:pt>
                <c:pt idx="2">
                  <c:v>2017</c:v>
                </c:pt>
                <c:pt idx="3">
                  <c:v>2018</c:v>
                </c:pt>
                <c:pt idx="4">
                  <c:v>2019</c:v>
                </c:pt>
                <c:pt idx="5">
                  <c:v>2020</c:v>
                </c:pt>
              </c:numCache>
            </c:numRef>
          </c:cat>
          <c:val>
            <c:numRef>
              <c:f>TABLA!$Y$10:$Y$15</c:f>
              <c:numCache>
                <c:formatCode>#,##0</c:formatCode>
                <c:ptCount val="6"/>
                <c:pt idx="0">
                  <c:v>25286143.113787346</c:v>
                </c:pt>
                <c:pt idx="1">
                  <c:v>19610192.560796618</c:v>
                </c:pt>
                <c:pt idx="2">
                  <c:v>1226268629.5968134</c:v>
                </c:pt>
                <c:pt idx="3">
                  <c:v>158136776.76495323</c:v>
                </c:pt>
                <c:pt idx="4">
                  <c:v>170486636.98392373</c:v>
                </c:pt>
                <c:pt idx="5">
                  <c:v>120667980.01333334</c:v>
                </c:pt>
              </c:numCache>
            </c:numRef>
          </c:val>
          <c:extLst>
            <c:ext xmlns:c16="http://schemas.microsoft.com/office/drawing/2014/chart" uri="{C3380CC4-5D6E-409C-BE32-E72D297353CC}">
              <c16:uniqueId val="{00000003-8791-4A3E-8246-0689C2C64C4E}"/>
            </c:ext>
          </c:extLst>
        </c:ser>
        <c:dLbls>
          <c:dLblPos val="outEnd"/>
          <c:showLegendKey val="0"/>
          <c:showVal val="1"/>
          <c:showCatName val="0"/>
          <c:showSerName val="0"/>
          <c:showPercent val="0"/>
          <c:showBubbleSize val="0"/>
        </c:dLbls>
        <c:gapWidth val="219"/>
        <c:overlap val="-27"/>
        <c:axId val="301663392"/>
        <c:axId val="301664568"/>
      </c:barChart>
      <c:catAx>
        <c:axId val="301663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CO"/>
          </a:p>
        </c:txPr>
        <c:crossAx val="301664568"/>
        <c:crosses val="autoZero"/>
        <c:auto val="1"/>
        <c:lblAlgn val="ctr"/>
        <c:lblOffset val="100"/>
        <c:noMultiLvlLbl val="0"/>
      </c:catAx>
      <c:valAx>
        <c:axId val="30166456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CO"/>
          </a:p>
        </c:txPr>
        <c:crossAx val="301663392"/>
        <c:crosses val="autoZero"/>
        <c:crossBetween val="between"/>
        <c:dispUnits>
          <c:builtInUnit val="millions"/>
          <c:dispUnitsLbl>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s-CO"/>
              </a:p>
            </c:txPr>
          </c:dispUnitsLbl>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a:pPr>
      <a:endParaRPr lang="es-CO"/>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Hoja1!$B$3</c:f>
              <c:strCache>
                <c:ptCount val="1"/>
                <c:pt idx="0">
                  <c:v>CONTRATO COMERCIAL</c:v>
                </c:pt>
              </c:strCache>
            </c:strRef>
          </c:tx>
          <c:spPr>
            <a:solidFill>
              <a:schemeClr val="accent5">
                <a:lumMod val="40000"/>
                <a:lumOff val="60000"/>
              </a:schemeClr>
            </a:solidFill>
            <a:ln>
              <a:solidFill>
                <a:schemeClr val="accent5">
                  <a:lumMod val="40000"/>
                  <a:lumOff val="60000"/>
                </a:schemeClr>
              </a:solid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Hoja1!$C$2:$H$2</c:f>
              <c:numCache>
                <c:formatCode>#,##0</c:formatCode>
                <c:ptCount val="6"/>
                <c:pt idx="0">
                  <c:v>2015</c:v>
                </c:pt>
                <c:pt idx="1">
                  <c:v>2016</c:v>
                </c:pt>
                <c:pt idx="2">
                  <c:v>2017</c:v>
                </c:pt>
                <c:pt idx="3">
                  <c:v>2018</c:v>
                </c:pt>
                <c:pt idx="4">
                  <c:v>2019</c:v>
                </c:pt>
                <c:pt idx="5">
                  <c:v>2020</c:v>
                </c:pt>
              </c:numCache>
            </c:numRef>
          </c:cat>
          <c:val>
            <c:numRef>
              <c:f>Hoja1!$C$3:$H$3</c:f>
              <c:numCache>
                <c:formatCode>#,##0</c:formatCode>
                <c:ptCount val="6"/>
                <c:pt idx="0">
                  <c:v>15036528.56954965</c:v>
                </c:pt>
                <c:pt idx="1">
                  <c:v>13839656.10890124</c:v>
                </c:pt>
                <c:pt idx="2">
                  <c:v>190950212.38346273</c:v>
                </c:pt>
                <c:pt idx="3">
                  <c:v>120969643.11953478</c:v>
                </c:pt>
                <c:pt idx="4">
                  <c:v>67845755.579204395</c:v>
                </c:pt>
                <c:pt idx="5">
                  <c:v>118430816.51333334</c:v>
                </c:pt>
              </c:numCache>
            </c:numRef>
          </c:val>
          <c:extLst>
            <c:ext xmlns:c16="http://schemas.microsoft.com/office/drawing/2014/chart" uri="{C3380CC4-5D6E-409C-BE32-E72D297353CC}">
              <c16:uniqueId val="{00000000-34D6-419C-AF08-9E4743D4A693}"/>
            </c:ext>
          </c:extLst>
        </c:ser>
        <c:ser>
          <c:idx val="2"/>
          <c:order val="1"/>
          <c:tx>
            <c:strRef>
              <c:f>Hoja1!$B$5</c:f>
              <c:strCache>
                <c:ptCount val="1"/>
                <c:pt idx="0">
                  <c:v>TRANSACCIÓN</c:v>
                </c:pt>
              </c:strCache>
            </c:strRef>
          </c:tx>
          <c:spPr>
            <a:solidFill>
              <a:schemeClr val="bg2">
                <a:lumMod val="90000"/>
              </a:schemeClr>
            </a:solidFill>
            <a:ln>
              <a:solidFill>
                <a:schemeClr val="bg2">
                  <a:lumMod val="90000"/>
                </a:schemeClr>
              </a:solid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1-34D6-419C-AF08-9E4743D4A693}"/>
                </c:ext>
              </c:extLst>
            </c:dLbl>
            <c:dLbl>
              <c:idx val="1"/>
              <c:delete val="1"/>
              <c:extLst>
                <c:ext xmlns:c15="http://schemas.microsoft.com/office/drawing/2012/chart" uri="{CE6537A1-D6FC-4f65-9D91-7224C49458BB}"/>
                <c:ext xmlns:c16="http://schemas.microsoft.com/office/drawing/2014/chart" uri="{C3380CC4-5D6E-409C-BE32-E72D297353CC}">
                  <c16:uniqueId val="{00000002-34D6-419C-AF08-9E4743D4A693}"/>
                </c:ext>
              </c:extLst>
            </c:dLbl>
            <c:spPr>
              <a:noFill/>
              <a:ln>
                <a:noFill/>
              </a:ln>
              <a:effectLst/>
            </c:spPr>
            <c:txPr>
              <a:bodyPr rot="0" spcFirstLastPara="1" vertOverflow="ellipsis" vert="horz" wrap="square" anchor="ctr" anchorCtr="1"/>
              <a:lstStyle/>
              <a:p>
                <a:pPr>
                  <a:defRPr sz="105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Hoja1!$C$5:$H$5</c:f>
              <c:numCache>
                <c:formatCode>#,##0</c:formatCode>
                <c:ptCount val="6"/>
                <c:pt idx="0">
                  <c:v>0</c:v>
                </c:pt>
                <c:pt idx="1">
                  <c:v>0</c:v>
                </c:pt>
                <c:pt idx="2">
                  <c:v>1026799912</c:v>
                </c:pt>
                <c:pt idx="3">
                  <c:v>21140134</c:v>
                </c:pt>
                <c:pt idx="4">
                  <c:v>88802360.328886658</c:v>
                </c:pt>
                <c:pt idx="5">
                  <c:v>7633569</c:v>
                </c:pt>
              </c:numCache>
            </c:numRef>
          </c:val>
          <c:extLst>
            <c:ext xmlns:c16="http://schemas.microsoft.com/office/drawing/2014/chart" uri="{C3380CC4-5D6E-409C-BE32-E72D297353CC}">
              <c16:uniqueId val="{00000003-34D6-419C-AF08-9E4743D4A693}"/>
            </c:ext>
          </c:extLst>
        </c:ser>
        <c:ser>
          <c:idx val="1"/>
          <c:order val="2"/>
          <c:tx>
            <c:strRef>
              <c:f>Hoja1!$B$7</c:f>
              <c:strCache>
                <c:ptCount val="1"/>
                <c:pt idx="0">
                  <c:v>VIVIENDA URBANA</c:v>
                </c:pt>
              </c:strCache>
            </c:strRef>
          </c:tx>
          <c:spPr>
            <a:solidFill>
              <a:schemeClr val="accent2">
                <a:lumMod val="40000"/>
                <a:lumOff val="60000"/>
              </a:schemeClr>
            </a:solidFill>
            <a:ln>
              <a:solidFill>
                <a:schemeClr val="accent2">
                  <a:lumMod val="40000"/>
                  <a:lumOff val="60000"/>
                </a:schemeClr>
              </a:solid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Hoja1!$C$7:$H$7</c:f>
              <c:numCache>
                <c:formatCode>#,##0</c:formatCode>
                <c:ptCount val="6"/>
                <c:pt idx="0">
                  <c:v>10249614.544237694</c:v>
                </c:pt>
                <c:pt idx="1">
                  <c:v>5770536.4518953776</c:v>
                </c:pt>
                <c:pt idx="2">
                  <c:v>8518505.213350866</c:v>
                </c:pt>
                <c:pt idx="3">
                  <c:v>16026999.645418424</c:v>
                </c:pt>
                <c:pt idx="4">
                  <c:v>11821855.075832663</c:v>
                </c:pt>
                <c:pt idx="5">
                  <c:v>1350000</c:v>
                </c:pt>
              </c:numCache>
            </c:numRef>
          </c:val>
          <c:extLst>
            <c:ext xmlns:c16="http://schemas.microsoft.com/office/drawing/2014/chart" uri="{C3380CC4-5D6E-409C-BE32-E72D297353CC}">
              <c16:uniqueId val="{00000004-34D6-419C-AF08-9E4743D4A693}"/>
            </c:ext>
          </c:extLst>
        </c:ser>
        <c:ser>
          <c:idx val="3"/>
          <c:order val="3"/>
          <c:tx>
            <c:strRef>
              <c:f>Hoja1!$B$6</c:f>
              <c:strCache>
                <c:ptCount val="1"/>
                <c:pt idx="0">
                  <c:v>TRANSACCIÓN CON IVA</c:v>
                </c:pt>
              </c:strCache>
            </c:strRef>
          </c:tx>
          <c:spPr>
            <a:solidFill>
              <a:schemeClr val="accent4"/>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5-34D6-419C-AF08-9E4743D4A693}"/>
                </c:ext>
              </c:extLst>
            </c:dLbl>
            <c:dLbl>
              <c:idx val="1"/>
              <c:delete val="1"/>
              <c:extLst>
                <c:ext xmlns:c15="http://schemas.microsoft.com/office/drawing/2012/chart" uri="{CE6537A1-D6FC-4f65-9D91-7224C49458BB}"/>
                <c:ext xmlns:c16="http://schemas.microsoft.com/office/drawing/2014/chart" uri="{C3380CC4-5D6E-409C-BE32-E72D297353CC}">
                  <c16:uniqueId val="{00000006-34D6-419C-AF08-9E4743D4A693}"/>
                </c:ext>
              </c:extLst>
            </c:dLbl>
            <c:dLbl>
              <c:idx val="2"/>
              <c:delete val="1"/>
              <c:extLst>
                <c:ext xmlns:c15="http://schemas.microsoft.com/office/drawing/2012/chart" uri="{CE6537A1-D6FC-4f65-9D91-7224C49458BB}"/>
                <c:ext xmlns:c16="http://schemas.microsoft.com/office/drawing/2014/chart" uri="{C3380CC4-5D6E-409C-BE32-E72D297353CC}">
                  <c16:uniqueId val="{00000007-34D6-419C-AF08-9E4743D4A693}"/>
                </c:ext>
              </c:extLst>
            </c:dLbl>
            <c:dLbl>
              <c:idx val="3"/>
              <c:delete val="1"/>
              <c:extLst>
                <c:ext xmlns:c15="http://schemas.microsoft.com/office/drawing/2012/chart" uri="{CE6537A1-D6FC-4f65-9D91-7224C49458BB}"/>
                <c:ext xmlns:c16="http://schemas.microsoft.com/office/drawing/2014/chart" uri="{C3380CC4-5D6E-409C-BE32-E72D297353CC}">
                  <c16:uniqueId val="{00000008-34D6-419C-AF08-9E4743D4A693}"/>
                </c:ext>
              </c:extLst>
            </c:dLbl>
            <c:dLbl>
              <c:idx val="4"/>
              <c:layout>
                <c:manualLayout>
                  <c:x val="-2.0697172016641177E-3"/>
                  <c:y val="-1.38318310730451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4D6-419C-AF08-9E4743D4A693}"/>
                </c:ext>
              </c:extLst>
            </c:dLbl>
            <c:dLbl>
              <c:idx val="5"/>
              <c:layout>
                <c:manualLayout>
                  <c:x val="2.0334727051562359E-2"/>
                  <c:y val="-1.756352114128217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4D6-419C-AF08-9E4743D4A693}"/>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Hoja1!$C$6:$H$6</c:f>
              <c:numCache>
                <c:formatCode>#,##0</c:formatCode>
                <c:ptCount val="6"/>
                <c:pt idx="0">
                  <c:v>0</c:v>
                </c:pt>
                <c:pt idx="1">
                  <c:v>0</c:v>
                </c:pt>
                <c:pt idx="2">
                  <c:v>0</c:v>
                </c:pt>
                <c:pt idx="3">
                  <c:v>0</c:v>
                </c:pt>
                <c:pt idx="4">
                  <c:v>2016666</c:v>
                </c:pt>
                <c:pt idx="5">
                  <c:v>2571428</c:v>
                </c:pt>
              </c:numCache>
            </c:numRef>
          </c:val>
          <c:extLst>
            <c:ext xmlns:c16="http://schemas.microsoft.com/office/drawing/2014/chart" uri="{C3380CC4-5D6E-409C-BE32-E72D297353CC}">
              <c16:uniqueId val="{0000000B-34D6-419C-AF08-9E4743D4A693}"/>
            </c:ext>
          </c:extLst>
        </c:ser>
        <c:dLbls>
          <c:dLblPos val="ctr"/>
          <c:showLegendKey val="0"/>
          <c:showVal val="1"/>
          <c:showCatName val="0"/>
          <c:showSerName val="0"/>
          <c:showPercent val="0"/>
          <c:showBubbleSize val="0"/>
        </c:dLbls>
        <c:gapWidth val="219"/>
        <c:overlap val="100"/>
        <c:axId val="301664960"/>
        <c:axId val="303066328"/>
      </c:barChart>
      <c:catAx>
        <c:axId val="301664960"/>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s-CO"/>
          </a:p>
        </c:txPr>
        <c:crossAx val="303066328"/>
        <c:crosses val="autoZero"/>
        <c:auto val="1"/>
        <c:lblAlgn val="ctr"/>
        <c:lblOffset val="100"/>
        <c:noMultiLvlLbl val="0"/>
      </c:catAx>
      <c:valAx>
        <c:axId val="303066328"/>
        <c:scaling>
          <c:orientation val="minMax"/>
        </c:scaling>
        <c:delete val="1"/>
        <c:axPos val="l"/>
        <c:numFmt formatCode="0%" sourceLinked="1"/>
        <c:majorTickMark val="none"/>
        <c:minorTickMark val="none"/>
        <c:tickLblPos val="nextTo"/>
        <c:crossAx val="301664960"/>
        <c:crosses val="autoZero"/>
        <c:crossBetween val="between"/>
        <c:dispUnits>
          <c:builtInUnit val="millions"/>
          <c:dispUnitsLbl>
            <c:spPr>
              <a:noFill/>
              <a:ln>
                <a:noFill/>
              </a:ln>
              <a:effectLst/>
            </c:spPr>
            <c:txPr>
              <a:bodyPr rot="-54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s-CO"/>
              </a:p>
            </c:txPr>
          </c:dispUnitsLbl>
        </c:dispUnits>
      </c:valAx>
      <c:spPr>
        <a:noFill/>
        <a:ln>
          <a:noFill/>
        </a:ln>
        <a:effectLst/>
      </c:spPr>
    </c:plotArea>
    <c:plotVisOnly val="1"/>
    <c:dispBlanksAs val="gap"/>
    <c:showDLblsOverMax val="0"/>
  </c:chart>
  <c:spPr>
    <a:noFill/>
    <a:ln>
      <a:noFill/>
    </a:ln>
    <a:effectLst/>
  </c:spPr>
  <c:txPr>
    <a:bodyPr/>
    <a:lstStyle/>
    <a:p>
      <a:pPr>
        <a:defRPr sz="1050"/>
      </a:pPr>
      <a:endParaRPr lang="es-CO"/>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Hoja1!$B$12</c:f>
              <c:strCache>
                <c:ptCount val="1"/>
                <c:pt idx="0">
                  <c:v>CONTRATO COMERCIAL</c:v>
                </c:pt>
              </c:strCache>
            </c:strRef>
          </c:tx>
          <c:spPr>
            <a:solidFill>
              <a:schemeClr val="accent5">
                <a:lumMod val="40000"/>
                <a:lumOff val="60000"/>
              </a:schemeClr>
            </a:solidFill>
            <a:ln>
              <a:solidFill>
                <a:schemeClr val="accent5">
                  <a:lumMod val="40000"/>
                  <a:lumOff val="60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Hoja1!$C$2:$H$2</c:f>
              <c:numCache>
                <c:formatCode>#,##0</c:formatCode>
                <c:ptCount val="6"/>
                <c:pt idx="0">
                  <c:v>2015</c:v>
                </c:pt>
                <c:pt idx="1">
                  <c:v>2016</c:v>
                </c:pt>
                <c:pt idx="2">
                  <c:v>2017</c:v>
                </c:pt>
                <c:pt idx="3">
                  <c:v>2018</c:v>
                </c:pt>
                <c:pt idx="4">
                  <c:v>2019</c:v>
                </c:pt>
                <c:pt idx="5">
                  <c:v>2020</c:v>
                </c:pt>
              </c:numCache>
            </c:numRef>
          </c:cat>
          <c:val>
            <c:numRef>
              <c:f>Hoja1!$C$12:$H$12</c:f>
              <c:numCache>
                <c:formatCode>#,##0</c:formatCode>
                <c:ptCount val="6"/>
                <c:pt idx="0">
                  <c:v>264822162.72628897</c:v>
                </c:pt>
                <c:pt idx="1">
                  <c:v>81143585.014967829</c:v>
                </c:pt>
                <c:pt idx="2">
                  <c:v>51413637.73411043</c:v>
                </c:pt>
                <c:pt idx="3">
                  <c:v>103718894.57040145</c:v>
                </c:pt>
                <c:pt idx="4">
                  <c:v>189883458.59361333</c:v>
                </c:pt>
                <c:pt idx="5">
                  <c:v>30600225.108333331</c:v>
                </c:pt>
              </c:numCache>
            </c:numRef>
          </c:val>
          <c:extLst>
            <c:ext xmlns:c16="http://schemas.microsoft.com/office/drawing/2014/chart" uri="{C3380CC4-5D6E-409C-BE32-E72D297353CC}">
              <c16:uniqueId val="{00000000-7F93-49C0-B519-348B5F3AAF6B}"/>
            </c:ext>
          </c:extLst>
        </c:ser>
        <c:ser>
          <c:idx val="2"/>
          <c:order val="1"/>
          <c:tx>
            <c:strRef>
              <c:f>Hoja1!$B$14</c:f>
              <c:strCache>
                <c:ptCount val="1"/>
                <c:pt idx="0">
                  <c:v>TRANSACCIÓN</c:v>
                </c:pt>
              </c:strCache>
            </c:strRef>
          </c:tx>
          <c:spPr>
            <a:solidFill>
              <a:schemeClr val="bg2">
                <a:lumMod val="90000"/>
              </a:schemeClr>
            </a:solidFill>
            <a:ln>
              <a:solidFill>
                <a:schemeClr val="bg2">
                  <a:lumMod val="90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Hoja1!$C$14:$H$14</c:f>
              <c:numCache>
                <c:formatCode>#,##0</c:formatCode>
                <c:ptCount val="6"/>
                <c:pt idx="1">
                  <c:v>1974491.9285714286</c:v>
                </c:pt>
                <c:pt idx="3">
                  <c:v>168013245.84615386</c:v>
                </c:pt>
                <c:pt idx="4">
                  <c:v>1194959292.3697302</c:v>
                </c:pt>
                <c:pt idx="5">
                  <c:v>169634051.23809522</c:v>
                </c:pt>
              </c:numCache>
            </c:numRef>
          </c:val>
          <c:extLst>
            <c:ext xmlns:c16="http://schemas.microsoft.com/office/drawing/2014/chart" uri="{C3380CC4-5D6E-409C-BE32-E72D297353CC}">
              <c16:uniqueId val="{00000001-7F93-49C0-B519-348B5F3AAF6B}"/>
            </c:ext>
          </c:extLst>
        </c:ser>
        <c:ser>
          <c:idx val="1"/>
          <c:order val="2"/>
          <c:tx>
            <c:strRef>
              <c:f>Hoja1!$B$16</c:f>
              <c:strCache>
                <c:ptCount val="1"/>
                <c:pt idx="0">
                  <c:v>VIVIENDA URBANA</c:v>
                </c:pt>
              </c:strCache>
            </c:strRef>
          </c:tx>
          <c:spPr>
            <a:solidFill>
              <a:schemeClr val="accent2">
                <a:lumMod val="40000"/>
                <a:lumOff val="60000"/>
              </a:schemeClr>
            </a:solidFill>
            <a:ln>
              <a:solidFill>
                <a:schemeClr val="accent2">
                  <a:lumMod val="40000"/>
                  <a:lumOff val="60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Hoja1!$C$16:$H$16</c:f>
              <c:numCache>
                <c:formatCode>#,##0</c:formatCode>
                <c:ptCount val="6"/>
                <c:pt idx="0">
                  <c:v>45423356.755180955</c:v>
                </c:pt>
                <c:pt idx="1">
                  <c:v>123492846.75141294</c:v>
                </c:pt>
                <c:pt idx="2">
                  <c:v>85661248.069055811</c:v>
                </c:pt>
                <c:pt idx="3">
                  <c:v>84016593.433741957</c:v>
                </c:pt>
                <c:pt idx="4">
                  <c:v>71035829.998032048</c:v>
                </c:pt>
                <c:pt idx="5">
                  <c:v>41706163.591666669</c:v>
                </c:pt>
              </c:numCache>
            </c:numRef>
          </c:val>
          <c:extLst>
            <c:ext xmlns:c16="http://schemas.microsoft.com/office/drawing/2014/chart" uri="{C3380CC4-5D6E-409C-BE32-E72D297353CC}">
              <c16:uniqueId val="{00000002-7F93-49C0-B519-348B5F3AAF6B}"/>
            </c:ext>
          </c:extLst>
        </c:ser>
        <c:ser>
          <c:idx val="3"/>
          <c:order val="3"/>
          <c:tx>
            <c:strRef>
              <c:f>Hoja1!$B$15</c:f>
              <c:strCache>
                <c:ptCount val="1"/>
                <c:pt idx="0">
                  <c:v>TRANSACCIÓN CON IVA</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Hoja1!$C$15:$H$15</c:f>
              <c:numCache>
                <c:formatCode>General</c:formatCode>
                <c:ptCount val="6"/>
                <c:pt idx="5" formatCode="#,##0">
                  <c:v>4800000</c:v>
                </c:pt>
              </c:numCache>
            </c:numRef>
          </c:val>
          <c:extLst>
            <c:ext xmlns:c16="http://schemas.microsoft.com/office/drawing/2014/chart" uri="{C3380CC4-5D6E-409C-BE32-E72D297353CC}">
              <c16:uniqueId val="{00000003-7F93-49C0-B519-348B5F3AAF6B}"/>
            </c:ext>
          </c:extLst>
        </c:ser>
        <c:dLbls>
          <c:dLblPos val="ctr"/>
          <c:showLegendKey val="0"/>
          <c:showVal val="1"/>
          <c:showCatName val="0"/>
          <c:showSerName val="0"/>
          <c:showPercent val="0"/>
          <c:showBubbleSize val="0"/>
        </c:dLbls>
        <c:gapWidth val="219"/>
        <c:overlap val="100"/>
        <c:axId val="303065544"/>
        <c:axId val="303067112"/>
      </c:barChart>
      <c:catAx>
        <c:axId val="303065544"/>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303067112"/>
        <c:crosses val="autoZero"/>
        <c:auto val="1"/>
        <c:lblAlgn val="ctr"/>
        <c:lblOffset val="100"/>
        <c:noMultiLvlLbl val="0"/>
      </c:catAx>
      <c:valAx>
        <c:axId val="303067112"/>
        <c:scaling>
          <c:orientation val="minMax"/>
        </c:scaling>
        <c:delete val="1"/>
        <c:axPos val="l"/>
        <c:numFmt formatCode="0%" sourceLinked="1"/>
        <c:majorTickMark val="none"/>
        <c:minorTickMark val="none"/>
        <c:tickLblPos val="nextTo"/>
        <c:crossAx val="303065544"/>
        <c:crosses val="autoZero"/>
        <c:crossBetween val="between"/>
        <c:dispUnits>
          <c:builtInUnit val="millions"/>
          <c:dispUnitsLbl>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CO"/>
              </a:p>
            </c:txPr>
          </c:dispUnitsLbl>
        </c:dispUnits>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0572835170651466E-2"/>
          <c:y val="2.1381282006404424E-2"/>
          <c:w val="0.91455570488817273"/>
          <c:h val="0.77782470935035297"/>
        </c:manualLayout>
      </c:layout>
      <c:barChart>
        <c:barDir val="col"/>
        <c:grouping val="percentStacked"/>
        <c:varyColors val="0"/>
        <c:ser>
          <c:idx val="0"/>
          <c:order val="0"/>
          <c:tx>
            <c:strRef>
              <c:f>Hoja1!$B$21</c:f>
              <c:strCache>
                <c:ptCount val="1"/>
                <c:pt idx="0">
                  <c:v>CONTRATO COMERCIAL</c:v>
                </c:pt>
              </c:strCache>
            </c:strRef>
          </c:tx>
          <c:spPr>
            <a:solidFill>
              <a:schemeClr val="accent5">
                <a:lumMod val="40000"/>
                <a:lumOff val="60000"/>
              </a:schemeClr>
            </a:solidFill>
            <a:ln>
              <a:solidFill>
                <a:schemeClr val="accent5">
                  <a:lumMod val="40000"/>
                  <a:lumOff val="60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Hoja1!$C$2:$H$2</c:f>
              <c:numCache>
                <c:formatCode>#,##0</c:formatCode>
                <c:ptCount val="6"/>
                <c:pt idx="0">
                  <c:v>2015</c:v>
                </c:pt>
                <c:pt idx="1">
                  <c:v>2016</c:v>
                </c:pt>
                <c:pt idx="2">
                  <c:v>2017</c:v>
                </c:pt>
                <c:pt idx="3">
                  <c:v>2018</c:v>
                </c:pt>
                <c:pt idx="4">
                  <c:v>2019</c:v>
                </c:pt>
                <c:pt idx="5">
                  <c:v>2020</c:v>
                </c:pt>
              </c:numCache>
            </c:numRef>
          </c:cat>
          <c:val>
            <c:numRef>
              <c:f>Hoja1!$C$21:$H$21</c:f>
              <c:numCache>
                <c:formatCode>#,##0</c:formatCode>
                <c:ptCount val="6"/>
                <c:pt idx="0">
                  <c:v>43948267.905857325</c:v>
                </c:pt>
                <c:pt idx="1">
                  <c:v>114190698.75729673</c:v>
                </c:pt>
                <c:pt idx="2">
                  <c:v>273107524.50816798</c:v>
                </c:pt>
                <c:pt idx="3">
                  <c:v>145948313.28809199</c:v>
                </c:pt>
                <c:pt idx="4">
                  <c:v>309294986.27800751</c:v>
                </c:pt>
                <c:pt idx="5">
                  <c:v>27730817.69047619</c:v>
                </c:pt>
              </c:numCache>
            </c:numRef>
          </c:val>
          <c:extLst>
            <c:ext xmlns:c16="http://schemas.microsoft.com/office/drawing/2014/chart" uri="{C3380CC4-5D6E-409C-BE32-E72D297353CC}">
              <c16:uniqueId val="{00000000-EB07-494A-BA30-B3DE0CE2B49C}"/>
            </c:ext>
          </c:extLst>
        </c:ser>
        <c:ser>
          <c:idx val="2"/>
          <c:order val="1"/>
          <c:tx>
            <c:strRef>
              <c:f>Hoja1!$B$23</c:f>
              <c:strCache>
                <c:ptCount val="1"/>
                <c:pt idx="0">
                  <c:v>TRANSACCIÓN</c:v>
                </c:pt>
              </c:strCache>
            </c:strRef>
          </c:tx>
          <c:spPr>
            <a:solidFill>
              <a:schemeClr val="bg2">
                <a:lumMod val="90000"/>
              </a:schemeClr>
            </a:solidFill>
            <a:ln>
              <a:solidFill>
                <a:schemeClr val="bg2">
                  <a:lumMod val="90000"/>
                </a:schemeClr>
              </a:solid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1-EB07-494A-BA30-B3DE0CE2B49C}"/>
                </c:ext>
              </c:extLst>
            </c:dLbl>
            <c:dLbl>
              <c:idx val="1"/>
              <c:delete val="1"/>
              <c:extLst>
                <c:ext xmlns:c15="http://schemas.microsoft.com/office/drawing/2012/chart" uri="{CE6537A1-D6FC-4f65-9D91-7224C49458BB}"/>
                <c:ext xmlns:c16="http://schemas.microsoft.com/office/drawing/2014/chart" uri="{C3380CC4-5D6E-409C-BE32-E72D297353CC}">
                  <c16:uniqueId val="{00000002-EB07-494A-BA30-B3DE0CE2B49C}"/>
                </c:ext>
              </c:extLst>
            </c:dLbl>
            <c:dLbl>
              <c:idx val="2"/>
              <c:delete val="1"/>
              <c:extLst>
                <c:ext xmlns:c15="http://schemas.microsoft.com/office/drawing/2012/chart" uri="{CE6537A1-D6FC-4f65-9D91-7224C49458BB}"/>
                <c:ext xmlns:c16="http://schemas.microsoft.com/office/drawing/2014/chart" uri="{C3380CC4-5D6E-409C-BE32-E72D297353CC}">
                  <c16:uniqueId val="{00000003-EB07-494A-BA30-B3DE0CE2B49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Hoja1!$C$23:$H$23</c:f>
              <c:numCache>
                <c:formatCode>#,##0</c:formatCode>
                <c:ptCount val="6"/>
                <c:pt idx="0">
                  <c:v>0</c:v>
                </c:pt>
                <c:pt idx="1">
                  <c:v>0</c:v>
                </c:pt>
                <c:pt idx="2">
                  <c:v>0</c:v>
                </c:pt>
                <c:pt idx="3">
                  <c:v>174111759</c:v>
                </c:pt>
                <c:pt idx="4">
                  <c:v>555402597.08928573</c:v>
                </c:pt>
                <c:pt idx="5">
                  <c:v>82237071</c:v>
                </c:pt>
              </c:numCache>
            </c:numRef>
          </c:val>
          <c:extLst>
            <c:ext xmlns:c16="http://schemas.microsoft.com/office/drawing/2014/chart" uri="{C3380CC4-5D6E-409C-BE32-E72D297353CC}">
              <c16:uniqueId val="{00000004-EB07-494A-BA30-B3DE0CE2B49C}"/>
            </c:ext>
          </c:extLst>
        </c:ser>
        <c:ser>
          <c:idx val="1"/>
          <c:order val="2"/>
          <c:tx>
            <c:strRef>
              <c:f>Hoja1!$B$25</c:f>
              <c:strCache>
                <c:ptCount val="1"/>
                <c:pt idx="0">
                  <c:v>VIVIENDA URBANA</c:v>
                </c:pt>
              </c:strCache>
            </c:strRef>
          </c:tx>
          <c:spPr>
            <a:solidFill>
              <a:schemeClr val="accent2">
                <a:lumMod val="40000"/>
                <a:lumOff val="60000"/>
              </a:schemeClr>
            </a:solidFill>
            <a:ln>
              <a:solidFill>
                <a:schemeClr val="accent2">
                  <a:lumMod val="40000"/>
                  <a:lumOff val="60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Hoja1!$C$25:$H$25</c:f>
              <c:numCache>
                <c:formatCode>#,##0</c:formatCode>
                <c:ptCount val="6"/>
                <c:pt idx="0">
                  <c:v>41502456.607175991</c:v>
                </c:pt>
                <c:pt idx="1">
                  <c:v>75536853.594928235</c:v>
                </c:pt>
                <c:pt idx="2">
                  <c:v>50751179.789605558</c:v>
                </c:pt>
                <c:pt idx="3">
                  <c:v>62298462.039567292</c:v>
                </c:pt>
                <c:pt idx="4">
                  <c:v>84044732.58103992</c:v>
                </c:pt>
                <c:pt idx="5">
                  <c:v>12068300.706349207</c:v>
                </c:pt>
              </c:numCache>
            </c:numRef>
          </c:val>
          <c:extLst>
            <c:ext xmlns:c16="http://schemas.microsoft.com/office/drawing/2014/chart" uri="{C3380CC4-5D6E-409C-BE32-E72D297353CC}">
              <c16:uniqueId val="{00000005-EB07-494A-BA30-B3DE0CE2B49C}"/>
            </c:ext>
          </c:extLst>
        </c:ser>
        <c:dLbls>
          <c:dLblPos val="ctr"/>
          <c:showLegendKey val="0"/>
          <c:showVal val="1"/>
          <c:showCatName val="0"/>
          <c:showSerName val="0"/>
          <c:showPercent val="0"/>
          <c:showBubbleSize val="0"/>
        </c:dLbls>
        <c:gapWidth val="219"/>
        <c:overlap val="100"/>
        <c:axId val="303069464"/>
        <c:axId val="303064368"/>
      </c:barChart>
      <c:catAx>
        <c:axId val="303069464"/>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303064368"/>
        <c:crosses val="autoZero"/>
        <c:auto val="1"/>
        <c:lblAlgn val="ctr"/>
        <c:lblOffset val="100"/>
        <c:noMultiLvlLbl val="0"/>
      </c:catAx>
      <c:valAx>
        <c:axId val="303064368"/>
        <c:scaling>
          <c:orientation val="minMax"/>
        </c:scaling>
        <c:delete val="1"/>
        <c:axPos val="l"/>
        <c:numFmt formatCode="0%" sourceLinked="1"/>
        <c:majorTickMark val="none"/>
        <c:minorTickMark val="none"/>
        <c:tickLblPos val="nextTo"/>
        <c:crossAx val="303069464"/>
        <c:crosses val="autoZero"/>
        <c:crossBetween val="between"/>
        <c:dispUnits>
          <c:builtInUnit val="millions"/>
          <c:dispUnitsLbl>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CO"/>
              </a:p>
            </c:txPr>
          </c:dispUnitsLbl>
        </c:dispUnits>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4113699108142696E-3"/>
          <c:y val="1.7726295770578125E-2"/>
          <c:w val="0.91455570488817273"/>
          <c:h val="0.77782470935035297"/>
        </c:manualLayout>
      </c:layout>
      <c:barChart>
        <c:barDir val="col"/>
        <c:grouping val="percentStacked"/>
        <c:varyColors val="0"/>
        <c:ser>
          <c:idx val="0"/>
          <c:order val="0"/>
          <c:tx>
            <c:strRef>
              <c:f>Hoja1!$B$30</c:f>
              <c:strCache>
                <c:ptCount val="1"/>
                <c:pt idx="0">
                  <c:v>CONTRATO COMERCIAL</c:v>
                </c:pt>
              </c:strCache>
            </c:strRef>
          </c:tx>
          <c:spPr>
            <a:solidFill>
              <a:schemeClr val="accent5">
                <a:lumMod val="40000"/>
                <a:lumOff val="60000"/>
              </a:schemeClr>
            </a:solidFill>
            <a:ln>
              <a:solidFill>
                <a:schemeClr val="accent5">
                  <a:lumMod val="40000"/>
                  <a:lumOff val="60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Hoja1!$C$2:$H$2</c:f>
              <c:numCache>
                <c:formatCode>#,##0</c:formatCode>
                <c:ptCount val="6"/>
                <c:pt idx="0">
                  <c:v>2015</c:v>
                </c:pt>
                <c:pt idx="1">
                  <c:v>2016</c:v>
                </c:pt>
                <c:pt idx="2">
                  <c:v>2017</c:v>
                </c:pt>
                <c:pt idx="3">
                  <c:v>2018</c:v>
                </c:pt>
                <c:pt idx="4">
                  <c:v>2019</c:v>
                </c:pt>
                <c:pt idx="5">
                  <c:v>2020</c:v>
                </c:pt>
              </c:numCache>
            </c:numRef>
          </c:cat>
          <c:val>
            <c:numRef>
              <c:f>Hoja1!$C$30:$H$30</c:f>
              <c:numCache>
                <c:formatCode>#,##0</c:formatCode>
                <c:ptCount val="6"/>
                <c:pt idx="0">
                  <c:v>86126141.720957726</c:v>
                </c:pt>
                <c:pt idx="1">
                  <c:v>490576026.39698219</c:v>
                </c:pt>
                <c:pt idx="2">
                  <c:v>421957451.78789181</c:v>
                </c:pt>
                <c:pt idx="3">
                  <c:v>419939830.23490548</c:v>
                </c:pt>
                <c:pt idx="4">
                  <c:v>357680237.25999254</c:v>
                </c:pt>
                <c:pt idx="5">
                  <c:v>139052046.66668335</c:v>
                </c:pt>
              </c:numCache>
            </c:numRef>
          </c:val>
          <c:extLst>
            <c:ext xmlns:c16="http://schemas.microsoft.com/office/drawing/2014/chart" uri="{C3380CC4-5D6E-409C-BE32-E72D297353CC}">
              <c16:uniqueId val="{00000000-F70E-4679-A841-A4B0D134B7E9}"/>
            </c:ext>
          </c:extLst>
        </c:ser>
        <c:ser>
          <c:idx val="2"/>
          <c:order val="1"/>
          <c:tx>
            <c:strRef>
              <c:f>Hoja1!$B$32</c:f>
              <c:strCache>
                <c:ptCount val="1"/>
                <c:pt idx="0">
                  <c:v>TRANSACCIÓN</c:v>
                </c:pt>
              </c:strCache>
            </c:strRef>
          </c:tx>
          <c:spPr>
            <a:solidFill>
              <a:schemeClr val="bg2">
                <a:lumMod val="90000"/>
              </a:schemeClr>
            </a:solidFill>
            <a:ln>
              <a:solidFill>
                <a:schemeClr val="bg2">
                  <a:lumMod val="90000"/>
                </a:schemeClr>
              </a:solid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1-F70E-4679-A841-A4B0D134B7E9}"/>
                </c:ext>
              </c:extLst>
            </c:dLbl>
            <c:dLbl>
              <c:idx val="1"/>
              <c:delete val="1"/>
              <c:extLst>
                <c:ext xmlns:c15="http://schemas.microsoft.com/office/drawing/2012/chart" uri="{CE6537A1-D6FC-4f65-9D91-7224C49458BB}"/>
                <c:ext xmlns:c16="http://schemas.microsoft.com/office/drawing/2014/chart" uri="{C3380CC4-5D6E-409C-BE32-E72D297353CC}">
                  <c16:uniqueId val="{00000002-F70E-4679-A841-A4B0D134B7E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Hoja1!$C$32:$H$32</c:f>
              <c:numCache>
                <c:formatCode>#,##0</c:formatCode>
                <c:ptCount val="6"/>
                <c:pt idx="0">
                  <c:v>0</c:v>
                </c:pt>
                <c:pt idx="1">
                  <c:v>0</c:v>
                </c:pt>
                <c:pt idx="2">
                  <c:v>58007741.600000001</c:v>
                </c:pt>
                <c:pt idx="3">
                  <c:v>690397695.27272725</c:v>
                </c:pt>
                <c:pt idx="4">
                  <c:v>728800003.20526409</c:v>
                </c:pt>
                <c:pt idx="5">
                  <c:v>683293497.03333342</c:v>
                </c:pt>
              </c:numCache>
            </c:numRef>
          </c:val>
          <c:extLst>
            <c:ext xmlns:c16="http://schemas.microsoft.com/office/drawing/2014/chart" uri="{C3380CC4-5D6E-409C-BE32-E72D297353CC}">
              <c16:uniqueId val="{00000003-F70E-4679-A841-A4B0D134B7E9}"/>
            </c:ext>
          </c:extLst>
        </c:ser>
        <c:ser>
          <c:idx val="1"/>
          <c:order val="2"/>
          <c:tx>
            <c:strRef>
              <c:f>Hoja1!$B$34</c:f>
              <c:strCache>
                <c:ptCount val="1"/>
                <c:pt idx="0">
                  <c:v>VIVIENDA URBANA</c:v>
                </c:pt>
              </c:strCache>
            </c:strRef>
          </c:tx>
          <c:spPr>
            <a:solidFill>
              <a:schemeClr val="accent2">
                <a:lumMod val="40000"/>
                <a:lumOff val="60000"/>
              </a:schemeClr>
            </a:solidFill>
            <a:ln>
              <a:solidFill>
                <a:schemeClr val="accent2">
                  <a:lumMod val="40000"/>
                  <a:lumOff val="60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Hoja1!$C$34:$H$34</c:f>
              <c:numCache>
                <c:formatCode>#,##0</c:formatCode>
                <c:ptCount val="6"/>
                <c:pt idx="0">
                  <c:v>40170399.85166502</c:v>
                </c:pt>
                <c:pt idx="1">
                  <c:v>63618846.34714184</c:v>
                </c:pt>
                <c:pt idx="2">
                  <c:v>216314012.3324542</c:v>
                </c:pt>
                <c:pt idx="3">
                  <c:v>44576345.966183349</c:v>
                </c:pt>
                <c:pt idx="4">
                  <c:v>90475953.272548929</c:v>
                </c:pt>
                <c:pt idx="5">
                  <c:v>43565028.438888885</c:v>
                </c:pt>
              </c:numCache>
            </c:numRef>
          </c:val>
          <c:extLst>
            <c:ext xmlns:c16="http://schemas.microsoft.com/office/drawing/2014/chart" uri="{C3380CC4-5D6E-409C-BE32-E72D297353CC}">
              <c16:uniqueId val="{00000004-F70E-4679-A841-A4B0D134B7E9}"/>
            </c:ext>
          </c:extLst>
        </c:ser>
        <c:ser>
          <c:idx val="3"/>
          <c:order val="3"/>
          <c:tx>
            <c:strRef>
              <c:f>Hoja1!$B$33</c:f>
              <c:strCache>
                <c:ptCount val="1"/>
                <c:pt idx="0">
                  <c:v>TRANSACCIÓN CON IVA</c:v>
                </c:pt>
              </c:strCache>
            </c:strRef>
          </c:tx>
          <c:spPr>
            <a:solidFill>
              <a:schemeClr val="accent4"/>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5-F70E-4679-A841-A4B0D134B7E9}"/>
                </c:ext>
              </c:extLst>
            </c:dLbl>
            <c:dLbl>
              <c:idx val="1"/>
              <c:delete val="1"/>
              <c:extLst>
                <c:ext xmlns:c15="http://schemas.microsoft.com/office/drawing/2012/chart" uri="{CE6537A1-D6FC-4f65-9D91-7224C49458BB}"/>
                <c:ext xmlns:c16="http://schemas.microsoft.com/office/drawing/2014/chart" uri="{C3380CC4-5D6E-409C-BE32-E72D297353CC}">
                  <c16:uniqueId val="{00000006-F70E-4679-A841-A4B0D134B7E9}"/>
                </c:ext>
              </c:extLst>
            </c:dLbl>
            <c:dLbl>
              <c:idx val="2"/>
              <c:delete val="1"/>
              <c:extLst>
                <c:ext xmlns:c15="http://schemas.microsoft.com/office/drawing/2012/chart" uri="{CE6537A1-D6FC-4f65-9D91-7224C49458BB}"/>
                <c:ext xmlns:c16="http://schemas.microsoft.com/office/drawing/2014/chart" uri="{C3380CC4-5D6E-409C-BE32-E72D297353CC}">
                  <c16:uniqueId val="{00000007-F70E-4679-A841-A4B0D134B7E9}"/>
                </c:ext>
              </c:extLst>
            </c:dLbl>
            <c:dLbl>
              <c:idx val="3"/>
              <c:delete val="1"/>
              <c:extLst>
                <c:ext xmlns:c15="http://schemas.microsoft.com/office/drawing/2012/chart" uri="{CE6537A1-D6FC-4f65-9D91-7224C49458BB}"/>
                <c:ext xmlns:c16="http://schemas.microsoft.com/office/drawing/2014/chart" uri="{C3380CC4-5D6E-409C-BE32-E72D297353CC}">
                  <c16:uniqueId val="{00000008-F70E-4679-A841-A4B0D134B7E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Hoja1!$C$33:$H$33</c:f>
              <c:numCache>
                <c:formatCode>#,##0</c:formatCode>
                <c:ptCount val="6"/>
                <c:pt idx="0">
                  <c:v>0</c:v>
                </c:pt>
                <c:pt idx="1">
                  <c:v>0</c:v>
                </c:pt>
                <c:pt idx="2">
                  <c:v>0</c:v>
                </c:pt>
                <c:pt idx="3">
                  <c:v>0</c:v>
                </c:pt>
                <c:pt idx="4">
                  <c:v>175087702</c:v>
                </c:pt>
                <c:pt idx="5">
                  <c:v>487636311</c:v>
                </c:pt>
              </c:numCache>
            </c:numRef>
          </c:val>
          <c:extLst>
            <c:ext xmlns:c16="http://schemas.microsoft.com/office/drawing/2014/chart" uri="{C3380CC4-5D6E-409C-BE32-E72D297353CC}">
              <c16:uniqueId val="{00000009-F70E-4679-A841-A4B0D134B7E9}"/>
            </c:ext>
          </c:extLst>
        </c:ser>
        <c:dLbls>
          <c:dLblPos val="ctr"/>
          <c:showLegendKey val="0"/>
          <c:showVal val="1"/>
          <c:showCatName val="0"/>
          <c:showSerName val="0"/>
          <c:showPercent val="0"/>
          <c:showBubbleSize val="0"/>
        </c:dLbls>
        <c:gapWidth val="219"/>
        <c:overlap val="100"/>
        <c:axId val="303063584"/>
        <c:axId val="303070248"/>
      </c:barChart>
      <c:catAx>
        <c:axId val="303063584"/>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303070248"/>
        <c:crosses val="autoZero"/>
        <c:auto val="1"/>
        <c:lblAlgn val="ctr"/>
        <c:lblOffset val="100"/>
        <c:noMultiLvlLbl val="0"/>
      </c:catAx>
      <c:valAx>
        <c:axId val="303070248"/>
        <c:scaling>
          <c:orientation val="minMax"/>
        </c:scaling>
        <c:delete val="1"/>
        <c:axPos val="l"/>
        <c:numFmt formatCode="0%" sourceLinked="1"/>
        <c:majorTickMark val="none"/>
        <c:minorTickMark val="none"/>
        <c:tickLblPos val="nextTo"/>
        <c:crossAx val="303063584"/>
        <c:crosses val="autoZero"/>
        <c:crossBetween val="between"/>
        <c:dispUnits>
          <c:builtInUnit val="millions"/>
          <c:dispUnitsLbl>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CO"/>
              </a:p>
            </c:txPr>
          </c:dispUnitsLbl>
        </c:dispUnits>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PRYVSREA!$D$20</c:f>
              <c:strCache>
                <c:ptCount val="1"/>
                <c:pt idx="0">
                  <c:v>PROYECTADO</c:v>
                </c:pt>
              </c:strCache>
            </c:strRef>
          </c:tx>
          <c:spPr>
            <a:ln w="28575" cap="rnd">
              <a:solidFill>
                <a:schemeClr val="accent5">
                  <a:lumMod val="40000"/>
                  <a:lumOff val="60000"/>
                </a:schemeClr>
              </a:solidFill>
              <a:round/>
            </a:ln>
            <a:effectLst/>
          </c:spPr>
          <c:marker>
            <c:symbol val="circle"/>
            <c:size val="5"/>
            <c:spPr>
              <a:solidFill>
                <a:schemeClr val="accent5">
                  <a:lumMod val="40000"/>
                  <a:lumOff val="60000"/>
                </a:schemeClr>
              </a:solidFill>
              <a:ln w="9525">
                <a:solidFill>
                  <a:schemeClr val="accent5">
                    <a:lumMod val="40000"/>
                    <a:lumOff val="60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PRYVSREA!$B$21:$B$32</c:f>
              <c:strCache>
                <c:ptCount val="12"/>
                <c:pt idx="0">
                  <c:v>ENERO</c:v>
                </c:pt>
                <c:pt idx="1">
                  <c:v>FEBRERO</c:v>
                </c:pt>
                <c:pt idx="2">
                  <c:v>MARZO</c:v>
                </c:pt>
                <c:pt idx="3">
                  <c:v>ABRIL</c:v>
                </c:pt>
                <c:pt idx="4">
                  <c:v>MAYO</c:v>
                </c:pt>
                <c:pt idx="5">
                  <c:v>JUNIO</c:v>
                </c:pt>
                <c:pt idx="6">
                  <c:v>JULIO</c:v>
                </c:pt>
                <c:pt idx="7">
                  <c:v>AGOSTO</c:v>
                </c:pt>
                <c:pt idx="8">
                  <c:v>SEPTIEMBRE</c:v>
                </c:pt>
                <c:pt idx="9">
                  <c:v>OCTUBRE</c:v>
                </c:pt>
                <c:pt idx="10">
                  <c:v>NOVIEMBRE</c:v>
                </c:pt>
                <c:pt idx="11">
                  <c:v>DICIEMBRE</c:v>
                </c:pt>
              </c:strCache>
            </c:strRef>
          </c:cat>
          <c:val>
            <c:numRef>
              <c:f>PRYVSREA!$C$21:$C$32</c:f>
              <c:numCache>
                <c:formatCode>General</c:formatCode>
                <c:ptCount val="12"/>
                <c:pt idx="0">
                  <c:v>30</c:v>
                </c:pt>
                <c:pt idx="1">
                  <c:v>26</c:v>
                </c:pt>
                <c:pt idx="2">
                  <c:v>26</c:v>
                </c:pt>
                <c:pt idx="3">
                  <c:v>21</c:v>
                </c:pt>
                <c:pt idx="4">
                  <c:v>17</c:v>
                </c:pt>
                <c:pt idx="5">
                  <c:v>14</c:v>
                </c:pt>
                <c:pt idx="6">
                  <c:v>33</c:v>
                </c:pt>
                <c:pt idx="7">
                  <c:v>31</c:v>
                </c:pt>
                <c:pt idx="8">
                  <c:v>29</c:v>
                </c:pt>
                <c:pt idx="9">
                  <c:v>31</c:v>
                </c:pt>
                <c:pt idx="10">
                  <c:v>30</c:v>
                </c:pt>
                <c:pt idx="11">
                  <c:v>30</c:v>
                </c:pt>
              </c:numCache>
            </c:numRef>
          </c:val>
          <c:smooth val="0"/>
          <c:extLst>
            <c:ext xmlns:c16="http://schemas.microsoft.com/office/drawing/2014/chart" uri="{C3380CC4-5D6E-409C-BE32-E72D297353CC}">
              <c16:uniqueId val="{00000000-CBB9-48FF-9044-CD4116497B2A}"/>
            </c:ext>
          </c:extLst>
        </c:ser>
        <c:ser>
          <c:idx val="1"/>
          <c:order val="1"/>
          <c:tx>
            <c:strRef>
              <c:f>PRYVSREA!$E$20</c:f>
              <c:strCache>
                <c:ptCount val="1"/>
                <c:pt idx="0">
                  <c:v>NUEVOS CONTRATOS</c:v>
                </c:pt>
              </c:strCache>
            </c:strRef>
          </c:tx>
          <c:spPr>
            <a:ln w="28575" cap="rnd">
              <a:solidFill>
                <a:schemeClr val="accent2">
                  <a:lumMod val="40000"/>
                  <a:lumOff val="60000"/>
                </a:schemeClr>
              </a:solidFill>
              <a:round/>
            </a:ln>
            <a:effectLst/>
          </c:spPr>
          <c:marker>
            <c:symbol val="circle"/>
            <c:size val="5"/>
            <c:spPr>
              <a:solidFill>
                <a:schemeClr val="accent2">
                  <a:lumMod val="40000"/>
                  <a:lumOff val="60000"/>
                </a:schemeClr>
              </a:solidFill>
              <a:ln w="9525">
                <a:solidFill>
                  <a:schemeClr val="accent2">
                    <a:lumMod val="40000"/>
                    <a:lumOff val="60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PRYVSREA!$B$21:$B$32</c:f>
              <c:strCache>
                <c:ptCount val="12"/>
                <c:pt idx="0">
                  <c:v>ENERO</c:v>
                </c:pt>
                <c:pt idx="1">
                  <c:v>FEBRERO</c:v>
                </c:pt>
                <c:pt idx="2">
                  <c:v>MARZO</c:v>
                </c:pt>
                <c:pt idx="3">
                  <c:v>ABRIL</c:v>
                </c:pt>
                <c:pt idx="4">
                  <c:v>MAYO</c:v>
                </c:pt>
                <c:pt idx="5">
                  <c:v>JUNIO</c:v>
                </c:pt>
                <c:pt idx="6">
                  <c:v>JULIO</c:v>
                </c:pt>
                <c:pt idx="7">
                  <c:v>AGOSTO</c:v>
                </c:pt>
                <c:pt idx="8">
                  <c:v>SEPTIEMBRE</c:v>
                </c:pt>
                <c:pt idx="9">
                  <c:v>OCTUBRE</c:v>
                </c:pt>
                <c:pt idx="10">
                  <c:v>NOVIEMBRE</c:v>
                </c:pt>
                <c:pt idx="11">
                  <c:v>DICIEMBRE</c:v>
                </c:pt>
              </c:strCache>
            </c:strRef>
          </c:cat>
          <c:val>
            <c:numRef>
              <c:f>PRYVSREA!$E$21:$E$29</c:f>
              <c:numCache>
                <c:formatCode>General</c:formatCode>
                <c:ptCount val="9"/>
                <c:pt idx="0">
                  <c:v>30</c:v>
                </c:pt>
                <c:pt idx="1">
                  <c:v>26</c:v>
                </c:pt>
                <c:pt idx="2">
                  <c:v>26</c:v>
                </c:pt>
                <c:pt idx="3">
                  <c:v>21</c:v>
                </c:pt>
                <c:pt idx="4">
                  <c:v>17</c:v>
                </c:pt>
                <c:pt idx="5">
                  <c:v>14</c:v>
                </c:pt>
                <c:pt idx="6">
                  <c:v>14</c:v>
                </c:pt>
                <c:pt idx="7">
                  <c:v>31</c:v>
                </c:pt>
                <c:pt idx="8">
                  <c:v>24</c:v>
                </c:pt>
              </c:numCache>
            </c:numRef>
          </c:val>
          <c:smooth val="0"/>
          <c:extLst>
            <c:ext xmlns:c16="http://schemas.microsoft.com/office/drawing/2014/chart" uri="{C3380CC4-5D6E-409C-BE32-E72D297353CC}">
              <c16:uniqueId val="{00000001-CBB9-48FF-9044-CD4116497B2A}"/>
            </c:ext>
          </c:extLst>
        </c:ser>
        <c:dLbls>
          <c:dLblPos val="t"/>
          <c:showLegendKey val="0"/>
          <c:showVal val="1"/>
          <c:showCatName val="0"/>
          <c:showSerName val="0"/>
          <c:showPercent val="0"/>
          <c:showBubbleSize val="0"/>
        </c:dLbls>
        <c:marker val="1"/>
        <c:smooth val="0"/>
        <c:axId val="303063976"/>
        <c:axId val="303067896"/>
      </c:lineChart>
      <c:catAx>
        <c:axId val="303063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303067896"/>
        <c:crosses val="autoZero"/>
        <c:auto val="1"/>
        <c:lblAlgn val="ctr"/>
        <c:lblOffset val="100"/>
        <c:noMultiLvlLbl val="0"/>
      </c:catAx>
      <c:valAx>
        <c:axId val="30306789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303063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PRYVSREA!$D$35</c:f>
              <c:strCache>
                <c:ptCount val="1"/>
                <c:pt idx="0">
                  <c:v>RECAUDO</c:v>
                </c:pt>
              </c:strCache>
            </c:strRef>
          </c:tx>
          <c:spPr>
            <a:ln w="28575" cap="rnd">
              <a:solidFill>
                <a:schemeClr val="accent5">
                  <a:lumMod val="40000"/>
                  <a:lumOff val="60000"/>
                </a:schemeClr>
              </a:solidFill>
              <a:round/>
            </a:ln>
            <a:effectLst/>
          </c:spPr>
          <c:marker>
            <c:symbol val="circle"/>
            <c:size val="5"/>
            <c:spPr>
              <a:solidFill>
                <a:schemeClr val="accent5">
                  <a:lumMod val="40000"/>
                  <a:lumOff val="60000"/>
                </a:schemeClr>
              </a:solidFill>
              <a:ln w="9525">
                <a:solidFill>
                  <a:schemeClr val="accent5">
                    <a:lumMod val="40000"/>
                    <a:lumOff val="60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PRYVSREA!$B$36:$B$44</c:f>
              <c:strCache>
                <c:ptCount val="9"/>
                <c:pt idx="0">
                  <c:v>ENERO</c:v>
                </c:pt>
                <c:pt idx="1">
                  <c:v>FEBRERO</c:v>
                </c:pt>
                <c:pt idx="2">
                  <c:v>MARZO</c:v>
                </c:pt>
                <c:pt idx="3">
                  <c:v>ABRIL</c:v>
                </c:pt>
                <c:pt idx="4">
                  <c:v>MAYO</c:v>
                </c:pt>
                <c:pt idx="5">
                  <c:v>JUNIO</c:v>
                </c:pt>
                <c:pt idx="6">
                  <c:v>JULIO</c:v>
                </c:pt>
                <c:pt idx="7">
                  <c:v>AGOSTO</c:v>
                </c:pt>
                <c:pt idx="8">
                  <c:v>SEPTIEMBRE</c:v>
                </c:pt>
              </c:strCache>
            </c:strRef>
          </c:cat>
          <c:val>
            <c:numRef>
              <c:f>PRYVSREA!$D$36:$D$44</c:f>
              <c:numCache>
                <c:formatCode>General</c:formatCode>
                <c:ptCount val="9"/>
                <c:pt idx="0">
                  <c:v>6859</c:v>
                </c:pt>
                <c:pt idx="1">
                  <c:v>6395</c:v>
                </c:pt>
                <c:pt idx="2">
                  <c:v>4542</c:v>
                </c:pt>
                <c:pt idx="3">
                  <c:v>4544</c:v>
                </c:pt>
                <c:pt idx="4">
                  <c:v>5064</c:v>
                </c:pt>
                <c:pt idx="5">
                  <c:v>4752</c:v>
                </c:pt>
                <c:pt idx="6">
                  <c:v>5883</c:v>
                </c:pt>
                <c:pt idx="7">
                  <c:v>5258</c:v>
                </c:pt>
                <c:pt idx="8">
                  <c:v>6168</c:v>
                </c:pt>
              </c:numCache>
            </c:numRef>
          </c:val>
          <c:smooth val="0"/>
          <c:extLst>
            <c:ext xmlns:c16="http://schemas.microsoft.com/office/drawing/2014/chart" uri="{C3380CC4-5D6E-409C-BE32-E72D297353CC}">
              <c16:uniqueId val="{00000000-255B-47B6-8AA7-1B9FB37ECB4D}"/>
            </c:ext>
          </c:extLst>
        </c:ser>
        <c:ser>
          <c:idx val="1"/>
          <c:order val="1"/>
          <c:tx>
            <c:strRef>
              <c:f>PRYVSREA!$C$35</c:f>
              <c:strCache>
                <c:ptCount val="1"/>
                <c:pt idx="0">
                  <c:v>PROYECTADO</c:v>
                </c:pt>
              </c:strCache>
            </c:strRef>
          </c:tx>
          <c:spPr>
            <a:ln w="28575" cap="rnd">
              <a:solidFill>
                <a:schemeClr val="accent2">
                  <a:lumMod val="40000"/>
                  <a:lumOff val="60000"/>
                </a:schemeClr>
              </a:solidFill>
              <a:round/>
            </a:ln>
            <a:effectLst/>
          </c:spPr>
          <c:marker>
            <c:symbol val="circle"/>
            <c:size val="5"/>
            <c:spPr>
              <a:solidFill>
                <a:schemeClr val="accent2">
                  <a:lumMod val="40000"/>
                  <a:lumOff val="60000"/>
                </a:schemeClr>
              </a:solidFill>
              <a:ln w="9525">
                <a:solidFill>
                  <a:schemeClr val="accent2">
                    <a:lumMod val="40000"/>
                    <a:lumOff val="60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PRYVSREA!$B$36:$B$44</c:f>
              <c:strCache>
                <c:ptCount val="9"/>
                <c:pt idx="0">
                  <c:v>ENERO</c:v>
                </c:pt>
                <c:pt idx="1">
                  <c:v>FEBRERO</c:v>
                </c:pt>
                <c:pt idx="2">
                  <c:v>MARZO</c:v>
                </c:pt>
                <c:pt idx="3">
                  <c:v>ABRIL</c:v>
                </c:pt>
                <c:pt idx="4">
                  <c:v>MAYO</c:v>
                </c:pt>
                <c:pt idx="5">
                  <c:v>JUNIO</c:v>
                </c:pt>
                <c:pt idx="6">
                  <c:v>JULIO</c:v>
                </c:pt>
                <c:pt idx="7">
                  <c:v>AGOSTO</c:v>
                </c:pt>
                <c:pt idx="8">
                  <c:v>SEPTIEMBRE</c:v>
                </c:pt>
              </c:strCache>
            </c:strRef>
          </c:cat>
          <c:val>
            <c:numRef>
              <c:f>PRYVSREA!$C$36:$C$44</c:f>
              <c:numCache>
                <c:formatCode>General</c:formatCode>
                <c:ptCount val="9"/>
                <c:pt idx="0">
                  <c:v>6859</c:v>
                </c:pt>
                <c:pt idx="1">
                  <c:v>6395</c:v>
                </c:pt>
                <c:pt idx="2">
                  <c:v>4542</c:v>
                </c:pt>
                <c:pt idx="3">
                  <c:v>4544</c:v>
                </c:pt>
                <c:pt idx="4">
                  <c:v>5064</c:v>
                </c:pt>
                <c:pt idx="5">
                  <c:v>4752</c:v>
                </c:pt>
                <c:pt idx="6">
                  <c:v>3787</c:v>
                </c:pt>
                <c:pt idx="7">
                  <c:v>3842</c:v>
                </c:pt>
                <c:pt idx="8">
                  <c:v>3894</c:v>
                </c:pt>
              </c:numCache>
            </c:numRef>
          </c:val>
          <c:smooth val="0"/>
          <c:extLst>
            <c:ext xmlns:c16="http://schemas.microsoft.com/office/drawing/2014/chart" uri="{C3380CC4-5D6E-409C-BE32-E72D297353CC}">
              <c16:uniqueId val="{00000001-255B-47B6-8AA7-1B9FB37ECB4D}"/>
            </c:ext>
          </c:extLst>
        </c:ser>
        <c:dLbls>
          <c:dLblPos val="t"/>
          <c:showLegendKey val="0"/>
          <c:showVal val="1"/>
          <c:showCatName val="0"/>
          <c:showSerName val="0"/>
          <c:showPercent val="0"/>
          <c:showBubbleSize val="0"/>
        </c:dLbls>
        <c:marker val="1"/>
        <c:smooth val="0"/>
        <c:axId val="303064760"/>
        <c:axId val="303068288"/>
      </c:lineChart>
      <c:catAx>
        <c:axId val="303064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303068288"/>
        <c:crosses val="autoZero"/>
        <c:auto val="1"/>
        <c:lblAlgn val="ctr"/>
        <c:lblOffset val="100"/>
        <c:noMultiLvlLbl val="0"/>
      </c:catAx>
      <c:valAx>
        <c:axId val="30306828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303064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126370445003927E-2"/>
          <c:y val="6.4849217445878529E-2"/>
          <c:w val="0.97174725910999216"/>
          <c:h val="0.69980197082203"/>
        </c:manualLayout>
      </c:layout>
      <c:lineChart>
        <c:grouping val="standard"/>
        <c:varyColors val="0"/>
        <c:ser>
          <c:idx val="0"/>
          <c:order val="0"/>
          <c:tx>
            <c:strRef>
              <c:f>'ESTADOS CTO MES'!$K$3</c:f>
              <c:strCache>
                <c:ptCount val="1"/>
                <c:pt idx="0">
                  <c:v>2019</c:v>
                </c:pt>
              </c:strCache>
            </c:strRef>
          </c:tx>
          <c:spPr>
            <a:ln w="28575" cap="rnd">
              <a:solidFill>
                <a:schemeClr val="accent2">
                  <a:lumMod val="40000"/>
                  <a:lumOff val="60000"/>
                </a:schemeClr>
              </a:solidFill>
              <a:round/>
            </a:ln>
            <a:effectLst/>
          </c:spPr>
          <c:marker>
            <c:symbol val="circle"/>
            <c:size val="5"/>
            <c:spPr>
              <a:solidFill>
                <a:schemeClr val="accent2">
                  <a:lumMod val="40000"/>
                  <a:lumOff val="60000"/>
                </a:schemeClr>
              </a:solidFill>
              <a:ln w="9525">
                <a:solidFill>
                  <a:schemeClr val="accent2">
                    <a:lumMod val="40000"/>
                    <a:lumOff val="60000"/>
                  </a:schemeClr>
                </a:solidFill>
              </a:ln>
              <a:effectLst/>
            </c:spPr>
          </c:marker>
          <c:dLbls>
            <c:dLbl>
              <c:idx val="0"/>
              <c:layout>
                <c:manualLayout>
                  <c:x val="-1.3248165561237158E-2"/>
                  <c:y val="-5.38720538720539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891-4643-820A-24D0B69F252D}"/>
                </c:ext>
              </c:extLst>
            </c:dLbl>
            <c:dLbl>
              <c:idx val="1"/>
              <c:layout>
                <c:manualLayout>
                  <c:x val="-1.1355570481060414E-2"/>
                  <c:y val="-6.28507295173961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891-4643-820A-24D0B69F252D}"/>
                </c:ext>
              </c:extLst>
            </c:dLbl>
            <c:dLbl>
              <c:idx val="2"/>
              <c:layout>
                <c:manualLayout>
                  <c:x val="0"/>
                  <c:y val="6.73400673400673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891-4643-820A-24D0B69F252D}"/>
                </c:ext>
              </c:extLst>
            </c:dLbl>
            <c:dLbl>
              <c:idx val="3"/>
              <c:layout>
                <c:manualLayout>
                  <c:x val="-5.8670447485478804E-2"/>
                  <c:y val="-8.08080808080808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891-4643-820A-24D0B69F252D}"/>
                </c:ext>
              </c:extLst>
            </c:dLbl>
            <c:dLbl>
              <c:idx val="4"/>
              <c:layout>
                <c:manualLayout>
                  <c:x val="-5.6777852405302072E-3"/>
                  <c:y val="0.1346801346801346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891-4643-820A-24D0B69F252D}"/>
                </c:ext>
              </c:extLst>
            </c:dLbl>
            <c:dLbl>
              <c:idx val="5"/>
              <c:layout>
                <c:manualLayout>
                  <c:x val="-6.5580128778568092E-3"/>
                  <c:y val="6.07700895601665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891-4643-820A-24D0B69F252D}"/>
                </c:ext>
              </c:extLst>
            </c:dLbl>
            <c:dLbl>
              <c:idx val="6"/>
              <c:layout>
                <c:manualLayout>
                  <c:x val="-2.2711140962120898E-2"/>
                  <c:y val="-0.1167227833894500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891-4643-820A-24D0B69F252D}"/>
                </c:ext>
              </c:extLst>
            </c:dLbl>
            <c:dLbl>
              <c:idx val="7"/>
              <c:layout>
                <c:manualLayout>
                  <c:x val="-9.4629754008836078E-3"/>
                  <c:y val="-9.42760942760942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891-4643-820A-24D0B69F252D}"/>
                </c:ext>
              </c:extLst>
            </c:dLbl>
            <c:dLbl>
              <c:idx val="8"/>
              <c:layout>
                <c:manualLayout>
                  <c:x val="5.6777852405302072E-3"/>
                  <c:y val="-5.8361391694725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891-4643-820A-24D0B69F252D}"/>
                </c:ext>
              </c:extLst>
            </c:dLbl>
            <c:dLbl>
              <c:idx val="9"/>
              <c:layout>
                <c:manualLayout>
                  <c:x val="-1.3878870258069176E-16"/>
                  <c:y val="-6.73400673400673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891-4643-820A-24D0B69F252D}"/>
                </c:ext>
              </c:extLst>
            </c:dLbl>
            <c:dLbl>
              <c:idx val="10"/>
              <c:layout>
                <c:manualLayout>
                  <c:x val="-1.1355570481060553E-2"/>
                  <c:y val="8.08080808080808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5891-4643-820A-24D0B69F252D}"/>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'ESTADOS CTO MES'!$J$4:$J$15</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'ESTADOS CTO MES'!$K$4:$K$15</c:f>
              <c:numCache>
                <c:formatCode>General</c:formatCode>
                <c:ptCount val="12"/>
                <c:pt idx="0">
                  <c:v>3151</c:v>
                </c:pt>
                <c:pt idx="1">
                  <c:v>3077</c:v>
                </c:pt>
                <c:pt idx="2">
                  <c:v>3043</c:v>
                </c:pt>
                <c:pt idx="3">
                  <c:v>3147</c:v>
                </c:pt>
                <c:pt idx="4">
                  <c:v>3168</c:v>
                </c:pt>
                <c:pt idx="5">
                  <c:v>3169</c:v>
                </c:pt>
                <c:pt idx="6">
                  <c:v>3223</c:v>
                </c:pt>
                <c:pt idx="7">
                  <c:v>3306</c:v>
                </c:pt>
                <c:pt idx="8">
                  <c:v>3322</c:v>
                </c:pt>
                <c:pt idx="9">
                  <c:v>3286</c:v>
                </c:pt>
                <c:pt idx="10">
                  <c:v>3275</c:v>
                </c:pt>
                <c:pt idx="11">
                  <c:v>3349</c:v>
                </c:pt>
              </c:numCache>
            </c:numRef>
          </c:val>
          <c:smooth val="0"/>
          <c:extLst>
            <c:ext xmlns:c16="http://schemas.microsoft.com/office/drawing/2014/chart" uri="{C3380CC4-5D6E-409C-BE32-E72D297353CC}">
              <c16:uniqueId val="{0000000B-5891-4643-820A-24D0B69F252D}"/>
            </c:ext>
          </c:extLst>
        </c:ser>
        <c:ser>
          <c:idx val="1"/>
          <c:order val="1"/>
          <c:tx>
            <c:strRef>
              <c:f>'ESTADOS CTO MES'!$L$3</c:f>
              <c:strCache>
                <c:ptCount val="1"/>
                <c:pt idx="0">
                  <c:v>2020</c:v>
                </c:pt>
              </c:strCache>
            </c:strRef>
          </c:tx>
          <c:spPr>
            <a:ln w="28575" cap="rnd">
              <a:solidFill>
                <a:schemeClr val="accent5">
                  <a:lumMod val="40000"/>
                  <a:lumOff val="60000"/>
                </a:schemeClr>
              </a:solidFill>
              <a:round/>
            </a:ln>
            <a:effectLst/>
          </c:spPr>
          <c:marker>
            <c:symbol val="circle"/>
            <c:size val="5"/>
            <c:spPr>
              <a:solidFill>
                <a:schemeClr val="accent5">
                  <a:lumMod val="40000"/>
                  <a:lumOff val="60000"/>
                </a:schemeClr>
              </a:solidFill>
              <a:ln w="9525">
                <a:solidFill>
                  <a:schemeClr val="accent5">
                    <a:lumMod val="40000"/>
                    <a:lumOff val="60000"/>
                  </a:schemeClr>
                </a:solidFill>
              </a:ln>
              <a:effectLst/>
            </c:spPr>
          </c:marker>
          <c:dLbls>
            <c:dLbl>
              <c:idx val="0"/>
              <c:layout>
                <c:manualLayout>
                  <c:x val="5.6777852405302072E-3"/>
                  <c:y val="-4.48933782267115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5891-4643-820A-24D0B69F252D}"/>
                </c:ext>
              </c:extLst>
            </c:dLbl>
            <c:dLbl>
              <c:idx val="1"/>
              <c:layout>
                <c:manualLayout>
                  <c:x val="1.892595080176732E-2"/>
                  <c:y val="-4.48933782267115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5891-4643-820A-24D0B69F252D}"/>
                </c:ext>
              </c:extLst>
            </c:dLbl>
            <c:dLbl>
              <c:idx val="2"/>
              <c:layout>
                <c:manualLayout>
                  <c:x val="-2.9112084850495116E-3"/>
                  <c:y val="-6.66250260254007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5891-4643-820A-24D0B69F252D}"/>
                </c:ext>
              </c:extLst>
            </c:dLbl>
            <c:dLbl>
              <c:idx val="3"/>
              <c:layout>
                <c:manualLayout>
                  <c:x val="-1.0189229697673292E-2"/>
                  <c:y val="-9.16094107849260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5891-4643-820A-24D0B69F252D}"/>
                </c:ext>
              </c:extLst>
            </c:dLbl>
            <c:dLbl>
              <c:idx val="4"/>
              <c:layout>
                <c:manualLayout>
                  <c:x val="-7.2117268356873786E-3"/>
                  <c:y val="-3.13022602943152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5891-4643-820A-24D0B69F252D}"/>
                </c:ext>
              </c:extLst>
            </c:dLbl>
            <c:dLbl>
              <c:idx val="5"/>
              <c:layout>
                <c:manualLayout>
                  <c:x val="-1.4556042425247611E-2"/>
                  <c:y val="-6.246096189881328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5891-4643-820A-24D0B69F252D}"/>
                </c:ext>
              </c:extLst>
            </c:dLbl>
            <c:dLbl>
              <c:idx val="6"/>
              <c:layout>
                <c:manualLayout>
                  <c:x val="-4.3668127275742676E-3"/>
                  <c:y val="0.1165937955444513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5891-4643-820A-24D0B69F252D}"/>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'ESTADOS CTO MES'!$J$4:$J$15</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'ESTADOS CTO MES'!$L$4:$L$15</c:f>
              <c:numCache>
                <c:formatCode>General</c:formatCode>
                <c:ptCount val="12"/>
                <c:pt idx="0">
                  <c:v>3358</c:v>
                </c:pt>
                <c:pt idx="1">
                  <c:v>3344</c:v>
                </c:pt>
                <c:pt idx="2">
                  <c:v>3348</c:v>
                </c:pt>
                <c:pt idx="3">
                  <c:v>3327</c:v>
                </c:pt>
                <c:pt idx="4">
                  <c:v>3320</c:v>
                </c:pt>
                <c:pt idx="5">
                  <c:v>3222</c:v>
                </c:pt>
                <c:pt idx="6">
                  <c:v>3180</c:v>
                </c:pt>
                <c:pt idx="7">
                  <c:v>3159</c:v>
                </c:pt>
                <c:pt idx="8">
                  <c:v>2911</c:v>
                </c:pt>
              </c:numCache>
            </c:numRef>
          </c:val>
          <c:smooth val="0"/>
          <c:extLst>
            <c:ext xmlns:c16="http://schemas.microsoft.com/office/drawing/2014/chart" uri="{C3380CC4-5D6E-409C-BE32-E72D297353CC}">
              <c16:uniqueId val="{00000012-5891-4643-820A-24D0B69F252D}"/>
            </c:ext>
          </c:extLst>
        </c:ser>
        <c:dLbls>
          <c:showLegendKey val="0"/>
          <c:showVal val="0"/>
          <c:showCatName val="0"/>
          <c:showSerName val="0"/>
          <c:showPercent val="0"/>
          <c:showBubbleSize val="0"/>
        </c:dLbls>
        <c:marker val="1"/>
        <c:smooth val="0"/>
        <c:axId val="292335624"/>
        <c:axId val="292336016"/>
      </c:lineChart>
      <c:catAx>
        <c:axId val="292335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accent1">
                    <a:lumMod val="75000"/>
                  </a:schemeClr>
                </a:solidFill>
                <a:latin typeface="Arial Narrow" panose="020B0606020202030204" pitchFamily="34" charset="0"/>
                <a:ea typeface="+mn-ea"/>
                <a:cs typeface="+mn-cs"/>
              </a:defRPr>
            </a:pPr>
            <a:endParaRPr lang="es-CO"/>
          </a:p>
        </c:txPr>
        <c:crossAx val="292336016"/>
        <c:crosses val="autoZero"/>
        <c:auto val="1"/>
        <c:lblAlgn val="ctr"/>
        <c:lblOffset val="100"/>
        <c:noMultiLvlLbl val="0"/>
      </c:catAx>
      <c:valAx>
        <c:axId val="292336016"/>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292335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accent1">
                  <a:lumMod val="75000"/>
                </a:schemeClr>
              </a:solidFill>
              <a:latin typeface="Arial Narrow" panose="020B0606020202030204" pitchFamily="34" charset="0"/>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Hoja4!$E$5</c:f>
              <c:strCache>
                <c:ptCount val="1"/>
                <c:pt idx="0">
                  <c:v>CONTRATO COMERCIAL</c:v>
                </c:pt>
              </c:strCache>
            </c:strRef>
          </c:tx>
          <c:spPr>
            <a:solidFill>
              <a:schemeClr val="accent5">
                <a:lumMod val="40000"/>
                <a:lumOff val="60000"/>
              </a:schemeClr>
            </a:solidFill>
            <a:ln>
              <a:solidFill>
                <a:schemeClr val="accent5">
                  <a:lumMod val="40000"/>
                  <a:lumOff val="60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Hoja4!$F$4:$N$4</c:f>
              <c:strCache>
                <c:ptCount val="9"/>
                <c:pt idx="0">
                  <c:v>ENERO</c:v>
                </c:pt>
                <c:pt idx="1">
                  <c:v>FEBRERO</c:v>
                </c:pt>
                <c:pt idx="2">
                  <c:v>MARZO</c:v>
                </c:pt>
                <c:pt idx="3">
                  <c:v>ABRIL</c:v>
                </c:pt>
                <c:pt idx="4">
                  <c:v>MAYO</c:v>
                </c:pt>
                <c:pt idx="5">
                  <c:v>JUNIO</c:v>
                </c:pt>
                <c:pt idx="6">
                  <c:v>JULIO</c:v>
                </c:pt>
                <c:pt idx="7">
                  <c:v>AGOSTO</c:v>
                </c:pt>
                <c:pt idx="8">
                  <c:v>SEPTIEMBRE</c:v>
                </c:pt>
              </c:strCache>
            </c:strRef>
          </c:cat>
          <c:val>
            <c:numRef>
              <c:f>Hoja4!$F$5:$N$5</c:f>
              <c:numCache>
                <c:formatCode>General</c:formatCode>
                <c:ptCount val="9"/>
                <c:pt idx="0">
                  <c:v>5</c:v>
                </c:pt>
                <c:pt idx="1">
                  <c:v>9</c:v>
                </c:pt>
                <c:pt idx="2">
                  <c:v>7</c:v>
                </c:pt>
                <c:pt idx="3">
                  <c:v>5</c:v>
                </c:pt>
                <c:pt idx="4">
                  <c:v>7</c:v>
                </c:pt>
                <c:pt idx="5">
                  <c:v>14</c:v>
                </c:pt>
                <c:pt idx="6">
                  <c:v>9</c:v>
                </c:pt>
                <c:pt idx="7">
                  <c:v>9</c:v>
                </c:pt>
                <c:pt idx="8">
                  <c:v>7</c:v>
                </c:pt>
              </c:numCache>
            </c:numRef>
          </c:val>
          <c:extLst>
            <c:ext xmlns:c16="http://schemas.microsoft.com/office/drawing/2014/chart" uri="{C3380CC4-5D6E-409C-BE32-E72D297353CC}">
              <c16:uniqueId val="{00000000-478F-43EC-A77A-D868E6B05303}"/>
            </c:ext>
          </c:extLst>
        </c:ser>
        <c:ser>
          <c:idx val="1"/>
          <c:order val="1"/>
          <c:tx>
            <c:strRef>
              <c:f>Hoja4!$E$6</c:f>
              <c:strCache>
                <c:ptCount val="1"/>
                <c:pt idx="0">
                  <c:v>TRANSACCIÓN</c:v>
                </c:pt>
              </c:strCache>
            </c:strRef>
          </c:tx>
          <c:spPr>
            <a:solidFill>
              <a:schemeClr val="accent2">
                <a:lumMod val="40000"/>
                <a:lumOff val="60000"/>
              </a:schemeClr>
            </a:solidFill>
            <a:ln>
              <a:solidFill>
                <a:schemeClr val="accent2">
                  <a:lumMod val="40000"/>
                  <a:lumOff val="60000"/>
                </a:schemeClr>
              </a:solidFill>
            </a:ln>
            <a:effectLst/>
          </c:spPr>
          <c:invertIfNegative val="0"/>
          <c:dLbls>
            <c:dLbl>
              <c:idx val="7"/>
              <c:delete val="1"/>
              <c:extLst>
                <c:ext xmlns:c15="http://schemas.microsoft.com/office/drawing/2012/chart" uri="{CE6537A1-D6FC-4f65-9D91-7224C49458BB}"/>
                <c:ext xmlns:c16="http://schemas.microsoft.com/office/drawing/2014/chart" uri="{C3380CC4-5D6E-409C-BE32-E72D297353CC}">
                  <c16:uniqueId val="{00000001-478F-43EC-A77A-D868E6B0530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Hoja4!$F$6:$N$6</c:f>
              <c:numCache>
                <c:formatCode>General</c:formatCode>
                <c:ptCount val="9"/>
                <c:pt idx="0">
                  <c:v>2</c:v>
                </c:pt>
                <c:pt idx="1">
                  <c:v>4</c:v>
                </c:pt>
                <c:pt idx="2">
                  <c:v>3</c:v>
                </c:pt>
                <c:pt idx="3">
                  <c:v>3</c:v>
                </c:pt>
                <c:pt idx="4">
                  <c:v>4</c:v>
                </c:pt>
                <c:pt idx="5">
                  <c:v>5</c:v>
                </c:pt>
                <c:pt idx="6">
                  <c:v>1</c:v>
                </c:pt>
                <c:pt idx="7">
                  <c:v>0</c:v>
                </c:pt>
                <c:pt idx="8">
                  <c:v>1</c:v>
                </c:pt>
              </c:numCache>
            </c:numRef>
          </c:val>
          <c:extLst>
            <c:ext xmlns:c16="http://schemas.microsoft.com/office/drawing/2014/chart" uri="{C3380CC4-5D6E-409C-BE32-E72D297353CC}">
              <c16:uniqueId val="{00000002-478F-43EC-A77A-D868E6B05303}"/>
            </c:ext>
          </c:extLst>
        </c:ser>
        <c:ser>
          <c:idx val="2"/>
          <c:order val="2"/>
          <c:tx>
            <c:strRef>
              <c:f>Hoja4!$E$7</c:f>
              <c:strCache>
                <c:ptCount val="1"/>
                <c:pt idx="0">
                  <c:v>TRANSACCIÓN CON IVA</c:v>
                </c:pt>
              </c:strCache>
            </c:strRef>
          </c:tx>
          <c:spPr>
            <a:solidFill>
              <a:schemeClr val="bg2">
                <a:lumMod val="75000"/>
              </a:schemeClr>
            </a:solidFill>
            <a:ln>
              <a:solidFill>
                <a:schemeClr val="bg2">
                  <a:lumMod val="75000"/>
                </a:schemeClr>
              </a:solid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3-478F-43EC-A77A-D868E6B05303}"/>
                </c:ext>
              </c:extLst>
            </c:dLbl>
            <c:dLbl>
              <c:idx val="2"/>
              <c:delete val="1"/>
              <c:extLst>
                <c:ext xmlns:c15="http://schemas.microsoft.com/office/drawing/2012/chart" uri="{CE6537A1-D6FC-4f65-9D91-7224C49458BB}"/>
                <c:ext xmlns:c16="http://schemas.microsoft.com/office/drawing/2014/chart" uri="{C3380CC4-5D6E-409C-BE32-E72D297353CC}">
                  <c16:uniqueId val="{00000004-478F-43EC-A77A-D868E6B05303}"/>
                </c:ext>
              </c:extLst>
            </c:dLbl>
            <c:dLbl>
              <c:idx val="6"/>
              <c:delete val="1"/>
              <c:extLst>
                <c:ext xmlns:c15="http://schemas.microsoft.com/office/drawing/2012/chart" uri="{CE6537A1-D6FC-4f65-9D91-7224C49458BB}"/>
                <c:ext xmlns:c16="http://schemas.microsoft.com/office/drawing/2014/chart" uri="{C3380CC4-5D6E-409C-BE32-E72D297353CC}">
                  <c16:uniqueId val="{00000005-478F-43EC-A77A-D868E6B05303}"/>
                </c:ext>
              </c:extLst>
            </c:dLbl>
            <c:dLbl>
              <c:idx val="7"/>
              <c:delete val="1"/>
              <c:extLst>
                <c:ext xmlns:c15="http://schemas.microsoft.com/office/drawing/2012/chart" uri="{CE6537A1-D6FC-4f65-9D91-7224C49458BB}"/>
                <c:ext xmlns:c16="http://schemas.microsoft.com/office/drawing/2014/chart" uri="{C3380CC4-5D6E-409C-BE32-E72D297353CC}">
                  <c16:uniqueId val="{00000006-478F-43EC-A77A-D868E6B0530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Hoja4!$F$7:$N$7</c:f>
              <c:numCache>
                <c:formatCode>General</c:formatCode>
                <c:ptCount val="9"/>
                <c:pt idx="0">
                  <c:v>3</c:v>
                </c:pt>
                <c:pt idx="1">
                  <c:v>0</c:v>
                </c:pt>
                <c:pt idx="2">
                  <c:v>0</c:v>
                </c:pt>
                <c:pt idx="3">
                  <c:v>1</c:v>
                </c:pt>
                <c:pt idx="4">
                  <c:v>1</c:v>
                </c:pt>
                <c:pt idx="5">
                  <c:v>1</c:v>
                </c:pt>
                <c:pt idx="6">
                  <c:v>0</c:v>
                </c:pt>
                <c:pt idx="7">
                  <c:v>0</c:v>
                </c:pt>
                <c:pt idx="8">
                  <c:v>1</c:v>
                </c:pt>
              </c:numCache>
            </c:numRef>
          </c:val>
          <c:extLst>
            <c:ext xmlns:c16="http://schemas.microsoft.com/office/drawing/2014/chart" uri="{C3380CC4-5D6E-409C-BE32-E72D297353CC}">
              <c16:uniqueId val="{00000007-478F-43EC-A77A-D868E6B05303}"/>
            </c:ext>
          </c:extLst>
        </c:ser>
        <c:ser>
          <c:idx val="3"/>
          <c:order val="3"/>
          <c:tx>
            <c:strRef>
              <c:f>Hoja4!$E$8</c:f>
              <c:strCache>
                <c:ptCount val="1"/>
                <c:pt idx="0">
                  <c:v>VIVIENDA URBANA</c:v>
                </c:pt>
              </c:strCache>
            </c:strRef>
          </c:tx>
          <c:spPr>
            <a:solidFill>
              <a:schemeClr val="accent4">
                <a:lumMod val="40000"/>
                <a:lumOff val="60000"/>
              </a:schemeClr>
            </a:solidFill>
            <a:ln>
              <a:solidFill>
                <a:schemeClr val="accent4">
                  <a:lumMod val="40000"/>
                  <a:lumOff val="60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Hoja4!$F$8:$N$8</c:f>
              <c:numCache>
                <c:formatCode>General</c:formatCode>
                <c:ptCount val="9"/>
                <c:pt idx="0">
                  <c:v>6</c:v>
                </c:pt>
                <c:pt idx="1">
                  <c:v>10</c:v>
                </c:pt>
                <c:pt idx="2">
                  <c:v>12</c:v>
                </c:pt>
                <c:pt idx="3">
                  <c:v>7</c:v>
                </c:pt>
                <c:pt idx="4">
                  <c:v>8</c:v>
                </c:pt>
                <c:pt idx="5">
                  <c:v>15</c:v>
                </c:pt>
                <c:pt idx="6">
                  <c:v>8</c:v>
                </c:pt>
                <c:pt idx="7">
                  <c:v>5</c:v>
                </c:pt>
                <c:pt idx="8">
                  <c:v>5</c:v>
                </c:pt>
              </c:numCache>
            </c:numRef>
          </c:val>
          <c:extLst>
            <c:ext xmlns:c16="http://schemas.microsoft.com/office/drawing/2014/chart" uri="{C3380CC4-5D6E-409C-BE32-E72D297353CC}">
              <c16:uniqueId val="{00000008-478F-43EC-A77A-D868E6B05303}"/>
            </c:ext>
          </c:extLst>
        </c:ser>
        <c:dLbls>
          <c:dLblPos val="ctr"/>
          <c:showLegendKey val="0"/>
          <c:showVal val="1"/>
          <c:showCatName val="0"/>
          <c:showSerName val="0"/>
          <c:showPercent val="0"/>
          <c:showBubbleSize val="0"/>
        </c:dLbls>
        <c:gapWidth val="219"/>
        <c:overlap val="100"/>
        <c:axId val="292331704"/>
        <c:axId val="292335232"/>
      </c:barChart>
      <c:catAx>
        <c:axId val="292331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292335232"/>
        <c:crosses val="autoZero"/>
        <c:auto val="1"/>
        <c:lblAlgn val="ctr"/>
        <c:lblOffset val="100"/>
        <c:noMultiLvlLbl val="0"/>
      </c:catAx>
      <c:valAx>
        <c:axId val="292335232"/>
        <c:scaling>
          <c:orientation val="minMax"/>
        </c:scaling>
        <c:delete val="1"/>
        <c:axPos val="l"/>
        <c:numFmt formatCode="0%" sourceLinked="1"/>
        <c:majorTickMark val="none"/>
        <c:minorTickMark val="none"/>
        <c:tickLblPos val="nextTo"/>
        <c:crossAx val="292331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'TERMINADOS VS NUEVOS'!$E$7</c:f>
              <c:strCache>
                <c:ptCount val="1"/>
                <c:pt idx="0">
                  <c:v>NUEVOS CONTRATOS</c:v>
                </c:pt>
              </c:strCache>
            </c:strRef>
          </c:tx>
          <c:spPr>
            <a:ln w="28575" cap="rnd">
              <a:solidFill>
                <a:schemeClr val="accent5">
                  <a:lumMod val="40000"/>
                  <a:lumOff val="60000"/>
                </a:schemeClr>
              </a:solidFill>
              <a:round/>
            </a:ln>
            <a:effectLst/>
          </c:spPr>
          <c:marker>
            <c:symbol val="circle"/>
            <c:size val="5"/>
            <c:spPr>
              <a:solidFill>
                <a:schemeClr val="accent5">
                  <a:lumMod val="40000"/>
                  <a:lumOff val="60000"/>
                </a:schemeClr>
              </a:solidFill>
              <a:ln w="9525">
                <a:solidFill>
                  <a:schemeClr val="accent5">
                    <a:lumMod val="40000"/>
                    <a:lumOff val="60000"/>
                  </a:schemeClr>
                </a:solidFill>
              </a:ln>
              <a:effectLst/>
            </c:spPr>
          </c:marker>
          <c:dLbls>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'TERMINADOS VS NUEVOS'!$C$8:$C$16</c:f>
              <c:strCache>
                <c:ptCount val="9"/>
                <c:pt idx="0">
                  <c:v>ENERO</c:v>
                </c:pt>
                <c:pt idx="1">
                  <c:v>FEBRERO</c:v>
                </c:pt>
                <c:pt idx="2">
                  <c:v>MARZO</c:v>
                </c:pt>
                <c:pt idx="3">
                  <c:v>ABRIL</c:v>
                </c:pt>
                <c:pt idx="4">
                  <c:v>MAYO</c:v>
                </c:pt>
                <c:pt idx="5">
                  <c:v>JUNIO</c:v>
                </c:pt>
                <c:pt idx="6">
                  <c:v>JULIO</c:v>
                </c:pt>
                <c:pt idx="7">
                  <c:v>AGOSTO</c:v>
                </c:pt>
                <c:pt idx="8">
                  <c:v>SEPTIEMBRE</c:v>
                </c:pt>
              </c:strCache>
            </c:strRef>
          </c:cat>
          <c:val>
            <c:numRef>
              <c:f>'TERMINADOS VS NUEVOS'!$E$8:$E$16</c:f>
              <c:numCache>
                <c:formatCode>General</c:formatCode>
                <c:ptCount val="9"/>
                <c:pt idx="0">
                  <c:v>30</c:v>
                </c:pt>
                <c:pt idx="1">
                  <c:v>26</c:v>
                </c:pt>
                <c:pt idx="2">
                  <c:v>26</c:v>
                </c:pt>
                <c:pt idx="3">
                  <c:v>21</c:v>
                </c:pt>
                <c:pt idx="4">
                  <c:v>17</c:v>
                </c:pt>
                <c:pt idx="5">
                  <c:v>14</c:v>
                </c:pt>
                <c:pt idx="6">
                  <c:v>14</c:v>
                </c:pt>
                <c:pt idx="7">
                  <c:v>31</c:v>
                </c:pt>
                <c:pt idx="8">
                  <c:v>24</c:v>
                </c:pt>
              </c:numCache>
            </c:numRef>
          </c:val>
          <c:smooth val="0"/>
          <c:extLst>
            <c:ext xmlns:c16="http://schemas.microsoft.com/office/drawing/2014/chart" uri="{C3380CC4-5D6E-409C-BE32-E72D297353CC}">
              <c16:uniqueId val="{00000000-661E-4476-AE36-738575706E36}"/>
            </c:ext>
          </c:extLst>
        </c:ser>
        <c:ser>
          <c:idx val="1"/>
          <c:order val="1"/>
          <c:tx>
            <c:strRef>
              <c:f>'TERMINADOS VS NUEVOS'!$D$7</c:f>
              <c:strCache>
                <c:ptCount val="1"/>
                <c:pt idx="0">
                  <c:v>TERMINADOS</c:v>
                </c:pt>
              </c:strCache>
            </c:strRef>
          </c:tx>
          <c:spPr>
            <a:ln w="28575" cap="rnd">
              <a:solidFill>
                <a:schemeClr val="accent2">
                  <a:lumMod val="40000"/>
                  <a:lumOff val="60000"/>
                </a:schemeClr>
              </a:solidFill>
              <a:round/>
            </a:ln>
            <a:effectLst/>
          </c:spPr>
          <c:marker>
            <c:symbol val="circle"/>
            <c:size val="5"/>
            <c:spPr>
              <a:solidFill>
                <a:schemeClr val="accent2">
                  <a:lumMod val="40000"/>
                  <a:lumOff val="60000"/>
                </a:schemeClr>
              </a:solidFill>
              <a:ln w="9525">
                <a:solidFill>
                  <a:schemeClr val="accent2">
                    <a:lumMod val="40000"/>
                    <a:lumOff val="60000"/>
                  </a:schemeClr>
                </a:solidFill>
              </a:ln>
              <a:effectLst/>
            </c:spPr>
          </c:marker>
          <c:dLbls>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'TERMINADOS VS NUEVOS'!$C$8:$C$16</c:f>
              <c:strCache>
                <c:ptCount val="9"/>
                <c:pt idx="0">
                  <c:v>ENERO</c:v>
                </c:pt>
                <c:pt idx="1">
                  <c:v>FEBRERO</c:v>
                </c:pt>
                <c:pt idx="2">
                  <c:v>MARZO</c:v>
                </c:pt>
                <c:pt idx="3">
                  <c:v>ABRIL</c:v>
                </c:pt>
                <c:pt idx="4">
                  <c:v>MAYO</c:v>
                </c:pt>
                <c:pt idx="5">
                  <c:v>JUNIO</c:v>
                </c:pt>
                <c:pt idx="6">
                  <c:v>JULIO</c:v>
                </c:pt>
                <c:pt idx="7">
                  <c:v>AGOSTO</c:v>
                </c:pt>
                <c:pt idx="8">
                  <c:v>SEPTIEMBRE</c:v>
                </c:pt>
              </c:strCache>
            </c:strRef>
          </c:cat>
          <c:val>
            <c:numRef>
              <c:f>'TERMINADOS VS NUEVOS'!$D$8:$D$16</c:f>
              <c:numCache>
                <c:formatCode>General</c:formatCode>
                <c:ptCount val="9"/>
                <c:pt idx="0">
                  <c:v>16</c:v>
                </c:pt>
                <c:pt idx="1">
                  <c:v>23</c:v>
                </c:pt>
                <c:pt idx="2">
                  <c:v>22</c:v>
                </c:pt>
                <c:pt idx="3">
                  <c:v>16</c:v>
                </c:pt>
                <c:pt idx="4">
                  <c:v>20</c:v>
                </c:pt>
                <c:pt idx="5">
                  <c:v>35</c:v>
                </c:pt>
                <c:pt idx="6">
                  <c:v>18</c:v>
                </c:pt>
                <c:pt idx="7">
                  <c:v>14</c:v>
                </c:pt>
                <c:pt idx="8">
                  <c:v>14</c:v>
                </c:pt>
              </c:numCache>
            </c:numRef>
          </c:val>
          <c:smooth val="0"/>
          <c:extLst>
            <c:ext xmlns:c16="http://schemas.microsoft.com/office/drawing/2014/chart" uri="{C3380CC4-5D6E-409C-BE32-E72D297353CC}">
              <c16:uniqueId val="{00000001-661E-4476-AE36-738575706E36}"/>
            </c:ext>
          </c:extLst>
        </c:ser>
        <c:dLbls>
          <c:dLblPos val="t"/>
          <c:showLegendKey val="0"/>
          <c:showVal val="1"/>
          <c:showCatName val="0"/>
          <c:showSerName val="0"/>
          <c:showPercent val="0"/>
          <c:showBubbleSize val="0"/>
        </c:dLbls>
        <c:marker val="1"/>
        <c:smooth val="0"/>
        <c:axId val="292333272"/>
        <c:axId val="292332096"/>
      </c:lineChart>
      <c:catAx>
        <c:axId val="292333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CO"/>
          </a:p>
        </c:txPr>
        <c:crossAx val="292332096"/>
        <c:crosses val="autoZero"/>
        <c:auto val="1"/>
        <c:lblAlgn val="ctr"/>
        <c:lblOffset val="100"/>
        <c:noMultiLvlLbl val="0"/>
      </c:catAx>
      <c:valAx>
        <c:axId val="29233209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CO"/>
          </a:p>
        </c:txPr>
        <c:crossAx val="292333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b="1"/>
      </a:pPr>
      <a:endParaRPr lang="es-CO"/>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Hoja2!$B$2</c:f>
              <c:strCache>
                <c:ptCount val="1"/>
                <c:pt idx="0">
                  <c:v>CANTIDAD CONTRATOS</c:v>
                </c:pt>
              </c:strCache>
            </c:strRef>
          </c:tx>
          <c:spPr>
            <a:solidFill>
              <a:schemeClr val="accent1"/>
            </a:solidFill>
            <a:ln>
              <a:noFill/>
            </a:ln>
            <a:effectLst/>
          </c:spPr>
          <c:invertIfNegative val="0"/>
          <c:dPt>
            <c:idx val="0"/>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1-E45E-423D-BB30-1B39E53F7340}"/>
              </c:ext>
            </c:extLst>
          </c:dPt>
          <c:dLbls>
            <c:dLbl>
              <c:idx val="0"/>
              <c:layout>
                <c:manualLayout>
                  <c:x val="0"/>
                  <c:y val="0.2682445203902280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45E-423D-BB30-1B39E53F7340}"/>
                </c:ext>
              </c:extLst>
            </c:dLbl>
            <c:dLbl>
              <c:idx val="1"/>
              <c:layout>
                <c:manualLayout>
                  <c:x val="-2.2823446600830672E-3"/>
                  <c:y val="2.41041327997002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45E-423D-BB30-1B39E53F7340}"/>
                </c:ext>
              </c:extLst>
            </c:dLbl>
            <c:dLbl>
              <c:idx val="2"/>
              <c:layout>
                <c:manualLayout>
                  <c:x val="0"/>
                  <c:y val="8.993815158685872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45E-423D-BB30-1B39E53F7340}"/>
                </c:ext>
              </c:extLst>
            </c:dLbl>
            <c:dLbl>
              <c:idx val="3"/>
              <c:layout>
                <c:manualLayout>
                  <c:x val="-1.5446545345457825E-16"/>
                  <c:y val="1.349072273802893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45E-423D-BB30-1B39E53F7340}"/>
                </c:ext>
              </c:extLst>
            </c:dLbl>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Hoja2!$A$3:$A$6</c:f>
              <c:strCache>
                <c:ptCount val="4"/>
                <c:pt idx="0">
                  <c:v>CONTRATOS VIGENTES OCTUBRE</c:v>
                </c:pt>
                <c:pt idx="1">
                  <c:v>CONTRATOS VIABLES ALIVIO ECONOMICO</c:v>
                </c:pt>
                <c:pt idx="2">
                  <c:v>CARTERA OCTUBRE</c:v>
                </c:pt>
                <c:pt idx="3">
                  <c:v>RECAUDO 
(MAR - OCT)</c:v>
                </c:pt>
              </c:strCache>
            </c:strRef>
          </c:cat>
          <c:val>
            <c:numRef>
              <c:f>Hoja2!$B$3:$B$6</c:f>
              <c:numCache>
                <c:formatCode>General</c:formatCode>
                <c:ptCount val="4"/>
                <c:pt idx="0">
                  <c:v>3177</c:v>
                </c:pt>
                <c:pt idx="1">
                  <c:v>343</c:v>
                </c:pt>
                <c:pt idx="2">
                  <c:v>301</c:v>
                </c:pt>
                <c:pt idx="3">
                  <c:v>306</c:v>
                </c:pt>
              </c:numCache>
            </c:numRef>
          </c:val>
          <c:extLst>
            <c:ext xmlns:c16="http://schemas.microsoft.com/office/drawing/2014/chart" uri="{C3380CC4-5D6E-409C-BE32-E72D297353CC}">
              <c16:uniqueId val="{00000005-E45E-423D-BB30-1B39E53F7340}"/>
            </c:ext>
          </c:extLst>
        </c:ser>
        <c:dLbls>
          <c:showLegendKey val="0"/>
          <c:showVal val="1"/>
          <c:showCatName val="0"/>
          <c:showSerName val="0"/>
          <c:showPercent val="0"/>
          <c:showBubbleSize val="0"/>
        </c:dLbls>
        <c:gapWidth val="150"/>
        <c:axId val="1372969264"/>
        <c:axId val="1301447920"/>
      </c:barChart>
      <c:lineChart>
        <c:grouping val="standard"/>
        <c:varyColors val="0"/>
        <c:ser>
          <c:idx val="1"/>
          <c:order val="1"/>
          <c:tx>
            <c:strRef>
              <c:f>Hoja2!$C$2</c:f>
              <c:strCache>
                <c:ptCount val="1"/>
                <c:pt idx="0">
                  <c:v>CANON TOTAL MES</c:v>
                </c:pt>
              </c:strCache>
            </c:strRef>
          </c:tx>
          <c:spPr>
            <a:ln w="28575" cap="rnd">
              <a:solidFill>
                <a:schemeClr val="accent2"/>
              </a:solidFill>
              <a:round/>
            </a:ln>
            <a:effectLst/>
          </c:spPr>
          <c:marker>
            <c:symbol val="none"/>
          </c:marker>
          <c:dLbls>
            <c:dLbl>
              <c:idx val="1"/>
              <c:layout>
                <c:manualLayout>
                  <c:x val="-5.4111294911665539E-2"/>
                  <c:y val="-0.14135584751688496"/>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45E-423D-BB30-1B39E53F7340}"/>
                </c:ext>
              </c:extLst>
            </c:dLbl>
            <c:dLbl>
              <c:idx val="2"/>
              <c:spPr>
                <a:noFill/>
                <a:ln>
                  <a:noFill/>
                </a:ln>
                <a:effectLst/>
              </c:spPr>
              <c:txPr>
                <a:bodyPr rot="0" spcFirstLastPara="1" vertOverflow="ellipsis" vert="horz" wrap="square" anchor="ctr" anchorCtr="1"/>
                <a:lstStyle/>
                <a:p>
                  <a:pPr>
                    <a:defRPr sz="1600" b="1" i="0" u="none" strike="noStrike" kern="1200" baseline="0">
                      <a:solidFill>
                        <a:srgbClr val="FF0000"/>
                      </a:solidFill>
                      <a:latin typeface="Arial Narrow" panose="020B0606020202030204" pitchFamily="34" charset="0"/>
                      <a:ea typeface="+mn-ea"/>
                      <a:cs typeface="+mn-cs"/>
                    </a:defRPr>
                  </a:pPr>
                  <a:endParaRPr lang="es-CO"/>
                </a:p>
              </c:txPr>
              <c:dLblPos val="t"/>
              <c:showLegendKey val="0"/>
              <c:showVal val="1"/>
              <c:showCatName val="0"/>
              <c:showSerName val="0"/>
              <c:showPercent val="0"/>
              <c:showBubbleSize val="0"/>
              <c:extLst>
                <c:ext xmlns:c16="http://schemas.microsoft.com/office/drawing/2014/chart" uri="{C3380CC4-5D6E-409C-BE32-E72D297353CC}">
                  <c16:uniqueId val="{00000007-E45E-423D-BB30-1B39E53F7340}"/>
                </c:ext>
              </c:extLst>
            </c:dLbl>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Arial Narrow" panose="020B0606020202030204" pitchFamily="34" charset="0"/>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Hoja2!$A$3:$A$6</c:f>
              <c:strCache>
                <c:ptCount val="4"/>
                <c:pt idx="0">
                  <c:v>CONTRATOS VIGENTES OCTUBRE</c:v>
                </c:pt>
                <c:pt idx="1">
                  <c:v>CONTRATOS VIABLES ALIVIO ECONOMICO</c:v>
                </c:pt>
                <c:pt idx="2">
                  <c:v>CARTERA OCTUBRE</c:v>
                </c:pt>
                <c:pt idx="3">
                  <c:v>RECAUDO 
(MAR - OCT)</c:v>
                </c:pt>
              </c:strCache>
            </c:strRef>
          </c:cat>
          <c:val>
            <c:numRef>
              <c:f>Hoja2!$C$3:$C$6</c:f>
              <c:numCache>
                <c:formatCode>_-"$"\ * #,##0_-;\-"$"\ * #,##0_-;_-"$"\ * "-"??_-;_-@_-</c:formatCode>
                <c:ptCount val="4"/>
                <c:pt idx="0">
                  <c:v>6159.6742219999996</c:v>
                </c:pt>
                <c:pt idx="1">
                  <c:v>1287.0000970000001</c:v>
                </c:pt>
                <c:pt idx="2">
                  <c:v>5125.395614</c:v>
                </c:pt>
                <c:pt idx="3">
                  <c:v>6095.8497020000004</c:v>
                </c:pt>
              </c:numCache>
            </c:numRef>
          </c:val>
          <c:smooth val="0"/>
          <c:extLst>
            <c:ext xmlns:c16="http://schemas.microsoft.com/office/drawing/2014/chart" uri="{C3380CC4-5D6E-409C-BE32-E72D297353CC}">
              <c16:uniqueId val="{00000008-E45E-423D-BB30-1B39E53F7340}"/>
            </c:ext>
          </c:extLst>
        </c:ser>
        <c:dLbls>
          <c:showLegendKey val="0"/>
          <c:showVal val="1"/>
          <c:showCatName val="0"/>
          <c:showSerName val="0"/>
          <c:showPercent val="0"/>
          <c:showBubbleSize val="0"/>
        </c:dLbls>
        <c:marker val="1"/>
        <c:smooth val="0"/>
        <c:axId val="1264681904"/>
        <c:axId val="1349413344"/>
      </c:lineChart>
      <c:catAx>
        <c:axId val="1264681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Arial Narrow" panose="020B0606020202030204" pitchFamily="34" charset="0"/>
                <a:ea typeface="+mn-ea"/>
                <a:cs typeface="+mn-cs"/>
              </a:defRPr>
            </a:pPr>
            <a:endParaRPr lang="es-CO"/>
          </a:p>
        </c:txPr>
        <c:crossAx val="1349413344"/>
        <c:crosses val="autoZero"/>
        <c:auto val="1"/>
        <c:lblAlgn val="ctr"/>
        <c:lblOffset val="100"/>
        <c:noMultiLvlLbl val="0"/>
      </c:catAx>
      <c:valAx>
        <c:axId val="1349413344"/>
        <c:scaling>
          <c:orientation val="minMax"/>
        </c:scaling>
        <c:delete val="0"/>
        <c:axPos val="l"/>
        <c:numFmt formatCode="_-&quot;$&quot;\ * #,##0_-;\-&quot;$&quot;\ * #,##0_-;_-&quot;$&quot;\ * &quot;-&quot;??_-;_-@_-"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bg1"/>
                </a:solidFill>
                <a:latin typeface="Arial Narrow" panose="020B0606020202030204" pitchFamily="34" charset="0"/>
                <a:ea typeface="+mn-ea"/>
                <a:cs typeface="+mn-cs"/>
              </a:defRPr>
            </a:pPr>
            <a:endParaRPr lang="es-CO"/>
          </a:p>
        </c:txPr>
        <c:crossAx val="1264681904"/>
        <c:crosses val="autoZero"/>
        <c:crossBetween val="between"/>
      </c:valAx>
      <c:valAx>
        <c:axId val="1301447920"/>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bg1"/>
                </a:solidFill>
                <a:latin typeface="Arial Narrow" panose="020B0606020202030204" pitchFamily="34" charset="0"/>
                <a:ea typeface="+mn-ea"/>
                <a:cs typeface="+mn-cs"/>
              </a:defRPr>
            </a:pPr>
            <a:endParaRPr lang="es-CO"/>
          </a:p>
        </c:txPr>
        <c:crossAx val="1372969264"/>
        <c:crosses val="max"/>
        <c:crossBetween val="between"/>
      </c:valAx>
      <c:catAx>
        <c:axId val="1372969264"/>
        <c:scaling>
          <c:orientation val="minMax"/>
        </c:scaling>
        <c:delete val="1"/>
        <c:axPos val="b"/>
        <c:numFmt formatCode="General" sourceLinked="1"/>
        <c:majorTickMark val="out"/>
        <c:minorTickMark val="none"/>
        <c:tickLblPos val="nextTo"/>
        <c:crossAx val="1301447920"/>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latin typeface="Arial Narrow" panose="020B0606020202030204" pitchFamily="34" charset="0"/>
        </a:defRPr>
      </a:pPr>
      <a:endParaRPr lang="es-CO"/>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Hoja1!$Y$14</c:f>
              <c:strCache>
                <c:ptCount val="1"/>
                <c:pt idx="0">
                  <c:v>VALOR PAGADO</c:v>
                </c:pt>
              </c:strCache>
            </c:strRef>
          </c:tx>
          <c:spPr>
            <a:solidFill>
              <a:schemeClr val="accent1">
                <a:alpha val="85000"/>
              </a:schemeClr>
            </a:solidFill>
            <a:ln w="9525" cap="flat" cmpd="sng" algn="ctr">
              <a:solidFill>
                <a:schemeClr val="lt1">
                  <a:alpha val="50000"/>
                </a:schemeClr>
              </a:solidFill>
              <a:round/>
            </a:ln>
            <a:effectLst/>
          </c:spPr>
          <c:invertIfNegative val="0"/>
          <c:dLbls>
            <c:dLbl>
              <c:idx val="0"/>
              <c:layout>
                <c:manualLayout>
                  <c:x val="-2.777777777777784E-3"/>
                  <c:y val="9.1899970836978612E-3"/>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22E-4218-AC86-83E1E3CFE0CB}"/>
                </c:ext>
              </c:extLst>
            </c:dLbl>
            <c:dLbl>
              <c:idx val="1"/>
              <c:layout>
                <c:manualLayout>
                  <c:x val="2.7777777777777779E-3"/>
                  <c:y val="9.1899970836978716E-3"/>
                </c:manualLayout>
              </c:layout>
              <c:tx>
                <c:rich>
                  <a:bodyPr/>
                  <a:lstStyle/>
                  <a:p>
                    <a:fld id="{27F37FA5-1EE7-4A62-B059-213118B0EC81}" type="VALUE">
                      <a:rPr lang="en-US">
                        <a:solidFill>
                          <a:schemeClr val="tx1"/>
                        </a:solidFill>
                      </a:rPr>
                      <a:pPr/>
                      <a:t>[VALOR]</a:t>
                    </a:fld>
                    <a:endParaRPr lang="es-CO"/>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D22E-4218-AC86-83E1E3CFE0CB}"/>
                </c:ext>
              </c:extLst>
            </c:dLbl>
            <c:dLbl>
              <c:idx val="2"/>
              <c:layout>
                <c:manualLayout>
                  <c:x val="2.777777777777676E-3"/>
                  <c:y val="2.3078885972586761E-2"/>
                </c:manualLayout>
              </c:layout>
              <c:tx>
                <c:rich>
                  <a:bodyPr/>
                  <a:lstStyle/>
                  <a:p>
                    <a:fld id="{9EDF76B2-AD48-4D51-853A-97BD402932AC}" type="VALUE">
                      <a:rPr lang="en-US">
                        <a:solidFill>
                          <a:schemeClr val="tx1"/>
                        </a:solidFill>
                      </a:rPr>
                      <a:pPr/>
                      <a:t>[VALOR]</a:t>
                    </a:fld>
                    <a:endParaRPr lang="es-CO"/>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22E-4218-AC86-83E1E3CFE0C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Hoja1!$X$15:$X$17</c:f>
              <c:strCache>
                <c:ptCount val="3"/>
                <c:pt idx="0">
                  <c:v>JULIO </c:v>
                </c:pt>
                <c:pt idx="1">
                  <c:v>AGOSTO</c:v>
                </c:pt>
                <c:pt idx="2">
                  <c:v>SEPTIEMBRE</c:v>
                </c:pt>
              </c:strCache>
            </c:strRef>
          </c:cat>
          <c:val>
            <c:numRef>
              <c:f>Hoja1!$Y$15:$Y$17</c:f>
              <c:numCache>
                <c:formatCode>_-"$"* #,##0_-;\-"$"* #,##0_-;_-"$"* "-"??_-;_-@_-</c:formatCode>
                <c:ptCount val="3"/>
                <c:pt idx="0">
                  <c:v>225690310</c:v>
                </c:pt>
                <c:pt idx="1">
                  <c:v>147420933</c:v>
                </c:pt>
                <c:pt idx="2">
                  <c:v>141208800</c:v>
                </c:pt>
              </c:numCache>
            </c:numRef>
          </c:val>
          <c:extLst>
            <c:ext xmlns:c16="http://schemas.microsoft.com/office/drawing/2014/chart" uri="{C3380CC4-5D6E-409C-BE32-E72D297353CC}">
              <c16:uniqueId val="{00000000-D22E-4218-AC86-83E1E3CFE0CB}"/>
            </c:ext>
          </c:extLst>
        </c:ser>
        <c:ser>
          <c:idx val="1"/>
          <c:order val="1"/>
          <c:tx>
            <c:strRef>
              <c:f>Hoja1!$Z$14</c:f>
              <c:strCache>
                <c:ptCount val="1"/>
                <c:pt idx="0">
                  <c:v>% PAGO</c:v>
                </c:pt>
              </c:strCache>
            </c:strRef>
          </c:tx>
          <c:spPr>
            <a:solidFill>
              <a:schemeClr val="accent2">
                <a:alpha val="85000"/>
              </a:schemeClr>
            </a:solidFill>
            <a:ln w="9525" cap="flat" cmpd="sng" algn="ctr">
              <a:solidFill>
                <a:schemeClr val="lt1">
                  <a:alpha val="50000"/>
                </a:schemeClr>
              </a:solidFill>
              <a:round/>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6"/>
                      </a:solidFill>
                      <a:latin typeface="+mn-lt"/>
                      <a:ea typeface="+mn-ea"/>
                      <a:cs typeface="+mn-cs"/>
                    </a:defRPr>
                  </a:pPr>
                  <a:endParaRPr lang="es-CO"/>
                </a:p>
              </c:txPr>
              <c:dLblPos val="inEnd"/>
              <c:showLegendKey val="0"/>
              <c:showVal val="1"/>
              <c:showCatName val="0"/>
              <c:showSerName val="0"/>
              <c:showPercent val="0"/>
              <c:showBubbleSize val="0"/>
              <c:extLst>
                <c:ext xmlns:c16="http://schemas.microsoft.com/office/drawing/2014/chart" uri="{C3380CC4-5D6E-409C-BE32-E72D297353CC}">
                  <c16:uniqueId val="{00000007-D22E-4218-AC86-83E1E3CFE0CB}"/>
                </c:ext>
              </c:extLst>
            </c:dLbl>
            <c:dLbl>
              <c:idx val="1"/>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6"/>
                      </a:solidFill>
                      <a:latin typeface="+mn-lt"/>
                      <a:ea typeface="+mn-ea"/>
                      <a:cs typeface="+mn-cs"/>
                    </a:defRPr>
                  </a:pPr>
                  <a:endParaRPr lang="es-CO"/>
                </a:p>
              </c:txPr>
              <c:dLblPos val="inEnd"/>
              <c:showLegendKey val="0"/>
              <c:showVal val="1"/>
              <c:showCatName val="0"/>
              <c:showSerName val="0"/>
              <c:showPercent val="0"/>
              <c:showBubbleSize val="0"/>
              <c:extLst>
                <c:ext xmlns:c16="http://schemas.microsoft.com/office/drawing/2014/chart" uri="{C3380CC4-5D6E-409C-BE32-E72D297353CC}">
                  <c16:uniqueId val="{00000005-D22E-4218-AC86-83E1E3CFE0CB}"/>
                </c:ext>
              </c:extLst>
            </c:dLbl>
            <c:dLbl>
              <c:idx val="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6"/>
                      </a:solidFill>
                      <a:latin typeface="+mn-lt"/>
                      <a:ea typeface="+mn-ea"/>
                      <a:cs typeface="+mn-cs"/>
                    </a:defRPr>
                  </a:pPr>
                  <a:endParaRPr lang="es-CO"/>
                </a:p>
              </c:txPr>
              <c:dLblPos val="inEnd"/>
              <c:showLegendKey val="0"/>
              <c:showVal val="1"/>
              <c:showCatName val="0"/>
              <c:showSerName val="0"/>
              <c:showPercent val="0"/>
              <c:showBubbleSize val="0"/>
              <c:extLst>
                <c:ext xmlns:c16="http://schemas.microsoft.com/office/drawing/2014/chart" uri="{C3380CC4-5D6E-409C-BE32-E72D297353CC}">
                  <c16:uniqueId val="{00000006-D22E-4218-AC86-83E1E3CFE0C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Hoja1!$X$15:$X$17</c:f>
              <c:strCache>
                <c:ptCount val="3"/>
                <c:pt idx="0">
                  <c:v>JULIO </c:v>
                </c:pt>
                <c:pt idx="1">
                  <c:v>AGOSTO</c:v>
                </c:pt>
                <c:pt idx="2">
                  <c:v>SEPTIEMBRE</c:v>
                </c:pt>
              </c:strCache>
            </c:strRef>
          </c:cat>
          <c:val>
            <c:numRef>
              <c:f>Hoja1!$Z$15:$Z$17</c:f>
              <c:numCache>
                <c:formatCode>0%</c:formatCode>
                <c:ptCount val="3"/>
                <c:pt idx="0">
                  <c:v>1</c:v>
                </c:pt>
                <c:pt idx="1">
                  <c:v>0.65320009972958082</c:v>
                </c:pt>
                <c:pt idx="2">
                  <c:v>0.62567506775102577</c:v>
                </c:pt>
              </c:numCache>
            </c:numRef>
          </c:val>
          <c:extLst>
            <c:ext xmlns:c16="http://schemas.microsoft.com/office/drawing/2014/chart" uri="{C3380CC4-5D6E-409C-BE32-E72D297353CC}">
              <c16:uniqueId val="{00000001-D22E-4218-AC86-83E1E3CFE0CB}"/>
            </c:ext>
          </c:extLst>
        </c:ser>
        <c:dLbls>
          <c:dLblPos val="inEnd"/>
          <c:showLegendKey val="0"/>
          <c:showVal val="1"/>
          <c:showCatName val="0"/>
          <c:showSerName val="0"/>
          <c:showPercent val="0"/>
          <c:showBubbleSize val="0"/>
        </c:dLbls>
        <c:gapWidth val="65"/>
        <c:axId val="2065788223"/>
        <c:axId val="284938191"/>
      </c:barChart>
      <c:catAx>
        <c:axId val="2065788223"/>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s-CO"/>
          </a:p>
        </c:txPr>
        <c:crossAx val="284938191"/>
        <c:crosses val="autoZero"/>
        <c:auto val="1"/>
        <c:lblAlgn val="ctr"/>
        <c:lblOffset val="100"/>
        <c:noMultiLvlLbl val="0"/>
      </c:catAx>
      <c:valAx>
        <c:axId val="284938191"/>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_-&quot;$&quot;* #,##0_-;\-&quot;$&quot;* #,##0_-;_-&quot;$&quot;* &quot;-&quot;??_-;_-@_-" sourceLinked="1"/>
        <c:majorTickMark val="none"/>
        <c:minorTickMark val="none"/>
        <c:tickLblPos val="nextTo"/>
        <c:crossAx val="2065788223"/>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CO"/>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s-CO" dirty="0"/>
              <a:t>COSTO</a:t>
            </a:r>
            <a:r>
              <a:rPr lang="es-CO" baseline="0" dirty="0"/>
              <a:t> ANUAL ALMACENAMIENTO DE SOCIEDADES ACTIVAS Y SOCIEDADES EN LIQUIDACION.</a:t>
            </a:r>
            <a:endParaRPr lang="es-CO" dirty="0"/>
          </a:p>
        </c:rich>
      </c:tx>
      <c:layout>
        <c:manualLayout>
          <c:xMode val="edge"/>
          <c:yMode val="edge"/>
          <c:x val="0.10755989695213189"/>
          <c:y val="2.8525351625495826E-2"/>
        </c:manualLayout>
      </c:layout>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s-CO"/>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Hoja1!$E$10</c:f>
              <c:strCache>
                <c:ptCount val="1"/>
                <c:pt idx="0">
                  <c:v>PATIO CEIBAS</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Ref>
              <c:f>Hoja1!$F$9:$H$9</c:f>
              <c:numCache>
                <c:formatCode>General</c:formatCode>
                <c:ptCount val="3"/>
                <c:pt idx="0">
                  <c:v>2018</c:v>
                </c:pt>
                <c:pt idx="1">
                  <c:v>2019</c:v>
                </c:pt>
                <c:pt idx="2">
                  <c:v>2020</c:v>
                </c:pt>
              </c:numCache>
            </c:numRef>
          </c:cat>
          <c:val>
            <c:numRef>
              <c:f>Hoja1!$F$10:$H$10</c:f>
              <c:numCache>
                <c:formatCode>_("$"* #,##0_);_("$"* \(#,##0\);_("$"* "-"_);_(@_)</c:formatCode>
                <c:ptCount val="3"/>
                <c:pt idx="0">
                  <c:v>67547900</c:v>
                </c:pt>
                <c:pt idx="1">
                  <c:v>86986000</c:v>
                </c:pt>
                <c:pt idx="2">
                  <c:v>107472100</c:v>
                </c:pt>
              </c:numCache>
            </c:numRef>
          </c:val>
          <c:extLst>
            <c:ext xmlns:c16="http://schemas.microsoft.com/office/drawing/2014/chart" uri="{C3380CC4-5D6E-409C-BE32-E72D297353CC}">
              <c16:uniqueId val="{00000000-08B9-4690-B497-4EF0D837B16B}"/>
            </c:ext>
          </c:extLst>
        </c:ser>
        <c:ser>
          <c:idx val="1"/>
          <c:order val="1"/>
          <c:tx>
            <c:strRef>
              <c:f>Hoja1!$E$11</c:f>
              <c:strCache>
                <c:ptCount val="1"/>
                <c:pt idx="0">
                  <c:v> OTROS CONTRATISTAS </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Ref>
              <c:f>Hoja1!$F$9:$H$9</c:f>
              <c:numCache>
                <c:formatCode>General</c:formatCode>
                <c:ptCount val="3"/>
                <c:pt idx="0">
                  <c:v>2018</c:v>
                </c:pt>
                <c:pt idx="1">
                  <c:v>2019</c:v>
                </c:pt>
                <c:pt idx="2">
                  <c:v>2020</c:v>
                </c:pt>
              </c:numCache>
            </c:numRef>
          </c:cat>
          <c:val>
            <c:numRef>
              <c:f>Hoja1!$F$11:$H$11</c:f>
              <c:numCache>
                <c:formatCode>_("$"* #,##0_);_("$"* \(#,##0\);_("$"* "-"_);_(@_)</c:formatCode>
                <c:ptCount val="3"/>
                <c:pt idx="0">
                  <c:v>124560000</c:v>
                </c:pt>
                <c:pt idx="1">
                  <c:v>685934000</c:v>
                </c:pt>
                <c:pt idx="2">
                  <c:v>967345000</c:v>
                </c:pt>
              </c:numCache>
            </c:numRef>
          </c:val>
          <c:extLst>
            <c:ext xmlns:c16="http://schemas.microsoft.com/office/drawing/2014/chart" uri="{C3380CC4-5D6E-409C-BE32-E72D297353CC}">
              <c16:uniqueId val="{00000001-08B9-4690-B497-4EF0D837B16B}"/>
            </c:ext>
          </c:extLst>
        </c:ser>
        <c:dLbls>
          <c:showLegendKey val="0"/>
          <c:showVal val="1"/>
          <c:showCatName val="0"/>
          <c:showSerName val="0"/>
          <c:showPercent val="0"/>
          <c:showBubbleSize val="0"/>
        </c:dLbls>
        <c:gapWidth val="150"/>
        <c:shape val="box"/>
        <c:axId val="501253472"/>
        <c:axId val="501254456"/>
        <c:axId val="0"/>
      </c:bar3DChart>
      <c:catAx>
        <c:axId val="50125347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501254456"/>
        <c:crosses val="autoZero"/>
        <c:auto val="1"/>
        <c:lblAlgn val="ctr"/>
        <c:lblOffset val="100"/>
        <c:noMultiLvlLbl val="0"/>
      </c:catAx>
      <c:valAx>
        <c:axId val="501254456"/>
        <c:scaling>
          <c:orientation val="minMax"/>
        </c:scaling>
        <c:delete val="0"/>
        <c:axPos val="l"/>
        <c:majorGridlines>
          <c:spPr>
            <a:ln w="9525" cap="flat" cmpd="sng" algn="ctr">
              <a:solidFill>
                <a:schemeClr val="dk1">
                  <a:lumMod val="50000"/>
                  <a:lumOff val="50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50125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10.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11.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6.xml><?xml version="1.0" encoding="utf-8"?>
<cs:chartStyle xmlns:cs="http://schemas.microsoft.com/office/drawing/2012/chartStyle" xmlns:a="http://schemas.openxmlformats.org/drawingml/2006/main" id="294">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dk1">
            <a:lumMod val="50000"/>
            <a:lumOff val="50000"/>
          </a:schemeClr>
        </a:solidFill>
        <a:round/>
      </a:ln>
    </cs:spPr>
  </cs:gridlineMajor>
  <cs:gridlineMinor>
    <cs:lnRef idx="0"/>
    <cs:fillRef idx="0"/>
    <cs:effectRef idx="0"/>
    <cs:fontRef idx="minor">
      <a:schemeClr val="tx1"/>
    </cs:fontRef>
    <cs:spPr>
      <a:ln>
        <a:solidFill>
          <a:schemeClr val="dk1">
            <a:lumMod val="60000"/>
            <a:lumOff val="40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2B9808-4136-486E-B313-F79D85BF7217}"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s-CO"/>
        </a:p>
      </dgm:t>
    </dgm:pt>
    <dgm:pt modelId="{AAE78EAB-1B1A-4CF6-99EB-0949E96FBB86}">
      <dgm:prSet phldrT="[Texto]"/>
      <dgm:spPr/>
      <dgm:t>
        <a:bodyPr/>
        <a:lstStyle/>
        <a:p>
          <a:r>
            <a:rPr lang="es-CO" dirty="0"/>
            <a:t>INVERSIONES AGROPECUARIAS HERNANDEZ JIMENEZ Y CIA S EN C</a:t>
          </a:r>
        </a:p>
      </dgm:t>
    </dgm:pt>
    <dgm:pt modelId="{D6B8BAFF-7D49-440A-947F-5D25C87C556B}" type="parTrans" cxnId="{684A4E2D-1AE8-45EC-94EB-698DD435C98A}">
      <dgm:prSet/>
      <dgm:spPr/>
      <dgm:t>
        <a:bodyPr/>
        <a:lstStyle/>
        <a:p>
          <a:endParaRPr lang="es-CO"/>
        </a:p>
      </dgm:t>
    </dgm:pt>
    <dgm:pt modelId="{426E6F1D-B917-4EFB-95CD-3D95387ADD06}" type="sibTrans" cxnId="{684A4E2D-1AE8-45EC-94EB-698DD435C98A}">
      <dgm:prSet/>
      <dgm:spPr/>
      <dgm:t>
        <a:bodyPr/>
        <a:lstStyle/>
        <a:p>
          <a:endParaRPr lang="es-CO"/>
        </a:p>
      </dgm:t>
    </dgm:pt>
    <dgm:pt modelId="{723B60B4-0A8E-4F79-9139-46262E2D8E55}">
      <dgm:prSet phldrT="[Texto]"/>
      <dgm:spPr/>
      <dgm:t>
        <a:bodyPr/>
        <a:lstStyle/>
        <a:p>
          <a:r>
            <a:rPr lang="es-CO" dirty="0"/>
            <a:t>$21,383,233,682</a:t>
          </a:r>
        </a:p>
      </dgm:t>
    </dgm:pt>
    <dgm:pt modelId="{C49C7A2D-6C6C-4016-8445-EF89C51E9702}" type="parTrans" cxnId="{D1D50F74-1FBB-4AFF-B53C-E68E8057170D}">
      <dgm:prSet/>
      <dgm:spPr/>
      <dgm:t>
        <a:bodyPr/>
        <a:lstStyle/>
        <a:p>
          <a:endParaRPr lang="es-CO"/>
        </a:p>
      </dgm:t>
    </dgm:pt>
    <dgm:pt modelId="{319EF89E-0413-4968-BFC4-2FFEA7288EF2}" type="sibTrans" cxnId="{D1D50F74-1FBB-4AFF-B53C-E68E8057170D}">
      <dgm:prSet/>
      <dgm:spPr/>
      <dgm:t>
        <a:bodyPr/>
        <a:lstStyle/>
        <a:p>
          <a:endParaRPr lang="es-CO"/>
        </a:p>
      </dgm:t>
    </dgm:pt>
    <dgm:pt modelId="{29E0FE7D-1DE9-46E8-A80D-570CEEF13F9B}">
      <dgm:prSet phldrT="[Texto]" custT="1"/>
      <dgm:spPr/>
      <dgm:t>
        <a:bodyPr/>
        <a:lstStyle/>
        <a:p>
          <a:r>
            <a:rPr lang="es-CO" sz="1000" dirty="0"/>
            <a:t>INVERSIONES RODRIGUEZ FUENTES LTDA</a:t>
          </a:r>
        </a:p>
      </dgm:t>
    </dgm:pt>
    <dgm:pt modelId="{4ED2A298-3B06-4C61-9BE9-1B103D212F6C}" type="parTrans" cxnId="{832090B5-926C-44C0-BBC5-B60EDF8C07FB}">
      <dgm:prSet/>
      <dgm:spPr/>
      <dgm:t>
        <a:bodyPr/>
        <a:lstStyle/>
        <a:p>
          <a:endParaRPr lang="es-CO"/>
        </a:p>
      </dgm:t>
    </dgm:pt>
    <dgm:pt modelId="{41708C6E-40F8-4CD2-A55E-2D40340CCB9F}" type="sibTrans" cxnId="{832090B5-926C-44C0-BBC5-B60EDF8C07FB}">
      <dgm:prSet/>
      <dgm:spPr/>
      <dgm:t>
        <a:bodyPr/>
        <a:lstStyle/>
        <a:p>
          <a:endParaRPr lang="es-CO"/>
        </a:p>
      </dgm:t>
    </dgm:pt>
    <dgm:pt modelId="{7B99D97A-9C03-492F-A926-BD4D43F73450}">
      <dgm:prSet phldrT="[Texto]"/>
      <dgm:spPr/>
      <dgm:t>
        <a:bodyPr/>
        <a:lstStyle/>
        <a:p>
          <a:r>
            <a:rPr lang="es-CO" b="0" i="0" u="none" dirty="0"/>
            <a:t>$10,244,646,000 </a:t>
          </a:r>
          <a:endParaRPr lang="es-CO" dirty="0"/>
        </a:p>
      </dgm:t>
    </dgm:pt>
    <dgm:pt modelId="{EFC8A94F-8202-4BBB-BEBC-407D21665C70}" type="parTrans" cxnId="{60550A31-ABB5-4284-9EB3-06F9C10F8AE5}">
      <dgm:prSet/>
      <dgm:spPr/>
      <dgm:t>
        <a:bodyPr/>
        <a:lstStyle/>
        <a:p>
          <a:endParaRPr lang="es-CO"/>
        </a:p>
      </dgm:t>
    </dgm:pt>
    <dgm:pt modelId="{FE841DB1-F19E-47BB-A25C-FAB783C56972}" type="sibTrans" cxnId="{60550A31-ABB5-4284-9EB3-06F9C10F8AE5}">
      <dgm:prSet/>
      <dgm:spPr/>
      <dgm:t>
        <a:bodyPr/>
        <a:lstStyle/>
        <a:p>
          <a:endParaRPr lang="es-CO"/>
        </a:p>
      </dgm:t>
    </dgm:pt>
    <dgm:pt modelId="{4DB7E42B-2E75-41E9-AC22-B51AF13476A1}">
      <dgm:prSet phldrT="[Texto]" custT="1"/>
      <dgm:spPr/>
      <dgm:t>
        <a:bodyPr/>
        <a:lstStyle/>
        <a:p>
          <a:r>
            <a:rPr lang="es-CO" sz="1000" b="0" i="0" u="none" dirty="0"/>
            <a:t>INVERSIONES HERNANDEZ LOPEZ S. EN C</a:t>
          </a:r>
          <a:r>
            <a:rPr lang="es-CO" sz="800" b="0" i="0" u="none" dirty="0"/>
            <a:t>.</a:t>
          </a:r>
        </a:p>
      </dgm:t>
    </dgm:pt>
    <dgm:pt modelId="{F2944856-FAC0-4D59-8759-1EBC08F1C825}" type="parTrans" cxnId="{D494056D-E936-46D8-B6E8-A86E009565E6}">
      <dgm:prSet/>
      <dgm:spPr/>
      <dgm:t>
        <a:bodyPr/>
        <a:lstStyle/>
        <a:p>
          <a:endParaRPr lang="es-CO"/>
        </a:p>
      </dgm:t>
    </dgm:pt>
    <dgm:pt modelId="{83CCEE67-B60A-48EE-93B3-992981A25271}" type="sibTrans" cxnId="{D494056D-E936-46D8-B6E8-A86E009565E6}">
      <dgm:prSet/>
      <dgm:spPr/>
      <dgm:t>
        <a:bodyPr/>
        <a:lstStyle/>
        <a:p>
          <a:endParaRPr lang="es-CO"/>
        </a:p>
      </dgm:t>
    </dgm:pt>
    <dgm:pt modelId="{C85DD99E-537F-44CD-A0E8-9B633B5E691E}">
      <dgm:prSet phldrT="[Texto]"/>
      <dgm:spPr/>
      <dgm:t>
        <a:bodyPr/>
        <a:lstStyle/>
        <a:p>
          <a:r>
            <a:rPr lang="es-CO" b="0" i="0" u="none" dirty="0"/>
            <a:t>$4,200,427,365 </a:t>
          </a:r>
        </a:p>
      </dgm:t>
    </dgm:pt>
    <dgm:pt modelId="{E3E58DFD-1D4A-49C8-B343-D4F60721DD38}" type="parTrans" cxnId="{00C9C849-CC31-496D-824F-60AF2A867546}">
      <dgm:prSet/>
      <dgm:spPr/>
      <dgm:t>
        <a:bodyPr/>
        <a:lstStyle/>
        <a:p>
          <a:endParaRPr lang="es-CO"/>
        </a:p>
      </dgm:t>
    </dgm:pt>
    <dgm:pt modelId="{2BD6DA8D-BD15-4B5A-9834-2FC7131C9254}" type="sibTrans" cxnId="{00C9C849-CC31-496D-824F-60AF2A867546}">
      <dgm:prSet/>
      <dgm:spPr/>
      <dgm:t>
        <a:bodyPr/>
        <a:lstStyle/>
        <a:p>
          <a:endParaRPr lang="es-CO"/>
        </a:p>
      </dgm:t>
    </dgm:pt>
    <dgm:pt modelId="{FD1A8BA2-7C06-410B-895A-0D4930F6870A}">
      <dgm:prSet phldrT="[Texto]"/>
      <dgm:spPr/>
      <dgm:t>
        <a:bodyPr/>
        <a:lstStyle/>
        <a:p>
          <a:r>
            <a:rPr lang="es-CO" dirty="0"/>
            <a:t>INVERSIONES GANADERAS Y PALMERAS S A GANAPALMAS S A</a:t>
          </a:r>
        </a:p>
      </dgm:t>
    </dgm:pt>
    <dgm:pt modelId="{AC9E7ECC-13D0-44FA-BFAE-0E4826548543}" type="parTrans" cxnId="{594137DB-3140-47DB-AA57-97BB547DE638}">
      <dgm:prSet/>
      <dgm:spPr/>
      <dgm:t>
        <a:bodyPr/>
        <a:lstStyle/>
        <a:p>
          <a:endParaRPr lang="es-CO"/>
        </a:p>
      </dgm:t>
    </dgm:pt>
    <dgm:pt modelId="{DC68D5C4-9E45-4E49-98BF-3C713758AAA9}" type="sibTrans" cxnId="{594137DB-3140-47DB-AA57-97BB547DE638}">
      <dgm:prSet/>
      <dgm:spPr/>
      <dgm:t>
        <a:bodyPr/>
        <a:lstStyle/>
        <a:p>
          <a:endParaRPr lang="es-CO"/>
        </a:p>
      </dgm:t>
    </dgm:pt>
    <dgm:pt modelId="{FCB326E7-AA7B-4200-9F6E-F47155348283}">
      <dgm:prSet phldrT="[Texto]"/>
      <dgm:spPr/>
      <dgm:t>
        <a:bodyPr/>
        <a:lstStyle/>
        <a:p>
          <a:r>
            <a:rPr lang="es-CO" dirty="0"/>
            <a:t>$7,923,252,718</a:t>
          </a:r>
        </a:p>
      </dgm:t>
    </dgm:pt>
    <dgm:pt modelId="{36C9D631-0FB1-405A-A8F9-55E26369474E}" type="parTrans" cxnId="{87EAD268-ECF6-4D39-BA39-662335357A38}">
      <dgm:prSet/>
      <dgm:spPr/>
      <dgm:t>
        <a:bodyPr/>
        <a:lstStyle/>
        <a:p>
          <a:endParaRPr lang="es-CO"/>
        </a:p>
      </dgm:t>
    </dgm:pt>
    <dgm:pt modelId="{6A37ED47-CC72-4FD6-9199-5A3DDD718F75}" type="sibTrans" cxnId="{87EAD268-ECF6-4D39-BA39-662335357A38}">
      <dgm:prSet/>
      <dgm:spPr/>
      <dgm:t>
        <a:bodyPr/>
        <a:lstStyle/>
        <a:p>
          <a:endParaRPr lang="es-CO"/>
        </a:p>
      </dgm:t>
    </dgm:pt>
    <dgm:pt modelId="{A7CD61C5-30BA-48AA-87D6-688E4DC0767D}" type="pres">
      <dgm:prSet presAssocID="{2C2B9808-4136-486E-B313-F79D85BF7217}" presName="Name0" presStyleCnt="0">
        <dgm:presLayoutVars>
          <dgm:dir/>
          <dgm:animLvl val="lvl"/>
          <dgm:resizeHandles val="exact"/>
        </dgm:presLayoutVars>
      </dgm:prSet>
      <dgm:spPr/>
    </dgm:pt>
    <dgm:pt modelId="{83CBC3FF-6800-46C6-8837-FE3283157FAA}" type="pres">
      <dgm:prSet presAssocID="{4DB7E42B-2E75-41E9-AC22-B51AF13476A1}" presName="boxAndChildren" presStyleCnt="0"/>
      <dgm:spPr/>
    </dgm:pt>
    <dgm:pt modelId="{25AC6F3F-DF11-4F2F-A017-3BF0B0B2074D}" type="pres">
      <dgm:prSet presAssocID="{4DB7E42B-2E75-41E9-AC22-B51AF13476A1}" presName="parentTextBox" presStyleLbl="node1" presStyleIdx="0" presStyleCnt="4"/>
      <dgm:spPr/>
    </dgm:pt>
    <dgm:pt modelId="{7CFE042C-EC5A-4676-B655-EB5F6804E661}" type="pres">
      <dgm:prSet presAssocID="{4DB7E42B-2E75-41E9-AC22-B51AF13476A1}" presName="entireBox" presStyleLbl="node1" presStyleIdx="0" presStyleCnt="4"/>
      <dgm:spPr/>
    </dgm:pt>
    <dgm:pt modelId="{68E4B970-8682-4526-A8A5-2D29D58AEAFE}" type="pres">
      <dgm:prSet presAssocID="{4DB7E42B-2E75-41E9-AC22-B51AF13476A1}" presName="descendantBox" presStyleCnt="0"/>
      <dgm:spPr/>
    </dgm:pt>
    <dgm:pt modelId="{68DD0D26-D5C7-4411-BDD4-6D383340F7DA}" type="pres">
      <dgm:prSet presAssocID="{C85DD99E-537F-44CD-A0E8-9B633B5E691E}" presName="childTextBox" presStyleLbl="fgAccFollowNode1" presStyleIdx="0" presStyleCnt="4">
        <dgm:presLayoutVars>
          <dgm:bulletEnabled val="1"/>
        </dgm:presLayoutVars>
      </dgm:prSet>
      <dgm:spPr/>
    </dgm:pt>
    <dgm:pt modelId="{587C3C26-9E91-4432-8EC6-35F50A82EE17}" type="pres">
      <dgm:prSet presAssocID="{DC68D5C4-9E45-4E49-98BF-3C713758AAA9}" presName="sp" presStyleCnt="0"/>
      <dgm:spPr/>
    </dgm:pt>
    <dgm:pt modelId="{D9197824-6929-4B23-A53B-2CFAF4E0294B}" type="pres">
      <dgm:prSet presAssocID="{FD1A8BA2-7C06-410B-895A-0D4930F6870A}" presName="arrowAndChildren" presStyleCnt="0"/>
      <dgm:spPr/>
    </dgm:pt>
    <dgm:pt modelId="{8F9E187A-5A3F-4E7D-8976-7A7FA041342E}" type="pres">
      <dgm:prSet presAssocID="{FD1A8BA2-7C06-410B-895A-0D4930F6870A}" presName="parentTextArrow" presStyleLbl="node1" presStyleIdx="0" presStyleCnt="4"/>
      <dgm:spPr/>
    </dgm:pt>
    <dgm:pt modelId="{F6A26C6D-2046-4A0A-85CF-E7AA591919A6}" type="pres">
      <dgm:prSet presAssocID="{FD1A8BA2-7C06-410B-895A-0D4930F6870A}" presName="arrow" presStyleLbl="node1" presStyleIdx="1" presStyleCnt="4"/>
      <dgm:spPr/>
    </dgm:pt>
    <dgm:pt modelId="{31968CBD-AD4E-4AC3-9917-91DDFCCE33DD}" type="pres">
      <dgm:prSet presAssocID="{FD1A8BA2-7C06-410B-895A-0D4930F6870A}" presName="descendantArrow" presStyleCnt="0"/>
      <dgm:spPr/>
    </dgm:pt>
    <dgm:pt modelId="{EF81EE9B-A04C-49EC-B2ED-1AC6FFBADDC4}" type="pres">
      <dgm:prSet presAssocID="{FCB326E7-AA7B-4200-9F6E-F47155348283}" presName="childTextArrow" presStyleLbl="fgAccFollowNode1" presStyleIdx="1" presStyleCnt="4">
        <dgm:presLayoutVars>
          <dgm:bulletEnabled val="1"/>
        </dgm:presLayoutVars>
      </dgm:prSet>
      <dgm:spPr/>
    </dgm:pt>
    <dgm:pt modelId="{A3F19908-D276-46A8-B408-B9853EDA96D3}" type="pres">
      <dgm:prSet presAssocID="{41708C6E-40F8-4CD2-A55E-2D40340CCB9F}" presName="sp" presStyleCnt="0"/>
      <dgm:spPr/>
    </dgm:pt>
    <dgm:pt modelId="{6072F7BD-18C5-4FD0-8536-B1CF9EE5DB46}" type="pres">
      <dgm:prSet presAssocID="{29E0FE7D-1DE9-46E8-A80D-570CEEF13F9B}" presName="arrowAndChildren" presStyleCnt="0"/>
      <dgm:spPr/>
    </dgm:pt>
    <dgm:pt modelId="{919A8480-60AB-4DCB-A7C8-1A09EC026259}" type="pres">
      <dgm:prSet presAssocID="{29E0FE7D-1DE9-46E8-A80D-570CEEF13F9B}" presName="parentTextArrow" presStyleLbl="node1" presStyleIdx="1" presStyleCnt="4"/>
      <dgm:spPr/>
    </dgm:pt>
    <dgm:pt modelId="{3661D493-E3C6-4923-87C2-8A7950DF7A0D}" type="pres">
      <dgm:prSet presAssocID="{29E0FE7D-1DE9-46E8-A80D-570CEEF13F9B}" presName="arrow" presStyleLbl="node1" presStyleIdx="2" presStyleCnt="4"/>
      <dgm:spPr/>
    </dgm:pt>
    <dgm:pt modelId="{F9223F1C-EA07-460F-91C3-484C172AF846}" type="pres">
      <dgm:prSet presAssocID="{29E0FE7D-1DE9-46E8-A80D-570CEEF13F9B}" presName="descendantArrow" presStyleCnt="0"/>
      <dgm:spPr/>
    </dgm:pt>
    <dgm:pt modelId="{B3C60F60-ADC3-425B-9679-D7804C2D32D1}" type="pres">
      <dgm:prSet presAssocID="{7B99D97A-9C03-492F-A926-BD4D43F73450}" presName="childTextArrow" presStyleLbl="fgAccFollowNode1" presStyleIdx="2" presStyleCnt="4">
        <dgm:presLayoutVars>
          <dgm:bulletEnabled val="1"/>
        </dgm:presLayoutVars>
      </dgm:prSet>
      <dgm:spPr/>
    </dgm:pt>
    <dgm:pt modelId="{1D5F0204-DCD0-4860-99A8-2DF19E70333F}" type="pres">
      <dgm:prSet presAssocID="{426E6F1D-B917-4EFB-95CD-3D95387ADD06}" presName="sp" presStyleCnt="0"/>
      <dgm:spPr/>
    </dgm:pt>
    <dgm:pt modelId="{D4BC8025-94C5-48B7-B4E8-020DCBFB3E23}" type="pres">
      <dgm:prSet presAssocID="{AAE78EAB-1B1A-4CF6-99EB-0949E96FBB86}" presName="arrowAndChildren" presStyleCnt="0"/>
      <dgm:spPr/>
    </dgm:pt>
    <dgm:pt modelId="{F9BB4332-2FE9-4833-B2F1-A8F37031885F}" type="pres">
      <dgm:prSet presAssocID="{AAE78EAB-1B1A-4CF6-99EB-0949E96FBB86}" presName="parentTextArrow" presStyleLbl="node1" presStyleIdx="2" presStyleCnt="4"/>
      <dgm:spPr/>
    </dgm:pt>
    <dgm:pt modelId="{5EB7F8F3-BDCB-4548-8132-FCAC8CB7B31F}" type="pres">
      <dgm:prSet presAssocID="{AAE78EAB-1B1A-4CF6-99EB-0949E96FBB86}" presName="arrow" presStyleLbl="node1" presStyleIdx="3" presStyleCnt="4"/>
      <dgm:spPr/>
    </dgm:pt>
    <dgm:pt modelId="{983CB014-5B6B-4B8C-A251-E3AE481D9E83}" type="pres">
      <dgm:prSet presAssocID="{AAE78EAB-1B1A-4CF6-99EB-0949E96FBB86}" presName="descendantArrow" presStyleCnt="0"/>
      <dgm:spPr/>
    </dgm:pt>
    <dgm:pt modelId="{0ADDE3B2-CC4A-41CA-A3F5-9ED47C1DC6EC}" type="pres">
      <dgm:prSet presAssocID="{723B60B4-0A8E-4F79-9139-46262E2D8E55}" presName="childTextArrow" presStyleLbl="fgAccFollowNode1" presStyleIdx="3" presStyleCnt="4">
        <dgm:presLayoutVars>
          <dgm:bulletEnabled val="1"/>
        </dgm:presLayoutVars>
      </dgm:prSet>
      <dgm:spPr/>
    </dgm:pt>
  </dgm:ptLst>
  <dgm:cxnLst>
    <dgm:cxn modelId="{E9577C01-A842-4A66-97A1-5FB7E10711EA}" type="presOf" srcId="{29E0FE7D-1DE9-46E8-A80D-570CEEF13F9B}" destId="{3661D493-E3C6-4923-87C2-8A7950DF7A0D}" srcOrd="1" destOrd="0" presId="urn:microsoft.com/office/officeart/2005/8/layout/process4"/>
    <dgm:cxn modelId="{D803AA09-5BBC-4F0F-A9AE-57638F04288D}" type="presOf" srcId="{FD1A8BA2-7C06-410B-895A-0D4930F6870A}" destId="{F6A26C6D-2046-4A0A-85CF-E7AA591919A6}" srcOrd="1" destOrd="0" presId="urn:microsoft.com/office/officeart/2005/8/layout/process4"/>
    <dgm:cxn modelId="{44DC4624-8B1F-48F1-9930-4B0B627EEDC7}" type="presOf" srcId="{7B99D97A-9C03-492F-A926-BD4D43F73450}" destId="{B3C60F60-ADC3-425B-9679-D7804C2D32D1}" srcOrd="0" destOrd="0" presId="urn:microsoft.com/office/officeart/2005/8/layout/process4"/>
    <dgm:cxn modelId="{684A4E2D-1AE8-45EC-94EB-698DD435C98A}" srcId="{2C2B9808-4136-486E-B313-F79D85BF7217}" destId="{AAE78EAB-1B1A-4CF6-99EB-0949E96FBB86}" srcOrd="0" destOrd="0" parTransId="{D6B8BAFF-7D49-440A-947F-5D25C87C556B}" sibTransId="{426E6F1D-B917-4EFB-95CD-3D95387ADD06}"/>
    <dgm:cxn modelId="{60550A31-ABB5-4284-9EB3-06F9C10F8AE5}" srcId="{29E0FE7D-1DE9-46E8-A80D-570CEEF13F9B}" destId="{7B99D97A-9C03-492F-A926-BD4D43F73450}" srcOrd="0" destOrd="0" parTransId="{EFC8A94F-8202-4BBB-BEBC-407D21665C70}" sibTransId="{FE841DB1-F19E-47BB-A25C-FAB783C56972}"/>
    <dgm:cxn modelId="{B6A3CD5B-DCBB-45A5-A498-F9AD8446BFB7}" type="presOf" srcId="{4DB7E42B-2E75-41E9-AC22-B51AF13476A1}" destId="{25AC6F3F-DF11-4F2F-A017-3BF0B0B2074D}" srcOrd="0" destOrd="0" presId="urn:microsoft.com/office/officeart/2005/8/layout/process4"/>
    <dgm:cxn modelId="{3F8BDA64-F2F9-4E25-B5D6-944133DF4B52}" type="presOf" srcId="{4DB7E42B-2E75-41E9-AC22-B51AF13476A1}" destId="{7CFE042C-EC5A-4676-B655-EB5F6804E661}" srcOrd="1" destOrd="0" presId="urn:microsoft.com/office/officeart/2005/8/layout/process4"/>
    <dgm:cxn modelId="{87EAD268-ECF6-4D39-BA39-662335357A38}" srcId="{FD1A8BA2-7C06-410B-895A-0D4930F6870A}" destId="{FCB326E7-AA7B-4200-9F6E-F47155348283}" srcOrd="0" destOrd="0" parTransId="{36C9D631-0FB1-405A-A8F9-55E26369474E}" sibTransId="{6A37ED47-CC72-4FD6-9199-5A3DDD718F75}"/>
    <dgm:cxn modelId="{00C9C849-CC31-496D-824F-60AF2A867546}" srcId="{4DB7E42B-2E75-41E9-AC22-B51AF13476A1}" destId="{C85DD99E-537F-44CD-A0E8-9B633B5E691E}" srcOrd="0" destOrd="0" parTransId="{E3E58DFD-1D4A-49C8-B343-D4F60721DD38}" sibTransId="{2BD6DA8D-BD15-4B5A-9834-2FC7131C9254}"/>
    <dgm:cxn modelId="{19E3066C-F16E-4A40-867D-3789822E984A}" type="presOf" srcId="{2C2B9808-4136-486E-B313-F79D85BF7217}" destId="{A7CD61C5-30BA-48AA-87D6-688E4DC0767D}" srcOrd="0" destOrd="0" presId="urn:microsoft.com/office/officeart/2005/8/layout/process4"/>
    <dgm:cxn modelId="{548EBB4C-6DDF-4A38-A0CD-99C14753B0D4}" type="presOf" srcId="{29E0FE7D-1DE9-46E8-A80D-570CEEF13F9B}" destId="{919A8480-60AB-4DCB-A7C8-1A09EC026259}" srcOrd="0" destOrd="0" presId="urn:microsoft.com/office/officeart/2005/8/layout/process4"/>
    <dgm:cxn modelId="{D494056D-E936-46D8-B6E8-A86E009565E6}" srcId="{2C2B9808-4136-486E-B313-F79D85BF7217}" destId="{4DB7E42B-2E75-41E9-AC22-B51AF13476A1}" srcOrd="3" destOrd="0" parTransId="{F2944856-FAC0-4D59-8759-1EBC08F1C825}" sibTransId="{83CCEE67-B60A-48EE-93B3-992981A25271}"/>
    <dgm:cxn modelId="{D1D50F74-1FBB-4AFF-B53C-E68E8057170D}" srcId="{AAE78EAB-1B1A-4CF6-99EB-0949E96FBB86}" destId="{723B60B4-0A8E-4F79-9139-46262E2D8E55}" srcOrd="0" destOrd="0" parTransId="{C49C7A2D-6C6C-4016-8445-EF89C51E9702}" sibTransId="{319EF89E-0413-4968-BFC4-2FFEA7288EF2}"/>
    <dgm:cxn modelId="{7AD69C7A-4454-4CFE-BB3C-61CCD3ECAFEA}" type="presOf" srcId="{AAE78EAB-1B1A-4CF6-99EB-0949E96FBB86}" destId="{5EB7F8F3-BDCB-4548-8132-FCAC8CB7B31F}" srcOrd="1" destOrd="0" presId="urn:microsoft.com/office/officeart/2005/8/layout/process4"/>
    <dgm:cxn modelId="{891B2689-5B96-48EF-9EAC-ABF701F9E1F9}" type="presOf" srcId="{FCB326E7-AA7B-4200-9F6E-F47155348283}" destId="{EF81EE9B-A04C-49EC-B2ED-1AC6FFBADDC4}" srcOrd="0" destOrd="0" presId="urn:microsoft.com/office/officeart/2005/8/layout/process4"/>
    <dgm:cxn modelId="{832090B5-926C-44C0-BBC5-B60EDF8C07FB}" srcId="{2C2B9808-4136-486E-B313-F79D85BF7217}" destId="{29E0FE7D-1DE9-46E8-A80D-570CEEF13F9B}" srcOrd="1" destOrd="0" parTransId="{4ED2A298-3B06-4C61-9BE9-1B103D212F6C}" sibTransId="{41708C6E-40F8-4CD2-A55E-2D40340CCB9F}"/>
    <dgm:cxn modelId="{75D3F3BC-E38D-41E2-BD0E-364C98EA178E}" type="presOf" srcId="{C85DD99E-537F-44CD-A0E8-9B633B5E691E}" destId="{68DD0D26-D5C7-4411-BDD4-6D383340F7DA}" srcOrd="0" destOrd="0" presId="urn:microsoft.com/office/officeart/2005/8/layout/process4"/>
    <dgm:cxn modelId="{515BE8CA-9CB1-4895-A748-574EF2CDA126}" type="presOf" srcId="{AAE78EAB-1B1A-4CF6-99EB-0949E96FBB86}" destId="{F9BB4332-2FE9-4833-B2F1-A8F37031885F}" srcOrd="0" destOrd="0" presId="urn:microsoft.com/office/officeart/2005/8/layout/process4"/>
    <dgm:cxn modelId="{594137DB-3140-47DB-AA57-97BB547DE638}" srcId="{2C2B9808-4136-486E-B313-F79D85BF7217}" destId="{FD1A8BA2-7C06-410B-895A-0D4930F6870A}" srcOrd="2" destOrd="0" parTransId="{AC9E7ECC-13D0-44FA-BFAE-0E4826548543}" sibTransId="{DC68D5C4-9E45-4E49-98BF-3C713758AAA9}"/>
    <dgm:cxn modelId="{C238FAE6-4F4D-4AF1-9C2D-4B8DFF51233C}" type="presOf" srcId="{FD1A8BA2-7C06-410B-895A-0D4930F6870A}" destId="{8F9E187A-5A3F-4E7D-8976-7A7FA041342E}" srcOrd="0" destOrd="0" presId="urn:microsoft.com/office/officeart/2005/8/layout/process4"/>
    <dgm:cxn modelId="{802F1CE7-1BB7-49F6-A029-6A3BF8544F23}" type="presOf" srcId="{723B60B4-0A8E-4F79-9139-46262E2D8E55}" destId="{0ADDE3B2-CC4A-41CA-A3F5-9ED47C1DC6EC}" srcOrd="0" destOrd="0" presId="urn:microsoft.com/office/officeart/2005/8/layout/process4"/>
    <dgm:cxn modelId="{1294D615-BC8E-4E8C-8C2E-D53D324F9E11}" type="presParOf" srcId="{A7CD61C5-30BA-48AA-87D6-688E4DC0767D}" destId="{83CBC3FF-6800-46C6-8837-FE3283157FAA}" srcOrd="0" destOrd="0" presId="urn:microsoft.com/office/officeart/2005/8/layout/process4"/>
    <dgm:cxn modelId="{26441311-10DA-4F9D-94CF-A7DEBAAB1B4A}" type="presParOf" srcId="{83CBC3FF-6800-46C6-8837-FE3283157FAA}" destId="{25AC6F3F-DF11-4F2F-A017-3BF0B0B2074D}" srcOrd="0" destOrd="0" presId="urn:microsoft.com/office/officeart/2005/8/layout/process4"/>
    <dgm:cxn modelId="{26014DE1-8901-479E-80E1-7B4BD59BBD68}" type="presParOf" srcId="{83CBC3FF-6800-46C6-8837-FE3283157FAA}" destId="{7CFE042C-EC5A-4676-B655-EB5F6804E661}" srcOrd="1" destOrd="0" presId="urn:microsoft.com/office/officeart/2005/8/layout/process4"/>
    <dgm:cxn modelId="{7859F8A9-864B-4E1B-A2DD-94D8AA61E21C}" type="presParOf" srcId="{83CBC3FF-6800-46C6-8837-FE3283157FAA}" destId="{68E4B970-8682-4526-A8A5-2D29D58AEAFE}" srcOrd="2" destOrd="0" presId="urn:microsoft.com/office/officeart/2005/8/layout/process4"/>
    <dgm:cxn modelId="{346B8A2A-6D6D-484B-8078-DB2EDF363955}" type="presParOf" srcId="{68E4B970-8682-4526-A8A5-2D29D58AEAFE}" destId="{68DD0D26-D5C7-4411-BDD4-6D383340F7DA}" srcOrd="0" destOrd="0" presId="urn:microsoft.com/office/officeart/2005/8/layout/process4"/>
    <dgm:cxn modelId="{6B117DED-782B-4C31-A922-7D64B12D95C8}" type="presParOf" srcId="{A7CD61C5-30BA-48AA-87D6-688E4DC0767D}" destId="{587C3C26-9E91-4432-8EC6-35F50A82EE17}" srcOrd="1" destOrd="0" presId="urn:microsoft.com/office/officeart/2005/8/layout/process4"/>
    <dgm:cxn modelId="{5E1DBA24-2474-4A6D-883F-8E612A20DC54}" type="presParOf" srcId="{A7CD61C5-30BA-48AA-87D6-688E4DC0767D}" destId="{D9197824-6929-4B23-A53B-2CFAF4E0294B}" srcOrd="2" destOrd="0" presId="urn:microsoft.com/office/officeart/2005/8/layout/process4"/>
    <dgm:cxn modelId="{0662A79B-D51E-4585-9A96-C87A2D008DDE}" type="presParOf" srcId="{D9197824-6929-4B23-A53B-2CFAF4E0294B}" destId="{8F9E187A-5A3F-4E7D-8976-7A7FA041342E}" srcOrd="0" destOrd="0" presId="urn:microsoft.com/office/officeart/2005/8/layout/process4"/>
    <dgm:cxn modelId="{D1E22A76-9C18-48E2-B2AA-26C26ECBEC82}" type="presParOf" srcId="{D9197824-6929-4B23-A53B-2CFAF4E0294B}" destId="{F6A26C6D-2046-4A0A-85CF-E7AA591919A6}" srcOrd="1" destOrd="0" presId="urn:microsoft.com/office/officeart/2005/8/layout/process4"/>
    <dgm:cxn modelId="{4AADE189-4397-409F-8F99-4E911B6D56E6}" type="presParOf" srcId="{D9197824-6929-4B23-A53B-2CFAF4E0294B}" destId="{31968CBD-AD4E-4AC3-9917-91DDFCCE33DD}" srcOrd="2" destOrd="0" presId="urn:microsoft.com/office/officeart/2005/8/layout/process4"/>
    <dgm:cxn modelId="{5EED0CF4-20C3-4635-8752-885BA8F05669}" type="presParOf" srcId="{31968CBD-AD4E-4AC3-9917-91DDFCCE33DD}" destId="{EF81EE9B-A04C-49EC-B2ED-1AC6FFBADDC4}" srcOrd="0" destOrd="0" presId="urn:microsoft.com/office/officeart/2005/8/layout/process4"/>
    <dgm:cxn modelId="{8113370C-9268-4B08-A6BD-D8A87F691532}" type="presParOf" srcId="{A7CD61C5-30BA-48AA-87D6-688E4DC0767D}" destId="{A3F19908-D276-46A8-B408-B9853EDA96D3}" srcOrd="3" destOrd="0" presId="urn:microsoft.com/office/officeart/2005/8/layout/process4"/>
    <dgm:cxn modelId="{0E06101E-C98C-4E6D-82C1-225056F836E8}" type="presParOf" srcId="{A7CD61C5-30BA-48AA-87D6-688E4DC0767D}" destId="{6072F7BD-18C5-4FD0-8536-B1CF9EE5DB46}" srcOrd="4" destOrd="0" presId="urn:microsoft.com/office/officeart/2005/8/layout/process4"/>
    <dgm:cxn modelId="{F6789ED5-6A7E-47AA-98EB-C296513BCE30}" type="presParOf" srcId="{6072F7BD-18C5-4FD0-8536-B1CF9EE5DB46}" destId="{919A8480-60AB-4DCB-A7C8-1A09EC026259}" srcOrd="0" destOrd="0" presId="urn:microsoft.com/office/officeart/2005/8/layout/process4"/>
    <dgm:cxn modelId="{7EED739E-EB0D-4B90-B66B-796AB87DC251}" type="presParOf" srcId="{6072F7BD-18C5-4FD0-8536-B1CF9EE5DB46}" destId="{3661D493-E3C6-4923-87C2-8A7950DF7A0D}" srcOrd="1" destOrd="0" presId="urn:microsoft.com/office/officeart/2005/8/layout/process4"/>
    <dgm:cxn modelId="{80B797A2-4435-4D44-A026-373B375D93B9}" type="presParOf" srcId="{6072F7BD-18C5-4FD0-8536-B1CF9EE5DB46}" destId="{F9223F1C-EA07-460F-91C3-484C172AF846}" srcOrd="2" destOrd="0" presId="urn:microsoft.com/office/officeart/2005/8/layout/process4"/>
    <dgm:cxn modelId="{1F062D33-46CB-48CD-A5DB-2C73EE8AE251}" type="presParOf" srcId="{F9223F1C-EA07-460F-91C3-484C172AF846}" destId="{B3C60F60-ADC3-425B-9679-D7804C2D32D1}" srcOrd="0" destOrd="0" presId="urn:microsoft.com/office/officeart/2005/8/layout/process4"/>
    <dgm:cxn modelId="{487DC312-AECE-42D5-9B67-3835252F1DC4}" type="presParOf" srcId="{A7CD61C5-30BA-48AA-87D6-688E4DC0767D}" destId="{1D5F0204-DCD0-4860-99A8-2DF19E70333F}" srcOrd="5" destOrd="0" presId="urn:microsoft.com/office/officeart/2005/8/layout/process4"/>
    <dgm:cxn modelId="{4E892C7C-53D8-418B-B57D-8CA630178AE1}" type="presParOf" srcId="{A7CD61C5-30BA-48AA-87D6-688E4DC0767D}" destId="{D4BC8025-94C5-48B7-B4E8-020DCBFB3E23}" srcOrd="6" destOrd="0" presId="urn:microsoft.com/office/officeart/2005/8/layout/process4"/>
    <dgm:cxn modelId="{C8191FA5-6F0D-49E0-9C2B-37560EFA462C}" type="presParOf" srcId="{D4BC8025-94C5-48B7-B4E8-020DCBFB3E23}" destId="{F9BB4332-2FE9-4833-B2F1-A8F37031885F}" srcOrd="0" destOrd="0" presId="urn:microsoft.com/office/officeart/2005/8/layout/process4"/>
    <dgm:cxn modelId="{2244A952-D4E3-4980-AD6D-7F96CB22648E}" type="presParOf" srcId="{D4BC8025-94C5-48B7-B4E8-020DCBFB3E23}" destId="{5EB7F8F3-BDCB-4548-8132-FCAC8CB7B31F}" srcOrd="1" destOrd="0" presId="urn:microsoft.com/office/officeart/2005/8/layout/process4"/>
    <dgm:cxn modelId="{813B1FC7-016F-49BA-AEA3-AADA2A5F8948}" type="presParOf" srcId="{D4BC8025-94C5-48B7-B4E8-020DCBFB3E23}" destId="{983CB014-5B6B-4B8C-A251-E3AE481D9E83}" srcOrd="2" destOrd="0" presId="urn:microsoft.com/office/officeart/2005/8/layout/process4"/>
    <dgm:cxn modelId="{C3CB6787-0C1D-4E62-9971-BFEF46E75C1B}" type="presParOf" srcId="{983CB014-5B6B-4B8C-A251-E3AE481D9E83}" destId="{0ADDE3B2-CC4A-41CA-A3F5-9ED47C1DC6EC}"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C2B9808-4136-486E-B313-F79D85BF7217}"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s-CO"/>
        </a:p>
      </dgm:t>
    </dgm:pt>
    <dgm:pt modelId="{B2FB8DCA-7B07-4831-82BB-1288EBB32FAC}">
      <dgm:prSet phldrT="[Texto]"/>
      <dgm:spPr/>
      <dgm:t>
        <a:bodyPr/>
        <a:lstStyle/>
        <a:p>
          <a:r>
            <a:rPr lang="es-CO" b="0" i="0" u="none" dirty="0"/>
            <a:t>AGROPECUARIA SIMBA S A</a:t>
          </a:r>
          <a:endParaRPr lang="es-CO" dirty="0"/>
        </a:p>
      </dgm:t>
    </dgm:pt>
    <dgm:pt modelId="{95629A19-15EC-4240-8BB1-244D28284EA3}" type="parTrans" cxnId="{964A9FB5-FCA7-4BA3-85D6-8447D7205516}">
      <dgm:prSet/>
      <dgm:spPr/>
      <dgm:t>
        <a:bodyPr/>
        <a:lstStyle/>
        <a:p>
          <a:endParaRPr lang="es-CO"/>
        </a:p>
      </dgm:t>
    </dgm:pt>
    <dgm:pt modelId="{B6C628C5-FFC2-4713-BEF8-1E62ED577056}" type="sibTrans" cxnId="{964A9FB5-FCA7-4BA3-85D6-8447D7205516}">
      <dgm:prSet/>
      <dgm:spPr/>
      <dgm:t>
        <a:bodyPr/>
        <a:lstStyle/>
        <a:p>
          <a:endParaRPr lang="es-CO"/>
        </a:p>
      </dgm:t>
    </dgm:pt>
    <dgm:pt modelId="{6B7D583E-2004-40E6-8D84-7E8FD4C4C2A0}">
      <dgm:prSet phldrT="[Texto]"/>
      <dgm:spPr/>
      <dgm:t>
        <a:bodyPr/>
        <a:lstStyle/>
        <a:p>
          <a:r>
            <a:rPr lang="es-CO" b="0" i="0" u="none" dirty="0"/>
            <a:t>$3,188,263,989 </a:t>
          </a:r>
          <a:endParaRPr lang="es-CO" dirty="0"/>
        </a:p>
      </dgm:t>
    </dgm:pt>
    <dgm:pt modelId="{71E400E1-479E-448E-9211-E1956E55AE71}" type="parTrans" cxnId="{7445AB5F-5466-4318-8A5D-72E26F248BB6}">
      <dgm:prSet/>
      <dgm:spPr/>
      <dgm:t>
        <a:bodyPr/>
        <a:lstStyle/>
        <a:p>
          <a:endParaRPr lang="es-CO"/>
        </a:p>
      </dgm:t>
    </dgm:pt>
    <dgm:pt modelId="{2AC9E79C-6EE6-456B-8F7B-5E281F96D120}" type="sibTrans" cxnId="{7445AB5F-5466-4318-8A5D-72E26F248BB6}">
      <dgm:prSet/>
      <dgm:spPr/>
      <dgm:t>
        <a:bodyPr/>
        <a:lstStyle/>
        <a:p>
          <a:endParaRPr lang="es-CO"/>
        </a:p>
      </dgm:t>
    </dgm:pt>
    <dgm:pt modelId="{2B377B52-A6DD-4139-9510-1B88CE9BA63E}">
      <dgm:prSet phldrT="[Texto]"/>
      <dgm:spPr/>
      <dgm:t>
        <a:bodyPr/>
        <a:lstStyle/>
        <a:p>
          <a:r>
            <a:rPr lang="es-CO" b="0" i="0" u="none" dirty="0"/>
            <a:t>AGROPECUARIA BONGA LA GRANDE S.A.</a:t>
          </a:r>
          <a:endParaRPr lang="es-CO" dirty="0">
            <a:solidFill>
              <a:schemeClr val="bg1"/>
            </a:solidFill>
          </a:endParaRPr>
        </a:p>
      </dgm:t>
    </dgm:pt>
    <dgm:pt modelId="{5DC878F9-22C4-473E-AF25-1AD2B4AD1D5C}" type="parTrans" cxnId="{1BECCB6E-B0A7-422A-96BB-F959233C9896}">
      <dgm:prSet/>
      <dgm:spPr/>
      <dgm:t>
        <a:bodyPr/>
        <a:lstStyle/>
        <a:p>
          <a:endParaRPr lang="es-CO"/>
        </a:p>
      </dgm:t>
    </dgm:pt>
    <dgm:pt modelId="{39103AA7-4C76-496A-9017-8A79473DB446}" type="sibTrans" cxnId="{1BECCB6E-B0A7-422A-96BB-F959233C9896}">
      <dgm:prSet/>
      <dgm:spPr/>
      <dgm:t>
        <a:bodyPr/>
        <a:lstStyle/>
        <a:p>
          <a:endParaRPr lang="es-CO"/>
        </a:p>
      </dgm:t>
    </dgm:pt>
    <dgm:pt modelId="{714193AC-013D-4D6C-9D1A-39828A4F082D}">
      <dgm:prSet phldrT="[Texto]"/>
      <dgm:spPr/>
      <dgm:t>
        <a:bodyPr/>
        <a:lstStyle/>
        <a:p>
          <a:r>
            <a:rPr lang="es-CO" b="0" i="0" u="none" dirty="0"/>
            <a:t>$2,842,816,947 </a:t>
          </a:r>
          <a:endParaRPr lang="es-CO" dirty="0"/>
        </a:p>
      </dgm:t>
    </dgm:pt>
    <dgm:pt modelId="{D1BBD240-0693-410A-95A1-1A00BF07C8C1}" type="parTrans" cxnId="{2FBB6BF8-62AE-4386-B275-A9CBC52A51B0}">
      <dgm:prSet/>
      <dgm:spPr/>
      <dgm:t>
        <a:bodyPr/>
        <a:lstStyle/>
        <a:p>
          <a:endParaRPr lang="es-CO"/>
        </a:p>
      </dgm:t>
    </dgm:pt>
    <dgm:pt modelId="{E7125AF4-03D2-4E46-9632-A75E97AE2F13}" type="sibTrans" cxnId="{2FBB6BF8-62AE-4386-B275-A9CBC52A51B0}">
      <dgm:prSet/>
      <dgm:spPr/>
      <dgm:t>
        <a:bodyPr/>
        <a:lstStyle/>
        <a:p>
          <a:endParaRPr lang="es-CO"/>
        </a:p>
      </dgm:t>
    </dgm:pt>
    <dgm:pt modelId="{AAE78EAB-1B1A-4CF6-99EB-0949E96FBB86}">
      <dgm:prSet phldrT="[Texto]"/>
      <dgm:spPr/>
      <dgm:t>
        <a:bodyPr/>
        <a:lstStyle/>
        <a:p>
          <a:r>
            <a:rPr lang="es-CO" b="0" i="0" u="none" dirty="0"/>
            <a:t>INVERSIONES  GNECCOS SAS</a:t>
          </a:r>
          <a:endParaRPr lang="es-CO" dirty="0"/>
        </a:p>
      </dgm:t>
    </dgm:pt>
    <dgm:pt modelId="{D6B8BAFF-7D49-440A-947F-5D25C87C556B}" type="parTrans" cxnId="{684A4E2D-1AE8-45EC-94EB-698DD435C98A}">
      <dgm:prSet/>
      <dgm:spPr/>
      <dgm:t>
        <a:bodyPr/>
        <a:lstStyle/>
        <a:p>
          <a:endParaRPr lang="es-CO"/>
        </a:p>
      </dgm:t>
    </dgm:pt>
    <dgm:pt modelId="{426E6F1D-B917-4EFB-95CD-3D95387ADD06}" type="sibTrans" cxnId="{684A4E2D-1AE8-45EC-94EB-698DD435C98A}">
      <dgm:prSet/>
      <dgm:spPr/>
      <dgm:t>
        <a:bodyPr/>
        <a:lstStyle/>
        <a:p>
          <a:endParaRPr lang="es-CO"/>
        </a:p>
      </dgm:t>
    </dgm:pt>
    <dgm:pt modelId="{723B60B4-0A8E-4F79-9139-46262E2D8E55}">
      <dgm:prSet phldrT="[Texto]"/>
      <dgm:spPr/>
      <dgm:t>
        <a:bodyPr/>
        <a:lstStyle/>
        <a:p>
          <a:r>
            <a:rPr lang="es-CO" b="0" i="0" u="none" dirty="0"/>
            <a:t>$2,433,384,000 </a:t>
          </a:r>
          <a:endParaRPr lang="es-CO" dirty="0"/>
        </a:p>
      </dgm:t>
    </dgm:pt>
    <dgm:pt modelId="{C49C7A2D-6C6C-4016-8445-EF89C51E9702}" type="parTrans" cxnId="{D1D50F74-1FBB-4AFF-B53C-E68E8057170D}">
      <dgm:prSet/>
      <dgm:spPr/>
      <dgm:t>
        <a:bodyPr/>
        <a:lstStyle/>
        <a:p>
          <a:endParaRPr lang="es-CO"/>
        </a:p>
      </dgm:t>
    </dgm:pt>
    <dgm:pt modelId="{319EF89E-0413-4968-BFC4-2FFEA7288EF2}" type="sibTrans" cxnId="{D1D50F74-1FBB-4AFF-B53C-E68E8057170D}">
      <dgm:prSet/>
      <dgm:spPr/>
      <dgm:t>
        <a:bodyPr/>
        <a:lstStyle/>
        <a:p>
          <a:endParaRPr lang="es-CO"/>
        </a:p>
      </dgm:t>
    </dgm:pt>
    <dgm:pt modelId="{29E0FE7D-1DE9-46E8-A80D-570CEEF13F9B}">
      <dgm:prSet phldrT="[Texto]"/>
      <dgm:spPr/>
      <dgm:t>
        <a:bodyPr/>
        <a:lstStyle/>
        <a:p>
          <a:r>
            <a:rPr lang="es-CO" b="0" i="0" u="none" dirty="0"/>
            <a:t>PALMERAS DE CONVENCION LTDA</a:t>
          </a:r>
          <a:endParaRPr lang="es-CO" dirty="0"/>
        </a:p>
      </dgm:t>
    </dgm:pt>
    <dgm:pt modelId="{4ED2A298-3B06-4C61-9BE9-1B103D212F6C}" type="parTrans" cxnId="{832090B5-926C-44C0-BBC5-B60EDF8C07FB}">
      <dgm:prSet/>
      <dgm:spPr/>
      <dgm:t>
        <a:bodyPr/>
        <a:lstStyle/>
        <a:p>
          <a:endParaRPr lang="es-CO"/>
        </a:p>
      </dgm:t>
    </dgm:pt>
    <dgm:pt modelId="{41708C6E-40F8-4CD2-A55E-2D40340CCB9F}" type="sibTrans" cxnId="{832090B5-926C-44C0-BBC5-B60EDF8C07FB}">
      <dgm:prSet/>
      <dgm:spPr/>
      <dgm:t>
        <a:bodyPr/>
        <a:lstStyle/>
        <a:p>
          <a:endParaRPr lang="es-CO"/>
        </a:p>
      </dgm:t>
    </dgm:pt>
    <dgm:pt modelId="{7B99D97A-9C03-492F-A926-BD4D43F73450}">
      <dgm:prSet phldrT="[Texto]"/>
      <dgm:spPr/>
      <dgm:t>
        <a:bodyPr/>
        <a:lstStyle/>
        <a:p>
          <a:r>
            <a:rPr lang="es-CO" b="0" i="0" u="none" dirty="0"/>
            <a:t>$1,373,566,413</a:t>
          </a:r>
          <a:endParaRPr lang="es-CO" dirty="0"/>
        </a:p>
      </dgm:t>
    </dgm:pt>
    <dgm:pt modelId="{EFC8A94F-8202-4BBB-BEBC-407D21665C70}" type="parTrans" cxnId="{60550A31-ABB5-4284-9EB3-06F9C10F8AE5}">
      <dgm:prSet/>
      <dgm:spPr/>
      <dgm:t>
        <a:bodyPr/>
        <a:lstStyle/>
        <a:p>
          <a:endParaRPr lang="es-CO"/>
        </a:p>
      </dgm:t>
    </dgm:pt>
    <dgm:pt modelId="{FE841DB1-F19E-47BB-A25C-FAB783C56972}" type="sibTrans" cxnId="{60550A31-ABB5-4284-9EB3-06F9C10F8AE5}">
      <dgm:prSet/>
      <dgm:spPr/>
      <dgm:t>
        <a:bodyPr/>
        <a:lstStyle/>
        <a:p>
          <a:endParaRPr lang="es-CO"/>
        </a:p>
      </dgm:t>
    </dgm:pt>
    <dgm:pt modelId="{4DB7E42B-2E75-41E9-AC22-B51AF13476A1}">
      <dgm:prSet phldrT="[Texto]"/>
      <dgm:spPr/>
      <dgm:t>
        <a:bodyPr/>
        <a:lstStyle/>
        <a:p>
          <a:r>
            <a:rPr lang="es-CO" b="0" i="0" u="none" dirty="0"/>
            <a:t>LA GLORIA GANADERÍA LTDA</a:t>
          </a:r>
        </a:p>
      </dgm:t>
    </dgm:pt>
    <dgm:pt modelId="{F2944856-FAC0-4D59-8759-1EBC08F1C825}" type="parTrans" cxnId="{D494056D-E936-46D8-B6E8-A86E009565E6}">
      <dgm:prSet/>
      <dgm:spPr/>
      <dgm:t>
        <a:bodyPr/>
        <a:lstStyle/>
        <a:p>
          <a:endParaRPr lang="es-CO"/>
        </a:p>
      </dgm:t>
    </dgm:pt>
    <dgm:pt modelId="{83CCEE67-B60A-48EE-93B3-992981A25271}" type="sibTrans" cxnId="{D494056D-E936-46D8-B6E8-A86E009565E6}">
      <dgm:prSet/>
      <dgm:spPr/>
      <dgm:t>
        <a:bodyPr/>
        <a:lstStyle/>
        <a:p>
          <a:endParaRPr lang="es-CO"/>
        </a:p>
      </dgm:t>
    </dgm:pt>
    <dgm:pt modelId="{C85DD99E-537F-44CD-A0E8-9B633B5E691E}">
      <dgm:prSet phldrT="[Texto]"/>
      <dgm:spPr/>
      <dgm:t>
        <a:bodyPr/>
        <a:lstStyle/>
        <a:p>
          <a:r>
            <a:rPr lang="es-CO" b="0" i="0" u="none" dirty="0"/>
            <a:t>$339,010,417 </a:t>
          </a:r>
        </a:p>
      </dgm:t>
    </dgm:pt>
    <dgm:pt modelId="{E3E58DFD-1D4A-49C8-B343-D4F60721DD38}" type="parTrans" cxnId="{00C9C849-CC31-496D-824F-60AF2A867546}">
      <dgm:prSet/>
      <dgm:spPr/>
      <dgm:t>
        <a:bodyPr/>
        <a:lstStyle/>
        <a:p>
          <a:endParaRPr lang="es-CO"/>
        </a:p>
      </dgm:t>
    </dgm:pt>
    <dgm:pt modelId="{2BD6DA8D-BD15-4B5A-9834-2FC7131C9254}" type="sibTrans" cxnId="{00C9C849-CC31-496D-824F-60AF2A867546}">
      <dgm:prSet/>
      <dgm:spPr/>
      <dgm:t>
        <a:bodyPr/>
        <a:lstStyle/>
        <a:p>
          <a:endParaRPr lang="es-CO"/>
        </a:p>
      </dgm:t>
    </dgm:pt>
    <dgm:pt modelId="{A7CD61C5-30BA-48AA-87D6-688E4DC0767D}" type="pres">
      <dgm:prSet presAssocID="{2C2B9808-4136-486E-B313-F79D85BF7217}" presName="Name0" presStyleCnt="0">
        <dgm:presLayoutVars>
          <dgm:dir/>
          <dgm:animLvl val="lvl"/>
          <dgm:resizeHandles val="exact"/>
        </dgm:presLayoutVars>
      </dgm:prSet>
      <dgm:spPr/>
    </dgm:pt>
    <dgm:pt modelId="{83CBC3FF-6800-46C6-8837-FE3283157FAA}" type="pres">
      <dgm:prSet presAssocID="{4DB7E42B-2E75-41E9-AC22-B51AF13476A1}" presName="boxAndChildren" presStyleCnt="0"/>
      <dgm:spPr/>
    </dgm:pt>
    <dgm:pt modelId="{25AC6F3F-DF11-4F2F-A017-3BF0B0B2074D}" type="pres">
      <dgm:prSet presAssocID="{4DB7E42B-2E75-41E9-AC22-B51AF13476A1}" presName="parentTextBox" presStyleLbl="node1" presStyleIdx="0" presStyleCnt="5"/>
      <dgm:spPr/>
    </dgm:pt>
    <dgm:pt modelId="{7CFE042C-EC5A-4676-B655-EB5F6804E661}" type="pres">
      <dgm:prSet presAssocID="{4DB7E42B-2E75-41E9-AC22-B51AF13476A1}" presName="entireBox" presStyleLbl="node1" presStyleIdx="0" presStyleCnt="5"/>
      <dgm:spPr/>
    </dgm:pt>
    <dgm:pt modelId="{68E4B970-8682-4526-A8A5-2D29D58AEAFE}" type="pres">
      <dgm:prSet presAssocID="{4DB7E42B-2E75-41E9-AC22-B51AF13476A1}" presName="descendantBox" presStyleCnt="0"/>
      <dgm:spPr/>
    </dgm:pt>
    <dgm:pt modelId="{68DD0D26-D5C7-4411-BDD4-6D383340F7DA}" type="pres">
      <dgm:prSet presAssocID="{C85DD99E-537F-44CD-A0E8-9B633B5E691E}" presName="childTextBox" presStyleLbl="fgAccFollowNode1" presStyleIdx="0" presStyleCnt="5">
        <dgm:presLayoutVars>
          <dgm:bulletEnabled val="1"/>
        </dgm:presLayoutVars>
      </dgm:prSet>
      <dgm:spPr/>
    </dgm:pt>
    <dgm:pt modelId="{A3F19908-D276-46A8-B408-B9853EDA96D3}" type="pres">
      <dgm:prSet presAssocID="{41708C6E-40F8-4CD2-A55E-2D40340CCB9F}" presName="sp" presStyleCnt="0"/>
      <dgm:spPr/>
    </dgm:pt>
    <dgm:pt modelId="{6072F7BD-18C5-4FD0-8536-B1CF9EE5DB46}" type="pres">
      <dgm:prSet presAssocID="{29E0FE7D-1DE9-46E8-A80D-570CEEF13F9B}" presName="arrowAndChildren" presStyleCnt="0"/>
      <dgm:spPr/>
    </dgm:pt>
    <dgm:pt modelId="{919A8480-60AB-4DCB-A7C8-1A09EC026259}" type="pres">
      <dgm:prSet presAssocID="{29E0FE7D-1DE9-46E8-A80D-570CEEF13F9B}" presName="parentTextArrow" presStyleLbl="node1" presStyleIdx="0" presStyleCnt="5"/>
      <dgm:spPr/>
    </dgm:pt>
    <dgm:pt modelId="{3661D493-E3C6-4923-87C2-8A7950DF7A0D}" type="pres">
      <dgm:prSet presAssocID="{29E0FE7D-1DE9-46E8-A80D-570CEEF13F9B}" presName="arrow" presStyleLbl="node1" presStyleIdx="1" presStyleCnt="5"/>
      <dgm:spPr/>
    </dgm:pt>
    <dgm:pt modelId="{F9223F1C-EA07-460F-91C3-484C172AF846}" type="pres">
      <dgm:prSet presAssocID="{29E0FE7D-1DE9-46E8-A80D-570CEEF13F9B}" presName="descendantArrow" presStyleCnt="0"/>
      <dgm:spPr/>
    </dgm:pt>
    <dgm:pt modelId="{B3C60F60-ADC3-425B-9679-D7804C2D32D1}" type="pres">
      <dgm:prSet presAssocID="{7B99D97A-9C03-492F-A926-BD4D43F73450}" presName="childTextArrow" presStyleLbl="fgAccFollowNode1" presStyleIdx="1" presStyleCnt="5">
        <dgm:presLayoutVars>
          <dgm:bulletEnabled val="1"/>
        </dgm:presLayoutVars>
      </dgm:prSet>
      <dgm:spPr/>
    </dgm:pt>
    <dgm:pt modelId="{1D5F0204-DCD0-4860-99A8-2DF19E70333F}" type="pres">
      <dgm:prSet presAssocID="{426E6F1D-B917-4EFB-95CD-3D95387ADD06}" presName="sp" presStyleCnt="0"/>
      <dgm:spPr/>
    </dgm:pt>
    <dgm:pt modelId="{D4BC8025-94C5-48B7-B4E8-020DCBFB3E23}" type="pres">
      <dgm:prSet presAssocID="{AAE78EAB-1B1A-4CF6-99EB-0949E96FBB86}" presName="arrowAndChildren" presStyleCnt="0"/>
      <dgm:spPr/>
    </dgm:pt>
    <dgm:pt modelId="{F9BB4332-2FE9-4833-B2F1-A8F37031885F}" type="pres">
      <dgm:prSet presAssocID="{AAE78EAB-1B1A-4CF6-99EB-0949E96FBB86}" presName="parentTextArrow" presStyleLbl="node1" presStyleIdx="1" presStyleCnt="5"/>
      <dgm:spPr/>
    </dgm:pt>
    <dgm:pt modelId="{5EB7F8F3-BDCB-4548-8132-FCAC8CB7B31F}" type="pres">
      <dgm:prSet presAssocID="{AAE78EAB-1B1A-4CF6-99EB-0949E96FBB86}" presName="arrow" presStyleLbl="node1" presStyleIdx="2" presStyleCnt="5"/>
      <dgm:spPr/>
    </dgm:pt>
    <dgm:pt modelId="{983CB014-5B6B-4B8C-A251-E3AE481D9E83}" type="pres">
      <dgm:prSet presAssocID="{AAE78EAB-1B1A-4CF6-99EB-0949E96FBB86}" presName="descendantArrow" presStyleCnt="0"/>
      <dgm:spPr/>
    </dgm:pt>
    <dgm:pt modelId="{0ADDE3B2-CC4A-41CA-A3F5-9ED47C1DC6EC}" type="pres">
      <dgm:prSet presAssocID="{723B60B4-0A8E-4F79-9139-46262E2D8E55}" presName="childTextArrow" presStyleLbl="fgAccFollowNode1" presStyleIdx="2" presStyleCnt="5">
        <dgm:presLayoutVars>
          <dgm:bulletEnabled val="1"/>
        </dgm:presLayoutVars>
      </dgm:prSet>
      <dgm:spPr/>
    </dgm:pt>
    <dgm:pt modelId="{C4C21A9D-BDEE-4230-86FD-1094F113B543}" type="pres">
      <dgm:prSet presAssocID="{39103AA7-4C76-496A-9017-8A79473DB446}" presName="sp" presStyleCnt="0"/>
      <dgm:spPr/>
    </dgm:pt>
    <dgm:pt modelId="{A020B5F1-CF13-4258-A150-D619D002C749}" type="pres">
      <dgm:prSet presAssocID="{2B377B52-A6DD-4139-9510-1B88CE9BA63E}" presName="arrowAndChildren" presStyleCnt="0"/>
      <dgm:spPr/>
    </dgm:pt>
    <dgm:pt modelId="{96BD597E-568E-4B50-B3B0-EA0A623FE184}" type="pres">
      <dgm:prSet presAssocID="{2B377B52-A6DD-4139-9510-1B88CE9BA63E}" presName="parentTextArrow" presStyleLbl="node1" presStyleIdx="2" presStyleCnt="5"/>
      <dgm:spPr/>
    </dgm:pt>
    <dgm:pt modelId="{D6F218BB-A459-4F49-9AED-E3B10DBC2B8C}" type="pres">
      <dgm:prSet presAssocID="{2B377B52-A6DD-4139-9510-1B88CE9BA63E}" presName="arrow" presStyleLbl="node1" presStyleIdx="3" presStyleCnt="5"/>
      <dgm:spPr/>
    </dgm:pt>
    <dgm:pt modelId="{4EAA18DD-AE1C-4AD7-A641-C3468278E1DA}" type="pres">
      <dgm:prSet presAssocID="{2B377B52-A6DD-4139-9510-1B88CE9BA63E}" presName="descendantArrow" presStyleCnt="0"/>
      <dgm:spPr/>
    </dgm:pt>
    <dgm:pt modelId="{2645E094-B94F-40E1-A365-3D28F3DA9386}" type="pres">
      <dgm:prSet presAssocID="{714193AC-013D-4D6C-9D1A-39828A4F082D}" presName="childTextArrow" presStyleLbl="fgAccFollowNode1" presStyleIdx="3" presStyleCnt="5">
        <dgm:presLayoutVars>
          <dgm:bulletEnabled val="1"/>
        </dgm:presLayoutVars>
      </dgm:prSet>
      <dgm:spPr/>
    </dgm:pt>
    <dgm:pt modelId="{7D558588-C8A2-4CEF-A458-B3AE25EEA7FD}" type="pres">
      <dgm:prSet presAssocID="{B6C628C5-FFC2-4713-BEF8-1E62ED577056}" presName="sp" presStyleCnt="0"/>
      <dgm:spPr/>
    </dgm:pt>
    <dgm:pt modelId="{A52CE940-1B5D-473A-9CBD-2D55685A65FB}" type="pres">
      <dgm:prSet presAssocID="{B2FB8DCA-7B07-4831-82BB-1288EBB32FAC}" presName="arrowAndChildren" presStyleCnt="0"/>
      <dgm:spPr/>
    </dgm:pt>
    <dgm:pt modelId="{0ABFC67C-B250-4F6C-BA09-6146D7E59EDB}" type="pres">
      <dgm:prSet presAssocID="{B2FB8DCA-7B07-4831-82BB-1288EBB32FAC}" presName="parentTextArrow" presStyleLbl="node1" presStyleIdx="3" presStyleCnt="5"/>
      <dgm:spPr/>
    </dgm:pt>
    <dgm:pt modelId="{B3CA7F31-108B-4268-A6B2-5C7E669164FA}" type="pres">
      <dgm:prSet presAssocID="{B2FB8DCA-7B07-4831-82BB-1288EBB32FAC}" presName="arrow" presStyleLbl="node1" presStyleIdx="4" presStyleCnt="5" custLinFactY="-1898" custLinFactNeighborX="-52584" custLinFactNeighborY="-100000"/>
      <dgm:spPr/>
    </dgm:pt>
    <dgm:pt modelId="{7085564A-9950-45FB-9186-4B12B6FF0D42}" type="pres">
      <dgm:prSet presAssocID="{B2FB8DCA-7B07-4831-82BB-1288EBB32FAC}" presName="descendantArrow" presStyleCnt="0"/>
      <dgm:spPr/>
    </dgm:pt>
    <dgm:pt modelId="{7FDC467D-B2BB-47B8-908E-6C11532DE5F3}" type="pres">
      <dgm:prSet presAssocID="{6B7D583E-2004-40E6-8D84-7E8FD4C4C2A0}" presName="childTextArrow" presStyleLbl="fgAccFollowNode1" presStyleIdx="4" presStyleCnt="5">
        <dgm:presLayoutVars>
          <dgm:bulletEnabled val="1"/>
        </dgm:presLayoutVars>
      </dgm:prSet>
      <dgm:spPr/>
    </dgm:pt>
  </dgm:ptLst>
  <dgm:cxnLst>
    <dgm:cxn modelId="{E9577C01-A842-4A66-97A1-5FB7E10711EA}" type="presOf" srcId="{29E0FE7D-1DE9-46E8-A80D-570CEEF13F9B}" destId="{3661D493-E3C6-4923-87C2-8A7950DF7A0D}" srcOrd="1" destOrd="0" presId="urn:microsoft.com/office/officeart/2005/8/layout/process4"/>
    <dgm:cxn modelId="{A1F7F902-BB60-472A-9D3E-15D536137B90}" type="presOf" srcId="{2B377B52-A6DD-4139-9510-1B88CE9BA63E}" destId="{96BD597E-568E-4B50-B3B0-EA0A623FE184}" srcOrd="0" destOrd="0" presId="urn:microsoft.com/office/officeart/2005/8/layout/process4"/>
    <dgm:cxn modelId="{44DC4624-8B1F-48F1-9930-4B0B627EEDC7}" type="presOf" srcId="{7B99D97A-9C03-492F-A926-BD4D43F73450}" destId="{B3C60F60-ADC3-425B-9679-D7804C2D32D1}" srcOrd="0" destOrd="0" presId="urn:microsoft.com/office/officeart/2005/8/layout/process4"/>
    <dgm:cxn modelId="{684A4E2D-1AE8-45EC-94EB-698DD435C98A}" srcId="{2C2B9808-4136-486E-B313-F79D85BF7217}" destId="{AAE78EAB-1B1A-4CF6-99EB-0949E96FBB86}" srcOrd="2" destOrd="0" parTransId="{D6B8BAFF-7D49-440A-947F-5D25C87C556B}" sibTransId="{426E6F1D-B917-4EFB-95CD-3D95387ADD06}"/>
    <dgm:cxn modelId="{60550A31-ABB5-4284-9EB3-06F9C10F8AE5}" srcId="{29E0FE7D-1DE9-46E8-A80D-570CEEF13F9B}" destId="{7B99D97A-9C03-492F-A926-BD4D43F73450}" srcOrd="0" destOrd="0" parTransId="{EFC8A94F-8202-4BBB-BEBC-407D21665C70}" sibTransId="{FE841DB1-F19E-47BB-A25C-FAB783C56972}"/>
    <dgm:cxn modelId="{F005F431-45B4-4A4D-AE25-CCA559CEA60B}" type="presOf" srcId="{6B7D583E-2004-40E6-8D84-7E8FD4C4C2A0}" destId="{7FDC467D-B2BB-47B8-908E-6C11532DE5F3}" srcOrd="0" destOrd="0" presId="urn:microsoft.com/office/officeart/2005/8/layout/process4"/>
    <dgm:cxn modelId="{B6A3CD5B-DCBB-45A5-A498-F9AD8446BFB7}" type="presOf" srcId="{4DB7E42B-2E75-41E9-AC22-B51AF13476A1}" destId="{25AC6F3F-DF11-4F2F-A017-3BF0B0B2074D}" srcOrd="0" destOrd="0" presId="urn:microsoft.com/office/officeart/2005/8/layout/process4"/>
    <dgm:cxn modelId="{7445AB5F-5466-4318-8A5D-72E26F248BB6}" srcId="{B2FB8DCA-7B07-4831-82BB-1288EBB32FAC}" destId="{6B7D583E-2004-40E6-8D84-7E8FD4C4C2A0}" srcOrd="0" destOrd="0" parTransId="{71E400E1-479E-448E-9211-E1956E55AE71}" sibTransId="{2AC9E79C-6EE6-456B-8F7B-5E281F96D120}"/>
    <dgm:cxn modelId="{3F8BDA64-F2F9-4E25-B5D6-944133DF4B52}" type="presOf" srcId="{4DB7E42B-2E75-41E9-AC22-B51AF13476A1}" destId="{7CFE042C-EC5A-4676-B655-EB5F6804E661}" srcOrd="1" destOrd="0" presId="urn:microsoft.com/office/officeart/2005/8/layout/process4"/>
    <dgm:cxn modelId="{00C9C849-CC31-496D-824F-60AF2A867546}" srcId="{4DB7E42B-2E75-41E9-AC22-B51AF13476A1}" destId="{C85DD99E-537F-44CD-A0E8-9B633B5E691E}" srcOrd="0" destOrd="0" parTransId="{E3E58DFD-1D4A-49C8-B343-D4F60721DD38}" sibTransId="{2BD6DA8D-BD15-4B5A-9834-2FC7131C9254}"/>
    <dgm:cxn modelId="{19E3066C-F16E-4A40-867D-3789822E984A}" type="presOf" srcId="{2C2B9808-4136-486E-B313-F79D85BF7217}" destId="{A7CD61C5-30BA-48AA-87D6-688E4DC0767D}" srcOrd="0" destOrd="0" presId="urn:microsoft.com/office/officeart/2005/8/layout/process4"/>
    <dgm:cxn modelId="{548EBB4C-6DDF-4A38-A0CD-99C14753B0D4}" type="presOf" srcId="{29E0FE7D-1DE9-46E8-A80D-570CEEF13F9B}" destId="{919A8480-60AB-4DCB-A7C8-1A09EC026259}" srcOrd="0" destOrd="0" presId="urn:microsoft.com/office/officeart/2005/8/layout/process4"/>
    <dgm:cxn modelId="{D494056D-E936-46D8-B6E8-A86E009565E6}" srcId="{2C2B9808-4136-486E-B313-F79D85BF7217}" destId="{4DB7E42B-2E75-41E9-AC22-B51AF13476A1}" srcOrd="4" destOrd="0" parTransId="{F2944856-FAC0-4D59-8759-1EBC08F1C825}" sibTransId="{83CCEE67-B60A-48EE-93B3-992981A25271}"/>
    <dgm:cxn modelId="{1BECCB6E-B0A7-422A-96BB-F959233C9896}" srcId="{2C2B9808-4136-486E-B313-F79D85BF7217}" destId="{2B377B52-A6DD-4139-9510-1B88CE9BA63E}" srcOrd="1" destOrd="0" parTransId="{5DC878F9-22C4-473E-AF25-1AD2B4AD1D5C}" sibTransId="{39103AA7-4C76-496A-9017-8A79473DB446}"/>
    <dgm:cxn modelId="{3A269673-85B9-46EA-9579-60E91819FF83}" type="presOf" srcId="{714193AC-013D-4D6C-9D1A-39828A4F082D}" destId="{2645E094-B94F-40E1-A365-3D28F3DA9386}" srcOrd="0" destOrd="0" presId="urn:microsoft.com/office/officeart/2005/8/layout/process4"/>
    <dgm:cxn modelId="{D1D50F74-1FBB-4AFF-B53C-E68E8057170D}" srcId="{AAE78EAB-1B1A-4CF6-99EB-0949E96FBB86}" destId="{723B60B4-0A8E-4F79-9139-46262E2D8E55}" srcOrd="0" destOrd="0" parTransId="{C49C7A2D-6C6C-4016-8445-EF89C51E9702}" sibTransId="{319EF89E-0413-4968-BFC4-2FFEA7288EF2}"/>
    <dgm:cxn modelId="{1685AE57-8E2B-464F-81CF-162A921C9134}" type="presOf" srcId="{2B377B52-A6DD-4139-9510-1B88CE9BA63E}" destId="{D6F218BB-A459-4F49-9AED-E3B10DBC2B8C}" srcOrd="1" destOrd="0" presId="urn:microsoft.com/office/officeart/2005/8/layout/process4"/>
    <dgm:cxn modelId="{7AD69C7A-4454-4CFE-BB3C-61CCD3ECAFEA}" type="presOf" srcId="{AAE78EAB-1B1A-4CF6-99EB-0949E96FBB86}" destId="{5EB7F8F3-BDCB-4548-8132-FCAC8CB7B31F}" srcOrd="1" destOrd="0" presId="urn:microsoft.com/office/officeart/2005/8/layout/process4"/>
    <dgm:cxn modelId="{C42A6782-277F-4FE2-AE3F-989FCB3CB1FE}" type="presOf" srcId="{B2FB8DCA-7B07-4831-82BB-1288EBB32FAC}" destId="{0ABFC67C-B250-4F6C-BA09-6146D7E59EDB}" srcOrd="0" destOrd="0" presId="urn:microsoft.com/office/officeart/2005/8/layout/process4"/>
    <dgm:cxn modelId="{832090B5-926C-44C0-BBC5-B60EDF8C07FB}" srcId="{2C2B9808-4136-486E-B313-F79D85BF7217}" destId="{29E0FE7D-1DE9-46E8-A80D-570CEEF13F9B}" srcOrd="3" destOrd="0" parTransId="{4ED2A298-3B06-4C61-9BE9-1B103D212F6C}" sibTransId="{41708C6E-40F8-4CD2-A55E-2D40340CCB9F}"/>
    <dgm:cxn modelId="{964A9FB5-FCA7-4BA3-85D6-8447D7205516}" srcId="{2C2B9808-4136-486E-B313-F79D85BF7217}" destId="{B2FB8DCA-7B07-4831-82BB-1288EBB32FAC}" srcOrd="0" destOrd="0" parTransId="{95629A19-15EC-4240-8BB1-244D28284EA3}" sibTransId="{B6C628C5-FFC2-4713-BEF8-1E62ED577056}"/>
    <dgm:cxn modelId="{75D3F3BC-E38D-41E2-BD0E-364C98EA178E}" type="presOf" srcId="{C85DD99E-537F-44CD-A0E8-9B633B5E691E}" destId="{68DD0D26-D5C7-4411-BDD4-6D383340F7DA}" srcOrd="0" destOrd="0" presId="urn:microsoft.com/office/officeart/2005/8/layout/process4"/>
    <dgm:cxn modelId="{515BE8CA-9CB1-4895-A748-574EF2CDA126}" type="presOf" srcId="{AAE78EAB-1B1A-4CF6-99EB-0949E96FBB86}" destId="{F9BB4332-2FE9-4833-B2F1-A8F37031885F}" srcOrd="0" destOrd="0" presId="urn:microsoft.com/office/officeart/2005/8/layout/process4"/>
    <dgm:cxn modelId="{5A4067D2-79B2-40A2-BE38-1BD42FE86743}" type="presOf" srcId="{B2FB8DCA-7B07-4831-82BB-1288EBB32FAC}" destId="{B3CA7F31-108B-4268-A6B2-5C7E669164FA}" srcOrd="1" destOrd="0" presId="urn:microsoft.com/office/officeart/2005/8/layout/process4"/>
    <dgm:cxn modelId="{802F1CE7-1BB7-49F6-A029-6A3BF8544F23}" type="presOf" srcId="{723B60B4-0A8E-4F79-9139-46262E2D8E55}" destId="{0ADDE3B2-CC4A-41CA-A3F5-9ED47C1DC6EC}" srcOrd="0" destOrd="0" presId="urn:microsoft.com/office/officeart/2005/8/layout/process4"/>
    <dgm:cxn modelId="{2FBB6BF8-62AE-4386-B275-A9CBC52A51B0}" srcId="{2B377B52-A6DD-4139-9510-1B88CE9BA63E}" destId="{714193AC-013D-4D6C-9D1A-39828A4F082D}" srcOrd="0" destOrd="0" parTransId="{D1BBD240-0693-410A-95A1-1A00BF07C8C1}" sibTransId="{E7125AF4-03D2-4E46-9632-A75E97AE2F13}"/>
    <dgm:cxn modelId="{1294D615-BC8E-4E8C-8C2E-D53D324F9E11}" type="presParOf" srcId="{A7CD61C5-30BA-48AA-87D6-688E4DC0767D}" destId="{83CBC3FF-6800-46C6-8837-FE3283157FAA}" srcOrd="0" destOrd="0" presId="urn:microsoft.com/office/officeart/2005/8/layout/process4"/>
    <dgm:cxn modelId="{26441311-10DA-4F9D-94CF-A7DEBAAB1B4A}" type="presParOf" srcId="{83CBC3FF-6800-46C6-8837-FE3283157FAA}" destId="{25AC6F3F-DF11-4F2F-A017-3BF0B0B2074D}" srcOrd="0" destOrd="0" presId="urn:microsoft.com/office/officeart/2005/8/layout/process4"/>
    <dgm:cxn modelId="{26014DE1-8901-479E-80E1-7B4BD59BBD68}" type="presParOf" srcId="{83CBC3FF-6800-46C6-8837-FE3283157FAA}" destId="{7CFE042C-EC5A-4676-B655-EB5F6804E661}" srcOrd="1" destOrd="0" presId="urn:microsoft.com/office/officeart/2005/8/layout/process4"/>
    <dgm:cxn modelId="{7859F8A9-864B-4E1B-A2DD-94D8AA61E21C}" type="presParOf" srcId="{83CBC3FF-6800-46C6-8837-FE3283157FAA}" destId="{68E4B970-8682-4526-A8A5-2D29D58AEAFE}" srcOrd="2" destOrd="0" presId="urn:microsoft.com/office/officeart/2005/8/layout/process4"/>
    <dgm:cxn modelId="{346B8A2A-6D6D-484B-8078-DB2EDF363955}" type="presParOf" srcId="{68E4B970-8682-4526-A8A5-2D29D58AEAFE}" destId="{68DD0D26-D5C7-4411-BDD4-6D383340F7DA}" srcOrd="0" destOrd="0" presId="urn:microsoft.com/office/officeart/2005/8/layout/process4"/>
    <dgm:cxn modelId="{8113370C-9268-4B08-A6BD-D8A87F691532}" type="presParOf" srcId="{A7CD61C5-30BA-48AA-87D6-688E4DC0767D}" destId="{A3F19908-D276-46A8-B408-B9853EDA96D3}" srcOrd="1" destOrd="0" presId="urn:microsoft.com/office/officeart/2005/8/layout/process4"/>
    <dgm:cxn modelId="{0E06101E-C98C-4E6D-82C1-225056F836E8}" type="presParOf" srcId="{A7CD61C5-30BA-48AA-87D6-688E4DC0767D}" destId="{6072F7BD-18C5-4FD0-8536-B1CF9EE5DB46}" srcOrd="2" destOrd="0" presId="urn:microsoft.com/office/officeart/2005/8/layout/process4"/>
    <dgm:cxn modelId="{F6789ED5-6A7E-47AA-98EB-C296513BCE30}" type="presParOf" srcId="{6072F7BD-18C5-4FD0-8536-B1CF9EE5DB46}" destId="{919A8480-60AB-4DCB-A7C8-1A09EC026259}" srcOrd="0" destOrd="0" presId="urn:microsoft.com/office/officeart/2005/8/layout/process4"/>
    <dgm:cxn modelId="{7EED739E-EB0D-4B90-B66B-796AB87DC251}" type="presParOf" srcId="{6072F7BD-18C5-4FD0-8536-B1CF9EE5DB46}" destId="{3661D493-E3C6-4923-87C2-8A7950DF7A0D}" srcOrd="1" destOrd="0" presId="urn:microsoft.com/office/officeart/2005/8/layout/process4"/>
    <dgm:cxn modelId="{80B797A2-4435-4D44-A026-373B375D93B9}" type="presParOf" srcId="{6072F7BD-18C5-4FD0-8536-B1CF9EE5DB46}" destId="{F9223F1C-EA07-460F-91C3-484C172AF846}" srcOrd="2" destOrd="0" presId="urn:microsoft.com/office/officeart/2005/8/layout/process4"/>
    <dgm:cxn modelId="{1F062D33-46CB-48CD-A5DB-2C73EE8AE251}" type="presParOf" srcId="{F9223F1C-EA07-460F-91C3-484C172AF846}" destId="{B3C60F60-ADC3-425B-9679-D7804C2D32D1}" srcOrd="0" destOrd="0" presId="urn:microsoft.com/office/officeart/2005/8/layout/process4"/>
    <dgm:cxn modelId="{487DC312-AECE-42D5-9B67-3835252F1DC4}" type="presParOf" srcId="{A7CD61C5-30BA-48AA-87D6-688E4DC0767D}" destId="{1D5F0204-DCD0-4860-99A8-2DF19E70333F}" srcOrd="3" destOrd="0" presId="urn:microsoft.com/office/officeart/2005/8/layout/process4"/>
    <dgm:cxn modelId="{4E892C7C-53D8-418B-B57D-8CA630178AE1}" type="presParOf" srcId="{A7CD61C5-30BA-48AA-87D6-688E4DC0767D}" destId="{D4BC8025-94C5-48B7-B4E8-020DCBFB3E23}" srcOrd="4" destOrd="0" presId="urn:microsoft.com/office/officeart/2005/8/layout/process4"/>
    <dgm:cxn modelId="{C8191FA5-6F0D-49E0-9C2B-37560EFA462C}" type="presParOf" srcId="{D4BC8025-94C5-48B7-B4E8-020DCBFB3E23}" destId="{F9BB4332-2FE9-4833-B2F1-A8F37031885F}" srcOrd="0" destOrd="0" presId="urn:microsoft.com/office/officeart/2005/8/layout/process4"/>
    <dgm:cxn modelId="{2244A952-D4E3-4980-AD6D-7F96CB22648E}" type="presParOf" srcId="{D4BC8025-94C5-48B7-B4E8-020DCBFB3E23}" destId="{5EB7F8F3-BDCB-4548-8132-FCAC8CB7B31F}" srcOrd="1" destOrd="0" presId="urn:microsoft.com/office/officeart/2005/8/layout/process4"/>
    <dgm:cxn modelId="{813B1FC7-016F-49BA-AEA3-AADA2A5F8948}" type="presParOf" srcId="{D4BC8025-94C5-48B7-B4E8-020DCBFB3E23}" destId="{983CB014-5B6B-4B8C-A251-E3AE481D9E83}" srcOrd="2" destOrd="0" presId="urn:microsoft.com/office/officeart/2005/8/layout/process4"/>
    <dgm:cxn modelId="{C3CB6787-0C1D-4E62-9971-BFEF46E75C1B}" type="presParOf" srcId="{983CB014-5B6B-4B8C-A251-E3AE481D9E83}" destId="{0ADDE3B2-CC4A-41CA-A3F5-9ED47C1DC6EC}" srcOrd="0" destOrd="0" presId="urn:microsoft.com/office/officeart/2005/8/layout/process4"/>
    <dgm:cxn modelId="{392B64C3-0F35-45F5-AEB8-7FFFDD52B325}" type="presParOf" srcId="{A7CD61C5-30BA-48AA-87D6-688E4DC0767D}" destId="{C4C21A9D-BDEE-4230-86FD-1094F113B543}" srcOrd="5" destOrd="0" presId="urn:microsoft.com/office/officeart/2005/8/layout/process4"/>
    <dgm:cxn modelId="{BC7E1AAD-A1E5-43FA-95F7-C3E6D1CCBA6D}" type="presParOf" srcId="{A7CD61C5-30BA-48AA-87D6-688E4DC0767D}" destId="{A020B5F1-CF13-4258-A150-D619D002C749}" srcOrd="6" destOrd="0" presId="urn:microsoft.com/office/officeart/2005/8/layout/process4"/>
    <dgm:cxn modelId="{BEE309DD-C0E1-4602-908E-52493D711BFD}" type="presParOf" srcId="{A020B5F1-CF13-4258-A150-D619D002C749}" destId="{96BD597E-568E-4B50-B3B0-EA0A623FE184}" srcOrd="0" destOrd="0" presId="urn:microsoft.com/office/officeart/2005/8/layout/process4"/>
    <dgm:cxn modelId="{9E637591-0976-420F-96D0-A22AE746E900}" type="presParOf" srcId="{A020B5F1-CF13-4258-A150-D619D002C749}" destId="{D6F218BB-A459-4F49-9AED-E3B10DBC2B8C}" srcOrd="1" destOrd="0" presId="urn:microsoft.com/office/officeart/2005/8/layout/process4"/>
    <dgm:cxn modelId="{F219C058-9916-4708-BADA-76D77B876E79}" type="presParOf" srcId="{A020B5F1-CF13-4258-A150-D619D002C749}" destId="{4EAA18DD-AE1C-4AD7-A641-C3468278E1DA}" srcOrd="2" destOrd="0" presId="urn:microsoft.com/office/officeart/2005/8/layout/process4"/>
    <dgm:cxn modelId="{39172EB7-5991-457A-B72C-5A60769FA41A}" type="presParOf" srcId="{4EAA18DD-AE1C-4AD7-A641-C3468278E1DA}" destId="{2645E094-B94F-40E1-A365-3D28F3DA9386}" srcOrd="0" destOrd="0" presId="urn:microsoft.com/office/officeart/2005/8/layout/process4"/>
    <dgm:cxn modelId="{A70DFDB5-C919-483A-A3B9-038E03B5AD11}" type="presParOf" srcId="{A7CD61C5-30BA-48AA-87D6-688E4DC0767D}" destId="{7D558588-C8A2-4CEF-A458-B3AE25EEA7FD}" srcOrd="7" destOrd="0" presId="urn:microsoft.com/office/officeart/2005/8/layout/process4"/>
    <dgm:cxn modelId="{17626D4C-0E2D-4BCB-9F55-95217DBF346F}" type="presParOf" srcId="{A7CD61C5-30BA-48AA-87D6-688E4DC0767D}" destId="{A52CE940-1B5D-473A-9CBD-2D55685A65FB}" srcOrd="8" destOrd="0" presId="urn:microsoft.com/office/officeart/2005/8/layout/process4"/>
    <dgm:cxn modelId="{D4807AFE-0742-4D0F-BF86-E375DB2FF201}" type="presParOf" srcId="{A52CE940-1B5D-473A-9CBD-2D55685A65FB}" destId="{0ABFC67C-B250-4F6C-BA09-6146D7E59EDB}" srcOrd="0" destOrd="0" presId="urn:microsoft.com/office/officeart/2005/8/layout/process4"/>
    <dgm:cxn modelId="{E70E9362-C769-43E0-B1AE-D612A20D0A8D}" type="presParOf" srcId="{A52CE940-1B5D-473A-9CBD-2D55685A65FB}" destId="{B3CA7F31-108B-4268-A6B2-5C7E669164FA}" srcOrd="1" destOrd="0" presId="urn:microsoft.com/office/officeart/2005/8/layout/process4"/>
    <dgm:cxn modelId="{4CEFBB2A-CE17-493A-98DC-AF4ECC0A707C}" type="presParOf" srcId="{A52CE940-1B5D-473A-9CBD-2D55685A65FB}" destId="{7085564A-9950-45FB-9186-4B12B6FF0D42}" srcOrd="2" destOrd="0" presId="urn:microsoft.com/office/officeart/2005/8/layout/process4"/>
    <dgm:cxn modelId="{ACEF683B-EC2F-4943-91C3-CB19009A007C}" type="presParOf" srcId="{7085564A-9950-45FB-9186-4B12B6FF0D42}" destId="{7FDC467D-B2BB-47B8-908E-6C11532DE5F3}" srcOrd="0" destOrd="0" presId="urn:microsoft.com/office/officeart/2005/8/layout/process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C2B9808-4136-486E-B313-F79D85BF7217}" type="doc">
      <dgm:prSet loTypeId="urn:microsoft.com/office/officeart/2005/8/layout/process4" loCatId="process" qsTypeId="urn:microsoft.com/office/officeart/2005/8/quickstyle/simple1" qsCatId="simple" csTypeId="urn:microsoft.com/office/officeart/2005/8/colors/accent5_2" csCatId="accent5" phldr="1"/>
      <dgm:spPr/>
      <dgm:t>
        <a:bodyPr/>
        <a:lstStyle/>
        <a:p>
          <a:endParaRPr lang="es-CO"/>
        </a:p>
      </dgm:t>
    </dgm:pt>
    <dgm:pt modelId="{B2FB8DCA-7B07-4831-82BB-1288EBB32FAC}">
      <dgm:prSet phldrT="[Texto]" custT="1"/>
      <dgm:spPr/>
      <dgm:t>
        <a:bodyPr/>
        <a:lstStyle/>
        <a:p>
          <a:r>
            <a:rPr lang="es-CO" sz="1000" dirty="0"/>
            <a:t>CONSUMAX DE URABÁ</a:t>
          </a:r>
        </a:p>
      </dgm:t>
    </dgm:pt>
    <dgm:pt modelId="{95629A19-15EC-4240-8BB1-244D28284EA3}" type="parTrans" cxnId="{964A9FB5-FCA7-4BA3-85D6-8447D7205516}">
      <dgm:prSet/>
      <dgm:spPr/>
      <dgm:t>
        <a:bodyPr/>
        <a:lstStyle/>
        <a:p>
          <a:endParaRPr lang="es-CO"/>
        </a:p>
      </dgm:t>
    </dgm:pt>
    <dgm:pt modelId="{B6C628C5-FFC2-4713-BEF8-1E62ED577056}" type="sibTrans" cxnId="{964A9FB5-FCA7-4BA3-85D6-8447D7205516}">
      <dgm:prSet/>
      <dgm:spPr/>
      <dgm:t>
        <a:bodyPr/>
        <a:lstStyle/>
        <a:p>
          <a:endParaRPr lang="es-CO"/>
        </a:p>
      </dgm:t>
    </dgm:pt>
    <dgm:pt modelId="{6B7D583E-2004-40E6-8D84-7E8FD4C4C2A0}">
      <dgm:prSet phldrT="[Texto]"/>
      <dgm:spPr/>
      <dgm:t>
        <a:bodyPr/>
        <a:lstStyle/>
        <a:p>
          <a:r>
            <a:rPr lang="es-CO" b="0" i="0" u="none" dirty="0"/>
            <a:t>$2,986,124,353 </a:t>
          </a:r>
          <a:endParaRPr lang="es-CO" dirty="0"/>
        </a:p>
      </dgm:t>
    </dgm:pt>
    <dgm:pt modelId="{71E400E1-479E-448E-9211-E1956E55AE71}" type="parTrans" cxnId="{7445AB5F-5466-4318-8A5D-72E26F248BB6}">
      <dgm:prSet/>
      <dgm:spPr/>
      <dgm:t>
        <a:bodyPr/>
        <a:lstStyle/>
        <a:p>
          <a:endParaRPr lang="es-CO"/>
        </a:p>
      </dgm:t>
    </dgm:pt>
    <dgm:pt modelId="{2AC9E79C-6EE6-456B-8F7B-5E281F96D120}" type="sibTrans" cxnId="{7445AB5F-5466-4318-8A5D-72E26F248BB6}">
      <dgm:prSet/>
      <dgm:spPr/>
      <dgm:t>
        <a:bodyPr/>
        <a:lstStyle/>
        <a:p>
          <a:endParaRPr lang="es-CO"/>
        </a:p>
      </dgm:t>
    </dgm:pt>
    <dgm:pt modelId="{2B377B52-A6DD-4139-9510-1B88CE9BA63E}">
      <dgm:prSet phldrT="[Texto]" custT="1"/>
      <dgm:spPr/>
      <dgm:t>
        <a:bodyPr/>
        <a:lstStyle/>
        <a:p>
          <a:r>
            <a:rPr lang="es-CO" sz="1000" u="none" strike="noStrike">
              <a:effectLst/>
            </a:rPr>
            <a:t>MAKRO INVERSIONES LIMITADA</a:t>
          </a:r>
          <a:endParaRPr lang="es-CO" sz="1000" dirty="0"/>
        </a:p>
      </dgm:t>
    </dgm:pt>
    <dgm:pt modelId="{5DC878F9-22C4-473E-AF25-1AD2B4AD1D5C}" type="parTrans" cxnId="{1BECCB6E-B0A7-422A-96BB-F959233C9896}">
      <dgm:prSet/>
      <dgm:spPr/>
      <dgm:t>
        <a:bodyPr/>
        <a:lstStyle/>
        <a:p>
          <a:endParaRPr lang="es-CO"/>
        </a:p>
      </dgm:t>
    </dgm:pt>
    <dgm:pt modelId="{39103AA7-4C76-496A-9017-8A79473DB446}" type="sibTrans" cxnId="{1BECCB6E-B0A7-422A-96BB-F959233C9896}">
      <dgm:prSet/>
      <dgm:spPr/>
      <dgm:t>
        <a:bodyPr/>
        <a:lstStyle/>
        <a:p>
          <a:endParaRPr lang="es-CO"/>
        </a:p>
      </dgm:t>
    </dgm:pt>
    <dgm:pt modelId="{714193AC-013D-4D6C-9D1A-39828A4F082D}">
      <dgm:prSet phldrT="[Texto]"/>
      <dgm:spPr/>
      <dgm:t>
        <a:bodyPr/>
        <a:lstStyle/>
        <a:p>
          <a:r>
            <a:rPr lang="es-CO" b="0" i="0" u="none" dirty="0"/>
            <a:t>$2,503,838,875</a:t>
          </a:r>
          <a:endParaRPr lang="es-CO" dirty="0"/>
        </a:p>
      </dgm:t>
    </dgm:pt>
    <dgm:pt modelId="{D1BBD240-0693-410A-95A1-1A00BF07C8C1}" type="parTrans" cxnId="{2FBB6BF8-62AE-4386-B275-A9CBC52A51B0}">
      <dgm:prSet/>
      <dgm:spPr/>
      <dgm:t>
        <a:bodyPr/>
        <a:lstStyle/>
        <a:p>
          <a:endParaRPr lang="es-CO"/>
        </a:p>
      </dgm:t>
    </dgm:pt>
    <dgm:pt modelId="{E7125AF4-03D2-4E46-9632-A75E97AE2F13}" type="sibTrans" cxnId="{2FBB6BF8-62AE-4386-B275-A9CBC52A51B0}">
      <dgm:prSet/>
      <dgm:spPr/>
      <dgm:t>
        <a:bodyPr/>
        <a:lstStyle/>
        <a:p>
          <a:endParaRPr lang="es-CO"/>
        </a:p>
      </dgm:t>
    </dgm:pt>
    <dgm:pt modelId="{AAE78EAB-1B1A-4CF6-99EB-0949E96FBB86}">
      <dgm:prSet phldrT="[Texto]"/>
      <dgm:spPr/>
      <dgm:t>
        <a:bodyPr/>
        <a:lstStyle/>
        <a:p>
          <a:r>
            <a:rPr lang="es-CO" dirty="0"/>
            <a:t>AUTOSERVICIO LA BONANZA DISTRIBUIDORA</a:t>
          </a:r>
        </a:p>
      </dgm:t>
    </dgm:pt>
    <dgm:pt modelId="{D6B8BAFF-7D49-440A-947F-5D25C87C556B}" type="parTrans" cxnId="{684A4E2D-1AE8-45EC-94EB-698DD435C98A}">
      <dgm:prSet/>
      <dgm:spPr/>
      <dgm:t>
        <a:bodyPr/>
        <a:lstStyle/>
        <a:p>
          <a:endParaRPr lang="es-CO"/>
        </a:p>
      </dgm:t>
    </dgm:pt>
    <dgm:pt modelId="{426E6F1D-B917-4EFB-95CD-3D95387ADD06}" type="sibTrans" cxnId="{684A4E2D-1AE8-45EC-94EB-698DD435C98A}">
      <dgm:prSet/>
      <dgm:spPr/>
      <dgm:t>
        <a:bodyPr/>
        <a:lstStyle/>
        <a:p>
          <a:endParaRPr lang="es-CO"/>
        </a:p>
      </dgm:t>
    </dgm:pt>
    <dgm:pt modelId="{723B60B4-0A8E-4F79-9139-46262E2D8E55}">
      <dgm:prSet phldrT="[Texto]"/>
      <dgm:spPr/>
      <dgm:t>
        <a:bodyPr/>
        <a:lstStyle/>
        <a:p>
          <a:r>
            <a:rPr lang="es-CO" dirty="0"/>
            <a:t>$2,293,417,052</a:t>
          </a:r>
        </a:p>
      </dgm:t>
    </dgm:pt>
    <dgm:pt modelId="{C49C7A2D-6C6C-4016-8445-EF89C51E9702}" type="parTrans" cxnId="{D1D50F74-1FBB-4AFF-B53C-E68E8057170D}">
      <dgm:prSet/>
      <dgm:spPr/>
      <dgm:t>
        <a:bodyPr/>
        <a:lstStyle/>
        <a:p>
          <a:endParaRPr lang="es-CO"/>
        </a:p>
      </dgm:t>
    </dgm:pt>
    <dgm:pt modelId="{319EF89E-0413-4968-BFC4-2FFEA7288EF2}" type="sibTrans" cxnId="{D1D50F74-1FBB-4AFF-B53C-E68E8057170D}">
      <dgm:prSet/>
      <dgm:spPr/>
      <dgm:t>
        <a:bodyPr/>
        <a:lstStyle/>
        <a:p>
          <a:endParaRPr lang="es-CO"/>
        </a:p>
      </dgm:t>
    </dgm:pt>
    <dgm:pt modelId="{29E0FE7D-1DE9-46E8-A80D-570CEEF13F9B}">
      <dgm:prSet phldrT="[Texto]" custT="1"/>
      <dgm:spPr/>
      <dgm:t>
        <a:bodyPr/>
        <a:lstStyle/>
        <a:p>
          <a:r>
            <a:rPr lang="es-CO" sz="1000" dirty="0"/>
            <a:t>MERKANDREA YOMASA</a:t>
          </a:r>
        </a:p>
      </dgm:t>
    </dgm:pt>
    <dgm:pt modelId="{4ED2A298-3B06-4C61-9BE9-1B103D212F6C}" type="parTrans" cxnId="{832090B5-926C-44C0-BBC5-B60EDF8C07FB}">
      <dgm:prSet/>
      <dgm:spPr/>
      <dgm:t>
        <a:bodyPr/>
        <a:lstStyle/>
        <a:p>
          <a:endParaRPr lang="es-CO"/>
        </a:p>
      </dgm:t>
    </dgm:pt>
    <dgm:pt modelId="{41708C6E-40F8-4CD2-A55E-2D40340CCB9F}" type="sibTrans" cxnId="{832090B5-926C-44C0-BBC5-B60EDF8C07FB}">
      <dgm:prSet/>
      <dgm:spPr/>
      <dgm:t>
        <a:bodyPr/>
        <a:lstStyle/>
        <a:p>
          <a:endParaRPr lang="es-CO"/>
        </a:p>
      </dgm:t>
    </dgm:pt>
    <dgm:pt modelId="{7B99D97A-9C03-492F-A926-BD4D43F73450}">
      <dgm:prSet phldrT="[Texto]"/>
      <dgm:spPr/>
      <dgm:t>
        <a:bodyPr/>
        <a:lstStyle/>
        <a:p>
          <a:r>
            <a:rPr lang="es-CO" b="0" i="0" u="none" dirty="0"/>
            <a:t>$1,800,953,901 </a:t>
          </a:r>
          <a:endParaRPr lang="es-CO" dirty="0"/>
        </a:p>
      </dgm:t>
    </dgm:pt>
    <dgm:pt modelId="{EFC8A94F-8202-4BBB-BEBC-407D21665C70}" type="parTrans" cxnId="{60550A31-ABB5-4284-9EB3-06F9C10F8AE5}">
      <dgm:prSet/>
      <dgm:spPr/>
      <dgm:t>
        <a:bodyPr/>
        <a:lstStyle/>
        <a:p>
          <a:endParaRPr lang="es-CO"/>
        </a:p>
      </dgm:t>
    </dgm:pt>
    <dgm:pt modelId="{FE841DB1-F19E-47BB-A25C-FAB783C56972}" type="sibTrans" cxnId="{60550A31-ABB5-4284-9EB3-06F9C10F8AE5}">
      <dgm:prSet/>
      <dgm:spPr/>
      <dgm:t>
        <a:bodyPr/>
        <a:lstStyle/>
        <a:p>
          <a:endParaRPr lang="es-CO"/>
        </a:p>
      </dgm:t>
    </dgm:pt>
    <dgm:pt modelId="{F5199815-E143-4CFD-9861-B96FF0FCA9C1}">
      <dgm:prSet phldrT="[Texto]" custT="1"/>
      <dgm:spPr/>
      <dgm:t>
        <a:bodyPr/>
        <a:lstStyle/>
        <a:p>
          <a:r>
            <a:rPr lang="es-CO" sz="1000"/>
            <a:t>HERRERA </a:t>
          </a:r>
          <a:r>
            <a:rPr lang="es-CO" sz="1000" dirty="0"/>
            <a:t>MEDINA Y CIA SAS</a:t>
          </a:r>
        </a:p>
      </dgm:t>
    </dgm:pt>
    <dgm:pt modelId="{4C2312B8-BDAE-40EF-BEE1-53BB9EF9D1AA}" type="parTrans" cxnId="{4568A05C-4BB7-42E0-8EEE-5CBFD4BA1509}">
      <dgm:prSet/>
      <dgm:spPr/>
      <dgm:t>
        <a:bodyPr/>
        <a:lstStyle/>
        <a:p>
          <a:endParaRPr lang="es-CO"/>
        </a:p>
      </dgm:t>
    </dgm:pt>
    <dgm:pt modelId="{311A5DB1-B99D-45CF-8F51-6F543567C22E}" type="sibTrans" cxnId="{4568A05C-4BB7-42E0-8EEE-5CBFD4BA1509}">
      <dgm:prSet/>
      <dgm:spPr/>
      <dgm:t>
        <a:bodyPr/>
        <a:lstStyle/>
        <a:p>
          <a:endParaRPr lang="es-CO"/>
        </a:p>
      </dgm:t>
    </dgm:pt>
    <dgm:pt modelId="{90BA0902-D5EA-4836-8F51-57C982DCCDA5}">
      <dgm:prSet phldrT="[Texto]" custT="1"/>
      <dgm:spPr/>
      <dgm:t>
        <a:bodyPr/>
        <a:lstStyle/>
        <a:p>
          <a:r>
            <a:rPr lang="es-CO" sz="1400" dirty="0"/>
            <a:t>$8,422,587,000</a:t>
          </a:r>
        </a:p>
      </dgm:t>
    </dgm:pt>
    <dgm:pt modelId="{B51AA2F1-07DB-4986-84D9-2B2932A680A7}" type="parTrans" cxnId="{3FB3BE8B-FEEF-4D66-8272-FF922EB87F53}">
      <dgm:prSet/>
      <dgm:spPr/>
      <dgm:t>
        <a:bodyPr/>
        <a:lstStyle/>
        <a:p>
          <a:endParaRPr lang="es-CO"/>
        </a:p>
      </dgm:t>
    </dgm:pt>
    <dgm:pt modelId="{EFD529EB-0F51-4745-BA34-315281B0DF46}" type="sibTrans" cxnId="{3FB3BE8B-FEEF-4D66-8272-FF922EB87F53}">
      <dgm:prSet/>
      <dgm:spPr/>
      <dgm:t>
        <a:bodyPr/>
        <a:lstStyle/>
        <a:p>
          <a:endParaRPr lang="es-CO"/>
        </a:p>
      </dgm:t>
    </dgm:pt>
    <dgm:pt modelId="{A7CD61C5-30BA-48AA-87D6-688E4DC0767D}" type="pres">
      <dgm:prSet presAssocID="{2C2B9808-4136-486E-B313-F79D85BF7217}" presName="Name0" presStyleCnt="0">
        <dgm:presLayoutVars>
          <dgm:dir/>
          <dgm:animLvl val="lvl"/>
          <dgm:resizeHandles val="exact"/>
        </dgm:presLayoutVars>
      </dgm:prSet>
      <dgm:spPr/>
    </dgm:pt>
    <dgm:pt modelId="{48EADE9F-A700-48E6-86C8-9F1E8F294B7C}" type="pres">
      <dgm:prSet presAssocID="{29E0FE7D-1DE9-46E8-A80D-570CEEF13F9B}" presName="boxAndChildren" presStyleCnt="0"/>
      <dgm:spPr/>
    </dgm:pt>
    <dgm:pt modelId="{C7DF3109-BFBD-4843-A61F-C33F0182F507}" type="pres">
      <dgm:prSet presAssocID="{29E0FE7D-1DE9-46E8-A80D-570CEEF13F9B}" presName="parentTextBox" presStyleLbl="node1" presStyleIdx="0" presStyleCnt="5"/>
      <dgm:spPr/>
    </dgm:pt>
    <dgm:pt modelId="{7E1206D2-EBCD-4BB2-8F86-CDC1C33E497B}" type="pres">
      <dgm:prSet presAssocID="{29E0FE7D-1DE9-46E8-A80D-570CEEF13F9B}" presName="entireBox" presStyleLbl="node1" presStyleIdx="0" presStyleCnt="5"/>
      <dgm:spPr/>
    </dgm:pt>
    <dgm:pt modelId="{DF7FD437-AC3E-4320-8E1B-93D491C7971A}" type="pres">
      <dgm:prSet presAssocID="{29E0FE7D-1DE9-46E8-A80D-570CEEF13F9B}" presName="descendantBox" presStyleCnt="0"/>
      <dgm:spPr/>
    </dgm:pt>
    <dgm:pt modelId="{72AEA91F-900C-4ED7-AA93-4501DD1FACB1}" type="pres">
      <dgm:prSet presAssocID="{7B99D97A-9C03-492F-A926-BD4D43F73450}" presName="childTextBox" presStyleLbl="fgAccFollowNode1" presStyleIdx="0" presStyleCnt="5">
        <dgm:presLayoutVars>
          <dgm:bulletEnabled val="1"/>
        </dgm:presLayoutVars>
      </dgm:prSet>
      <dgm:spPr/>
    </dgm:pt>
    <dgm:pt modelId="{1D5F0204-DCD0-4860-99A8-2DF19E70333F}" type="pres">
      <dgm:prSet presAssocID="{426E6F1D-B917-4EFB-95CD-3D95387ADD06}" presName="sp" presStyleCnt="0"/>
      <dgm:spPr/>
    </dgm:pt>
    <dgm:pt modelId="{D4BC8025-94C5-48B7-B4E8-020DCBFB3E23}" type="pres">
      <dgm:prSet presAssocID="{AAE78EAB-1B1A-4CF6-99EB-0949E96FBB86}" presName="arrowAndChildren" presStyleCnt="0"/>
      <dgm:spPr/>
    </dgm:pt>
    <dgm:pt modelId="{F9BB4332-2FE9-4833-B2F1-A8F37031885F}" type="pres">
      <dgm:prSet presAssocID="{AAE78EAB-1B1A-4CF6-99EB-0949E96FBB86}" presName="parentTextArrow" presStyleLbl="node1" presStyleIdx="0" presStyleCnt="5"/>
      <dgm:spPr/>
    </dgm:pt>
    <dgm:pt modelId="{5EB7F8F3-BDCB-4548-8132-FCAC8CB7B31F}" type="pres">
      <dgm:prSet presAssocID="{AAE78EAB-1B1A-4CF6-99EB-0949E96FBB86}" presName="arrow" presStyleLbl="node1" presStyleIdx="1" presStyleCnt="5"/>
      <dgm:spPr/>
    </dgm:pt>
    <dgm:pt modelId="{983CB014-5B6B-4B8C-A251-E3AE481D9E83}" type="pres">
      <dgm:prSet presAssocID="{AAE78EAB-1B1A-4CF6-99EB-0949E96FBB86}" presName="descendantArrow" presStyleCnt="0"/>
      <dgm:spPr/>
    </dgm:pt>
    <dgm:pt modelId="{0ADDE3B2-CC4A-41CA-A3F5-9ED47C1DC6EC}" type="pres">
      <dgm:prSet presAssocID="{723B60B4-0A8E-4F79-9139-46262E2D8E55}" presName="childTextArrow" presStyleLbl="fgAccFollowNode1" presStyleIdx="1" presStyleCnt="5">
        <dgm:presLayoutVars>
          <dgm:bulletEnabled val="1"/>
        </dgm:presLayoutVars>
      </dgm:prSet>
      <dgm:spPr/>
    </dgm:pt>
    <dgm:pt modelId="{C4C21A9D-BDEE-4230-86FD-1094F113B543}" type="pres">
      <dgm:prSet presAssocID="{39103AA7-4C76-496A-9017-8A79473DB446}" presName="sp" presStyleCnt="0"/>
      <dgm:spPr/>
    </dgm:pt>
    <dgm:pt modelId="{A020B5F1-CF13-4258-A150-D619D002C749}" type="pres">
      <dgm:prSet presAssocID="{2B377B52-A6DD-4139-9510-1B88CE9BA63E}" presName="arrowAndChildren" presStyleCnt="0"/>
      <dgm:spPr/>
    </dgm:pt>
    <dgm:pt modelId="{96BD597E-568E-4B50-B3B0-EA0A623FE184}" type="pres">
      <dgm:prSet presAssocID="{2B377B52-A6DD-4139-9510-1B88CE9BA63E}" presName="parentTextArrow" presStyleLbl="node1" presStyleIdx="1" presStyleCnt="5"/>
      <dgm:spPr/>
    </dgm:pt>
    <dgm:pt modelId="{D6F218BB-A459-4F49-9AED-E3B10DBC2B8C}" type="pres">
      <dgm:prSet presAssocID="{2B377B52-A6DD-4139-9510-1B88CE9BA63E}" presName="arrow" presStyleLbl="node1" presStyleIdx="2" presStyleCnt="5"/>
      <dgm:spPr/>
    </dgm:pt>
    <dgm:pt modelId="{4EAA18DD-AE1C-4AD7-A641-C3468278E1DA}" type="pres">
      <dgm:prSet presAssocID="{2B377B52-A6DD-4139-9510-1B88CE9BA63E}" presName="descendantArrow" presStyleCnt="0"/>
      <dgm:spPr/>
    </dgm:pt>
    <dgm:pt modelId="{2645E094-B94F-40E1-A365-3D28F3DA9386}" type="pres">
      <dgm:prSet presAssocID="{714193AC-013D-4D6C-9D1A-39828A4F082D}" presName="childTextArrow" presStyleLbl="fgAccFollowNode1" presStyleIdx="2" presStyleCnt="5">
        <dgm:presLayoutVars>
          <dgm:bulletEnabled val="1"/>
        </dgm:presLayoutVars>
      </dgm:prSet>
      <dgm:spPr/>
    </dgm:pt>
    <dgm:pt modelId="{71D3020E-9CD4-4B0F-BFD9-C7D2153992EA}" type="pres">
      <dgm:prSet presAssocID="{311A5DB1-B99D-45CF-8F51-6F543567C22E}" presName="sp" presStyleCnt="0"/>
      <dgm:spPr/>
    </dgm:pt>
    <dgm:pt modelId="{8C92035E-89D4-4968-A71B-AF0D0763D225}" type="pres">
      <dgm:prSet presAssocID="{F5199815-E143-4CFD-9861-B96FF0FCA9C1}" presName="arrowAndChildren" presStyleCnt="0"/>
      <dgm:spPr/>
    </dgm:pt>
    <dgm:pt modelId="{36C57BD0-0A59-4A2D-AD1E-A8DFDF86F2AC}" type="pres">
      <dgm:prSet presAssocID="{F5199815-E143-4CFD-9861-B96FF0FCA9C1}" presName="parentTextArrow" presStyleLbl="node1" presStyleIdx="2" presStyleCnt="5"/>
      <dgm:spPr/>
    </dgm:pt>
    <dgm:pt modelId="{E0550F6C-C46E-4F37-AC01-DA3A947005CF}" type="pres">
      <dgm:prSet presAssocID="{F5199815-E143-4CFD-9861-B96FF0FCA9C1}" presName="arrow" presStyleLbl="node1" presStyleIdx="3" presStyleCnt="5"/>
      <dgm:spPr/>
    </dgm:pt>
    <dgm:pt modelId="{0871DE52-A630-4FD8-9F1B-AF7326900B74}" type="pres">
      <dgm:prSet presAssocID="{F5199815-E143-4CFD-9861-B96FF0FCA9C1}" presName="descendantArrow" presStyleCnt="0"/>
      <dgm:spPr/>
    </dgm:pt>
    <dgm:pt modelId="{7FDC467D-B2BB-47B8-908E-6C11532DE5F3}" type="pres">
      <dgm:prSet presAssocID="{6B7D583E-2004-40E6-8D84-7E8FD4C4C2A0}" presName="childTextArrow" presStyleLbl="fgAccFollowNode1" presStyleIdx="3" presStyleCnt="5">
        <dgm:presLayoutVars>
          <dgm:bulletEnabled val="1"/>
        </dgm:presLayoutVars>
      </dgm:prSet>
      <dgm:spPr/>
    </dgm:pt>
    <dgm:pt modelId="{7D558588-C8A2-4CEF-A458-B3AE25EEA7FD}" type="pres">
      <dgm:prSet presAssocID="{B6C628C5-FFC2-4713-BEF8-1E62ED577056}" presName="sp" presStyleCnt="0"/>
      <dgm:spPr/>
    </dgm:pt>
    <dgm:pt modelId="{A52CE940-1B5D-473A-9CBD-2D55685A65FB}" type="pres">
      <dgm:prSet presAssocID="{B2FB8DCA-7B07-4831-82BB-1288EBB32FAC}" presName="arrowAndChildren" presStyleCnt="0"/>
      <dgm:spPr/>
    </dgm:pt>
    <dgm:pt modelId="{0ABFC67C-B250-4F6C-BA09-6146D7E59EDB}" type="pres">
      <dgm:prSet presAssocID="{B2FB8DCA-7B07-4831-82BB-1288EBB32FAC}" presName="parentTextArrow" presStyleLbl="node1" presStyleIdx="3" presStyleCnt="5"/>
      <dgm:spPr/>
    </dgm:pt>
    <dgm:pt modelId="{D7980031-E022-40CC-BAC6-F1071DF81D0C}" type="pres">
      <dgm:prSet presAssocID="{B2FB8DCA-7B07-4831-82BB-1288EBB32FAC}" presName="arrow" presStyleLbl="node1" presStyleIdx="4" presStyleCnt="5"/>
      <dgm:spPr/>
    </dgm:pt>
    <dgm:pt modelId="{6861C328-A7D4-4364-9C9B-1E3A082C42E3}" type="pres">
      <dgm:prSet presAssocID="{B2FB8DCA-7B07-4831-82BB-1288EBB32FAC}" presName="descendantArrow" presStyleCnt="0"/>
      <dgm:spPr/>
    </dgm:pt>
    <dgm:pt modelId="{CA3D2BD1-A6C6-4653-8084-5F43E961FBE5}" type="pres">
      <dgm:prSet presAssocID="{90BA0902-D5EA-4836-8F51-57C982DCCDA5}" presName="childTextArrow" presStyleLbl="fgAccFollowNode1" presStyleIdx="4" presStyleCnt="5">
        <dgm:presLayoutVars>
          <dgm:bulletEnabled val="1"/>
        </dgm:presLayoutVars>
      </dgm:prSet>
      <dgm:spPr/>
    </dgm:pt>
  </dgm:ptLst>
  <dgm:cxnLst>
    <dgm:cxn modelId="{A1F7F902-BB60-472A-9D3E-15D536137B90}" type="presOf" srcId="{2B377B52-A6DD-4139-9510-1B88CE9BA63E}" destId="{96BD597E-568E-4B50-B3B0-EA0A623FE184}" srcOrd="0" destOrd="0" presId="urn:microsoft.com/office/officeart/2005/8/layout/process4"/>
    <dgm:cxn modelId="{92441D1B-AE3B-4DD2-92CE-D5A4CA69CC6A}" type="presOf" srcId="{F5199815-E143-4CFD-9861-B96FF0FCA9C1}" destId="{E0550F6C-C46E-4F37-AC01-DA3A947005CF}" srcOrd="1" destOrd="0" presId="urn:microsoft.com/office/officeart/2005/8/layout/process4"/>
    <dgm:cxn modelId="{A9C4D71F-DD54-4617-8C14-C5AA21197CCA}" type="presOf" srcId="{29E0FE7D-1DE9-46E8-A80D-570CEEF13F9B}" destId="{7E1206D2-EBCD-4BB2-8F86-CDC1C33E497B}" srcOrd="1" destOrd="0" presId="urn:microsoft.com/office/officeart/2005/8/layout/process4"/>
    <dgm:cxn modelId="{684A4E2D-1AE8-45EC-94EB-698DD435C98A}" srcId="{2C2B9808-4136-486E-B313-F79D85BF7217}" destId="{AAE78EAB-1B1A-4CF6-99EB-0949E96FBB86}" srcOrd="3" destOrd="0" parTransId="{D6B8BAFF-7D49-440A-947F-5D25C87C556B}" sibTransId="{426E6F1D-B917-4EFB-95CD-3D95387ADD06}"/>
    <dgm:cxn modelId="{CAEA7D2F-5A19-47CC-852F-6A21DD7AACF4}" type="presOf" srcId="{7B99D97A-9C03-492F-A926-BD4D43F73450}" destId="{72AEA91F-900C-4ED7-AA93-4501DD1FACB1}" srcOrd="0" destOrd="0" presId="urn:microsoft.com/office/officeart/2005/8/layout/process4"/>
    <dgm:cxn modelId="{60550A31-ABB5-4284-9EB3-06F9C10F8AE5}" srcId="{29E0FE7D-1DE9-46E8-A80D-570CEEF13F9B}" destId="{7B99D97A-9C03-492F-A926-BD4D43F73450}" srcOrd="0" destOrd="0" parTransId="{EFC8A94F-8202-4BBB-BEBC-407D21665C70}" sibTransId="{FE841DB1-F19E-47BB-A25C-FAB783C56972}"/>
    <dgm:cxn modelId="{A4A90D36-CF3E-4AEC-947B-ADCADA5065D1}" type="presOf" srcId="{B2FB8DCA-7B07-4831-82BB-1288EBB32FAC}" destId="{D7980031-E022-40CC-BAC6-F1071DF81D0C}" srcOrd="1" destOrd="0" presId="urn:microsoft.com/office/officeart/2005/8/layout/process4"/>
    <dgm:cxn modelId="{4568A05C-4BB7-42E0-8EEE-5CBFD4BA1509}" srcId="{2C2B9808-4136-486E-B313-F79D85BF7217}" destId="{F5199815-E143-4CFD-9861-B96FF0FCA9C1}" srcOrd="1" destOrd="0" parTransId="{4C2312B8-BDAE-40EF-BEE1-53BB9EF9D1AA}" sibTransId="{311A5DB1-B99D-45CF-8F51-6F543567C22E}"/>
    <dgm:cxn modelId="{7445AB5F-5466-4318-8A5D-72E26F248BB6}" srcId="{F5199815-E143-4CFD-9861-B96FF0FCA9C1}" destId="{6B7D583E-2004-40E6-8D84-7E8FD4C4C2A0}" srcOrd="0" destOrd="0" parTransId="{71E400E1-479E-448E-9211-E1956E55AE71}" sibTransId="{2AC9E79C-6EE6-456B-8F7B-5E281F96D120}"/>
    <dgm:cxn modelId="{31C6EE61-7A3B-44A1-9B38-2F7C60D6E6B3}" type="presOf" srcId="{F5199815-E143-4CFD-9861-B96FF0FCA9C1}" destId="{36C57BD0-0A59-4A2D-AD1E-A8DFDF86F2AC}" srcOrd="0" destOrd="0" presId="urn:microsoft.com/office/officeart/2005/8/layout/process4"/>
    <dgm:cxn modelId="{A5432B44-513B-4E5E-8F5E-C70626C7BEB5}" type="presOf" srcId="{29E0FE7D-1DE9-46E8-A80D-570CEEF13F9B}" destId="{C7DF3109-BFBD-4843-A61F-C33F0182F507}" srcOrd="0" destOrd="0" presId="urn:microsoft.com/office/officeart/2005/8/layout/process4"/>
    <dgm:cxn modelId="{19E3066C-F16E-4A40-867D-3789822E984A}" type="presOf" srcId="{2C2B9808-4136-486E-B313-F79D85BF7217}" destId="{A7CD61C5-30BA-48AA-87D6-688E4DC0767D}" srcOrd="0" destOrd="0" presId="urn:microsoft.com/office/officeart/2005/8/layout/process4"/>
    <dgm:cxn modelId="{1BECCB6E-B0A7-422A-96BB-F959233C9896}" srcId="{2C2B9808-4136-486E-B313-F79D85BF7217}" destId="{2B377B52-A6DD-4139-9510-1B88CE9BA63E}" srcOrd="2" destOrd="0" parTransId="{5DC878F9-22C4-473E-AF25-1AD2B4AD1D5C}" sibTransId="{39103AA7-4C76-496A-9017-8A79473DB446}"/>
    <dgm:cxn modelId="{3A269673-85B9-46EA-9579-60E91819FF83}" type="presOf" srcId="{714193AC-013D-4D6C-9D1A-39828A4F082D}" destId="{2645E094-B94F-40E1-A365-3D28F3DA9386}" srcOrd="0" destOrd="0" presId="urn:microsoft.com/office/officeart/2005/8/layout/process4"/>
    <dgm:cxn modelId="{D1D50F74-1FBB-4AFF-B53C-E68E8057170D}" srcId="{AAE78EAB-1B1A-4CF6-99EB-0949E96FBB86}" destId="{723B60B4-0A8E-4F79-9139-46262E2D8E55}" srcOrd="0" destOrd="0" parTransId="{C49C7A2D-6C6C-4016-8445-EF89C51E9702}" sibTransId="{319EF89E-0413-4968-BFC4-2FFEA7288EF2}"/>
    <dgm:cxn modelId="{1685AE57-8E2B-464F-81CF-162A921C9134}" type="presOf" srcId="{2B377B52-A6DD-4139-9510-1B88CE9BA63E}" destId="{D6F218BB-A459-4F49-9AED-E3B10DBC2B8C}" srcOrd="1" destOrd="0" presId="urn:microsoft.com/office/officeart/2005/8/layout/process4"/>
    <dgm:cxn modelId="{7AD69C7A-4454-4CFE-BB3C-61CCD3ECAFEA}" type="presOf" srcId="{AAE78EAB-1B1A-4CF6-99EB-0949E96FBB86}" destId="{5EB7F8F3-BDCB-4548-8132-FCAC8CB7B31F}" srcOrd="1" destOrd="0" presId="urn:microsoft.com/office/officeart/2005/8/layout/process4"/>
    <dgm:cxn modelId="{ADA1587B-DAFE-40DC-8740-CB43D8C36B43}" type="presOf" srcId="{90BA0902-D5EA-4836-8F51-57C982DCCDA5}" destId="{CA3D2BD1-A6C6-4653-8084-5F43E961FBE5}" srcOrd="0" destOrd="0" presId="urn:microsoft.com/office/officeart/2005/8/layout/process4"/>
    <dgm:cxn modelId="{C42A6782-277F-4FE2-AE3F-989FCB3CB1FE}" type="presOf" srcId="{B2FB8DCA-7B07-4831-82BB-1288EBB32FAC}" destId="{0ABFC67C-B250-4F6C-BA09-6146D7E59EDB}" srcOrd="0" destOrd="0" presId="urn:microsoft.com/office/officeart/2005/8/layout/process4"/>
    <dgm:cxn modelId="{3FB3BE8B-FEEF-4D66-8272-FF922EB87F53}" srcId="{B2FB8DCA-7B07-4831-82BB-1288EBB32FAC}" destId="{90BA0902-D5EA-4836-8F51-57C982DCCDA5}" srcOrd="0" destOrd="0" parTransId="{B51AA2F1-07DB-4986-84D9-2B2932A680A7}" sibTransId="{EFD529EB-0F51-4745-BA34-315281B0DF46}"/>
    <dgm:cxn modelId="{832090B5-926C-44C0-BBC5-B60EDF8C07FB}" srcId="{2C2B9808-4136-486E-B313-F79D85BF7217}" destId="{29E0FE7D-1DE9-46E8-A80D-570CEEF13F9B}" srcOrd="4" destOrd="0" parTransId="{4ED2A298-3B06-4C61-9BE9-1B103D212F6C}" sibTransId="{41708C6E-40F8-4CD2-A55E-2D40340CCB9F}"/>
    <dgm:cxn modelId="{964A9FB5-FCA7-4BA3-85D6-8447D7205516}" srcId="{2C2B9808-4136-486E-B313-F79D85BF7217}" destId="{B2FB8DCA-7B07-4831-82BB-1288EBB32FAC}" srcOrd="0" destOrd="0" parTransId="{95629A19-15EC-4240-8BB1-244D28284EA3}" sibTransId="{B6C628C5-FFC2-4713-BEF8-1E62ED577056}"/>
    <dgm:cxn modelId="{6CC83DCA-7EB5-42BC-B3E4-84EE38E35BD8}" type="presOf" srcId="{6B7D583E-2004-40E6-8D84-7E8FD4C4C2A0}" destId="{7FDC467D-B2BB-47B8-908E-6C11532DE5F3}" srcOrd="0" destOrd="0" presId="urn:microsoft.com/office/officeart/2005/8/layout/process4"/>
    <dgm:cxn modelId="{515BE8CA-9CB1-4895-A748-574EF2CDA126}" type="presOf" srcId="{AAE78EAB-1B1A-4CF6-99EB-0949E96FBB86}" destId="{F9BB4332-2FE9-4833-B2F1-A8F37031885F}" srcOrd="0" destOrd="0" presId="urn:microsoft.com/office/officeart/2005/8/layout/process4"/>
    <dgm:cxn modelId="{802F1CE7-1BB7-49F6-A029-6A3BF8544F23}" type="presOf" srcId="{723B60B4-0A8E-4F79-9139-46262E2D8E55}" destId="{0ADDE3B2-CC4A-41CA-A3F5-9ED47C1DC6EC}" srcOrd="0" destOrd="0" presId="urn:microsoft.com/office/officeart/2005/8/layout/process4"/>
    <dgm:cxn modelId="{2FBB6BF8-62AE-4386-B275-A9CBC52A51B0}" srcId="{2B377B52-A6DD-4139-9510-1B88CE9BA63E}" destId="{714193AC-013D-4D6C-9D1A-39828A4F082D}" srcOrd="0" destOrd="0" parTransId="{D1BBD240-0693-410A-95A1-1A00BF07C8C1}" sibTransId="{E7125AF4-03D2-4E46-9632-A75E97AE2F13}"/>
    <dgm:cxn modelId="{33BB3690-B6DB-4581-BAC8-738B83C1A3D2}" type="presParOf" srcId="{A7CD61C5-30BA-48AA-87D6-688E4DC0767D}" destId="{48EADE9F-A700-48E6-86C8-9F1E8F294B7C}" srcOrd="0" destOrd="0" presId="urn:microsoft.com/office/officeart/2005/8/layout/process4"/>
    <dgm:cxn modelId="{99433351-3DD7-41AC-B209-5BE2D6C6B5A8}" type="presParOf" srcId="{48EADE9F-A700-48E6-86C8-9F1E8F294B7C}" destId="{C7DF3109-BFBD-4843-A61F-C33F0182F507}" srcOrd="0" destOrd="0" presId="urn:microsoft.com/office/officeart/2005/8/layout/process4"/>
    <dgm:cxn modelId="{E10CDEB8-2D2B-48F9-B844-56CE7F9FBA47}" type="presParOf" srcId="{48EADE9F-A700-48E6-86C8-9F1E8F294B7C}" destId="{7E1206D2-EBCD-4BB2-8F86-CDC1C33E497B}" srcOrd="1" destOrd="0" presId="urn:microsoft.com/office/officeart/2005/8/layout/process4"/>
    <dgm:cxn modelId="{6E9CF58A-01FD-4D03-BA05-80AAD293203A}" type="presParOf" srcId="{48EADE9F-A700-48E6-86C8-9F1E8F294B7C}" destId="{DF7FD437-AC3E-4320-8E1B-93D491C7971A}" srcOrd="2" destOrd="0" presId="urn:microsoft.com/office/officeart/2005/8/layout/process4"/>
    <dgm:cxn modelId="{965613CC-FEDC-49AD-A3DD-1502279C0D9A}" type="presParOf" srcId="{DF7FD437-AC3E-4320-8E1B-93D491C7971A}" destId="{72AEA91F-900C-4ED7-AA93-4501DD1FACB1}" srcOrd="0" destOrd="0" presId="urn:microsoft.com/office/officeart/2005/8/layout/process4"/>
    <dgm:cxn modelId="{487DC312-AECE-42D5-9B67-3835252F1DC4}" type="presParOf" srcId="{A7CD61C5-30BA-48AA-87D6-688E4DC0767D}" destId="{1D5F0204-DCD0-4860-99A8-2DF19E70333F}" srcOrd="1" destOrd="0" presId="urn:microsoft.com/office/officeart/2005/8/layout/process4"/>
    <dgm:cxn modelId="{4E892C7C-53D8-418B-B57D-8CA630178AE1}" type="presParOf" srcId="{A7CD61C5-30BA-48AA-87D6-688E4DC0767D}" destId="{D4BC8025-94C5-48B7-B4E8-020DCBFB3E23}" srcOrd="2" destOrd="0" presId="urn:microsoft.com/office/officeart/2005/8/layout/process4"/>
    <dgm:cxn modelId="{C8191FA5-6F0D-49E0-9C2B-37560EFA462C}" type="presParOf" srcId="{D4BC8025-94C5-48B7-B4E8-020DCBFB3E23}" destId="{F9BB4332-2FE9-4833-B2F1-A8F37031885F}" srcOrd="0" destOrd="0" presId="urn:microsoft.com/office/officeart/2005/8/layout/process4"/>
    <dgm:cxn modelId="{2244A952-D4E3-4980-AD6D-7F96CB22648E}" type="presParOf" srcId="{D4BC8025-94C5-48B7-B4E8-020DCBFB3E23}" destId="{5EB7F8F3-BDCB-4548-8132-FCAC8CB7B31F}" srcOrd="1" destOrd="0" presId="urn:microsoft.com/office/officeart/2005/8/layout/process4"/>
    <dgm:cxn modelId="{813B1FC7-016F-49BA-AEA3-AADA2A5F8948}" type="presParOf" srcId="{D4BC8025-94C5-48B7-B4E8-020DCBFB3E23}" destId="{983CB014-5B6B-4B8C-A251-E3AE481D9E83}" srcOrd="2" destOrd="0" presId="urn:microsoft.com/office/officeart/2005/8/layout/process4"/>
    <dgm:cxn modelId="{C3CB6787-0C1D-4E62-9971-BFEF46E75C1B}" type="presParOf" srcId="{983CB014-5B6B-4B8C-A251-E3AE481D9E83}" destId="{0ADDE3B2-CC4A-41CA-A3F5-9ED47C1DC6EC}" srcOrd="0" destOrd="0" presId="urn:microsoft.com/office/officeart/2005/8/layout/process4"/>
    <dgm:cxn modelId="{392B64C3-0F35-45F5-AEB8-7FFFDD52B325}" type="presParOf" srcId="{A7CD61C5-30BA-48AA-87D6-688E4DC0767D}" destId="{C4C21A9D-BDEE-4230-86FD-1094F113B543}" srcOrd="3" destOrd="0" presId="urn:microsoft.com/office/officeart/2005/8/layout/process4"/>
    <dgm:cxn modelId="{BC7E1AAD-A1E5-43FA-95F7-C3E6D1CCBA6D}" type="presParOf" srcId="{A7CD61C5-30BA-48AA-87D6-688E4DC0767D}" destId="{A020B5F1-CF13-4258-A150-D619D002C749}" srcOrd="4" destOrd="0" presId="urn:microsoft.com/office/officeart/2005/8/layout/process4"/>
    <dgm:cxn modelId="{BEE309DD-C0E1-4602-908E-52493D711BFD}" type="presParOf" srcId="{A020B5F1-CF13-4258-A150-D619D002C749}" destId="{96BD597E-568E-4B50-B3B0-EA0A623FE184}" srcOrd="0" destOrd="0" presId="urn:microsoft.com/office/officeart/2005/8/layout/process4"/>
    <dgm:cxn modelId="{9E637591-0976-420F-96D0-A22AE746E900}" type="presParOf" srcId="{A020B5F1-CF13-4258-A150-D619D002C749}" destId="{D6F218BB-A459-4F49-9AED-E3B10DBC2B8C}" srcOrd="1" destOrd="0" presId="urn:microsoft.com/office/officeart/2005/8/layout/process4"/>
    <dgm:cxn modelId="{F219C058-9916-4708-BADA-76D77B876E79}" type="presParOf" srcId="{A020B5F1-CF13-4258-A150-D619D002C749}" destId="{4EAA18DD-AE1C-4AD7-A641-C3468278E1DA}" srcOrd="2" destOrd="0" presId="urn:microsoft.com/office/officeart/2005/8/layout/process4"/>
    <dgm:cxn modelId="{39172EB7-5991-457A-B72C-5A60769FA41A}" type="presParOf" srcId="{4EAA18DD-AE1C-4AD7-A641-C3468278E1DA}" destId="{2645E094-B94F-40E1-A365-3D28F3DA9386}" srcOrd="0" destOrd="0" presId="urn:microsoft.com/office/officeart/2005/8/layout/process4"/>
    <dgm:cxn modelId="{A64BA453-9531-4456-98AB-C6106BA371ED}" type="presParOf" srcId="{A7CD61C5-30BA-48AA-87D6-688E4DC0767D}" destId="{71D3020E-9CD4-4B0F-BFD9-C7D2153992EA}" srcOrd="5" destOrd="0" presId="urn:microsoft.com/office/officeart/2005/8/layout/process4"/>
    <dgm:cxn modelId="{656FE787-2FEC-4206-8D6E-0402BAED61A3}" type="presParOf" srcId="{A7CD61C5-30BA-48AA-87D6-688E4DC0767D}" destId="{8C92035E-89D4-4968-A71B-AF0D0763D225}" srcOrd="6" destOrd="0" presId="urn:microsoft.com/office/officeart/2005/8/layout/process4"/>
    <dgm:cxn modelId="{CB9FF337-2C22-41CA-8B13-94344E4E968F}" type="presParOf" srcId="{8C92035E-89D4-4968-A71B-AF0D0763D225}" destId="{36C57BD0-0A59-4A2D-AD1E-A8DFDF86F2AC}" srcOrd="0" destOrd="0" presId="urn:microsoft.com/office/officeart/2005/8/layout/process4"/>
    <dgm:cxn modelId="{035562BE-F461-4750-B4A6-A5FC3EE38890}" type="presParOf" srcId="{8C92035E-89D4-4968-A71B-AF0D0763D225}" destId="{E0550F6C-C46E-4F37-AC01-DA3A947005CF}" srcOrd="1" destOrd="0" presId="urn:microsoft.com/office/officeart/2005/8/layout/process4"/>
    <dgm:cxn modelId="{367C586B-C554-411E-ADF7-F7F57B343733}" type="presParOf" srcId="{8C92035E-89D4-4968-A71B-AF0D0763D225}" destId="{0871DE52-A630-4FD8-9F1B-AF7326900B74}" srcOrd="2" destOrd="0" presId="urn:microsoft.com/office/officeart/2005/8/layout/process4"/>
    <dgm:cxn modelId="{F6338720-D341-44F5-A87C-73D4B300D822}" type="presParOf" srcId="{0871DE52-A630-4FD8-9F1B-AF7326900B74}" destId="{7FDC467D-B2BB-47B8-908E-6C11532DE5F3}" srcOrd="0" destOrd="0" presId="urn:microsoft.com/office/officeart/2005/8/layout/process4"/>
    <dgm:cxn modelId="{A70DFDB5-C919-483A-A3B9-038E03B5AD11}" type="presParOf" srcId="{A7CD61C5-30BA-48AA-87D6-688E4DC0767D}" destId="{7D558588-C8A2-4CEF-A458-B3AE25EEA7FD}" srcOrd="7" destOrd="0" presId="urn:microsoft.com/office/officeart/2005/8/layout/process4"/>
    <dgm:cxn modelId="{17626D4C-0E2D-4BCB-9F55-95217DBF346F}" type="presParOf" srcId="{A7CD61C5-30BA-48AA-87D6-688E4DC0767D}" destId="{A52CE940-1B5D-473A-9CBD-2D55685A65FB}" srcOrd="8" destOrd="0" presId="urn:microsoft.com/office/officeart/2005/8/layout/process4"/>
    <dgm:cxn modelId="{D4807AFE-0742-4D0F-BF86-E375DB2FF201}" type="presParOf" srcId="{A52CE940-1B5D-473A-9CBD-2D55685A65FB}" destId="{0ABFC67C-B250-4F6C-BA09-6146D7E59EDB}" srcOrd="0" destOrd="0" presId="urn:microsoft.com/office/officeart/2005/8/layout/process4"/>
    <dgm:cxn modelId="{EF74005F-CCA9-4B83-8E92-1A6843C30A45}" type="presParOf" srcId="{A52CE940-1B5D-473A-9CBD-2D55685A65FB}" destId="{D7980031-E022-40CC-BAC6-F1071DF81D0C}" srcOrd="1" destOrd="0" presId="urn:microsoft.com/office/officeart/2005/8/layout/process4"/>
    <dgm:cxn modelId="{4D5CD533-763F-45F6-8395-FE02FF9CA4D4}" type="presParOf" srcId="{A52CE940-1B5D-473A-9CBD-2D55685A65FB}" destId="{6861C328-A7D4-4364-9C9B-1E3A082C42E3}" srcOrd="2" destOrd="0" presId="urn:microsoft.com/office/officeart/2005/8/layout/process4"/>
    <dgm:cxn modelId="{BD12AF1E-4C83-4382-84ED-C83EB1518D1E}" type="presParOf" srcId="{6861C328-A7D4-4364-9C9B-1E3A082C42E3}" destId="{CA3D2BD1-A6C6-4653-8084-5F43E961FBE5}" srcOrd="0" destOrd="0" presId="urn:microsoft.com/office/officeart/2005/8/layout/process4"/>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C2B9808-4136-486E-B313-F79D85BF7217}" type="doc">
      <dgm:prSet loTypeId="urn:microsoft.com/office/officeart/2005/8/layout/process4" loCatId="process" qsTypeId="urn:microsoft.com/office/officeart/2005/8/quickstyle/simple1" qsCatId="simple" csTypeId="urn:microsoft.com/office/officeart/2005/8/colors/accent5_2" csCatId="accent5" phldr="1"/>
      <dgm:spPr/>
      <dgm:t>
        <a:bodyPr/>
        <a:lstStyle/>
        <a:p>
          <a:endParaRPr lang="es-CO"/>
        </a:p>
      </dgm:t>
    </dgm:pt>
    <dgm:pt modelId="{B2FB8DCA-7B07-4831-82BB-1288EBB32FAC}">
      <dgm:prSet phldrT="[Texto]"/>
      <dgm:spPr/>
      <dgm:t>
        <a:bodyPr/>
        <a:lstStyle/>
        <a:p>
          <a:r>
            <a:rPr lang="es-CO" b="0" i="0" u="none" dirty="0"/>
            <a:t>MERKANDREA SANTA LIBRADA</a:t>
          </a:r>
          <a:endParaRPr lang="es-CO" dirty="0"/>
        </a:p>
      </dgm:t>
    </dgm:pt>
    <dgm:pt modelId="{95629A19-15EC-4240-8BB1-244D28284EA3}" type="parTrans" cxnId="{964A9FB5-FCA7-4BA3-85D6-8447D7205516}">
      <dgm:prSet/>
      <dgm:spPr/>
      <dgm:t>
        <a:bodyPr/>
        <a:lstStyle/>
        <a:p>
          <a:endParaRPr lang="es-CO"/>
        </a:p>
      </dgm:t>
    </dgm:pt>
    <dgm:pt modelId="{B6C628C5-FFC2-4713-BEF8-1E62ED577056}" type="sibTrans" cxnId="{964A9FB5-FCA7-4BA3-85D6-8447D7205516}">
      <dgm:prSet/>
      <dgm:spPr/>
      <dgm:t>
        <a:bodyPr/>
        <a:lstStyle/>
        <a:p>
          <a:endParaRPr lang="es-CO"/>
        </a:p>
      </dgm:t>
    </dgm:pt>
    <dgm:pt modelId="{6B7D583E-2004-40E6-8D84-7E8FD4C4C2A0}">
      <dgm:prSet phldrT="[Texto]"/>
      <dgm:spPr/>
      <dgm:t>
        <a:bodyPr/>
        <a:lstStyle/>
        <a:p>
          <a:r>
            <a:rPr lang="es-CO" b="0" i="0" u="none" dirty="0"/>
            <a:t>$743,935,402 </a:t>
          </a:r>
          <a:endParaRPr lang="es-CO" dirty="0"/>
        </a:p>
      </dgm:t>
    </dgm:pt>
    <dgm:pt modelId="{71E400E1-479E-448E-9211-E1956E55AE71}" type="parTrans" cxnId="{7445AB5F-5466-4318-8A5D-72E26F248BB6}">
      <dgm:prSet/>
      <dgm:spPr/>
      <dgm:t>
        <a:bodyPr/>
        <a:lstStyle/>
        <a:p>
          <a:endParaRPr lang="es-CO"/>
        </a:p>
      </dgm:t>
    </dgm:pt>
    <dgm:pt modelId="{2AC9E79C-6EE6-456B-8F7B-5E281F96D120}" type="sibTrans" cxnId="{7445AB5F-5466-4318-8A5D-72E26F248BB6}">
      <dgm:prSet/>
      <dgm:spPr/>
      <dgm:t>
        <a:bodyPr/>
        <a:lstStyle/>
        <a:p>
          <a:endParaRPr lang="es-CO"/>
        </a:p>
      </dgm:t>
    </dgm:pt>
    <dgm:pt modelId="{2B377B52-A6DD-4139-9510-1B88CE9BA63E}">
      <dgm:prSet phldrT="[Texto]"/>
      <dgm:spPr/>
      <dgm:t>
        <a:bodyPr/>
        <a:lstStyle/>
        <a:p>
          <a:r>
            <a:rPr lang="es-CO" b="0" i="0" u="none"/>
            <a:t>MERKANDREA LIDER</a:t>
          </a:r>
          <a:endParaRPr lang="es-CO" dirty="0"/>
        </a:p>
      </dgm:t>
    </dgm:pt>
    <dgm:pt modelId="{5DC878F9-22C4-473E-AF25-1AD2B4AD1D5C}" type="parTrans" cxnId="{1BECCB6E-B0A7-422A-96BB-F959233C9896}">
      <dgm:prSet/>
      <dgm:spPr/>
      <dgm:t>
        <a:bodyPr/>
        <a:lstStyle/>
        <a:p>
          <a:endParaRPr lang="es-CO"/>
        </a:p>
      </dgm:t>
    </dgm:pt>
    <dgm:pt modelId="{39103AA7-4C76-496A-9017-8A79473DB446}" type="sibTrans" cxnId="{1BECCB6E-B0A7-422A-96BB-F959233C9896}">
      <dgm:prSet/>
      <dgm:spPr/>
      <dgm:t>
        <a:bodyPr/>
        <a:lstStyle/>
        <a:p>
          <a:endParaRPr lang="es-CO"/>
        </a:p>
      </dgm:t>
    </dgm:pt>
    <dgm:pt modelId="{714193AC-013D-4D6C-9D1A-39828A4F082D}">
      <dgm:prSet phldrT="[Texto]"/>
      <dgm:spPr/>
      <dgm:t>
        <a:bodyPr/>
        <a:lstStyle/>
        <a:p>
          <a:r>
            <a:rPr lang="es-CO" b="0" i="0" u="none" dirty="0"/>
            <a:t>$597,273,065 </a:t>
          </a:r>
          <a:endParaRPr lang="es-CO" dirty="0"/>
        </a:p>
      </dgm:t>
    </dgm:pt>
    <dgm:pt modelId="{D1BBD240-0693-410A-95A1-1A00BF07C8C1}" type="parTrans" cxnId="{2FBB6BF8-62AE-4386-B275-A9CBC52A51B0}">
      <dgm:prSet/>
      <dgm:spPr/>
      <dgm:t>
        <a:bodyPr/>
        <a:lstStyle/>
        <a:p>
          <a:endParaRPr lang="es-CO"/>
        </a:p>
      </dgm:t>
    </dgm:pt>
    <dgm:pt modelId="{E7125AF4-03D2-4E46-9632-A75E97AE2F13}" type="sibTrans" cxnId="{2FBB6BF8-62AE-4386-B275-A9CBC52A51B0}">
      <dgm:prSet/>
      <dgm:spPr/>
      <dgm:t>
        <a:bodyPr/>
        <a:lstStyle/>
        <a:p>
          <a:endParaRPr lang="es-CO"/>
        </a:p>
      </dgm:t>
    </dgm:pt>
    <dgm:pt modelId="{AAE78EAB-1B1A-4CF6-99EB-0949E96FBB86}">
      <dgm:prSet phldrT="[Texto]"/>
      <dgm:spPr/>
      <dgm:t>
        <a:bodyPr/>
        <a:lstStyle/>
        <a:p>
          <a:r>
            <a:rPr lang="es-CO" b="0" i="0" u="none" dirty="0"/>
            <a:t>MERKANDREA LUCERO</a:t>
          </a:r>
          <a:endParaRPr lang="es-CO" dirty="0"/>
        </a:p>
      </dgm:t>
    </dgm:pt>
    <dgm:pt modelId="{D6B8BAFF-7D49-440A-947F-5D25C87C556B}" type="parTrans" cxnId="{684A4E2D-1AE8-45EC-94EB-698DD435C98A}">
      <dgm:prSet/>
      <dgm:spPr/>
      <dgm:t>
        <a:bodyPr/>
        <a:lstStyle/>
        <a:p>
          <a:endParaRPr lang="es-CO"/>
        </a:p>
      </dgm:t>
    </dgm:pt>
    <dgm:pt modelId="{426E6F1D-B917-4EFB-95CD-3D95387ADD06}" type="sibTrans" cxnId="{684A4E2D-1AE8-45EC-94EB-698DD435C98A}">
      <dgm:prSet/>
      <dgm:spPr/>
      <dgm:t>
        <a:bodyPr/>
        <a:lstStyle/>
        <a:p>
          <a:endParaRPr lang="es-CO"/>
        </a:p>
      </dgm:t>
    </dgm:pt>
    <dgm:pt modelId="{723B60B4-0A8E-4F79-9139-46262E2D8E55}">
      <dgm:prSet phldrT="[Texto]"/>
      <dgm:spPr/>
      <dgm:t>
        <a:bodyPr/>
        <a:lstStyle/>
        <a:p>
          <a:r>
            <a:rPr lang="es-CO" b="0" i="0" u="none" dirty="0"/>
            <a:t>$ 506,768,191 </a:t>
          </a:r>
          <a:endParaRPr lang="es-CO" dirty="0"/>
        </a:p>
      </dgm:t>
    </dgm:pt>
    <dgm:pt modelId="{C49C7A2D-6C6C-4016-8445-EF89C51E9702}" type="parTrans" cxnId="{D1D50F74-1FBB-4AFF-B53C-E68E8057170D}">
      <dgm:prSet/>
      <dgm:spPr/>
      <dgm:t>
        <a:bodyPr/>
        <a:lstStyle/>
        <a:p>
          <a:endParaRPr lang="es-CO"/>
        </a:p>
      </dgm:t>
    </dgm:pt>
    <dgm:pt modelId="{319EF89E-0413-4968-BFC4-2FFEA7288EF2}" type="sibTrans" cxnId="{D1D50F74-1FBB-4AFF-B53C-E68E8057170D}">
      <dgm:prSet/>
      <dgm:spPr/>
      <dgm:t>
        <a:bodyPr/>
        <a:lstStyle/>
        <a:p>
          <a:endParaRPr lang="es-CO"/>
        </a:p>
      </dgm:t>
    </dgm:pt>
    <dgm:pt modelId="{29E0FE7D-1DE9-46E8-A80D-570CEEF13F9B}">
      <dgm:prSet phldrT="[Texto]"/>
      <dgm:spPr/>
      <dgm:t>
        <a:bodyPr/>
        <a:lstStyle/>
        <a:p>
          <a:r>
            <a:rPr lang="es-CO" b="0" i="0" u="none" dirty="0"/>
            <a:t>ASOPESPA LTDA</a:t>
          </a:r>
          <a:endParaRPr lang="es-CO" dirty="0"/>
        </a:p>
      </dgm:t>
    </dgm:pt>
    <dgm:pt modelId="{4ED2A298-3B06-4C61-9BE9-1B103D212F6C}" type="parTrans" cxnId="{832090B5-926C-44C0-BBC5-B60EDF8C07FB}">
      <dgm:prSet/>
      <dgm:spPr/>
      <dgm:t>
        <a:bodyPr/>
        <a:lstStyle/>
        <a:p>
          <a:endParaRPr lang="es-CO"/>
        </a:p>
      </dgm:t>
    </dgm:pt>
    <dgm:pt modelId="{41708C6E-40F8-4CD2-A55E-2D40340CCB9F}" type="sibTrans" cxnId="{832090B5-926C-44C0-BBC5-B60EDF8C07FB}">
      <dgm:prSet/>
      <dgm:spPr/>
      <dgm:t>
        <a:bodyPr/>
        <a:lstStyle/>
        <a:p>
          <a:endParaRPr lang="es-CO"/>
        </a:p>
      </dgm:t>
    </dgm:pt>
    <dgm:pt modelId="{7B99D97A-9C03-492F-A926-BD4D43F73450}">
      <dgm:prSet phldrT="[Texto]"/>
      <dgm:spPr/>
      <dgm:t>
        <a:bodyPr/>
        <a:lstStyle/>
        <a:p>
          <a:r>
            <a:rPr lang="es-CO" b="0" i="0" u="none"/>
            <a:t>$410,329,000</a:t>
          </a:r>
          <a:endParaRPr lang="es-CO" dirty="0"/>
        </a:p>
      </dgm:t>
    </dgm:pt>
    <dgm:pt modelId="{EFC8A94F-8202-4BBB-BEBC-407D21665C70}" type="parTrans" cxnId="{60550A31-ABB5-4284-9EB3-06F9C10F8AE5}">
      <dgm:prSet/>
      <dgm:spPr/>
      <dgm:t>
        <a:bodyPr/>
        <a:lstStyle/>
        <a:p>
          <a:endParaRPr lang="es-CO"/>
        </a:p>
      </dgm:t>
    </dgm:pt>
    <dgm:pt modelId="{FE841DB1-F19E-47BB-A25C-FAB783C56972}" type="sibTrans" cxnId="{60550A31-ABB5-4284-9EB3-06F9C10F8AE5}">
      <dgm:prSet/>
      <dgm:spPr/>
      <dgm:t>
        <a:bodyPr/>
        <a:lstStyle/>
        <a:p>
          <a:endParaRPr lang="es-CO"/>
        </a:p>
      </dgm:t>
    </dgm:pt>
    <dgm:pt modelId="{D4397A3B-CFB5-4F15-AFAE-638E77C34A36}">
      <dgm:prSet phldrT="[Texto]"/>
      <dgm:spPr/>
      <dgm:t>
        <a:bodyPr/>
        <a:lstStyle/>
        <a:p>
          <a:r>
            <a:rPr lang="es-CO" b="0" i="0" u="none"/>
            <a:t>MERKANDREA </a:t>
          </a:r>
          <a:r>
            <a:rPr lang="es-CO" b="0" i="0" u="none" dirty="0"/>
            <a:t>BRITALIA</a:t>
          </a:r>
          <a:endParaRPr lang="es-CO" dirty="0"/>
        </a:p>
      </dgm:t>
    </dgm:pt>
    <dgm:pt modelId="{8E40022F-5642-45B8-921F-C0FDA7174D0B}" type="parTrans" cxnId="{BD73DE7D-0879-49E3-AF70-44C7C9E1C985}">
      <dgm:prSet/>
      <dgm:spPr/>
      <dgm:t>
        <a:bodyPr/>
        <a:lstStyle/>
        <a:p>
          <a:endParaRPr lang="es-CO"/>
        </a:p>
      </dgm:t>
    </dgm:pt>
    <dgm:pt modelId="{E9C793D0-EAF7-47BA-9B08-DB5964C8EE10}" type="sibTrans" cxnId="{BD73DE7D-0879-49E3-AF70-44C7C9E1C985}">
      <dgm:prSet/>
      <dgm:spPr/>
      <dgm:t>
        <a:bodyPr/>
        <a:lstStyle/>
        <a:p>
          <a:endParaRPr lang="es-CO"/>
        </a:p>
      </dgm:t>
    </dgm:pt>
    <dgm:pt modelId="{A83328F0-6858-4823-8824-0C1450CCC61E}">
      <dgm:prSet phldrT="[Texto]"/>
      <dgm:spPr/>
      <dgm:t>
        <a:bodyPr/>
        <a:lstStyle/>
        <a:p>
          <a:r>
            <a:rPr lang="es-CO" b="0" i="0" u="none" dirty="0"/>
            <a:t>$1,778,930,564 </a:t>
          </a:r>
          <a:endParaRPr lang="es-CO" dirty="0"/>
        </a:p>
      </dgm:t>
    </dgm:pt>
    <dgm:pt modelId="{175FA0C6-1184-4055-A580-222CBA5862E4}" type="parTrans" cxnId="{A1FC8094-F12B-4E9D-BFD9-581DEB0B435F}">
      <dgm:prSet/>
      <dgm:spPr/>
      <dgm:t>
        <a:bodyPr/>
        <a:lstStyle/>
        <a:p>
          <a:endParaRPr lang="es-CO"/>
        </a:p>
      </dgm:t>
    </dgm:pt>
    <dgm:pt modelId="{25FD5753-6C3F-4904-BDE9-A7B8479BD5B4}" type="sibTrans" cxnId="{A1FC8094-F12B-4E9D-BFD9-581DEB0B435F}">
      <dgm:prSet/>
      <dgm:spPr/>
      <dgm:t>
        <a:bodyPr/>
        <a:lstStyle/>
        <a:p>
          <a:endParaRPr lang="es-CO"/>
        </a:p>
      </dgm:t>
    </dgm:pt>
    <dgm:pt modelId="{A7CD61C5-30BA-48AA-87D6-688E4DC0767D}" type="pres">
      <dgm:prSet presAssocID="{2C2B9808-4136-486E-B313-F79D85BF7217}" presName="Name0" presStyleCnt="0">
        <dgm:presLayoutVars>
          <dgm:dir/>
          <dgm:animLvl val="lvl"/>
          <dgm:resizeHandles val="exact"/>
        </dgm:presLayoutVars>
      </dgm:prSet>
      <dgm:spPr/>
    </dgm:pt>
    <dgm:pt modelId="{539C601A-9910-4EFF-9724-9AF2E1218604}" type="pres">
      <dgm:prSet presAssocID="{29E0FE7D-1DE9-46E8-A80D-570CEEF13F9B}" presName="boxAndChildren" presStyleCnt="0"/>
      <dgm:spPr/>
    </dgm:pt>
    <dgm:pt modelId="{EE381F0C-E312-46B9-A89D-89CF736A11CC}" type="pres">
      <dgm:prSet presAssocID="{29E0FE7D-1DE9-46E8-A80D-570CEEF13F9B}" presName="parentTextBox" presStyleLbl="node1" presStyleIdx="0" presStyleCnt="5"/>
      <dgm:spPr/>
    </dgm:pt>
    <dgm:pt modelId="{D32BAD6E-B842-4A5B-AD17-11758C3C1C80}" type="pres">
      <dgm:prSet presAssocID="{29E0FE7D-1DE9-46E8-A80D-570CEEF13F9B}" presName="entireBox" presStyleLbl="node1" presStyleIdx="0" presStyleCnt="5"/>
      <dgm:spPr/>
    </dgm:pt>
    <dgm:pt modelId="{086EB39E-A8F2-48E8-ACDD-94197700DA67}" type="pres">
      <dgm:prSet presAssocID="{29E0FE7D-1DE9-46E8-A80D-570CEEF13F9B}" presName="descendantBox" presStyleCnt="0"/>
      <dgm:spPr/>
    </dgm:pt>
    <dgm:pt modelId="{0B09C797-8561-426A-B221-FB5C0A8B9E91}" type="pres">
      <dgm:prSet presAssocID="{7B99D97A-9C03-492F-A926-BD4D43F73450}" presName="childTextBox" presStyleLbl="fgAccFollowNode1" presStyleIdx="0" presStyleCnt="5">
        <dgm:presLayoutVars>
          <dgm:bulletEnabled val="1"/>
        </dgm:presLayoutVars>
      </dgm:prSet>
      <dgm:spPr/>
    </dgm:pt>
    <dgm:pt modelId="{1D5F0204-DCD0-4860-99A8-2DF19E70333F}" type="pres">
      <dgm:prSet presAssocID="{426E6F1D-B917-4EFB-95CD-3D95387ADD06}" presName="sp" presStyleCnt="0"/>
      <dgm:spPr/>
    </dgm:pt>
    <dgm:pt modelId="{D4BC8025-94C5-48B7-B4E8-020DCBFB3E23}" type="pres">
      <dgm:prSet presAssocID="{AAE78EAB-1B1A-4CF6-99EB-0949E96FBB86}" presName="arrowAndChildren" presStyleCnt="0"/>
      <dgm:spPr/>
    </dgm:pt>
    <dgm:pt modelId="{F9BB4332-2FE9-4833-B2F1-A8F37031885F}" type="pres">
      <dgm:prSet presAssocID="{AAE78EAB-1B1A-4CF6-99EB-0949E96FBB86}" presName="parentTextArrow" presStyleLbl="node1" presStyleIdx="0" presStyleCnt="5"/>
      <dgm:spPr/>
    </dgm:pt>
    <dgm:pt modelId="{5EB7F8F3-BDCB-4548-8132-FCAC8CB7B31F}" type="pres">
      <dgm:prSet presAssocID="{AAE78EAB-1B1A-4CF6-99EB-0949E96FBB86}" presName="arrow" presStyleLbl="node1" presStyleIdx="1" presStyleCnt="5"/>
      <dgm:spPr/>
    </dgm:pt>
    <dgm:pt modelId="{983CB014-5B6B-4B8C-A251-E3AE481D9E83}" type="pres">
      <dgm:prSet presAssocID="{AAE78EAB-1B1A-4CF6-99EB-0949E96FBB86}" presName="descendantArrow" presStyleCnt="0"/>
      <dgm:spPr/>
    </dgm:pt>
    <dgm:pt modelId="{0ADDE3B2-CC4A-41CA-A3F5-9ED47C1DC6EC}" type="pres">
      <dgm:prSet presAssocID="{723B60B4-0A8E-4F79-9139-46262E2D8E55}" presName="childTextArrow" presStyleLbl="fgAccFollowNode1" presStyleIdx="1" presStyleCnt="5">
        <dgm:presLayoutVars>
          <dgm:bulletEnabled val="1"/>
        </dgm:presLayoutVars>
      </dgm:prSet>
      <dgm:spPr/>
    </dgm:pt>
    <dgm:pt modelId="{C4C21A9D-BDEE-4230-86FD-1094F113B543}" type="pres">
      <dgm:prSet presAssocID="{39103AA7-4C76-496A-9017-8A79473DB446}" presName="sp" presStyleCnt="0"/>
      <dgm:spPr/>
    </dgm:pt>
    <dgm:pt modelId="{A020B5F1-CF13-4258-A150-D619D002C749}" type="pres">
      <dgm:prSet presAssocID="{2B377B52-A6DD-4139-9510-1B88CE9BA63E}" presName="arrowAndChildren" presStyleCnt="0"/>
      <dgm:spPr/>
    </dgm:pt>
    <dgm:pt modelId="{96BD597E-568E-4B50-B3B0-EA0A623FE184}" type="pres">
      <dgm:prSet presAssocID="{2B377B52-A6DD-4139-9510-1B88CE9BA63E}" presName="parentTextArrow" presStyleLbl="node1" presStyleIdx="1" presStyleCnt="5"/>
      <dgm:spPr/>
    </dgm:pt>
    <dgm:pt modelId="{D6F218BB-A459-4F49-9AED-E3B10DBC2B8C}" type="pres">
      <dgm:prSet presAssocID="{2B377B52-A6DD-4139-9510-1B88CE9BA63E}" presName="arrow" presStyleLbl="node1" presStyleIdx="2" presStyleCnt="5"/>
      <dgm:spPr/>
    </dgm:pt>
    <dgm:pt modelId="{4EAA18DD-AE1C-4AD7-A641-C3468278E1DA}" type="pres">
      <dgm:prSet presAssocID="{2B377B52-A6DD-4139-9510-1B88CE9BA63E}" presName="descendantArrow" presStyleCnt="0"/>
      <dgm:spPr/>
    </dgm:pt>
    <dgm:pt modelId="{2645E094-B94F-40E1-A365-3D28F3DA9386}" type="pres">
      <dgm:prSet presAssocID="{714193AC-013D-4D6C-9D1A-39828A4F082D}" presName="childTextArrow" presStyleLbl="fgAccFollowNode1" presStyleIdx="2" presStyleCnt="5">
        <dgm:presLayoutVars>
          <dgm:bulletEnabled val="1"/>
        </dgm:presLayoutVars>
      </dgm:prSet>
      <dgm:spPr/>
    </dgm:pt>
    <dgm:pt modelId="{E436DE40-3329-4849-8DF5-EACE3ADA5E4C}" type="pres">
      <dgm:prSet presAssocID="{E9C793D0-EAF7-47BA-9B08-DB5964C8EE10}" presName="sp" presStyleCnt="0"/>
      <dgm:spPr/>
    </dgm:pt>
    <dgm:pt modelId="{B741C652-2427-47D7-8BFA-A75D1767AFAC}" type="pres">
      <dgm:prSet presAssocID="{D4397A3B-CFB5-4F15-AFAE-638E77C34A36}" presName="arrowAndChildren" presStyleCnt="0"/>
      <dgm:spPr/>
    </dgm:pt>
    <dgm:pt modelId="{E05CE958-E01B-445B-9EF5-3B37E75BD516}" type="pres">
      <dgm:prSet presAssocID="{D4397A3B-CFB5-4F15-AFAE-638E77C34A36}" presName="parentTextArrow" presStyleLbl="node1" presStyleIdx="2" presStyleCnt="5"/>
      <dgm:spPr/>
    </dgm:pt>
    <dgm:pt modelId="{3B4311EC-0800-4614-8007-A1B7C6B2578E}" type="pres">
      <dgm:prSet presAssocID="{D4397A3B-CFB5-4F15-AFAE-638E77C34A36}" presName="arrow" presStyleLbl="node1" presStyleIdx="3" presStyleCnt="5"/>
      <dgm:spPr/>
    </dgm:pt>
    <dgm:pt modelId="{A39720C9-E302-4FFB-B440-2CCE14CAF21E}" type="pres">
      <dgm:prSet presAssocID="{D4397A3B-CFB5-4F15-AFAE-638E77C34A36}" presName="descendantArrow" presStyleCnt="0"/>
      <dgm:spPr/>
    </dgm:pt>
    <dgm:pt modelId="{7FDC467D-B2BB-47B8-908E-6C11532DE5F3}" type="pres">
      <dgm:prSet presAssocID="{6B7D583E-2004-40E6-8D84-7E8FD4C4C2A0}" presName="childTextArrow" presStyleLbl="fgAccFollowNode1" presStyleIdx="3" presStyleCnt="5">
        <dgm:presLayoutVars>
          <dgm:bulletEnabled val="1"/>
        </dgm:presLayoutVars>
      </dgm:prSet>
      <dgm:spPr/>
    </dgm:pt>
    <dgm:pt modelId="{7D558588-C8A2-4CEF-A458-B3AE25EEA7FD}" type="pres">
      <dgm:prSet presAssocID="{B6C628C5-FFC2-4713-BEF8-1E62ED577056}" presName="sp" presStyleCnt="0"/>
      <dgm:spPr/>
    </dgm:pt>
    <dgm:pt modelId="{A52CE940-1B5D-473A-9CBD-2D55685A65FB}" type="pres">
      <dgm:prSet presAssocID="{B2FB8DCA-7B07-4831-82BB-1288EBB32FAC}" presName="arrowAndChildren" presStyleCnt="0"/>
      <dgm:spPr/>
    </dgm:pt>
    <dgm:pt modelId="{0ABFC67C-B250-4F6C-BA09-6146D7E59EDB}" type="pres">
      <dgm:prSet presAssocID="{B2FB8DCA-7B07-4831-82BB-1288EBB32FAC}" presName="parentTextArrow" presStyleLbl="node1" presStyleIdx="3" presStyleCnt="5"/>
      <dgm:spPr/>
    </dgm:pt>
    <dgm:pt modelId="{D380DDE6-B026-4AFE-9D00-1D779648F1EA}" type="pres">
      <dgm:prSet presAssocID="{B2FB8DCA-7B07-4831-82BB-1288EBB32FAC}" presName="arrow" presStyleLbl="node1" presStyleIdx="4" presStyleCnt="5"/>
      <dgm:spPr/>
    </dgm:pt>
    <dgm:pt modelId="{DD439338-3F22-452C-9C6C-64B1214A91EC}" type="pres">
      <dgm:prSet presAssocID="{B2FB8DCA-7B07-4831-82BB-1288EBB32FAC}" presName="descendantArrow" presStyleCnt="0"/>
      <dgm:spPr/>
    </dgm:pt>
    <dgm:pt modelId="{5FBB2FD1-739E-4393-86F2-20CD5AE1ADB3}" type="pres">
      <dgm:prSet presAssocID="{A83328F0-6858-4823-8824-0C1450CCC61E}" presName="childTextArrow" presStyleLbl="fgAccFollowNode1" presStyleIdx="4" presStyleCnt="5">
        <dgm:presLayoutVars>
          <dgm:bulletEnabled val="1"/>
        </dgm:presLayoutVars>
      </dgm:prSet>
      <dgm:spPr/>
    </dgm:pt>
  </dgm:ptLst>
  <dgm:cxnLst>
    <dgm:cxn modelId="{A1F7F902-BB60-472A-9D3E-15D536137B90}" type="presOf" srcId="{2B377B52-A6DD-4139-9510-1B88CE9BA63E}" destId="{96BD597E-568E-4B50-B3B0-EA0A623FE184}" srcOrd="0" destOrd="0" presId="urn:microsoft.com/office/officeart/2005/8/layout/process4"/>
    <dgm:cxn modelId="{684A4E2D-1AE8-45EC-94EB-698DD435C98A}" srcId="{2C2B9808-4136-486E-B313-F79D85BF7217}" destId="{AAE78EAB-1B1A-4CF6-99EB-0949E96FBB86}" srcOrd="3" destOrd="0" parTransId="{D6B8BAFF-7D49-440A-947F-5D25C87C556B}" sibTransId="{426E6F1D-B917-4EFB-95CD-3D95387ADD06}"/>
    <dgm:cxn modelId="{322A5A2D-7DDD-409B-8DA9-2BB567BD8340}" type="presOf" srcId="{29E0FE7D-1DE9-46E8-A80D-570CEEF13F9B}" destId="{D32BAD6E-B842-4A5B-AD17-11758C3C1C80}" srcOrd="1" destOrd="0" presId="urn:microsoft.com/office/officeart/2005/8/layout/process4"/>
    <dgm:cxn modelId="{60550A31-ABB5-4284-9EB3-06F9C10F8AE5}" srcId="{29E0FE7D-1DE9-46E8-A80D-570CEEF13F9B}" destId="{7B99D97A-9C03-492F-A926-BD4D43F73450}" srcOrd="0" destOrd="0" parTransId="{EFC8A94F-8202-4BBB-BEBC-407D21665C70}" sibTransId="{FE841DB1-F19E-47BB-A25C-FAB783C56972}"/>
    <dgm:cxn modelId="{BD9C5B31-68FB-49D1-94F2-621D1B761CA3}" type="presOf" srcId="{7B99D97A-9C03-492F-A926-BD4D43F73450}" destId="{0B09C797-8561-426A-B221-FB5C0A8B9E91}" srcOrd="0" destOrd="0" presId="urn:microsoft.com/office/officeart/2005/8/layout/process4"/>
    <dgm:cxn modelId="{7445AB5F-5466-4318-8A5D-72E26F248BB6}" srcId="{D4397A3B-CFB5-4F15-AFAE-638E77C34A36}" destId="{6B7D583E-2004-40E6-8D84-7E8FD4C4C2A0}" srcOrd="0" destOrd="0" parTransId="{71E400E1-479E-448E-9211-E1956E55AE71}" sibTransId="{2AC9E79C-6EE6-456B-8F7B-5E281F96D120}"/>
    <dgm:cxn modelId="{2C8C4946-0278-4B4E-9022-A4728FA25C9E}" type="presOf" srcId="{6B7D583E-2004-40E6-8D84-7E8FD4C4C2A0}" destId="{7FDC467D-B2BB-47B8-908E-6C11532DE5F3}" srcOrd="0" destOrd="0" presId="urn:microsoft.com/office/officeart/2005/8/layout/process4"/>
    <dgm:cxn modelId="{19E3066C-F16E-4A40-867D-3789822E984A}" type="presOf" srcId="{2C2B9808-4136-486E-B313-F79D85BF7217}" destId="{A7CD61C5-30BA-48AA-87D6-688E4DC0767D}" srcOrd="0" destOrd="0" presId="urn:microsoft.com/office/officeart/2005/8/layout/process4"/>
    <dgm:cxn modelId="{1BECCB6E-B0A7-422A-96BB-F959233C9896}" srcId="{2C2B9808-4136-486E-B313-F79D85BF7217}" destId="{2B377B52-A6DD-4139-9510-1B88CE9BA63E}" srcOrd="2" destOrd="0" parTransId="{5DC878F9-22C4-473E-AF25-1AD2B4AD1D5C}" sibTransId="{39103AA7-4C76-496A-9017-8A79473DB446}"/>
    <dgm:cxn modelId="{26143C51-026C-4826-B6CF-2D83CEA931ED}" type="presOf" srcId="{B2FB8DCA-7B07-4831-82BB-1288EBB32FAC}" destId="{D380DDE6-B026-4AFE-9D00-1D779648F1EA}" srcOrd="1" destOrd="0" presId="urn:microsoft.com/office/officeart/2005/8/layout/process4"/>
    <dgm:cxn modelId="{3A269673-85B9-46EA-9579-60E91819FF83}" type="presOf" srcId="{714193AC-013D-4D6C-9D1A-39828A4F082D}" destId="{2645E094-B94F-40E1-A365-3D28F3DA9386}" srcOrd="0" destOrd="0" presId="urn:microsoft.com/office/officeart/2005/8/layout/process4"/>
    <dgm:cxn modelId="{D1D50F74-1FBB-4AFF-B53C-E68E8057170D}" srcId="{AAE78EAB-1B1A-4CF6-99EB-0949E96FBB86}" destId="{723B60B4-0A8E-4F79-9139-46262E2D8E55}" srcOrd="0" destOrd="0" parTransId="{C49C7A2D-6C6C-4016-8445-EF89C51E9702}" sibTransId="{319EF89E-0413-4968-BFC4-2FFEA7288EF2}"/>
    <dgm:cxn modelId="{1685AE57-8E2B-464F-81CF-162A921C9134}" type="presOf" srcId="{2B377B52-A6DD-4139-9510-1B88CE9BA63E}" destId="{D6F218BB-A459-4F49-9AED-E3B10DBC2B8C}" srcOrd="1" destOrd="0" presId="urn:microsoft.com/office/officeart/2005/8/layout/process4"/>
    <dgm:cxn modelId="{7AD69C7A-4454-4CFE-BB3C-61CCD3ECAFEA}" type="presOf" srcId="{AAE78EAB-1B1A-4CF6-99EB-0949E96FBB86}" destId="{5EB7F8F3-BDCB-4548-8132-FCAC8CB7B31F}" srcOrd="1" destOrd="0" presId="urn:microsoft.com/office/officeart/2005/8/layout/process4"/>
    <dgm:cxn modelId="{BD73DE7D-0879-49E3-AF70-44C7C9E1C985}" srcId="{2C2B9808-4136-486E-B313-F79D85BF7217}" destId="{D4397A3B-CFB5-4F15-AFAE-638E77C34A36}" srcOrd="1" destOrd="0" parTransId="{8E40022F-5642-45B8-921F-C0FDA7174D0B}" sibTransId="{E9C793D0-EAF7-47BA-9B08-DB5964C8EE10}"/>
    <dgm:cxn modelId="{C42A6782-277F-4FE2-AE3F-989FCB3CB1FE}" type="presOf" srcId="{B2FB8DCA-7B07-4831-82BB-1288EBB32FAC}" destId="{0ABFC67C-B250-4F6C-BA09-6146D7E59EDB}" srcOrd="0" destOrd="0" presId="urn:microsoft.com/office/officeart/2005/8/layout/process4"/>
    <dgm:cxn modelId="{A1FC8094-F12B-4E9D-BFD9-581DEB0B435F}" srcId="{B2FB8DCA-7B07-4831-82BB-1288EBB32FAC}" destId="{A83328F0-6858-4823-8824-0C1450CCC61E}" srcOrd="0" destOrd="0" parTransId="{175FA0C6-1184-4055-A580-222CBA5862E4}" sibTransId="{25FD5753-6C3F-4904-BDE9-A7B8479BD5B4}"/>
    <dgm:cxn modelId="{202CFF95-9825-415D-B233-A42EB364FABC}" type="presOf" srcId="{D4397A3B-CFB5-4F15-AFAE-638E77C34A36}" destId="{E05CE958-E01B-445B-9EF5-3B37E75BD516}" srcOrd="0" destOrd="0" presId="urn:microsoft.com/office/officeart/2005/8/layout/process4"/>
    <dgm:cxn modelId="{52BF3C96-0A85-49B4-8BA8-8278BE374588}" type="presOf" srcId="{29E0FE7D-1DE9-46E8-A80D-570CEEF13F9B}" destId="{EE381F0C-E312-46B9-A89D-89CF736A11CC}" srcOrd="0" destOrd="0" presId="urn:microsoft.com/office/officeart/2005/8/layout/process4"/>
    <dgm:cxn modelId="{0CFE2EAA-6513-4EDB-801C-9773266084F3}" type="presOf" srcId="{D4397A3B-CFB5-4F15-AFAE-638E77C34A36}" destId="{3B4311EC-0800-4614-8007-A1B7C6B2578E}" srcOrd="1" destOrd="0" presId="urn:microsoft.com/office/officeart/2005/8/layout/process4"/>
    <dgm:cxn modelId="{832090B5-926C-44C0-BBC5-B60EDF8C07FB}" srcId="{2C2B9808-4136-486E-B313-F79D85BF7217}" destId="{29E0FE7D-1DE9-46E8-A80D-570CEEF13F9B}" srcOrd="4" destOrd="0" parTransId="{4ED2A298-3B06-4C61-9BE9-1B103D212F6C}" sibTransId="{41708C6E-40F8-4CD2-A55E-2D40340CCB9F}"/>
    <dgm:cxn modelId="{964A9FB5-FCA7-4BA3-85D6-8447D7205516}" srcId="{2C2B9808-4136-486E-B313-F79D85BF7217}" destId="{B2FB8DCA-7B07-4831-82BB-1288EBB32FAC}" srcOrd="0" destOrd="0" parTransId="{95629A19-15EC-4240-8BB1-244D28284EA3}" sibTransId="{B6C628C5-FFC2-4713-BEF8-1E62ED577056}"/>
    <dgm:cxn modelId="{515BE8CA-9CB1-4895-A748-574EF2CDA126}" type="presOf" srcId="{AAE78EAB-1B1A-4CF6-99EB-0949E96FBB86}" destId="{F9BB4332-2FE9-4833-B2F1-A8F37031885F}" srcOrd="0" destOrd="0" presId="urn:microsoft.com/office/officeart/2005/8/layout/process4"/>
    <dgm:cxn modelId="{802F1CE7-1BB7-49F6-A029-6A3BF8544F23}" type="presOf" srcId="{723B60B4-0A8E-4F79-9139-46262E2D8E55}" destId="{0ADDE3B2-CC4A-41CA-A3F5-9ED47C1DC6EC}" srcOrd="0" destOrd="0" presId="urn:microsoft.com/office/officeart/2005/8/layout/process4"/>
    <dgm:cxn modelId="{D09C71F7-0923-4795-AFFC-B1ABEE8AE4C2}" type="presOf" srcId="{A83328F0-6858-4823-8824-0C1450CCC61E}" destId="{5FBB2FD1-739E-4393-86F2-20CD5AE1ADB3}" srcOrd="0" destOrd="0" presId="urn:microsoft.com/office/officeart/2005/8/layout/process4"/>
    <dgm:cxn modelId="{2FBB6BF8-62AE-4386-B275-A9CBC52A51B0}" srcId="{2B377B52-A6DD-4139-9510-1B88CE9BA63E}" destId="{714193AC-013D-4D6C-9D1A-39828A4F082D}" srcOrd="0" destOrd="0" parTransId="{D1BBD240-0693-410A-95A1-1A00BF07C8C1}" sibTransId="{E7125AF4-03D2-4E46-9632-A75E97AE2F13}"/>
    <dgm:cxn modelId="{1CD1B338-B366-496D-A32B-659752F190EA}" type="presParOf" srcId="{A7CD61C5-30BA-48AA-87D6-688E4DC0767D}" destId="{539C601A-9910-4EFF-9724-9AF2E1218604}" srcOrd="0" destOrd="0" presId="urn:microsoft.com/office/officeart/2005/8/layout/process4"/>
    <dgm:cxn modelId="{FD0868D9-4CF1-4382-8759-FBF9510C53A8}" type="presParOf" srcId="{539C601A-9910-4EFF-9724-9AF2E1218604}" destId="{EE381F0C-E312-46B9-A89D-89CF736A11CC}" srcOrd="0" destOrd="0" presId="urn:microsoft.com/office/officeart/2005/8/layout/process4"/>
    <dgm:cxn modelId="{A95CE679-6580-46AF-980C-E4B180B0BBCB}" type="presParOf" srcId="{539C601A-9910-4EFF-9724-9AF2E1218604}" destId="{D32BAD6E-B842-4A5B-AD17-11758C3C1C80}" srcOrd="1" destOrd="0" presId="urn:microsoft.com/office/officeart/2005/8/layout/process4"/>
    <dgm:cxn modelId="{7D6CD24D-3B89-4506-89FE-03676EE01AA0}" type="presParOf" srcId="{539C601A-9910-4EFF-9724-9AF2E1218604}" destId="{086EB39E-A8F2-48E8-ACDD-94197700DA67}" srcOrd="2" destOrd="0" presId="urn:microsoft.com/office/officeart/2005/8/layout/process4"/>
    <dgm:cxn modelId="{3A42EA85-9553-4591-B197-C3112FAEA3E1}" type="presParOf" srcId="{086EB39E-A8F2-48E8-ACDD-94197700DA67}" destId="{0B09C797-8561-426A-B221-FB5C0A8B9E91}" srcOrd="0" destOrd="0" presId="urn:microsoft.com/office/officeart/2005/8/layout/process4"/>
    <dgm:cxn modelId="{487DC312-AECE-42D5-9B67-3835252F1DC4}" type="presParOf" srcId="{A7CD61C5-30BA-48AA-87D6-688E4DC0767D}" destId="{1D5F0204-DCD0-4860-99A8-2DF19E70333F}" srcOrd="1" destOrd="0" presId="urn:microsoft.com/office/officeart/2005/8/layout/process4"/>
    <dgm:cxn modelId="{4E892C7C-53D8-418B-B57D-8CA630178AE1}" type="presParOf" srcId="{A7CD61C5-30BA-48AA-87D6-688E4DC0767D}" destId="{D4BC8025-94C5-48B7-B4E8-020DCBFB3E23}" srcOrd="2" destOrd="0" presId="urn:microsoft.com/office/officeart/2005/8/layout/process4"/>
    <dgm:cxn modelId="{C8191FA5-6F0D-49E0-9C2B-37560EFA462C}" type="presParOf" srcId="{D4BC8025-94C5-48B7-B4E8-020DCBFB3E23}" destId="{F9BB4332-2FE9-4833-B2F1-A8F37031885F}" srcOrd="0" destOrd="0" presId="urn:microsoft.com/office/officeart/2005/8/layout/process4"/>
    <dgm:cxn modelId="{2244A952-D4E3-4980-AD6D-7F96CB22648E}" type="presParOf" srcId="{D4BC8025-94C5-48B7-B4E8-020DCBFB3E23}" destId="{5EB7F8F3-BDCB-4548-8132-FCAC8CB7B31F}" srcOrd="1" destOrd="0" presId="urn:microsoft.com/office/officeart/2005/8/layout/process4"/>
    <dgm:cxn modelId="{813B1FC7-016F-49BA-AEA3-AADA2A5F8948}" type="presParOf" srcId="{D4BC8025-94C5-48B7-B4E8-020DCBFB3E23}" destId="{983CB014-5B6B-4B8C-A251-E3AE481D9E83}" srcOrd="2" destOrd="0" presId="urn:microsoft.com/office/officeart/2005/8/layout/process4"/>
    <dgm:cxn modelId="{C3CB6787-0C1D-4E62-9971-BFEF46E75C1B}" type="presParOf" srcId="{983CB014-5B6B-4B8C-A251-E3AE481D9E83}" destId="{0ADDE3B2-CC4A-41CA-A3F5-9ED47C1DC6EC}" srcOrd="0" destOrd="0" presId="urn:microsoft.com/office/officeart/2005/8/layout/process4"/>
    <dgm:cxn modelId="{392B64C3-0F35-45F5-AEB8-7FFFDD52B325}" type="presParOf" srcId="{A7CD61C5-30BA-48AA-87D6-688E4DC0767D}" destId="{C4C21A9D-BDEE-4230-86FD-1094F113B543}" srcOrd="3" destOrd="0" presId="urn:microsoft.com/office/officeart/2005/8/layout/process4"/>
    <dgm:cxn modelId="{BC7E1AAD-A1E5-43FA-95F7-C3E6D1CCBA6D}" type="presParOf" srcId="{A7CD61C5-30BA-48AA-87D6-688E4DC0767D}" destId="{A020B5F1-CF13-4258-A150-D619D002C749}" srcOrd="4" destOrd="0" presId="urn:microsoft.com/office/officeart/2005/8/layout/process4"/>
    <dgm:cxn modelId="{BEE309DD-C0E1-4602-908E-52493D711BFD}" type="presParOf" srcId="{A020B5F1-CF13-4258-A150-D619D002C749}" destId="{96BD597E-568E-4B50-B3B0-EA0A623FE184}" srcOrd="0" destOrd="0" presId="urn:microsoft.com/office/officeart/2005/8/layout/process4"/>
    <dgm:cxn modelId="{9E637591-0976-420F-96D0-A22AE746E900}" type="presParOf" srcId="{A020B5F1-CF13-4258-A150-D619D002C749}" destId="{D6F218BB-A459-4F49-9AED-E3B10DBC2B8C}" srcOrd="1" destOrd="0" presId="urn:microsoft.com/office/officeart/2005/8/layout/process4"/>
    <dgm:cxn modelId="{F219C058-9916-4708-BADA-76D77B876E79}" type="presParOf" srcId="{A020B5F1-CF13-4258-A150-D619D002C749}" destId="{4EAA18DD-AE1C-4AD7-A641-C3468278E1DA}" srcOrd="2" destOrd="0" presId="urn:microsoft.com/office/officeart/2005/8/layout/process4"/>
    <dgm:cxn modelId="{39172EB7-5991-457A-B72C-5A60769FA41A}" type="presParOf" srcId="{4EAA18DD-AE1C-4AD7-A641-C3468278E1DA}" destId="{2645E094-B94F-40E1-A365-3D28F3DA9386}" srcOrd="0" destOrd="0" presId="urn:microsoft.com/office/officeart/2005/8/layout/process4"/>
    <dgm:cxn modelId="{E749F6F9-15BE-45BF-8384-9730C4FDEF2B}" type="presParOf" srcId="{A7CD61C5-30BA-48AA-87D6-688E4DC0767D}" destId="{E436DE40-3329-4849-8DF5-EACE3ADA5E4C}" srcOrd="5" destOrd="0" presId="urn:microsoft.com/office/officeart/2005/8/layout/process4"/>
    <dgm:cxn modelId="{2CC48AE2-6E36-4A73-B216-E0CEF28AED22}" type="presParOf" srcId="{A7CD61C5-30BA-48AA-87D6-688E4DC0767D}" destId="{B741C652-2427-47D7-8BFA-A75D1767AFAC}" srcOrd="6" destOrd="0" presId="urn:microsoft.com/office/officeart/2005/8/layout/process4"/>
    <dgm:cxn modelId="{A1743B2B-30E7-450D-A4DC-D6C9ED664659}" type="presParOf" srcId="{B741C652-2427-47D7-8BFA-A75D1767AFAC}" destId="{E05CE958-E01B-445B-9EF5-3B37E75BD516}" srcOrd="0" destOrd="0" presId="urn:microsoft.com/office/officeart/2005/8/layout/process4"/>
    <dgm:cxn modelId="{9F8CB48D-0C96-4CA3-80A7-2A8584B74A44}" type="presParOf" srcId="{B741C652-2427-47D7-8BFA-A75D1767AFAC}" destId="{3B4311EC-0800-4614-8007-A1B7C6B2578E}" srcOrd="1" destOrd="0" presId="urn:microsoft.com/office/officeart/2005/8/layout/process4"/>
    <dgm:cxn modelId="{FBA59FA7-771C-474B-B59A-A7AAEC4E9086}" type="presParOf" srcId="{B741C652-2427-47D7-8BFA-A75D1767AFAC}" destId="{A39720C9-E302-4FFB-B440-2CCE14CAF21E}" srcOrd="2" destOrd="0" presId="urn:microsoft.com/office/officeart/2005/8/layout/process4"/>
    <dgm:cxn modelId="{B746537E-A13A-4D87-AADC-F3C95839C33E}" type="presParOf" srcId="{A39720C9-E302-4FFB-B440-2CCE14CAF21E}" destId="{7FDC467D-B2BB-47B8-908E-6C11532DE5F3}" srcOrd="0" destOrd="0" presId="urn:microsoft.com/office/officeart/2005/8/layout/process4"/>
    <dgm:cxn modelId="{A70DFDB5-C919-483A-A3B9-038E03B5AD11}" type="presParOf" srcId="{A7CD61C5-30BA-48AA-87D6-688E4DC0767D}" destId="{7D558588-C8A2-4CEF-A458-B3AE25EEA7FD}" srcOrd="7" destOrd="0" presId="urn:microsoft.com/office/officeart/2005/8/layout/process4"/>
    <dgm:cxn modelId="{17626D4C-0E2D-4BCB-9F55-95217DBF346F}" type="presParOf" srcId="{A7CD61C5-30BA-48AA-87D6-688E4DC0767D}" destId="{A52CE940-1B5D-473A-9CBD-2D55685A65FB}" srcOrd="8" destOrd="0" presId="urn:microsoft.com/office/officeart/2005/8/layout/process4"/>
    <dgm:cxn modelId="{D4807AFE-0742-4D0F-BF86-E375DB2FF201}" type="presParOf" srcId="{A52CE940-1B5D-473A-9CBD-2D55685A65FB}" destId="{0ABFC67C-B250-4F6C-BA09-6146D7E59EDB}" srcOrd="0" destOrd="0" presId="urn:microsoft.com/office/officeart/2005/8/layout/process4"/>
    <dgm:cxn modelId="{2D323AA4-84EF-46C7-8DC1-9EE59A4D6CBC}" type="presParOf" srcId="{A52CE940-1B5D-473A-9CBD-2D55685A65FB}" destId="{D380DDE6-B026-4AFE-9D00-1D779648F1EA}" srcOrd="1" destOrd="0" presId="urn:microsoft.com/office/officeart/2005/8/layout/process4"/>
    <dgm:cxn modelId="{C21CFDC2-D5C9-4D58-A1FE-DA9B1C64B217}" type="presParOf" srcId="{A52CE940-1B5D-473A-9CBD-2D55685A65FB}" destId="{DD439338-3F22-452C-9C6C-64B1214A91EC}" srcOrd="2" destOrd="0" presId="urn:microsoft.com/office/officeart/2005/8/layout/process4"/>
    <dgm:cxn modelId="{475C00D5-15A6-4980-A371-E4278B20D2DB}" type="presParOf" srcId="{DD439338-3F22-452C-9C6C-64B1214A91EC}" destId="{5FBB2FD1-739E-4393-86F2-20CD5AE1ADB3}" srcOrd="0" destOrd="0" presId="urn:microsoft.com/office/officeart/2005/8/layout/process4"/>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DCF16C4-4486-4978-B3B3-FF308C16302E}" type="doc">
      <dgm:prSet loTypeId="urn:microsoft.com/office/officeart/2005/8/layout/hList6" loCatId="list" qsTypeId="urn:microsoft.com/office/officeart/2005/8/quickstyle/simple1" qsCatId="simple" csTypeId="urn:microsoft.com/office/officeart/2005/8/colors/colorful4" csCatId="colorful" phldr="1"/>
      <dgm:spPr/>
      <dgm:t>
        <a:bodyPr/>
        <a:lstStyle/>
        <a:p>
          <a:endParaRPr lang="es-CO"/>
        </a:p>
      </dgm:t>
    </dgm:pt>
    <dgm:pt modelId="{0CB96308-BFFC-42DB-A54E-4A5F1B2186CD}">
      <dgm:prSet phldrT="[Texto]"/>
      <dgm:spPr/>
      <dgm:t>
        <a:bodyPr/>
        <a:lstStyle/>
        <a:p>
          <a:r>
            <a:rPr lang="es-ES" dirty="0"/>
            <a:t>Se solicita la aprobación del cruce de cuentas de los pasivos existentes respecto a los inmuebles extintos y productivos</a:t>
          </a:r>
          <a:endParaRPr lang="es-CO" dirty="0"/>
        </a:p>
      </dgm:t>
    </dgm:pt>
    <dgm:pt modelId="{3E920CC8-192C-48AC-9F4B-5FD5F6264076}" type="parTrans" cxnId="{8ADE18A0-6C8B-404D-ABEB-2EAB32B2C950}">
      <dgm:prSet/>
      <dgm:spPr/>
      <dgm:t>
        <a:bodyPr/>
        <a:lstStyle/>
        <a:p>
          <a:endParaRPr lang="es-CO"/>
        </a:p>
      </dgm:t>
    </dgm:pt>
    <dgm:pt modelId="{EF6230D5-4719-4FA3-8C28-2056394C262C}" type="sibTrans" cxnId="{8ADE18A0-6C8B-404D-ABEB-2EAB32B2C950}">
      <dgm:prSet/>
      <dgm:spPr/>
      <dgm:t>
        <a:bodyPr/>
        <a:lstStyle/>
        <a:p>
          <a:endParaRPr lang="es-CO"/>
        </a:p>
      </dgm:t>
    </dgm:pt>
    <dgm:pt modelId="{CF527AF0-20BD-4638-8FBA-B35DCF504EA4}">
      <dgm:prSet phldrT="[Texto]"/>
      <dgm:spPr/>
      <dgm:t>
        <a:bodyPr/>
        <a:lstStyle/>
        <a:p>
          <a:r>
            <a:rPr lang="es-ES" dirty="0"/>
            <a:t>Los pasivos ascienden a $24.776.369.761 y el avaluó comercial del predio tiene un valor de $30.932.030.137</a:t>
          </a:r>
          <a:endParaRPr lang="es-CO" dirty="0"/>
        </a:p>
      </dgm:t>
    </dgm:pt>
    <dgm:pt modelId="{CE87A5AC-5491-4DF8-AD53-15389259CAA9}" type="parTrans" cxnId="{042268C6-2695-4F81-BF57-8FB26D19D9A7}">
      <dgm:prSet/>
      <dgm:spPr/>
      <dgm:t>
        <a:bodyPr/>
        <a:lstStyle/>
        <a:p>
          <a:endParaRPr lang="es-CO"/>
        </a:p>
      </dgm:t>
    </dgm:pt>
    <dgm:pt modelId="{37C0D12B-1E62-4635-B5BA-B894210F7DDD}" type="sibTrans" cxnId="{042268C6-2695-4F81-BF57-8FB26D19D9A7}">
      <dgm:prSet/>
      <dgm:spPr/>
      <dgm:t>
        <a:bodyPr/>
        <a:lstStyle/>
        <a:p>
          <a:endParaRPr lang="es-CO"/>
        </a:p>
      </dgm:t>
    </dgm:pt>
    <dgm:pt modelId="{B0877D48-04D9-481C-8B64-2A79BEE1B768}">
      <dgm:prSet phldrT="[Texto]"/>
      <dgm:spPr/>
      <dgm:t>
        <a:bodyPr/>
        <a:lstStyle/>
        <a:p>
          <a:r>
            <a:rPr lang="es-ES" dirty="0"/>
            <a:t>La diferencia asciende a $6.155.660.376, el cual se propone que se tenga como “saldo a favor” del FRISCO con cargo a la venta masiva o a las próximas ventas.</a:t>
          </a:r>
          <a:endParaRPr lang="es-CO" dirty="0"/>
        </a:p>
      </dgm:t>
    </dgm:pt>
    <dgm:pt modelId="{CA6A0585-F060-4F0B-8DBB-4FEDFFF4EF2D}" type="parTrans" cxnId="{364C3C4A-DA69-4A87-BA25-9B88F97DD058}">
      <dgm:prSet/>
      <dgm:spPr/>
      <dgm:t>
        <a:bodyPr/>
        <a:lstStyle/>
        <a:p>
          <a:endParaRPr lang="es-CO"/>
        </a:p>
      </dgm:t>
    </dgm:pt>
    <dgm:pt modelId="{B7C94818-8EC4-4702-84BF-CD8ED905FCA8}" type="sibTrans" cxnId="{364C3C4A-DA69-4A87-BA25-9B88F97DD058}">
      <dgm:prSet/>
      <dgm:spPr/>
      <dgm:t>
        <a:bodyPr/>
        <a:lstStyle/>
        <a:p>
          <a:endParaRPr lang="es-CO"/>
        </a:p>
      </dgm:t>
    </dgm:pt>
    <dgm:pt modelId="{71A564C0-2C22-4F49-B955-BD7D1B6800EC}" type="pres">
      <dgm:prSet presAssocID="{4DCF16C4-4486-4978-B3B3-FF308C16302E}" presName="Name0" presStyleCnt="0">
        <dgm:presLayoutVars>
          <dgm:dir/>
          <dgm:resizeHandles val="exact"/>
        </dgm:presLayoutVars>
      </dgm:prSet>
      <dgm:spPr/>
    </dgm:pt>
    <dgm:pt modelId="{E1BC47A7-6810-455E-AF3C-3DC2B6209894}" type="pres">
      <dgm:prSet presAssocID="{0CB96308-BFFC-42DB-A54E-4A5F1B2186CD}" presName="node" presStyleLbl="node1" presStyleIdx="0" presStyleCnt="3">
        <dgm:presLayoutVars>
          <dgm:bulletEnabled val="1"/>
        </dgm:presLayoutVars>
      </dgm:prSet>
      <dgm:spPr/>
    </dgm:pt>
    <dgm:pt modelId="{1CAA4773-EFA0-4E4D-8A3D-632F01EF32B7}" type="pres">
      <dgm:prSet presAssocID="{EF6230D5-4719-4FA3-8C28-2056394C262C}" presName="sibTrans" presStyleCnt="0"/>
      <dgm:spPr/>
    </dgm:pt>
    <dgm:pt modelId="{82F4DF6F-C8B4-40F1-976F-F47DEDFF63AB}" type="pres">
      <dgm:prSet presAssocID="{CF527AF0-20BD-4638-8FBA-B35DCF504EA4}" presName="node" presStyleLbl="node1" presStyleIdx="1" presStyleCnt="3">
        <dgm:presLayoutVars>
          <dgm:bulletEnabled val="1"/>
        </dgm:presLayoutVars>
      </dgm:prSet>
      <dgm:spPr/>
    </dgm:pt>
    <dgm:pt modelId="{3AB61DE5-7084-4746-BCCF-6A85C313C7C2}" type="pres">
      <dgm:prSet presAssocID="{37C0D12B-1E62-4635-B5BA-B894210F7DDD}" presName="sibTrans" presStyleCnt="0"/>
      <dgm:spPr/>
    </dgm:pt>
    <dgm:pt modelId="{06E624CE-79FF-4FBE-8BBC-7BE1B330D531}" type="pres">
      <dgm:prSet presAssocID="{B0877D48-04D9-481C-8B64-2A79BEE1B768}" presName="node" presStyleLbl="node1" presStyleIdx="2" presStyleCnt="3">
        <dgm:presLayoutVars>
          <dgm:bulletEnabled val="1"/>
        </dgm:presLayoutVars>
      </dgm:prSet>
      <dgm:spPr/>
    </dgm:pt>
  </dgm:ptLst>
  <dgm:cxnLst>
    <dgm:cxn modelId="{C1DF502B-DA9E-45EE-99C1-B9EF93557DD1}" type="presOf" srcId="{B0877D48-04D9-481C-8B64-2A79BEE1B768}" destId="{06E624CE-79FF-4FBE-8BBC-7BE1B330D531}" srcOrd="0" destOrd="0" presId="urn:microsoft.com/office/officeart/2005/8/layout/hList6"/>
    <dgm:cxn modelId="{364C3C4A-DA69-4A87-BA25-9B88F97DD058}" srcId="{4DCF16C4-4486-4978-B3B3-FF308C16302E}" destId="{B0877D48-04D9-481C-8B64-2A79BEE1B768}" srcOrd="2" destOrd="0" parTransId="{CA6A0585-F060-4F0B-8DBB-4FEDFFF4EF2D}" sibTransId="{B7C94818-8EC4-4702-84BF-CD8ED905FCA8}"/>
    <dgm:cxn modelId="{7D65154E-20C9-4607-8FEC-189B0D123CC4}" type="presOf" srcId="{0CB96308-BFFC-42DB-A54E-4A5F1B2186CD}" destId="{E1BC47A7-6810-455E-AF3C-3DC2B6209894}" srcOrd="0" destOrd="0" presId="urn:microsoft.com/office/officeart/2005/8/layout/hList6"/>
    <dgm:cxn modelId="{BB68A46E-3A56-434A-8BF0-40EAD25C7F0C}" type="presOf" srcId="{4DCF16C4-4486-4978-B3B3-FF308C16302E}" destId="{71A564C0-2C22-4F49-B955-BD7D1B6800EC}" srcOrd="0" destOrd="0" presId="urn:microsoft.com/office/officeart/2005/8/layout/hList6"/>
    <dgm:cxn modelId="{8ADE18A0-6C8B-404D-ABEB-2EAB32B2C950}" srcId="{4DCF16C4-4486-4978-B3B3-FF308C16302E}" destId="{0CB96308-BFFC-42DB-A54E-4A5F1B2186CD}" srcOrd="0" destOrd="0" parTransId="{3E920CC8-192C-48AC-9F4B-5FD5F6264076}" sibTransId="{EF6230D5-4719-4FA3-8C28-2056394C262C}"/>
    <dgm:cxn modelId="{542476A7-8704-4EA8-97FC-A248D23C9A06}" type="presOf" srcId="{CF527AF0-20BD-4638-8FBA-B35DCF504EA4}" destId="{82F4DF6F-C8B4-40F1-976F-F47DEDFF63AB}" srcOrd="0" destOrd="0" presId="urn:microsoft.com/office/officeart/2005/8/layout/hList6"/>
    <dgm:cxn modelId="{042268C6-2695-4F81-BF57-8FB26D19D9A7}" srcId="{4DCF16C4-4486-4978-B3B3-FF308C16302E}" destId="{CF527AF0-20BD-4638-8FBA-B35DCF504EA4}" srcOrd="1" destOrd="0" parTransId="{CE87A5AC-5491-4DF8-AD53-15389259CAA9}" sibTransId="{37C0D12B-1E62-4635-B5BA-B894210F7DDD}"/>
    <dgm:cxn modelId="{5BCB5706-BB3F-42AB-8E9F-637BA4D6BE90}" type="presParOf" srcId="{71A564C0-2C22-4F49-B955-BD7D1B6800EC}" destId="{E1BC47A7-6810-455E-AF3C-3DC2B6209894}" srcOrd="0" destOrd="0" presId="urn:microsoft.com/office/officeart/2005/8/layout/hList6"/>
    <dgm:cxn modelId="{AC1C61E9-45F0-4A92-8EBD-0320A5C1E188}" type="presParOf" srcId="{71A564C0-2C22-4F49-B955-BD7D1B6800EC}" destId="{1CAA4773-EFA0-4E4D-8A3D-632F01EF32B7}" srcOrd="1" destOrd="0" presId="urn:microsoft.com/office/officeart/2005/8/layout/hList6"/>
    <dgm:cxn modelId="{B1944225-6D9D-4202-8B78-3FA2A14E42B8}" type="presParOf" srcId="{71A564C0-2C22-4F49-B955-BD7D1B6800EC}" destId="{82F4DF6F-C8B4-40F1-976F-F47DEDFF63AB}" srcOrd="2" destOrd="0" presId="urn:microsoft.com/office/officeart/2005/8/layout/hList6"/>
    <dgm:cxn modelId="{F1CE8B03-9A31-4DBA-A512-8BC86D70691E}" type="presParOf" srcId="{71A564C0-2C22-4F49-B955-BD7D1B6800EC}" destId="{3AB61DE5-7084-4746-BCCF-6A85C313C7C2}" srcOrd="3" destOrd="0" presId="urn:microsoft.com/office/officeart/2005/8/layout/hList6"/>
    <dgm:cxn modelId="{84E8BF61-A630-4142-B1D9-AC8F33258C69}" type="presParOf" srcId="{71A564C0-2C22-4F49-B955-BD7D1B6800EC}" destId="{06E624CE-79FF-4FBE-8BBC-7BE1B330D531}" srcOrd="4"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FE042C-EC5A-4676-B655-EB5F6804E661}">
      <dsp:nvSpPr>
        <dsp:cNvPr id="0" name=""/>
        <dsp:cNvSpPr/>
      </dsp:nvSpPr>
      <dsp:spPr>
        <a:xfrm>
          <a:off x="0" y="1740543"/>
          <a:ext cx="2099932" cy="3807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s-CO" sz="1000" b="0" i="0" u="none" kern="1200" dirty="0"/>
            <a:t>INVERSIONES HERNANDEZ LOPEZ S. EN C</a:t>
          </a:r>
          <a:r>
            <a:rPr lang="es-CO" sz="800" b="0" i="0" u="none" kern="1200" dirty="0"/>
            <a:t>.</a:t>
          </a:r>
        </a:p>
      </dsp:txBody>
      <dsp:txXfrm>
        <a:off x="0" y="1740543"/>
        <a:ext cx="2099932" cy="205625"/>
      </dsp:txXfrm>
    </dsp:sp>
    <dsp:sp modelId="{68DD0D26-D5C7-4411-BDD4-6D383340F7DA}">
      <dsp:nvSpPr>
        <dsp:cNvPr id="0" name=""/>
        <dsp:cNvSpPr/>
      </dsp:nvSpPr>
      <dsp:spPr>
        <a:xfrm>
          <a:off x="0" y="1938553"/>
          <a:ext cx="2099932" cy="17516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es-CO" sz="1000" b="0" i="0" u="none" kern="1200" dirty="0"/>
            <a:t>$4,200,427,365 </a:t>
          </a:r>
        </a:p>
      </dsp:txBody>
      <dsp:txXfrm>
        <a:off x="0" y="1938553"/>
        <a:ext cx="2099932" cy="175162"/>
      </dsp:txXfrm>
    </dsp:sp>
    <dsp:sp modelId="{F6A26C6D-2046-4A0A-85CF-E7AA591919A6}">
      <dsp:nvSpPr>
        <dsp:cNvPr id="0" name=""/>
        <dsp:cNvSpPr/>
      </dsp:nvSpPr>
      <dsp:spPr>
        <a:xfrm rot="10800000">
          <a:off x="0" y="1160602"/>
          <a:ext cx="2099932" cy="585652"/>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222250">
            <a:lnSpc>
              <a:spcPct val="90000"/>
            </a:lnSpc>
            <a:spcBef>
              <a:spcPct val="0"/>
            </a:spcBef>
            <a:spcAft>
              <a:spcPct val="35000"/>
            </a:spcAft>
            <a:buNone/>
          </a:pPr>
          <a:r>
            <a:rPr lang="es-CO" sz="500" kern="1200" dirty="0"/>
            <a:t>INVERSIONES GANADERAS Y PALMERAS S A GANAPALMAS S A</a:t>
          </a:r>
        </a:p>
      </dsp:txBody>
      <dsp:txXfrm rot="-10800000">
        <a:off x="0" y="1160602"/>
        <a:ext cx="2099932" cy="205564"/>
      </dsp:txXfrm>
    </dsp:sp>
    <dsp:sp modelId="{EF81EE9B-A04C-49EC-B2ED-1AC6FFBADDC4}">
      <dsp:nvSpPr>
        <dsp:cNvPr id="0" name=""/>
        <dsp:cNvSpPr/>
      </dsp:nvSpPr>
      <dsp:spPr>
        <a:xfrm>
          <a:off x="0" y="1366166"/>
          <a:ext cx="2099932" cy="17511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es-CO" sz="1000" kern="1200" dirty="0"/>
            <a:t>$7,923,252,718</a:t>
          </a:r>
        </a:p>
      </dsp:txBody>
      <dsp:txXfrm>
        <a:off x="0" y="1366166"/>
        <a:ext cx="2099932" cy="175110"/>
      </dsp:txXfrm>
    </dsp:sp>
    <dsp:sp modelId="{3661D493-E3C6-4923-87C2-8A7950DF7A0D}">
      <dsp:nvSpPr>
        <dsp:cNvPr id="0" name=""/>
        <dsp:cNvSpPr/>
      </dsp:nvSpPr>
      <dsp:spPr>
        <a:xfrm rot="10800000">
          <a:off x="0" y="580662"/>
          <a:ext cx="2099932" cy="585652"/>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s-CO" sz="1000" kern="1200" dirty="0"/>
            <a:t>INVERSIONES RODRIGUEZ FUENTES LTDA</a:t>
          </a:r>
        </a:p>
      </dsp:txBody>
      <dsp:txXfrm rot="-10800000">
        <a:off x="0" y="580662"/>
        <a:ext cx="2099932" cy="205564"/>
      </dsp:txXfrm>
    </dsp:sp>
    <dsp:sp modelId="{B3C60F60-ADC3-425B-9679-D7804C2D32D1}">
      <dsp:nvSpPr>
        <dsp:cNvPr id="0" name=""/>
        <dsp:cNvSpPr/>
      </dsp:nvSpPr>
      <dsp:spPr>
        <a:xfrm>
          <a:off x="0" y="786226"/>
          <a:ext cx="2099932" cy="17511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es-CO" sz="1000" b="0" i="0" u="none" kern="1200" dirty="0"/>
            <a:t>$10,244,646,000 </a:t>
          </a:r>
          <a:endParaRPr lang="es-CO" sz="1000" kern="1200" dirty="0"/>
        </a:p>
      </dsp:txBody>
      <dsp:txXfrm>
        <a:off x="0" y="786226"/>
        <a:ext cx="2099932" cy="175110"/>
      </dsp:txXfrm>
    </dsp:sp>
    <dsp:sp modelId="{5EB7F8F3-BDCB-4548-8132-FCAC8CB7B31F}">
      <dsp:nvSpPr>
        <dsp:cNvPr id="0" name=""/>
        <dsp:cNvSpPr/>
      </dsp:nvSpPr>
      <dsp:spPr>
        <a:xfrm rot="10800000">
          <a:off x="0" y="721"/>
          <a:ext cx="2099932" cy="585652"/>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222250">
            <a:lnSpc>
              <a:spcPct val="90000"/>
            </a:lnSpc>
            <a:spcBef>
              <a:spcPct val="0"/>
            </a:spcBef>
            <a:spcAft>
              <a:spcPct val="35000"/>
            </a:spcAft>
            <a:buNone/>
          </a:pPr>
          <a:r>
            <a:rPr lang="es-CO" sz="500" kern="1200" dirty="0"/>
            <a:t>INVERSIONES AGROPECUARIAS HERNANDEZ JIMENEZ Y CIA S EN C</a:t>
          </a:r>
        </a:p>
      </dsp:txBody>
      <dsp:txXfrm rot="-10800000">
        <a:off x="0" y="721"/>
        <a:ext cx="2099932" cy="205564"/>
      </dsp:txXfrm>
    </dsp:sp>
    <dsp:sp modelId="{0ADDE3B2-CC4A-41CA-A3F5-9ED47C1DC6EC}">
      <dsp:nvSpPr>
        <dsp:cNvPr id="0" name=""/>
        <dsp:cNvSpPr/>
      </dsp:nvSpPr>
      <dsp:spPr>
        <a:xfrm>
          <a:off x="0" y="206285"/>
          <a:ext cx="2099932" cy="17511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es-CO" sz="1000" kern="1200" dirty="0"/>
            <a:t>$21,383,233,682</a:t>
          </a:r>
        </a:p>
      </dsp:txBody>
      <dsp:txXfrm>
        <a:off x="0" y="206285"/>
        <a:ext cx="2099932" cy="1751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FE042C-EC5A-4676-B655-EB5F6804E661}">
      <dsp:nvSpPr>
        <dsp:cNvPr id="0" name=""/>
        <dsp:cNvSpPr/>
      </dsp:nvSpPr>
      <dsp:spPr>
        <a:xfrm>
          <a:off x="0" y="1822106"/>
          <a:ext cx="2074540" cy="29893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222250">
            <a:lnSpc>
              <a:spcPct val="90000"/>
            </a:lnSpc>
            <a:spcBef>
              <a:spcPct val="0"/>
            </a:spcBef>
            <a:spcAft>
              <a:spcPct val="35000"/>
            </a:spcAft>
            <a:buNone/>
          </a:pPr>
          <a:r>
            <a:rPr lang="es-CO" sz="500" b="0" i="0" u="none" kern="1200" dirty="0"/>
            <a:t>LA GLORIA GANADERÍA LTDA</a:t>
          </a:r>
        </a:p>
      </dsp:txBody>
      <dsp:txXfrm>
        <a:off x="0" y="1822106"/>
        <a:ext cx="2074540" cy="161423"/>
      </dsp:txXfrm>
    </dsp:sp>
    <dsp:sp modelId="{68DD0D26-D5C7-4411-BDD4-6D383340F7DA}">
      <dsp:nvSpPr>
        <dsp:cNvPr id="0" name=""/>
        <dsp:cNvSpPr/>
      </dsp:nvSpPr>
      <dsp:spPr>
        <a:xfrm>
          <a:off x="0" y="1977551"/>
          <a:ext cx="2074540" cy="13750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marL="0" lvl="0" indent="0" algn="ctr" defTabSz="355600">
            <a:lnSpc>
              <a:spcPct val="90000"/>
            </a:lnSpc>
            <a:spcBef>
              <a:spcPct val="0"/>
            </a:spcBef>
            <a:spcAft>
              <a:spcPct val="35000"/>
            </a:spcAft>
            <a:buNone/>
          </a:pPr>
          <a:r>
            <a:rPr lang="es-CO" sz="800" b="0" i="0" u="none" kern="1200" dirty="0"/>
            <a:t>$339,010,417 </a:t>
          </a:r>
        </a:p>
      </dsp:txBody>
      <dsp:txXfrm>
        <a:off x="0" y="1977551"/>
        <a:ext cx="2074540" cy="137508"/>
      </dsp:txXfrm>
    </dsp:sp>
    <dsp:sp modelId="{3661D493-E3C6-4923-87C2-8A7950DF7A0D}">
      <dsp:nvSpPr>
        <dsp:cNvPr id="0" name=""/>
        <dsp:cNvSpPr/>
      </dsp:nvSpPr>
      <dsp:spPr>
        <a:xfrm rot="10800000">
          <a:off x="0" y="1366833"/>
          <a:ext cx="2074540" cy="459757"/>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222250">
            <a:lnSpc>
              <a:spcPct val="90000"/>
            </a:lnSpc>
            <a:spcBef>
              <a:spcPct val="0"/>
            </a:spcBef>
            <a:spcAft>
              <a:spcPct val="35000"/>
            </a:spcAft>
            <a:buNone/>
          </a:pPr>
          <a:r>
            <a:rPr lang="es-CO" sz="500" b="0" i="0" u="none" kern="1200" dirty="0"/>
            <a:t>PALMERAS DE CONVENCION LTDA</a:t>
          </a:r>
          <a:endParaRPr lang="es-CO" sz="500" kern="1200" dirty="0"/>
        </a:p>
      </dsp:txBody>
      <dsp:txXfrm rot="-10800000">
        <a:off x="0" y="1366833"/>
        <a:ext cx="2074540" cy="161374"/>
      </dsp:txXfrm>
    </dsp:sp>
    <dsp:sp modelId="{B3C60F60-ADC3-425B-9679-D7804C2D32D1}">
      <dsp:nvSpPr>
        <dsp:cNvPr id="0" name=""/>
        <dsp:cNvSpPr/>
      </dsp:nvSpPr>
      <dsp:spPr>
        <a:xfrm>
          <a:off x="0" y="1528208"/>
          <a:ext cx="2074540" cy="13746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marL="0" lvl="0" indent="0" algn="ctr" defTabSz="355600">
            <a:lnSpc>
              <a:spcPct val="90000"/>
            </a:lnSpc>
            <a:spcBef>
              <a:spcPct val="0"/>
            </a:spcBef>
            <a:spcAft>
              <a:spcPct val="35000"/>
            </a:spcAft>
            <a:buNone/>
          </a:pPr>
          <a:r>
            <a:rPr lang="es-CO" sz="800" b="0" i="0" u="none" kern="1200" dirty="0"/>
            <a:t>$1,373,566,413</a:t>
          </a:r>
          <a:endParaRPr lang="es-CO" sz="800" kern="1200" dirty="0"/>
        </a:p>
      </dsp:txBody>
      <dsp:txXfrm>
        <a:off x="0" y="1528208"/>
        <a:ext cx="2074540" cy="137467"/>
      </dsp:txXfrm>
    </dsp:sp>
    <dsp:sp modelId="{5EB7F8F3-BDCB-4548-8132-FCAC8CB7B31F}">
      <dsp:nvSpPr>
        <dsp:cNvPr id="0" name=""/>
        <dsp:cNvSpPr/>
      </dsp:nvSpPr>
      <dsp:spPr>
        <a:xfrm rot="10800000">
          <a:off x="0" y="911560"/>
          <a:ext cx="2074540" cy="459757"/>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222250">
            <a:lnSpc>
              <a:spcPct val="90000"/>
            </a:lnSpc>
            <a:spcBef>
              <a:spcPct val="0"/>
            </a:spcBef>
            <a:spcAft>
              <a:spcPct val="35000"/>
            </a:spcAft>
            <a:buNone/>
          </a:pPr>
          <a:r>
            <a:rPr lang="es-CO" sz="500" b="0" i="0" u="none" kern="1200" dirty="0"/>
            <a:t>INVERSIONES  GNECCOS SAS</a:t>
          </a:r>
          <a:endParaRPr lang="es-CO" sz="500" kern="1200" dirty="0"/>
        </a:p>
      </dsp:txBody>
      <dsp:txXfrm rot="-10800000">
        <a:off x="0" y="911560"/>
        <a:ext cx="2074540" cy="161374"/>
      </dsp:txXfrm>
    </dsp:sp>
    <dsp:sp modelId="{0ADDE3B2-CC4A-41CA-A3F5-9ED47C1DC6EC}">
      <dsp:nvSpPr>
        <dsp:cNvPr id="0" name=""/>
        <dsp:cNvSpPr/>
      </dsp:nvSpPr>
      <dsp:spPr>
        <a:xfrm>
          <a:off x="0" y="1072935"/>
          <a:ext cx="2074540" cy="13746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marL="0" lvl="0" indent="0" algn="ctr" defTabSz="355600">
            <a:lnSpc>
              <a:spcPct val="90000"/>
            </a:lnSpc>
            <a:spcBef>
              <a:spcPct val="0"/>
            </a:spcBef>
            <a:spcAft>
              <a:spcPct val="35000"/>
            </a:spcAft>
            <a:buNone/>
          </a:pPr>
          <a:r>
            <a:rPr lang="es-CO" sz="800" b="0" i="0" u="none" kern="1200" dirty="0"/>
            <a:t>$2,433,384,000 </a:t>
          </a:r>
          <a:endParaRPr lang="es-CO" sz="800" kern="1200" dirty="0"/>
        </a:p>
      </dsp:txBody>
      <dsp:txXfrm>
        <a:off x="0" y="1072935"/>
        <a:ext cx="2074540" cy="137467"/>
      </dsp:txXfrm>
    </dsp:sp>
    <dsp:sp modelId="{D6F218BB-A459-4F49-9AED-E3B10DBC2B8C}">
      <dsp:nvSpPr>
        <dsp:cNvPr id="0" name=""/>
        <dsp:cNvSpPr/>
      </dsp:nvSpPr>
      <dsp:spPr>
        <a:xfrm rot="10800000">
          <a:off x="0" y="456287"/>
          <a:ext cx="2074540" cy="459757"/>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222250">
            <a:lnSpc>
              <a:spcPct val="90000"/>
            </a:lnSpc>
            <a:spcBef>
              <a:spcPct val="0"/>
            </a:spcBef>
            <a:spcAft>
              <a:spcPct val="35000"/>
            </a:spcAft>
            <a:buNone/>
          </a:pPr>
          <a:r>
            <a:rPr lang="es-CO" sz="500" b="0" i="0" u="none" kern="1200" dirty="0"/>
            <a:t>AGROPECUARIA BONGA LA GRANDE S.A.</a:t>
          </a:r>
          <a:endParaRPr lang="es-CO" sz="500" kern="1200" dirty="0">
            <a:solidFill>
              <a:schemeClr val="bg1"/>
            </a:solidFill>
          </a:endParaRPr>
        </a:p>
      </dsp:txBody>
      <dsp:txXfrm rot="-10800000">
        <a:off x="0" y="456287"/>
        <a:ext cx="2074540" cy="161374"/>
      </dsp:txXfrm>
    </dsp:sp>
    <dsp:sp modelId="{2645E094-B94F-40E1-A365-3D28F3DA9386}">
      <dsp:nvSpPr>
        <dsp:cNvPr id="0" name=""/>
        <dsp:cNvSpPr/>
      </dsp:nvSpPr>
      <dsp:spPr>
        <a:xfrm>
          <a:off x="0" y="617662"/>
          <a:ext cx="2074540" cy="13746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marL="0" lvl="0" indent="0" algn="ctr" defTabSz="355600">
            <a:lnSpc>
              <a:spcPct val="90000"/>
            </a:lnSpc>
            <a:spcBef>
              <a:spcPct val="0"/>
            </a:spcBef>
            <a:spcAft>
              <a:spcPct val="35000"/>
            </a:spcAft>
            <a:buNone/>
          </a:pPr>
          <a:r>
            <a:rPr lang="es-CO" sz="800" b="0" i="0" u="none" kern="1200" dirty="0"/>
            <a:t>$2,842,816,947 </a:t>
          </a:r>
          <a:endParaRPr lang="es-CO" sz="800" kern="1200" dirty="0"/>
        </a:p>
      </dsp:txBody>
      <dsp:txXfrm>
        <a:off x="0" y="617662"/>
        <a:ext cx="2074540" cy="137467"/>
      </dsp:txXfrm>
    </dsp:sp>
    <dsp:sp modelId="{B3CA7F31-108B-4268-A6B2-5C7E669164FA}">
      <dsp:nvSpPr>
        <dsp:cNvPr id="0" name=""/>
        <dsp:cNvSpPr/>
      </dsp:nvSpPr>
      <dsp:spPr>
        <a:xfrm rot="10800000">
          <a:off x="0" y="0"/>
          <a:ext cx="2074540" cy="459757"/>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222250">
            <a:lnSpc>
              <a:spcPct val="90000"/>
            </a:lnSpc>
            <a:spcBef>
              <a:spcPct val="0"/>
            </a:spcBef>
            <a:spcAft>
              <a:spcPct val="35000"/>
            </a:spcAft>
            <a:buNone/>
          </a:pPr>
          <a:r>
            <a:rPr lang="es-CO" sz="500" b="0" i="0" u="none" kern="1200" dirty="0"/>
            <a:t>AGROPECUARIA SIMBA S A</a:t>
          </a:r>
          <a:endParaRPr lang="es-CO" sz="500" kern="1200" dirty="0"/>
        </a:p>
      </dsp:txBody>
      <dsp:txXfrm rot="-10800000">
        <a:off x="0" y="0"/>
        <a:ext cx="2074540" cy="161374"/>
      </dsp:txXfrm>
    </dsp:sp>
    <dsp:sp modelId="{7FDC467D-B2BB-47B8-908E-6C11532DE5F3}">
      <dsp:nvSpPr>
        <dsp:cNvPr id="0" name=""/>
        <dsp:cNvSpPr/>
      </dsp:nvSpPr>
      <dsp:spPr>
        <a:xfrm>
          <a:off x="0" y="162389"/>
          <a:ext cx="2074540" cy="13746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marL="0" lvl="0" indent="0" algn="ctr" defTabSz="355600">
            <a:lnSpc>
              <a:spcPct val="90000"/>
            </a:lnSpc>
            <a:spcBef>
              <a:spcPct val="0"/>
            </a:spcBef>
            <a:spcAft>
              <a:spcPct val="35000"/>
            </a:spcAft>
            <a:buNone/>
          </a:pPr>
          <a:r>
            <a:rPr lang="es-CO" sz="800" b="0" i="0" u="none" kern="1200" dirty="0"/>
            <a:t>$3,188,263,989 </a:t>
          </a:r>
          <a:endParaRPr lang="es-CO" sz="800" kern="1200" dirty="0"/>
        </a:p>
      </dsp:txBody>
      <dsp:txXfrm>
        <a:off x="0" y="162389"/>
        <a:ext cx="2074540" cy="13746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1206D2-EBCD-4BB2-8F86-CDC1C33E497B}">
      <dsp:nvSpPr>
        <dsp:cNvPr id="0" name=""/>
        <dsp:cNvSpPr/>
      </dsp:nvSpPr>
      <dsp:spPr>
        <a:xfrm>
          <a:off x="0" y="1822107"/>
          <a:ext cx="2181762" cy="298931"/>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s-CO" sz="1000" kern="1200" dirty="0"/>
            <a:t>MERKANDREA YOMASA</a:t>
          </a:r>
        </a:p>
      </dsp:txBody>
      <dsp:txXfrm>
        <a:off x="0" y="1822107"/>
        <a:ext cx="2181762" cy="161423"/>
      </dsp:txXfrm>
    </dsp:sp>
    <dsp:sp modelId="{72AEA91F-900C-4ED7-AA93-4501DD1FACB1}">
      <dsp:nvSpPr>
        <dsp:cNvPr id="0" name=""/>
        <dsp:cNvSpPr/>
      </dsp:nvSpPr>
      <dsp:spPr>
        <a:xfrm>
          <a:off x="0" y="1977552"/>
          <a:ext cx="2181762" cy="137508"/>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marL="0" lvl="0" indent="0" algn="ctr" defTabSz="355600">
            <a:lnSpc>
              <a:spcPct val="90000"/>
            </a:lnSpc>
            <a:spcBef>
              <a:spcPct val="0"/>
            </a:spcBef>
            <a:spcAft>
              <a:spcPct val="35000"/>
            </a:spcAft>
            <a:buNone/>
          </a:pPr>
          <a:r>
            <a:rPr lang="es-CO" sz="800" b="0" i="0" u="none" kern="1200" dirty="0"/>
            <a:t>$1,800,953,901 </a:t>
          </a:r>
          <a:endParaRPr lang="es-CO" sz="800" kern="1200" dirty="0"/>
        </a:p>
      </dsp:txBody>
      <dsp:txXfrm>
        <a:off x="0" y="1977552"/>
        <a:ext cx="2181762" cy="137508"/>
      </dsp:txXfrm>
    </dsp:sp>
    <dsp:sp modelId="{5EB7F8F3-BDCB-4548-8132-FCAC8CB7B31F}">
      <dsp:nvSpPr>
        <dsp:cNvPr id="0" name=""/>
        <dsp:cNvSpPr/>
      </dsp:nvSpPr>
      <dsp:spPr>
        <a:xfrm rot="10800000">
          <a:off x="0" y="1366834"/>
          <a:ext cx="2181762" cy="459757"/>
        </a:xfrm>
        <a:prstGeom prst="upArrowCallou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222250">
            <a:lnSpc>
              <a:spcPct val="90000"/>
            </a:lnSpc>
            <a:spcBef>
              <a:spcPct val="0"/>
            </a:spcBef>
            <a:spcAft>
              <a:spcPct val="35000"/>
            </a:spcAft>
            <a:buNone/>
          </a:pPr>
          <a:r>
            <a:rPr lang="es-CO" sz="500" kern="1200" dirty="0"/>
            <a:t>AUTOSERVICIO LA BONANZA DISTRIBUIDORA</a:t>
          </a:r>
        </a:p>
      </dsp:txBody>
      <dsp:txXfrm rot="-10800000">
        <a:off x="0" y="1366834"/>
        <a:ext cx="2181762" cy="161374"/>
      </dsp:txXfrm>
    </dsp:sp>
    <dsp:sp modelId="{0ADDE3B2-CC4A-41CA-A3F5-9ED47C1DC6EC}">
      <dsp:nvSpPr>
        <dsp:cNvPr id="0" name=""/>
        <dsp:cNvSpPr/>
      </dsp:nvSpPr>
      <dsp:spPr>
        <a:xfrm>
          <a:off x="0" y="1528209"/>
          <a:ext cx="2181762" cy="137467"/>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marL="0" lvl="0" indent="0" algn="ctr" defTabSz="355600">
            <a:lnSpc>
              <a:spcPct val="90000"/>
            </a:lnSpc>
            <a:spcBef>
              <a:spcPct val="0"/>
            </a:spcBef>
            <a:spcAft>
              <a:spcPct val="35000"/>
            </a:spcAft>
            <a:buNone/>
          </a:pPr>
          <a:r>
            <a:rPr lang="es-CO" sz="800" kern="1200" dirty="0"/>
            <a:t>$2,293,417,052</a:t>
          </a:r>
        </a:p>
      </dsp:txBody>
      <dsp:txXfrm>
        <a:off x="0" y="1528209"/>
        <a:ext cx="2181762" cy="137467"/>
      </dsp:txXfrm>
    </dsp:sp>
    <dsp:sp modelId="{D6F218BB-A459-4F49-9AED-E3B10DBC2B8C}">
      <dsp:nvSpPr>
        <dsp:cNvPr id="0" name=""/>
        <dsp:cNvSpPr/>
      </dsp:nvSpPr>
      <dsp:spPr>
        <a:xfrm rot="10800000">
          <a:off x="0" y="911561"/>
          <a:ext cx="2181762" cy="459757"/>
        </a:xfrm>
        <a:prstGeom prst="upArrowCallou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s-CO" sz="1000" u="none" strike="noStrike" kern="1200">
              <a:effectLst/>
            </a:rPr>
            <a:t>MAKRO INVERSIONES LIMITADA</a:t>
          </a:r>
          <a:endParaRPr lang="es-CO" sz="1000" kern="1200" dirty="0"/>
        </a:p>
      </dsp:txBody>
      <dsp:txXfrm rot="-10800000">
        <a:off x="0" y="911561"/>
        <a:ext cx="2181762" cy="161374"/>
      </dsp:txXfrm>
    </dsp:sp>
    <dsp:sp modelId="{2645E094-B94F-40E1-A365-3D28F3DA9386}">
      <dsp:nvSpPr>
        <dsp:cNvPr id="0" name=""/>
        <dsp:cNvSpPr/>
      </dsp:nvSpPr>
      <dsp:spPr>
        <a:xfrm>
          <a:off x="0" y="1072935"/>
          <a:ext cx="2181762" cy="137467"/>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marL="0" lvl="0" indent="0" algn="ctr" defTabSz="355600">
            <a:lnSpc>
              <a:spcPct val="90000"/>
            </a:lnSpc>
            <a:spcBef>
              <a:spcPct val="0"/>
            </a:spcBef>
            <a:spcAft>
              <a:spcPct val="35000"/>
            </a:spcAft>
            <a:buNone/>
          </a:pPr>
          <a:r>
            <a:rPr lang="es-CO" sz="800" b="0" i="0" u="none" kern="1200" dirty="0"/>
            <a:t>$2,503,838,875</a:t>
          </a:r>
          <a:endParaRPr lang="es-CO" sz="800" kern="1200" dirty="0"/>
        </a:p>
      </dsp:txBody>
      <dsp:txXfrm>
        <a:off x="0" y="1072935"/>
        <a:ext cx="2181762" cy="137467"/>
      </dsp:txXfrm>
    </dsp:sp>
    <dsp:sp modelId="{E0550F6C-C46E-4F37-AC01-DA3A947005CF}">
      <dsp:nvSpPr>
        <dsp:cNvPr id="0" name=""/>
        <dsp:cNvSpPr/>
      </dsp:nvSpPr>
      <dsp:spPr>
        <a:xfrm rot="10800000">
          <a:off x="0" y="456287"/>
          <a:ext cx="2181762" cy="459757"/>
        </a:xfrm>
        <a:prstGeom prst="upArrowCallou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s-CO" sz="1000" kern="1200"/>
            <a:t>HERRERA </a:t>
          </a:r>
          <a:r>
            <a:rPr lang="es-CO" sz="1000" kern="1200" dirty="0"/>
            <a:t>MEDINA Y CIA SAS</a:t>
          </a:r>
        </a:p>
      </dsp:txBody>
      <dsp:txXfrm rot="-10800000">
        <a:off x="0" y="456287"/>
        <a:ext cx="2181762" cy="161374"/>
      </dsp:txXfrm>
    </dsp:sp>
    <dsp:sp modelId="{7FDC467D-B2BB-47B8-908E-6C11532DE5F3}">
      <dsp:nvSpPr>
        <dsp:cNvPr id="0" name=""/>
        <dsp:cNvSpPr/>
      </dsp:nvSpPr>
      <dsp:spPr>
        <a:xfrm>
          <a:off x="0" y="617662"/>
          <a:ext cx="2181762" cy="137467"/>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marL="0" lvl="0" indent="0" algn="ctr" defTabSz="355600">
            <a:lnSpc>
              <a:spcPct val="90000"/>
            </a:lnSpc>
            <a:spcBef>
              <a:spcPct val="0"/>
            </a:spcBef>
            <a:spcAft>
              <a:spcPct val="35000"/>
            </a:spcAft>
            <a:buNone/>
          </a:pPr>
          <a:r>
            <a:rPr lang="es-CO" sz="800" b="0" i="0" u="none" kern="1200" dirty="0"/>
            <a:t>$2,986,124,353 </a:t>
          </a:r>
          <a:endParaRPr lang="es-CO" sz="800" kern="1200" dirty="0"/>
        </a:p>
      </dsp:txBody>
      <dsp:txXfrm>
        <a:off x="0" y="617662"/>
        <a:ext cx="2181762" cy="137467"/>
      </dsp:txXfrm>
    </dsp:sp>
    <dsp:sp modelId="{D7980031-E022-40CC-BAC6-F1071DF81D0C}">
      <dsp:nvSpPr>
        <dsp:cNvPr id="0" name=""/>
        <dsp:cNvSpPr/>
      </dsp:nvSpPr>
      <dsp:spPr>
        <a:xfrm rot="10800000">
          <a:off x="0" y="1014"/>
          <a:ext cx="2181762" cy="459757"/>
        </a:xfrm>
        <a:prstGeom prst="upArrowCallou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s-CO" sz="1000" kern="1200" dirty="0"/>
            <a:t>CONSUMAX DE URABÁ</a:t>
          </a:r>
        </a:p>
      </dsp:txBody>
      <dsp:txXfrm rot="-10800000">
        <a:off x="0" y="1014"/>
        <a:ext cx="2181762" cy="161374"/>
      </dsp:txXfrm>
    </dsp:sp>
    <dsp:sp modelId="{CA3D2BD1-A6C6-4653-8084-5F43E961FBE5}">
      <dsp:nvSpPr>
        <dsp:cNvPr id="0" name=""/>
        <dsp:cNvSpPr/>
      </dsp:nvSpPr>
      <dsp:spPr>
        <a:xfrm>
          <a:off x="0" y="162389"/>
          <a:ext cx="2181762" cy="137467"/>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s-CO" sz="1400" kern="1200" dirty="0"/>
            <a:t>$8,422,587,000</a:t>
          </a:r>
        </a:p>
      </dsp:txBody>
      <dsp:txXfrm>
        <a:off x="0" y="162389"/>
        <a:ext cx="2181762" cy="13746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2BAD6E-B842-4A5B-AD17-11758C3C1C80}">
      <dsp:nvSpPr>
        <dsp:cNvPr id="0" name=""/>
        <dsp:cNvSpPr/>
      </dsp:nvSpPr>
      <dsp:spPr>
        <a:xfrm>
          <a:off x="0" y="1822107"/>
          <a:ext cx="2112614" cy="298931"/>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222250">
            <a:lnSpc>
              <a:spcPct val="90000"/>
            </a:lnSpc>
            <a:spcBef>
              <a:spcPct val="0"/>
            </a:spcBef>
            <a:spcAft>
              <a:spcPct val="35000"/>
            </a:spcAft>
            <a:buNone/>
          </a:pPr>
          <a:r>
            <a:rPr lang="es-CO" sz="500" b="0" i="0" u="none" kern="1200" dirty="0"/>
            <a:t>ASOPESPA LTDA</a:t>
          </a:r>
          <a:endParaRPr lang="es-CO" sz="500" kern="1200" dirty="0"/>
        </a:p>
      </dsp:txBody>
      <dsp:txXfrm>
        <a:off x="0" y="1822107"/>
        <a:ext cx="2112614" cy="161423"/>
      </dsp:txXfrm>
    </dsp:sp>
    <dsp:sp modelId="{0B09C797-8561-426A-B221-FB5C0A8B9E91}">
      <dsp:nvSpPr>
        <dsp:cNvPr id="0" name=""/>
        <dsp:cNvSpPr/>
      </dsp:nvSpPr>
      <dsp:spPr>
        <a:xfrm>
          <a:off x="0" y="1977552"/>
          <a:ext cx="2112614" cy="137508"/>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marL="0" lvl="0" indent="0" algn="ctr" defTabSz="355600">
            <a:lnSpc>
              <a:spcPct val="90000"/>
            </a:lnSpc>
            <a:spcBef>
              <a:spcPct val="0"/>
            </a:spcBef>
            <a:spcAft>
              <a:spcPct val="35000"/>
            </a:spcAft>
            <a:buNone/>
          </a:pPr>
          <a:r>
            <a:rPr lang="es-CO" sz="800" b="0" i="0" u="none" kern="1200"/>
            <a:t>$410,329,000</a:t>
          </a:r>
          <a:endParaRPr lang="es-CO" sz="800" kern="1200" dirty="0"/>
        </a:p>
      </dsp:txBody>
      <dsp:txXfrm>
        <a:off x="0" y="1977552"/>
        <a:ext cx="2112614" cy="137508"/>
      </dsp:txXfrm>
    </dsp:sp>
    <dsp:sp modelId="{5EB7F8F3-BDCB-4548-8132-FCAC8CB7B31F}">
      <dsp:nvSpPr>
        <dsp:cNvPr id="0" name=""/>
        <dsp:cNvSpPr/>
      </dsp:nvSpPr>
      <dsp:spPr>
        <a:xfrm rot="10800000">
          <a:off x="0" y="1366834"/>
          <a:ext cx="2112614" cy="459757"/>
        </a:xfrm>
        <a:prstGeom prst="upArrowCallou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222250">
            <a:lnSpc>
              <a:spcPct val="90000"/>
            </a:lnSpc>
            <a:spcBef>
              <a:spcPct val="0"/>
            </a:spcBef>
            <a:spcAft>
              <a:spcPct val="35000"/>
            </a:spcAft>
            <a:buNone/>
          </a:pPr>
          <a:r>
            <a:rPr lang="es-CO" sz="500" b="0" i="0" u="none" kern="1200" dirty="0"/>
            <a:t>MERKANDREA LUCERO</a:t>
          </a:r>
          <a:endParaRPr lang="es-CO" sz="500" kern="1200" dirty="0"/>
        </a:p>
      </dsp:txBody>
      <dsp:txXfrm rot="-10800000">
        <a:off x="0" y="1366834"/>
        <a:ext cx="2112614" cy="161374"/>
      </dsp:txXfrm>
    </dsp:sp>
    <dsp:sp modelId="{0ADDE3B2-CC4A-41CA-A3F5-9ED47C1DC6EC}">
      <dsp:nvSpPr>
        <dsp:cNvPr id="0" name=""/>
        <dsp:cNvSpPr/>
      </dsp:nvSpPr>
      <dsp:spPr>
        <a:xfrm>
          <a:off x="0" y="1528209"/>
          <a:ext cx="2112614" cy="137467"/>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marL="0" lvl="0" indent="0" algn="ctr" defTabSz="355600">
            <a:lnSpc>
              <a:spcPct val="90000"/>
            </a:lnSpc>
            <a:spcBef>
              <a:spcPct val="0"/>
            </a:spcBef>
            <a:spcAft>
              <a:spcPct val="35000"/>
            </a:spcAft>
            <a:buNone/>
          </a:pPr>
          <a:r>
            <a:rPr lang="es-CO" sz="800" b="0" i="0" u="none" kern="1200" dirty="0"/>
            <a:t>$ 506,768,191 </a:t>
          </a:r>
          <a:endParaRPr lang="es-CO" sz="800" kern="1200" dirty="0"/>
        </a:p>
      </dsp:txBody>
      <dsp:txXfrm>
        <a:off x="0" y="1528209"/>
        <a:ext cx="2112614" cy="137467"/>
      </dsp:txXfrm>
    </dsp:sp>
    <dsp:sp modelId="{D6F218BB-A459-4F49-9AED-E3B10DBC2B8C}">
      <dsp:nvSpPr>
        <dsp:cNvPr id="0" name=""/>
        <dsp:cNvSpPr/>
      </dsp:nvSpPr>
      <dsp:spPr>
        <a:xfrm rot="10800000">
          <a:off x="0" y="911561"/>
          <a:ext cx="2112614" cy="459757"/>
        </a:xfrm>
        <a:prstGeom prst="upArrowCallou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222250">
            <a:lnSpc>
              <a:spcPct val="90000"/>
            </a:lnSpc>
            <a:spcBef>
              <a:spcPct val="0"/>
            </a:spcBef>
            <a:spcAft>
              <a:spcPct val="35000"/>
            </a:spcAft>
            <a:buNone/>
          </a:pPr>
          <a:r>
            <a:rPr lang="es-CO" sz="500" b="0" i="0" u="none" kern="1200"/>
            <a:t>MERKANDREA LIDER</a:t>
          </a:r>
          <a:endParaRPr lang="es-CO" sz="500" kern="1200" dirty="0"/>
        </a:p>
      </dsp:txBody>
      <dsp:txXfrm rot="-10800000">
        <a:off x="0" y="911561"/>
        <a:ext cx="2112614" cy="161374"/>
      </dsp:txXfrm>
    </dsp:sp>
    <dsp:sp modelId="{2645E094-B94F-40E1-A365-3D28F3DA9386}">
      <dsp:nvSpPr>
        <dsp:cNvPr id="0" name=""/>
        <dsp:cNvSpPr/>
      </dsp:nvSpPr>
      <dsp:spPr>
        <a:xfrm>
          <a:off x="0" y="1072935"/>
          <a:ext cx="2112614" cy="137467"/>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marL="0" lvl="0" indent="0" algn="ctr" defTabSz="355600">
            <a:lnSpc>
              <a:spcPct val="90000"/>
            </a:lnSpc>
            <a:spcBef>
              <a:spcPct val="0"/>
            </a:spcBef>
            <a:spcAft>
              <a:spcPct val="35000"/>
            </a:spcAft>
            <a:buNone/>
          </a:pPr>
          <a:r>
            <a:rPr lang="es-CO" sz="800" b="0" i="0" u="none" kern="1200" dirty="0"/>
            <a:t>$597,273,065 </a:t>
          </a:r>
          <a:endParaRPr lang="es-CO" sz="800" kern="1200" dirty="0"/>
        </a:p>
      </dsp:txBody>
      <dsp:txXfrm>
        <a:off x="0" y="1072935"/>
        <a:ext cx="2112614" cy="137467"/>
      </dsp:txXfrm>
    </dsp:sp>
    <dsp:sp modelId="{3B4311EC-0800-4614-8007-A1B7C6B2578E}">
      <dsp:nvSpPr>
        <dsp:cNvPr id="0" name=""/>
        <dsp:cNvSpPr/>
      </dsp:nvSpPr>
      <dsp:spPr>
        <a:xfrm rot="10800000">
          <a:off x="0" y="456287"/>
          <a:ext cx="2112614" cy="459757"/>
        </a:xfrm>
        <a:prstGeom prst="upArrowCallou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222250">
            <a:lnSpc>
              <a:spcPct val="90000"/>
            </a:lnSpc>
            <a:spcBef>
              <a:spcPct val="0"/>
            </a:spcBef>
            <a:spcAft>
              <a:spcPct val="35000"/>
            </a:spcAft>
            <a:buNone/>
          </a:pPr>
          <a:r>
            <a:rPr lang="es-CO" sz="500" b="0" i="0" u="none" kern="1200"/>
            <a:t>MERKANDREA </a:t>
          </a:r>
          <a:r>
            <a:rPr lang="es-CO" sz="500" b="0" i="0" u="none" kern="1200" dirty="0"/>
            <a:t>BRITALIA</a:t>
          </a:r>
          <a:endParaRPr lang="es-CO" sz="500" kern="1200" dirty="0"/>
        </a:p>
      </dsp:txBody>
      <dsp:txXfrm rot="-10800000">
        <a:off x="0" y="456287"/>
        <a:ext cx="2112614" cy="161374"/>
      </dsp:txXfrm>
    </dsp:sp>
    <dsp:sp modelId="{7FDC467D-B2BB-47B8-908E-6C11532DE5F3}">
      <dsp:nvSpPr>
        <dsp:cNvPr id="0" name=""/>
        <dsp:cNvSpPr/>
      </dsp:nvSpPr>
      <dsp:spPr>
        <a:xfrm>
          <a:off x="0" y="617662"/>
          <a:ext cx="2112614" cy="137467"/>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marL="0" lvl="0" indent="0" algn="ctr" defTabSz="355600">
            <a:lnSpc>
              <a:spcPct val="90000"/>
            </a:lnSpc>
            <a:spcBef>
              <a:spcPct val="0"/>
            </a:spcBef>
            <a:spcAft>
              <a:spcPct val="35000"/>
            </a:spcAft>
            <a:buNone/>
          </a:pPr>
          <a:r>
            <a:rPr lang="es-CO" sz="800" b="0" i="0" u="none" kern="1200" dirty="0"/>
            <a:t>$743,935,402 </a:t>
          </a:r>
          <a:endParaRPr lang="es-CO" sz="800" kern="1200" dirty="0"/>
        </a:p>
      </dsp:txBody>
      <dsp:txXfrm>
        <a:off x="0" y="617662"/>
        <a:ext cx="2112614" cy="137467"/>
      </dsp:txXfrm>
    </dsp:sp>
    <dsp:sp modelId="{D380DDE6-B026-4AFE-9D00-1D779648F1EA}">
      <dsp:nvSpPr>
        <dsp:cNvPr id="0" name=""/>
        <dsp:cNvSpPr/>
      </dsp:nvSpPr>
      <dsp:spPr>
        <a:xfrm rot="10800000">
          <a:off x="0" y="1014"/>
          <a:ext cx="2112614" cy="459757"/>
        </a:xfrm>
        <a:prstGeom prst="upArrowCallou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222250">
            <a:lnSpc>
              <a:spcPct val="90000"/>
            </a:lnSpc>
            <a:spcBef>
              <a:spcPct val="0"/>
            </a:spcBef>
            <a:spcAft>
              <a:spcPct val="35000"/>
            </a:spcAft>
            <a:buNone/>
          </a:pPr>
          <a:r>
            <a:rPr lang="es-CO" sz="500" b="0" i="0" u="none" kern="1200" dirty="0"/>
            <a:t>MERKANDREA SANTA LIBRADA</a:t>
          </a:r>
          <a:endParaRPr lang="es-CO" sz="500" kern="1200" dirty="0"/>
        </a:p>
      </dsp:txBody>
      <dsp:txXfrm rot="-10800000">
        <a:off x="0" y="1014"/>
        <a:ext cx="2112614" cy="161374"/>
      </dsp:txXfrm>
    </dsp:sp>
    <dsp:sp modelId="{5FBB2FD1-739E-4393-86F2-20CD5AE1ADB3}">
      <dsp:nvSpPr>
        <dsp:cNvPr id="0" name=""/>
        <dsp:cNvSpPr/>
      </dsp:nvSpPr>
      <dsp:spPr>
        <a:xfrm>
          <a:off x="0" y="162389"/>
          <a:ext cx="2112614" cy="137467"/>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marL="0" lvl="0" indent="0" algn="ctr" defTabSz="355600">
            <a:lnSpc>
              <a:spcPct val="90000"/>
            </a:lnSpc>
            <a:spcBef>
              <a:spcPct val="0"/>
            </a:spcBef>
            <a:spcAft>
              <a:spcPct val="35000"/>
            </a:spcAft>
            <a:buNone/>
          </a:pPr>
          <a:r>
            <a:rPr lang="es-CO" sz="800" b="0" i="0" u="none" kern="1200" dirty="0"/>
            <a:t>$1,778,930,564 </a:t>
          </a:r>
          <a:endParaRPr lang="es-CO" sz="800" kern="1200" dirty="0"/>
        </a:p>
      </dsp:txBody>
      <dsp:txXfrm>
        <a:off x="0" y="162389"/>
        <a:ext cx="2112614" cy="13746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BC47A7-6810-455E-AF3C-3DC2B6209894}">
      <dsp:nvSpPr>
        <dsp:cNvPr id="0" name=""/>
        <dsp:cNvSpPr/>
      </dsp:nvSpPr>
      <dsp:spPr>
        <a:xfrm rot="16200000">
          <a:off x="-940102" y="941329"/>
          <a:ext cx="5071532" cy="3188874"/>
        </a:xfrm>
        <a:prstGeom prst="flowChartManualOperati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0" tIns="0" rIns="158802" bIns="0" numCol="1" spcCol="1270" anchor="ctr" anchorCtr="0">
          <a:noAutofit/>
        </a:bodyPr>
        <a:lstStyle/>
        <a:p>
          <a:pPr marL="0" lvl="0" indent="0" algn="ctr" defTabSz="1111250">
            <a:lnSpc>
              <a:spcPct val="90000"/>
            </a:lnSpc>
            <a:spcBef>
              <a:spcPct val="0"/>
            </a:spcBef>
            <a:spcAft>
              <a:spcPct val="35000"/>
            </a:spcAft>
            <a:buNone/>
          </a:pPr>
          <a:r>
            <a:rPr lang="es-ES" sz="2500" kern="1200" dirty="0"/>
            <a:t>Se solicita la aprobación del cruce de cuentas de los pasivos existentes respecto a los inmuebles extintos y productivos</a:t>
          </a:r>
          <a:endParaRPr lang="es-CO" sz="2500" kern="1200" dirty="0"/>
        </a:p>
      </dsp:txBody>
      <dsp:txXfrm rot="5400000">
        <a:off x="1227" y="1014306"/>
        <a:ext cx="3188874" cy="3042920"/>
      </dsp:txXfrm>
    </dsp:sp>
    <dsp:sp modelId="{82F4DF6F-C8B4-40F1-976F-F47DEDFF63AB}">
      <dsp:nvSpPr>
        <dsp:cNvPr id="0" name=""/>
        <dsp:cNvSpPr/>
      </dsp:nvSpPr>
      <dsp:spPr>
        <a:xfrm rot="16200000">
          <a:off x="2487936" y="941329"/>
          <a:ext cx="5071532" cy="3188874"/>
        </a:xfrm>
        <a:prstGeom prst="flowChartManualOperation">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0" tIns="0" rIns="158802" bIns="0" numCol="1" spcCol="1270" anchor="ctr" anchorCtr="0">
          <a:noAutofit/>
        </a:bodyPr>
        <a:lstStyle/>
        <a:p>
          <a:pPr marL="0" lvl="0" indent="0" algn="ctr" defTabSz="1111250">
            <a:lnSpc>
              <a:spcPct val="90000"/>
            </a:lnSpc>
            <a:spcBef>
              <a:spcPct val="0"/>
            </a:spcBef>
            <a:spcAft>
              <a:spcPct val="35000"/>
            </a:spcAft>
            <a:buNone/>
          </a:pPr>
          <a:r>
            <a:rPr lang="es-ES" sz="2500" kern="1200" dirty="0"/>
            <a:t>Los pasivos ascienden a $24.776.369.761 y el avaluó comercial del predio tiene un valor de $30.932.030.137</a:t>
          </a:r>
          <a:endParaRPr lang="es-CO" sz="2500" kern="1200" dirty="0"/>
        </a:p>
      </dsp:txBody>
      <dsp:txXfrm rot="5400000">
        <a:off x="3429265" y="1014306"/>
        <a:ext cx="3188874" cy="3042920"/>
      </dsp:txXfrm>
    </dsp:sp>
    <dsp:sp modelId="{06E624CE-79FF-4FBE-8BBC-7BE1B330D531}">
      <dsp:nvSpPr>
        <dsp:cNvPr id="0" name=""/>
        <dsp:cNvSpPr/>
      </dsp:nvSpPr>
      <dsp:spPr>
        <a:xfrm rot="16200000">
          <a:off x="5915976" y="941329"/>
          <a:ext cx="5071532" cy="3188874"/>
        </a:xfrm>
        <a:prstGeom prst="flowChartManualOperation">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0" tIns="0" rIns="158802" bIns="0" numCol="1" spcCol="1270" anchor="ctr" anchorCtr="0">
          <a:noAutofit/>
        </a:bodyPr>
        <a:lstStyle/>
        <a:p>
          <a:pPr marL="0" lvl="0" indent="0" algn="ctr" defTabSz="1111250">
            <a:lnSpc>
              <a:spcPct val="90000"/>
            </a:lnSpc>
            <a:spcBef>
              <a:spcPct val="0"/>
            </a:spcBef>
            <a:spcAft>
              <a:spcPct val="35000"/>
            </a:spcAft>
            <a:buNone/>
          </a:pPr>
          <a:r>
            <a:rPr lang="es-ES" sz="2500" kern="1200" dirty="0"/>
            <a:t>La diferencia asciende a $6.155.660.376, el cual se propone que se tenga como “saldo a favor” del FRISCO con cargo a la venta masiva o a las próximas ventas.</a:t>
          </a:r>
          <a:endParaRPr lang="es-CO" sz="2500" kern="1200" dirty="0"/>
        </a:p>
      </dsp:txBody>
      <dsp:txXfrm rot="5400000">
        <a:off x="6857305" y="1014306"/>
        <a:ext cx="3188874" cy="3042920"/>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image" Target="../media/image44.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9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8FC0CF-0764-4B3D-B804-8FE31165FF6D}" type="datetimeFigureOut">
              <a:rPr lang="es-CO" smtClean="0"/>
              <a:t>27/10/2020</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0FE190-6E0D-45DF-AADA-A4068149D260}" type="slidenum">
              <a:rPr lang="es-CO" smtClean="0"/>
              <a:t>‹Nº›</a:t>
            </a:fld>
            <a:endParaRPr lang="es-CO"/>
          </a:p>
        </p:txBody>
      </p:sp>
    </p:spTree>
    <p:extLst>
      <p:ext uri="{BB962C8B-B14F-4D97-AF65-F5344CB8AC3E}">
        <p14:creationId xmlns:p14="http://schemas.microsoft.com/office/powerpoint/2010/main" val="2001535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Marcador de imagen de diapositiva 1">
            <a:extLst>
              <a:ext uri="{FF2B5EF4-FFF2-40B4-BE49-F238E27FC236}">
                <a16:creationId xmlns:a16="http://schemas.microsoft.com/office/drawing/2014/main" id="{1C9C7D54-3CB8-4FA1-B53C-767CC823FFC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Marcador de notas 2">
            <a:extLst>
              <a:ext uri="{FF2B5EF4-FFF2-40B4-BE49-F238E27FC236}">
                <a16:creationId xmlns:a16="http://schemas.microsoft.com/office/drawing/2014/main" id="{F78756A0-3ACC-4A02-8841-158B0BB00DD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CO" altLang="es-CO"/>
          </a:p>
        </p:txBody>
      </p:sp>
      <p:sp>
        <p:nvSpPr>
          <p:cNvPr id="45060" name="Marcador de número de diapositiva 3">
            <a:extLst>
              <a:ext uri="{FF2B5EF4-FFF2-40B4-BE49-F238E27FC236}">
                <a16:creationId xmlns:a16="http://schemas.microsoft.com/office/drawing/2014/main" id="{E1F23771-5F11-4774-8C55-C209EAD138B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351ADA50-9764-499D-860A-3A9A27112CD4}" type="slidenum">
              <a:rPr lang="es-CO" altLang="es-CO" smtClean="0"/>
              <a:pPr/>
              <a:t>44</a:t>
            </a:fld>
            <a:endParaRPr lang="es-CO" altLang="es-CO"/>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Marcador de imagen de diapositiva 1">
            <a:extLst>
              <a:ext uri="{FF2B5EF4-FFF2-40B4-BE49-F238E27FC236}">
                <a16:creationId xmlns:a16="http://schemas.microsoft.com/office/drawing/2014/main" id="{0863E86A-6C59-4D9F-9318-9C7EEE3E214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Marcador de notas 2">
            <a:extLst>
              <a:ext uri="{FF2B5EF4-FFF2-40B4-BE49-F238E27FC236}">
                <a16:creationId xmlns:a16="http://schemas.microsoft.com/office/drawing/2014/main" id="{539607A5-19A8-4605-AE85-E5DD44E5AF4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CO" altLang="es-CO"/>
          </a:p>
        </p:txBody>
      </p:sp>
      <p:sp>
        <p:nvSpPr>
          <p:cNvPr id="47108" name="Marcador de número de diapositiva 3">
            <a:extLst>
              <a:ext uri="{FF2B5EF4-FFF2-40B4-BE49-F238E27FC236}">
                <a16:creationId xmlns:a16="http://schemas.microsoft.com/office/drawing/2014/main" id="{6DF7F3AD-9F3E-4096-A7B8-6A27FDECE8F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2292304C-2F95-4B40-A43E-8E3884FA5C21}" type="slidenum">
              <a:rPr lang="es-CO" altLang="es-CO" smtClean="0"/>
              <a:pPr/>
              <a:t>45</a:t>
            </a:fld>
            <a:endParaRPr lang="es-CO" altLang="es-CO"/>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Marcador de imagen de diapositiva 1">
            <a:extLst>
              <a:ext uri="{FF2B5EF4-FFF2-40B4-BE49-F238E27FC236}">
                <a16:creationId xmlns:a16="http://schemas.microsoft.com/office/drawing/2014/main" id="{9B3CAFEE-50D1-4E74-8F34-6BD75E323E0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Marcador de notas 2">
            <a:extLst>
              <a:ext uri="{FF2B5EF4-FFF2-40B4-BE49-F238E27FC236}">
                <a16:creationId xmlns:a16="http://schemas.microsoft.com/office/drawing/2014/main" id="{4180CBCA-8B7B-4F7E-B86B-FEE402A4832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CO" altLang="es-CO"/>
          </a:p>
        </p:txBody>
      </p:sp>
      <p:sp>
        <p:nvSpPr>
          <p:cNvPr id="49156" name="Marcador de número de diapositiva 3">
            <a:extLst>
              <a:ext uri="{FF2B5EF4-FFF2-40B4-BE49-F238E27FC236}">
                <a16:creationId xmlns:a16="http://schemas.microsoft.com/office/drawing/2014/main" id="{6ECD1823-F680-4F2D-88AD-8FCA827AE43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58176331-2462-441B-A686-98732D6B78FF}" type="slidenum">
              <a:rPr lang="es-CO" altLang="es-CO" smtClean="0"/>
              <a:pPr/>
              <a:t>46</a:t>
            </a:fld>
            <a:endParaRPr lang="es-CO" altLang="es-CO"/>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Marcador de imagen de diapositiva 1">
            <a:extLst>
              <a:ext uri="{FF2B5EF4-FFF2-40B4-BE49-F238E27FC236}">
                <a16:creationId xmlns:a16="http://schemas.microsoft.com/office/drawing/2014/main" id="{1A5F8BF6-0276-46C8-9CD2-37445E3A6A5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Marcador de notas 2">
            <a:extLst>
              <a:ext uri="{FF2B5EF4-FFF2-40B4-BE49-F238E27FC236}">
                <a16:creationId xmlns:a16="http://schemas.microsoft.com/office/drawing/2014/main" id="{F914DB50-48A6-45AA-9B48-EFBB32B6DD1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CO" altLang="es-CO"/>
          </a:p>
        </p:txBody>
      </p:sp>
      <p:sp>
        <p:nvSpPr>
          <p:cNvPr id="51204" name="Marcador de número de diapositiva 3">
            <a:extLst>
              <a:ext uri="{FF2B5EF4-FFF2-40B4-BE49-F238E27FC236}">
                <a16:creationId xmlns:a16="http://schemas.microsoft.com/office/drawing/2014/main" id="{BC454508-B294-436A-A599-7F94846DCDE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14AFD089-8FDC-484A-8585-9B3711833261}" type="slidenum">
              <a:rPr lang="es-CO" altLang="es-CO" smtClean="0"/>
              <a:pPr/>
              <a:t>47</a:t>
            </a:fld>
            <a:endParaRPr lang="es-CO" altLang="es-CO"/>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Marcador de imagen de diapositiva 1">
            <a:extLst>
              <a:ext uri="{FF2B5EF4-FFF2-40B4-BE49-F238E27FC236}">
                <a16:creationId xmlns:a16="http://schemas.microsoft.com/office/drawing/2014/main" id="{F7EC0E18-7523-4924-AEF1-0277034FA78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Marcador de notas 2">
            <a:extLst>
              <a:ext uri="{FF2B5EF4-FFF2-40B4-BE49-F238E27FC236}">
                <a16:creationId xmlns:a16="http://schemas.microsoft.com/office/drawing/2014/main" id="{9DCD84C1-D023-4057-92DC-9DA29FA123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CO" altLang="es-CO"/>
          </a:p>
        </p:txBody>
      </p:sp>
      <p:sp>
        <p:nvSpPr>
          <p:cNvPr id="53252" name="Marcador de número de diapositiva 3">
            <a:extLst>
              <a:ext uri="{FF2B5EF4-FFF2-40B4-BE49-F238E27FC236}">
                <a16:creationId xmlns:a16="http://schemas.microsoft.com/office/drawing/2014/main" id="{B18ECA71-7D58-4FC0-87A3-F6B09AC5423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DFAA6984-62DB-4637-8506-BFE3E0EFFAC4}" type="slidenum">
              <a:rPr lang="es-CO" altLang="es-CO" smtClean="0"/>
              <a:pPr/>
              <a:t>48</a:t>
            </a:fld>
            <a:endParaRPr lang="es-CO" altLang="es-CO"/>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Marcador de imagen de diapositiva 1">
            <a:extLst>
              <a:ext uri="{FF2B5EF4-FFF2-40B4-BE49-F238E27FC236}">
                <a16:creationId xmlns:a16="http://schemas.microsoft.com/office/drawing/2014/main" id="{3BD68152-25B6-447D-8DD1-FE9A6EEFF4D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Marcador de notas 2">
            <a:extLst>
              <a:ext uri="{FF2B5EF4-FFF2-40B4-BE49-F238E27FC236}">
                <a16:creationId xmlns:a16="http://schemas.microsoft.com/office/drawing/2014/main" id="{93F1C120-8EC0-42C6-BA96-D5F83271985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CO" altLang="es-CO"/>
          </a:p>
        </p:txBody>
      </p:sp>
      <p:sp>
        <p:nvSpPr>
          <p:cNvPr id="55300" name="Marcador de número de diapositiva 3">
            <a:extLst>
              <a:ext uri="{FF2B5EF4-FFF2-40B4-BE49-F238E27FC236}">
                <a16:creationId xmlns:a16="http://schemas.microsoft.com/office/drawing/2014/main" id="{59CA8B62-60BD-47DD-8BCD-08AF26EF272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198EAB1A-508C-4F8D-A2D5-86863CCE94FD}" type="slidenum">
              <a:rPr lang="es-CO" altLang="es-CO" smtClean="0"/>
              <a:pPr/>
              <a:t>49</a:t>
            </a:fld>
            <a:endParaRPr lang="es-CO" altLang="es-CO"/>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4F0FE190-6E0D-45DF-AADA-A4068149D260}" type="slidenum">
              <a:rPr lang="es-CO" smtClean="0"/>
              <a:t>84</a:t>
            </a:fld>
            <a:endParaRPr lang="es-CO"/>
          </a:p>
        </p:txBody>
      </p:sp>
    </p:spTree>
    <p:extLst>
      <p:ext uri="{BB962C8B-B14F-4D97-AF65-F5344CB8AC3E}">
        <p14:creationId xmlns:p14="http://schemas.microsoft.com/office/powerpoint/2010/main" val="1043455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4F0FE190-6E0D-45DF-AADA-A4068149D260}" type="slidenum">
              <a:rPr lang="es-CO" smtClean="0"/>
              <a:t>111</a:t>
            </a:fld>
            <a:endParaRPr lang="es-CO"/>
          </a:p>
        </p:txBody>
      </p:sp>
    </p:spTree>
    <p:extLst>
      <p:ext uri="{BB962C8B-B14F-4D97-AF65-F5344CB8AC3E}">
        <p14:creationId xmlns:p14="http://schemas.microsoft.com/office/powerpoint/2010/main" val="2585057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prstClr val="black"/>
                </a:solidFill>
              </a:rPr>
              <a:t>© Copyright Showeet.com – Creative &amp; Free PowerPoint Templates</a:t>
            </a:r>
            <a:endParaRPr lang="en-US" dirty="0"/>
          </a:p>
        </p:txBody>
      </p:sp>
      <p:sp>
        <p:nvSpPr>
          <p:cNvPr id="4" name="Slide Number Placeholder 3"/>
          <p:cNvSpPr>
            <a:spLocks noGrp="1"/>
          </p:cNvSpPr>
          <p:nvPr>
            <p:ph type="sldNum" sz="quarter" idx="10"/>
          </p:nvPr>
        </p:nvSpPr>
        <p:spPr/>
        <p:txBody>
          <a:bodyPr/>
          <a:lstStyle/>
          <a:p>
            <a:pPr marL="0" marR="0" lvl="0" indent="0" algn="r" defTabSz="914354" rtl="0" eaLnBrk="1" fontAlgn="auto" latinLnBrk="0" hangingPunct="1">
              <a:lnSpc>
                <a:spcPct val="100000"/>
              </a:lnSpc>
              <a:spcBef>
                <a:spcPts val="0"/>
              </a:spcBef>
              <a:spcAft>
                <a:spcPts val="0"/>
              </a:spcAft>
              <a:buClrTx/>
              <a:buSzTx/>
              <a:buFontTx/>
              <a:buNone/>
              <a:tabLst/>
              <a:defRPr/>
            </a:pPr>
            <a:fld id="{2CA3AB2B-189A-4C92-A457-C6A3833631A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354"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879113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prstClr val="black"/>
                </a:solidFill>
              </a:rPr>
              <a:t>© Copyright Showeet.com – Creative &amp; Free PowerPoint Templates</a:t>
            </a:r>
            <a:endParaRPr lang="en-US" dirty="0"/>
          </a:p>
        </p:txBody>
      </p:sp>
      <p:sp>
        <p:nvSpPr>
          <p:cNvPr id="4" name="Slide Number Placeholder 3"/>
          <p:cNvSpPr>
            <a:spLocks noGrp="1"/>
          </p:cNvSpPr>
          <p:nvPr>
            <p:ph type="sldNum" sz="quarter" idx="5"/>
          </p:nvPr>
        </p:nvSpPr>
        <p:spPr/>
        <p:txBody>
          <a:bodyPr/>
          <a:lstStyle/>
          <a:p>
            <a:fld id="{2CA3AB2B-189A-4C92-A457-C6A3833631A7}" type="slidenum">
              <a:rPr lang="en-US" smtClean="0"/>
              <a:pPr/>
              <a:t>141</a:t>
            </a:fld>
            <a:endParaRPr lang="en-US"/>
          </a:p>
        </p:txBody>
      </p:sp>
    </p:spTree>
    <p:extLst>
      <p:ext uri="{BB962C8B-B14F-4D97-AF65-F5344CB8AC3E}">
        <p14:creationId xmlns:p14="http://schemas.microsoft.com/office/powerpoint/2010/main" val="1000678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prstClr val="black"/>
                </a:solidFill>
              </a:rPr>
              <a:t>© Copyright Showeet.com – Creative &amp; Free PowerPoint Templates</a:t>
            </a:r>
            <a:endParaRPr lang="en-US" dirty="0"/>
          </a:p>
        </p:txBody>
      </p:sp>
      <p:sp>
        <p:nvSpPr>
          <p:cNvPr id="4" name="Slide Number Placeholder 3"/>
          <p:cNvSpPr>
            <a:spLocks noGrp="1"/>
          </p:cNvSpPr>
          <p:nvPr>
            <p:ph type="sldNum" sz="quarter" idx="5"/>
          </p:nvPr>
        </p:nvSpPr>
        <p:spPr/>
        <p:txBody>
          <a:bodyPr/>
          <a:lstStyle/>
          <a:p>
            <a:pPr marL="0" marR="0" lvl="0" indent="0" algn="r" defTabSz="914354" rtl="0" eaLnBrk="1" fontAlgn="auto" latinLnBrk="0" hangingPunct="1">
              <a:lnSpc>
                <a:spcPct val="100000"/>
              </a:lnSpc>
              <a:spcBef>
                <a:spcPts val="0"/>
              </a:spcBef>
              <a:spcAft>
                <a:spcPts val="0"/>
              </a:spcAft>
              <a:buClrTx/>
              <a:buSzTx/>
              <a:buFontTx/>
              <a:buNone/>
              <a:tabLst/>
              <a:defRPr/>
            </a:pPr>
            <a:fld id="{2CA3AB2B-189A-4C92-A457-C6A3833631A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354"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916161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prstClr val="black"/>
                </a:solidFill>
              </a:rPr>
              <a:t>© Copyright Showeet.com – Creative &amp; Free PowerPoint Templates</a:t>
            </a:r>
            <a:endParaRPr lang="en-US" dirty="0"/>
          </a:p>
        </p:txBody>
      </p:sp>
      <p:sp>
        <p:nvSpPr>
          <p:cNvPr id="4" name="Slide Number Placeholder 3"/>
          <p:cNvSpPr>
            <a:spLocks noGrp="1"/>
          </p:cNvSpPr>
          <p:nvPr>
            <p:ph type="sldNum" sz="quarter" idx="5"/>
          </p:nvPr>
        </p:nvSpPr>
        <p:spPr/>
        <p:txBody>
          <a:bodyPr/>
          <a:lstStyle/>
          <a:p>
            <a:fld id="{2CA3AB2B-189A-4C92-A457-C6A3833631A7}" type="slidenum">
              <a:rPr lang="en-US" smtClean="0"/>
              <a:pPr/>
              <a:t>143</a:t>
            </a:fld>
            <a:endParaRPr lang="en-US"/>
          </a:p>
        </p:txBody>
      </p:sp>
    </p:spTree>
    <p:extLst>
      <p:ext uri="{BB962C8B-B14F-4D97-AF65-F5344CB8AC3E}">
        <p14:creationId xmlns:p14="http://schemas.microsoft.com/office/powerpoint/2010/main" val="28444015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prstClr val="black"/>
                </a:solidFill>
              </a:rPr>
              <a:t>© Copyright Showeet.com – Creative &amp; Free PowerPoint Templates</a:t>
            </a:r>
            <a:endParaRPr lang="en-US" dirty="0"/>
          </a:p>
        </p:txBody>
      </p:sp>
      <p:sp>
        <p:nvSpPr>
          <p:cNvPr id="4" name="Slide Number Placeholder 3"/>
          <p:cNvSpPr>
            <a:spLocks noGrp="1"/>
          </p:cNvSpPr>
          <p:nvPr>
            <p:ph type="sldNum" sz="quarter" idx="5"/>
          </p:nvPr>
        </p:nvSpPr>
        <p:spPr/>
        <p:txBody>
          <a:bodyPr/>
          <a:lstStyle/>
          <a:p>
            <a:fld id="{2CA3AB2B-189A-4C92-A457-C6A3833631A7}" type="slidenum">
              <a:rPr lang="en-US" smtClean="0"/>
              <a:pPr/>
              <a:t>144</a:t>
            </a:fld>
            <a:endParaRPr lang="en-US"/>
          </a:p>
        </p:txBody>
      </p:sp>
    </p:spTree>
    <p:extLst>
      <p:ext uri="{BB962C8B-B14F-4D97-AF65-F5344CB8AC3E}">
        <p14:creationId xmlns:p14="http://schemas.microsoft.com/office/powerpoint/2010/main" val="1009644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Creative &amp;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145</a:t>
            </a:fld>
            <a:endParaRPr lang="en-US"/>
          </a:p>
        </p:txBody>
      </p:sp>
    </p:spTree>
    <p:extLst>
      <p:ext uri="{BB962C8B-B14F-4D97-AF65-F5344CB8AC3E}">
        <p14:creationId xmlns:p14="http://schemas.microsoft.com/office/powerpoint/2010/main" val="6411673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8C964E-0841-4A85-84C0-4E7DA9DC5C2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DC796974-EFC4-4F93-8E97-3E63DC6B22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DF6B6BC3-4C27-4C90-BAB1-341ADD31CA6D}"/>
              </a:ext>
            </a:extLst>
          </p:cNvPr>
          <p:cNvSpPr>
            <a:spLocks noGrp="1"/>
          </p:cNvSpPr>
          <p:nvPr>
            <p:ph type="dt" sz="half" idx="10"/>
          </p:nvPr>
        </p:nvSpPr>
        <p:spPr/>
        <p:txBody>
          <a:bodyPr/>
          <a:lstStyle/>
          <a:p>
            <a:fld id="{83FEBEB7-25AB-664A-96B3-95BD3AB0599F}" type="datetimeFigureOut">
              <a:rPr lang="es-ES" smtClean="0"/>
              <a:t>27/10/2020</a:t>
            </a:fld>
            <a:endParaRPr lang="es-ES"/>
          </a:p>
        </p:txBody>
      </p:sp>
      <p:sp>
        <p:nvSpPr>
          <p:cNvPr id="5" name="Marcador de pie de página 4">
            <a:extLst>
              <a:ext uri="{FF2B5EF4-FFF2-40B4-BE49-F238E27FC236}">
                <a16:creationId xmlns:a16="http://schemas.microsoft.com/office/drawing/2014/main" id="{B146EF15-88C2-498A-912D-BF756C917CA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86C2905-BA2D-4BA1-81D3-E27E21BE3884}"/>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276988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25FA34-F2C3-4B6C-9C1B-B02B7A632135}"/>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DD1BBF85-507A-4352-B925-F05680D6DAD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44F38FC0-E53D-4A5A-A8DB-4BE08A128887}"/>
              </a:ext>
            </a:extLst>
          </p:cNvPr>
          <p:cNvSpPr>
            <a:spLocks noGrp="1"/>
          </p:cNvSpPr>
          <p:nvPr>
            <p:ph type="dt" sz="half" idx="10"/>
          </p:nvPr>
        </p:nvSpPr>
        <p:spPr/>
        <p:txBody>
          <a:bodyPr/>
          <a:lstStyle/>
          <a:p>
            <a:fld id="{83FEBEB7-25AB-664A-96B3-95BD3AB0599F}" type="datetimeFigureOut">
              <a:rPr lang="es-ES" smtClean="0"/>
              <a:t>27/10/2020</a:t>
            </a:fld>
            <a:endParaRPr lang="es-ES"/>
          </a:p>
        </p:txBody>
      </p:sp>
      <p:sp>
        <p:nvSpPr>
          <p:cNvPr id="5" name="Marcador de pie de página 4">
            <a:extLst>
              <a:ext uri="{FF2B5EF4-FFF2-40B4-BE49-F238E27FC236}">
                <a16:creationId xmlns:a16="http://schemas.microsoft.com/office/drawing/2014/main" id="{C7B168EE-8772-42B6-8BF5-5CD87C7ACC6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083CA4D-FABC-4C10-9287-E29353EA71D6}"/>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68018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9CAE42-0AB0-48E3-B7FD-4527C69A3BD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9B4F8A38-832B-4437-848F-6698EE3C9F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8C9ABBA-074F-43D3-A8BA-CD7F43F1B271}"/>
              </a:ext>
            </a:extLst>
          </p:cNvPr>
          <p:cNvSpPr>
            <a:spLocks noGrp="1"/>
          </p:cNvSpPr>
          <p:nvPr>
            <p:ph type="dt" sz="half" idx="10"/>
          </p:nvPr>
        </p:nvSpPr>
        <p:spPr/>
        <p:txBody>
          <a:bodyPr/>
          <a:lstStyle/>
          <a:p>
            <a:fld id="{83FEBEB7-25AB-664A-96B3-95BD3AB0599F}" type="datetimeFigureOut">
              <a:rPr lang="es-ES" smtClean="0"/>
              <a:t>27/10/2020</a:t>
            </a:fld>
            <a:endParaRPr lang="es-ES"/>
          </a:p>
        </p:txBody>
      </p:sp>
      <p:sp>
        <p:nvSpPr>
          <p:cNvPr id="5" name="Marcador de pie de página 4">
            <a:extLst>
              <a:ext uri="{FF2B5EF4-FFF2-40B4-BE49-F238E27FC236}">
                <a16:creationId xmlns:a16="http://schemas.microsoft.com/office/drawing/2014/main" id="{E1D35823-DA96-4A2C-8BBA-C0311EE6E26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846035F-477B-4B53-AA20-CCC2D4F90F96}"/>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921698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161574-86AA-4E86-B34D-06BC838EF044}"/>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5B6C37D1-C69D-4833-A38B-E3A4322F979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0F94F80A-8E67-44A0-8D1B-FE27A63F109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B891D9A4-6B25-438C-99FB-44455B7B0898}"/>
              </a:ext>
            </a:extLst>
          </p:cNvPr>
          <p:cNvSpPr>
            <a:spLocks noGrp="1"/>
          </p:cNvSpPr>
          <p:nvPr>
            <p:ph type="dt" sz="half" idx="10"/>
          </p:nvPr>
        </p:nvSpPr>
        <p:spPr/>
        <p:txBody>
          <a:bodyPr/>
          <a:lstStyle/>
          <a:p>
            <a:fld id="{83FEBEB7-25AB-664A-96B3-95BD3AB0599F}" type="datetimeFigureOut">
              <a:rPr lang="es-ES" smtClean="0"/>
              <a:t>27/10/2020</a:t>
            </a:fld>
            <a:endParaRPr lang="es-ES"/>
          </a:p>
        </p:txBody>
      </p:sp>
      <p:sp>
        <p:nvSpPr>
          <p:cNvPr id="6" name="Marcador de pie de página 5">
            <a:extLst>
              <a:ext uri="{FF2B5EF4-FFF2-40B4-BE49-F238E27FC236}">
                <a16:creationId xmlns:a16="http://schemas.microsoft.com/office/drawing/2014/main" id="{213C8731-97A3-4677-83C2-205A4568FF9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CE9E624-8C8C-401C-8D07-A75EBD786A08}"/>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970797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4555AE-A6AF-47C7-A437-936EAED43DA0}"/>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2BE9C469-5785-4A06-9064-DCA11092C1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4E4EB32-AC2C-4087-BBD3-B873BDB4ABA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087DA4E6-D7A8-4C0A-B8F1-D06FD063C4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7B5EDFD-E02C-4D80-81B4-363A135E81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93C5667A-E9B8-470A-A321-2F71E4F48CDE}"/>
              </a:ext>
            </a:extLst>
          </p:cNvPr>
          <p:cNvSpPr>
            <a:spLocks noGrp="1"/>
          </p:cNvSpPr>
          <p:nvPr>
            <p:ph type="dt" sz="half" idx="10"/>
          </p:nvPr>
        </p:nvSpPr>
        <p:spPr/>
        <p:txBody>
          <a:bodyPr/>
          <a:lstStyle/>
          <a:p>
            <a:fld id="{83FEBEB7-25AB-664A-96B3-95BD3AB0599F}" type="datetimeFigureOut">
              <a:rPr lang="es-ES" smtClean="0"/>
              <a:t>27/10/2020</a:t>
            </a:fld>
            <a:endParaRPr lang="es-ES"/>
          </a:p>
        </p:txBody>
      </p:sp>
      <p:sp>
        <p:nvSpPr>
          <p:cNvPr id="8" name="Marcador de pie de página 7">
            <a:extLst>
              <a:ext uri="{FF2B5EF4-FFF2-40B4-BE49-F238E27FC236}">
                <a16:creationId xmlns:a16="http://schemas.microsoft.com/office/drawing/2014/main" id="{271F16BC-8343-4CB9-8E98-BC24C733141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F2355D2-185F-48E3-9CBB-4E6DFE3BA468}"/>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187588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1898CF-D4FD-4198-BB03-03AFFF9B4D81}"/>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FC770590-2F79-4752-B0C3-F3F34FED5B48}"/>
              </a:ext>
            </a:extLst>
          </p:cNvPr>
          <p:cNvSpPr>
            <a:spLocks noGrp="1"/>
          </p:cNvSpPr>
          <p:nvPr>
            <p:ph type="dt" sz="half" idx="10"/>
          </p:nvPr>
        </p:nvSpPr>
        <p:spPr/>
        <p:txBody>
          <a:bodyPr/>
          <a:lstStyle/>
          <a:p>
            <a:fld id="{83FEBEB7-25AB-664A-96B3-95BD3AB0599F}" type="datetimeFigureOut">
              <a:rPr lang="es-ES" smtClean="0"/>
              <a:t>27/10/2020</a:t>
            </a:fld>
            <a:endParaRPr lang="es-ES"/>
          </a:p>
        </p:txBody>
      </p:sp>
      <p:sp>
        <p:nvSpPr>
          <p:cNvPr id="4" name="Marcador de pie de página 3">
            <a:extLst>
              <a:ext uri="{FF2B5EF4-FFF2-40B4-BE49-F238E27FC236}">
                <a16:creationId xmlns:a16="http://schemas.microsoft.com/office/drawing/2014/main" id="{8BDB13DE-7959-478E-91FF-0186A17A2FCE}"/>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FAE06CDC-A7CB-4AF8-81D5-A669600C0B7F}"/>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515088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9918F8A-0EAC-491F-839F-A7EBE594EC2F}"/>
              </a:ext>
            </a:extLst>
          </p:cNvPr>
          <p:cNvSpPr>
            <a:spLocks noGrp="1"/>
          </p:cNvSpPr>
          <p:nvPr>
            <p:ph type="dt" sz="half" idx="10"/>
          </p:nvPr>
        </p:nvSpPr>
        <p:spPr/>
        <p:txBody>
          <a:bodyPr/>
          <a:lstStyle/>
          <a:p>
            <a:fld id="{83FEBEB7-25AB-664A-96B3-95BD3AB0599F}" type="datetimeFigureOut">
              <a:rPr lang="es-ES" smtClean="0"/>
              <a:t>27/10/2020</a:t>
            </a:fld>
            <a:endParaRPr lang="es-ES"/>
          </a:p>
        </p:txBody>
      </p:sp>
      <p:sp>
        <p:nvSpPr>
          <p:cNvPr id="3" name="Marcador de pie de página 2">
            <a:extLst>
              <a:ext uri="{FF2B5EF4-FFF2-40B4-BE49-F238E27FC236}">
                <a16:creationId xmlns:a16="http://schemas.microsoft.com/office/drawing/2014/main" id="{FD8B831F-28E5-4B80-82B1-6F24A1728754}"/>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F1F4F1D0-41C5-49E0-8D96-6FE484B4228D}"/>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975046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A68A07-CD1D-4214-81F2-941E4EAC188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21084C28-2EB1-4C89-A286-9240D43C99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24E1D67A-AA9D-47FC-99D9-9F944DACCE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FF20CB4-4F68-4337-B8AD-7329FD156979}"/>
              </a:ext>
            </a:extLst>
          </p:cNvPr>
          <p:cNvSpPr>
            <a:spLocks noGrp="1"/>
          </p:cNvSpPr>
          <p:nvPr>
            <p:ph type="dt" sz="half" idx="10"/>
          </p:nvPr>
        </p:nvSpPr>
        <p:spPr/>
        <p:txBody>
          <a:bodyPr/>
          <a:lstStyle/>
          <a:p>
            <a:fld id="{83FEBEB7-25AB-664A-96B3-95BD3AB0599F}" type="datetimeFigureOut">
              <a:rPr lang="es-ES" smtClean="0"/>
              <a:t>27/10/2020</a:t>
            </a:fld>
            <a:endParaRPr lang="es-ES"/>
          </a:p>
        </p:txBody>
      </p:sp>
      <p:sp>
        <p:nvSpPr>
          <p:cNvPr id="6" name="Marcador de pie de página 5">
            <a:extLst>
              <a:ext uri="{FF2B5EF4-FFF2-40B4-BE49-F238E27FC236}">
                <a16:creationId xmlns:a16="http://schemas.microsoft.com/office/drawing/2014/main" id="{6ECCBD6A-7271-422A-8CF3-AE89B9F7AE5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7B659EB-DE08-4184-AC21-FB7DFD39AD2C}"/>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666829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16E9C6-538E-4605-B345-FADD984F02D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B8452C91-E005-486E-92D4-B5E87C0AD1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67E24297-111E-4BF8-927D-E56009EA5C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4CC0E73-2B1C-4792-8F97-19FA433CECD2}"/>
              </a:ext>
            </a:extLst>
          </p:cNvPr>
          <p:cNvSpPr>
            <a:spLocks noGrp="1"/>
          </p:cNvSpPr>
          <p:nvPr>
            <p:ph type="dt" sz="half" idx="10"/>
          </p:nvPr>
        </p:nvSpPr>
        <p:spPr/>
        <p:txBody>
          <a:bodyPr/>
          <a:lstStyle/>
          <a:p>
            <a:fld id="{83FEBEB7-25AB-664A-96B3-95BD3AB0599F}" type="datetimeFigureOut">
              <a:rPr lang="es-ES" smtClean="0"/>
              <a:t>27/10/2020</a:t>
            </a:fld>
            <a:endParaRPr lang="es-ES"/>
          </a:p>
        </p:txBody>
      </p:sp>
      <p:sp>
        <p:nvSpPr>
          <p:cNvPr id="6" name="Marcador de pie de página 5">
            <a:extLst>
              <a:ext uri="{FF2B5EF4-FFF2-40B4-BE49-F238E27FC236}">
                <a16:creationId xmlns:a16="http://schemas.microsoft.com/office/drawing/2014/main" id="{9CAC7FF5-B66C-481B-A253-E6CDAE9E69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08F1B6E-FB0E-4A0D-AB13-60A5EF62FB3F}"/>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604997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B7C7B6-083F-4D28-B98F-D69B2A938244}"/>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F5401DEE-DA08-4503-9BA6-51460B0A421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EA5B805C-2A37-4D48-976E-6BD45ED121DF}"/>
              </a:ext>
            </a:extLst>
          </p:cNvPr>
          <p:cNvSpPr>
            <a:spLocks noGrp="1"/>
          </p:cNvSpPr>
          <p:nvPr>
            <p:ph type="dt" sz="half" idx="10"/>
          </p:nvPr>
        </p:nvSpPr>
        <p:spPr/>
        <p:txBody>
          <a:bodyPr/>
          <a:lstStyle/>
          <a:p>
            <a:fld id="{83FEBEB7-25AB-664A-96B3-95BD3AB0599F}" type="datetimeFigureOut">
              <a:rPr lang="es-ES" smtClean="0"/>
              <a:t>27/10/2020</a:t>
            </a:fld>
            <a:endParaRPr lang="es-ES"/>
          </a:p>
        </p:txBody>
      </p:sp>
      <p:sp>
        <p:nvSpPr>
          <p:cNvPr id="5" name="Marcador de pie de página 4">
            <a:extLst>
              <a:ext uri="{FF2B5EF4-FFF2-40B4-BE49-F238E27FC236}">
                <a16:creationId xmlns:a16="http://schemas.microsoft.com/office/drawing/2014/main" id="{9B9D250D-8CBA-4C60-97A7-DB3852425A0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0903C69-F765-4E0C-9BE8-662765B346BF}"/>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927846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4B25FB1-8472-4C1A-8636-8049DB71382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71E95A7C-A197-4932-9B9F-13085BB6E5A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30ABB7E8-4E1A-432F-A094-273DC02DA78F}"/>
              </a:ext>
            </a:extLst>
          </p:cNvPr>
          <p:cNvSpPr>
            <a:spLocks noGrp="1"/>
          </p:cNvSpPr>
          <p:nvPr>
            <p:ph type="dt" sz="half" idx="10"/>
          </p:nvPr>
        </p:nvSpPr>
        <p:spPr/>
        <p:txBody>
          <a:bodyPr/>
          <a:lstStyle/>
          <a:p>
            <a:fld id="{83FEBEB7-25AB-664A-96B3-95BD3AB0599F}" type="datetimeFigureOut">
              <a:rPr lang="es-ES" smtClean="0"/>
              <a:t>27/10/2020</a:t>
            </a:fld>
            <a:endParaRPr lang="es-ES"/>
          </a:p>
        </p:txBody>
      </p:sp>
      <p:sp>
        <p:nvSpPr>
          <p:cNvPr id="5" name="Marcador de pie de página 4">
            <a:extLst>
              <a:ext uri="{FF2B5EF4-FFF2-40B4-BE49-F238E27FC236}">
                <a16:creationId xmlns:a16="http://schemas.microsoft.com/office/drawing/2014/main" id="{C414C0C1-F695-40C5-B998-E5B1796060E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86049EC-975B-4A0C-92C0-997A367B17C0}"/>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5513415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 Left">
    <p:spTree>
      <p:nvGrpSpPr>
        <p:cNvPr id="1" name=""/>
        <p:cNvGrpSpPr/>
        <p:nvPr/>
      </p:nvGrpSpPr>
      <p:grpSpPr>
        <a:xfrm>
          <a:off x="0" y="0"/>
          <a:ext cx="0" cy="0"/>
          <a:chOff x="0" y="0"/>
          <a:chExt cx="0" cy="0"/>
        </a:xfrm>
      </p:grpSpPr>
      <p:sp>
        <p:nvSpPr>
          <p:cNvPr id="2" name="Title 1"/>
          <p:cNvSpPr>
            <a:spLocks noGrp="1"/>
          </p:cNvSpPr>
          <p:nvPr>
            <p:ph type="title"/>
          </p:nvPr>
        </p:nvSpPr>
        <p:spPr>
          <a:xfrm>
            <a:off x="623887" y="137160"/>
            <a:ext cx="9797831" cy="707886"/>
          </a:xfrm>
        </p:spPr>
        <p:txBody>
          <a:bodyPr/>
          <a:lstStyle>
            <a:lvl1pPr algn="l">
              <a:defRPr/>
            </a:lvl1pPr>
          </a:lstStyle>
          <a:p>
            <a:r>
              <a:rPr lang="en-US"/>
              <a:t>Click to edit Master title style</a:t>
            </a:r>
          </a:p>
        </p:txBody>
      </p:sp>
      <p:sp>
        <p:nvSpPr>
          <p:cNvPr id="3" name="Subtitle 2"/>
          <p:cNvSpPr>
            <a:spLocks noGrp="1"/>
          </p:cNvSpPr>
          <p:nvPr>
            <p:ph type="subTitle" idx="1"/>
          </p:nvPr>
        </p:nvSpPr>
        <p:spPr>
          <a:xfrm>
            <a:off x="623887" y="845046"/>
            <a:ext cx="9797831" cy="523220"/>
          </a:xfrm>
        </p:spPr>
        <p:txBody>
          <a:bodyPr wrap="square">
            <a:spAutoFit/>
          </a:bodyPr>
          <a:lstStyle>
            <a:lvl1pPr marL="0" indent="0" algn="l">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6" name="Group 5"/>
          <p:cNvGrpSpPr/>
          <p:nvPr userDrawn="1"/>
        </p:nvGrpSpPr>
        <p:grpSpPr>
          <a:xfrm>
            <a:off x="328169" y="6237312"/>
            <a:ext cx="439241" cy="439240"/>
            <a:chOff x="186858" y="6096003"/>
            <a:chExt cx="580550" cy="580549"/>
          </a:xfrm>
          <a:solidFill>
            <a:schemeClr val="bg1">
              <a:lumMod val="75000"/>
              <a:alpha val="25000"/>
            </a:schemeClr>
          </a:solidFill>
        </p:grpSpPr>
        <p:sp>
          <p:nvSpPr>
            <p:cNvPr id="7" name="Rectangle 6"/>
            <p:cNvSpPr/>
            <p:nvPr userDrawn="1"/>
          </p:nvSpPr>
          <p:spPr>
            <a:xfrm>
              <a:off x="186859" y="6096003"/>
              <a:ext cx="580549" cy="5805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latin typeface="GeosansLight" panose="02000603020000020003"/>
              </a:endParaRPr>
            </a:p>
          </p:txBody>
        </p:sp>
        <p:sp>
          <p:nvSpPr>
            <p:cNvPr id="8" name="Rectangle 7"/>
            <p:cNvSpPr/>
            <p:nvPr userDrawn="1"/>
          </p:nvSpPr>
          <p:spPr>
            <a:xfrm>
              <a:off x="186858" y="6612049"/>
              <a:ext cx="580549" cy="6450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sp>
        <p:nvSpPr>
          <p:cNvPr id="10" name="Slide Number Placeholder 5"/>
          <p:cNvSpPr>
            <a:spLocks noGrp="1"/>
          </p:cNvSpPr>
          <p:nvPr>
            <p:ph type="sldNum" sz="quarter" idx="12"/>
          </p:nvPr>
        </p:nvSpPr>
        <p:spPr>
          <a:xfrm>
            <a:off x="328169" y="6237312"/>
            <a:ext cx="439241" cy="390437"/>
          </a:xfrm>
          <a:prstGeom prst="rect">
            <a:avLst/>
          </a:prstGeom>
        </p:spPr>
        <p:txBody>
          <a:bodyPr anchor="ctr"/>
          <a:lstStyle>
            <a:lvl1pPr algn="ctr">
              <a:defRPr sz="1400">
                <a:solidFill>
                  <a:srgbClr val="2F3A46"/>
                </a:solidFill>
              </a:defRPr>
            </a:lvl1pPr>
          </a:lstStyle>
          <a:p>
            <a:fld id="{F68327C5-B821-4FE9-A59A-A60D9EB59A9A}" type="slidenum">
              <a:rPr lang="en-US" smtClean="0"/>
              <a:pPr/>
              <a:t>‹Nº›</a:t>
            </a:fld>
            <a:endParaRPr lang="en-US" dirty="0"/>
          </a:p>
        </p:txBody>
      </p:sp>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r="18500" b="19391"/>
          <a:stretch/>
        </p:blipFill>
        <p:spPr>
          <a:xfrm>
            <a:off x="11096512" y="5774480"/>
            <a:ext cx="1095488" cy="1083520"/>
          </a:xfrm>
          <a:prstGeom prst="rect">
            <a:avLst/>
          </a:prstGeom>
        </p:spPr>
      </p:pic>
      <p:pic>
        <p:nvPicPr>
          <p:cNvPr id="12" name="Picture 11"/>
          <p:cNvPicPr>
            <a:picLocks noChangeAspect="1"/>
          </p:cNvPicPr>
          <p:nvPr userDrawn="1"/>
        </p:nvPicPr>
        <p:blipFill>
          <a:blip r:embed="rId3"/>
          <a:stretch>
            <a:fillRect/>
          </a:stretch>
        </p:blipFill>
        <p:spPr>
          <a:xfrm>
            <a:off x="10488488" y="229538"/>
            <a:ext cx="1627773" cy="451143"/>
          </a:xfrm>
          <a:prstGeom prst="rect">
            <a:avLst/>
          </a:prstGeom>
        </p:spPr>
      </p:pic>
      <p:sp>
        <p:nvSpPr>
          <p:cNvPr id="13" name="Rectangle 12"/>
          <p:cNvSpPr/>
          <p:nvPr userDrawn="1"/>
        </p:nvSpPr>
        <p:spPr>
          <a:xfrm>
            <a:off x="10522767" y="95859"/>
            <a:ext cx="1593494" cy="72008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32189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r="18500" b="19391"/>
          <a:stretch/>
        </p:blipFill>
        <p:spPr>
          <a:xfrm>
            <a:off x="11096512" y="5774480"/>
            <a:ext cx="1095488" cy="1083520"/>
          </a:xfrm>
          <a:prstGeom prst="rect">
            <a:avLst/>
          </a:prstGeom>
        </p:spPr>
      </p:pic>
    </p:spTree>
    <p:extLst>
      <p:ext uri="{BB962C8B-B14F-4D97-AF65-F5344CB8AC3E}">
        <p14:creationId xmlns:p14="http://schemas.microsoft.com/office/powerpoint/2010/main" val="642731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FA26AC4-8720-4199-9FEB-B8F2224CDF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F0AB5086-09B6-4B22-8D58-98688DE648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3BE680C4-D926-442A-8387-D2BAFF2EE3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27/10/2020</a:t>
            </a:fld>
            <a:endParaRPr lang="es-ES"/>
          </a:p>
        </p:txBody>
      </p:sp>
      <p:sp>
        <p:nvSpPr>
          <p:cNvPr id="5" name="Marcador de pie de página 4">
            <a:extLst>
              <a:ext uri="{FF2B5EF4-FFF2-40B4-BE49-F238E27FC236}">
                <a16:creationId xmlns:a16="http://schemas.microsoft.com/office/drawing/2014/main" id="{9C3ECDB8-B226-45F1-BE41-9BB032BF74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33273CA-64BB-4933-ABC7-241CF8F9B3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1432763780"/>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 id="21474838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 Target="slide99.xml"/><Relationship Id="rId7" Type="http://schemas.openxmlformats.org/officeDocument/2006/relationships/image" Target="../media/image7.png"/><Relationship Id="rId2" Type="http://schemas.openxmlformats.org/officeDocument/2006/relationships/slide" Target="slide6.xml"/><Relationship Id="rId1" Type="http://schemas.openxmlformats.org/officeDocument/2006/relationships/slideLayout" Target="../slideLayouts/slideLayout1.xml"/><Relationship Id="rId6" Type="http://schemas.openxmlformats.org/officeDocument/2006/relationships/slide" Target="slide20.xml"/><Relationship Id="rId5" Type="http://schemas.openxmlformats.org/officeDocument/2006/relationships/slide" Target="slide130.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slide" Target="slide10.xml"/><Relationship Id="rId7" Type="http://schemas.openxmlformats.org/officeDocument/2006/relationships/image" Target="../media/image8.png"/><Relationship Id="rId2" Type="http://schemas.openxmlformats.org/officeDocument/2006/relationships/image" Target="../media/image10.emf"/><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slide" Target="slide134.xml"/><Relationship Id="rId4" Type="http://schemas.openxmlformats.org/officeDocument/2006/relationships/slide" Target="slide132.xml"/></Relationships>
</file>

<file path=ppt/slides/_rels/slide9.xml.rels><?xml version="1.0" encoding="UTF-8" standalone="yes"?>
<Relationships xmlns="http://schemas.openxmlformats.org/package/2006/relationships"><Relationship Id="rId3" Type="http://schemas.openxmlformats.org/officeDocument/2006/relationships/slide" Target="slide16.xml"/><Relationship Id="rId7" Type="http://schemas.openxmlformats.org/officeDocument/2006/relationships/image" Target="../media/image8.png"/><Relationship Id="rId2" Type="http://schemas.openxmlformats.org/officeDocument/2006/relationships/slide" Target="slide12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slide" Target="slide19.xml"/><Relationship Id="rId4" Type="http://schemas.openxmlformats.org/officeDocument/2006/relationships/slide" Target="slide18.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 Target="slide30.xml"/><Relationship Id="rId7" Type="http://schemas.openxmlformats.org/officeDocument/2006/relationships/slide" Target="slide29.xml"/><Relationship Id="rId2" Type="http://schemas.openxmlformats.org/officeDocument/2006/relationships/slide" Target="slide27.xml"/><Relationship Id="rId1" Type="http://schemas.openxmlformats.org/officeDocument/2006/relationships/slideLayout" Target="../slideLayouts/slideLayout1.xml"/><Relationship Id="rId6" Type="http://schemas.openxmlformats.org/officeDocument/2006/relationships/slide" Target="slide97.xml"/><Relationship Id="rId5" Type="http://schemas.openxmlformats.org/officeDocument/2006/relationships/slide" Target="slide36.xml"/><Relationship Id="rId4" Type="http://schemas.openxmlformats.org/officeDocument/2006/relationships/slide" Target="slide12.xml"/><Relationship Id="rId9"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slide" Target="slide39.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slide" Target="slide40.xml"/></Relationships>
</file>

<file path=ppt/slides/_rels/slide16.xml.rels><?xml version="1.0" encoding="UTF-8" standalone="yes"?>
<Relationships xmlns="http://schemas.openxmlformats.org/package/2006/relationships"><Relationship Id="rId3" Type="http://schemas.openxmlformats.org/officeDocument/2006/relationships/slide" Target="slide49.xml"/><Relationship Id="rId7" Type="http://schemas.openxmlformats.org/officeDocument/2006/relationships/image" Target="../media/image8.png"/><Relationship Id="rId2" Type="http://schemas.openxmlformats.org/officeDocument/2006/relationships/slide" Target="slide95.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slide" Target="slide46.xml"/><Relationship Id="rId4" Type="http://schemas.openxmlformats.org/officeDocument/2006/relationships/slide" Target="slide48.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4.bin"/><Relationship Id="rId7" Type="http://schemas.openxmlformats.org/officeDocument/2006/relationships/image" Target="../media/image8.png"/><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image" Target="../media/image7.png"/><Relationship Id="rId5" Type="http://schemas.openxmlformats.org/officeDocument/2006/relationships/chart" Target="../charts/chart1.xml"/><Relationship Id="rId4" Type="http://schemas.openxmlformats.org/officeDocument/2006/relationships/image" Target="../media/image15.emf"/></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8.png"/><Relationship Id="rId2" Type="http://schemas.openxmlformats.org/officeDocument/2006/relationships/image" Target="../media/image19.jpe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21.jpeg"/><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oleObject" Target="../embeddings/oleObject5.bin"/><Relationship Id="rId7"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image" Target="../media/image22.emf"/></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3.jpeg"/><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9.xml"/><Relationship Id="rId1" Type="http://schemas.openxmlformats.org/officeDocument/2006/relationships/vmlDrawing" Target="../drawings/vmlDrawing6.v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26.e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9.xml"/><Relationship Id="rId1" Type="http://schemas.openxmlformats.org/officeDocument/2006/relationships/vmlDrawing" Target="../drawings/vmlDrawing7.v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27.emf"/></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9.xml"/><Relationship Id="rId1" Type="http://schemas.openxmlformats.org/officeDocument/2006/relationships/vmlDrawing" Target="../drawings/vmlDrawing8.v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28.emf"/></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6.xml"/><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7.xml"/><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9.xml"/><Relationship Id="rId1" Type="http://schemas.openxmlformats.org/officeDocument/2006/relationships/vmlDrawing" Target="../drawings/vmlDrawing9.v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29.emf"/></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9.xml"/><Relationship Id="rId1" Type="http://schemas.openxmlformats.org/officeDocument/2006/relationships/vmlDrawing" Target="../drawings/vmlDrawing10.v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0.emf"/></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8.xml"/><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9.xml"/><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9.xml"/><Relationship Id="rId1" Type="http://schemas.openxmlformats.org/officeDocument/2006/relationships/vmlDrawing" Target="../drawings/vmlDrawing11.v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1.emf"/></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9.xml"/><Relationship Id="rId1" Type="http://schemas.openxmlformats.org/officeDocument/2006/relationships/vmlDrawing" Target="../drawings/vmlDrawing12.v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2.emf"/></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10.xml"/><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11.xml"/><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9.xml"/><Relationship Id="rId1" Type="http://schemas.openxmlformats.org/officeDocument/2006/relationships/vmlDrawing" Target="../drawings/vmlDrawing13.v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3.emf"/></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9.xml"/><Relationship Id="rId5" Type="http://schemas.openxmlformats.org/officeDocument/2006/relationships/image" Target="../media/image35.jpeg"/><Relationship Id="rId4" Type="http://schemas.openxmlformats.org/officeDocument/2006/relationships/image" Target="../media/image34.jpeg"/></Relationships>
</file>

<file path=ppt/slides/_rels/slide44.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45.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46.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4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4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9.xml"/><Relationship Id="rId5" Type="http://schemas.openxmlformats.org/officeDocument/2006/relationships/image" Target="../media/image8.png"/><Relationship Id="rId4" Type="http://schemas.openxmlformats.org/officeDocument/2006/relationships/image" Target="../media/image7.png"/></Relationships>
</file>

<file path=ppt/slides/_rels/slide51.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oleObject" Target="../embeddings/oleObject14.bin"/><Relationship Id="rId18" Type="http://schemas.openxmlformats.org/officeDocument/2006/relationships/image" Target="../media/image8.png"/><Relationship Id="rId3" Type="http://schemas.openxmlformats.org/officeDocument/2006/relationships/image" Target="../media/image46.png"/><Relationship Id="rId7" Type="http://schemas.openxmlformats.org/officeDocument/2006/relationships/image" Target="../media/image50.jpeg"/><Relationship Id="rId12" Type="http://schemas.openxmlformats.org/officeDocument/2006/relationships/image" Target="../media/image55.jpeg"/><Relationship Id="rId17" Type="http://schemas.openxmlformats.org/officeDocument/2006/relationships/image" Target="../media/image7.png"/><Relationship Id="rId2" Type="http://schemas.openxmlformats.org/officeDocument/2006/relationships/slideLayout" Target="../slideLayouts/slideLayout2.xml"/><Relationship Id="rId16" Type="http://schemas.openxmlformats.org/officeDocument/2006/relationships/image" Target="../media/image45.emf"/><Relationship Id="rId1" Type="http://schemas.openxmlformats.org/officeDocument/2006/relationships/vmlDrawing" Target="../drawings/vmlDrawing14.vml"/><Relationship Id="rId6" Type="http://schemas.openxmlformats.org/officeDocument/2006/relationships/image" Target="../media/image49.png"/><Relationship Id="rId11" Type="http://schemas.openxmlformats.org/officeDocument/2006/relationships/image" Target="../media/image54.jpeg"/><Relationship Id="rId5" Type="http://schemas.openxmlformats.org/officeDocument/2006/relationships/image" Target="../media/image48.png"/><Relationship Id="rId15" Type="http://schemas.openxmlformats.org/officeDocument/2006/relationships/oleObject" Target="../embeddings/oleObject15.bin"/><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 Id="rId14" Type="http://schemas.openxmlformats.org/officeDocument/2006/relationships/image" Target="../media/image44.emf"/></Relationships>
</file>

<file path=ppt/slides/_rels/slide5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8.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9.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0.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9.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18" Type="http://schemas.openxmlformats.org/officeDocument/2006/relationships/diagramData" Target="../diagrams/data4.xml"/><Relationship Id="rId3" Type="http://schemas.openxmlformats.org/officeDocument/2006/relationships/diagramData" Target="../diagrams/data1.xml"/><Relationship Id="rId21" Type="http://schemas.openxmlformats.org/officeDocument/2006/relationships/diagramColors" Target="../diagrams/colors4.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5" Type="http://schemas.openxmlformats.org/officeDocument/2006/relationships/image" Target="../media/image8.png"/><Relationship Id="rId2" Type="http://schemas.openxmlformats.org/officeDocument/2006/relationships/image" Target="../media/image46.png"/><Relationship Id="rId16" Type="http://schemas.openxmlformats.org/officeDocument/2006/relationships/diagramColors" Target="../diagrams/colors3.xml"/><Relationship Id="rId20" Type="http://schemas.openxmlformats.org/officeDocument/2006/relationships/diagramQuickStyle" Target="../diagrams/quickStyle4.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Colors" Target="../diagrams/colors2.xml"/><Relationship Id="rId24" Type="http://schemas.openxmlformats.org/officeDocument/2006/relationships/image" Target="../media/image7.png"/><Relationship Id="rId5" Type="http://schemas.openxmlformats.org/officeDocument/2006/relationships/diagramQuickStyle" Target="../diagrams/quickStyle1.xml"/><Relationship Id="rId15" Type="http://schemas.openxmlformats.org/officeDocument/2006/relationships/diagramQuickStyle" Target="../diagrams/quickStyle3.xml"/><Relationship Id="rId23" Type="http://schemas.openxmlformats.org/officeDocument/2006/relationships/image" Target="../media/image62.png"/><Relationship Id="rId10" Type="http://schemas.openxmlformats.org/officeDocument/2006/relationships/diagramQuickStyle" Target="../diagrams/quickStyle2.xml"/><Relationship Id="rId19" Type="http://schemas.openxmlformats.org/officeDocument/2006/relationships/diagramLayout" Target="../diagrams/layout4.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 Id="rId22" Type="http://schemas.microsoft.com/office/2007/relationships/diagramDrawing" Target="../diagrams/drawing4.xml"/></Relationships>
</file>

<file path=ppt/slides/_rels/slide6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6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5.emf"/><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66.png"/></Relationships>
</file>

<file path=ppt/slides/_rels/slide6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67.png"/></Relationships>
</file>

<file path=ppt/slides/_rels/slide7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68.png"/></Relationships>
</file>

<file path=ppt/slides/_rels/slide7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69.png"/></Relationships>
</file>

<file path=ppt/slides/_rels/slide7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70.png"/></Relationships>
</file>

<file path=ppt/slides/_rels/slide7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71.png"/></Relationships>
</file>

<file path=ppt/slides/_rels/slide7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72.emf"/></Relationships>
</file>

<file path=ppt/slides/_rels/slide7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73.emf"/></Relationships>
</file>

<file path=ppt/slides/_rels/slide7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74.png"/></Relationships>
</file>

<file path=ppt/slides/_rels/slide7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75.png"/></Relationships>
</file>

<file path=ppt/slides/_rels/slide7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76.png"/></Relationships>
</file>

<file path=ppt/slides/_rels/slide8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77.png"/></Relationships>
</file>

<file path=ppt/slides/_rels/slide8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78.png"/></Relationships>
</file>

<file path=ppt/slides/_rels/slide8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79.emf"/><Relationship Id="rId5" Type="http://schemas.openxmlformats.org/officeDocument/2006/relationships/chart" Target="../charts/chart12.xml"/><Relationship Id="rId4" Type="http://schemas.openxmlformats.org/officeDocument/2006/relationships/image" Target="../media/image8.png"/></Relationships>
</file>

<file path=ppt/slides/_rels/slide8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80.emf"/><Relationship Id="rId4" Type="http://schemas.openxmlformats.org/officeDocument/2006/relationships/chart" Target="../charts/chart13.xml"/></Relationships>
</file>

<file path=ppt/slides/_rels/slide8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chart" Target="../charts/chart14.xml"/></Relationships>
</file>

<file path=ppt/slides/_rels/slide87.xml.rels><?xml version="1.0" encoding="UTF-8" standalone="yes"?>
<Relationships xmlns="http://schemas.openxmlformats.org/package/2006/relationships"><Relationship Id="rId8" Type="http://schemas.openxmlformats.org/officeDocument/2006/relationships/chart" Target="../charts/chart18.xml"/><Relationship Id="rId3" Type="http://schemas.openxmlformats.org/officeDocument/2006/relationships/image" Target="../media/image8.png"/><Relationship Id="rId7" Type="http://schemas.openxmlformats.org/officeDocument/2006/relationships/chart" Target="../charts/chart17.xml"/><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chart" Target="../charts/chart16.xml"/><Relationship Id="rId5" Type="http://schemas.openxmlformats.org/officeDocument/2006/relationships/image" Target="../media/image81.png"/><Relationship Id="rId4" Type="http://schemas.openxmlformats.org/officeDocument/2006/relationships/chart" Target="../charts/chart15.xml"/></Relationships>
</file>

<file path=ppt/slides/_rels/slide8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chart" Target="../charts/chart20.xml"/><Relationship Id="rId4" Type="http://schemas.openxmlformats.org/officeDocument/2006/relationships/chart" Target="../charts/chart19.xml"/></Relationships>
</file>

<file path=ppt/slides/_rels/slide9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chart" Target="../charts/chart22.xml"/><Relationship Id="rId4" Type="http://schemas.openxmlformats.org/officeDocument/2006/relationships/chart" Target="../charts/chart21.xml"/></Relationships>
</file>

<file path=ppt/slides/_rels/slide9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chart" Target="../charts/chart23.xml"/></Relationships>
</file>

<file path=ppt/slides/_rels/slide9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9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85.emf"/></Relationships>
</file>

<file path=ppt/slides/_rels/slide97.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88.emf"/><Relationship Id="rId4" Type="http://schemas.openxmlformats.org/officeDocument/2006/relationships/image" Target="../media/image87.png"/></Relationships>
</file>

<file path=ppt/slides/_rels/slide10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image" Target="../media/image89.png"/><Relationship Id="rId1" Type="http://schemas.openxmlformats.org/officeDocument/2006/relationships/slideLayout" Target="../slideLayouts/slideLayout1.xml"/><Relationship Id="rId6" Type="http://schemas.openxmlformats.org/officeDocument/2006/relationships/image" Target="../media/image93.png"/><Relationship Id="rId5" Type="http://schemas.openxmlformats.org/officeDocument/2006/relationships/image" Target="../media/image92.png"/><Relationship Id="rId10" Type="http://schemas.openxmlformats.org/officeDocument/2006/relationships/image" Target="../media/image8.png"/><Relationship Id="rId4" Type="http://schemas.openxmlformats.org/officeDocument/2006/relationships/image" Target="../media/image91.png"/><Relationship Id="rId9" Type="http://schemas.openxmlformats.org/officeDocument/2006/relationships/image" Target="../media/image7.png"/></Relationships>
</file>

<file path=ppt/slides/_rels/slide10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6.emf"/><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07.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1.xml"/><Relationship Id="rId1" Type="http://schemas.openxmlformats.org/officeDocument/2006/relationships/vmlDrawing" Target="../drawings/vmlDrawing15.v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97.png"/></Relationships>
</file>

<file path=ppt/slides/_rels/slide10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1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99.png"/><Relationship Id="rId7" Type="http://schemas.openxmlformats.org/officeDocument/2006/relationships/image" Target="../media/image7.png"/><Relationship Id="rId2" Type="http://schemas.openxmlformats.org/officeDocument/2006/relationships/image" Target="../media/image98.png"/><Relationship Id="rId1" Type="http://schemas.openxmlformats.org/officeDocument/2006/relationships/slideLayout" Target="../slideLayouts/slideLayout1.xml"/><Relationship Id="rId6" Type="http://schemas.openxmlformats.org/officeDocument/2006/relationships/image" Target="../media/image102.emf"/><Relationship Id="rId5" Type="http://schemas.openxmlformats.org/officeDocument/2006/relationships/image" Target="../media/image101.emf"/><Relationship Id="rId4" Type="http://schemas.openxmlformats.org/officeDocument/2006/relationships/image" Target="../media/image100.png"/></Relationships>
</file>

<file path=ppt/slides/_rels/slide1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3.emf"/><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2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15.xml.rels><?xml version="1.0" encoding="UTF-8" standalone="yes"?>
<Relationships xmlns="http://schemas.openxmlformats.org/package/2006/relationships"><Relationship Id="rId3" Type="http://schemas.openxmlformats.org/officeDocument/2006/relationships/image" Target="../media/image105.emf"/><Relationship Id="rId2" Type="http://schemas.openxmlformats.org/officeDocument/2006/relationships/image" Target="../media/image104.emf"/><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1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2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6.emf"/><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5.png"/></Relationships>
</file>

<file path=ppt/slides/_rels/slide1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108.png"/><Relationship Id="rId4" Type="http://schemas.openxmlformats.org/officeDocument/2006/relationships/image" Target="../media/image107.png"/></Relationships>
</file>

<file path=ppt/slides/_rels/slide1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09.jpg"/></Relationships>
</file>

<file path=ppt/slides/_rels/slide1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111.png"/><Relationship Id="rId4" Type="http://schemas.openxmlformats.org/officeDocument/2006/relationships/image" Target="../media/image110.png"/></Relationships>
</file>

<file path=ppt/slides/_rels/slide1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12.jpg"/></Relationships>
</file>

<file path=ppt/slides/_rels/slide1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114.png"/><Relationship Id="rId4" Type="http://schemas.openxmlformats.org/officeDocument/2006/relationships/image" Target="../media/image113.png"/></Relationships>
</file>

<file path=ppt/slides/_rels/slide1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15.jpg"/></Relationships>
</file>

<file path=ppt/slides/_rels/slide1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117.png"/><Relationship Id="rId4" Type="http://schemas.openxmlformats.org/officeDocument/2006/relationships/image" Target="../media/image116.png"/></Relationships>
</file>

<file path=ppt/slides/_rels/slide1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15.jpg"/></Relationships>
</file>

<file path=ppt/slides/_rels/slide1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119.png"/><Relationship Id="rId4" Type="http://schemas.openxmlformats.org/officeDocument/2006/relationships/image" Target="../media/image118.png"/></Relationships>
</file>

<file path=ppt/slides/_rels/slide1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20.jpg"/></Relationships>
</file>

<file path=ppt/slides/_rels/slide1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3" Type="http://schemas.openxmlformats.org/officeDocument/2006/relationships/image" Target="../media/image122.jpg"/><Relationship Id="rId7" Type="http://schemas.openxmlformats.org/officeDocument/2006/relationships/image" Target="../media/image126.png"/><Relationship Id="rId2" Type="http://schemas.openxmlformats.org/officeDocument/2006/relationships/image" Target="../media/image121.jpg"/><Relationship Id="rId1" Type="http://schemas.openxmlformats.org/officeDocument/2006/relationships/slideLayout" Target="../slideLayouts/slideLayout1.xml"/><Relationship Id="rId6" Type="http://schemas.openxmlformats.org/officeDocument/2006/relationships/image" Target="../media/image125.jpg"/><Relationship Id="rId5" Type="http://schemas.openxmlformats.org/officeDocument/2006/relationships/image" Target="../media/image124.jpg"/><Relationship Id="rId4" Type="http://schemas.openxmlformats.org/officeDocument/2006/relationships/image" Target="../media/image123.jpg"/></Relationships>
</file>

<file path=ppt/slides/_rels/slide140.xml.rels><?xml version="1.0" encoding="UTF-8" standalone="yes"?>
<Relationships xmlns="http://schemas.openxmlformats.org/package/2006/relationships"><Relationship Id="rId8" Type="http://schemas.openxmlformats.org/officeDocument/2006/relationships/image" Target="../media/image132.svg"/><Relationship Id="rId13" Type="http://schemas.openxmlformats.org/officeDocument/2006/relationships/image" Target="../media/image137.png"/><Relationship Id="rId18" Type="http://schemas.openxmlformats.org/officeDocument/2006/relationships/image" Target="../media/image142.svg"/><Relationship Id="rId3" Type="http://schemas.openxmlformats.org/officeDocument/2006/relationships/image" Target="../media/image127.png"/><Relationship Id="rId7" Type="http://schemas.openxmlformats.org/officeDocument/2006/relationships/image" Target="../media/image131.png"/><Relationship Id="rId12" Type="http://schemas.openxmlformats.org/officeDocument/2006/relationships/image" Target="../media/image136.svg"/><Relationship Id="rId17" Type="http://schemas.openxmlformats.org/officeDocument/2006/relationships/image" Target="../media/image141.png"/><Relationship Id="rId2" Type="http://schemas.openxmlformats.org/officeDocument/2006/relationships/notesSlide" Target="../notesSlides/notesSlide9.xml"/><Relationship Id="rId16" Type="http://schemas.openxmlformats.org/officeDocument/2006/relationships/image" Target="../media/image140.svg"/><Relationship Id="rId20" Type="http://schemas.openxmlformats.org/officeDocument/2006/relationships/image" Target="../media/image11.png"/><Relationship Id="rId1" Type="http://schemas.openxmlformats.org/officeDocument/2006/relationships/slideLayout" Target="../slideLayouts/slideLayout12.xml"/><Relationship Id="rId6" Type="http://schemas.openxmlformats.org/officeDocument/2006/relationships/image" Target="../media/image130.svg"/><Relationship Id="rId11" Type="http://schemas.openxmlformats.org/officeDocument/2006/relationships/image" Target="../media/image135.png"/><Relationship Id="rId5" Type="http://schemas.openxmlformats.org/officeDocument/2006/relationships/image" Target="../media/image129.png"/><Relationship Id="rId15" Type="http://schemas.openxmlformats.org/officeDocument/2006/relationships/image" Target="../media/image139.png"/><Relationship Id="rId10" Type="http://schemas.openxmlformats.org/officeDocument/2006/relationships/image" Target="../media/image134.svg"/><Relationship Id="rId19" Type="http://schemas.openxmlformats.org/officeDocument/2006/relationships/image" Target="../media/image8.png"/><Relationship Id="rId4" Type="http://schemas.openxmlformats.org/officeDocument/2006/relationships/image" Target="../media/image128.svg"/><Relationship Id="rId9" Type="http://schemas.openxmlformats.org/officeDocument/2006/relationships/image" Target="../media/image133.png"/><Relationship Id="rId14" Type="http://schemas.openxmlformats.org/officeDocument/2006/relationships/image" Target="../media/image138.svg"/></Relationships>
</file>

<file path=ppt/slides/_rels/slide1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43.xml.rels><?xml version="1.0" encoding="UTF-8" standalone="yes"?>
<Relationships xmlns="http://schemas.openxmlformats.org/package/2006/relationships"><Relationship Id="rId8" Type="http://schemas.openxmlformats.org/officeDocument/2006/relationships/image" Target="../media/image148.svg"/><Relationship Id="rId3" Type="http://schemas.openxmlformats.org/officeDocument/2006/relationships/image" Target="../media/image143.png"/><Relationship Id="rId7" Type="http://schemas.openxmlformats.org/officeDocument/2006/relationships/image" Target="../media/image147.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146.svg"/><Relationship Id="rId5" Type="http://schemas.openxmlformats.org/officeDocument/2006/relationships/image" Target="../media/image145.png"/><Relationship Id="rId4" Type="http://schemas.openxmlformats.org/officeDocument/2006/relationships/image" Target="../media/image144.svg"/><Relationship Id="rId9" Type="http://schemas.openxmlformats.org/officeDocument/2006/relationships/image" Target="../media/image11.png"/></Relationships>
</file>

<file path=ppt/slides/_rels/slide1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5.xml.rels><?xml version="1.0" encoding="UTF-8" standalone="yes"?>
<Relationships xmlns="http://schemas.openxmlformats.org/package/2006/relationships"><Relationship Id="rId3" Type="http://schemas.openxmlformats.org/officeDocument/2006/relationships/image" Target="../media/image149.emf"/><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150.emf"/><Relationship Id="rId4" Type="http://schemas.openxmlformats.org/officeDocument/2006/relationships/image" Target="../media/image11.png"/></Relationships>
</file>

<file path=ppt/slides/_rels/slide14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1.png"/><Relationship Id="rId1"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5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
        <p:nvSpPr>
          <p:cNvPr id="2" name="CuadroTexto 1">
            <a:extLst>
              <a:ext uri="{FF2B5EF4-FFF2-40B4-BE49-F238E27FC236}">
                <a16:creationId xmlns:a16="http://schemas.microsoft.com/office/drawing/2014/main" id="{93686A3F-63DA-4510-A0F0-7F3172712A7E}"/>
              </a:ext>
            </a:extLst>
          </p:cNvPr>
          <p:cNvSpPr txBox="1"/>
          <p:nvPr/>
        </p:nvSpPr>
        <p:spPr>
          <a:xfrm>
            <a:off x="5226342" y="2880778"/>
            <a:ext cx="6714308" cy="923330"/>
          </a:xfrm>
          <a:prstGeom prst="rect">
            <a:avLst/>
          </a:prstGeom>
          <a:noFill/>
        </p:spPr>
        <p:txBody>
          <a:bodyPr wrap="square" rtlCol="0">
            <a:spAutoFit/>
          </a:bodyPr>
          <a:lstStyle/>
          <a:p>
            <a:pPr algn="ctr"/>
            <a:r>
              <a:rPr lang="es-CO" sz="5400" b="1" dirty="0"/>
              <a:t>Junta Directiva No 204</a:t>
            </a:r>
          </a:p>
        </p:txBody>
      </p:sp>
      <p:sp>
        <p:nvSpPr>
          <p:cNvPr id="3" name="CuadroTexto 2">
            <a:extLst>
              <a:ext uri="{FF2B5EF4-FFF2-40B4-BE49-F238E27FC236}">
                <a16:creationId xmlns:a16="http://schemas.microsoft.com/office/drawing/2014/main" id="{BC7F9EFD-5BE5-4368-BC09-A9858D17BF9C}"/>
              </a:ext>
            </a:extLst>
          </p:cNvPr>
          <p:cNvSpPr txBox="1"/>
          <p:nvPr/>
        </p:nvSpPr>
        <p:spPr>
          <a:xfrm>
            <a:off x="9219531" y="3804108"/>
            <a:ext cx="2721119" cy="369332"/>
          </a:xfrm>
          <a:prstGeom prst="rect">
            <a:avLst/>
          </a:prstGeom>
          <a:noFill/>
        </p:spPr>
        <p:txBody>
          <a:bodyPr wrap="square" rtlCol="0">
            <a:spAutoFit/>
          </a:bodyPr>
          <a:lstStyle/>
          <a:p>
            <a:r>
              <a:rPr lang="es-CO" dirty="0"/>
              <a:t>28 octubre de 2020</a:t>
            </a:r>
          </a:p>
        </p:txBody>
      </p:sp>
    </p:spTree>
    <p:extLst>
      <p:ext uri="{BB962C8B-B14F-4D97-AF65-F5344CB8AC3E}">
        <p14:creationId xmlns:p14="http://schemas.microsoft.com/office/powerpoint/2010/main" val="3956740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7C35F611-22FC-4C53-B4F6-C105553BEBD3}"/>
              </a:ext>
            </a:extLst>
          </p:cNvPr>
          <p:cNvSpPr txBox="1"/>
          <p:nvPr/>
        </p:nvSpPr>
        <p:spPr>
          <a:xfrm>
            <a:off x="8826500" y="653669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Junta Directiva </a:t>
            </a:r>
            <a:r>
              <a:rPr lang="es-ES" sz="1400">
                <a:solidFill>
                  <a:srgbClr val="A9A8A9"/>
                </a:solidFill>
                <a:latin typeface="Lato Regular"/>
                <a:cs typeface="Lato Regular"/>
              </a:rPr>
              <a:t>No 204</a:t>
            </a:r>
            <a:endParaRPr lang="es-ES" sz="1400" dirty="0">
              <a:solidFill>
                <a:srgbClr val="A9A8A9"/>
              </a:solidFill>
              <a:latin typeface="Lato Regular"/>
              <a:cs typeface="Lato Regular"/>
            </a:endParaRPr>
          </a:p>
        </p:txBody>
      </p:sp>
      <p:sp>
        <p:nvSpPr>
          <p:cNvPr id="12" name="CuadroTexto 11">
            <a:extLst>
              <a:ext uri="{FF2B5EF4-FFF2-40B4-BE49-F238E27FC236}">
                <a16:creationId xmlns:a16="http://schemas.microsoft.com/office/drawing/2014/main" id="{0EDD9F42-F792-432A-9699-C9F980623FD5}"/>
              </a:ext>
            </a:extLst>
          </p:cNvPr>
          <p:cNvSpPr txBox="1"/>
          <p:nvPr/>
        </p:nvSpPr>
        <p:spPr>
          <a:xfrm>
            <a:off x="2722089" y="349587"/>
            <a:ext cx="5027187" cy="769441"/>
          </a:xfrm>
          <a:prstGeom prst="rect">
            <a:avLst/>
          </a:prstGeom>
          <a:noFill/>
        </p:spPr>
        <p:txBody>
          <a:bodyPr wrap="square" rtlCol="0">
            <a:spAutoFit/>
          </a:bodyPr>
          <a:lstStyle/>
          <a:p>
            <a:pPr algn="r"/>
            <a:r>
              <a:rPr lang="es-ES" sz="4400" b="1" u="sng" dirty="0">
                <a:solidFill>
                  <a:srgbClr val="002060"/>
                </a:solidFill>
              </a:rPr>
              <a:t>ORDEN DEL DÍA</a:t>
            </a:r>
            <a:endParaRPr lang="es-ES" sz="4400" u="sng" dirty="0">
              <a:solidFill>
                <a:srgbClr val="002060"/>
              </a:solidFill>
            </a:endParaRPr>
          </a:p>
        </p:txBody>
      </p:sp>
      <p:sp>
        <p:nvSpPr>
          <p:cNvPr id="3" name="Rectángulo 2">
            <a:extLst>
              <a:ext uri="{FF2B5EF4-FFF2-40B4-BE49-F238E27FC236}">
                <a16:creationId xmlns:a16="http://schemas.microsoft.com/office/drawing/2014/main" id="{44F43701-7D3C-4F9D-9C3C-B4527BB93947}"/>
              </a:ext>
            </a:extLst>
          </p:cNvPr>
          <p:cNvSpPr/>
          <p:nvPr/>
        </p:nvSpPr>
        <p:spPr>
          <a:xfrm>
            <a:off x="838200" y="1401944"/>
            <a:ext cx="10561320" cy="4524315"/>
          </a:xfrm>
          <a:prstGeom prst="rect">
            <a:avLst/>
          </a:prstGeom>
        </p:spPr>
        <p:txBody>
          <a:bodyPr wrap="square">
            <a:spAutoFit/>
          </a:bodyPr>
          <a:lstStyle/>
          <a:p>
            <a:pPr lvl="0"/>
            <a:r>
              <a:rPr lang="es-CO" sz="2000" dirty="0"/>
              <a:t>1. Verificación Quorum</a:t>
            </a:r>
          </a:p>
          <a:p>
            <a:pPr lvl="0"/>
            <a:r>
              <a:rPr lang="es-CO" sz="2000" dirty="0"/>
              <a:t>2. Aprobación orden del día</a:t>
            </a:r>
          </a:p>
          <a:p>
            <a:pPr lvl="0"/>
            <a:r>
              <a:rPr lang="es-CO" sz="2000" dirty="0"/>
              <a:t>3. Aprobación Actas</a:t>
            </a:r>
          </a:p>
          <a:p>
            <a:pPr lvl="0"/>
            <a:r>
              <a:rPr lang="es-CO" sz="2000" dirty="0"/>
              <a:t>4. Comité financiero</a:t>
            </a:r>
          </a:p>
          <a:p>
            <a:pPr marL="285750" indent="-285750">
              <a:lnSpc>
                <a:spcPct val="150000"/>
              </a:lnSpc>
              <a:buFont typeface="Arial" panose="020B0604020202020204" pitchFamily="34" charset="0"/>
              <a:buChar char="•"/>
            </a:pPr>
            <a:r>
              <a:rPr lang="es-CO" altLang="es-CO" sz="1600" dirty="0"/>
              <a:t>Estados Financieros SAE a Septiembre de 2020</a:t>
            </a:r>
          </a:p>
          <a:p>
            <a:pPr marL="285750" indent="-285750">
              <a:lnSpc>
                <a:spcPct val="150000"/>
              </a:lnSpc>
              <a:buFont typeface="Arial" panose="020B0604020202020204" pitchFamily="34" charset="0"/>
              <a:buChar char="•"/>
            </a:pPr>
            <a:r>
              <a:rPr lang="es-CO" altLang="es-CO" sz="1600" dirty="0"/>
              <a:t>Estados Financieros Frisco a Agosto de 2020</a:t>
            </a:r>
          </a:p>
          <a:p>
            <a:pPr marL="285750" indent="-285750">
              <a:lnSpc>
                <a:spcPct val="150000"/>
              </a:lnSpc>
              <a:buFont typeface="Arial" panose="020B0604020202020204" pitchFamily="34" charset="0"/>
              <a:buChar char="•"/>
            </a:pPr>
            <a:r>
              <a:rPr lang="es-CO" altLang="es-CO" sz="1600" dirty="0"/>
              <a:t>Portafolio a Septiembre de 2020</a:t>
            </a:r>
          </a:p>
          <a:p>
            <a:pPr marL="285750" indent="-285750">
              <a:lnSpc>
                <a:spcPct val="150000"/>
              </a:lnSpc>
              <a:buFont typeface="Arial" panose="020B0604020202020204" pitchFamily="34" charset="0"/>
              <a:buChar char="•"/>
            </a:pPr>
            <a:r>
              <a:rPr lang="es-CO" altLang="es-CO" sz="1600" dirty="0"/>
              <a:t>Sostenibilidad Financiera Frisco 2021</a:t>
            </a:r>
          </a:p>
          <a:p>
            <a:pPr marL="285750" indent="-285750">
              <a:lnSpc>
                <a:spcPct val="150000"/>
              </a:lnSpc>
              <a:buFont typeface="Arial" panose="020B0604020202020204" pitchFamily="34" charset="0"/>
              <a:buChar char="•"/>
            </a:pPr>
            <a:r>
              <a:rPr lang="es-CO" altLang="es-CO" sz="1600" dirty="0"/>
              <a:t>Seguimiento política alivios por COVID-19</a:t>
            </a:r>
          </a:p>
          <a:p>
            <a:pPr marL="285750" indent="-285750">
              <a:lnSpc>
                <a:spcPct val="150000"/>
              </a:lnSpc>
              <a:buFont typeface="Arial" panose="020B0604020202020204" pitchFamily="34" charset="0"/>
              <a:buChar char="•"/>
            </a:pPr>
            <a:r>
              <a:rPr lang="es-CO" altLang="es-CO" sz="1600" dirty="0"/>
              <a:t>Adición y Prorroga Contrato arrendamiento bodega archivo</a:t>
            </a:r>
          </a:p>
          <a:p>
            <a:pPr marL="285750" indent="-285750">
              <a:lnSpc>
                <a:spcPct val="150000"/>
              </a:lnSpc>
              <a:buFont typeface="Arial" panose="020B0604020202020204" pitchFamily="34" charset="0"/>
              <a:buChar char="•"/>
            </a:pPr>
            <a:r>
              <a:rPr lang="es-CO" altLang="es-CO" sz="1600" dirty="0"/>
              <a:t>Adición y Prorroga Contrato Gerencia de Muebles</a:t>
            </a:r>
          </a:p>
          <a:p>
            <a:pPr lvl="0"/>
            <a:r>
              <a:rPr lang="es-CO" sz="2000" dirty="0"/>
              <a:t>5. Gestión Inmuebles Municipio Cali</a:t>
            </a:r>
          </a:p>
          <a:p>
            <a:pPr lvl="0"/>
            <a:r>
              <a:rPr lang="es-CO" sz="2000" dirty="0"/>
              <a:t>6. Proposiciones y Varios.</a:t>
            </a:r>
          </a:p>
        </p:txBody>
      </p:sp>
      <p:pic>
        <p:nvPicPr>
          <p:cNvPr id="11"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Tree>
    <p:extLst>
      <p:ext uri="{BB962C8B-B14F-4D97-AF65-F5344CB8AC3E}">
        <p14:creationId xmlns:p14="http://schemas.microsoft.com/office/powerpoint/2010/main" val="3118267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222131" y="2913428"/>
            <a:ext cx="9143999" cy="2923877"/>
          </a:xfrm>
          <a:prstGeom prst="rect">
            <a:avLst/>
          </a:prstGeom>
          <a:noFill/>
        </p:spPr>
        <p:txBody>
          <a:bodyPr wrap="square" rtlCol="0">
            <a:spAutoFit/>
          </a:bodyPr>
          <a:lstStyle/>
          <a:p>
            <a:pPr algn="ctr"/>
            <a:r>
              <a:rPr lang="es-ES" sz="4800" b="1" dirty="0">
                <a:solidFill>
                  <a:srgbClr val="002060"/>
                </a:solidFill>
              </a:rPr>
              <a:t>3. </a:t>
            </a:r>
            <a:r>
              <a:rPr lang="es-CO" sz="4800" b="1" dirty="0">
                <a:solidFill>
                  <a:srgbClr val="002060"/>
                </a:solidFill>
              </a:rPr>
              <a:t>APROBACIÓN DE ACTAS</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329128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222131" y="2913428"/>
            <a:ext cx="9143999" cy="2923877"/>
          </a:xfrm>
          <a:prstGeom prst="rect">
            <a:avLst/>
          </a:prstGeom>
          <a:noFill/>
        </p:spPr>
        <p:txBody>
          <a:bodyPr wrap="square" rtlCol="0">
            <a:spAutoFit/>
          </a:bodyPr>
          <a:lstStyle/>
          <a:p>
            <a:pPr algn="ctr"/>
            <a:r>
              <a:rPr lang="es-ES" sz="4800" b="1" dirty="0">
                <a:solidFill>
                  <a:srgbClr val="002060"/>
                </a:solidFill>
              </a:rPr>
              <a:t>4. </a:t>
            </a:r>
            <a:r>
              <a:rPr lang="es-CO" sz="4800" b="1" dirty="0">
                <a:solidFill>
                  <a:srgbClr val="002060"/>
                </a:solidFill>
              </a:rPr>
              <a:t>COMITÉ FINANCIERO</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722570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CuadroTexto 7">
            <a:extLst>
              <a:ext uri="{FF2B5EF4-FFF2-40B4-BE49-F238E27FC236}">
                <a16:creationId xmlns:a16="http://schemas.microsoft.com/office/drawing/2014/main" id="{FCFC9C5E-BEEC-4AE2-AFA2-B4C9D1DD39E8}"/>
              </a:ext>
            </a:extLst>
          </p:cNvPr>
          <p:cNvSpPr txBox="1">
            <a:spLocks noChangeArrowheads="1"/>
          </p:cNvSpPr>
          <p:nvPr/>
        </p:nvSpPr>
        <p:spPr bwMode="auto">
          <a:xfrm>
            <a:off x="2574926" y="1012825"/>
            <a:ext cx="71993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000" b="1">
                <a:solidFill>
                  <a:srgbClr val="000A8B"/>
                </a:solidFill>
              </a:rPr>
              <a:t>COMITÉ FINANCIERO </a:t>
            </a:r>
          </a:p>
          <a:p>
            <a:pPr algn="ctr"/>
            <a:r>
              <a:rPr lang="es-CO" altLang="es-CO" sz="2000" b="1">
                <a:solidFill>
                  <a:srgbClr val="000A8B"/>
                </a:solidFill>
              </a:rPr>
              <a:t>OCTUBRE DE 2020</a:t>
            </a:r>
          </a:p>
          <a:p>
            <a:pPr algn="ctr"/>
            <a:r>
              <a:rPr lang="es-CO" altLang="es-CO" sz="2000" b="1">
                <a:solidFill>
                  <a:srgbClr val="000A8B"/>
                </a:solidFill>
              </a:rPr>
              <a:t>ORDEN DEL DIA:</a:t>
            </a:r>
          </a:p>
        </p:txBody>
      </p:sp>
      <p:sp>
        <p:nvSpPr>
          <p:cNvPr id="4099" name="CuadroTexto 8">
            <a:extLst>
              <a:ext uri="{FF2B5EF4-FFF2-40B4-BE49-F238E27FC236}">
                <a16:creationId xmlns:a16="http://schemas.microsoft.com/office/drawing/2014/main" id="{B0F81A86-F64F-4A6D-912A-C3C0D9205165}"/>
              </a:ext>
            </a:extLst>
          </p:cNvPr>
          <p:cNvSpPr txBox="1">
            <a:spLocks noChangeArrowheads="1"/>
          </p:cNvSpPr>
          <p:nvPr/>
        </p:nvSpPr>
        <p:spPr bwMode="auto">
          <a:xfrm>
            <a:off x="1638117" y="2198686"/>
            <a:ext cx="7542212" cy="373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buFontTx/>
              <a:buAutoNum type="arabicPeriod"/>
            </a:pPr>
            <a:r>
              <a:rPr lang="es-CO" altLang="es-CO" sz="2000" dirty="0"/>
              <a:t>Estados Financieros SAE a Septiembre de 2020</a:t>
            </a:r>
          </a:p>
          <a:p>
            <a:pPr>
              <a:lnSpc>
                <a:spcPct val="150000"/>
              </a:lnSpc>
              <a:buFontTx/>
              <a:buAutoNum type="arabicPeriod"/>
            </a:pPr>
            <a:r>
              <a:rPr lang="es-CO" altLang="es-CO" sz="2000" dirty="0"/>
              <a:t>Estados Financieros Frisco a Agosto de 2020</a:t>
            </a:r>
          </a:p>
          <a:p>
            <a:pPr>
              <a:lnSpc>
                <a:spcPct val="150000"/>
              </a:lnSpc>
              <a:buFontTx/>
              <a:buAutoNum type="arabicPeriod"/>
            </a:pPr>
            <a:r>
              <a:rPr lang="es-CO" altLang="es-CO" sz="2000" dirty="0"/>
              <a:t>Portafolio a Septiembre de 2020</a:t>
            </a:r>
          </a:p>
          <a:p>
            <a:pPr>
              <a:lnSpc>
                <a:spcPct val="150000"/>
              </a:lnSpc>
              <a:buFontTx/>
              <a:buAutoNum type="arabicPeriod"/>
            </a:pPr>
            <a:r>
              <a:rPr lang="es-CO" altLang="es-CO" sz="2000" dirty="0"/>
              <a:t>Sostenibilidad Financiera Frisco 2021</a:t>
            </a:r>
          </a:p>
          <a:p>
            <a:pPr>
              <a:lnSpc>
                <a:spcPct val="150000"/>
              </a:lnSpc>
              <a:buFontTx/>
              <a:buAutoNum type="arabicPeriod"/>
            </a:pPr>
            <a:r>
              <a:rPr lang="es-CO" altLang="es-CO" sz="2000" dirty="0"/>
              <a:t>Política de alivios arrendatarios</a:t>
            </a:r>
          </a:p>
          <a:p>
            <a:pPr>
              <a:lnSpc>
                <a:spcPct val="150000"/>
              </a:lnSpc>
              <a:buFontTx/>
              <a:buAutoNum type="arabicPeriod"/>
            </a:pPr>
            <a:r>
              <a:rPr lang="es-CO" altLang="es-CO" sz="2000" dirty="0"/>
              <a:t>Adición y Prorroga Contrato arrendamiento bodega archivo</a:t>
            </a:r>
          </a:p>
          <a:p>
            <a:pPr>
              <a:lnSpc>
                <a:spcPct val="150000"/>
              </a:lnSpc>
              <a:buFontTx/>
              <a:buAutoNum type="arabicPeriod"/>
            </a:pPr>
            <a:r>
              <a:rPr lang="es-CO" altLang="es-CO" sz="2000" dirty="0"/>
              <a:t>Adición y prorroga Contrato Gerencia de Muebles</a:t>
            </a:r>
          </a:p>
          <a:p>
            <a:pPr>
              <a:lnSpc>
                <a:spcPct val="150000"/>
              </a:lnSpc>
              <a:buFontTx/>
              <a:buAutoNum type="arabicPeriod"/>
            </a:pPr>
            <a:r>
              <a:rPr lang="es-CO" altLang="es-CO" sz="2000" dirty="0"/>
              <a:t>Proposiciones y Varios</a:t>
            </a:r>
          </a:p>
        </p:txBody>
      </p:sp>
      <p:sp>
        <p:nvSpPr>
          <p:cNvPr id="8" name="Rectángulo 7">
            <a:extLst>
              <a:ext uri="{FF2B5EF4-FFF2-40B4-BE49-F238E27FC236}">
                <a16:creationId xmlns:a16="http://schemas.microsoft.com/office/drawing/2014/main" id="{3382A631-3BDF-4513-AECD-30360855ABA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7659213C-3147-4ACE-B7A6-7376E3BCF9FC}"/>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0" name="Imagen 7">
            <a:extLst>
              <a:ext uri="{FF2B5EF4-FFF2-40B4-BE49-F238E27FC236}">
                <a16:creationId xmlns:a16="http://schemas.microsoft.com/office/drawing/2014/main" id="{133741A5-62D4-4356-87C2-3FCFA9D722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5">
            <a:extLst>
              <a:ext uri="{FF2B5EF4-FFF2-40B4-BE49-F238E27FC236}">
                <a16:creationId xmlns:a16="http://schemas.microsoft.com/office/drawing/2014/main" id="{2AD02F9B-201E-4D54-9BFD-F46B4A770E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EE0AC2E1-25D3-4A0A-B30E-2CF70AD62569}"/>
              </a:ext>
            </a:extLst>
          </p:cNvPr>
          <p:cNvSpPr txBox="1"/>
          <p:nvPr/>
        </p:nvSpPr>
        <p:spPr>
          <a:xfrm>
            <a:off x="2857500" y="2447926"/>
            <a:ext cx="6853238" cy="1323975"/>
          </a:xfrm>
          <a:prstGeom prst="rect">
            <a:avLst/>
          </a:prstGeom>
          <a:noFill/>
        </p:spPr>
        <p:txBody>
          <a:bodyPr>
            <a:spAutoFit/>
          </a:bodyPr>
          <a:lstStyle/>
          <a:p>
            <a:pPr algn="ctr">
              <a:defRPr/>
            </a:pPr>
            <a:r>
              <a:rPr lang="es-CO" sz="4000" b="1" dirty="0">
                <a:solidFill>
                  <a:srgbClr val="293166"/>
                </a:solidFill>
              </a:rPr>
              <a:t>1. ESTADOS FINANCIEROS SAE</a:t>
            </a:r>
          </a:p>
          <a:p>
            <a:pPr algn="ctr">
              <a:defRPr/>
            </a:pPr>
            <a:r>
              <a:rPr lang="es-CO" sz="4000" b="1" dirty="0">
                <a:solidFill>
                  <a:srgbClr val="293166"/>
                </a:solidFill>
              </a:rPr>
              <a:t> AL 30 DE SEPTIEMBRE DE 2020</a:t>
            </a:r>
            <a:endParaRPr lang="es-ES" sz="4000" b="1" dirty="0">
              <a:solidFill>
                <a:srgbClr val="293166"/>
              </a:solidFill>
              <a:latin typeface="Arial Narrow" panose="020B0606020202030204" pitchFamily="34" charset="0"/>
            </a:endParaRPr>
          </a:p>
        </p:txBody>
      </p:sp>
      <p:sp>
        <p:nvSpPr>
          <p:cNvPr id="7" name="Rectángulo 6">
            <a:extLst>
              <a:ext uri="{FF2B5EF4-FFF2-40B4-BE49-F238E27FC236}">
                <a16:creationId xmlns:a16="http://schemas.microsoft.com/office/drawing/2014/main" id="{0DFEC470-FB07-4551-802F-957BA667370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D27923F4-050D-4301-9AA8-FCAD25796073}"/>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0" name="Imagen 7">
            <a:extLst>
              <a:ext uri="{FF2B5EF4-FFF2-40B4-BE49-F238E27FC236}">
                <a16:creationId xmlns:a16="http://schemas.microsoft.com/office/drawing/2014/main" id="{1F646D71-86C6-46A7-8A8B-DF8E201CE3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5">
            <a:extLst>
              <a:ext uri="{FF2B5EF4-FFF2-40B4-BE49-F238E27FC236}">
                <a16:creationId xmlns:a16="http://schemas.microsoft.com/office/drawing/2014/main" id="{C8A54B94-2B8E-488A-BB38-A786CB7FEB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FB2C4DA6-F301-488A-B52A-CC6040A92344}"/>
              </a:ext>
            </a:extLst>
          </p:cNvPr>
          <p:cNvSpPr txBox="1">
            <a:spLocks/>
          </p:cNvSpPr>
          <p:nvPr/>
        </p:nvSpPr>
        <p:spPr>
          <a:xfrm>
            <a:off x="2857501" y="285750"/>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b="1" dirty="0">
                <a:solidFill>
                  <a:srgbClr val="293166"/>
                </a:solidFill>
                <a:latin typeface="+mn-lt"/>
              </a:rPr>
              <a:t> </a:t>
            </a:r>
            <a:r>
              <a:rPr lang="es-CO" sz="1200" b="1" dirty="0">
                <a:solidFill>
                  <a:srgbClr val="293166"/>
                </a:solidFill>
                <a:latin typeface="+mn-lt"/>
                <a:ea typeface="+mn-ea"/>
                <a:cs typeface="Lato Regular"/>
              </a:rPr>
              <a:t>ESTADO DE SITUACIÓN FINANCIERA INDIVIDUAL</a:t>
            </a:r>
          </a:p>
          <a:p>
            <a:pPr algn="ctr">
              <a:defRPr/>
            </a:pPr>
            <a:r>
              <a:rPr lang="es-CO" sz="788" b="1" dirty="0">
                <a:solidFill>
                  <a:srgbClr val="293166"/>
                </a:solidFill>
                <a:latin typeface="+mn-lt"/>
                <a:ea typeface="+mn-ea"/>
                <a:cs typeface="Lato Regular"/>
              </a:rPr>
              <a:t>AL 30 DE SEPTIEMBRE DE 2020 Y 30 DE SEPTIEMBRE DE 2019</a:t>
            </a:r>
          </a:p>
          <a:p>
            <a:pPr algn="ctr">
              <a:defRPr/>
            </a:pPr>
            <a:r>
              <a:rPr lang="es-CO" sz="788" b="1" dirty="0">
                <a:solidFill>
                  <a:srgbClr val="293166"/>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graphicFrame>
        <p:nvGraphicFramePr>
          <p:cNvPr id="3" name="Tabla 2">
            <a:extLst>
              <a:ext uri="{FF2B5EF4-FFF2-40B4-BE49-F238E27FC236}">
                <a16:creationId xmlns:a16="http://schemas.microsoft.com/office/drawing/2014/main" id="{64FD1EB7-A448-4A91-A1FE-CED141B2DED0}"/>
              </a:ext>
            </a:extLst>
          </p:cNvPr>
          <p:cNvGraphicFramePr>
            <a:graphicFrameLocks noGrp="1"/>
          </p:cNvGraphicFramePr>
          <p:nvPr/>
        </p:nvGraphicFramePr>
        <p:xfrm>
          <a:off x="2001838" y="1465263"/>
          <a:ext cx="7658101" cy="4525961"/>
        </p:xfrm>
        <a:graphic>
          <a:graphicData uri="http://schemas.openxmlformats.org/drawingml/2006/table">
            <a:tbl>
              <a:tblPr/>
              <a:tblGrid>
                <a:gridCol w="2584733">
                  <a:extLst>
                    <a:ext uri="{9D8B030D-6E8A-4147-A177-3AD203B41FA5}">
                      <a16:colId xmlns:a16="http://schemas.microsoft.com/office/drawing/2014/main" val="20000"/>
                    </a:ext>
                  </a:extLst>
                </a:gridCol>
                <a:gridCol w="1179792">
                  <a:extLst>
                    <a:ext uri="{9D8B030D-6E8A-4147-A177-3AD203B41FA5}">
                      <a16:colId xmlns:a16="http://schemas.microsoft.com/office/drawing/2014/main" val="20001"/>
                    </a:ext>
                  </a:extLst>
                </a:gridCol>
                <a:gridCol w="73531">
                  <a:extLst>
                    <a:ext uri="{9D8B030D-6E8A-4147-A177-3AD203B41FA5}">
                      <a16:colId xmlns:a16="http://schemas.microsoft.com/office/drawing/2014/main" val="20002"/>
                    </a:ext>
                  </a:extLst>
                </a:gridCol>
                <a:gridCol w="1179792">
                  <a:extLst>
                    <a:ext uri="{9D8B030D-6E8A-4147-A177-3AD203B41FA5}">
                      <a16:colId xmlns:a16="http://schemas.microsoft.com/office/drawing/2014/main" val="20003"/>
                    </a:ext>
                  </a:extLst>
                </a:gridCol>
                <a:gridCol w="999670">
                  <a:extLst>
                    <a:ext uri="{9D8B030D-6E8A-4147-A177-3AD203B41FA5}">
                      <a16:colId xmlns:a16="http://schemas.microsoft.com/office/drawing/2014/main" val="20004"/>
                    </a:ext>
                  </a:extLst>
                </a:gridCol>
                <a:gridCol w="819550">
                  <a:extLst>
                    <a:ext uri="{9D8B030D-6E8A-4147-A177-3AD203B41FA5}">
                      <a16:colId xmlns:a16="http://schemas.microsoft.com/office/drawing/2014/main" val="20005"/>
                    </a:ext>
                  </a:extLst>
                </a:gridCol>
                <a:gridCol w="73531">
                  <a:extLst>
                    <a:ext uri="{9D8B030D-6E8A-4147-A177-3AD203B41FA5}">
                      <a16:colId xmlns:a16="http://schemas.microsoft.com/office/drawing/2014/main" val="20006"/>
                    </a:ext>
                  </a:extLst>
                </a:gridCol>
                <a:gridCol w="747502">
                  <a:extLst>
                    <a:ext uri="{9D8B030D-6E8A-4147-A177-3AD203B41FA5}">
                      <a16:colId xmlns:a16="http://schemas.microsoft.com/office/drawing/2014/main" val="20007"/>
                    </a:ext>
                  </a:extLst>
                </a:gridCol>
              </a:tblGrid>
              <a:tr h="476771">
                <a:tc>
                  <a:txBody>
                    <a:bodyPr/>
                    <a:lstStyle/>
                    <a:p>
                      <a:pPr algn="ctr" fontAlgn="ctr"/>
                      <a:r>
                        <a:rPr lang="es-CO" sz="1100" b="1" i="0" u="none" strike="noStrike">
                          <a:effectLst/>
                          <a:latin typeface="Calibri" panose="020F0502020204030204" pitchFamily="34" charset="0"/>
                        </a:rPr>
                        <a:t>ACTIVO</a:t>
                      </a:r>
                    </a:p>
                  </a:txBody>
                  <a:tcPr marL="8395" marR="8395" marT="8394" marB="0" anchor="ctr">
                    <a:lnL>
                      <a:noFill/>
                    </a:lnL>
                    <a:lnR>
                      <a:noFill/>
                    </a:lnR>
                    <a:lnT>
                      <a:noFill/>
                    </a:lnT>
                    <a:lnB>
                      <a:noFill/>
                    </a:lnB>
                    <a:solidFill>
                      <a:srgbClr val="DBDBDB"/>
                    </a:solidFill>
                  </a:tcPr>
                </a:tc>
                <a:tc>
                  <a:txBody>
                    <a:bodyPr/>
                    <a:lstStyle/>
                    <a:p>
                      <a:pPr algn="ctr" fontAlgn="ctr"/>
                      <a:r>
                        <a:rPr lang="es-CO" sz="1000" b="0" i="0" u="none" strike="noStrike">
                          <a:effectLst/>
                          <a:latin typeface="Calibri" panose="020F0502020204030204" pitchFamily="34" charset="0"/>
                        </a:rPr>
                        <a:t>30-Septiembre-2020</a:t>
                      </a:r>
                    </a:p>
                  </a:txBody>
                  <a:tcPr marL="8395" marR="8395" marT="8394"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000" b="0" i="0" u="none" strike="noStrike">
                          <a:effectLst/>
                          <a:latin typeface="Calibri" panose="020F0502020204030204" pitchFamily="34" charset="0"/>
                        </a:rPr>
                        <a:t> </a:t>
                      </a:r>
                    </a:p>
                  </a:txBody>
                  <a:tcPr marL="8395" marR="8395" marT="8394" marB="0" anchor="ctr">
                    <a:lnL>
                      <a:noFill/>
                    </a:lnL>
                    <a:lnR>
                      <a:noFill/>
                    </a:lnR>
                    <a:lnT>
                      <a:noFill/>
                    </a:lnT>
                    <a:lnB>
                      <a:noFill/>
                    </a:lnB>
                    <a:solidFill>
                      <a:srgbClr val="DBDBDB"/>
                    </a:solidFill>
                  </a:tcPr>
                </a:tc>
                <a:tc>
                  <a:txBody>
                    <a:bodyPr/>
                    <a:lstStyle/>
                    <a:p>
                      <a:pPr algn="ctr" fontAlgn="ctr"/>
                      <a:r>
                        <a:rPr lang="es-CO" sz="1000" b="0" i="0" u="none" strike="noStrike">
                          <a:effectLst/>
                          <a:latin typeface="Calibri" panose="020F0502020204030204" pitchFamily="34" charset="0"/>
                        </a:rPr>
                        <a:t>30-Septiembre-2019</a:t>
                      </a:r>
                    </a:p>
                  </a:txBody>
                  <a:tcPr marL="8395" marR="8395" marT="8394"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000" b="0" i="0" u="none" strike="noStrike">
                          <a:effectLst/>
                          <a:latin typeface="Calibri" panose="020F0502020204030204" pitchFamily="34" charset="0"/>
                        </a:rPr>
                        <a:t>Al 31-Dic 2019</a:t>
                      </a:r>
                    </a:p>
                  </a:txBody>
                  <a:tcPr marL="8395" marR="8395" marT="8394"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000" b="0" i="0" u="none" strike="noStrike">
                          <a:effectLst/>
                          <a:latin typeface="Calibri" panose="020F0502020204030204" pitchFamily="34" charset="0"/>
                        </a:rPr>
                        <a:t>Variación % Septiembre 2020 - 2019</a:t>
                      </a:r>
                    </a:p>
                  </a:txBody>
                  <a:tcPr marL="8395" marR="8395" marT="8394"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000" b="0" i="0" u="none" strike="noStrike">
                          <a:effectLst/>
                          <a:latin typeface="Calibri" panose="020F0502020204030204" pitchFamily="34" charset="0"/>
                        </a:rPr>
                        <a:t> </a:t>
                      </a:r>
                    </a:p>
                  </a:txBody>
                  <a:tcPr marL="8395" marR="8395" marT="8394" marB="0" anchor="ctr">
                    <a:lnL>
                      <a:noFill/>
                    </a:lnL>
                    <a:lnR>
                      <a:noFill/>
                    </a:lnR>
                    <a:lnT>
                      <a:noFill/>
                    </a:lnT>
                    <a:lnB>
                      <a:noFill/>
                    </a:lnB>
                    <a:solidFill>
                      <a:srgbClr val="DBDBDB"/>
                    </a:solidFill>
                  </a:tcPr>
                </a:tc>
                <a:tc>
                  <a:txBody>
                    <a:bodyPr/>
                    <a:lstStyle/>
                    <a:p>
                      <a:pPr algn="ctr" fontAlgn="ctr"/>
                      <a:r>
                        <a:rPr lang="es-CO" sz="1000" b="0" i="0" u="none" strike="noStrike">
                          <a:effectLst/>
                          <a:latin typeface="Calibri" panose="020F0502020204030204" pitchFamily="34" charset="0"/>
                        </a:rPr>
                        <a:t>Variación % Sep - Dic 2020-2019</a:t>
                      </a:r>
                    </a:p>
                  </a:txBody>
                  <a:tcPr marL="8395" marR="8395" marT="8394"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00"/>
                  </a:ext>
                </a:extLst>
              </a:tr>
              <a:tr h="224955">
                <a:tc>
                  <a:txBody>
                    <a:bodyPr/>
                    <a:lstStyle/>
                    <a:p>
                      <a:pPr algn="l" fontAlgn="ctr"/>
                      <a:r>
                        <a:rPr lang="es-CO" sz="1100" b="1" i="0" u="none" strike="noStrike">
                          <a:effectLst/>
                          <a:latin typeface="Calibri" panose="020F0502020204030204" pitchFamily="34" charset="0"/>
                        </a:rPr>
                        <a:t>ACTIVO CORRIENTE</a:t>
                      </a:r>
                    </a:p>
                  </a:txBody>
                  <a:tcPr marL="8395" marR="8395" marT="8394" marB="0" anchor="ctr">
                    <a:lnL>
                      <a:noFill/>
                    </a:lnL>
                    <a:lnR>
                      <a:noFill/>
                    </a:lnR>
                    <a:lnT>
                      <a:noFill/>
                    </a:lnT>
                    <a:lnB>
                      <a:noFill/>
                    </a:lnB>
                  </a:tcPr>
                </a:tc>
                <a:tc>
                  <a:txBody>
                    <a:bodyPr/>
                    <a:lstStyle/>
                    <a:p>
                      <a:pPr algn="r" fontAlgn="ctr"/>
                      <a:endParaRPr lang="es-CO" sz="1100" b="1" i="0" u="none" strike="noStrike">
                        <a:effectLst/>
                        <a:latin typeface="Calibri" panose="020F0502020204030204" pitchFamily="34" charset="0"/>
                      </a:endParaRPr>
                    </a:p>
                  </a:txBody>
                  <a:tcPr marL="8395" marR="8395" marT="839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s-CO" sz="1100" b="1"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l" fontAlgn="ctr"/>
                      <a:endParaRPr lang="es-CO" sz="1100" b="1" i="0" u="none" strike="noStrike">
                        <a:effectLst/>
                        <a:latin typeface="Calibri" panose="020F0502020204030204" pitchFamily="34" charset="0"/>
                      </a:endParaRPr>
                    </a:p>
                  </a:txBody>
                  <a:tcPr marL="8395" marR="8395" marT="839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100" b="1" i="0" u="none" strike="noStrike">
                        <a:effectLst/>
                        <a:latin typeface="Calibri" panose="020F0502020204030204" pitchFamily="34" charset="0"/>
                      </a:endParaRPr>
                    </a:p>
                  </a:txBody>
                  <a:tcPr marL="8395" marR="8395" marT="839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100" b="1" i="0" u="none" strike="noStrike">
                        <a:effectLst/>
                        <a:latin typeface="Calibri" panose="020F0502020204030204" pitchFamily="34" charset="0"/>
                      </a:endParaRPr>
                    </a:p>
                  </a:txBody>
                  <a:tcPr marL="8395" marR="8395" marT="839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100" b="1"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r" fontAlgn="ctr"/>
                      <a:endParaRPr lang="es-CO" sz="1100" b="1" i="0" u="none" strike="noStrike">
                        <a:effectLst/>
                        <a:latin typeface="Calibri" panose="020F0502020204030204" pitchFamily="34" charset="0"/>
                      </a:endParaRPr>
                    </a:p>
                  </a:txBody>
                  <a:tcPr marL="8395" marR="8395" marT="8394"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224955">
                <a:tc>
                  <a:txBody>
                    <a:bodyPr/>
                    <a:lstStyle/>
                    <a:p>
                      <a:pPr algn="l" fontAlgn="ctr"/>
                      <a:r>
                        <a:rPr lang="es-CO" sz="1100" b="0" i="0" u="none" strike="noStrike">
                          <a:effectLst/>
                          <a:latin typeface="Calibri" panose="020F0502020204030204" pitchFamily="34" charset="0"/>
                        </a:rPr>
                        <a:t>Efectivo en Bancos</a:t>
                      </a: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707</a:t>
                      </a:r>
                    </a:p>
                  </a:txBody>
                  <a:tcPr marL="8395" marR="8395" marT="8394" marB="0" anchor="ctr">
                    <a:lnL>
                      <a:noFill/>
                    </a:lnL>
                    <a:lnR>
                      <a:noFill/>
                    </a:lnR>
                    <a:lnT>
                      <a:noFill/>
                    </a:lnT>
                    <a:lnB>
                      <a:noFill/>
                    </a:lnB>
                  </a:tcPr>
                </a:tc>
                <a:tc>
                  <a:txBody>
                    <a:bodyPr/>
                    <a:lstStyle/>
                    <a:p>
                      <a:pPr algn="r"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384</a:t>
                      </a: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475</a:t>
                      </a: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84</a:t>
                      </a:r>
                    </a:p>
                  </a:txBody>
                  <a:tcPr marL="8395" marR="8395" marT="8394" marB="0" anchor="ctr">
                    <a:lnL>
                      <a:noFill/>
                    </a:lnL>
                    <a:lnR>
                      <a:noFill/>
                    </a:lnR>
                    <a:lnT>
                      <a:noFill/>
                    </a:lnT>
                    <a:lnB>
                      <a:noFill/>
                    </a:lnB>
                  </a:tcPr>
                </a:tc>
                <a:tc>
                  <a:txBody>
                    <a:bodyPr/>
                    <a:lstStyle/>
                    <a:p>
                      <a:pPr algn="l"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49</a:t>
                      </a:r>
                    </a:p>
                  </a:txBody>
                  <a:tcPr marL="8395" marR="8395" marT="8394" marB="0" anchor="ctr">
                    <a:lnL>
                      <a:noFill/>
                    </a:lnL>
                    <a:lnR>
                      <a:noFill/>
                    </a:lnR>
                    <a:lnT>
                      <a:noFill/>
                    </a:lnT>
                    <a:lnB>
                      <a:noFill/>
                    </a:lnB>
                  </a:tcPr>
                </a:tc>
                <a:extLst>
                  <a:ext uri="{0D108BD9-81ED-4DB2-BD59-A6C34878D82A}">
                    <a16:rowId xmlns:a16="http://schemas.microsoft.com/office/drawing/2014/main" val="10002"/>
                  </a:ext>
                </a:extLst>
              </a:tr>
              <a:tr h="224955">
                <a:tc>
                  <a:txBody>
                    <a:bodyPr/>
                    <a:lstStyle/>
                    <a:p>
                      <a:pPr algn="l" fontAlgn="ctr"/>
                      <a:r>
                        <a:rPr lang="es-CO" sz="1100" b="0" i="0" u="none" strike="noStrike">
                          <a:effectLst/>
                          <a:latin typeface="Calibri" panose="020F0502020204030204" pitchFamily="34" charset="0"/>
                        </a:rPr>
                        <a:t>Efectivo de uso restringido</a:t>
                      </a: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5,836</a:t>
                      </a:r>
                    </a:p>
                  </a:txBody>
                  <a:tcPr marL="8395" marR="8395" marT="8394" marB="0" anchor="ctr">
                    <a:lnL>
                      <a:noFill/>
                    </a:lnL>
                    <a:lnR>
                      <a:noFill/>
                    </a:lnR>
                    <a:lnT>
                      <a:noFill/>
                    </a:lnT>
                    <a:lnB>
                      <a:noFill/>
                    </a:lnB>
                  </a:tcPr>
                </a:tc>
                <a:tc>
                  <a:txBody>
                    <a:bodyPr/>
                    <a:lstStyle/>
                    <a:p>
                      <a:pPr algn="r"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6,428</a:t>
                      </a: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6,640</a:t>
                      </a: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-9</a:t>
                      </a:r>
                    </a:p>
                  </a:txBody>
                  <a:tcPr marL="8395" marR="8395" marT="8394" marB="0" anchor="ctr">
                    <a:lnL>
                      <a:noFill/>
                    </a:lnL>
                    <a:lnR>
                      <a:noFill/>
                    </a:lnR>
                    <a:lnT>
                      <a:noFill/>
                    </a:lnT>
                    <a:lnB>
                      <a:noFill/>
                    </a:lnB>
                  </a:tcPr>
                </a:tc>
                <a:tc>
                  <a:txBody>
                    <a:bodyPr/>
                    <a:lstStyle/>
                    <a:p>
                      <a:pPr algn="l"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-12</a:t>
                      </a:r>
                    </a:p>
                  </a:txBody>
                  <a:tcPr marL="8395" marR="8395" marT="8394" marB="0" anchor="ctr">
                    <a:lnL>
                      <a:noFill/>
                    </a:lnL>
                    <a:lnR>
                      <a:noFill/>
                    </a:lnR>
                    <a:lnT>
                      <a:noFill/>
                    </a:lnT>
                    <a:lnB>
                      <a:noFill/>
                    </a:lnB>
                  </a:tcPr>
                </a:tc>
                <a:extLst>
                  <a:ext uri="{0D108BD9-81ED-4DB2-BD59-A6C34878D82A}">
                    <a16:rowId xmlns:a16="http://schemas.microsoft.com/office/drawing/2014/main" val="10003"/>
                  </a:ext>
                </a:extLst>
              </a:tr>
              <a:tr h="224955">
                <a:tc>
                  <a:txBody>
                    <a:bodyPr/>
                    <a:lstStyle/>
                    <a:p>
                      <a:pPr algn="l" fontAlgn="ctr"/>
                      <a:r>
                        <a:rPr lang="es-CO" sz="1100" b="0" i="0" u="none" strike="noStrike">
                          <a:effectLst/>
                          <a:latin typeface="Calibri" panose="020F0502020204030204" pitchFamily="34" charset="0"/>
                        </a:rPr>
                        <a:t>Inversiones de administración de liquidez</a:t>
                      </a: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9,467</a:t>
                      </a:r>
                    </a:p>
                  </a:txBody>
                  <a:tcPr marL="8395" marR="8395" marT="8394" marB="0" anchor="ctr">
                    <a:lnL>
                      <a:noFill/>
                    </a:lnL>
                    <a:lnR>
                      <a:noFill/>
                    </a:lnR>
                    <a:lnT>
                      <a:noFill/>
                    </a:lnT>
                    <a:lnB>
                      <a:noFill/>
                    </a:lnB>
                  </a:tcPr>
                </a:tc>
                <a:tc>
                  <a:txBody>
                    <a:bodyPr/>
                    <a:lstStyle/>
                    <a:p>
                      <a:pPr algn="r"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13,952</a:t>
                      </a: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10,076</a:t>
                      </a: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-32</a:t>
                      </a:r>
                    </a:p>
                  </a:txBody>
                  <a:tcPr marL="8395" marR="8395" marT="8394" marB="0" anchor="ctr">
                    <a:lnL>
                      <a:noFill/>
                    </a:lnL>
                    <a:lnR>
                      <a:noFill/>
                    </a:lnR>
                    <a:lnT>
                      <a:noFill/>
                    </a:lnT>
                    <a:lnB>
                      <a:noFill/>
                    </a:lnB>
                  </a:tcPr>
                </a:tc>
                <a:tc>
                  <a:txBody>
                    <a:bodyPr/>
                    <a:lstStyle/>
                    <a:p>
                      <a:pPr algn="l"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-6</a:t>
                      </a:r>
                    </a:p>
                  </a:txBody>
                  <a:tcPr marL="8395" marR="8395" marT="8394" marB="0" anchor="ctr">
                    <a:lnL>
                      <a:noFill/>
                    </a:lnL>
                    <a:lnR>
                      <a:noFill/>
                    </a:lnR>
                    <a:lnT>
                      <a:noFill/>
                    </a:lnT>
                    <a:lnB>
                      <a:noFill/>
                    </a:lnB>
                  </a:tcPr>
                </a:tc>
                <a:extLst>
                  <a:ext uri="{0D108BD9-81ED-4DB2-BD59-A6C34878D82A}">
                    <a16:rowId xmlns:a16="http://schemas.microsoft.com/office/drawing/2014/main" val="10004"/>
                  </a:ext>
                </a:extLst>
              </a:tr>
              <a:tr h="224955">
                <a:tc>
                  <a:txBody>
                    <a:bodyPr/>
                    <a:lstStyle/>
                    <a:p>
                      <a:pPr algn="l" fontAlgn="ctr"/>
                      <a:r>
                        <a:rPr lang="es-CO" sz="1100" b="0" i="0" u="none" strike="noStrike">
                          <a:effectLst/>
                          <a:latin typeface="Calibri" panose="020F0502020204030204" pitchFamily="34" charset="0"/>
                        </a:rPr>
                        <a:t>Cuentas por Cobrar Corto Plazo</a:t>
                      </a: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4,128</a:t>
                      </a:r>
                    </a:p>
                  </a:txBody>
                  <a:tcPr marL="8395" marR="8395" marT="8394" marB="0" anchor="ctr">
                    <a:lnL>
                      <a:noFill/>
                    </a:lnL>
                    <a:lnR>
                      <a:noFill/>
                    </a:lnR>
                    <a:lnT>
                      <a:noFill/>
                    </a:lnT>
                    <a:lnB>
                      <a:noFill/>
                    </a:lnB>
                  </a:tcPr>
                </a:tc>
                <a:tc>
                  <a:txBody>
                    <a:bodyPr/>
                    <a:lstStyle/>
                    <a:p>
                      <a:pPr algn="r"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2,455</a:t>
                      </a: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5,482</a:t>
                      </a: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68</a:t>
                      </a:r>
                    </a:p>
                  </a:txBody>
                  <a:tcPr marL="8395" marR="8395" marT="8394" marB="0" anchor="ctr">
                    <a:lnL>
                      <a:noFill/>
                    </a:lnL>
                    <a:lnR>
                      <a:noFill/>
                    </a:lnR>
                    <a:lnT>
                      <a:noFill/>
                    </a:lnT>
                    <a:lnB>
                      <a:noFill/>
                    </a:lnB>
                  </a:tcPr>
                </a:tc>
                <a:tc>
                  <a:txBody>
                    <a:bodyPr/>
                    <a:lstStyle/>
                    <a:p>
                      <a:pPr algn="l"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-25</a:t>
                      </a:r>
                    </a:p>
                  </a:txBody>
                  <a:tcPr marL="8395" marR="8395" marT="8394" marB="0" anchor="ctr">
                    <a:lnL>
                      <a:noFill/>
                    </a:lnL>
                    <a:lnR>
                      <a:noFill/>
                    </a:lnR>
                    <a:lnT>
                      <a:noFill/>
                    </a:lnT>
                    <a:lnB>
                      <a:noFill/>
                    </a:lnB>
                  </a:tcPr>
                </a:tc>
                <a:extLst>
                  <a:ext uri="{0D108BD9-81ED-4DB2-BD59-A6C34878D82A}">
                    <a16:rowId xmlns:a16="http://schemas.microsoft.com/office/drawing/2014/main" val="10005"/>
                  </a:ext>
                </a:extLst>
              </a:tr>
              <a:tr h="224955">
                <a:tc>
                  <a:txBody>
                    <a:bodyPr/>
                    <a:lstStyle/>
                    <a:p>
                      <a:pPr algn="l" fontAlgn="ctr"/>
                      <a:r>
                        <a:rPr lang="es-CO" sz="1100" b="0" i="0" u="none" strike="noStrike" dirty="0">
                          <a:effectLst/>
                          <a:latin typeface="Calibri" panose="020F0502020204030204" pitchFamily="34" charset="0"/>
                        </a:rPr>
                        <a:t>Anticipos y Saldo a Favor en Impuestos</a:t>
                      </a: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8,548</a:t>
                      </a:r>
                    </a:p>
                  </a:txBody>
                  <a:tcPr marL="8395" marR="8395" marT="8394"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8,282</a:t>
                      </a:r>
                    </a:p>
                  </a:txBody>
                  <a:tcPr marL="8395" marR="8395" marT="8394"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100" b="0" i="0" u="none" strike="noStrike">
                          <a:effectLst/>
                          <a:latin typeface="Calibri" panose="020F0502020204030204" pitchFamily="34" charset="0"/>
                        </a:rPr>
                        <a:t>8,189</a:t>
                      </a:r>
                    </a:p>
                  </a:txBody>
                  <a:tcPr marL="8395" marR="8395" marT="8394"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100" b="0" i="0" u="none" strike="noStrike">
                          <a:effectLst/>
                          <a:latin typeface="Calibri" panose="020F0502020204030204" pitchFamily="34" charset="0"/>
                        </a:rPr>
                        <a:t>3</a:t>
                      </a:r>
                    </a:p>
                  </a:txBody>
                  <a:tcPr marL="8395" marR="8395" marT="8394"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4</a:t>
                      </a:r>
                    </a:p>
                  </a:txBody>
                  <a:tcPr marL="8395" marR="8395" marT="8394"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24955">
                <a:tc>
                  <a:txBody>
                    <a:bodyPr/>
                    <a:lstStyle/>
                    <a:p>
                      <a:pPr algn="l" fontAlgn="ctr"/>
                      <a:r>
                        <a:rPr lang="es-CO" sz="1100" b="1" i="0" u="none" strike="noStrike">
                          <a:effectLst/>
                          <a:latin typeface="Calibri" panose="020F0502020204030204" pitchFamily="34" charset="0"/>
                        </a:rPr>
                        <a:t>TOTAL ACTIVO CORRIENTE</a:t>
                      </a:r>
                    </a:p>
                  </a:txBody>
                  <a:tcPr marL="8395" marR="8395" marT="8394" marB="0" anchor="ctr">
                    <a:lnL>
                      <a:noFill/>
                    </a:lnL>
                    <a:lnR>
                      <a:noFill/>
                    </a:lnR>
                    <a:lnT>
                      <a:noFill/>
                    </a:lnT>
                    <a:lnB>
                      <a:noFill/>
                    </a:lnB>
                    <a:solidFill>
                      <a:srgbClr val="DBDBDB"/>
                    </a:solidFill>
                  </a:tcPr>
                </a:tc>
                <a:tc>
                  <a:txBody>
                    <a:bodyPr/>
                    <a:lstStyle/>
                    <a:p>
                      <a:pPr algn="r" fontAlgn="ctr"/>
                      <a:r>
                        <a:rPr lang="es-CO" sz="1100" b="1" i="0" u="none" strike="noStrike">
                          <a:effectLst/>
                          <a:latin typeface="Calibri" panose="020F0502020204030204" pitchFamily="34" charset="0"/>
                        </a:rPr>
                        <a:t>28,686</a:t>
                      </a:r>
                    </a:p>
                  </a:txBody>
                  <a:tcPr marL="8395" marR="8395" marT="839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100" b="1" i="0" u="none" strike="noStrike">
                          <a:effectLst/>
                          <a:latin typeface="Calibri" panose="020F0502020204030204" pitchFamily="34" charset="0"/>
                        </a:rPr>
                        <a:t> </a:t>
                      </a:r>
                    </a:p>
                  </a:txBody>
                  <a:tcPr marL="8395" marR="8395" marT="8394" marB="0" anchor="ctr">
                    <a:lnL>
                      <a:noFill/>
                    </a:lnL>
                    <a:lnR>
                      <a:noFill/>
                    </a:lnR>
                    <a:lnT>
                      <a:noFill/>
                    </a:lnT>
                    <a:lnB>
                      <a:noFill/>
                    </a:lnB>
                    <a:solidFill>
                      <a:srgbClr val="DBDBDB"/>
                    </a:solidFill>
                  </a:tcPr>
                </a:tc>
                <a:tc>
                  <a:txBody>
                    <a:bodyPr/>
                    <a:lstStyle/>
                    <a:p>
                      <a:pPr algn="r" fontAlgn="ctr"/>
                      <a:r>
                        <a:rPr lang="es-CO" sz="1100" b="1" i="0" u="none" strike="noStrike">
                          <a:effectLst/>
                          <a:latin typeface="Calibri" panose="020F0502020204030204" pitchFamily="34" charset="0"/>
                        </a:rPr>
                        <a:t>31,502</a:t>
                      </a:r>
                    </a:p>
                  </a:txBody>
                  <a:tcPr marL="8395" marR="8395" marT="839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ctr"/>
                      <a:r>
                        <a:rPr lang="es-CO" sz="1100" b="1" i="0" u="none" strike="noStrike">
                          <a:effectLst/>
                          <a:latin typeface="Calibri" panose="020F0502020204030204" pitchFamily="34" charset="0"/>
                        </a:rPr>
                        <a:t>30,863</a:t>
                      </a:r>
                    </a:p>
                  </a:txBody>
                  <a:tcPr marL="8395" marR="8395" marT="839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ctr"/>
                      <a:r>
                        <a:rPr lang="es-CO" sz="1100" b="1" i="0" u="none" strike="noStrike">
                          <a:effectLst/>
                          <a:latin typeface="Calibri" panose="020F0502020204030204" pitchFamily="34" charset="0"/>
                        </a:rPr>
                        <a:t>-9</a:t>
                      </a:r>
                    </a:p>
                  </a:txBody>
                  <a:tcPr marL="8395" marR="8395" marT="839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100" b="1" i="0" u="none" strike="noStrike">
                          <a:effectLst/>
                          <a:latin typeface="Calibri" panose="020F0502020204030204" pitchFamily="34" charset="0"/>
                        </a:rPr>
                        <a:t> </a:t>
                      </a:r>
                    </a:p>
                  </a:txBody>
                  <a:tcPr marL="8395" marR="8395" marT="8394" marB="0" anchor="ctr">
                    <a:lnL>
                      <a:noFill/>
                    </a:lnL>
                    <a:lnR>
                      <a:noFill/>
                    </a:lnR>
                    <a:lnT>
                      <a:noFill/>
                    </a:lnT>
                    <a:lnB>
                      <a:noFill/>
                    </a:lnB>
                    <a:solidFill>
                      <a:srgbClr val="DBDBDB"/>
                    </a:solidFill>
                  </a:tcPr>
                </a:tc>
                <a:tc>
                  <a:txBody>
                    <a:bodyPr/>
                    <a:lstStyle/>
                    <a:p>
                      <a:pPr algn="r" fontAlgn="ctr"/>
                      <a:r>
                        <a:rPr lang="es-CO" sz="1100" b="1" i="0" u="none" strike="noStrike">
                          <a:effectLst/>
                          <a:latin typeface="Calibri" panose="020F0502020204030204" pitchFamily="34" charset="0"/>
                        </a:rPr>
                        <a:t>-7</a:t>
                      </a:r>
                    </a:p>
                  </a:txBody>
                  <a:tcPr marL="8395" marR="8395" marT="839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07"/>
                  </a:ext>
                </a:extLst>
              </a:tr>
              <a:tr h="224955">
                <a:tc>
                  <a:txBody>
                    <a:bodyPr/>
                    <a:lstStyle/>
                    <a:p>
                      <a:pPr algn="l" fontAlgn="ctr"/>
                      <a:endParaRPr lang="es-CO" sz="1100" b="1"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ctr" fontAlgn="ctr"/>
                      <a:endParaRPr lang="es-CO" sz="1100" b="0" i="0" u="none" strike="noStrike">
                        <a:effectLst/>
                        <a:latin typeface="Calibri" panose="020F0502020204030204" pitchFamily="34" charset="0"/>
                      </a:endParaRPr>
                    </a:p>
                  </a:txBody>
                  <a:tcPr marL="8395" marR="8395" marT="8394"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ctr" fontAlgn="ctr"/>
                      <a:endParaRPr lang="es-CO" sz="1100" b="0" i="0" u="none" strike="noStrike">
                        <a:effectLst/>
                        <a:latin typeface="Calibri" panose="020F0502020204030204" pitchFamily="34" charset="0"/>
                      </a:endParaRPr>
                    </a:p>
                  </a:txBody>
                  <a:tcPr marL="8395" marR="8395" marT="8394"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100" b="0" i="0" u="none" strike="noStrike">
                        <a:effectLst/>
                        <a:latin typeface="Calibri" panose="020F0502020204030204" pitchFamily="34" charset="0"/>
                      </a:endParaRPr>
                    </a:p>
                  </a:txBody>
                  <a:tcPr marL="8395" marR="8395" marT="8394"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100" b="0" i="0" u="none" strike="noStrike">
                        <a:effectLst/>
                        <a:latin typeface="Calibri" panose="020F0502020204030204" pitchFamily="34" charset="0"/>
                      </a:endParaRPr>
                    </a:p>
                  </a:txBody>
                  <a:tcPr marL="8395" marR="8395" marT="8394"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ctr" fontAlgn="ctr"/>
                      <a:endParaRPr lang="es-CO" sz="1100" b="0" i="0" u="none" strike="noStrike">
                        <a:effectLst/>
                        <a:latin typeface="Calibri" panose="020F0502020204030204" pitchFamily="34" charset="0"/>
                      </a:endParaRPr>
                    </a:p>
                  </a:txBody>
                  <a:tcPr marL="8395" marR="8395" marT="8394"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8"/>
                  </a:ext>
                </a:extLst>
              </a:tr>
              <a:tr h="224955">
                <a:tc>
                  <a:txBody>
                    <a:bodyPr/>
                    <a:lstStyle/>
                    <a:p>
                      <a:pPr algn="l" fontAlgn="ctr"/>
                      <a:r>
                        <a:rPr lang="es-CO" sz="1100" b="1" i="0" u="none" strike="noStrike">
                          <a:effectLst/>
                          <a:latin typeface="Calibri" panose="020F0502020204030204" pitchFamily="34" charset="0"/>
                        </a:rPr>
                        <a:t>ACTIVO NO CORRIENTE</a:t>
                      </a:r>
                    </a:p>
                  </a:txBody>
                  <a:tcPr marL="8395" marR="8395" marT="8394" marB="0" anchor="ctr">
                    <a:lnL>
                      <a:noFill/>
                    </a:lnL>
                    <a:lnR>
                      <a:noFill/>
                    </a:lnR>
                    <a:lnT>
                      <a:noFill/>
                    </a:lnT>
                    <a:lnB>
                      <a:noFill/>
                    </a:lnB>
                  </a:tcPr>
                </a:tc>
                <a:tc>
                  <a:txBody>
                    <a:bodyPr/>
                    <a:lstStyle/>
                    <a:p>
                      <a:pPr algn="ctr"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ctr"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ctr"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ctr"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ctr"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ctr"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ctr"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extLst>
                  <a:ext uri="{0D108BD9-81ED-4DB2-BD59-A6C34878D82A}">
                    <a16:rowId xmlns:a16="http://schemas.microsoft.com/office/drawing/2014/main" val="10009"/>
                  </a:ext>
                </a:extLst>
              </a:tr>
              <a:tr h="224955">
                <a:tc>
                  <a:txBody>
                    <a:bodyPr/>
                    <a:lstStyle/>
                    <a:p>
                      <a:pPr algn="l" fontAlgn="ctr"/>
                      <a:r>
                        <a:rPr lang="es-CO" sz="1100" b="0" i="0" u="none" strike="noStrike" dirty="0">
                          <a:effectLst/>
                          <a:latin typeface="Calibri" panose="020F0502020204030204" pitchFamily="34" charset="0"/>
                        </a:rPr>
                        <a:t>Cuentas por Cobrar Largo Plazo</a:t>
                      </a:r>
                    </a:p>
                  </a:txBody>
                  <a:tcPr marL="8395" marR="8395" marT="8394" marB="0" anchor="ctr">
                    <a:lnL>
                      <a:noFill/>
                    </a:lnL>
                    <a:lnR>
                      <a:noFill/>
                    </a:lnR>
                    <a:lnT>
                      <a:noFill/>
                    </a:lnT>
                    <a:lnB>
                      <a:noFill/>
                    </a:lnB>
                  </a:tcPr>
                </a:tc>
                <a:tc>
                  <a:txBody>
                    <a:bodyPr/>
                    <a:lstStyle/>
                    <a:p>
                      <a:pPr algn="r" fontAlgn="ctr"/>
                      <a:r>
                        <a:rPr lang="es-CO" sz="1100" b="0" i="0" u="none" strike="noStrike" dirty="0">
                          <a:effectLst/>
                          <a:latin typeface="Calibri" panose="020F0502020204030204" pitchFamily="34" charset="0"/>
                        </a:rPr>
                        <a:t>598</a:t>
                      </a:r>
                    </a:p>
                  </a:txBody>
                  <a:tcPr marL="8395" marR="8395" marT="8394" marB="0" anchor="ctr">
                    <a:lnL>
                      <a:noFill/>
                    </a:lnL>
                    <a:lnR>
                      <a:noFill/>
                    </a:lnR>
                    <a:lnT>
                      <a:noFill/>
                    </a:lnT>
                    <a:lnB>
                      <a:noFill/>
                    </a:lnB>
                  </a:tcPr>
                </a:tc>
                <a:tc>
                  <a:txBody>
                    <a:bodyPr/>
                    <a:lstStyle/>
                    <a:p>
                      <a:pPr algn="l"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598</a:t>
                      </a: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598</a:t>
                      </a: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0</a:t>
                      </a:r>
                    </a:p>
                  </a:txBody>
                  <a:tcPr marL="8395" marR="8395" marT="8394" marB="0" anchor="ctr">
                    <a:lnL>
                      <a:noFill/>
                    </a:lnL>
                    <a:lnR>
                      <a:noFill/>
                    </a:lnR>
                    <a:lnT>
                      <a:noFill/>
                    </a:lnT>
                    <a:lnB>
                      <a:noFill/>
                    </a:lnB>
                  </a:tcPr>
                </a:tc>
                <a:tc>
                  <a:txBody>
                    <a:bodyPr/>
                    <a:lstStyle/>
                    <a:p>
                      <a:pPr algn="l"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0</a:t>
                      </a:r>
                    </a:p>
                  </a:txBody>
                  <a:tcPr marL="8395" marR="8395" marT="8394" marB="0" anchor="ctr">
                    <a:lnL>
                      <a:noFill/>
                    </a:lnL>
                    <a:lnR>
                      <a:noFill/>
                    </a:lnR>
                    <a:lnT>
                      <a:noFill/>
                    </a:lnT>
                    <a:lnB>
                      <a:noFill/>
                    </a:lnB>
                  </a:tcPr>
                </a:tc>
                <a:extLst>
                  <a:ext uri="{0D108BD9-81ED-4DB2-BD59-A6C34878D82A}">
                    <a16:rowId xmlns:a16="http://schemas.microsoft.com/office/drawing/2014/main" val="10010"/>
                  </a:ext>
                </a:extLst>
              </a:tr>
              <a:tr h="224955">
                <a:tc>
                  <a:txBody>
                    <a:bodyPr/>
                    <a:lstStyle/>
                    <a:p>
                      <a:pPr algn="l" fontAlgn="ctr"/>
                      <a:r>
                        <a:rPr lang="es-CO" sz="1100" b="0" i="0" u="none" strike="noStrike">
                          <a:effectLst/>
                          <a:latin typeface="Calibri" panose="020F0502020204030204" pitchFamily="34" charset="0"/>
                        </a:rPr>
                        <a:t>Deterioro</a:t>
                      </a: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-598</a:t>
                      </a:r>
                    </a:p>
                  </a:txBody>
                  <a:tcPr marL="8395" marR="8395" marT="8394"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-598</a:t>
                      </a:r>
                    </a:p>
                  </a:txBody>
                  <a:tcPr marL="8395" marR="8395" marT="8394"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100" b="0" i="0" u="none" strike="noStrike">
                          <a:effectLst/>
                          <a:latin typeface="Calibri" panose="020F0502020204030204" pitchFamily="34" charset="0"/>
                        </a:rPr>
                        <a:t>-598</a:t>
                      </a:r>
                    </a:p>
                  </a:txBody>
                  <a:tcPr marL="8395" marR="8395" marT="8394"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100" b="0" i="0" u="none" strike="noStrike">
                          <a:effectLst/>
                          <a:latin typeface="Calibri" panose="020F0502020204030204" pitchFamily="34" charset="0"/>
                        </a:rPr>
                        <a:t>0</a:t>
                      </a:r>
                    </a:p>
                  </a:txBody>
                  <a:tcPr marL="8395" marR="8395" marT="8394"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0</a:t>
                      </a:r>
                    </a:p>
                  </a:txBody>
                  <a:tcPr marL="8395" marR="8395" marT="8394"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24955">
                <a:tc>
                  <a:txBody>
                    <a:bodyPr/>
                    <a:lstStyle/>
                    <a:p>
                      <a:pPr algn="l" fontAlgn="ctr"/>
                      <a:r>
                        <a:rPr lang="es-CO" sz="1100" b="0" i="0" u="none" strike="noStrike">
                          <a:effectLst/>
                          <a:latin typeface="Calibri" panose="020F0502020204030204" pitchFamily="34" charset="0"/>
                        </a:rPr>
                        <a:t>Total Cuenta por Cobrar Largo Plazo</a:t>
                      </a:r>
                    </a:p>
                  </a:txBody>
                  <a:tcPr marL="8395" marR="8395" marT="8394" marB="0" anchor="ctr">
                    <a:lnL>
                      <a:noFill/>
                    </a:lnL>
                    <a:lnR>
                      <a:noFill/>
                    </a:lnR>
                    <a:lnT>
                      <a:noFill/>
                    </a:lnT>
                    <a:lnB>
                      <a:noFill/>
                    </a:lnB>
                  </a:tcPr>
                </a:tc>
                <a:tc>
                  <a:txBody>
                    <a:bodyPr/>
                    <a:lstStyle/>
                    <a:p>
                      <a:pPr algn="r" fontAlgn="ctr"/>
                      <a:r>
                        <a:rPr lang="es-CO" sz="1100" b="1" i="0" u="none" strike="noStrike">
                          <a:effectLst/>
                          <a:latin typeface="Calibri" panose="020F0502020204030204" pitchFamily="34" charset="0"/>
                        </a:rPr>
                        <a:t>0</a:t>
                      </a:r>
                    </a:p>
                  </a:txBody>
                  <a:tcPr marL="8395" marR="8395" marT="839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r" fontAlgn="ctr"/>
                      <a:r>
                        <a:rPr lang="es-CO" sz="1100" b="1" i="0" u="none" strike="noStrike">
                          <a:effectLst/>
                          <a:latin typeface="Calibri" panose="020F0502020204030204" pitchFamily="34" charset="0"/>
                        </a:rPr>
                        <a:t>0</a:t>
                      </a:r>
                    </a:p>
                  </a:txBody>
                  <a:tcPr marL="8395" marR="8395" marT="839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effectLst/>
                          <a:latin typeface="Calibri" panose="020F0502020204030204" pitchFamily="34" charset="0"/>
                        </a:rPr>
                        <a:t>0</a:t>
                      </a:r>
                    </a:p>
                  </a:txBody>
                  <a:tcPr marL="8395" marR="8395" marT="839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100" b="1" i="0" u="none" strike="noStrike">
                          <a:effectLst/>
                          <a:latin typeface="Calibri" panose="020F0502020204030204" pitchFamily="34" charset="0"/>
                        </a:rPr>
                        <a:t>0</a:t>
                      </a:r>
                    </a:p>
                  </a:txBody>
                  <a:tcPr marL="8395" marR="8395" marT="839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1"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r" fontAlgn="ctr"/>
                      <a:r>
                        <a:rPr lang="es-CO" sz="1100" b="1" i="0" u="none" strike="noStrike">
                          <a:effectLst/>
                          <a:latin typeface="Calibri" panose="020F0502020204030204" pitchFamily="34" charset="0"/>
                        </a:rPr>
                        <a:t>0</a:t>
                      </a:r>
                    </a:p>
                  </a:txBody>
                  <a:tcPr marL="8395" marR="8395" marT="839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24955">
                <a:tc>
                  <a:txBody>
                    <a:bodyPr/>
                    <a:lstStyle/>
                    <a:p>
                      <a:pPr algn="l"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l" fontAlgn="ctr"/>
                      <a:endParaRPr lang="es-CO" sz="1100" b="0" i="0" u="none" strike="noStrike">
                        <a:effectLst/>
                        <a:latin typeface="Calibri" panose="020F0502020204030204" pitchFamily="34" charset="0"/>
                      </a:endParaRPr>
                    </a:p>
                  </a:txBody>
                  <a:tcPr marL="8395" marR="8395" marT="8394"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l" fontAlgn="ctr"/>
                      <a:endParaRPr lang="es-CO" sz="1100" b="0" i="0" u="none" strike="noStrike">
                        <a:effectLst/>
                        <a:latin typeface="Calibri" panose="020F0502020204030204" pitchFamily="34" charset="0"/>
                      </a:endParaRPr>
                    </a:p>
                  </a:txBody>
                  <a:tcPr marL="8395" marR="8395" marT="8394"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100" b="0" i="0" u="none" strike="noStrike">
                        <a:effectLst/>
                        <a:latin typeface="Calibri" panose="020F0502020204030204" pitchFamily="34" charset="0"/>
                      </a:endParaRPr>
                    </a:p>
                  </a:txBody>
                  <a:tcPr marL="8395" marR="8395" marT="8394"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100" b="0" i="0" u="none" strike="noStrike">
                        <a:effectLst/>
                        <a:latin typeface="Calibri" panose="020F0502020204030204" pitchFamily="34" charset="0"/>
                      </a:endParaRPr>
                    </a:p>
                  </a:txBody>
                  <a:tcPr marL="8395" marR="8395" marT="8394"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l" fontAlgn="ctr"/>
                      <a:endParaRPr lang="es-CO" sz="1100" b="0" i="0" u="none" strike="noStrike">
                        <a:effectLst/>
                        <a:latin typeface="Calibri" panose="020F0502020204030204" pitchFamily="34" charset="0"/>
                      </a:endParaRPr>
                    </a:p>
                  </a:txBody>
                  <a:tcPr marL="8395" marR="8395" marT="8394"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3"/>
                  </a:ext>
                </a:extLst>
              </a:tr>
              <a:tr h="224955">
                <a:tc>
                  <a:txBody>
                    <a:bodyPr/>
                    <a:lstStyle/>
                    <a:p>
                      <a:pPr algn="l" fontAlgn="ctr"/>
                      <a:r>
                        <a:rPr lang="es-CO" sz="1100" b="0" i="0" u="none" strike="noStrike">
                          <a:effectLst/>
                          <a:latin typeface="Calibri" panose="020F0502020204030204" pitchFamily="34" charset="0"/>
                        </a:rPr>
                        <a:t>Propiedades, Planta y equipo</a:t>
                      </a: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428</a:t>
                      </a:r>
                    </a:p>
                  </a:txBody>
                  <a:tcPr marL="8395" marR="8395" marT="8394" marB="0" anchor="ctr">
                    <a:lnL>
                      <a:noFill/>
                    </a:lnL>
                    <a:lnR>
                      <a:noFill/>
                    </a:lnR>
                    <a:lnT>
                      <a:noFill/>
                    </a:lnT>
                    <a:lnB>
                      <a:noFill/>
                    </a:lnB>
                  </a:tcPr>
                </a:tc>
                <a:tc>
                  <a:txBody>
                    <a:bodyPr/>
                    <a:lstStyle/>
                    <a:p>
                      <a:pPr algn="l"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475</a:t>
                      </a: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438</a:t>
                      </a: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-10</a:t>
                      </a:r>
                    </a:p>
                  </a:txBody>
                  <a:tcPr marL="8395" marR="8395" marT="8394" marB="0" anchor="ctr">
                    <a:lnL>
                      <a:noFill/>
                    </a:lnL>
                    <a:lnR>
                      <a:noFill/>
                    </a:lnR>
                    <a:lnT>
                      <a:noFill/>
                    </a:lnT>
                    <a:lnB>
                      <a:noFill/>
                    </a:lnB>
                  </a:tcPr>
                </a:tc>
                <a:tc>
                  <a:txBody>
                    <a:bodyPr/>
                    <a:lstStyle/>
                    <a:p>
                      <a:pPr algn="l"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-2</a:t>
                      </a:r>
                    </a:p>
                  </a:txBody>
                  <a:tcPr marL="8395" marR="8395" marT="8394" marB="0" anchor="ctr">
                    <a:lnL>
                      <a:noFill/>
                    </a:lnL>
                    <a:lnR>
                      <a:noFill/>
                    </a:lnR>
                    <a:lnT>
                      <a:noFill/>
                    </a:lnT>
                    <a:lnB>
                      <a:noFill/>
                    </a:lnB>
                  </a:tcPr>
                </a:tc>
                <a:extLst>
                  <a:ext uri="{0D108BD9-81ED-4DB2-BD59-A6C34878D82A}">
                    <a16:rowId xmlns:a16="http://schemas.microsoft.com/office/drawing/2014/main" val="10014"/>
                  </a:ext>
                </a:extLst>
              </a:tr>
              <a:tr h="224955">
                <a:tc>
                  <a:txBody>
                    <a:bodyPr/>
                    <a:lstStyle/>
                    <a:p>
                      <a:pPr algn="l" fontAlgn="ctr"/>
                      <a:r>
                        <a:rPr lang="es-CO" sz="1100" b="0" i="0" u="none" strike="noStrike">
                          <a:effectLst/>
                          <a:latin typeface="Calibri" panose="020F0502020204030204" pitchFamily="34" charset="0"/>
                        </a:rPr>
                        <a:t>Otros Activos (Intangibles)</a:t>
                      </a: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2,667</a:t>
                      </a:r>
                    </a:p>
                  </a:txBody>
                  <a:tcPr marL="8395" marR="8395" marT="8394"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1,842</a:t>
                      </a:r>
                    </a:p>
                  </a:txBody>
                  <a:tcPr marL="8395" marR="8395" marT="8394"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100" b="0" i="0" u="none" strike="noStrike">
                          <a:effectLst/>
                          <a:latin typeface="Calibri" panose="020F0502020204030204" pitchFamily="34" charset="0"/>
                        </a:rPr>
                        <a:t>2,385</a:t>
                      </a:r>
                    </a:p>
                  </a:txBody>
                  <a:tcPr marL="8395" marR="8395" marT="8394"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100" b="0" i="0" u="none" strike="noStrike">
                          <a:effectLst/>
                          <a:latin typeface="Calibri" panose="020F0502020204030204" pitchFamily="34" charset="0"/>
                        </a:rPr>
                        <a:t>45</a:t>
                      </a:r>
                    </a:p>
                  </a:txBody>
                  <a:tcPr marL="8395" marR="8395" marT="8394"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r" fontAlgn="ctr"/>
                      <a:r>
                        <a:rPr lang="es-CO" sz="1100" b="0" i="0" u="none" strike="noStrike">
                          <a:effectLst/>
                          <a:latin typeface="Calibri" panose="020F0502020204030204" pitchFamily="34" charset="0"/>
                        </a:rPr>
                        <a:t>12</a:t>
                      </a:r>
                    </a:p>
                  </a:txBody>
                  <a:tcPr marL="8395" marR="8395" marT="8394"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24955">
                <a:tc>
                  <a:txBody>
                    <a:bodyPr/>
                    <a:lstStyle/>
                    <a:p>
                      <a:pPr algn="l" fontAlgn="ctr"/>
                      <a:r>
                        <a:rPr lang="es-CO" sz="1100" b="1" i="0" u="none" strike="noStrike">
                          <a:effectLst/>
                          <a:latin typeface="Calibri" panose="020F0502020204030204" pitchFamily="34" charset="0"/>
                        </a:rPr>
                        <a:t>TOTAL ACTIVO NO CORRIENTE</a:t>
                      </a:r>
                    </a:p>
                  </a:txBody>
                  <a:tcPr marL="8395" marR="8395" marT="8394" marB="0" anchor="ctr">
                    <a:lnL>
                      <a:noFill/>
                    </a:lnL>
                    <a:lnR>
                      <a:noFill/>
                    </a:lnR>
                    <a:lnT>
                      <a:noFill/>
                    </a:lnT>
                    <a:lnB>
                      <a:noFill/>
                    </a:lnB>
                    <a:solidFill>
                      <a:srgbClr val="DBDBDB"/>
                    </a:solidFill>
                  </a:tcPr>
                </a:tc>
                <a:tc>
                  <a:txBody>
                    <a:bodyPr/>
                    <a:lstStyle/>
                    <a:p>
                      <a:pPr algn="r" fontAlgn="ctr"/>
                      <a:r>
                        <a:rPr lang="es-CO" sz="1100" b="1" i="0" u="none" strike="noStrike">
                          <a:effectLst/>
                          <a:latin typeface="Calibri" panose="020F0502020204030204" pitchFamily="34" charset="0"/>
                        </a:rPr>
                        <a:t>3,095</a:t>
                      </a:r>
                    </a:p>
                  </a:txBody>
                  <a:tcPr marL="8395" marR="8395" marT="839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100" b="1" i="0" u="none" strike="noStrike">
                          <a:effectLst/>
                          <a:latin typeface="Calibri" panose="020F0502020204030204" pitchFamily="34" charset="0"/>
                        </a:rPr>
                        <a:t> </a:t>
                      </a:r>
                    </a:p>
                  </a:txBody>
                  <a:tcPr marL="8395" marR="8395" marT="8394" marB="0" anchor="ctr">
                    <a:lnL>
                      <a:noFill/>
                    </a:lnL>
                    <a:lnR>
                      <a:noFill/>
                    </a:lnR>
                    <a:lnT>
                      <a:noFill/>
                    </a:lnT>
                    <a:lnB>
                      <a:noFill/>
                    </a:lnB>
                    <a:solidFill>
                      <a:srgbClr val="DBDBDB"/>
                    </a:solidFill>
                  </a:tcPr>
                </a:tc>
                <a:tc>
                  <a:txBody>
                    <a:bodyPr/>
                    <a:lstStyle/>
                    <a:p>
                      <a:pPr algn="r" fontAlgn="ctr"/>
                      <a:r>
                        <a:rPr lang="es-CO" sz="1100" b="1" i="0" u="none" strike="noStrike">
                          <a:effectLst/>
                          <a:latin typeface="Calibri" panose="020F0502020204030204" pitchFamily="34" charset="0"/>
                        </a:rPr>
                        <a:t>2,317</a:t>
                      </a:r>
                    </a:p>
                  </a:txBody>
                  <a:tcPr marL="8395" marR="8395" marT="839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ctr"/>
                      <a:r>
                        <a:rPr lang="es-CO" sz="1100" b="1" i="0" u="none" strike="noStrike">
                          <a:effectLst/>
                          <a:latin typeface="Calibri" panose="020F0502020204030204" pitchFamily="34" charset="0"/>
                        </a:rPr>
                        <a:t>2,822</a:t>
                      </a:r>
                    </a:p>
                  </a:txBody>
                  <a:tcPr marL="8395" marR="8395" marT="839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ctr"/>
                      <a:r>
                        <a:rPr lang="es-CO" sz="1100" b="1" i="0" u="none" strike="noStrike">
                          <a:effectLst/>
                          <a:latin typeface="Calibri" panose="020F0502020204030204" pitchFamily="34" charset="0"/>
                        </a:rPr>
                        <a:t>12</a:t>
                      </a:r>
                    </a:p>
                  </a:txBody>
                  <a:tcPr marL="8395" marR="8395" marT="839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100" b="1" i="0" u="none" strike="noStrike">
                          <a:effectLst/>
                          <a:latin typeface="Calibri" panose="020F0502020204030204" pitchFamily="34" charset="0"/>
                        </a:rPr>
                        <a:t> </a:t>
                      </a:r>
                    </a:p>
                  </a:txBody>
                  <a:tcPr marL="8395" marR="8395" marT="8394" marB="0" anchor="ctr">
                    <a:lnL>
                      <a:noFill/>
                    </a:lnL>
                    <a:lnR>
                      <a:noFill/>
                    </a:lnR>
                    <a:lnT>
                      <a:noFill/>
                    </a:lnT>
                    <a:lnB>
                      <a:noFill/>
                    </a:lnB>
                    <a:solidFill>
                      <a:srgbClr val="DBDBDB"/>
                    </a:solidFill>
                  </a:tcPr>
                </a:tc>
                <a:tc>
                  <a:txBody>
                    <a:bodyPr/>
                    <a:lstStyle/>
                    <a:p>
                      <a:pPr algn="r" fontAlgn="ctr"/>
                      <a:r>
                        <a:rPr lang="es-CO" sz="1100" b="1" i="0" u="none" strike="noStrike">
                          <a:effectLst/>
                          <a:latin typeface="Calibri" panose="020F0502020204030204" pitchFamily="34" charset="0"/>
                        </a:rPr>
                        <a:t>10</a:t>
                      </a:r>
                    </a:p>
                  </a:txBody>
                  <a:tcPr marL="8395" marR="8395" marT="839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16"/>
                  </a:ext>
                </a:extLst>
              </a:tr>
              <a:tr h="224955">
                <a:tc>
                  <a:txBody>
                    <a:bodyPr/>
                    <a:lstStyle/>
                    <a:p>
                      <a:pPr algn="l" fontAlgn="ctr"/>
                      <a:endParaRPr lang="es-CO" sz="1100" b="1"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l" fontAlgn="ctr"/>
                      <a:endParaRPr lang="es-CO" sz="1100" b="0" i="0" u="none" strike="noStrike">
                        <a:effectLst/>
                        <a:latin typeface="Calibri" panose="020F0502020204030204" pitchFamily="34" charset="0"/>
                      </a:endParaRPr>
                    </a:p>
                  </a:txBody>
                  <a:tcPr marL="8395" marR="8395" marT="839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l" fontAlgn="ctr"/>
                      <a:endParaRPr lang="es-CO" sz="1100" b="0" i="0" u="none" strike="noStrike">
                        <a:effectLst/>
                        <a:latin typeface="Calibri" panose="020F0502020204030204" pitchFamily="34" charset="0"/>
                      </a:endParaRPr>
                    </a:p>
                  </a:txBody>
                  <a:tcPr marL="8395" marR="8395" marT="839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effectLst/>
                        <a:latin typeface="Calibri" panose="020F0502020204030204" pitchFamily="34" charset="0"/>
                      </a:endParaRPr>
                    </a:p>
                  </a:txBody>
                  <a:tcPr marL="8395" marR="8395" marT="839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effectLst/>
                        <a:latin typeface="Calibri" panose="020F0502020204030204" pitchFamily="34" charset="0"/>
                      </a:endParaRPr>
                    </a:p>
                  </a:txBody>
                  <a:tcPr marL="8395" marR="8395" marT="839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100" b="0" i="0" u="none" strike="noStrike">
                        <a:effectLst/>
                        <a:latin typeface="Calibri" panose="020F0502020204030204" pitchFamily="34" charset="0"/>
                      </a:endParaRPr>
                    </a:p>
                  </a:txBody>
                  <a:tcPr marL="8395" marR="8395" marT="8394" marB="0" anchor="ctr">
                    <a:lnL>
                      <a:noFill/>
                    </a:lnL>
                    <a:lnR>
                      <a:noFill/>
                    </a:lnR>
                    <a:lnT>
                      <a:noFill/>
                    </a:lnT>
                    <a:lnB>
                      <a:noFill/>
                    </a:lnB>
                  </a:tcPr>
                </a:tc>
                <a:tc>
                  <a:txBody>
                    <a:bodyPr/>
                    <a:lstStyle/>
                    <a:p>
                      <a:pPr algn="l" fontAlgn="ctr"/>
                      <a:endParaRPr lang="es-CO" sz="1100" b="0" i="0" u="none" strike="noStrike">
                        <a:effectLst/>
                        <a:latin typeface="Calibri" panose="020F0502020204030204" pitchFamily="34" charset="0"/>
                      </a:endParaRPr>
                    </a:p>
                  </a:txBody>
                  <a:tcPr marL="8395" marR="8395" marT="839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224955">
                <a:tc>
                  <a:txBody>
                    <a:bodyPr/>
                    <a:lstStyle/>
                    <a:p>
                      <a:pPr algn="l" fontAlgn="ctr"/>
                      <a:r>
                        <a:rPr lang="es-CO" sz="1100" b="1" i="0" u="none" strike="noStrike">
                          <a:effectLst/>
                          <a:latin typeface="Calibri" panose="020F0502020204030204" pitchFamily="34" charset="0"/>
                        </a:rPr>
                        <a:t>TOTAL ACTIVO</a:t>
                      </a:r>
                    </a:p>
                  </a:txBody>
                  <a:tcPr marL="8395" marR="8395" marT="8394" marB="0" anchor="ctr">
                    <a:lnL>
                      <a:noFill/>
                    </a:lnL>
                    <a:lnR>
                      <a:noFill/>
                    </a:lnR>
                    <a:lnT>
                      <a:noFill/>
                    </a:lnT>
                    <a:lnB>
                      <a:noFill/>
                    </a:lnB>
                    <a:solidFill>
                      <a:srgbClr val="DBDBDB"/>
                    </a:solidFill>
                  </a:tcPr>
                </a:tc>
                <a:tc>
                  <a:txBody>
                    <a:bodyPr/>
                    <a:lstStyle/>
                    <a:p>
                      <a:pPr algn="r" fontAlgn="ctr"/>
                      <a:r>
                        <a:rPr lang="es-CO" sz="1100" b="1" i="0" u="none" strike="noStrike">
                          <a:effectLst/>
                          <a:latin typeface="Calibri" panose="020F0502020204030204" pitchFamily="34" charset="0"/>
                        </a:rPr>
                        <a:t>31,782</a:t>
                      </a:r>
                    </a:p>
                  </a:txBody>
                  <a:tcPr marL="8395" marR="8395" marT="8394"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100" b="1" i="0" u="none" strike="noStrike">
                          <a:effectLst/>
                          <a:latin typeface="Calibri" panose="020F0502020204030204" pitchFamily="34" charset="0"/>
                        </a:rPr>
                        <a:t> </a:t>
                      </a:r>
                    </a:p>
                  </a:txBody>
                  <a:tcPr marL="8395" marR="8395" marT="8394" marB="0" anchor="ctr">
                    <a:lnL>
                      <a:noFill/>
                    </a:lnL>
                    <a:lnR>
                      <a:noFill/>
                    </a:lnR>
                    <a:lnT>
                      <a:noFill/>
                    </a:lnT>
                    <a:lnB>
                      <a:noFill/>
                    </a:lnB>
                    <a:solidFill>
                      <a:srgbClr val="DBDBDB"/>
                    </a:solidFill>
                  </a:tcPr>
                </a:tc>
                <a:tc>
                  <a:txBody>
                    <a:bodyPr/>
                    <a:lstStyle/>
                    <a:p>
                      <a:pPr algn="r" fontAlgn="ctr"/>
                      <a:r>
                        <a:rPr lang="es-CO" sz="1100" b="1" i="0" u="none" strike="noStrike">
                          <a:effectLst/>
                          <a:latin typeface="Calibri" panose="020F0502020204030204" pitchFamily="34" charset="0"/>
                        </a:rPr>
                        <a:t>33,819</a:t>
                      </a:r>
                    </a:p>
                  </a:txBody>
                  <a:tcPr marL="8395" marR="8395" marT="8394"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r" fontAlgn="ctr"/>
                      <a:r>
                        <a:rPr lang="es-CO" sz="1100" b="1" i="0" u="none" strike="noStrike">
                          <a:effectLst/>
                          <a:latin typeface="Calibri" panose="020F0502020204030204" pitchFamily="34" charset="0"/>
                        </a:rPr>
                        <a:t>33,685</a:t>
                      </a:r>
                    </a:p>
                  </a:txBody>
                  <a:tcPr marL="8395" marR="8395" marT="8394"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r" fontAlgn="ctr"/>
                      <a:r>
                        <a:rPr lang="es-CO" sz="1100" b="1" i="0" u="none" strike="noStrike">
                          <a:effectLst/>
                          <a:latin typeface="Calibri" panose="020F0502020204030204" pitchFamily="34" charset="0"/>
                        </a:rPr>
                        <a:t>-6</a:t>
                      </a:r>
                    </a:p>
                  </a:txBody>
                  <a:tcPr marL="8395" marR="8395" marT="8394"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100" b="1" i="0" u="none" strike="noStrike">
                          <a:effectLst/>
                          <a:latin typeface="Calibri" panose="020F0502020204030204" pitchFamily="34" charset="0"/>
                        </a:rPr>
                        <a:t> </a:t>
                      </a:r>
                    </a:p>
                  </a:txBody>
                  <a:tcPr marL="8395" marR="8395" marT="8394" marB="0" anchor="ctr">
                    <a:lnL>
                      <a:noFill/>
                    </a:lnL>
                    <a:lnR>
                      <a:noFill/>
                    </a:lnR>
                    <a:lnT>
                      <a:noFill/>
                    </a:lnT>
                    <a:lnB>
                      <a:noFill/>
                    </a:lnB>
                    <a:solidFill>
                      <a:srgbClr val="DBDBDB"/>
                    </a:solidFill>
                  </a:tcPr>
                </a:tc>
                <a:tc>
                  <a:txBody>
                    <a:bodyPr/>
                    <a:lstStyle/>
                    <a:p>
                      <a:pPr algn="r" fontAlgn="ctr"/>
                      <a:r>
                        <a:rPr lang="es-CO" sz="1100" b="1" i="0" u="none" strike="noStrike" dirty="0">
                          <a:effectLst/>
                          <a:latin typeface="Calibri" panose="020F0502020204030204" pitchFamily="34" charset="0"/>
                        </a:rPr>
                        <a:t>-6</a:t>
                      </a:r>
                    </a:p>
                  </a:txBody>
                  <a:tcPr marL="8395" marR="8395" marT="8394"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18"/>
                  </a:ext>
                </a:extLst>
              </a:tr>
            </a:tbl>
          </a:graphicData>
        </a:graphic>
      </p:graphicFrame>
      <p:sp>
        <p:nvSpPr>
          <p:cNvPr id="12" name="Botón de acción: ir hacia delante o siguiente 11">
            <a:hlinkClick r:id="rId2" action="ppaction://hlinksldjump" highlightClick="1"/>
            <a:extLst>
              <a:ext uri="{FF2B5EF4-FFF2-40B4-BE49-F238E27FC236}">
                <a16:creationId xmlns:a16="http://schemas.microsoft.com/office/drawing/2014/main" id="{0689BCD3-6856-4A70-AE1C-C51B1B3A5BE5}"/>
              </a:ext>
            </a:extLst>
          </p:cNvPr>
          <p:cNvSpPr/>
          <p:nvPr/>
        </p:nvSpPr>
        <p:spPr>
          <a:xfrm>
            <a:off x="3608388" y="2474913"/>
            <a:ext cx="188912"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Botón de acción: ir hacia delante o siguiente 12">
            <a:hlinkClick r:id="rId2" action="ppaction://hlinksldjump" highlightClick="1"/>
            <a:extLst>
              <a:ext uri="{FF2B5EF4-FFF2-40B4-BE49-F238E27FC236}">
                <a16:creationId xmlns:a16="http://schemas.microsoft.com/office/drawing/2014/main" id="{7F5CD6CE-BEF6-407C-A612-6BAD3D547293}"/>
              </a:ext>
            </a:extLst>
          </p:cNvPr>
          <p:cNvSpPr/>
          <p:nvPr/>
        </p:nvSpPr>
        <p:spPr>
          <a:xfrm>
            <a:off x="4402139" y="2703514"/>
            <a:ext cx="200025" cy="10477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pic>
        <p:nvPicPr>
          <p:cNvPr id="6333" name="Imagen 8">
            <a:hlinkClick r:id="rId3" action="ppaction://hlinksldjump"/>
            <a:extLst>
              <a:ext uri="{FF2B5EF4-FFF2-40B4-BE49-F238E27FC236}">
                <a16:creationId xmlns:a16="http://schemas.microsoft.com/office/drawing/2014/main" id="{35AFD735-74C4-40FE-9528-BEBD2DACB0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5876" y="2928939"/>
            <a:ext cx="206375" cy="10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Botón de acción: ir hacia delante o siguiente 14">
            <a:hlinkClick r:id="rId3" action="ppaction://hlinksldjump" highlightClick="1"/>
            <a:extLst>
              <a:ext uri="{FF2B5EF4-FFF2-40B4-BE49-F238E27FC236}">
                <a16:creationId xmlns:a16="http://schemas.microsoft.com/office/drawing/2014/main" id="{8D3ABC1C-63BE-49F0-B3A6-7CA2CB5A3899}"/>
              </a:ext>
            </a:extLst>
          </p:cNvPr>
          <p:cNvSpPr/>
          <p:nvPr/>
        </p:nvSpPr>
        <p:spPr>
          <a:xfrm>
            <a:off x="4076701" y="4486276"/>
            <a:ext cx="238125"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6" name="Botón de acción: ir hacia delante o siguiente 15">
            <a:hlinkClick r:id="rId5" action="ppaction://hlinksldjump" highlightClick="1"/>
            <a:extLst>
              <a:ext uri="{FF2B5EF4-FFF2-40B4-BE49-F238E27FC236}">
                <a16:creationId xmlns:a16="http://schemas.microsoft.com/office/drawing/2014/main" id="{2AFB127F-F63E-46A5-A980-46DD3B1E85D7}"/>
              </a:ext>
            </a:extLst>
          </p:cNvPr>
          <p:cNvSpPr/>
          <p:nvPr/>
        </p:nvSpPr>
        <p:spPr>
          <a:xfrm>
            <a:off x="3698876" y="4948239"/>
            <a:ext cx="206375" cy="109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7" name="Botón de acción: ir hacia delante o siguiente 16">
            <a:hlinkClick r:id="rId6" action="ppaction://hlinksldjump" highlightClick="1"/>
            <a:extLst>
              <a:ext uri="{FF2B5EF4-FFF2-40B4-BE49-F238E27FC236}">
                <a16:creationId xmlns:a16="http://schemas.microsoft.com/office/drawing/2014/main" id="{DBDDA024-8CD1-4286-A5EF-97C9BC342A83}"/>
              </a:ext>
            </a:extLst>
          </p:cNvPr>
          <p:cNvSpPr/>
          <p:nvPr/>
        </p:nvSpPr>
        <p:spPr>
          <a:xfrm>
            <a:off x="3543301" y="5173664"/>
            <a:ext cx="239713" cy="10318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3" name="Botón de acción: ir hacia delante o siguiente 22">
            <a:hlinkClick r:id="rId5" action="ppaction://hlinksldjump" highlightClick="1"/>
            <a:extLst>
              <a:ext uri="{FF2B5EF4-FFF2-40B4-BE49-F238E27FC236}">
                <a16:creationId xmlns:a16="http://schemas.microsoft.com/office/drawing/2014/main" id="{E8BB9BAA-4941-4FE4-BEFB-B75BE7751F0D}"/>
              </a:ext>
            </a:extLst>
          </p:cNvPr>
          <p:cNvSpPr/>
          <p:nvPr/>
        </p:nvSpPr>
        <p:spPr>
          <a:xfrm>
            <a:off x="4237039" y="3151189"/>
            <a:ext cx="200025" cy="10318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1" name="Botón de acción: ir hacia delante o siguiente 10">
            <a:hlinkClick r:id="rId2" action="ppaction://hlinksldjump" highlightClick="1"/>
            <a:extLst>
              <a:ext uri="{FF2B5EF4-FFF2-40B4-BE49-F238E27FC236}">
                <a16:creationId xmlns:a16="http://schemas.microsoft.com/office/drawing/2014/main" id="{F4B8F4A7-209C-418F-8D2B-4F38F8956449}"/>
              </a:ext>
            </a:extLst>
          </p:cNvPr>
          <p:cNvSpPr/>
          <p:nvPr/>
        </p:nvSpPr>
        <p:spPr>
          <a:xfrm>
            <a:off x="3163888" y="2251076"/>
            <a:ext cx="203200" cy="10477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8" name="Rectángulo 17">
            <a:extLst>
              <a:ext uri="{FF2B5EF4-FFF2-40B4-BE49-F238E27FC236}">
                <a16:creationId xmlns:a16="http://schemas.microsoft.com/office/drawing/2014/main" id="{592DEBAA-432F-4977-8262-D72EE45D990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0" name="CuadroTexto 19">
            <a:extLst>
              <a:ext uri="{FF2B5EF4-FFF2-40B4-BE49-F238E27FC236}">
                <a16:creationId xmlns:a16="http://schemas.microsoft.com/office/drawing/2014/main" id="{F4E32D59-69F8-499E-8740-AAF1C39EDE22}"/>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24" name="Imagen 7">
            <a:extLst>
              <a:ext uri="{FF2B5EF4-FFF2-40B4-BE49-F238E27FC236}">
                <a16:creationId xmlns:a16="http://schemas.microsoft.com/office/drawing/2014/main" id="{103AF25D-A0F7-445F-84A0-0D436A7EF24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5" name="Imagen 5">
            <a:extLst>
              <a:ext uri="{FF2B5EF4-FFF2-40B4-BE49-F238E27FC236}">
                <a16:creationId xmlns:a16="http://schemas.microsoft.com/office/drawing/2014/main" id="{0F7422E5-B02F-48D7-ACFB-29DB221845B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Imagen 1">
            <a:extLst>
              <a:ext uri="{FF2B5EF4-FFF2-40B4-BE49-F238E27FC236}">
                <a16:creationId xmlns:a16="http://schemas.microsoft.com/office/drawing/2014/main" id="{9EBBF9A3-42C8-4C69-A4D0-4C58779029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1838" y="1209675"/>
            <a:ext cx="8221662" cy="443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ítulo 1">
            <a:extLst>
              <a:ext uri="{FF2B5EF4-FFF2-40B4-BE49-F238E27FC236}">
                <a16:creationId xmlns:a16="http://schemas.microsoft.com/office/drawing/2014/main" id="{450586FA-85B3-4D6A-B4B7-99D557887640}"/>
              </a:ext>
            </a:extLst>
          </p:cNvPr>
          <p:cNvSpPr txBox="1">
            <a:spLocks/>
          </p:cNvSpPr>
          <p:nvPr/>
        </p:nvSpPr>
        <p:spPr>
          <a:xfrm>
            <a:off x="2913063" y="277813"/>
            <a:ext cx="5065712"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b="1" dirty="0">
                <a:solidFill>
                  <a:srgbClr val="293166"/>
                </a:solidFill>
                <a:latin typeface="+mn-lt"/>
              </a:rPr>
              <a:t> </a:t>
            </a:r>
            <a:r>
              <a:rPr lang="es-CO" sz="1200" b="1" dirty="0">
                <a:solidFill>
                  <a:srgbClr val="293166"/>
                </a:solidFill>
                <a:latin typeface="+mn-lt"/>
                <a:ea typeface="+mn-ea"/>
                <a:cs typeface="Lato Regular"/>
              </a:rPr>
              <a:t>ESTADO DE SITUACIÓN FINANCIERA INDIVIDUAL</a:t>
            </a:r>
          </a:p>
          <a:p>
            <a:pPr algn="ctr">
              <a:defRPr/>
            </a:pPr>
            <a:r>
              <a:rPr lang="es-CO" sz="788" b="1" dirty="0">
                <a:solidFill>
                  <a:srgbClr val="293166"/>
                </a:solidFill>
                <a:latin typeface="+mn-lt"/>
                <a:ea typeface="+mn-ea"/>
                <a:cs typeface="Lato Regular"/>
              </a:rPr>
              <a:t>AL 30 DE SEPTIEMBRE DE 2020 Y 30 DE SEPTIEMBRE DE 2019</a:t>
            </a:r>
          </a:p>
          <a:p>
            <a:pPr algn="ctr">
              <a:defRPr/>
            </a:pPr>
            <a:r>
              <a:rPr lang="es-CO" sz="788" b="1" dirty="0">
                <a:solidFill>
                  <a:srgbClr val="293166"/>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sp>
        <p:nvSpPr>
          <p:cNvPr id="10" name="Botón de acción: ir hacia delante o siguiente 9">
            <a:hlinkClick r:id="rId3" action="ppaction://hlinksldjump" highlightClick="1"/>
            <a:extLst>
              <a:ext uri="{FF2B5EF4-FFF2-40B4-BE49-F238E27FC236}">
                <a16:creationId xmlns:a16="http://schemas.microsoft.com/office/drawing/2014/main" id="{2F00F47C-A366-4A1C-ADED-9F9DE9E949AC}"/>
              </a:ext>
            </a:extLst>
          </p:cNvPr>
          <p:cNvSpPr/>
          <p:nvPr/>
        </p:nvSpPr>
        <p:spPr>
          <a:xfrm>
            <a:off x="3316288" y="2176463"/>
            <a:ext cx="266700" cy="1079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2" name="Botón de acción: ir hacia delante o siguiente 11">
            <a:hlinkClick r:id="rId4" action="ppaction://hlinksldjump" highlightClick="1"/>
            <a:extLst>
              <a:ext uri="{FF2B5EF4-FFF2-40B4-BE49-F238E27FC236}">
                <a16:creationId xmlns:a16="http://schemas.microsoft.com/office/drawing/2014/main" id="{E830888F-27B3-45F4-A04B-2252A392A4AF}"/>
              </a:ext>
            </a:extLst>
          </p:cNvPr>
          <p:cNvSpPr/>
          <p:nvPr/>
        </p:nvSpPr>
        <p:spPr>
          <a:xfrm>
            <a:off x="2857500" y="2660651"/>
            <a:ext cx="266700"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dirty="0"/>
          </a:p>
        </p:txBody>
      </p:sp>
      <p:sp>
        <p:nvSpPr>
          <p:cNvPr id="13" name="Botón de acción: ir hacia delante o siguiente 12">
            <a:hlinkClick r:id="rId5" action="ppaction://hlinksldjump" highlightClick="1"/>
            <a:extLst>
              <a:ext uri="{FF2B5EF4-FFF2-40B4-BE49-F238E27FC236}">
                <a16:creationId xmlns:a16="http://schemas.microsoft.com/office/drawing/2014/main" id="{1D6AFE8D-47E3-4A68-8B94-C77875D20DEC}"/>
              </a:ext>
            </a:extLst>
          </p:cNvPr>
          <p:cNvSpPr/>
          <p:nvPr/>
        </p:nvSpPr>
        <p:spPr>
          <a:xfrm>
            <a:off x="2990850" y="2909889"/>
            <a:ext cx="266700" cy="109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1" name="Botón de acción: ir hacia delante o siguiente 10">
            <a:hlinkClick r:id="rId4" action="ppaction://hlinksldjump" highlightClick="1"/>
            <a:extLst>
              <a:ext uri="{FF2B5EF4-FFF2-40B4-BE49-F238E27FC236}">
                <a16:creationId xmlns:a16="http://schemas.microsoft.com/office/drawing/2014/main" id="{A9D05B20-86AA-4130-AE85-AAD72CBA631D}"/>
              </a:ext>
            </a:extLst>
          </p:cNvPr>
          <p:cNvSpPr/>
          <p:nvPr/>
        </p:nvSpPr>
        <p:spPr>
          <a:xfrm>
            <a:off x="4554538" y="2417764"/>
            <a:ext cx="266700"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4" name="Rectángulo 13">
            <a:extLst>
              <a:ext uri="{FF2B5EF4-FFF2-40B4-BE49-F238E27FC236}">
                <a16:creationId xmlns:a16="http://schemas.microsoft.com/office/drawing/2014/main" id="{908846A1-499F-44EB-9655-8BA73367F3E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 name="CuadroTexto 14">
            <a:extLst>
              <a:ext uri="{FF2B5EF4-FFF2-40B4-BE49-F238E27FC236}">
                <a16:creationId xmlns:a16="http://schemas.microsoft.com/office/drawing/2014/main" id="{F067EF55-0040-411F-83CA-03990C0118ED}"/>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9" name="Imagen 7">
            <a:extLst>
              <a:ext uri="{FF2B5EF4-FFF2-40B4-BE49-F238E27FC236}">
                <a16:creationId xmlns:a16="http://schemas.microsoft.com/office/drawing/2014/main" id="{10E511A5-0334-40AA-B197-41FF65CC4A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0" name="Imagen 5">
            <a:extLst>
              <a:ext uri="{FF2B5EF4-FFF2-40B4-BE49-F238E27FC236}">
                <a16:creationId xmlns:a16="http://schemas.microsoft.com/office/drawing/2014/main" id="{251C4C64-77BC-40A4-AC61-88542EEC426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ítulo 1">
            <a:extLst>
              <a:ext uri="{FF2B5EF4-FFF2-40B4-BE49-F238E27FC236}">
                <a16:creationId xmlns:a16="http://schemas.microsoft.com/office/drawing/2014/main" id="{F7D83681-03D0-4295-9C72-7DCB721820E3}"/>
              </a:ext>
            </a:extLst>
          </p:cNvPr>
          <p:cNvSpPr txBox="1">
            <a:spLocks noChangeArrowheads="1"/>
          </p:cNvSpPr>
          <p:nvPr/>
        </p:nvSpPr>
        <p:spPr bwMode="auto">
          <a:xfrm>
            <a:off x="2566988" y="471489"/>
            <a:ext cx="5516562"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6292" tIns="23147" rIns="46292" bIns="23147"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lnSpc>
                <a:spcPct val="90000"/>
              </a:lnSpc>
            </a:pPr>
            <a:r>
              <a:rPr lang="es-CO" altLang="es-CO" sz="700" b="1" dirty="0">
                <a:solidFill>
                  <a:srgbClr val="293166"/>
                </a:solidFill>
              </a:rPr>
              <a:t> </a:t>
            </a:r>
            <a:r>
              <a:rPr lang="es-CO" altLang="es-CO" sz="1100" b="1" dirty="0">
                <a:solidFill>
                  <a:srgbClr val="293166"/>
                </a:solidFill>
                <a:ea typeface="Lato Regular"/>
                <a:cs typeface="Lato Regular"/>
              </a:rPr>
              <a:t>ESTADO DE RESULTADO INTEGRAL INDIVIDUAL</a:t>
            </a:r>
          </a:p>
          <a:p>
            <a:pPr algn="ctr">
              <a:lnSpc>
                <a:spcPct val="90000"/>
              </a:lnSpc>
            </a:pPr>
            <a:r>
              <a:rPr lang="es-CO" altLang="es-CO" sz="700" b="1" dirty="0">
                <a:solidFill>
                  <a:srgbClr val="293166"/>
                </a:solidFill>
                <a:ea typeface="Lato Regular"/>
                <a:cs typeface="Lato Regular"/>
              </a:rPr>
              <a:t>DEL 1° AL 30  DE SEPTIEMBRE DE 2020 Y DEL 1° AL 30 DE SEPTIEMBRE DE 2019</a:t>
            </a:r>
          </a:p>
          <a:p>
            <a:pPr algn="ctr">
              <a:lnSpc>
                <a:spcPct val="90000"/>
              </a:lnSpc>
            </a:pPr>
            <a:r>
              <a:rPr lang="es-CO" altLang="es-CO" sz="700" b="1" dirty="0">
                <a:solidFill>
                  <a:srgbClr val="293166"/>
                </a:solidFill>
                <a:ea typeface="Lato Regular"/>
                <a:cs typeface="Lato Regular"/>
              </a:rPr>
              <a:t>(cifras expresadas en millones de pesos)</a:t>
            </a:r>
          </a:p>
          <a:p>
            <a:pPr>
              <a:lnSpc>
                <a:spcPct val="90000"/>
              </a:lnSpc>
            </a:pPr>
            <a:endParaRPr lang="es-CO" altLang="es-CO" sz="700" dirty="0">
              <a:solidFill>
                <a:srgbClr val="0070C0"/>
              </a:solidFill>
              <a:ea typeface="Lato Regular"/>
              <a:cs typeface="Lato Regular"/>
            </a:endParaRPr>
          </a:p>
        </p:txBody>
      </p:sp>
      <p:graphicFrame>
        <p:nvGraphicFramePr>
          <p:cNvPr id="7" name="Tabla 6">
            <a:extLst>
              <a:ext uri="{FF2B5EF4-FFF2-40B4-BE49-F238E27FC236}">
                <a16:creationId xmlns:a16="http://schemas.microsoft.com/office/drawing/2014/main" id="{38853EBC-2059-4634-830A-00961EE7938B}"/>
              </a:ext>
            </a:extLst>
          </p:cNvPr>
          <p:cNvGraphicFramePr>
            <a:graphicFrameLocks noGrp="1"/>
          </p:cNvGraphicFramePr>
          <p:nvPr/>
        </p:nvGraphicFramePr>
        <p:xfrm>
          <a:off x="2497138" y="1457326"/>
          <a:ext cx="7459663" cy="4525965"/>
        </p:xfrm>
        <a:graphic>
          <a:graphicData uri="http://schemas.openxmlformats.org/drawingml/2006/table">
            <a:tbl>
              <a:tblPr/>
              <a:tblGrid>
                <a:gridCol w="2589397">
                  <a:extLst>
                    <a:ext uri="{9D8B030D-6E8A-4147-A177-3AD203B41FA5}">
                      <a16:colId xmlns:a16="http://schemas.microsoft.com/office/drawing/2014/main" val="20000"/>
                    </a:ext>
                  </a:extLst>
                </a:gridCol>
                <a:gridCol w="41114">
                  <a:extLst>
                    <a:ext uri="{9D8B030D-6E8A-4147-A177-3AD203B41FA5}">
                      <a16:colId xmlns:a16="http://schemas.microsoft.com/office/drawing/2014/main" val="20001"/>
                    </a:ext>
                  </a:extLst>
                </a:gridCol>
                <a:gridCol w="41417">
                  <a:extLst>
                    <a:ext uri="{9D8B030D-6E8A-4147-A177-3AD203B41FA5}">
                      <a16:colId xmlns:a16="http://schemas.microsoft.com/office/drawing/2014/main" val="20002"/>
                    </a:ext>
                  </a:extLst>
                </a:gridCol>
                <a:gridCol w="76533">
                  <a:extLst>
                    <a:ext uri="{9D8B030D-6E8A-4147-A177-3AD203B41FA5}">
                      <a16:colId xmlns:a16="http://schemas.microsoft.com/office/drawing/2014/main" val="20003"/>
                    </a:ext>
                  </a:extLst>
                </a:gridCol>
                <a:gridCol w="1196695">
                  <a:extLst>
                    <a:ext uri="{9D8B030D-6E8A-4147-A177-3AD203B41FA5}">
                      <a16:colId xmlns:a16="http://schemas.microsoft.com/office/drawing/2014/main" val="20004"/>
                    </a:ext>
                  </a:extLst>
                </a:gridCol>
                <a:gridCol w="76533">
                  <a:extLst>
                    <a:ext uri="{9D8B030D-6E8A-4147-A177-3AD203B41FA5}">
                      <a16:colId xmlns:a16="http://schemas.microsoft.com/office/drawing/2014/main" val="20005"/>
                    </a:ext>
                  </a:extLst>
                </a:gridCol>
                <a:gridCol w="1083214">
                  <a:extLst>
                    <a:ext uri="{9D8B030D-6E8A-4147-A177-3AD203B41FA5}">
                      <a16:colId xmlns:a16="http://schemas.microsoft.com/office/drawing/2014/main" val="20006"/>
                    </a:ext>
                  </a:extLst>
                </a:gridCol>
                <a:gridCol w="76533">
                  <a:extLst>
                    <a:ext uri="{9D8B030D-6E8A-4147-A177-3AD203B41FA5}">
                      <a16:colId xmlns:a16="http://schemas.microsoft.com/office/drawing/2014/main" val="20007"/>
                    </a:ext>
                  </a:extLst>
                </a:gridCol>
                <a:gridCol w="784041">
                  <a:extLst>
                    <a:ext uri="{9D8B030D-6E8A-4147-A177-3AD203B41FA5}">
                      <a16:colId xmlns:a16="http://schemas.microsoft.com/office/drawing/2014/main" val="20008"/>
                    </a:ext>
                  </a:extLst>
                </a:gridCol>
                <a:gridCol w="76533">
                  <a:extLst>
                    <a:ext uri="{9D8B030D-6E8A-4147-A177-3AD203B41FA5}">
                      <a16:colId xmlns:a16="http://schemas.microsoft.com/office/drawing/2014/main" val="20009"/>
                    </a:ext>
                  </a:extLst>
                </a:gridCol>
                <a:gridCol w="691192">
                  <a:extLst>
                    <a:ext uri="{9D8B030D-6E8A-4147-A177-3AD203B41FA5}">
                      <a16:colId xmlns:a16="http://schemas.microsoft.com/office/drawing/2014/main" val="20010"/>
                    </a:ext>
                  </a:extLst>
                </a:gridCol>
                <a:gridCol w="76533">
                  <a:extLst>
                    <a:ext uri="{9D8B030D-6E8A-4147-A177-3AD203B41FA5}">
                      <a16:colId xmlns:a16="http://schemas.microsoft.com/office/drawing/2014/main" val="20011"/>
                    </a:ext>
                  </a:extLst>
                </a:gridCol>
                <a:gridCol w="649928">
                  <a:extLst>
                    <a:ext uri="{9D8B030D-6E8A-4147-A177-3AD203B41FA5}">
                      <a16:colId xmlns:a16="http://schemas.microsoft.com/office/drawing/2014/main" val="20012"/>
                    </a:ext>
                  </a:extLst>
                </a:gridCol>
              </a:tblGrid>
              <a:tr h="448432">
                <a:tc gridSpan="2">
                  <a:txBody>
                    <a:bodyPr/>
                    <a:lstStyle/>
                    <a:p>
                      <a:pPr algn="l" fontAlgn="ctr"/>
                      <a:r>
                        <a:rPr lang="es-CO" sz="1000" b="0" i="0" u="none" strike="noStrike">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hMerge="1">
                  <a:txBody>
                    <a:bodyPr/>
                    <a:lstStyle/>
                    <a:p>
                      <a:pPr algn="ctr" fontAlgn="ctr"/>
                      <a:r>
                        <a:rPr lang="es-CO" sz="1000" b="0" i="0" u="none" strike="noStrike">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ctr" fontAlgn="ctr"/>
                      <a:r>
                        <a:rPr lang="es-CO" sz="1000" b="0" i="0" u="none" strike="noStrike">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ctr" fontAlgn="ctr"/>
                      <a:r>
                        <a:rPr lang="es-CO" sz="1000" b="0" i="0" u="none" strike="noStrike">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ctr" fontAlgn="ctr"/>
                      <a:r>
                        <a:rPr lang="es-CO" sz="900" b="0" i="0" u="none" strike="noStrike">
                          <a:effectLst/>
                          <a:latin typeface="Calibri" panose="020F0502020204030204" pitchFamily="34" charset="0"/>
                        </a:rPr>
                        <a:t>30-Septiembre-2020</a:t>
                      </a:r>
                    </a:p>
                  </a:txBody>
                  <a:tcPr marL="8008" marR="8008" marT="8008"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900" b="0" i="0" u="none" strike="noStrike">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ctr" fontAlgn="ctr"/>
                      <a:r>
                        <a:rPr lang="es-CO" sz="900" b="0" i="0" u="none" strike="noStrike">
                          <a:effectLst/>
                          <a:latin typeface="Calibri" panose="020F0502020204030204" pitchFamily="34" charset="0"/>
                        </a:rPr>
                        <a:t>30-Septiembre-2019</a:t>
                      </a:r>
                    </a:p>
                  </a:txBody>
                  <a:tcPr marL="8008" marR="8008" marT="8008"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900" b="1" i="0" u="none" strike="noStrike">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ctr" fontAlgn="ctr"/>
                      <a:r>
                        <a:rPr lang="es-CO" sz="900" b="0" i="0" u="none" strike="noStrike">
                          <a:effectLst/>
                          <a:latin typeface="Calibri" panose="020F0502020204030204" pitchFamily="34" charset="0"/>
                        </a:rPr>
                        <a:t>Al 31-Dic 2019</a:t>
                      </a:r>
                    </a:p>
                  </a:txBody>
                  <a:tcPr marL="8008" marR="8008" marT="8008"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900" b="1" i="0" u="none" strike="noStrike">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ctr" fontAlgn="ctr"/>
                      <a:r>
                        <a:rPr lang="es-CO" sz="900" b="0" i="0" u="none" strike="noStrike">
                          <a:effectLst/>
                          <a:latin typeface="Calibri" panose="020F0502020204030204" pitchFamily="34" charset="0"/>
                        </a:rPr>
                        <a:t>Variación % Septiembre 2020 - 2019</a:t>
                      </a:r>
                    </a:p>
                  </a:txBody>
                  <a:tcPr marL="8008" marR="8008" marT="8008"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900" b="0" i="0" u="none" strike="noStrike">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ctr" fontAlgn="ctr"/>
                      <a:r>
                        <a:rPr lang="es-CO" sz="900" b="0" i="0" u="none" strike="noStrike">
                          <a:effectLst/>
                          <a:latin typeface="Calibri" panose="020F0502020204030204" pitchFamily="34" charset="0"/>
                        </a:rPr>
                        <a:t>Variación % Sep - Dic 2020-2019</a:t>
                      </a:r>
                    </a:p>
                  </a:txBody>
                  <a:tcPr marL="8008" marR="8008" marT="8008"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00"/>
                  </a:ext>
                </a:extLst>
              </a:tr>
              <a:tr h="214607">
                <a:tc gridSpan="2">
                  <a:txBody>
                    <a:bodyPr/>
                    <a:lstStyle/>
                    <a:p>
                      <a:pPr algn="l" fontAlgn="ctr"/>
                      <a:endParaRPr lang="es-CO" sz="1000" b="1"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hMerge="1">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1" i="0" u="none" strike="noStrike">
                        <a:solidFill>
                          <a:srgbClr val="000000"/>
                        </a:solidFill>
                        <a:effectLst/>
                        <a:latin typeface="Calibri" panose="020F0502020204030204" pitchFamily="34" charset="0"/>
                      </a:endParaRPr>
                    </a:p>
                  </a:txBody>
                  <a:tcPr marL="8008" marR="8008" marT="800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000" b="1"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1" i="0" u="none" strike="noStrike">
                        <a:solidFill>
                          <a:srgbClr val="000000"/>
                        </a:solidFill>
                        <a:effectLst/>
                        <a:latin typeface="Calibri" panose="020F0502020204030204" pitchFamily="34" charset="0"/>
                      </a:endParaRPr>
                    </a:p>
                  </a:txBody>
                  <a:tcPr marL="8008" marR="8008" marT="800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000" b="1"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1" i="0" u="none" strike="noStrike">
                        <a:solidFill>
                          <a:srgbClr val="000000"/>
                        </a:solidFill>
                        <a:effectLst/>
                        <a:latin typeface="Calibri" panose="020F0502020204030204" pitchFamily="34" charset="0"/>
                      </a:endParaRPr>
                    </a:p>
                  </a:txBody>
                  <a:tcPr marL="8008" marR="8008" marT="800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000" b="1"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l" fontAlgn="ctr"/>
                      <a:endParaRPr lang="es-CO" sz="1000" b="0" i="0" u="none" strike="noStrike">
                        <a:effectLst/>
                        <a:latin typeface="Calibri" panose="020F0502020204030204" pitchFamily="34" charset="0"/>
                      </a:endParaRPr>
                    </a:p>
                  </a:txBody>
                  <a:tcPr marL="8008" marR="8008" marT="800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214607">
                <a:tc gridSpan="2">
                  <a:txBody>
                    <a:bodyPr/>
                    <a:lstStyle/>
                    <a:p>
                      <a:pPr algn="l" fontAlgn="ctr"/>
                      <a:r>
                        <a:rPr lang="es-CO" sz="1000" b="0" i="0" u="none" strike="noStrike">
                          <a:solidFill>
                            <a:srgbClr val="000000"/>
                          </a:solidFill>
                          <a:effectLst/>
                          <a:latin typeface="Calibri" panose="020F0502020204030204" pitchFamily="34" charset="0"/>
                        </a:rPr>
                        <a:t>INGRESOS POR PRESTACION DE SERVICIOS</a:t>
                      </a:r>
                    </a:p>
                  </a:txBody>
                  <a:tcPr marL="8008" marR="8008" marT="8008" marB="0" anchor="ctr">
                    <a:lnL>
                      <a:noFill/>
                    </a:lnL>
                    <a:lnR>
                      <a:noFill/>
                    </a:lnR>
                    <a:lnT>
                      <a:noFill/>
                    </a:lnT>
                    <a:lnB>
                      <a:noFill/>
                    </a:lnB>
                  </a:tcPr>
                </a:tc>
                <a:tc hMerge="1">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35,069</a:t>
                      </a: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36,408</a:t>
                      </a: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48,813</a:t>
                      </a: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-4</a:t>
                      </a: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-28</a:t>
                      </a:r>
                    </a:p>
                  </a:txBody>
                  <a:tcPr marL="8008" marR="8008" marT="8008" marB="0" anchor="ctr">
                    <a:lnL>
                      <a:noFill/>
                    </a:lnL>
                    <a:lnR>
                      <a:noFill/>
                    </a:lnR>
                    <a:lnT>
                      <a:noFill/>
                    </a:lnT>
                    <a:lnB>
                      <a:noFill/>
                    </a:lnB>
                  </a:tcPr>
                </a:tc>
                <a:extLst>
                  <a:ext uri="{0D108BD9-81ED-4DB2-BD59-A6C34878D82A}">
                    <a16:rowId xmlns:a16="http://schemas.microsoft.com/office/drawing/2014/main" val="10002"/>
                  </a:ext>
                </a:extLst>
              </a:tr>
              <a:tr h="214607">
                <a:tc gridSpan="2">
                  <a:txBody>
                    <a:bodyPr/>
                    <a:lstStyle/>
                    <a:p>
                      <a:pPr algn="l" fontAlgn="ctr"/>
                      <a:r>
                        <a:rPr lang="es-CO" sz="1000" b="0" i="0" u="none" strike="noStrike">
                          <a:solidFill>
                            <a:srgbClr val="000000"/>
                          </a:solidFill>
                          <a:effectLst/>
                          <a:latin typeface="Calibri" panose="020F0502020204030204" pitchFamily="34" charset="0"/>
                        </a:rPr>
                        <a:t>FINANCIEROS</a:t>
                      </a:r>
                    </a:p>
                  </a:txBody>
                  <a:tcPr marL="8008" marR="8008" marT="8008" marB="0" anchor="ctr">
                    <a:lnL>
                      <a:noFill/>
                    </a:lnL>
                    <a:lnR>
                      <a:noFill/>
                    </a:lnR>
                    <a:lnT>
                      <a:noFill/>
                    </a:lnT>
                    <a:lnB>
                      <a:noFill/>
                    </a:lnB>
                  </a:tcPr>
                </a:tc>
                <a:tc hMerge="1">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280</a:t>
                      </a: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77</a:t>
                      </a: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175</a:t>
                      </a: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264</a:t>
                      </a: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60</a:t>
                      </a:r>
                    </a:p>
                  </a:txBody>
                  <a:tcPr marL="8008" marR="8008" marT="8008" marB="0" anchor="ctr">
                    <a:lnL>
                      <a:noFill/>
                    </a:lnL>
                    <a:lnR>
                      <a:noFill/>
                    </a:lnR>
                    <a:lnT>
                      <a:noFill/>
                    </a:lnT>
                    <a:lnB>
                      <a:noFill/>
                    </a:lnB>
                  </a:tcPr>
                </a:tc>
                <a:extLst>
                  <a:ext uri="{0D108BD9-81ED-4DB2-BD59-A6C34878D82A}">
                    <a16:rowId xmlns:a16="http://schemas.microsoft.com/office/drawing/2014/main" val="10003"/>
                  </a:ext>
                </a:extLst>
              </a:tr>
              <a:tr h="214607">
                <a:tc gridSpan="2">
                  <a:txBody>
                    <a:bodyPr/>
                    <a:lstStyle/>
                    <a:p>
                      <a:pPr algn="l" fontAlgn="ctr"/>
                      <a:r>
                        <a:rPr lang="es-CO" sz="1000" b="0" i="0" u="none" strike="noStrike">
                          <a:solidFill>
                            <a:srgbClr val="000000"/>
                          </a:solidFill>
                          <a:effectLst/>
                          <a:latin typeface="Calibri" panose="020F0502020204030204" pitchFamily="34" charset="0"/>
                        </a:rPr>
                        <a:t>SUBVENCIONES</a:t>
                      </a:r>
                    </a:p>
                  </a:txBody>
                  <a:tcPr marL="8008" marR="8008" marT="8008" marB="0" anchor="ctr">
                    <a:lnL>
                      <a:noFill/>
                    </a:lnL>
                    <a:lnR>
                      <a:noFill/>
                    </a:lnR>
                    <a:lnT>
                      <a:noFill/>
                    </a:lnT>
                    <a:lnB>
                      <a:noFill/>
                    </a:lnB>
                  </a:tcPr>
                </a:tc>
                <a:tc hMerge="1">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0</a:t>
                      </a: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100</a:t>
                      </a: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100</a:t>
                      </a: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-100</a:t>
                      </a: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-100</a:t>
                      </a:r>
                    </a:p>
                  </a:txBody>
                  <a:tcPr marL="8008" marR="8008" marT="8008" marB="0" anchor="ctr">
                    <a:lnL>
                      <a:noFill/>
                    </a:lnL>
                    <a:lnR>
                      <a:noFill/>
                    </a:lnR>
                    <a:lnT>
                      <a:noFill/>
                    </a:lnT>
                    <a:lnB>
                      <a:noFill/>
                    </a:lnB>
                  </a:tcPr>
                </a:tc>
                <a:extLst>
                  <a:ext uri="{0D108BD9-81ED-4DB2-BD59-A6C34878D82A}">
                    <a16:rowId xmlns:a16="http://schemas.microsoft.com/office/drawing/2014/main" val="10004"/>
                  </a:ext>
                </a:extLst>
              </a:tr>
              <a:tr h="214607">
                <a:tc gridSpan="2">
                  <a:txBody>
                    <a:bodyPr/>
                    <a:lstStyle/>
                    <a:p>
                      <a:pPr algn="l" fontAlgn="ctr"/>
                      <a:r>
                        <a:rPr lang="es-CO" sz="1000" b="0" i="0" u="none" strike="noStrike">
                          <a:solidFill>
                            <a:srgbClr val="000000"/>
                          </a:solidFill>
                          <a:effectLst/>
                          <a:latin typeface="Calibri" panose="020F0502020204030204" pitchFamily="34" charset="0"/>
                        </a:rPr>
                        <a:t>INGRESOS DIVERSOS</a:t>
                      </a:r>
                    </a:p>
                  </a:txBody>
                  <a:tcPr marL="8008" marR="8008" marT="8008" marB="0" anchor="ctr">
                    <a:lnL>
                      <a:noFill/>
                    </a:lnL>
                    <a:lnR>
                      <a:noFill/>
                    </a:lnR>
                    <a:lnT>
                      <a:noFill/>
                    </a:lnT>
                    <a:lnB>
                      <a:noFill/>
                    </a:lnB>
                  </a:tcPr>
                </a:tc>
                <a:tc hMerge="1">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0</a:t>
                      </a:r>
                    </a:p>
                  </a:txBody>
                  <a:tcPr marL="8008" marR="8008" marT="800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5</a:t>
                      </a:r>
                    </a:p>
                  </a:txBody>
                  <a:tcPr marL="8008" marR="8008" marT="800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5</a:t>
                      </a:r>
                    </a:p>
                  </a:txBody>
                  <a:tcPr marL="8008" marR="8008" marT="800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-100</a:t>
                      </a:r>
                    </a:p>
                  </a:txBody>
                  <a:tcPr marL="8008" marR="8008" marT="800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-100</a:t>
                      </a:r>
                    </a:p>
                  </a:txBody>
                  <a:tcPr marL="8008" marR="8008" marT="8008"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14607">
                <a:tc gridSpan="2">
                  <a:txBody>
                    <a:bodyPr/>
                    <a:lstStyle/>
                    <a:p>
                      <a:pPr algn="l" fontAlgn="ctr"/>
                      <a:r>
                        <a:rPr lang="es-CO" sz="1000" b="1" i="0" u="none" strike="noStrike" dirty="0">
                          <a:solidFill>
                            <a:srgbClr val="000000"/>
                          </a:solidFill>
                          <a:effectLst/>
                          <a:latin typeface="Calibri" panose="020F0502020204030204" pitchFamily="34" charset="0"/>
                        </a:rPr>
                        <a:t>TOTAL INGRESOS OPERACIONALES</a:t>
                      </a:r>
                    </a:p>
                  </a:txBody>
                  <a:tcPr marL="8008" marR="8008" marT="8008" marB="0" anchor="ctr">
                    <a:lnL>
                      <a:noFill/>
                    </a:lnL>
                    <a:lnR>
                      <a:noFill/>
                    </a:lnR>
                    <a:lnT>
                      <a:noFill/>
                    </a:lnT>
                    <a:lnB>
                      <a:noFill/>
                    </a:lnB>
                    <a:solidFill>
                      <a:srgbClr val="DBDBDB"/>
                    </a:solidFill>
                  </a:tcPr>
                </a:tc>
                <a:tc hMerge="1">
                  <a:txBody>
                    <a:bodyPr/>
                    <a:lstStyle/>
                    <a:p>
                      <a:pPr algn="ctr" fontAlgn="ctr"/>
                      <a:r>
                        <a:rPr lang="es-CO" sz="1000" b="0" i="0" u="none" strike="noStrike">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ctr" fontAlgn="ctr"/>
                      <a:r>
                        <a:rPr lang="es-CO" sz="1000" b="0" i="0" u="none" strike="noStrike">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ctr" fontAlgn="ctr"/>
                      <a:r>
                        <a:rPr lang="es-CO" sz="1000" b="0" i="0" u="none" strike="noStrike">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r" fontAlgn="ctr"/>
                      <a:r>
                        <a:rPr lang="es-CO" sz="1000" b="1" i="0" u="none" strike="noStrike">
                          <a:solidFill>
                            <a:srgbClr val="000000"/>
                          </a:solidFill>
                          <a:effectLst/>
                          <a:latin typeface="Calibri" panose="020F0502020204030204" pitchFamily="34" charset="0"/>
                        </a:rPr>
                        <a:t>35,349</a:t>
                      </a:r>
                    </a:p>
                  </a:txBody>
                  <a:tcPr marL="8008" marR="8008" marT="800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000" b="1" i="0" u="none" strike="noStrike">
                          <a:solidFill>
                            <a:srgbClr val="000000"/>
                          </a:solidFill>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r" fontAlgn="ctr"/>
                      <a:r>
                        <a:rPr lang="es-CO" sz="1000" b="1" i="0" u="none" strike="noStrike">
                          <a:solidFill>
                            <a:srgbClr val="000000"/>
                          </a:solidFill>
                          <a:effectLst/>
                          <a:latin typeface="Calibri" panose="020F0502020204030204" pitchFamily="34" charset="0"/>
                        </a:rPr>
                        <a:t>36,590</a:t>
                      </a:r>
                    </a:p>
                  </a:txBody>
                  <a:tcPr marL="8008" marR="8008" marT="800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000" b="0" i="0" u="none" strike="noStrike">
                          <a:solidFill>
                            <a:srgbClr val="000000"/>
                          </a:solidFill>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r" fontAlgn="ctr"/>
                      <a:r>
                        <a:rPr lang="es-CO" sz="1000" b="1" i="0" u="none" strike="noStrike">
                          <a:solidFill>
                            <a:srgbClr val="000000"/>
                          </a:solidFill>
                          <a:effectLst/>
                          <a:latin typeface="Calibri" panose="020F0502020204030204" pitchFamily="34" charset="0"/>
                        </a:rPr>
                        <a:t>49,093</a:t>
                      </a:r>
                    </a:p>
                  </a:txBody>
                  <a:tcPr marL="8008" marR="8008" marT="800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000" b="0" i="0" u="none" strike="noStrike">
                          <a:solidFill>
                            <a:srgbClr val="000000"/>
                          </a:solidFill>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r" fontAlgn="ctr"/>
                      <a:r>
                        <a:rPr lang="es-CO" sz="1000" b="1" i="0" u="none" strike="noStrike">
                          <a:solidFill>
                            <a:srgbClr val="000000"/>
                          </a:solidFill>
                          <a:effectLst/>
                          <a:latin typeface="Calibri" panose="020F0502020204030204" pitchFamily="34" charset="0"/>
                        </a:rPr>
                        <a:t>-3</a:t>
                      </a:r>
                    </a:p>
                  </a:txBody>
                  <a:tcPr marL="8008" marR="8008" marT="800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000" b="1" i="0" u="none" strike="noStrike">
                          <a:solidFill>
                            <a:srgbClr val="000000"/>
                          </a:solidFill>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r" fontAlgn="ctr"/>
                      <a:r>
                        <a:rPr lang="es-CO" sz="1000" b="1" i="0" u="none" strike="noStrike">
                          <a:solidFill>
                            <a:srgbClr val="000000"/>
                          </a:solidFill>
                          <a:effectLst/>
                          <a:latin typeface="Calibri" panose="020F0502020204030204" pitchFamily="34" charset="0"/>
                        </a:rPr>
                        <a:t>-28</a:t>
                      </a:r>
                    </a:p>
                  </a:txBody>
                  <a:tcPr marL="8008" marR="8008" marT="800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06"/>
                  </a:ext>
                </a:extLst>
              </a:tr>
              <a:tr h="214607">
                <a:tc gridSpan="2">
                  <a:txBody>
                    <a:bodyPr/>
                    <a:lstStyle/>
                    <a:p>
                      <a:pPr algn="l" fontAlgn="ctr"/>
                      <a:endParaRPr lang="es-CO" sz="1000" b="1"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hMerge="1">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7"/>
                  </a:ext>
                </a:extLst>
              </a:tr>
              <a:tr h="214607">
                <a:tc gridSpan="2">
                  <a:txBody>
                    <a:bodyPr/>
                    <a:lstStyle/>
                    <a:p>
                      <a:pPr algn="l" fontAlgn="ctr"/>
                      <a:r>
                        <a:rPr lang="es-CO" sz="1000" b="0" i="0" u="none" strike="noStrike">
                          <a:solidFill>
                            <a:srgbClr val="000000"/>
                          </a:solidFill>
                          <a:effectLst/>
                          <a:latin typeface="Calibri" panose="020F0502020204030204" pitchFamily="34" charset="0"/>
                        </a:rPr>
                        <a:t>GASTOS DE ADMINISTRACIÓN DE OPERACIÓN</a:t>
                      </a:r>
                    </a:p>
                  </a:txBody>
                  <a:tcPr marL="8008" marR="8008" marT="8008" marB="0" anchor="ctr">
                    <a:lnL>
                      <a:noFill/>
                    </a:lnL>
                    <a:lnR>
                      <a:noFill/>
                    </a:lnR>
                    <a:lnT>
                      <a:noFill/>
                    </a:lnT>
                    <a:lnB>
                      <a:noFill/>
                    </a:lnB>
                  </a:tcPr>
                </a:tc>
                <a:tc hMerge="1">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extLst>
                  <a:ext uri="{0D108BD9-81ED-4DB2-BD59-A6C34878D82A}">
                    <a16:rowId xmlns:a16="http://schemas.microsoft.com/office/drawing/2014/main" val="10008"/>
                  </a:ext>
                </a:extLst>
              </a:tr>
              <a:tr h="214607">
                <a:tc gridSpan="2">
                  <a:txBody>
                    <a:bodyPr/>
                    <a:lstStyle/>
                    <a:p>
                      <a:pPr algn="l" fontAlgn="ctr"/>
                      <a:r>
                        <a:rPr lang="es-CO" sz="1000" b="0" i="0" u="none" strike="noStrike">
                          <a:solidFill>
                            <a:srgbClr val="000000"/>
                          </a:solidFill>
                          <a:effectLst/>
                          <a:latin typeface="Calibri" panose="020F0502020204030204" pitchFamily="34" charset="0"/>
                        </a:rPr>
                        <a:t>GASTOS DE PERSONAL</a:t>
                      </a:r>
                    </a:p>
                  </a:txBody>
                  <a:tcPr marL="8008" marR="8008" marT="8008" marB="0" anchor="ctr">
                    <a:lnL>
                      <a:noFill/>
                    </a:lnL>
                    <a:lnR>
                      <a:noFill/>
                    </a:lnR>
                    <a:lnT>
                      <a:noFill/>
                    </a:lnT>
                    <a:lnB>
                      <a:noFill/>
                    </a:lnB>
                  </a:tcPr>
                </a:tc>
                <a:tc hMerge="1">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20,929</a:t>
                      </a:r>
                    </a:p>
                  </a:txBody>
                  <a:tcPr marL="8008" marR="8008" marT="8008" marB="0" anchor="ctr">
                    <a:lnL>
                      <a:noFill/>
                    </a:lnL>
                    <a:lnR>
                      <a:noFill/>
                    </a:lnR>
                    <a:lnT>
                      <a:noFill/>
                    </a:lnT>
                    <a:lnB>
                      <a:noFill/>
                    </a:lnB>
                    <a:solidFill>
                      <a:srgbClr val="FFFFFF"/>
                    </a:solidFill>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19,936</a:t>
                      </a: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27,134</a:t>
                      </a: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5</a:t>
                      </a: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-23</a:t>
                      </a:r>
                    </a:p>
                  </a:txBody>
                  <a:tcPr marL="8008" marR="8008" marT="8008" marB="0" anchor="ctr">
                    <a:lnL>
                      <a:noFill/>
                    </a:lnL>
                    <a:lnR>
                      <a:noFill/>
                    </a:lnR>
                    <a:lnT>
                      <a:noFill/>
                    </a:lnT>
                    <a:lnB>
                      <a:noFill/>
                    </a:lnB>
                  </a:tcPr>
                </a:tc>
                <a:extLst>
                  <a:ext uri="{0D108BD9-81ED-4DB2-BD59-A6C34878D82A}">
                    <a16:rowId xmlns:a16="http://schemas.microsoft.com/office/drawing/2014/main" val="10009"/>
                  </a:ext>
                </a:extLst>
              </a:tr>
              <a:tr h="214607">
                <a:tc gridSpan="2">
                  <a:txBody>
                    <a:bodyPr/>
                    <a:lstStyle/>
                    <a:p>
                      <a:pPr algn="l" fontAlgn="ctr"/>
                      <a:r>
                        <a:rPr lang="es-CO" sz="1000" b="0" i="0" u="none" strike="noStrike" dirty="0">
                          <a:solidFill>
                            <a:srgbClr val="000000"/>
                          </a:solidFill>
                          <a:effectLst/>
                          <a:latin typeface="Calibri" panose="020F0502020204030204" pitchFamily="34" charset="0"/>
                        </a:rPr>
                        <a:t>GASTOS GENERALES</a:t>
                      </a:r>
                    </a:p>
                  </a:txBody>
                  <a:tcPr marL="8008" marR="8008" marT="8008" marB="0" anchor="ctr">
                    <a:lnL>
                      <a:noFill/>
                    </a:lnL>
                    <a:lnR>
                      <a:noFill/>
                    </a:lnR>
                    <a:lnT>
                      <a:noFill/>
                    </a:lnT>
                    <a:lnB>
                      <a:noFill/>
                    </a:lnB>
                  </a:tcPr>
                </a:tc>
                <a:tc hMerge="1">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dirty="0">
                          <a:solidFill>
                            <a:srgbClr val="000000"/>
                          </a:solidFill>
                          <a:effectLst/>
                          <a:latin typeface="Calibri" panose="020F0502020204030204" pitchFamily="34" charset="0"/>
                        </a:rPr>
                        <a:t>9,512</a:t>
                      </a:r>
                    </a:p>
                  </a:txBody>
                  <a:tcPr marL="8008" marR="8008" marT="8008" marB="0" anchor="ctr">
                    <a:lnL>
                      <a:noFill/>
                    </a:lnL>
                    <a:lnR>
                      <a:noFill/>
                    </a:lnR>
                    <a:lnT>
                      <a:noFill/>
                    </a:lnT>
                    <a:lnB>
                      <a:noFill/>
                    </a:lnB>
                    <a:solidFill>
                      <a:srgbClr val="FFFFFF"/>
                    </a:solidFill>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9,038</a:t>
                      </a: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12,799</a:t>
                      </a: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5</a:t>
                      </a: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-26</a:t>
                      </a:r>
                    </a:p>
                  </a:txBody>
                  <a:tcPr marL="8008" marR="8008" marT="8008" marB="0" anchor="ctr">
                    <a:lnL>
                      <a:noFill/>
                    </a:lnL>
                    <a:lnR>
                      <a:noFill/>
                    </a:lnR>
                    <a:lnT>
                      <a:noFill/>
                    </a:lnT>
                    <a:lnB>
                      <a:noFill/>
                    </a:lnB>
                  </a:tcPr>
                </a:tc>
                <a:extLst>
                  <a:ext uri="{0D108BD9-81ED-4DB2-BD59-A6C34878D82A}">
                    <a16:rowId xmlns:a16="http://schemas.microsoft.com/office/drawing/2014/main" val="10010"/>
                  </a:ext>
                </a:extLst>
              </a:tr>
              <a:tr h="214607">
                <a:tc gridSpan="2">
                  <a:txBody>
                    <a:bodyPr/>
                    <a:lstStyle/>
                    <a:p>
                      <a:pPr algn="l" fontAlgn="ctr"/>
                      <a:r>
                        <a:rPr lang="es-CO" sz="1000" b="0" i="0" u="none" strike="noStrike">
                          <a:solidFill>
                            <a:srgbClr val="000000"/>
                          </a:solidFill>
                          <a:effectLst/>
                          <a:latin typeface="Calibri" panose="020F0502020204030204" pitchFamily="34" charset="0"/>
                        </a:rPr>
                        <a:t>IMPUESTOS, CONTRIBUCIONES Y TASAS</a:t>
                      </a:r>
                    </a:p>
                  </a:txBody>
                  <a:tcPr marL="8008" marR="8008" marT="8008" marB="0" anchor="ctr">
                    <a:lnL>
                      <a:noFill/>
                    </a:lnL>
                    <a:lnR>
                      <a:noFill/>
                    </a:lnR>
                    <a:lnT>
                      <a:noFill/>
                    </a:lnT>
                    <a:lnB>
                      <a:noFill/>
                    </a:lnB>
                  </a:tcPr>
                </a:tc>
                <a:tc hMerge="1">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191</a:t>
                      </a:r>
                    </a:p>
                  </a:txBody>
                  <a:tcPr marL="8008" marR="8008" marT="8008" marB="0" anchor="ctr">
                    <a:lnL>
                      <a:noFill/>
                    </a:lnL>
                    <a:lnR>
                      <a:noFill/>
                    </a:lnR>
                    <a:lnT>
                      <a:noFill/>
                    </a:lnT>
                    <a:lnB>
                      <a:noFill/>
                    </a:lnB>
                    <a:solidFill>
                      <a:srgbClr val="FFFFFF"/>
                    </a:solidFill>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158</a:t>
                      </a: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333</a:t>
                      </a: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20</a:t>
                      </a: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-43</a:t>
                      </a:r>
                    </a:p>
                  </a:txBody>
                  <a:tcPr marL="8008" marR="8008" marT="8008" marB="0" anchor="ctr">
                    <a:lnL>
                      <a:noFill/>
                    </a:lnL>
                    <a:lnR>
                      <a:noFill/>
                    </a:lnR>
                    <a:lnT>
                      <a:noFill/>
                    </a:lnT>
                    <a:lnB>
                      <a:noFill/>
                    </a:lnB>
                  </a:tcPr>
                </a:tc>
                <a:extLst>
                  <a:ext uri="{0D108BD9-81ED-4DB2-BD59-A6C34878D82A}">
                    <a16:rowId xmlns:a16="http://schemas.microsoft.com/office/drawing/2014/main" val="10011"/>
                  </a:ext>
                </a:extLst>
              </a:tr>
              <a:tr h="214607">
                <a:tc gridSpan="2">
                  <a:txBody>
                    <a:bodyPr/>
                    <a:lstStyle/>
                    <a:p>
                      <a:pPr algn="l" fontAlgn="ctr"/>
                      <a:r>
                        <a:rPr lang="es-CO" sz="1000" b="0" i="0" u="none" strike="noStrike" dirty="0">
                          <a:solidFill>
                            <a:srgbClr val="000000"/>
                          </a:solidFill>
                          <a:effectLst/>
                          <a:latin typeface="Calibri" panose="020F0502020204030204" pitchFamily="34" charset="0"/>
                        </a:rPr>
                        <a:t>GASTOS DE OPERACIÓN</a:t>
                      </a:r>
                    </a:p>
                  </a:txBody>
                  <a:tcPr marL="8008" marR="8008" marT="8008" marB="0" anchor="ctr">
                    <a:lnL>
                      <a:noFill/>
                    </a:lnL>
                    <a:lnR>
                      <a:noFill/>
                    </a:lnR>
                    <a:lnT>
                      <a:noFill/>
                    </a:lnT>
                    <a:lnB>
                      <a:noFill/>
                    </a:lnB>
                  </a:tcPr>
                </a:tc>
                <a:tc hMerge="1">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1,806</a:t>
                      </a:r>
                    </a:p>
                  </a:txBody>
                  <a:tcPr marL="8008" marR="8008" marT="8008" marB="0" anchor="ctr">
                    <a:lnL>
                      <a:noFill/>
                    </a:lnL>
                    <a:lnR>
                      <a:noFill/>
                    </a:lnR>
                    <a:lnT>
                      <a:noFill/>
                    </a:lnT>
                    <a:lnB>
                      <a:noFill/>
                    </a:lnB>
                    <a:solidFill>
                      <a:srgbClr val="FFFFFF"/>
                    </a:solidFill>
                  </a:tcPr>
                </a:tc>
                <a:tc>
                  <a:txBody>
                    <a:bodyPr/>
                    <a:lstStyle/>
                    <a:p>
                      <a:pPr algn="l" fontAlgn="ctr"/>
                      <a:endParaRPr lang="es-CO" sz="1000" b="0" i="0" u="none" strike="noStrike" dirty="0">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dirty="0">
                          <a:solidFill>
                            <a:srgbClr val="000000"/>
                          </a:solidFill>
                          <a:effectLst/>
                          <a:latin typeface="Calibri" panose="020F0502020204030204" pitchFamily="34" charset="0"/>
                        </a:rPr>
                        <a:t>2,433</a:t>
                      </a: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3,422</a:t>
                      </a: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-26</a:t>
                      </a: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-47</a:t>
                      </a:r>
                    </a:p>
                  </a:txBody>
                  <a:tcPr marL="8008" marR="8008" marT="8008" marB="0" anchor="ctr">
                    <a:lnL>
                      <a:noFill/>
                    </a:lnL>
                    <a:lnR>
                      <a:noFill/>
                    </a:lnR>
                    <a:lnT>
                      <a:noFill/>
                    </a:lnT>
                    <a:lnB>
                      <a:noFill/>
                    </a:lnB>
                  </a:tcPr>
                </a:tc>
                <a:extLst>
                  <a:ext uri="{0D108BD9-81ED-4DB2-BD59-A6C34878D82A}">
                    <a16:rowId xmlns:a16="http://schemas.microsoft.com/office/drawing/2014/main" val="10012"/>
                  </a:ext>
                </a:extLst>
              </a:tr>
              <a:tr h="214607">
                <a:tc gridSpan="2">
                  <a:txBody>
                    <a:bodyPr/>
                    <a:lstStyle/>
                    <a:p>
                      <a:pPr algn="l" fontAlgn="ctr"/>
                      <a:r>
                        <a:rPr lang="es-CO" sz="1000" b="0" i="0" u="none" strike="noStrike">
                          <a:solidFill>
                            <a:srgbClr val="000000"/>
                          </a:solidFill>
                          <a:effectLst/>
                          <a:latin typeface="Calibri" panose="020F0502020204030204" pitchFamily="34" charset="0"/>
                        </a:rPr>
                        <a:t>DETERIORO, DEPRECIACION, AMORTIZACION</a:t>
                      </a:r>
                    </a:p>
                  </a:txBody>
                  <a:tcPr marL="8008" marR="8008" marT="8008" marB="0" anchor="ctr">
                    <a:lnL>
                      <a:noFill/>
                    </a:lnL>
                    <a:lnR>
                      <a:noFill/>
                    </a:lnR>
                    <a:lnT>
                      <a:noFill/>
                    </a:lnT>
                    <a:lnB>
                      <a:noFill/>
                    </a:lnB>
                  </a:tcPr>
                </a:tc>
                <a:tc hMerge="1">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310</a:t>
                      </a:r>
                    </a:p>
                  </a:txBody>
                  <a:tcPr marL="8008" marR="8008" marT="8008" marB="0" anchor="ctr">
                    <a:lnL>
                      <a:noFill/>
                    </a:lnL>
                    <a:lnR>
                      <a:noFill/>
                    </a:lnR>
                    <a:lnT>
                      <a:noFill/>
                    </a:lnT>
                    <a:lnB>
                      <a:noFill/>
                    </a:lnB>
                    <a:solidFill>
                      <a:srgbClr val="FFFFFF"/>
                    </a:solidFill>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495</a:t>
                      </a: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576</a:t>
                      </a: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-37</a:t>
                      </a:r>
                    </a:p>
                  </a:txBody>
                  <a:tcPr marL="8008" marR="8008" marT="8008" marB="0" anchor="ctr">
                    <a:lnL>
                      <a:noFill/>
                    </a:lnL>
                    <a:lnR>
                      <a:noFill/>
                    </a:lnR>
                    <a:lnT>
                      <a:noFill/>
                    </a:lnT>
                    <a:lnB>
                      <a:noFill/>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-46</a:t>
                      </a:r>
                    </a:p>
                  </a:txBody>
                  <a:tcPr marL="8008" marR="8008" marT="8008" marB="0" anchor="ctr">
                    <a:lnL>
                      <a:noFill/>
                    </a:lnL>
                    <a:lnR>
                      <a:noFill/>
                    </a:lnR>
                    <a:lnT>
                      <a:noFill/>
                    </a:lnT>
                    <a:lnB>
                      <a:noFill/>
                    </a:lnB>
                  </a:tcPr>
                </a:tc>
                <a:extLst>
                  <a:ext uri="{0D108BD9-81ED-4DB2-BD59-A6C34878D82A}">
                    <a16:rowId xmlns:a16="http://schemas.microsoft.com/office/drawing/2014/main" val="10013"/>
                  </a:ext>
                </a:extLst>
              </a:tr>
              <a:tr h="214607">
                <a:tc gridSpan="2">
                  <a:txBody>
                    <a:bodyPr/>
                    <a:lstStyle/>
                    <a:p>
                      <a:pPr algn="l" fontAlgn="ctr"/>
                      <a:r>
                        <a:rPr lang="es-CO" sz="1000" b="0" i="0" u="none" strike="noStrike">
                          <a:solidFill>
                            <a:srgbClr val="000000"/>
                          </a:solidFill>
                          <a:effectLst/>
                          <a:latin typeface="Calibri" panose="020F0502020204030204" pitchFamily="34" charset="0"/>
                        </a:rPr>
                        <a:t>OTROS GASTOS OPERACIONALES (IVA ASUMIDO)</a:t>
                      </a:r>
                    </a:p>
                  </a:txBody>
                  <a:tcPr marL="8008" marR="8008" marT="8008" marB="0" anchor="ctr">
                    <a:lnL>
                      <a:noFill/>
                    </a:lnL>
                    <a:lnR>
                      <a:noFill/>
                    </a:lnR>
                    <a:lnT>
                      <a:noFill/>
                    </a:lnT>
                    <a:lnB>
                      <a:noFill/>
                    </a:lnB>
                  </a:tcPr>
                </a:tc>
                <a:tc hMerge="1">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1,109</a:t>
                      </a:r>
                    </a:p>
                  </a:txBody>
                  <a:tcPr marL="8008" marR="8008" marT="800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1,188</a:t>
                      </a:r>
                    </a:p>
                  </a:txBody>
                  <a:tcPr marL="8008" marR="8008" marT="800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1,668</a:t>
                      </a:r>
                    </a:p>
                  </a:txBody>
                  <a:tcPr marL="8008" marR="8008" marT="800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-7</a:t>
                      </a:r>
                    </a:p>
                  </a:txBody>
                  <a:tcPr marL="8008" marR="8008" marT="800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-33</a:t>
                      </a:r>
                    </a:p>
                  </a:txBody>
                  <a:tcPr marL="8008" marR="8008" marT="8008"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14607">
                <a:tc gridSpan="2">
                  <a:txBody>
                    <a:bodyPr/>
                    <a:lstStyle/>
                    <a:p>
                      <a:pPr algn="l" fontAlgn="ctr"/>
                      <a:r>
                        <a:rPr lang="es-CO" sz="1000" b="1" i="0" u="none" strike="noStrike">
                          <a:solidFill>
                            <a:srgbClr val="000000"/>
                          </a:solidFill>
                          <a:effectLst/>
                          <a:latin typeface="Calibri" panose="020F0502020204030204" pitchFamily="34" charset="0"/>
                        </a:rPr>
                        <a:t>TOTAL GASTOS DE ADMINISTRACION</a:t>
                      </a:r>
                    </a:p>
                  </a:txBody>
                  <a:tcPr marL="8008" marR="8008" marT="8008" marB="0" anchor="ctr">
                    <a:lnL>
                      <a:noFill/>
                    </a:lnL>
                    <a:lnR>
                      <a:noFill/>
                    </a:lnR>
                    <a:lnT>
                      <a:noFill/>
                    </a:lnT>
                    <a:lnB>
                      <a:noFill/>
                    </a:lnB>
                    <a:solidFill>
                      <a:srgbClr val="DBDBDB"/>
                    </a:solidFill>
                  </a:tcPr>
                </a:tc>
                <a:tc hMerge="1">
                  <a:txBody>
                    <a:bodyPr/>
                    <a:lstStyle/>
                    <a:p>
                      <a:pPr algn="ctr" fontAlgn="ctr"/>
                      <a:r>
                        <a:rPr lang="es-CO" sz="1000" b="0" i="0" u="none" strike="noStrike">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ctr" fontAlgn="ctr"/>
                      <a:r>
                        <a:rPr lang="es-CO" sz="1000" b="0" i="0" u="none" strike="noStrike">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ctr" fontAlgn="ctr"/>
                      <a:r>
                        <a:rPr lang="es-CO" sz="1000" b="0" i="0" u="none" strike="noStrike">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r" fontAlgn="ctr"/>
                      <a:r>
                        <a:rPr lang="es-CO" sz="1000" b="1" i="0" u="none" strike="noStrike">
                          <a:solidFill>
                            <a:srgbClr val="000000"/>
                          </a:solidFill>
                          <a:effectLst/>
                          <a:latin typeface="Calibri" panose="020F0502020204030204" pitchFamily="34" charset="0"/>
                        </a:rPr>
                        <a:t>33,856</a:t>
                      </a:r>
                    </a:p>
                  </a:txBody>
                  <a:tcPr marL="8008" marR="8008" marT="800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000" b="1" i="0" u="none" strike="noStrike">
                          <a:solidFill>
                            <a:srgbClr val="000000"/>
                          </a:solidFill>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r" fontAlgn="ctr"/>
                      <a:r>
                        <a:rPr lang="es-CO" sz="1000" b="1" i="0" u="none" strike="noStrike">
                          <a:solidFill>
                            <a:srgbClr val="000000"/>
                          </a:solidFill>
                          <a:effectLst/>
                          <a:latin typeface="Calibri" panose="020F0502020204030204" pitchFamily="34" charset="0"/>
                        </a:rPr>
                        <a:t>33,249</a:t>
                      </a:r>
                    </a:p>
                  </a:txBody>
                  <a:tcPr marL="8008" marR="8008" marT="800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000" b="0" i="0" u="none" strike="noStrike">
                          <a:solidFill>
                            <a:srgbClr val="000000"/>
                          </a:solidFill>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r" fontAlgn="ctr"/>
                      <a:r>
                        <a:rPr lang="es-CO" sz="1000" b="1" i="0" u="none" strike="noStrike">
                          <a:solidFill>
                            <a:srgbClr val="000000"/>
                          </a:solidFill>
                          <a:effectLst/>
                          <a:latin typeface="Calibri" panose="020F0502020204030204" pitchFamily="34" charset="0"/>
                        </a:rPr>
                        <a:t>45,932</a:t>
                      </a:r>
                    </a:p>
                  </a:txBody>
                  <a:tcPr marL="8008" marR="8008" marT="800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000" b="0" i="0" u="none" strike="noStrike">
                          <a:solidFill>
                            <a:srgbClr val="000000"/>
                          </a:solidFill>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r" fontAlgn="ctr"/>
                      <a:r>
                        <a:rPr lang="es-CO" sz="1000" b="1" i="0" u="none" strike="noStrike">
                          <a:solidFill>
                            <a:srgbClr val="000000"/>
                          </a:solidFill>
                          <a:effectLst/>
                          <a:latin typeface="Calibri" panose="020F0502020204030204" pitchFamily="34" charset="0"/>
                        </a:rPr>
                        <a:t>2</a:t>
                      </a:r>
                    </a:p>
                  </a:txBody>
                  <a:tcPr marL="8008" marR="8008" marT="800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000" b="1" i="0" u="none" strike="noStrike">
                          <a:solidFill>
                            <a:srgbClr val="000000"/>
                          </a:solidFill>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r" fontAlgn="ctr"/>
                      <a:r>
                        <a:rPr lang="es-CO" sz="1000" b="1" i="0" u="none" strike="noStrike">
                          <a:solidFill>
                            <a:srgbClr val="000000"/>
                          </a:solidFill>
                          <a:effectLst/>
                          <a:latin typeface="Calibri" panose="020F0502020204030204" pitchFamily="34" charset="0"/>
                        </a:rPr>
                        <a:t>-26</a:t>
                      </a:r>
                    </a:p>
                  </a:txBody>
                  <a:tcPr marL="8008" marR="8008" marT="800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15"/>
                  </a:ext>
                </a:extLst>
              </a:tr>
              <a:tr h="214607">
                <a:tc gridSpan="2">
                  <a:txBody>
                    <a:bodyPr/>
                    <a:lstStyle/>
                    <a:p>
                      <a:pPr algn="l" fontAlgn="ctr"/>
                      <a:endParaRPr lang="es-CO" sz="1000" b="1"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hMerge="1">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0" i="0" u="none" strike="noStrike" dirty="0">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l" fontAlgn="ctr"/>
                      <a:endParaRPr lang="es-CO" sz="1000" b="0" i="0" u="none" strike="noStrike">
                        <a:effectLst/>
                        <a:latin typeface="Calibri" panose="020F0502020204030204" pitchFamily="34" charset="0"/>
                      </a:endParaRPr>
                    </a:p>
                  </a:txBody>
                  <a:tcPr marL="8008" marR="8008" marT="8008"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l" fontAlgn="ctr"/>
                      <a:endParaRPr lang="es-CO" sz="1000" b="0" i="0" u="none" strike="noStrike">
                        <a:effectLst/>
                        <a:latin typeface="Calibri" panose="020F0502020204030204" pitchFamily="34" charset="0"/>
                      </a:endParaRPr>
                    </a:p>
                  </a:txBody>
                  <a:tcPr marL="8008" marR="8008" marT="8008"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l" fontAlgn="ctr"/>
                      <a:endParaRPr lang="es-CO" sz="1000" b="0" i="0" u="none" strike="noStrike">
                        <a:effectLst/>
                        <a:latin typeface="Calibri" panose="020F0502020204030204" pitchFamily="34" charset="0"/>
                      </a:endParaRPr>
                    </a:p>
                  </a:txBody>
                  <a:tcPr marL="8008" marR="8008" marT="8008"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l" fontAlgn="ctr"/>
                      <a:endParaRPr lang="es-CO" sz="1000" b="0" i="0" u="none" strike="noStrike">
                        <a:effectLst/>
                        <a:latin typeface="Calibri" panose="020F0502020204030204" pitchFamily="34" charset="0"/>
                      </a:endParaRPr>
                    </a:p>
                  </a:txBody>
                  <a:tcPr marL="8008" marR="8008" marT="8008"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l" fontAlgn="ctr"/>
                      <a:endParaRPr lang="es-CO" sz="1000" b="0" i="0" u="none" strike="noStrike">
                        <a:effectLst/>
                        <a:latin typeface="Calibri" panose="020F0502020204030204" pitchFamily="34" charset="0"/>
                      </a:endParaRPr>
                    </a:p>
                  </a:txBody>
                  <a:tcPr marL="8008" marR="8008" marT="8008"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6"/>
                  </a:ext>
                </a:extLst>
              </a:tr>
              <a:tr h="214607">
                <a:tc gridSpan="3">
                  <a:txBody>
                    <a:bodyPr/>
                    <a:lstStyle/>
                    <a:p>
                      <a:pPr algn="l" fontAlgn="ctr"/>
                      <a:r>
                        <a:rPr lang="es-CO" sz="1000" b="1" i="0" u="none" strike="noStrike">
                          <a:solidFill>
                            <a:srgbClr val="000000"/>
                          </a:solidFill>
                          <a:effectLst/>
                          <a:latin typeface="Calibri" panose="020F0502020204030204" pitchFamily="34" charset="0"/>
                        </a:rPr>
                        <a:t>RESULTADO DEL PERIODO ANTES DE IMPUESTOS</a:t>
                      </a:r>
                    </a:p>
                  </a:txBody>
                  <a:tcPr marL="8008" marR="8008" marT="8008" marB="0" anchor="ctr">
                    <a:lnL>
                      <a:noFill/>
                    </a:lnL>
                    <a:lnR>
                      <a:noFill/>
                    </a:lnR>
                    <a:lnT>
                      <a:noFill/>
                    </a:lnT>
                    <a:lnB>
                      <a:noFill/>
                    </a:lnB>
                    <a:solidFill>
                      <a:srgbClr val="DBDBDB"/>
                    </a:solidFill>
                  </a:tcPr>
                </a:tc>
                <a:tc hMerge="1">
                  <a:txBody>
                    <a:bodyPr/>
                    <a:lstStyle/>
                    <a:p>
                      <a:endParaRPr lang="es-CO"/>
                    </a:p>
                  </a:txBody>
                  <a:tcPr/>
                </a:tc>
                <a:tc hMerge="1">
                  <a:txBody>
                    <a:bodyPr/>
                    <a:lstStyle/>
                    <a:p>
                      <a:pPr algn="l" fontAlgn="ctr"/>
                      <a:endParaRPr lang="es-CO" sz="1000" b="1"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solidFill>
                      <a:srgbClr val="DBDBDB"/>
                    </a:solidFill>
                  </a:tcPr>
                </a:tc>
                <a:tc>
                  <a:txBody>
                    <a:bodyPr/>
                    <a:lstStyle/>
                    <a:p>
                      <a:pPr algn="ctr" fontAlgn="ctr"/>
                      <a:r>
                        <a:rPr lang="es-CO" sz="1000" b="0" i="0" u="none" strike="noStrike">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r" fontAlgn="ctr"/>
                      <a:r>
                        <a:rPr lang="es-CO" sz="1000" b="0" i="0" u="none" strike="noStrike">
                          <a:solidFill>
                            <a:srgbClr val="000000"/>
                          </a:solidFill>
                          <a:effectLst/>
                          <a:latin typeface="Calibri" panose="020F0502020204030204" pitchFamily="34" charset="0"/>
                        </a:rPr>
                        <a:t>1,493</a:t>
                      </a:r>
                    </a:p>
                  </a:txBody>
                  <a:tcPr marL="8008" marR="8008" marT="8008" marB="0" anchor="ctr">
                    <a:lnL>
                      <a:noFill/>
                    </a:lnL>
                    <a:lnR>
                      <a:noFill/>
                    </a:lnR>
                    <a:lnT>
                      <a:noFill/>
                    </a:lnT>
                    <a:lnB>
                      <a:noFill/>
                    </a:lnB>
                    <a:solidFill>
                      <a:srgbClr val="DBDBDB"/>
                    </a:solidFill>
                  </a:tcPr>
                </a:tc>
                <a:tc>
                  <a:txBody>
                    <a:bodyPr/>
                    <a:lstStyle/>
                    <a:p>
                      <a:pPr algn="l" fontAlgn="ctr"/>
                      <a:r>
                        <a:rPr lang="es-CO" sz="1000" b="0" i="0" u="none" strike="noStrike">
                          <a:solidFill>
                            <a:srgbClr val="000000"/>
                          </a:solidFill>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r" fontAlgn="ctr"/>
                      <a:r>
                        <a:rPr lang="es-CO" sz="1000" b="0" i="0" u="none" strike="noStrike">
                          <a:solidFill>
                            <a:srgbClr val="000000"/>
                          </a:solidFill>
                          <a:effectLst/>
                          <a:latin typeface="Calibri" panose="020F0502020204030204" pitchFamily="34" charset="0"/>
                        </a:rPr>
                        <a:t>3,341</a:t>
                      </a:r>
                    </a:p>
                  </a:txBody>
                  <a:tcPr marL="8008" marR="8008" marT="8008" marB="0" anchor="ctr">
                    <a:lnL>
                      <a:noFill/>
                    </a:lnL>
                    <a:lnR>
                      <a:noFill/>
                    </a:lnR>
                    <a:lnT>
                      <a:noFill/>
                    </a:lnT>
                    <a:lnB>
                      <a:noFill/>
                    </a:lnB>
                    <a:solidFill>
                      <a:srgbClr val="DBDBDB"/>
                    </a:solidFill>
                  </a:tcPr>
                </a:tc>
                <a:tc>
                  <a:txBody>
                    <a:bodyPr/>
                    <a:lstStyle/>
                    <a:p>
                      <a:pPr algn="l" fontAlgn="ctr"/>
                      <a:r>
                        <a:rPr lang="es-CO" sz="1000" b="0" i="0" u="none" strike="noStrike">
                          <a:solidFill>
                            <a:srgbClr val="000000"/>
                          </a:solidFill>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r" fontAlgn="ctr"/>
                      <a:r>
                        <a:rPr lang="es-CO" sz="1000" b="0" i="0" u="none" strike="noStrike">
                          <a:solidFill>
                            <a:srgbClr val="000000"/>
                          </a:solidFill>
                          <a:effectLst/>
                          <a:latin typeface="Calibri" panose="020F0502020204030204" pitchFamily="34" charset="0"/>
                        </a:rPr>
                        <a:t>3,161</a:t>
                      </a:r>
                    </a:p>
                  </a:txBody>
                  <a:tcPr marL="8008" marR="8008" marT="8008" marB="0" anchor="ctr">
                    <a:lnL>
                      <a:noFill/>
                    </a:lnL>
                    <a:lnR>
                      <a:noFill/>
                    </a:lnR>
                    <a:lnT>
                      <a:noFill/>
                    </a:lnT>
                    <a:lnB>
                      <a:noFill/>
                    </a:lnB>
                    <a:solidFill>
                      <a:srgbClr val="DBDBDB"/>
                    </a:solidFill>
                  </a:tcPr>
                </a:tc>
                <a:tc>
                  <a:txBody>
                    <a:bodyPr/>
                    <a:lstStyle/>
                    <a:p>
                      <a:pPr algn="l" fontAlgn="ctr"/>
                      <a:r>
                        <a:rPr lang="es-CO" sz="1000" b="0" i="0" u="none" strike="noStrike">
                          <a:solidFill>
                            <a:srgbClr val="000000"/>
                          </a:solidFill>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r" fontAlgn="ctr"/>
                      <a:r>
                        <a:rPr lang="es-CO" sz="1000" b="0" i="0" u="none" strike="noStrike">
                          <a:solidFill>
                            <a:srgbClr val="000000"/>
                          </a:solidFill>
                          <a:effectLst/>
                          <a:latin typeface="Calibri" panose="020F0502020204030204" pitchFamily="34" charset="0"/>
                        </a:rPr>
                        <a:t>-55</a:t>
                      </a:r>
                    </a:p>
                  </a:txBody>
                  <a:tcPr marL="8008" marR="8008" marT="8008" marB="0" anchor="ctr">
                    <a:lnL>
                      <a:noFill/>
                    </a:lnL>
                    <a:lnR>
                      <a:noFill/>
                    </a:lnR>
                    <a:lnT>
                      <a:noFill/>
                    </a:lnT>
                    <a:lnB>
                      <a:noFill/>
                    </a:lnB>
                    <a:solidFill>
                      <a:srgbClr val="DBDBDB"/>
                    </a:solidFill>
                  </a:tcPr>
                </a:tc>
                <a:tc>
                  <a:txBody>
                    <a:bodyPr/>
                    <a:lstStyle/>
                    <a:p>
                      <a:pPr algn="l" fontAlgn="ctr"/>
                      <a:r>
                        <a:rPr lang="es-CO" sz="1000" b="0" i="0" u="none" strike="noStrike">
                          <a:solidFill>
                            <a:srgbClr val="000000"/>
                          </a:solidFill>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r" fontAlgn="ctr"/>
                      <a:r>
                        <a:rPr lang="es-CO" sz="1000" b="0" i="0" u="none" strike="noStrike">
                          <a:solidFill>
                            <a:srgbClr val="000000"/>
                          </a:solidFill>
                          <a:effectLst/>
                          <a:latin typeface="Calibri" panose="020F0502020204030204" pitchFamily="34" charset="0"/>
                        </a:rPr>
                        <a:t>-53</a:t>
                      </a:r>
                    </a:p>
                  </a:txBody>
                  <a:tcPr marL="8008" marR="8008" marT="8008" marB="0" anchor="ctr">
                    <a:lnL>
                      <a:noFill/>
                    </a:lnL>
                    <a:lnR>
                      <a:noFill/>
                    </a:lnR>
                    <a:lnT>
                      <a:noFill/>
                    </a:lnT>
                    <a:lnB>
                      <a:noFill/>
                    </a:lnB>
                    <a:solidFill>
                      <a:srgbClr val="DBDBDB"/>
                    </a:solidFill>
                  </a:tcPr>
                </a:tc>
                <a:extLst>
                  <a:ext uri="{0D108BD9-81ED-4DB2-BD59-A6C34878D82A}">
                    <a16:rowId xmlns:a16="http://schemas.microsoft.com/office/drawing/2014/main" val="10017"/>
                  </a:ext>
                </a:extLst>
              </a:tr>
              <a:tr h="214607">
                <a:tc>
                  <a:txBody>
                    <a:bodyPr/>
                    <a:lstStyle/>
                    <a:p>
                      <a:pPr algn="l" fontAlgn="ctr"/>
                      <a:r>
                        <a:rPr lang="es-CO" sz="1000" b="0" i="0" u="none" strike="noStrike">
                          <a:solidFill>
                            <a:srgbClr val="000000"/>
                          </a:solidFill>
                          <a:effectLst/>
                          <a:latin typeface="Calibri" panose="020F0502020204030204" pitchFamily="34" charset="0"/>
                        </a:rPr>
                        <a:t>IMPUESTO SOBRE LA RENTA Y COMPLEM.</a:t>
                      </a:r>
                    </a:p>
                  </a:txBody>
                  <a:tcPr marL="8008" marR="8008" marT="8008" marB="0" anchor="ctr">
                    <a:lnL>
                      <a:noFill/>
                    </a:lnL>
                    <a:lnR>
                      <a:noFill/>
                    </a:lnR>
                    <a:lnT>
                      <a:noFill/>
                    </a:lnT>
                    <a:lnB>
                      <a:noFill/>
                    </a:lnB>
                  </a:tcPr>
                </a:tc>
                <a:tc gridSpan="2">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hMerge="1">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449</a:t>
                      </a:r>
                    </a:p>
                  </a:txBody>
                  <a:tcPr marL="8008" marR="8008" marT="800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885</a:t>
                      </a:r>
                    </a:p>
                  </a:txBody>
                  <a:tcPr marL="8008" marR="8008" marT="800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93</a:t>
                      </a:r>
                    </a:p>
                  </a:txBody>
                  <a:tcPr marL="8008" marR="8008" marT="800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-49</a:t>
                      </a:r>
                    </a:p>
                  </a:txBody>
                  <a:tcPr marL="8008" marR="8008" marT="800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000" b="0" i="0" u="none" strike="noStrike">
                        <a:solidFill>
                          <a:srgbClr val="000000"/>
                        </a:solidFill>
                        <a:effectLst/>
                        <a:latin typeface="Calibri" panose="020F0502020204030204" pitchFamily="34" charset="0"/>
                      </a:endParaRPr>
                    </a:p>
                  </a:txBody>
                  <a:tcPr marL="8008" marR="8008" marT="8008"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381</a:t>
                      </a:r>
                    </a:p>
                  </a:txBody>
                  <a:tcPr marL="8008" marR="8008" marT="8008"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214607">
                <a:tc>
                  <a:txBody>
                    <a:bodyPr/>
                    <a:lstStyle/>
                    <a:p>
                      <a:pPr algn="l" fontAlgn="ctr"/>
                      <a:r>
                        <a:rPr lang="es-CO" sz="1000" b="1" i="0" u="none" strike="noStrike">
                          <a:solidFill>
                            <a:srgbClr val="000000"/>
                          </a:solidFill>
                          <a:effectLst/>
                          <a:latin typeface="Calibri" panose="020F0502020204030204" pitchFamily="34" charset="0"/>
                        </a:rPr>
                        <a:t>RESULTADO DEL PERIODO</a:t>
                      </a:r>
                    </a:p>
                  </a:txBody>
                  <a:tcPr marL="8008" marR="8008" marT="8008" marB="0" anchor="ctr">
                    <a:lnL>
                      <a:noFill/>
                    </a:lnL>
                    <a:lnR>
                      <a:noFill/>
                    </a:lnR>
                    <a:lnT>
                      <a:noFill/>
                    </a:lnT>
                    <a:lnB>
                      <a:noFill/>
                    </a:lnB>
                    <a:solidFill>
                      <a:srgbClr val="DBDBDB"/>
                    </a:solidFill>
                  </a:tcPr>
                </a:tc>
                <a:tc gridSpan="2">
                  <a:txBody>
                    <a:bodyPr/>
                    <a:lstStyle/>
                    <a:p>
                      <a:pPr algn="ctr" fontAlgn="ctr"/>
                      <a:r>
                        <a:rPr lang="es-CO" sz="1000" b="0" i="0" u="none" strike="noStrike">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hMerge="1">
                  <a:txBody>
                    <a:bodyPr/>
                    <a:lstStyle/>
                    <a:p>
                      <a:pPr algn="ctr" fontAlgn="ctr"/>
                      <a:endParaRPr lang="es-CO" sz="1000" b="0" i="0" u="none" strike="noStrike">
                        <a:effectLst/>
                        <a:latin typeface="Calibri" panose="020F0502020204030204" pitchFamily="34" charset="0"/>
                      </a:endParaRPr>
                    </a:p>
                  </a:txBody>
                  <a:tcPr marL="8008" marR="8008" marT="8008" marB="0" anchor="ctr">
                    <a:lnL>
                      <a:noFill/>
                    </a:lnL>
                    <a:lnR>
                      <a:noFill/>
                    </a:lnR>
                    <a:lnT>
                      <a:noFill/>
                    </a:lnT>
                    <a:lnB>
                      <a:noFill/>
                    </a:lnB>
                    <a:solidFill>
                      <a:srgbClr val="DBDBDB"/>
                    </a:solidFill>
                  </a:tcPr>
                </a:tc>
                <a:tc>
                  <a:txBody>
                    <a:bodyPr/>
                    <a:lstStyle/>
                    <a:p>
                      <a:pPr algn="ctr" fontAlgn="ctr"/>
                      <a:r>
                        <a:rPr lang="es-CO" sz="1000" b="0" i="0" u="none" strike="noStrike">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r" fontAlgn="ctr"/>
                      <a:r>
                        <a:rPr lang="es-CO" sz="1000" b="1" i="0" u="none" strike="noStrike">
                          <a:solidFill>
                            <a:srgbClr val="000000"/>
                          </a:solidFill>
                          <a:effectLst/>
                          <a:latin typeface="Calibri" panose="020F0502020204030204" pitchFamily="34" charset="0"/>
                        </a:rPr>
                        <a:t>1,043</a:t>
                      </a:r>
                    </a:p>
                  </a:txBody>
                  <a:tcPr marL="8008" marR="8008" marT="800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000" b="1" i="0" u="none" strike="noStrike">
                          <a:solidFill>
                            <a:srgbClr val="000000"/>
                          </a:solidFill>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r" fontAlgn="ctr"/>
                      <a:r>
                        <a:rPr lang="es-CO" sz="1000" b="1" i="0" u="none" strike="noStrike">
                          <a:solidFill>
                            <a:srgbClr val="000000"/>
                          </a:solidFill>
                          <a:effectLst/>
                          <a:latin typeface="Calibri" panose="020F0502020204030204" pitchFamily="34" charset="0"/>
                        </a:rPr>
                        <a:t>2,455</a:t>
                      </a:r>
                    </a:p>
                  </a:txBody>
                  <a:tcPr marL="8008" marR="8008" marT="800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000" b="0" i="0" u="none" strike="noStrike">
                          <a:solidFill>
                            <a:srgbClr val="000000"/>
                          </a:solidFill>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r" fontAlgn="ctr"/>
                      <a:r>
                        <a:rPr lang="es-CO" sz="1000" b="1" i="0" u="none" strike="noStrike">
                          <a:solidFill>
                            <a:srgbClr val="000000"/>
                          </a:solidFill>
                          <a:effectLst/>
                          <a:latin typeface="Calibri" panose="020F0502020204030204" pitchFamily="34" charset="0"/>
                        </a:rPr>
                        <a:t>3,068</a:t>
                      </a:r>
                    </a:p>
                  </a:txBody>
                  <a:tcPr marL="8008" marR="8008" marT="800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000" b="0" i="0" u="none" strike="noStrike">
                          <a:solidFill>
                            <a:srgbClr val="000000"/>
                          </a:solidFill>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r" fontAlgn="ctr"/>
                      <a:r>
                        <a:rPr lang="es-CO" sz="1000" b="1" i="0" u="none" strike="noStrike">
                          <a:solidFill>
                            <a:srgbClr val="000000"/>
                          </a:solidFill>
                          <a:effectLst/>
                          <a:latin typeface="Calibri" panose="020F0502020204030204" pitchFamily="34" charset="0"/>
                        </a:rPr>
                        <a:t>-58</a:t>
                      </a:r>
                    </a:p>
                  </a:txBody>
                  <a:tcPr marL="8008" marR="8008" marT="800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000" b="1" i="0" u="none" strike="noStrike">
                          <a:solidFill>
                            <a:srgbClr val="000000"/>
                          </a:solidFill>
                          <a:effectLst/>
                          <a:latin typeface="Calibri" panose="020F0502020204030204" pitchFamily="34" charset="0"/>
                        </a:rPr>
                        <a:t> </a:t>
                      </a:r>
                    </a:p>
                  </a:txBody>
                  <a:tcPr marL="8008" marR="8008" marT="8008" marB="0" anchor="ctr">
                    <a:lnL>
                      <a:noFill/>
                    </a:lnL>
                    <a:lnR>
                      <a:noFill/>
                    </a:lnR>
                    <a:lnT>
                      <a:noFill/>
                    </a:lnT>
                    <a:lnB>
                      <a:noFill/>
                    </a:lnB>
                    <a:solidFill>
                      <a:srgbClr val="DBDBDB"/>
                    </a:solidFill>
                  </a:tcPr>
                </a:tc>
                <a:tc>
                  <a:txBody>
                    <a:bodyPr/>
                    <a:lstStyle/>
                    <a:p>
                      <a:pPr algn="r" fontAlgn="ctr"/>
                      <a:r>
                        <a:rPr lang="es-CO" sz="1000" b="1" i="0" u="none" strike="noStrike" dirty="0">
                          <a:solidFill>
                            <a:srgbClr val="000000"/>
                          </a:solidFill>
                          <a:effectLst/>
                          <a:latin typeface="Calibri" panose="020F0502020204030204" pitchFamily="34" charset="0"/>
                        </a:rPr>
                        <a:t>-66</a:t>
                      </a:r>
                    </a:p>
                  </a:txBody>
                  <a:tcPr marL="8008" marR="8008" marT="800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19"/>
                  </a:ext>
                </a:extLst>
              </a:tr>
            </a:tbl>
          </a:graphicData>
        </a:graphic>
      </p:graphicFrame>
      <p:sp>
        <p:nvSpPr>
          <p:cNvPr id="18" name="Botón de acción: ir hacia delante o siguiente 17">
            <a:hlinkClick r:id="rId2" action="ppaction://hlinksldjump" highlightClick="1"/>
            <a:extLst>
              <a:ext uri="{FF2B5EF4-FFF2-40B4-BE49-F238E27FC236}">
                <a16:creationId xmlns:a16="http://schemas.microsoft.com/office/drawing/2014/main" id="{B0711F6D-E0B8-4B65-9457-270A4FD4A83E}"/>
              </a:ext>
            </a:extLst>
          </p:cNvPr>
          <p:cNvSpPr/>
          <p:nvPr/>
        </p:nvSpPr>
        <p:spPr>
          <a:xfrm>
            <a:off x="3714751" y="3683001"/>
            <a:ext cx="233363" cy="112713"/>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9" name="Botón de acción: ir hacia delante o siguiente 18">
            <a:hlinkClick r:id="rId3" action="ppaction://hlinksldjump" highlightClick="1"/>
            <a:extLst>
              <a:ext uri="{FF2B5EF4-FFF2-40B4-BE49-F238E27FC236}">
                <a16:creationId xmlns:a16="http://schemas.microsoft.com/office/drawing/2014/main" id="{586371C2-EE87-4CBA-91D9-928375CCD0CA}"/>
              </a:ext>
            </a:extLst>
          </p:cNvPr>
          <p:cNvSpPr/>
          <p:nvPr/>
        </p:nvSpPr>
        <p:spPr>
          <a:xfrm>
            <a:off x="3598864" y="3898901"/>
            <a:ext cx="231775" cy="112713"/>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2" name="Botón de acción: ir hacia delante o siguiente 21">
            <a:hlinkClick r:id="rId4" action="ppaction://hlinksldjump" highlightClick="1"/>
            <a:extLst>
              <a:ext uri="{FF2B5EF4-FFF2-40B4-BE49-F238E27FC236}">
                <a16:creationId xmlns:a16="http://schemas.microsoft.com/office/drawing/2014/main" id="{2B9D7075-B192-401D-9B16-9B91F81D51C8}"/>
              </a:ext>
            </a:extLst>
          </p:cNvPr>
          <p:cNvSpPr/>
          <p:nvPr/>
        </p:nvSpPr>
        <p:spPr>
          <a:xfrm>
            <a:off x="3760789" y="4329114"/>
            <a:ext cx="231775"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3" name="Botón de acción: ir hacia delante o siguiente 22">
            <a:hlinkClick r:id="rId5" action="ppaction://hlinksldjump" highlightClick="1"/>
            <a:extLst>
              <a:ext uri="{FF2B5EF4-FFF2-40B4-BE49-F238E27FC236}">
                <a16:creationId xmlns:a16="http://schemas.microsoft.com/office/drawing/2014/main" id="{A9C1ACDB-41A5-459F-B31D-B1730F267E05}"/>
              </a:ext>
            </a:extLst>
          </p:cNvPr>
          <p:cNvSpPr/>
          <p:nvPr/>
        </p:nvSpPr>
        <p:spPr>
          <a:xfrm>
            <a:off x="4848226" y="4533901"/>
            <a:ext cx="231775"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4" name="Botón de acción: ir hacia delante o siguiente 23">
            <a:hlinkClick r:id="rId5" action="ppaction://hlinksldjump" highlightClick="1"/>
            <a:extLst>
              <a:ext uri="{FF2B5EF4-FFF2-40B4-BE49-F238E27FC236}">
                <a16:creationId xmlns:a16="http://schemas.microsoft.com/office/drawing/2014/main" id="{5FFC3E76-B5C9-42F1-ADBA-19D3BD9BC645}"/>
              </a:ext>
            </a:extLst>
          </p:cNvPr>
          <p:cNvSpPr/>
          <p:nvPr/>
        </p:nvSpPr>
        <p:spPr>
          <a:xfrm>
            <a:off x="5056189" y="4754564"/>
            <a:ext cx="142875" cy="12858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Rectángulo 12">
            <a:extLst>
              <a:ext uri="{FF2B5EF4-FFF2-40B4-BE49-F238E27FC236}">
                <a16:creationId xmlns:a16="http://schemas.microsoft.com/office/drawing/2014/main" id="{74BF9288-2DB8-43C7-A7FE-92F362B2163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13">
            <a:extLst>
              <a:ext uri="{FF2B5EF4-FFF2-40B4-BE49-F238E27FC236}">
                <a16:creationId xmlns:a16="http://schemas.microsoft.com/office/drawing/2014/main" id="{054BFD9E-634D-4D3F-AC8D-A248EEFE02CD}"/>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5" name="Imagen 7">
            <a:extLst>
              <a:ext uri="{FF2B5EF4-FFF2-40B4-BE49-F238E27FC236}">
                <a16:creationId xmlns:a16="http://schemas.microsoft.com/office/drawing/2014/main" id="{DB4D905F-AF68-4A70-B5C0-19712C66119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0" name="Imagen 5">
            <a:extLst>
              <a:ext uri="{FF2B5EF4-FFF2-40B4-BE49-F238E27FC236}">
                <a16:creationId xmlns:a16="http://schemas.microsoft.com/office/drawing/2014/main" id="{A2B74B61-B76F-4AB1-8132-F2147608B13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DB01EC6E-E8E3-4EF8-8FE4-309CF6377EEE}"/>
              </a:ext>
            </a:extLst>
          </p:cNvPr>
          <p:cNvSpPr txBox="1"/>
          <p:nvPr/>
        </p:nvSpPr>
        <p:spPr>
          <a:xfrm>
            <a:off x="2408238" y="2552700"/>
            <a:ext cx="7366000" cy="1322388"/>
          </a:xfrm>
          <a:prstGeom prst="rect">
            <a:avLst/>
          </a:prstGeom>
          <a:noFill/>
        </p:spPr>
        <p:txBody>
          <a:bodyPr>
            <a:spAutoFit/>
          </a:bodyPr>
          <a:lstStyle/>
          <a:p>
            <a:pPr algn="ctr">
              <a:defRPr/>
            </a:pPr>
            <a:r>
              <a:rPr lang="es-CO" sz="4000" b="1" dirty="0">
                <a:solidFill>
                  <a:srgbClr val="293166"/>
                </a:solidFill>
              </a:rPr>
              <a:t>2. ESTADOS FINANCIEROS FRISCO</a:t>
            </a:r>
          </a:p>
          <a:p>
            <a:pPr algn="ctr">
              <a:defRPr/>
            </a:pPr>
            <a:r>
              <a:rPr lang="es-CO" sz="4000" b="1" dirty="0">
                <a:solidFill>
                  <a:srgbClr val="293166"/>
                </a:solidFill>
              </a:rPr>
              <a:t> AL 31 DE AGOSTO DE 2020</a:t>
            </a:r>
            <a:endParaRPr lang="es-ES" sz="4000" b="1" dirty="0">
              <a:solidFill>
                <a:srgbClr val="293166"/>
              </a:solidFill>
            </a:endParaRPr>
          </a:p>
        </p:txBody>
      </p:sp>
      <p:pic>
        <p:nvPicPr>
          <p:cNvPr id="9221" name="Imagen 14">
            <a:extLst>
              <a:ext uri="{FF2B5EF4-FFF2-40B4-BE49-F238E27FC236}">
                <a16:creationId xmlns:a16="http://schemas.microsoft.com/office/drawing/2014/main" id="{2B7FA596-2DD7-443C-B881-DB2FC1C0DF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0038" y="49213"/>
            <a:ext cx="1287462"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Imagen 15">
            <a:extLst>
              <a:ext uri="{FF2B5EF4-FFF2-40B4-BE49-F238E27FC236}">
                <a16:creationId xmlns:a16="http://schemas.microsoft.com/office/drawing/2014/main" id="{731FFBF4-1BD0-44C9-A6F8-7621C23F5E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8875" y="71438"/>
            <a:ext cx="311308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ángulo 6">
            <a:extLst>
              <a:ext uri="{FF2B5EF4-FFF2-40B4-BE49-F238E27FC236}">
                <a16:creationId xmlns:a16="http://schemas.microsoft.com/office/drawing/2014/main" id="{5E504810-4DD1-4340-B3C1-85B86E76412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0848DE5C-61F0-4200-B951-11D4334F2AC0}"/>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44A0B288-2639-4F5F-81D9-08282FBDFC14}"/>
              </a:ext>
            </a:extLst>
          </p:cNvPr>
          <p:cNvSpPr txBox="1">
            <a:spLocks/>
          </p:cNvSpPr>
          <p:nvPr/>
        </p:nvSpPr>
        <p:spPr>
          <a:xfrm>
            <a:off x="2971006" y="641902"/>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b="1" dirty="0">
                <a:solidFill>
                  <a:srgbClr val="293166"/>
                </a:solidFill>
                <a:latin typeface="+mn-lt"/>
              </a:rPr>
              <a:t> </a:t>
            </a:r>
            <a:r>
              <a:rPr lang="es-CO" sz="1200" b="1" dirty="0">
                <a:solidFill>
                  <a:srgbClr val="293166"/>
                </a:solidFill>
                <a:latin typeface="+mn-lt"/>
                <a:ea typeface="+mn-ea"/>
                <a:cs typeface="Lato Regular"/>
              </a:rPr>
              <a:t>ESTADO DE SITUACIÓN FINANCIERA INDIVIDUAL</a:t>
            </a:r>
          </a:p>
          <a:p>
            <a:pPr algn="ctr">
              <a:defRPr/>
            </a:pPr>
            <a:r>
              <a:rPr lang="es-CO" sz="1200" b="1" dirty="0">
                <a:solidFill>
                  <a:srgbClr val="293166"/>
                </a:solidFill>
                <a:latin typeface="+mn-lt"/>
                <a:ea typeface="+mn-ea"/>
                <a:cs typeface="Lato Regular"/>
              </a:rPr>
              <a:t>FONDO PARA LA REHABILITACIÓN, INVERSIÓN SOCIAL Y LUCHA CONTRA EL CRIMEN ORGANIZACIONAL - FRISCO</a:t>
            </a:r>
          </a:p>
          <a:p>
            <a:pPr algn="ctr">
              <a:defRPr/>
            </a:pPr>
            <a:r>
              <a:rPr lang="es-CO" sz="788" b="1" dirty="0">
                <a:solidFill>
                  <a:srgbClr val="293166"/>
                </a:solidFill>
                <a:latin typeface="+mn-lt"/>
                <a:ea typeface="+mn-ea"/>
                <a:cs typeface="Lato Regular"/>
              </a:rPr>
              <a:t>AL 31 DE AGOSTO DEL AÑO 2020</a:t>
            </a:r>
          </a:p>
          <a:p>
            <a:pPr algn="ctr">
              <a:defRPr/>
            </a:pPr>
            <a:r>
              <a:rPr lang="es-CO" sz="788" b="1" dirty="0">
                <a:solidFill>
                  <a:srgbClr val="293166"/>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graphicFrame>
        <p:nvGraphicFramePr>
          <p:cNvPr id="3" name="Tabla 2">
            <a:extLst>
              <a:ext uri="{FF2B5EF4-FFF2-40B4-BE49-F238E27FC236}">
                <a16:creationId xmlns:a16="http://schemas.microsoft.com/office/drawing/2014/main" id="{6E6C3BEA-750F-4E57-85E3-6B18B2CDA55D}"/>
              </a:ext>
            </a:extLst>
          </p:cNvPr>
          <p:cNvGraphicFramePr>
            <a:graphicFrameLocks noGrp="1"/>
          </p:cNvGraphicFramePr>
          <p:nvPr/>
        </p:nvGraphicFramePr>
        <p:xfrm>
          <a:off x="2120900" y="2003425"/>
          <a:ext cx="8235950" cy="2813049"/>
        </p:xfrm>
        <a:graphic>
          <a:graphicData uri="http://schemas.openxmlformats.org/drawingml/2006/table">
            <a:tbl>
              <a:tblPr/>
              <a:tblGrid>
                <a:gridCol w="4970973">
                  <a:extLst>
                    <a:ext uri="{9D8B030D-6E8A-4147-A177-3AD203B41FA5}">
                      <a16:colId xmlns:a16="http://schemas.microsoft.com/office/drawing/2014/main" val="20000"/>
                    </a:ext>
                  </a:extLst>
                </a:gridCol>
                <a:gridCol w="920962">
                  <a:extLst>
                    <a:ext uri="{9D8B030D-6E8A-4147-A177-3AD203B41FA5}">
                      <a16:colId xmlns:a16="http://schemas.microsoft.com/office/drawing/2014/main" val="20001"/>
                    </a:ext>
                  </a:extLst>
                </a:gridCol>
                <a:gridCol w="843291">
                  <a:extLst>
                    <a:ext uri="{9D8B030D-6E8A-4147-A177-3AD203B41FA5}">
                      <a16:colId xmlns:a16="http://schemas.microsoft.com/office/drawing/2014/main" val="20002"/>
                    </a:ext>
                  </a:extLst>
                </a:gridCol>
                <a:gridCol w="685058">
                  <a:extLst>
                    <a:ext uri="{9D8B030D-6E8A-4147-A177-3AD203B41FA5}">
                      <a16:colId xmlns:a16="http://schemas.microsoft.com/office/drawing/2014/main" val="20003"/>
                    </a:ext>
                  </a:extLst>
                </a:gridCol>
                <a:gridCol w="815666">
                  <a:extLst>
                    <a:ext uri="{9D8B030D-6E8A-4147-A177-3AD203B41FA5}">
                      <a16:colId xmlns:a16="http://schemas.microsoft.com/office/drawing/2014/main" val="20004"/>
                    </a:ext>
                  </a:extLst>
                </a:gridCol>
              </a:tblGrid>
              <a:tr h="863739">
                <a:tc>
                  <a:txBody>
                    <a:bodyPr/>
                    <a:lstStyle/>
                    <a:p>
                      <a:pPr algn="ctr" fontAlgn="ctr"/>
                      <a:r>
                        <a:rPr lang="es-CO" sz="1400" b="1" i="0" u="none" strike="noStrike" dirty="0">
                          <a:solidFill>
                            <a:srgbClr val="003366"/>
                          </a:solidFill>
                          <a:effectLst/>
                          <a:latin typeface="Arial Narrow" panose="020B0606020202030204" pitchFamily="34" charset="0"/>
                        </a:rPr>
                        <a:t>ACTIVOS</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D8E2EB"/>
                    </a:solidFill>
                  </a:tcPr>
                </a:tc>
                <a:tc>
                  <a:txBody>
                    <a:bodyPr/>
                    <a:lstStyle/>
                    <a:p>
                      <a:pPr algn="ctr" fontAlgn="ctr"/>
                      <a:r>
                        <a:rPr lang="es-CO" sz="1400" b="1" i="0" u="none" strike="noStrike">
                          <a:solidFill>
                            <a:srgbClr val="FFFFFF"/>
                          </a:solidFill>
                          <a:effectLst/>
                          <a:latin typeface="Arial Narrow" panose="020B0606020202030204" pitchFamily="34" charset="0"/>
                        </a:rPr>
                        <a:t>31-ago-20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400" b="1" i="0" u="none" strike="noStrike">
                          <a:solidFill>
                            <a:srgbClr val="FFFFFF"/>
                          </a:solidFill>
                          <a:effectLst/>
                          <a:latin typeface="Arial Narrow" panose="020B0606020202030204" pitchFamily="34" charset="0"/>
                        </a:rPr>
                        <a:t>31-ago-19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400" b="1" i="0" u="none" strike="noStrike">
                          <a:solidFill>
                            <a:srgbClr val="FFFFFF"/>
                          </a:solidFill>
                          <a:effectLst/>
                          <a:latin typeface="Arial Narrow" panose="020B0606020202030204" pitchFamily="34" charset="0"/>
                        </a:rPr>
                        <a:t>Variacion</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400" b="1" i="0" u="none" strike="noStrike">
                          <a:solidFill>
                            <a:srgbClr val="FFFFFF"/>
                          </a:solidFill>
                          <a:effectLst/>
                          <a:latin typeface="Arial Narrow" panose="020B0606020202030204" pitchFamily="34" charset="0"/>
                        </a:rPr>
                        <a:t>Variacion % Agosto      2020 - 2019</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extLst>
                  <a:ext uri="{0D108BD9-81ED-4DB2-BD59-A6C34878D82A}">
                    <a16:rowId xmlns:a16="http://schemas.microsoft.com/office/drawing/2014/main" val="10000"/>
                  </a:ext>
                </a:extLst>
              </a:tr>
              <a:tr h="215934">
                <a:tc>
                  <a:txBody>
                    <a:bodyPr/>
                    <a:lstStyle/>
                    <a:p>
                      <a:pPr algn="l" fontAlgn="ctr"/>
                      <a:r>
                        <a:rPr lang="es-CO" sz="1400" b="0" i="0" u="none" strike="noStrike" dirty="0">
                          <a:solidFill>
                            <a:srgbClr val="000000"/>
                          </a:solidFill>
                          <a:effectLst/>
                          <a:latin typeface="Arial Narrow" panose="020B0606020202030204" pitchFamily="34" charset="0"/>
                        </a:rPr>
                        <a:t>CAJA</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301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258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43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14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18886">
                <a:tc>
                  <a:txBody>
                    <a:bodyPr/>
                    <a:lstStyle/>
                    <a:p>
                      <a:pPr algn="l" fontAlgn="ctr"/>
                      <a:r>
                        <a:rPr lang="es-CO" sz="1400" b="0" i="0" u="none" strike="noStrike">
                          <a:solidFill>
                            <a:srgbClr val="000000"/>
                          </a:solidFill>
                          <a:effectLst/>
                          <a:latin typeface="Arial Narrow" panose="020B0606020202030204" pitchFamily="34" charset="0"/>
                        </a:rPr>
                        <a:t>DEPÓSITOS EN INSTITUCIONES FINANCIERAS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48,573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112,130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-63,557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-131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18886">
                <a:tc>
                  <a:txBody>
                    <a:bodyPr/>
                    <a:lstStyle/>
                    <a:p>
                      <a:pPr algn="l" fontAlgn="ctr"/>
                      <a:r>
                        <a:rPr lang="es-CO" sz="1400" b="0" i="0" u="none" strike="noStrike" dirty="0">
                          <a:solidFill>
                            <a:srgbClr val="000000"/>
                          </a:solidFill>
                          <a:effectLst/>
                          <a:latin typeface="Arial Narrow" panose="020B0606020202030204" pitchFamily="34" charset="0"/>
                        </a:rPr>
                        <a:t>EFECTIVO DE USO RESTRINGIDO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3,715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3,715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15934">
                <a:tc>
                  <a:txBody>
                    <a:bodyPr/>
                    <a:lstStyle/>
                    <a:p>
                      <a:pPr algn="l" fontAlgn="ctr"/>
                      <a:r>
                        <a:rPr lang="es-CO" sz="1400" b="0" i="0" u="none" strike="noStrike">
                          <a:solidFill>
                            <a:srgbClr val="000000"/>
                          </a:solidFill>
                          <a:effectLst/>
                          <a:latin typeface="Arial Narrow" panose="020B0606020202030204" pitchFamily="34" charset="0"/>
                        </a:rPr>
                        <a:t>INVERSIONES E INSTRUMENTOS DERIVADOS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1,663,895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1,611,891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52,004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15934">
                <a:tc>
                  <a:txBody>
                    <a:bodyPr/>
                    <a:lstStyle/>
                    <a:p>
                      <a:pPr algn="l" fontAlgn="ctr"/>
                      <a:r>
                        <a:rPr lang="es-CO" sz="1400" b="0" i="0" u="none" strike="noStrike">
                          <a:solidFill>
                            <a:srgbClr val="000000"/>
                          </a:solidFill>
                          <a:effectLst/>
                          <a:latin typeface="Arial Narrow" panose="020B0606020202030204" pitchFamily="34" charset="0"/>
                        </a:rPr>
                        <a:t>CUENTAS POR COBRAR</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52,005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32,596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19,409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37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15934">
                <a:tc>
                  <a:txBody>
                    <a:bodyPr/>
                    <a:lstStyle/>
                    <a:p>
                      <a:pPr algn="l" fontAlgn="ctr"/>
                      <a:r>
                        <a:rPr lang="es-CO" sz="1400" b="0" i="0" u="none" strike="noStrike">
                          <a:solidFill>
                            <a:srgbClr val="000000"/>
                          </a:solidFill>
                          <a:effectLst/>
                          <a:latin typeface="Arial Narrow" panose="020B0606020202030204" pitchFamily="34" charset="0"/>
                        </a:rPr>
                        <a:t>INVENTARIOS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789,805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536,593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253,212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32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15934">
                <a:tc>
                  <a:txBody>
                    <a:bodyPr/>
                    <a:lstStyle/>
                    <a:p>
                      <a:pPr algn="l" fontAlgn="ctr"/>
                      <a:r>
                        <a:rPr lang="es-CO" sz="1400" b="0" i="0" u="none" strike="noStrike">
                          <a:solidFill>
                            <a:srgbClr val="000000"/>
                          </a:solidFill>
                          <a:effectLst/>
                          <a:latin typeface="Arial Narrow" panose="020B0606020202030204" pitchFamily="34" charset="0"/>
                        </a:rPr>
                        <a:t>PROPIEDADES, PLANTA Y EQUIPO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244,328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301,526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-57,198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-23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15934">
                <a:tc>
                  <a:txBody>
                    <a:bodyPr/>
                    <a:lstStyle/>
                    <a:p>
                      <a:pPr algn="l" fontAlgn="ctr"/>
                      <a:r>
                        <a:rPr lang="es-CO" sz="1400" b="0" i="0" u="none" strike="noStrike">
                          <a:solidFill>
                            <a:srgbClr val="000000"/>
                          </a:solidFill>
                          <a:effectLst/>
                          <a:latin typeface="Arial Narrow" panose="020B0606020202030204" pitchFamily="34" charset="0"/>
                        </a:rPr>
                        <a:t>OTROS ACTIVOS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173,835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172,195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1,640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400" b="0" i="0" u="none" strike="noStrike">
                          <a:solidFill>
                            <a:srgbClr val="000000"/>
                          </a:solidFill>
                          <a:effectLst/>
                          <a:latin typeface="Arial Narrow" panose="020B0606020202030204" pitchFamily="34" charset="0"/>
                        </a:rPr>
                        <a:t>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15934">
                <a:tc>
                  <a:txBody>
                    <a:bodyPr/>
                    <a:lstStyle/>
                    <a:p>
                      <a:pPr algn="l" fontAlgn="ctr"/>
                      <a:r>
                        <a:rPr lang="es-CO" sz="1400" b="1" i="0" u="none" strike="noStrike">
                          <a:solidFill>
                            <a:srgbClr val="FFFFFF"/>
                          </a:solidFill>
                          <a:effectLst/>
                          <a:latin typeface="Arial Narrow" panose="020B0606020202030204" pitchFamily="34" charset="0"/>
                        </a:rPr>
                        <a:t>TOTAL DEL ACTIVO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666699"/>
                    </a:solidFill>
                  </a:tcPr>
                </a:tc>
                <a:tc>
                  <a:txBody>
                    <a:bodyPr/>
                    <a:lstStyle/>
                    <a:p>
                      <a:pPr algn="r" fontAlgn="ctr"/>
                      <a:r>
                        <a:rPr lang="es-CO" sz="1400" b="1" i="0" u="none" strike="noStrike">
                          <a:solidFill>
                            <a:srgbClr val="FFFFFF"/>
                          </a:solidFill>
                          <a:effectLst/>
                          <a:latin typeface="Arial Narrow" panose="020B0606020202030204" pitchFamily="34" charset="0"/>
                        </a:rPr>
                        <a:t>2,976,457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tc>
                  <a:txBody>
                    <a:bodyPr/>
                    <a:lstStyle/>
                    <a:p>
                      <a:pPr algn="r" fontAlgn="ctr"/>
                      <a:r>
                        <a:rPr lang="es-CO" sz="1400" b="1" i="0" u="none" strike="noStrike">
                          <a:solidFill>
                            <a:srgbClr val="FFFFFF"/>
                          </a:solidFill>
                          <a:effectLst/>
                          <a:latin typeface="Arial Narrow" panose="020B0606020202030204" pitchFamily="34" charset="0"/>
                        </a:rPr>
                        <a:t>2,770,904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tc>
                  <a:txBody>
                    <a:bodyPr/>
                    <a:lstStyle/>
                    <a:p>
                      <a:pPr algn="r" fontAlgn="ctr"/>
                      <a:r>
                        <a:rPr lang="es-CO" sz="1400" b="1" i="0" u="none" strike="noStrike">
                          <a:solidFill>
                            <a:srgbClr val="FFFFFF"/>
                          </a:solidFill>
                          <a:effectLst/>
                          <a:latin typeface="Arial Narrow" panose="020B0606020202030204" pitchFamily="34" charset="0"/>
                        </a:rPr>
                        <a:t>205,553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tc>
                  <a:txBody>
                    <a:bodyPr/>
                    <a:lstStyle/>
                    <a:p>
                      <a:pPr algn="r" fontAlgn="ctr"/>
                      <a:r>
                        <a:rPr lang="es-CO" sz="1400" b="1" i="0" u="none" strike="noStrike" dirty="0">
                          <a:solidFill>
                            <a:srgbClr val="FFFFFF"/>
                          </a:solidFill>
                          <a:effectLst/>
                          <a:latin typeface="Arial Narrow" panose="020B0606020202030204" pitchFamily="34" charset="0"/>
                        </a:rPr>
                        <a:t>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extLst>
                  <a:ext uri="{0D108BD9-81ED-4DB2-BD59-A6C34878D82A}">
                    <a16:rowId xmlns:a16="http://schemas.microsoft.com/office/drawing/2014/main" val="10009"/>
                  </a:ext>
                </a:extLst>
              </a:tr>
            </a:tbl>
          </a:graphicData>
        </a:graphic>
      </p:graphicFrame>
      <p:sp>
        <p:nvSpPr>
          <p:cNvPr id="17" name="Botón de acción: ir hacia delante o siguiente 11">
            <a:hlinkClick r:id="rId2" action="ppaction://hlinksldjump" highlightClick="1"/>
            <a:extLst>
              <a:ext uri="{FF2B5EF4-FFF2-40B4-BE49-F238E27FC236}">
                <a16:creationId xmlns:a16="http://schemas.microsoft.com/office/drawing/2014/main" id="{72C6AB12-63A9-418E-9466-72A11D3D8B89}"/>
              </a:ext>
            </a:extLst>
          </p:cNvPr>
          <p:cNvSpPr/>
          <p:nvPr/>
        </p:nvSpPr>
        <p:spPr>
          <a:xfrm>
            <a:off x="5426076" y="3146425"/>
            <a:ext cx="188913"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1" name="Botón de acción: ir hacia delante o siguiente 11">
            <a:hlinkClick r:id="rId3" action="ppaction://hlinksldjump" highlightClick="1"/>
            <a:extLst>
              <a:ext uri="{FF2B5EF4-FFF2-40B4-BE49-F238E27FC236}">
                <a16:creationId xmlns:a16="http://schemas.microsoft.com/office/drawing/2014/main" id="{AD0578BE-4B0D-4DB6-B094-A96E98F50A57}"/>
              </a:ext>
            </a:extLst>
          </p:cNvPr>
          <p:cNvSpPr/>
          <p:nvPr/>
        </p:nvSpPr>
        <p:spPr>
          <a:xfrm>
            <a:off x="3854451" y="3794125"/>
            <a:ext cx="188913"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4" name="Botón de acción: ir hacia delante o siguiente 11">
            <a:hlinkClick r:id="rId4" action="ppaction://hlinksldjump" highlightClick="1"/>
            <a:extLst>
              <a:ext uri="{FF2B5EF4-FFF2-40B4-BE49-F238E27FC236}">
                <a16:creationId xmlns:a16="http://schemas.microsoft.com/office/drawing/2014/main" id="{0F1C7C55-00CA-4AE7-B9D0-748A255EA276}"/>
              </a:ext>
            </a:extLst>
          </p:cNvPr>
          <p:cNvSpPr/>
          <p:nvPr/>
        </p:nvSpPr>
        <p:spPr>
          <a:xfrm>
            <a:off x="3127376" y="4003675"/>
            <a:ext cx="188913"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6" name="Botón de acción: ir hacia delante o siguiente 11">
            <a:hlinkClick r:id="rId5" action="ppaction://hlinksldjump" highlightClick="1"/>
            <a:extLst>
              <a:ext uri="{FF2B5EF4-FFF2-40B4-BE49-F238E27FC236}">
                <a16:creationId xmlns:a16="http://schemas.microsoft.com/office/drawing/2014/main" id="{AD6AEE30-8E87-4BB5-A34C-8347C7B05F57}"/>
              </a:ext>
            </a:extLst>
          </p:cNvPr>
          <p:cNvSpPr/>
          <p:nvPr/>
        </p:nvSpPr>
        <p:spPr>
          <a:xfrm>
            <a:off x="3376613" y="4427538"/>
            <a:ext cx="188912"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5" name="Botón de acción: ir hacia delante o siguiente 11">
            <a:hlinkClick r:id="rId6" action="ppaction://hlinksldjump" highlightClick="1"/>
            <a:extLst>
              <a:ext uri="{FF2B5EF4-FFF2-40B4-BE49-F238E27FC236}">
                <a16:creationId xmlns:a16="http://schemas.microsoft.com/office/drawing/2014/main" id="{C3B838E7-5E2C-4AAF-B8D9-830E2520F1EE}"/>
              </a:ext>
            </a:extLst>
          </p:cNvPr>
          <p:cNvSpPr/>
          <p:nvPr/>
        </p:nvSpPr>
        <p:spPr>
          <a:xfrm>
            <a:off x="4548188" y="4227513"/>
            <a:ext cx="188912"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3" name="Botón de acción: ir hacia delante o siguiente 11">
            <a:hlinkClick r:id="rId7" action="ppaction://hlinksldjump" highlightClick="1"/>
            <a:extLst>
              <a:ext uri="{FF2B5EF4-FFF2-40B4-BE49-F238E27FC236}">
                <a16:creationId xmlns:a16="http://schemas.microsoft.com/office/drawing/2014/main" id="{862454BA-E452-449D-A2CB-684521D16CF0}"/>
              </a:ext>
            </a:extLst>
          </p:cNvPr>
          <p:cNvSpPr/>
          <p:nvPr/>
        </p:nvSpPr>
        <p:spPr>
          <a:xfrm>
            <a:off x="5408613" y="3581400"/>
            <a:ext cx="188912"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8" name="Rectángulo 17">
            <a:extLst>
              <a:ext uri="{FF2B5EF4-FFF2-40B4-BE49-F238E27FC236}">
                <a16:creationId xmlns:a16="http://schemas.microsoft.com/office/drawing/2014/main" id="{221B45CA-01AF-41A8-8EA0-D08B5A8170E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0" name="CuadroTexto 19">
            <a:extLst>
              <a:ext uri="{FF2B5EF4-FFF2-40B4-BE49-F238E27FC236}">
                <a16:creationId xmlns:a16="http://schemas.microsoft.com/office/drawing/2014/main" id="{0B6270E8-02F7-411B-8A31-F184F901D313}"/>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24" name="Imagen 7">
            <a:extLst>
              <a:ext uri="{FF2B5EF4-FFF2-40B4-BE49-F238E27FC236}">
                <a16:creationId xmlns:a16="http://schemas.microsoft.com/office/drawing/2014/main" id="{96BB327C-6F06-40E1-8599-D3B1ECF3C3D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5" name="Imagen 5">
            <a:extLst>
              <a:ext uri="{FF2B5EF4-FFF2-40B4-BE49-F238E27FC236}">
                <a16:creationId xmlns:a16="http://schemas.microsoft.com/office/drawing/2014/main" id="{7540B3FF-5B42-4137-9A88-11064AC6977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BDA8950D-8153-49AD-8879-35D873321CFB}"/>
              </a:ext>
            </a:extLst>
          </p:cNvPr>
          <p:cNvSpPr txBox="1">
            <a:spLocks/>
          </p:cNvSpPr>
          <p:nvPr/>
        </p:nvSpPr>
        <p:spPr>
          <a:xfrm>
            <a:off x="2814639" y="533400"/>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b="1" dirty="0">
                <a:solidFill>
                  <a:srgbClr val="293166"/>
                </a:solidFill>
              </a:rPr>
              <a:t> </a:t>
            </a:r>
            <a:r>
              <a:rPr lang="es-CO" sz="1200" b="1" dirty="0">
                <a:solidFill>
                  <a:srgbClr val="293166"/>
                </a:solidFill>
                <a:cs typeface="Lato Regular"/>
              </a:rPr>
              <a:t>ESTADO DE SITUACIÓN FINANCIERA INDIVIDUAL</a:t>
            </a:r>
          </a:p>
          <a:p>
            <a:pPr algn="ctr">
              <a:defRPr/>
            </a:pPr>
            <a:r>
              <a:rPr lang="es-CO" sz="1200" b="1" dirty="0">
                <a:solidFill>
                  <a:srgbClr val="293166"/>
                </a:solidFill>
                <a:cs typeface="Lato Regular"/>
              </a:rPr>
              <a:t>FONDO PARA LA REHABILITACIÓN, INVERSIÓN SOCIAL Y LUCHA CONTRA EL CRIMEN ORGANIZACIONAL - FRISCO</a:t>
            </a:r>
          </a:p>
          <a:p>
            <a:pPr algn="ctr">
              <a:defRPr/>
            </a:pPr>
            <a:r>
              <a:rPr lang="es-CO" sz="788" b="1" dirty="0">
                <a:solidFill>
                  <a:srgbClr val="293166"/>
                </a:solidFill>
                <a:cs typeface="Lato Regular"/>
              </a:rPr>
              <a:t>AL 31 DE AGOSTO DEL AÑO 2020</a:t>
            </a:r>
          </a:p>
          <a:p>
            <a:pPr algn="ctr">
              <a:defRPr/>
            </a:pPr>
            <a:r>
              <a:rPr lang="es-CO" sz="788" b="1" dirty="0">
                <a:solidFill>
                  <a:srgbClr val="293166"/>
                </a:solidFill>
                <a:cs typeface="Lato Regular"/>
              </a:rPr>
              <a:t>(cifra en millones de pesos colombianos)</a:t>
            </a:r>
          </a:p>
          <a:p>
            <a:pPr>
              <a:defRPr/>
            </a:pPr>
            <a:endParaRPr lang="es-CO" sz="788" dirty="0">
              <a:solidFill>
                <a:srgbClr val="0070C0"/>
              </a:solidFill>
              <a:cs typeface="Lato Regular"/>
            </a:endParaRPr>
          </a:p>
        </p:txBody>
      </p:sp>
      <p:sp>
        <p:nvSpPr>
          <p:cNvPr id="11271" name="CuadroTexto 1">
            <a:extLst>
              <a:ext uri="{FF2B5EF4-FFF2-40B4-BE49-F238E27FC236}">
                <a16:creationId xmlns:a16="http://schemas.microsoft.com/office/drawing/2014/main" id="{B7A50144-01E3-4202-843E-47454E38F05A}"/>
              </a:ext>
            </a:extLst>
          </p:cNvPr>
          <p:cNvSpPr txBox="1">
            <a:spLocks noChangeArrowheads="1"/>
          </p:cNvSpPr>
          <p:nvPr/>
        </p:nvSpPr>
        <p:spPr bwMode="auto">
          <a:xfrm>
            <a:off x="2443164" y="5711826"/>
            <a:ext cx="70818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sz="1200"/>
              <a:t>El total de los activos que posee el FRISCO están avaluados al 31 de Agosto de 2020 en:  Extintos $1.682.970 y en Proceso de extinción de dominio  $6.379.671, para un total $ 8.063.641 millones.</a:t>
            </a:r>
          </a:p>
          <a:p>
            <a:r>
              <a:rPr lang="es-ES" altLang="es-CO" sz="1200"/>
              <a:t>Los recursos que están en proceso de Extinción de dominio van registrados en cuentas de orden.</a:t>
            </a:r>
            <a:endParaRPr lang="es-CO" altLang="es-CO" sz="1200"/>
          </a:p>
        </p:txBody>
      </p:sp>
      <p:sp>
        <p:nvSpPr>
          <p:cNvPr id="11" name="Botón de acción: ir hacia atrás o anterior 14">
            <a:hlinkClick r:id="" action="ppaction://hlinkshowjump?jump=nextslide" highlightClick="1"/>
            <a:extLst>
              <a:ext uri="{FF2B5EF4-FFF2-40B4-BE49-F238E27FC236}">
                <a16:creationId xmlns:a16="http://schemas.microsoft.com/office/drawing/2014/main" id="{2F81C321-35CB-4CCD-8A1F-08276EDA2BA3}"/>
              </a:ext>
            </a:extLst>
          </p:cNvPr>
          <p:cNvSpPr/>
          <p:nvPr/>
        </p:nvSpPr>
        <p:spPr>
          <a:xfrm rot="10800000">
            <a:off x="10002838" y="1370014"/>
            <a:ext cx="323850" cy="128587"/>
          </a:xfrm>
          <a:prstGeom prst="actionButtonBackPreviou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solidFill>
                <a:prstClr val="white"/>
              </a:solidFill>
            </a:endParaRPr>
          </a:p>
        </p:txBody>
      </p:sp>
      <p:sp>
        <p:nvSpPr>
          <p:cNvPr id="2" name="CuadroTexto 1">
            <a:extLst>
              <a:ext uri="{FF2B5EF4-FFF2-40B4-BE49-F238E27FC236}">
                <a16:creationId xmlns:a16="http://schemas.microsoft.com/office/drawing/2014/main" id="{D3596D90-D1BB-4C3B-A3C6-B798B5488C22}"/>
              </a:ext>
            </a:extLst>
          </p:cNvPr>
          <p:cNvSpPr txBox="1"/>
          <p:nvPr/>
        </p:nvSpPr>
        <p:spPr>
          <a:xfrm>
            <a:off x="5861050" y="1266825"/>
            <a:ext cx="4624388" cy="338138"/>
          </a:xfrm>
          <a:prstGeom prst="rect">
            <a:avLst/>
          </a:prstGeom>
          <a:noFill/>
        </p:spPr>
        <p:txBody>
          <a:bodyPr>
            <a:spAutoFit/>
          </a:bodyPr>
          <a:lstStyle/>
          <a:p>
            <a:pPr>
              <a:defRPr/>
            </a:pPr>
            <a:r>
              <a:rPr lang="es-ES" sz="1600" b="1" dirty="0">
                <a:solidFill>
                  <a:srgbClr val="000A8B"/>
                </a:solidFill>
                <a:latin typeface="+mj-lt"/>
                <a:ea typeface="+mj-ea"/>
              </a:rPr>
              <a:t>INVENTARIO FRISCO AL 31 DE AGOSTO DE 2020</a:t>
            </a:r>
            <a:endParaRPr lang="es-CO" sz="1600" b="1" dirty="0">
              <a:solidFill>
                <a:srgbClr val="000A8B"/>
              </a:solidFill>
              <a:latin typeface="+mj-lt"/>
              <a:ea typeface="+mj-ea"/>
            </a:endParaRPr>
          </a:p>
        </p:txBody>
      </p:sp>
      <p:graphicFrame>
        <p:nvGraphicFramePr>
          <p:cNvPr id="3" name="Tabla 2">
            <a:extLst>
              <a:ext uri="{FF2B5EF4-FFF2-40B4-BE49-F238E27FC236}">
                <a16:creationId xmlns:a16="http://schemas.microsoft.com/office/drawing/2014/main" id="{7444FD48-A1B0-4E10-9E7F-9BCFEBB2E2C5}"/>
              </a:ext>
            </a:extLst>
          </p:cNvPr>
          <p:cNvGraphicFramePr>
            <a:graphicFrameLocks noGrp="1"/>
          </p:cNvGraphicFramePr>
          <p:nvPr/>
        </p:nvGraphicFramePr>
        <p:xfrm>
          <a:off x="6700838" y="1839913"/>
          <a:ext cx="3789362" cy="3829055"/>
        </p:xfrm>
        <a:graphic>
          <a:graphicData uri="http://schemas.openxmlformats.org/drawingml/2006/table">
            <a:tbl>
              <a:tblPr/>
              <a:tblGrid>
                <a:gridCol w="2191004">
                  <a:extLst>
                    <a:ext uri="{9D8B030D-6E8A-4147-A177-3AD203B41FA5}">
                      <a16:colId xmlns:a16="http://schemas.microsoft.com/office/drawing/2014/main" val="20000"/>
                    </a:ext>
                  </a:extLst>
                </a:gridCol>
                <a:gridCol w="817138">
                  <a:extLst>
                    <a:ext uri="{9D8B030D-6E8A-4147-A177-3AD203B41FA5}">
                      <a16:colId xmlns:a16="http://schemas.microsoft.com/office/drawing/2014/main" val="20001"/>
                    </a:ext>
                  </a:extLst>
                </a:gridCol>
                <a:gridCol w="781220">
                  <a:extLst>
                    <a:ext uri="{9D8B030D-6E8A-4147-A177-3AD203B41FA5}">
                      <a16:colId xmlns:a16="http://schemas.microsoft.com/office/drawing/2014/main" val="20002"/>
                    </a:ext>
                  </a:extLst>
                </a:gridCol>
              </a:tblGrid>
              <a:tr h="363706">
                <a:tc>
                  <a:txBody>
                    <a:bodyPr/>
                    <a:lstStyle/>
                    <a:p>
                      <a:pPr algn="l" fontAlgn="ctr"/>
                      <a:r>
                        <a:rPr lang="es-CO" sz="1100" b="1" i="0" u="none" strike="noStrike">
                          <a:solidFill>
                            <a:srgbClr val="FFFFFF"/>
                          </a:solidFill>
                          <a:effectLst/>
                          <a:latin typeface="Calibri" panose="020F0502020204030204" pitchFamily="34" charset="0"/>
                        </a:rPr>
                        <a:t>INVENTARIOS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100" b="1" i="0" u="none" strike="noStrike">
                          <a:solidFill>
                            <a:srgbClr val="FFFFFF"/>
                          </a:solidFill>
                          <a:effectLst/>
                          <a:latin typeface="Calibri" panose="020F0502020204030204" pitchFamily="34" charset="0"/>
                        </a:rPr>
                        <a:t>Extintos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100" b="1" i="0" u="none" strike="noStrike">
                          <a:solidFill>
                            <a:srgbClr val="FFFFFF"/>
                          </a:solidFill>
                          <a:effectLst/>
                          <a:latin typeface="Calibri" panose="020F0502020204030204" pitchFamily="34" charset="0"/>
                        </a:rPr>
                        <a:t>Incautado</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extLst>
                  <a:ext uri="{0D108BD9-81ED-4DB2-BD59-A6C34878D82A}">
                    <a16:rowId xmlns:a16="http://schemas.microsoft.com/office/drawing/2014/main" val="10000"/>
                  </a:ext>
                </a:extLst>
              </a:tr>
              <a:tr h="171752">
                <a:tc>
                  <a:txBody>
                    <a:bodyPr/>
                    <a:lstStyle/>
                    <a:p>
                      <a:pPr algn="l" fontAlgn="ctr"/>
                      <a:r>
                        <a:rPr lang="es-CO" sz="1000" b="0" i="0" u="none" strike="noStrike">
                          <a:solidFill>
                            <a:srgbClr val="000000"/>
                          </a:solidFill>
                          <a:effectLst/>
                          <a:latin typeface="Calibri" panose="020F0502020204030204" pitchFamily="34" charset="0"/>
                        </a:rPr>
                        <a:t>Bienes Urbanos</a:t>
                      </a:r>
                    </a:p>
                  </a:txBody>
                  <a:tcPr marL="0" marR="0" marT="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r" fontAlgn="ctr"/>
                      <a:r>
                        <a:rPr lang="es-CO" sz="1000" b="0" i="0" u="none" strike="noStrike">
                          <a:solidFill>
                            <a:srgbClr val="000000"/>
                          </a:solidFill>
                          <a:effectLst/>
                          <a:latin typeface="Calibri" panose="020F0502020204030204" pitchFamily="34" charset="0"/>
                        </a:rPr>
                        <a:t>248,721</a:t>
                      </a:r>
                    </a:p>
                  </a:txBody>
                  <a:tcPr marL="0" marR="0" marT="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r" fontAlgn="ctr"/>
                      <a:r>
                        <a:rPr lang="es-CO" sz="1000" b="0" i="0" u="none" strike="noStrike">
                          <a:solidFill>
                            <a:srgbClr val="000000"/>
                          </a:solidFill>
                          <a:effectLst/>
                          <a:latin typeface="Calibri" panose="020F0502020204030204" pitchFamily="34" charset="0"/>
                        </a:rPr>
                        <a:t>2,384,937</a:t>
                      </a:r>
                    </a:p>
                  </a:txBody>
                  <a:tcPr marL="0" marR="0" marT="0" marB="0" anchor="ctr">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10001"/>
                  </a:ext>
                </a:extLst>
              </a:tr>
              <a:tr h="171752">
                <a:tc>
                  <a:txBody>
                    <a:bodyPr/>
                    <a:lstStyle/>
                    <a:p>
                      <a:pPr algn="l" fontAlgn="ctr"/>
                      <a:r>
                        <a:rPr lang="es-CO" sz="1000" b="0" i="0" u="none" strike="noStrike">
                          <a:solidFill>
                            <a:srgbClr val="000000"/>
                          </a:solidFill>
                          <a:effectLst/>
                          <a:latin typeface="Calibri" panose="020F0502020204030204" pitchFamily="34" charset="0"/>
                        </a:rPr>
                        <a:t>Bienes Rurales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530,535</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978,684</a:t>
                      </a:r>
                    </a:p>
                  </a:txBody>
                  <a:tcPr marL="0" marR="0" marT="0" marB="0" anchor="ctr">
                    <a:lnL>
                      <a:noFill/>
                    </a:lnL>
                    <a:lnR>
                      <a:noFill/>
                    </a:lnR>
                    <a:lnT>
                      <a:noFill/>
                    </a:lnT>
                    <a:lnB>
                      <a:noFill/>
                    </a:lnB>
                  </a:tcPr>
                </a:tc>
                <a:extLst>
                  <a:ext uri="{0D108BD9-81ED-4DB2-BD59-A6C34878D82A}">
                    <a16:rowId xmlns:a16="http://schemas.microsoft.com/office/drawing/2014/main" val="10002"/>
                  </a:ext>
                </a:extLst>
              </a:tr>
              <a:tr h="171752">
                <a:tc>
                  <a:txBody>
                    <a:bodyPr/>
                    <a:lstStyle/>
                    <a:p>
                      <a:pPr algn="l" fontAlgn="ctr"/>
                      <a:r>
                        <a:rPr lang="es-CO" sz="1000" b="0" i="0" u="none" strike="noStrike">
                          <a:solidFill>
                            <a:srgbClr val="000000"/>
                          </a:solidFill>
                          <a:effectLst/>
                          <a:latin typeface="Calibri" panose="020F0502020204030204" pitchFamily="34" charset="0"/>
                        </a:rPr>
                        <a:t>Sociedades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474,977</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2,936,257</a:t>
                      </a:r>
                    </a:p>
                  </a:txBody>
                  <a:tcPr marL="0" marR="0" marT="0" marB="0" anchor="ctr">
                    <a:lnL>
                      <a:noFill/>
                    </a:lnL>
                    <a:lnR>
                      <a:noFill/>
                    </a:lnR>
                    <a:lnT>
                      <a:noFill/>
                    </a:lnT>
                    <a:lnB>
                      <a:noFill/>
                    </a:lnB>
                  </a:tcPr>
                </a:tc>
                <a:extLst>
                  <a:ext uri="{0D108BD9-81ED-4DB2-BD59-A6C34878D82A}">
                    <a16:rowId xmlns:a16="http://schemas.microsoft.com/office/drawing/2014/main" val="10003"/>
                  </a:ext>
                </a:extLst>
              </a:tr>
              <a:tr h="171752">
                <a:tc>
                  <a:txBody>
                    <a:bodyPr/>
                    <a:lstStyle/>
                    <a:p>
                      <a:pPr algn="l" fontAlgn="ctr"/>
                      <a:r>
                        <a:rPr lang="es-CO" sz="1000" b="0" i="0" u="none" strike="noStrike">
                          <a:solidFill>
                            <a:srgbClr val="000000"/>
                          </a:solidFill>
                          <a:effectLst/>
                          <a:latin typeface="Calibri" panose="020F0502020204030204" pitchFamily="34" charset="0"/>
                        </a:rPr>
                        <a:t>Aeronaves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324</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618</a:t>
                      </a:r>
                    </a:p>
                  </a:txBody>
                  <a:tcPr marL="0" marR="0" marT="0" marB="0" anchor="ctr">
                    <a:lnL>
                      <a:noFill/>
                    </a:lnL>
                    <a:lnR>
                      <a:noFill/>
                    </a:lnR>
                    <a:lnT>
                      <a:noFill/>
                    </a:lnT>
                    <a:lnB>
                      <a:noFill/>
                    </a:lnB>
                  </a:tcPr>
                </a:tc>
                <a:extLst>
                  <a:ext uri="{0D108BD9-81ED-4DB2-BD59-A6C34878D82A}">
                    <a16:rowId xmlns:a16="http://schemas.microsoft.com/office/drawing/2014/main" val="10004"/>
                  </a:ext>
                </a:extLst>
              </a:tr>
              <a:tr h="171752">
                <a:tc>
                  <a:txBody>
                    <a:bodyPr/>
                    <a:lstStyle/>
                    <a:p>
                      <a:pPr algn="l" fontAlgn="ctr"/>
                      <a:r>
                        <a:rPr lang="es-CO" sz="1000" b="0" i="0" u="none" strike="noStrike">
                          <a:solidFill>
                            <a:srgbClr val="000000"/>
                          </a:solidFill>
                          <a:effectLst/>
                          <a:latin typeface="Calibri" panose="020F0502020204030204" pitchFamily="34" charset="0"/>
                        </a:rPr>
                        <a:t>Motonaves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399</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4,330</a:t>
                      </a:r>
                    </a:p>
                  </a:txBody>
                  <a:tcPr marL="0" marR="0" marT="0" marB="0" anchor="ctr">
                    <a:lnL>
                      <a:noFill/>
                    </a:lnL>
                    <a:lnR>
                      <a:noFill/>
                    </a:lnR>
                    <a:lnT>
                      <a:noFill/>
                    </a:lnT>
                    <a:lnB>
                      <a:noFill/>
                    </a:lnB>
                  </a:tcPr>
                </a:tc>
                <a:extLst>
                  <a:ext uri="{0D108BD9-81ED-4DB2-BD59-A6C34878D82A}">
                    <a16:rowId xmlns:a16="http://schemas.microsoft.com/office/drawing/2014/main" val="10005"/>
                  </a:ext>
                </a:extLst>
              </a:tr>
              <a:tr h="171752">
                <a:tc>
                  <a:txBody>
                    <a:bodyPr/>
                    <a:lstStyle/>
                    <a:p>
                      <a:pPr algn="l" fontAlgn="ctr"/>
                      <a:r>
                        <a:rPr lang="es-CO" sz="1000" b="0" i="0" u="none" strike="noStrike">
                          <a:solidFill>
                            <a:srgbClr val="000000"/>
                          </a:solidFill>
                          <a:effectLst/>
                          <a:latin typeface="Calibri" panose="020F0502020204030204" pitchFamily="34" charset="0"/>
                        </a:rPr>
                        <a:t>Vehículos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4,425</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41,624</a:t>
                      </a:r>
                    </a:p>
                  </a:txBody>
                  <a:tcPr marL="0" marR="0" marT="0" marB="0" anchor="ctr">
                    <a:lnL>
                      <a:noFill/>
                    </a:lnL>
                    <a:lnR>
                      <a:noFill/>
                    </a:lnR>
                    <a:lnT>
                      <a:noFill/>
                    </a:lnT>
                    <a:lnB>
                      <a:noFill/>
                    </a:lnB>
                  </a:tcPr>
                </a:tc>
                <a:extLst>
                  <a:ext uri="{0D108BD9-81ED-4DB2-BD59-A6C34878D82A}">
                    <a16:rowId xmlns:a16="http://schemas.microsoft.com/office/drawing/2014/main" val="10006"/>
                  </a:ext>
                </a:extLst>
              </a:tr>
              <a:tr h="171752">
                <a:tc>
                  <a:txBody>
                    <a:bodyPr/>
                    <a:lstStyle/>
                    <a:p>
                      <a:pPr algn="l" fontAlgn="ctr"/>
                      <a:r>
                        <a:rPr lang="es-CO" sz="1000" b="0" i="0" u="none" strike="noStrike">
                          <a:solidFill>
                            <a:srgbClr val="000000"/>
                          </a:solidFill>
                          <a:effectLst/>
                          <a:latin typeface="Calibri" panose="020F0502020204030204" pitchFamily="34" charset="0"/>
                        </a:rPr>
                        <a:t>Obras de Arte</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534</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2,050</a:t>
                      </a:r>
                    </a:p>
                  </a:txBody>
                  <a:tcPr marL="0" marR="0" marT="0" marB="0" anchor="ctr">
                    <a:lnL>
                      <a:noFill/>
                    </a:lnL>
                    <a:lnR>
                      <a:noFill/>
                    </a:lnR>
                    <a:lnT>
                      <a:noFill/>
                    </a:lnT>
                    <a:lnB>
                      <a:noFill/>
                    </a:lnB>
                  </a:tcPr>
                </a:tc>
                <a:extLst>
                  <a:ext uri="{0D108BD9-81ED-4DB2-BD59-A6C34878D82A}">
                    <a16:rowId xmlns:a16="http://schemas.microsoft.com/office/drawing/2014/main" val="10007"/>
                  </a:ext>
                </a:extLst>
              </a:tr>
              <a:tr h="171752">
                <a:tc>
                  <a:txBody>
                    <a:bodyPr/>
                    <a:lstStyle/>
                    <a:p>
                      <a:pPr algn="l" fontAlgn="ctr"/>
                      <a:r>
                        <a:rPr lang="es-CO" sz="1000" b="0" i="0" u="none" strike="noStrike">
                          <a:solidFill>
                            <a:srgbClr val="000000"/>
                          </a:solidFill>
                          <a:effectLst/>
                          <a:latin typeface="Calibri" panose="020F0502020204030204" pitchFamily="34" charset="0"/>
                        </a:rPr>
                        <a:t>Bienes Inmuebles DAO</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34</a:t>
                      </a:r>
                    </a:p>
                  </a:txBody>
                  <a:tcPr marL="0" marR="0" marT="0" marB="0" anchor="ctr">
                    <a:lnL>
                      <a:noFill/>
                    </a:lnL>
                    <a:lnR>
                      <a:noFill/>
                    </a:lnR>
                    <a:lnT>
                      <a:noFill/>
                    </a:lnT>
                    <a:lnB>
                      <a:noFill/>
                    </a:lnB>
                  </a:tcPr>
                </a:tc>
                <a:extLst>
                  <a:ext uri="{0D108BD9-81ED-4DB2-BD59-A6C34878D82A}">
                    <a16:rowId xmlns:a16="http://schemas.microsoft.com/office/drawing/2014/main" val="10008"/>
                  </a:ext>
                </a:extLst>
              </a:tr>
              <a:tr h="171752">
                <a:tc>
                  <a:txBody>
                    <a:bodyPr/>
                    <a:lstStyle/>
                    <a:p>
                      <a:pPr algn="l" fontAlgn="ctr"/>
                      <a:r>
                        <a:rPr lang="es-CO" sz="1000" b="0" i="0" u="none" strike="noStrike">
                          <a:solidFill>
                            <a:srgbClr val="000000"/>
                          </a:solidFill>
                          <a:effectLst/>
                          <a:latin typeface="Calibri" panose="020F0502020204030204" pitchFamily="34" charset="0"/>
                        </a:rPr>
                        <a:t>Joyas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529</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0009"/>
                  </a:ext>
                </a:extLst>
              </a:tr>
              <a:tr h="171752">
                <a:tc>
                  <a:txBody>
                    <a:bodyPr/>
                    <a:lstStyle/>
                    <a:p>
                      <a:pPr algn="l" fontAlgn="ctr"/>
                      <a:r>
                        <a:rPr lang="es-CO" sz="1000" b="0" i="0" u="none" strike="noStrike">
                          <a:solidFill>
                            <a:srgbClr val="000000"/>
                          </a:solidFill>
                          <a:effectLst/>
                          <a:latin typeface="Calibri" panose="020F0502020204030204" pitchFamily="34" charset="0"/>
                        </a:rPr>
                        <a:t>Sustancias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87</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396</a:t>
                      </a:r>
                    </a:p>
                  </a:txBody>
                  <a:tcPr marL="0" marR="0" marT="0" marB="0" anchor="ctr">
                    <a:lnL>
                      <a:noFill/>
                    </a:lnL>
                    <a:lnR>
                      <a:noFill/>
                    </a:lnR>
                    <a:lnT>
                      <a:noFill/>
                    </a:lnT>
                    <a:lnB>
                      <a:noFill/>
                    </a:lnB>
                  </a:tcPr>
                </a:tc>
                <a:extLst>
                  <a:ext uri="{0D108BD9-81ED-4DB2-BD59-A6C34878D82A}">
                    <a16:rowId xmlns:a16="http://schemas.microsoft.com/office/drawing/2014/main" val="10010"/>
                  </a:ext>
                </a:extLst>
              </a:tr>
              <a:tr h="171752">
                <a:tc>
                  <a:txBody>
                    <a:bodyPr/>
                    <a:lstStyle/>
                    <a:p>
                      <a:pPr algn="l" fontAlgn="ctr"/>
                      <a:r>
                        <a:rPr lang="es-CO" sz="1000" b="0" i="0" u="none" strike="noStrike">
                          <a:solidFill>
                            <a:srgbClr val="000000"/>
                          </a:solidFill>
                          <a:effectLst/>
                          <a:latin typeface="Calibri" panose="020F0502020204030204" pitchFamily="34" charset="0"/>
                        </a:rPr>
                        <a:t>Semovientes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61</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3,470</a:t>
                      </a:r>
                    </a:p>
                  </a:txBody>
                  <a:tcPr marL="0" marR="0" marT="0" marB="0" anchor="ctr">
                    <a:lnL>
                      <a:noFill/>
                    </a:lnL>
                    <a:lnR>
                      <a:noFill/>
                    </a:lnR>
                    <a:lnT>
                      <a:noFill/>
                    </a:lnT>
                    <a:lnB>
                      <a:noFill/>
                    </a:lnB>
                  </a:tcPr>
                </a:tc>
                <a:extLst>
                  <a:ext uri="{0D108BD9-81ED-4DB2-BD59-A6C34878D82A}">
                    <a16:rowId xmlns:a16="http://schemas.microsoft.com/office/drawing/2014/main" val="10011"/>
                  </a:ext>
                </a:extLst>
              </a:tr>
              <a:tr h="171752">
                <a:tc>
                  <a:txBody>
                    <a:bodyPr/>
                    <a:lstStyle/>
                    <a:p>
                      <a:pPr algn="l" fontAlgn="ctr"/>
                      <a:r>
                        <a:rPr lang="es-CO" sz="1000" b="0" i="0" u="none" strike="noStrike">
                          <a:solidFill>
                            <a:srgbClr val="000000"/>
                          </a:solidFill>
                          <a:effectLst/>
                          <a:latin typeface="Calibri" panose="020F0502020204030204" pitchFamily="34" charset="0"/>
                        </a:rPr>
                        <a:t>Metales Preciosos (oro, platino)</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4,251</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0012"/>
                  </a:ext>
                </a:extLst>
              </a:tr>
              <a:tr h="171752">
                <a:tc>
                  <a:txBody>
                    <a:bodyPr/>
                    <a:lstStyle/>
                    <a:p>
                      <a:pPr algn="l" fontAlgn="ctr"/>
                      <a:r>
                        <a:rPr lang="es-CO" sz="1000" b="0" i="0" u="none" strike="noStrike">
                          <a:solidFill>
                            <a:srgbClr val="000000"/>
                          </a:solidFill>
                          <a:effectLst/>
                          <a:latin typeface="Calibri" panose="020F0502020204030204" pitchFamily="34" charset="0"/>
                        </a:rPr>
                        <a:t>Divisas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6,479</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26,281</a:t>
                      </a:r>
                    </a:p>
                  </a:txBody>
                  <a:tcPr marL="0" marR="0" marT="0" marB="0" anchor="ctr">
                    <a:lnL>
                      <a:noFill/>
                    </a:lnL>
                    <a:lnR>
                      <a:noFill/>
                    </a:lnR>
                    <a:lnT>
                      <a:noFill/>
                    </a:lnT>
                    <a:lnB>
                      <a:noFill/>
                    </a:lnB>
                  </a:tcPr>
                </a:tc>
                <a:extLst>
                  <a:ext uri="{0D108BD9-81ED-4DB2-BD59-A6C34878D82A}">
                    <a16:rowId xmlns:a16="http://schemas.microsoft.com/office/drawing/2014/main" val="10013"/>
                  </a:ext>
                </a:extLst>
              </a:tr>
              <a:tr h="171752">
                <a:tc>
                  <a:txBody>
                    <a:bodyPr/>
                    <a:lstStyle/>
                    <a:p>
                      <a:pPr algn="l" fontAlgn="ctr"/>
                      <a:r>
                        <a:rPr lang="es-CO" sz="1000" b="0" i="0" u="none" strike="noStrike">
                          <a:solidFill>
                            <a:srgbClr val="000000"/>
                          </a:solidFill>
                          <a:effectLst/>
                          <a:latin typeface="Calibri" panose="020F0502020204030204" pitchFamily="34" charset="0"/>
                        </a:rPr>
                        <a:t>Terrenos Urbanos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98,150</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864</a:t>
                      </a:r>
                    </a:p>
                  </a:txBody>
                  <a:tcPr marL="0" marR="0" marT="0" marB="0" anchor="ctr">
                    <a:lnL>
                      <a:noFill/>
                    </a:lnL>
                    <a:lnR>
                      <a:noFill/>
                    </a:lnR>
                    <a:lnT>
                      <a:noFill/>
                    </a:lnT>
                    <a:lnB>
                      <a:noFill/>
                    </a:lnB>
                  </a:tcPr>
                </a:tc>
                <a:extLst>
                  <a:ext uri="{0D108BD9-81ED-4DB2-BD59-A6C34878D82A}">
                    <a16:rowId xmlns:a16="http://schemas.microsoft.com/office/drawing/2014/main" val="10014"/>
                  </a:ext>
                </a:extLst>
              </a:tr>
              <a:tr h="171752">
                <a:tc>
                  <a:txBody>
                    <a:bodyPr/>
                    <a:lstStyle/>
                    <a:p>
                      <a:pPr algn="l" fontAlgn="ctr"/>
                      <a:r>
                        <a:rPr lang="es-CO" sz="1000" b="0" i="0" u="none" strike="noStrike">
                          <a:solidFill>
                            <a:srgbClr val="000000"/>
                          </a:solidFill>
                          <a:effectLst/>
                          <a:latin typeface="Calibri" panose="020F0502020204030204" pitchFamily="34" charset="0"/>
                        </a:rPr>
                        <a:t>Edificaciones Urbanos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239,372</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0015"/>
                  </a:ext>
                </a:extLst>
              </a:tr>
              <a:tr h="171752">
                <a:tc>
                  <a:txBody>
                    <a:bodyPr/>
                    <a:lstStyle/>
                    <a:p>
                      <a:pPr algn="l" fontAlgn="ctr"/>
                      <a:r>
                        <a:rPr lang="es-CO" sz="1000" b="0" i="0" u="none" strike="noStrike">
                          <a:solidFill>
                            <a:srgbClr val="000000"/>
                          </a:solidFill>
                          <a:effectLst/>
                          <a:latin typeface="Calibri" panose="020F0502020204030204" pitchFamily="34" charset="0"/>
                        </a:rPr>
                        <a:t>Equipo de Transporte</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100</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0016"/>
                  </a:ext>
                </a:extLst>
              </a:tr>
              <a:tr h="171752">
                <a:tc>
                  <a:txBody>
                    <a:bodyPr/>
                    <a:lstStyle/>
                    <a:p>
                      <a:pPr algn="l" fontAlgn="ctr"/>
                      <a:r>
                        <a:rPr lang="es-CO" sz="1000" b="0" i="0" u="none" strike="noStrike">
                          <a:solidFill>
                            <a:srgbClr val="000000"/>
                          </a:solidFill>
                          <a:effectLst/>
                          <a:latin typeface="Calibri" panose="020F0502020204030204" pitchFamily="34" charset="0"/>
                        </a:rPr>
                        <a:t>Bienes recibidos en dacion de pago</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126</a:t>
                      </a:r>
                    </a:p>
                  </a:txBody>
                  <a:tcPr marL="0" marR="0" marT="0" marB="0" anchor="ctr">
                    <a:lnL>
                      <a:noFill/>
                    </a:lnL>
                    <a:lnR>
                      <a:noFill/>
                    </a:lnR>
                    <a:lnT>
                      <a:noFill/>
                    </a:lnT>
                    <a:lnB>
                      <a:noFill/>
                    </a:lnB>
                  </a:tcPr>
                </a:tc>
                <a:extLst>
                  <a:ext uri="{0D108BD9-81ED-4DB2-BD59-A6C34878D82A}">
                    <a16:rowId xmlns:a16="http://schemas.microsoft.com/office/drawing/2014/main" val="10017"/>
                  </a:ext>
                </a:extLst>
              </a:tr>
              <a:tr h="171752">
                <a:tc>
                  <a:txBody>
                    <a:bodyPr/>
                    <a:lstStyle/>
                    <a:p>
                      <a:pPr algn="l" fontAlgn="ctr"/>
                      <a:r>
                        <a:rPr lang="es-CO" sz="1000" b="0" i="0" u="none" strike="noStrike">
                          <a:solidFill>
                            <a:srgbClr val="000000"/>
                          </a:solidFill>
                          <a:effectLst/>
                          <a:latin typeface="Calibri" panose="020F0502020204030204" pitchFamily="34" charset="0"/>
                        </a:rPr>
                        <a:t>Terrenos Rurales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19,475</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0018"/>
                  </a:ext>
                </a:extLst>
              </a:tr>
              <a:tr h="171752">
                <a:tc>
                  <a:txBody>
                    <a:bodyPr/>
                    <a:lstStyle/>
                    <a:p>
                      <a:pPr algn="l" fontAlgn="ctr"/>
                      <a:r>
                        <a:rPr lang="es-CO" sz="1000" b="0" i="0" u="none" strike="noStrike">
                          <a:solidFill>
                            <a:srgbClr val="000000"/>
                          </a:solidFill>
                          <a:effectLst/>
                          <a:latin typeface="Calibri" panose="020F0502020204030204" pitchFamily="34" charset="0"/>
                        </a:rPr>
                        <a:t>Edificaciones Rurales</a:t>
                      </a: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r" fontAlgn="ctr"/>
                      <a:r>
                        <a:rPr lang="es-CO" sz="1000" b="0" i="0" u="none" strike="noStrike">
                          <a:solidFill>
                            <a:srgbClr val="000000"/>
                          </a:solidFill>
                          <a:effectLst/>
                          <a:latin typeface="Calibri" panose="020F0502020204030204" pitchFamily="34" charset="0"/>
                        </a:rPr>
                        <a:t>54,644</a:t>
                      </a: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r" fontAlgn="ctr"/>
                      <a:r>
                        <a:rPr lang="es-CO" sz="1000" b="0" i="0" u="none" strike="noStrike">
                          <a:solidFill>
                            <a:srgbClr val="000000"/>
                          </a:solidFill>
                          <a:effectLst/>
                          <a:latin typeface="Calibri" panose="020F0502020204030204" pitchFamily="34" charset="0"/>
                        </a:rPr>
                        <a:t>0</a:t>
                      </a: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19"/>
                  </a:ext>
                </a:extLst>
              </a:tr>
              <a:tr h="202061">
                <a:tc>
                  <a:txBody>
                    <a:bodyPr/>
                    <a:lstStyle/>
                    <a:p>
                      <a:pPr algn="l" fontAlgn="ctr"/>
                      <a:r>
                        <a:rPr lang="es-CO" sz="1100" b="1" i="0" u="none" strike="noStrike">
                          <a:solidFill>
                            <a:srgbClr val="FFFFFF"/>
                          </a:solidFill>
                          <a:effectLst/>
                          <a:latin typeface="Calibri" panose="020F0502020204030204" pitchFamily="34" charset="0"/>
                        </a:rPr>
                        <a:t>TOTAL</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100" b="1" i="0" u="none" strike="noStrike">
                          <a:solidFill>
                            <a:srgbClr val="FFFFFF"/>
                          </a:solidFill>
                          <a:effectLst/>
                          <a:latin typeface="Calibri" panose="020F0502020204030204" pitchFamily="34" charset="0"/>
                        </a:rPr>
                        <a:t>1,682,970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100" b="1" i="0" u="none" strike="noStrike" dirty="0">
                          <a:solidFill>
                            <a:srgbClr val="FFFFFF"/>
                          </a:solidFill>
                          <a:effectLst/>
                          <a:latin typeface="Calibri" panose="020F0502020204030204" pitchFamily="34" charset="0"/>
                        </a:rPr>
                        <a:t>6,379,671</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extLst>
                  <a:ext uri="{0D108BD9-81ED-4DB2-BD59-A6C34878D82A}">
                    <a16:rowId xmlns:a16="http://schemas.microsoft.com/office/drawing/2014/main" val="10020"/>
                  </a:ext>
                </a:extLst>
              </a:tr>
            </a:tbl>
          </a:graphicData>
        </a:graphic>
      </p:graphicFrame>
      <p:graphicFrame>
        <p:nvGraphicFramePr>
          <p:cNvPr id="11348" name="Gráfico 12">
            <a:extLst>
              <a:ext uri="{FF2B5EF4-FFF2-40B4-BE49-F238E27FC236}">
                <a16:creationId xmlns:a16="http://schemas.microsoft.com/office/drawing/2014/main" id="{81D3460F-57D0-45AA-810B-9C09BB426D3C}"/>
              </a:ext>
            </a:extLst>
          </p:cNvPr>
          <p:cNvGraphicFramePr>
            <a:graphicFrameLocks/>
          </p:cNvGraphicFramePr>
          <p:nvPr/>
        </p:nvGraphicFramePr>
        <p:xfrm>
          <a:off x="1957388" y="1789114"/>
          <a:ext cx="4673600" cy="3963987"/>
        </p:xfrm>
        <a:graphic>
          <a:graphicData uri="http://schemas.openxmlformats.org/presentationml/2006/ole">
            <mc:AlternateContent xmlns:mc="http://schemas.openxmlformats.org/markup-compatibility/2006">
              <mc:Choice xmlns:v="urn:schemas-microsoft-com:vml" Requires="v">
                <p:oleObj spid="_x0000_s24591" name="Chart" r:id="rId3" imgW="4676037" imgH="3968840" progId="Excel.Chart.8">
                  <p:embed/>
                </p:oleObj>
              </mc:Choice>
              <mc:Fallback>
                <p:oleObj name="Chart" r:id="rId3" imgW="4676037" imgH="3968840" progId="Excel.Chart.8">
                  <p:embed/>
                  <p:pic>
                    <p:nvPicPr>
                      <p:cNvPr id="11348" name="Gráfico 12">
                        <a:extLst>
                          <a:ext uri="{FF2B5EF4-FFF2-40B4-BE49-F238E27FC236}">
                            <a16:creationId xmlns:a16="http://schemas.microsoft.com/office/drawing/2014/main" id="{81D3460F-57D0-45AA-810B-9C09BB426D3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7388" y="1789114"/>
                        <a:ext cx="4673600" cy="396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Rectángulo 11">
            <a:extLst>
              <a:ext uri="{FF2B5EF4-FFF2-40B4-BE49-F238E27FC236}">
                <a16:creationId xmlns:a16="http://schemas.microsoft.com/office/drawing/2014/main" id="{D1830BEF-089F-4876-AB99-34C5078632B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0C6CCA16-452D-4445-A34E-E43847D0987E}"/>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4" name="Imagen 7">
            <a:extLst>
              <a:ext uri="{FF2B5EF4-FFF2-40B4-BE49-F238E27FC236}">
                <a16:creationId xmlns:a16="http://schemas.microsoft.com/office/drawing/2014/main" id="{93BC97E7-9AE7-4908-9A6E-7B4DE70A75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5" name="Imagen 5">
            <a:extLst>
              <a:ext uri="{FF2B5EF4-FFF2-40B4-BE49-F238E27FC236}">
                <a16:creationId xmlns:a16="http://schemas.microsoft.com/office/drawing/2014/main" id="{723040FC-F077-47DE-9194-2ACEA891132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2382F643-6434-4C00-B4BA-5AA6B558012E}"/>
              </a:ext>
            </a:extLst>
          </p:cNvPr>
          <p:cNvSpPr txBox="1">
            <a:spLocks/>
          </p:cNvSpPr>
          <p:nvPr/>
        </p:nvSpPr>
        <p:spPr>
          <a:xfrm>
            <a:off x="2814639" y="538646"/>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b="1" dirty="0">
                <a:solidFill>
                  <a:srgbClr val="293166"/>
                </a:solidFill>
              </a:rPr>
              <a:t> </a:t>
            </a:r>
            <a:r>
              <a:rPr lang="es-CO" sz="1200" b="1" dirty="0">
                <a:solidFill>
                  <a:srgbClr val="293166"/>
                </a:solidFill>
                <a:cs typeface="Lato Regular"/>
              </a:rPr>
              <a:t>ESTADO DE SITUACIÓN FINANCIERA INDIVIDUAL</a:t>
            </a:r>
          </a:p>
          <a:p>
            <a:pPr algn="ctr">
              <a:defRPr/>
            </a:pPr>
            <a:r>
              <a:rPr lang="es-CO" sz="1200" b="1" dirty="0">
                <a:solidFill>
                  <a:srgbClr val="293166"/>
                </a:solidFill>
                <a:cs typeface="Lato Regular"/>
              </a:rPr>
              <a:t>FONDO PARA LA REHABILITACIÓN, INVERSIÓN SOCIAL Y LUCHA CONTRA EL CRIMEN ORGANIZACIONAL - FRISCO</a:t>
            </a:r>
          </a:p>
          <a:p>
            <a:pPr algn="ctr">
              <a:defRPr/>
            </a:pPr>
            <a:r>
              <a:rPr lang="es-CO" sz="788" b="1" dirty="0">
                <a:solidFill>
                  <a:srgbClr val="293166"/>
                </a:solidFill>
                <a:cs typeface="Lato Regular"/>
              </a:rPr>
              <a:t>AL 31 DE AGOSTO DEL AÑO 2020</a:t>
            </a:r>
          </a:p>
          <a:p>
            <a:pPr algn="ctr">
              <a:defRPr/>
            </a:pPr>
            <a:r>
              <a:rPr lang="es-CO" sz="788" b="1" dirty="0">
                <a:solidFill>
                  <a:srgbClr val="293166"/>
                </a:solidFill>
              </a:rPr>
              <a:t>(cifra en millones de pesos colombianos)</a:t>
            </a:r>
          </a:p>
          <a:p>
            <a:pPr>
              <a:defRPr/>
            </a:pPr>
            <a:endParaRPr lang="es-CO" sz="788" dirty="0">
              <a:solidFill>
                <a:srgbClr val="0070C0"/>
              </a:solidFill>
              <a:cs typeface="Lato Regular"/>
            </a:endParaRPr>
          </a:p>
        </p:txBody>
      </p:sp>
      <p:sp>
        <p:nvSpPr>
          <p:cNvPr id="11" name="Botón de acción: ir hacia atrás o anterior 14">
            <a:hlinkClick r:id="" action="ppaction://hlinkshowjump?jump=nextslide" highlightClick="1"/>
            <a:extLst>
              <a:ext uri="{FF2B5EF4-FFF2-40B4-BE49-F238E27FC236}">
                <a16:creationId xmlns:a16="http://schemas.microsoft.com/office/drawing/2014/main" id="{3E223979-AAAD-4805-AF9F-501805984E94}"/>
              </a:ext>
            </a:extLst>
          </p:cNvPr>
          <p:cNvSpPr/>
          <p:nvPr/>
        </p:nvSpPr>
        <p:spPr>
          <a:xfrm rot="10800000">
            <a:off x="10002838" y="1370014"/>
            <a:ext cx="323850" cy="128587"/>
          </a:xfrm>
          <a:prstGeom prst="actionButtonBackPreviou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solidFill>
                <a:prstClr val="white"/>
              </a:solidFill>
            </a:endParaRPr>
          </a:p>
        </p:txBody>
      </p:sp>
      <p:sp>
        <p:nvSpPr>
          <p:cNvPr id="12296" name="CuadroTexto 1">
            <a:extLst>
              <a:ext uri="{FF2B5EF4-FFF2-40B4-BE49-F238E27FC236}">
                <a16:creationId xmlns:a16="http://schemas.microsoft.com/office/drawing/2014/main" id="{6B8AF1A0-7E8B-44F6-BE85-3A239E7D5EE2}"/>
              </a:ext>
            </a:extLst>
          </p:cNvPr>
          <p:cNvSpPr txBox="1">
            <a:spLocks noChangeArrowheads="1"/>
          </p:cNvSpPr>
          <p:nvPr/>
        </p:nvSpPr>
        <p:spPr bwMode="auto">
          <a:xfrm>
            <a:off x="4810126" y="1440519"/>
            <a:ext cx="53546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sz="1600" b="1" dirty="0">
                <a:solidFill>
                  <a:srgbClr val="000A8B"/>
                </a:solidFill>
              </a:rPr>
              <a:t>COMPOSICIÓN DE LOS ACTIVOS POR ESTADO LEGAL EXTINTO</a:t>
            </a:r>
            <a:endParaRPr lang="es-CO" altLang="es-CO" sz="1600" b="1" dirty="0">
              <a:solidFill>
                <a:srgbClr val="000A8B"/>
              </a:solidFill>
            </a:endParaRPr>
          </a:p>
        </p:txBody>
      </p:sp>
      <p:sp>
        <p:nvSpPr>
          <p:cNvPr id="12297" name="CuadroTexto 1">
            <a:extLst>
              <a:ext uri="{FF2B5EF4-FFF2-40B4-BE49-F238E27FC236}">
                <a16:creationId xmlns:a16="http://schemas.microsoft.com/office/drawing/2014/main" id="{37A8D9F3-FD46-4454-AFD6-BB3FE5DE3C22}"/>
              </a:ext>
            </a:extLst>
          </p:cNvPr>
          <p:cNvSpPr txBox="1">
            <a:spLocks noChangeArrowheads="1"/>
          </p:cNvSpPr>
          <p:nvPr/>
        </p:nvSpPr>
        <p:spPr bwMode="auto">
          <a:xfrm>
            <a:off x="2443164" y="5711826"/>
            <a:ext cx="70818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sz="1200"/>
              <a:t>El total de los activos que posee el FRISCO están evaluados al 31 de Agosto de 2020 en:  Extintos $1.682.970 y en Proceso de extinción de dominio  $6.379.671, para un total $ 8.063.641 millones.</a:t>
            </a:r>
          </a:p>
          <a:p>
            <a:r>
              <a:rPr lang="es-ES" altLang="es-CO" sz="1200"/>
              <a:t>Los recursos que están en proceso de Extinción de dominio van registrados en cuentas de orden.</a:t>
            </a:r>
            <a:endParaRPr lang="es-CO" altLang="es-CO" sz="1200"/>
          </a:p>
        </p:txBody>
      </p:sp>
      <p:graphicFrame>
        <p:nvGraphicFramePr>
          <p:cNvPr id="2" name="Tabla 1">
            <a:extLst>
              <a:ext uri="{FF2B5EF4-FFF2-40B4-BE49-F238E27FC236}">
                <a16:creationId xmlns:a16="http://schemas.microsoft.com/office/drawing/2014/main" id="{650B0B12-2AE3-4BEE-8CE4-00F90A894F5C}"/>
              </a:ext>
            </a:extLst>
          </p:cNvPr>
          <p:cNvGraphicFramePr>
            <a:graphicFrameLocks noGrp="1"/>
          </p:cNvGraphicFramePr>
          <p:nvPr/>
        </p:nvGraphicFramePr>
        <p:xfrm>
          <a:off x="7218363" y="2009775"/>
          <a:ext cx="3162300" cy="3460751"/>
        </p:xfrm>
        <a:graphic>
          <a:graphicData uri="http://schemas.openxmlformats.org/drawingml/2006/table">
            <a:tbl>
              <a:tblPr/>
              <a:tblGrid>
                <a:gridCol w="2274192">
                  <a:extLst>
                    <a:ext uri="{9D8B030D-6E8A-4147-A177-3AD203B41FA5}">
                      <a16:colId xmlns:a16="http://schemas.microsoft.com/office/drawing/2014/main" val="20000"/>
                    </a:ext>
                  </a:extLst>
                </a:gridCol>
                <a:gridCol w="888108">
                  <a:extLst>
                    <a:ext uri="{9D8B030D-6E8A-4147-A177-3AD203B41FA5}">
                      <a16:colId xmlns:a16="http://schemas.microsoft.com/office/drawing/2014/main" val="20001"/>
                    </a:ext>
                  </a:extLst>
                </a:gridCol>
              </a:tblGrid>
              <a:tr h="210380">
                <a:tc>
                  <a:txBody>
                    <a:bodyPr/>
                    <a:lstStyle/>
                    <a:p>
                      <a:pPr algn="l" fontAlgn="ctr"/>
                      <a:r>
                        <a:rPr lang="es-CO" sz="1100" b="1" i="0" u="none" strike="noStrike">
                          <a:solidFill>
                            <a:srgbClr val="FFFFFF"/>
                          </a:solidFill>
                          <a:effectLst/>
                          <a:latin typeface="Calibri" panose="020F0502020204030204" pitchFamily="34" charset="0"/>
                        </a:rPr>
                        <a:t>INVENTARIOS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100" b="1" i="0" u="none" strike="noStrike">
                          <a:solidFill>
                            <a:srgbClr val="FFFFFF"/>
                          </a:solidFill>
                          <a:effectLst/>
                          <a:latin typeface="Calibri" panose="020F0502020204030204" pitchFamily="34" charset="0"/>
                        </a:rPr>
                        <a:t>Extintos</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extLst>
                  <a:ext uri="{0D108BD9-81ED-4DB2-BD59-A6C34878D82A}">
                    <a16:rowId xmlns:a16="http://schemas.microsoft.com/office/drawing/2014/main" val="10000"/>
                  </a:ext>
                </a:extLst>
              </a:tr>
              <a:tr h="178823">
                <a:tc>
                  <a:txBody>
                    <a:bodyPr/>
                    <a:lstStyle/>
                    <a:p>
                      <a:pPr algn="l" fontAlgn="ctr"/>
                      <a:r>
                        <a:rPr lang="es-CO" sz="1000" b="0" i="0" u="none" strike="noStrike">
                          <a:solidFill>
                            <a:srgbClr val="000000"/>
                          </a:solidFill>
                          <a:effectLst/>
                          <a:latin typeface="Calibri" panose="020F0502020204030204" pitchFamily="34" charset="0"/>
                        </a:rPr>
                        <a:t>Bienes Urbanos</a:t>
                      </a:r>
                    </a:p>
                  </a:txBody>
                  <a:tcPr marL="0" marR="0" marT="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r" fontAlgn="ctr"/>
                      <a:r>
                        <a:rPr lang="es-CO" sz="1000" b="0" i="0" u="none" strike="noStrike">
                          <a:solidFill>
                            <a:srgbClr val="000000"/>
                          </a:solidFill>
                          <a:effectLst/>
                          <a:latin typeface="Calibri" panose="020F0502020204030204" pitchFamily="34" charset="0"/>
                        </a:rPr>
                        <a:t>248,721</a:t>
                      </a:r>
                    </a:p>
                  </a:txBody>
                  <a:tcPr marL="0" marR="0" marT="0" marB="0" anchor="ctr">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10001"/>
                  </a:ext>
                </a:extLst>
              </a:tr>
              <a:tr h="178823">
                <a:tc>
                  <a:txBody>
                    <a:bodyPr/>
                    <a:lstStyle/>
                    <a:p>
                      <a:pPr algn="l" fontAlgn="ctr"/>
                      <a:r>
                        <a:rPr lang="es-CO" sz="1000" b="0" i="0" u="none" strike="noStrike">
                          <a:solidFill>
                            <a:srgbClr val="000000"/>
                          </a:solidFill>
                          <a:effectLst/>
                          <a:latin typeface="Calibri" panose="020F0502020204030204" pitchFamily="34" charset="0"/>
                        </a:rPr>
                        <a:t>Bienes Rurales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530,535</a:t>
                      </a:r>
                    </a:p>
                  </a:txBody>
                  <a:tcPr marL="0" marR="0" marT="0" marB="0" anchor="ctr">
                    <a:lnL>
                      <a:noFill/>
                    </a:lnL>
                    <a:lnR>
                      <a:noFill/>
                    </a:lnR>
                    <a:lnT>
                      <a:noFill/>
                    </a:lnT>
                    <a:lnB>
                      <a:noFill/>
                    </a:lnB>
                  </a:tcPr>
                </a:tc>
                <a:extLst>
                  <a:ext uri="{0D108BD9-81ED-4DB2-BD59-A6C34878D82A}">
                    <a16:rowId xmlns:a16="http://schemas.microsoft.com/office/drawing/2014/main" val="10002"/>
                  </a:ext>
                </a:extLst>
              </a:tr>
              <a:tr h="178823">
                <a:tc>
                  <a:txBody>
                    <a:bodyPr/>
                    <a:lstStyle/>
                    <a:p>
                      <a:pPr algn="l" fontAlgn="ctr"/>
                      <a:r>
                        <a:rPr lang="es-CO" sz="1000" b="0" i="0" u="none" strike="noStrike">
                          <a:solidFill>
                            <a:srgbClr val="000000"/>
                          </a:solidFill>
                          <a:effectLst/>
                          <a:latin typeface="Calibri" panose="020F0502020204030204" pitchFamily="34" charset="0"/>
                        </a:rPr>
                        <a:t>Sociedades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474,977</a:t>
                      </a:r>
                    </a:p>
                  </a:txBody>
                  <a:tcPr marL="0" marR="0" marT="0" marB="0" anchor="ctr">
                    <a:lnL>
                      <a:noFill/>
                    </a:lnL>
                    <a:lnR>
                      <a:noFill/>
                    </a:lnR>
                    <a:lnT>
                      <a:noFill/>
                    </a:lnT>
                    <a:lnB>
                      <a:noFill/>
                    </a:lnB>
                  </a:tcPr>
                </a:tc>
                <a:extLst>
                  <a:ext uri="{0D108BD9-81ED-4DB2-BD59-A6C34878D82A}">
                    <a16:rowId xmlns:a16="http://schemas.microsoft.com/office/drawing/2014/main" val="10003"/>
                  </a:ext>
                </a:extLst>
              </a:tr>
              <a:tr h="178823">
                <a:tc>
                  <a:txBody>
                    <a:bodyPr/>
                    <a:lstStyle/>
                    <a:p>
                      <a:pPr algn="l" fontAlgn="ctr"/>
                      <a:r>
                        <a:rPr lang="es-CO" sz="1000" b="0" i="0" u="none" strike="noStrike">
                          <a:solidFill>
                            <a:srgbClr val="000000"/>
                          </a:solidFill>
                          <a:effectLst/>
                          <a:latin typeface="Calibri" panose="020F0502020204030204" pitchFamily="34" charset="0"/>
                        </a:rPr>
                        <a:t>Aeronaves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324</a:t>
                      </a:r>
                    </a:p>
                  </a:txBody>
                  <a:tcPr marL="0" marR="0" marT="0" marB="0" anchor="ctr">
                    <a:lnL>
                      <a:noFill/>
                    </a:lnL>
                    <a:lnR>
                      <a:noFill/>
                    </a:lnR>
                    <a:lnT>
                      <a:noFill/>
                    </a:lnT>
                    <a:lnB>
                      <a:noFill/>
                    </a:lnB>
                  </a:tcPr>
                </a:tc>
                <a:extLst>
                  <a:ext uri="{0D108BD9-81ED-4DB2-BD59-A6C34878D82A}">
                    <a16:rowId xmlns:a16="http://schemas.microsoft.com/office/drawing/2014/main" val="10004"/>
                  </a:ext>
                </a:extLst>
              </a:tr>
              <a:tr h="178823">
                <a:tc>
                  <a:txBody>
                    <a:bodyPr/>
                    <a:lstStyle/>
                    <a:p>
                      <a:pPr algn="l" fontAlgn="ctr"/>
                      <a:r>
                        <a:rPr lang="es-CO" sz="1000" b="0" i="0" u="none" strike="noStrike">
                          <a:solidFill>
                            <a:srgbClr val="000000"/>
                          </a:solidFill>
                          <a:effectLst/>
                          <a:latin typeface="Calibri" panose="020F0502020204030204" pitchFamily="34" charset="0"/>
                        </a:rPr>
                        <a:t>Motonaves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399</a:t>
                      </a:r>
                    </a:p>
                  </a:txBody>
                  <a:tcPr marL="0" marR="0" marT="0" marB="0" anchor="ctr">
                    <a:lnL>
                      <a:noFill/>
                    </a:lnL>
                    <a:lnR>
                      <a:noFill/>
                    </a:lnR>
                    <a:lnT>
                      <a:noFill/>
                    </a:lnT>
                    <a:lnB>
                      <a:noFill/>
                    </a:lnB>
                  </a:tcPr>
                </a:tc>
                <a:extLst>
                  <a:ext uri="{0D108BD9-81ED-4DB2-BD59-A6C34878D82A}">
                    <a16:rowId xmlns:a16="http://schemas.microsoft.com/office/drawing/2014/main" val="10005"/>
                  </a:ext>
                </a:extLst>
              </a:tr>
              <a:tr h="178823">
                <a:tc>
                  <a:txBody>
                    <a:bodyPr/>
                    <a:lstStyle/>
                    <a:p>
                      <a:pPr algn="l" fontAlgn="ctr"/>
                      <a:r>
                        <a:rPr lang="es-CO" sz="1000" b="0" i="0" u="none" strike="noStrike">
                          <a:solidFill>
                            <a:srgbClr val="000000"/>
                          </a:solidFill>
                          <a:effectLst/>
                          <a:latin typeface="Calibri" panose="020F0502020204030204" pitchFamily="34" charset="0"/>
                        </a:rPr>
                        <a:t>Vehículos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4,425</a:t>
                      </a:r>
                    </a:p>
                  </a:txBody>
                  <a:tcPr marL="0" marR="0" marT="0" marB="0" anchor="ctr">
                    <a:lnL>
                      <a:noFill/>
                    </a:lnL>
                    <a:lnR>
                      <a:noFill/>
                    </a:lnR>
                    <a:lnT>
                      <a:noFill/>
                    </a:lnT>
                    <a:lnB>
                      <a:noFill/>
                    </a:lnB>
                  </a:tcPr>
                </a:tc>
                <a:extLst>
                  <a:ext uri="{0D108BD9-81ED-4DB2-BD59-A6C34878D82A}">
                    <a16:rowId xmlns:a16="http://schemas.microsoft.com/office/drawing/2014/main" val="10006"/>
                  </a:ext>
                </a:extLst>
              </a:tr>
              <a:tr h="178823">
                <a:tc>
                  <a:txBody>
                    <a:bodyPr/>
                    <a:lstStyle/>
                    <a:p>
                      <a:pPr algn="l" fontAlgn="ctr"/>
                      <a:r>
                        <a:rPr lang="es-CO" sz="1000" b="0" i="0" u="none" strike="noStrike">
                          <a:solidFill>
                            <a:srgbClr val="000000"/>
                          </a:solidFill>
                          <a:effectLst/>
                          <a:latin typeface="Calibri" panose="020F0502020204030204" pitchFamily="34" charset="0"/>
                        </a:rPr>
                        <a:t>Obras de Arte</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534</a:t>
                      </a:r>
                    </a:p>
                  </a:txBody>
                  <a:tcPr marL="0" marR="0" marT="0" marB="0" anchor="ctr">
                    <a:lnL>
                      <a:noFill/>
                    </a:lnL>
                    <a:lnR>
                      <a:noFill/>
                    </a:lnR>
                    <a:lnT>
                      <a:noFill/>
                    </a:lnT>
                    <a:lnB>
                      <a:noFill/>
                    </a:lnB>
                  </a:tcPr>
                </a:tc>
                <a:extLst>
                  <a:ext uri="{0D108BD9-81ED-4DB2-BD59-A6C34878D82A}">
                    <a16:rowId xmlns:a16="http://schemas.microsoft.com/office/drawing/2014/main" val="10007"/>
                  </a:ext>
                </a:extLst>
              </a:tr>
              <a:tr h="178823">
                <a:tc>
                  <a:txBody>
                    <a:bodyPr/>
                    <a:lstStyle/>
                    <a:p>
                      <a:pPr algn="l" fontAlgn="ctr"/>
                      <a:r>
                        <a:rPr lang="es-CO" sz="1000" b="0" i="0" u="none" strike="noStrike">
                          <a:solidFill>
                            <a:srgbClr val="000000"/>
                          </a:solidFill>
                          <a:effectLst/>
                          <a:latin typeface="Calibri" panose="020F0502020204030204" pitchFamily="34" charset="0"/>
                        </a:rPr>
                        <a:t>Joyas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529</a:t>
                      </a:r>
                    </a:p>
                  </a:txBody>
                  <a:tcPr marL="0" marR="0" marT="0" marB="0" anchor="ctr">
                    <a:lnL>
                      <a:noFill/>
                    </a:lnL>
                    <a:lnR>
                      <a:noFill/>
                    </a:lnR>
                    <a:lnT>
                      <a:noFill/>
                    </a:lnT>
                    <a:lnB>
                      <a:noFill/>
                    </a:lnB>
                  </a:tcPr>
                </a:tc>
                <a:extLst>
                  <a:ext uri="{0D108BD9-81ED-4DB2-BD59-A6C34878D82A}">
                    <a16:rowId xmlns:a16="http://schemas.microsoft.com/office/drawing/2014/main" val="10008"/>
                  </a:ext>
                </a:extLst>
              </a:tr>
              <a:tr h="178823">
                <a:tc>
                  <a:txBody>
                    <a:bodyPr/>
                    <a:lstStyle/>
                    <a:p>
                      <a:pPr algn="l" fontAlgn="ctr"/>
                      <a:r>
                        <a:rPr lang="es-CO" sz="1000" b="0" i="0" u="none" strike="noStrike">
                          <a:solidFill>
                            <a:srgbClr val="000000"/>
                          </a:solidFill>
                          <a:effectLst/>
                          <a:latin typeface="Calibri" panose="020F0502020204030204" pitchFamily="34" charset="0"/>
                        </a:rPr>
                        <a:t>Sustancias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87</a:t>
                      </a:r>
                    </a:p>
                  </a:txBody>
                  <a:tcPr marL="0" marR="0" marT="0" marB="0" anchor="ctr">
                    <a:lnL>
                      <a:noFill/>
                    </a:lnL>
                    <a:lnR>
                      <a:noFill/>
                    </a:lnR>
                    <a:lnT>
                      <a:noFill/>
                    </a:lnT>
                    <a:lnB>
                      <a:noFill/>
                    </a:lnB>
                  </a:tcPr>
                </a:tc>
                <a:extLst>
                  <a:ext uri="{0D108BD9-81ED-4DB2-BD59-A6C34878D82A}">
                    <a16:rowId xmlns:a16="http://schemas.microsoft.com/office/drawing/2014/main" val="10009"/>
                  </a:ext>
                </a:extLst>
              </a:tr>
              <a:tr h="178823">
                <a:tc>
                  <a:txBody>
                    <a:bodyPr/>
                    <a:lstStyle/>
                    <a:p>
                      <a:pPr algn="l" fontAlgn="ctr"/>
                      <a:r>
                        <a:rPr lang="es-CO" sz="1000" b="0" i="0" u="none" strike="noStrike">
                          <a:solidFill>
                            <a:srgbClr val="000000"/>
                          </a:solidFill>
                          <a:effectLst/>
                          <a:latin typeface="Calibri" panose="020F0502020204030204" pitchFamily="34" charset="0"/>
                        </a:rPr>
                        <a:t>Semovientes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61</a:t>
                      </a:r>
                    </a:p>
                  </a:txBody>
                  <a:tcPr marL="0" marR="0" marT="0" marB="0" anchor="ctr">
                    <a:lnL>
                      <a:noFill/>
                    </a:lnL>
                    <a:lnR>
                      <a:noFill/>
                    </a:lnR>
                    <a:lnT>
                      <a:noFill/>
                    </a:lnT>
                    <a:lnB>
                      <a:noFill/>
                    </a:lnB>
                  </a:tcPr>
                </a:tc>
                <a:extLst>
                  <a:ext uri="{0D108BD9-81ED-4DB2-BD59-A6C34878D82A}">
                    <a16:rowId xmlns:a16="http://schemas.microsoft.com/office/drawing/2014/main" val="10010"/>
                  </a:ext>
                </a:extLst>
              </a:tr>
              <a:tr h="178823">
                <a:tc>
                  <a:txBody>
                    <a:bodyPr/>
                    <a:lstStyle/>
                    <a:p>
                      <a:pPr algn="l" fontAlgn="ctr"/>
                      <a:r>
                        <a:rPr lang="es-CO" sz="1000" b="0" i="0" u="none" strike="noStrike">
                          <a:solidFill>
                            <a:srgbClr val="000000"/>
                          </a:solidFill>
                          <a:effectLst/>
                          <a:latin typeface="Calibri" panose="020F0502020204030204" pitchFamily="34" charset="0"/>
                        </a:rPr>
                        <a:t>Metales Preciosos (oro, platino)</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4,251</a:t>
                      </a:r>
                    </a:p>
                  </a:txBody>
                  <a:tcPr marL="0" marR="0" marT="0" marB="0" anchor="ctr">
                    <a:lnL>
                      <a:noFill/>
                    </a:lnL>
                    <a:lnR>
                      <a:noFill/>
                    </a:lnR>
                    <a:lnT>
                      <a:noFill/>
                    </a:lnT>
                    <a:lnB>
                      <a:noFill/>
                    </a:lnB>
                  </a:tcPr>
                </a:tc>
                <a:extLst>
                  <a:ext uri="{0D108BD9-81ED-4DB2-BD59-A6C34878D82A}">
                    <a16:rowId xmlns:a16="http://schemas.microsoft.com/office/drawing/2014/main" val="10011"/>
                  </a:ext>
                </a:extLst>
              </a:tr>
              <a:tr h="178823">
                <a:tc>
                  <a:txBody>
                    <a:bodyPr/>
                    <a:lstStyle/>
                    <a:p>
                      <a:pPr algn="l" fontAlgn="ctr"/>
                      <a:r>
                        <a:rPr lang="es-CO" sz="1000" b="0" i="0" u="none" strike="noStrike">
                          <a:solidFill>
                            <a:srgbClr val="000000"/>
                          </a:solidFill>
                          <a:effectLst/>
                          <a:latin typeface="Calibri" panose="020F0502020204030204" pitchFamily="34" charset="0"/>
                        </a:rPr>
                        <a:t>Divisas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6,479</a:t>
                      </a:r>
                    </a:p>
                  </a:txBody>
                  <a:tcPr marL="0" marR="0" marT="0" marB="0" anchor="ctr">
                    <a:lnL>
                      <a:noFill/>
                    </a:lnL>
                    <a:lnR>
                      <a:noFill/>
                    </a:lnR>
                    <a:lnT>
                      <a:noFill/>
                    </a:lnT>
                    <a:lnB>
                      <a:noFill/>
                    </a:lnB>
                  </a:tcPr>
                </a:tc>
                <a:extLst>
                  <a:ext uri="{0D108BD9-81ED-4DB2-BD59-A6C34878D82A}">
                    <a16:rowId xmlns:a16="http://schemas.microsoft.com/office/drawing/2014/main" val="10012"/>
                  </a:ext>
                </a:extLst>
              </a:tr>
              <a:tr h="178823">
                <a:tc>
                  <a:txBody>
                    <a:bodyPr/>
                    <a:lstStyle/>
                    <a:p>
                      <a:pPr algn="l" fontAlgn="ctr"/>
                      <a:r>
                        <a:rPr lang="es-CO" sz="1000" b="0" i="0" u="none" strike="noStrike">
                          <a:solidFill>
                            <a:srgbClr val="000000"/>
                          </a:solidFill>
                          <a:effectLst/>
                          <a:latin typeface="Calibri" panose="020F0502020204030204" pitchFamily="34" charset="0"/>
                        </a:rPr>
                        <a:t>Terrenos Urbanos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98,150</a:t>
                      </a:r>
                    </a:p>
                  </a:txBody>
                  <a:tcPr marL="0" marR="0" marT="0" marB="0" anchor="ctr">
                    <a:lnL>
                      <a:noFill/>
                    </a:lnL>
                    <a:lnR>
                      <a:noFill/>
                    </a:lnR>
                    <a:lnT>
                      <a:noFill/>
                    </a:lnT>
                    <a:lnB>
                      <a:noFill/>
                    </a:lnB>
                  </a:tcPr>
                </a:tc>
                <a:extLst>
                  <a:ext uri="{0D108BD9-81ED-4DB2-BD59-A6C34878D82A}">
                    <a16:rowId xmlns:a16="http://schemas.microsoft.com/office/drawing/2014/main" val="10013"/>
                  </a:ext>
                </a:extLst>
              </a:tr>
              <a:tr h="178823">
                <a:tc>
                  <a:txBody>
                    <a:bodyPr/>
                    <a:lstStyle/>
                    <a:p>
                      <a:pPr algn="l" fontAlgn="ctr"/>
                      <a:r>
                        <a:rPr lang="es-CO" sz="1000" b="0" i="0" u="none" strike="noStrike">
                          <a:solidFill>
                            <a:srgbClr val="000000"/>
                          </a:solidFill>
                          <a:effectLst/>
                          <a:latin typeface="Calibri" panose="020F0502020204030204" pitchFamily="34" charset="0"/>
                        </a:rPr>
                        <a:t>Edificaciones Urbanos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239,372</a:t>
                      </a:r>
                    </a:p>
                  </a:txBody>
                  <a:tcPr marL="0" marR="0" marT="0" marB="0" anchor="ctr">
                    <a:lnL>
                      <a:noFill/>
                    </a:lnL>
                    <a:lnR>
                      <a:noFill/>
                    </a:lnR>
                    <a:lnT>
                      <a:noFill/>
                    </a:lnT>
                    <a:lnB>
                      <a:noFill/>
                    </a:lnB>
                  </a:tcPr>
                </a:tc>
                <a:extLst>
                  <a:ext uri="{0D108BD9-81ED-4DB2-BD59-A6C34878D82A}">
                    <a16:rowId xmlns:a16="http://schemas.microsoft.com/office/drawing/2014/main" val="10014"/>
                  </a:ext>
                </a:extLst>
              </a:tr>
              <a:tr h="178823">
                <a:tc>
                  <a:txBody>
                    <a:bodyPr/>
                    <a:lstStyle/>
                    <a:p>
                      <a:pPr algn="l" fontAlgn="ctr"/>
                      <a:r>
                        <a:rPr lang="es-CO" sz="1000" b="0" i="0" u="none" strike="noStrike">
                          <a:solidFill>
                            <a:srgbClr val="000000"/>
                          </a:solidFill>
                          <a:effectLst/>
                          <a:latin typeface="Calibri" panose="020F0502020204030204" pitchFamily="34" charset="0"/>
                        </a:rPr>
                        <a:t>Equipo de Transporte</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100</a:t>
                      </a:r>
                    </a:p>
                  </a:txBody>
                  <a:tcPr marL="0" marR="0" marT="0" marB="0" anchor="ctr">
                    <a:lnL>
                      <a:noFill/>
                    </a:lnL>
                    <a:lnR>
                      <a:noFill/>
                    </a:lnR>
                    <a:lnT>
                      <a:noFill/>
                    </a:lnT>
                    <a:lnB>
                      <a:noFill/>
                    </a:lnB>
                  </a:tcPr>
                </a:tc>
                <a:extLst>
                  <a:ext uri="{0D108BD9-81ED-4DB2-BD59-A6C34878D82A}">
                    <a16:rowId xmlns:a16="http://schemas.microsoft.com/office/drawing/2014/main" val="10015"/>
                  </a:ext>
                </a:extLst>
              </a:tr>
              <a:tr h="178823">
                <a:tc>
                  <a:txBody>
                    <a:bodyPr/>
                    <a:lstStyle/>
                    <a:p>
                      <a:pPr algn="l" fontAlgn="ctr"/>
                      <a:r>
                        <a:rPr lang="es-CO" sz="1000" b="0" i="0" u="none" strike="noStrike">
                          <a:solidFill>
                            <a:srgbClr val="000000"/>
                          </a:solidFill>
                          <a:effectLst/>
                          <a:latin typeface="Calibri" panose="020F0502020204030204" pitchFamily="34" charset="0"/>
                        </a:rPr>
                        <a:t>Terrenos Rurales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19,475</a:t>
                      </a:r>
                    </a:p>
                  </a:txBody>
                  <a:tcPr marL="0" marR="0" marT="0" marB="0" anchor="ctr">
                    <a:lnL>
                      <a:noFill/>
                    </a:lnL>
                    <a:lnR>
                      <a:noFill/>
                    </a:lnR>
                    <a:lnT>
                      <a:noFill/>
                    </a:lnT>
                    <a:lnB>
                      <a:noFill/>
                    </a:lnB>
                  </a:tcPr>
                </a:tc>
                <a:extLst>
                  <a:ext uri="{0D108BD9-81ED-4DB2-BD59-A6C34878D82A}">
                    <a16:rowId xmlns:a16="http://schemas.microsoft.com/office/drawing/2014/main" val="10016"/>
                  </a:ext>
                </a:extLst>
              </a:tr>
              <a:tr h="178823">
                <a:tc>
                  <a:txBody>
                    <a:bodyPr/>
                    <a:lstStyle/>
                    <a:p>
                      <a:pPr algn="l" fontAlgn="ctr"/>
                      <a:r>
                        <a:rPr lang="es-CO" sz="1000" b="0" i="0" u="none" strike="noStrike">
                          <a:solidFill>
                            <a:srgbClr val="000000"/>
                          </a:solidFill>
                          <a:effectLst/>
                          <a:latin typeface="Calibri" panose="020F0502020204030204" pitchFamily="34" charset="0"/>
                        </a:rPr>
                        <a:t>Edificaciones Rurales</a:t>
                      </a: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r" fontAlgn="ctr"/>
                      <a:r>
                        <a:rPr lang="es-CO" sz="1000" b="0" i="0" u="none" strike="noStrike">
                          <a:solidFill>
                            <a:srgbClr val="000000"/>
                          </a:solidFill>
                          <a:effectLst/>
                          <a:latin typeface="Calibri" panose="020F0502020204030204" pitchFamily="34" charset="0"/>
                        </a:rPr>
                        <a:t>54,644</a:t>
                      </a: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17"/>
                  </a:ext>
                </a:extLst>
              </a:tr>
              <a:tr h="210380">
                <a:tc>
                  <a:txBody>
                    <a:bodyPr/>
                    <a:lstStyle/>
                    <a:p>
                      <a:pPr algn="l" fontAlgn="ctr"/>
                      <a:r>
                        <a:rPr lang="es-CO" sz="1100" b="1" i="0" u="none" strike="noStrike">
                          <a:solidFill>
                            <a:srgbClr val="FFFFFF"/>
                          </a:solidFill>
                          <a:effectLst/>
                          <a:latin typeface="Calibri" panose="020F0502020204030204" pitchFamily="34" charset="0"/>
                        </a:rPr>
                        <a:t>Total</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100" b="1" i="0" u="none" strike="noStrike" dirty="0">
                          <a:solidFill>
                            <a:srgbClr val="FFFFFF"/>
                          </a:solidFill>
                          <a:effectLst/>
                          <a:latin typeface="Calibri" panose="020F0502020204030204" pitchFamily="34" charset="0"/>
                        </a:rPr>
                        <a:t>1,682,970</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extLst>
                  <a:ext uri="{0D108BD9-81ED-4DB2-BD59-A6C34878D82A}">
                    <a16:rowId xmlns:a16="http://schemas.microsoft.com/office/drawing/2014/main" val="10018"/>
                  </a:ext>
                </a:extLst>
              </a:tr>
            </a:tbl>
          </a:graphicData>
        </a:graphic>
      </p:graphicFrame>
      <p:graphicFrame>
        <p:nvGraphicFramePr>
          <p:cNvPr id="12345" name="Gráfico 12">
            <a:extLst>
              <a:ext uri="{FF2B5EF4-FFF2-40B4-BE49-F238E27FC236}">
                <a16:creationId xmlns:a16="http://schemas.microsoft.com/office/drawing/2014/main" id="{70536214-32A5-441C-B2DF-E3D24452FDCD}"/>
              </a:ext>
            </a:extLst>
          </p:cNvPr>
          <p:cNvGraphicFramePr>
            <a:graphicFrameLocks/>
          </p:cNvGraphicFramePr>
          <p:nvPr/>
        </p:nvGraphicFramePr>
        <p:xfrm>
          <a:off x="1857376" y="1935163"/>
          <a:ext cx="5351463" cy="3630612"/>
        </p:xfrm>
        <a:graphic>
          <a:graphicData uri="http://schemas.openxmlformats.org/presentationml/2006/ole">
            <mc:AlternateContent xmlns:mc="http://schemas.openxmlformats.org/markup-compatibility/2006">
              <mc:Choice xmlns:v="urn:schemas-microsoft-com:vml" Requires="v">
                <p:oleObj spid="_x0000_s25615" name="Chart" r:id="rId3" imgW="5358848" imgH="3639627" progId="Excel.Chart.8">
                  <p:embed/>
                </p:oleObj>
              </mc:Choice>
              <mc:Fallback>
                <p:oleObj name="Chart" r:id="rId3" imgW="5358848" imgH="3639627" progId="Excel.Chart.8">
                  <p:embed/>
                  <p:pic>
                    <p:nvPicPr>
                      <p:cNvPr id="12345" name="Gráfico 12">
                        <a:extLst>
                          <a:ext uri="{FF2B5EF4-FFF2-40B4-BE49-F238E27FC236}">
                            <a16:creationId xmlns:a16="http://schemas.microsoft.com/office/drawing/2014/main" id="{70536214-32A5-441C-B2DF-E3D24452FDCD}"/>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7376" y="1935163"/>
                        <a:ext cx="5351463" cy="363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Rectángulo 11">
            <a:extLst>
              <a:ext uri="{FF2B5EF4-FFF2-40B4-BE49-F238E27FC236}">
                <a16:creationId xmlns:a16="http://schemas.microsoft.com/office/drawing/2014/main" id="{C777BF3D-1192-4A7E-875C-F81035F9BB4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7946FDEB-562B-474A-8DC1-51F088159214}"/>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4" name="Imagen 7">
            <a:extLst>
              <a:ext uri="{FF2B5EF4-FFF2-40B4-BE49-F238E27FC236}">
                <a16:creationId xmlns:a16="http://schemas.microsoft.com/office/drawing/2014/main" id="{56553D8C-89CE-4E92-97BB-6666CD4E80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5" name="Imagen 5">
            <a:extLst>
              <a:ext uri="{FF2B5EF4-FFF2-40B4-BE49-F238E27FC236}">
                <a16:creationId xmlns:a16="http://schemas.microsoft.com/office/drawing/2014/main" id="{26B7D90B-737E-4502-880B-D7B88059AB3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7B016D98-8BE6-422C-827E-0D8FBB3C07E9}"/>
              </a:ext>
            </a:extLst>
          </p:cNvPr>
          <p:cNvSpPr txBox="1">
            <a:spLocks/>
          </p:cNvSpPr>
          <p:nvPr/>
        </p:nvSpPr>
        <p:spPr>
          <a:xfrm>
            <a:off x="2814639" y="435467"/>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b="1" dirty="0">
                <a:solidFill>
                  <a:srgbClr val="293166"/>
                </a:solidFill>
              </a:rPr>
              <a:t> </a:t>
            </a:r>
            <a:r>
              <a:rPr lang="es-CO" sz="1200" b="1" dirty="0">
                <a:solidFill>
                  <a:srgbClr val="293166"/>
                </a:solidFill>
                <a:cs typeface="Lato Regular"/>
              </a:rPr>
              <a:t>ESTADO DE SITUACIÓN FINANCIERA INDIVIDUAL</a:t>
            </a:r>
          </a:p>
          <a:p>
            <a:pPr algn="ctr">
              <a:defRPr/>
            </a:pPr>
            <a:r>
              <a:rPr lang="es-CO" sz="1200" b="1" dirty="0">
                <a:solidFill>
                  <a:srgbClr val="293166"/>
                </a:solidFill>
                <a:cs typeface="Lato Regular"/>
              </a:rPr>
              <a:t>FONDO PARA LA REHABILITACIÓN, INVERSIÓN SOCIAL Y LUCHA CONTRA EL CRIMEN ORGANIZACIONAL - FRISCO</a:t>
            </a:r>
          </a:p>
          <a:p>
            <a:pPr algn="ctr">
              <a:defRPr/>
            </a:pPr>
            <a:r>
              <a:rPr lang="es-CO" sz="788" b="1" dirty="0">
                <a:solidFill>
                  <a:srgbClr val="293166"/>
                </a:solidFill>
                <a:cs typeface="Lato Regular"/>
              </a:rPr>
              <a:t>AL 31 DE AGOSTO DEL AÑO 2020</a:t>
            </a:r>
          </a:p>
          <a:p>
            <a:pPr algn="ctr">
              <a:defRPr/>
            </a:pPr>
            <a:r>
              <a:rPr lang="es-CO" sz="788" b="1" dirty="0">
                <a:solidFill>
                  <a:srgbClr val="293166"/>
                </a:solidFill>
                <a:cs typeface="Lato Regular"/>
              </a:rPr>
              <a:t>(cifra en millones de pesos colombianos)</a:t>
            </a:r>
          </a:p>
          <a:p>
            <a:pPr>
              <a:defRPr/>
            </a:pPr>
            <a:endParaRPr lang="es-CO" sz="788" dirty="0">
              <a:solidFill>
                <a:srgbClr val="0070C0"/>
              </a:solidFill>
              <a:cs typeface="Lato Regular"/>
            </a:endParaRPr>
          </a:p>
        </p:txBody>
      </p:sp>
      <p:sp>
        <p:nvSpPr>
          <p:cNvPr id="11" name="Botón de acción: ir hacia atrás o anterior 14">
            <a:hlinkClick r:id="" action="ppaction://hlinkshowjump?jump=nextslide" highlightClick="1"/>
            <a:extLst>
              <a:ext uri="{FF2B5EF4-FFF2-40B4-BE49-F238E27FC236}">
                <a16:creationId xmlns:a16="http://schemas.microsoft.com/office/drawing/2014/main" id="{26CFA8F0-7C48-4B8D-9152-2CF19D51AB4A}"/>
              </a:ext>
            </a:extLst>
          </p:cNvPr>
          <p:cNvSpPr/>
          <p:nvPr/>
        </p:nvSpPr>
        <p:spPr>
          <a:xfrm rot="10800000">
            <a:off x="10002838" y="1370014"/>
            <a:ext cx="323850" cy="128587"/>
          </a:xfrm>
          <a:prstGeom prst="actionButtonBackPreviou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solidFill>
                <a:prstClr val="white"/>
              </a:solidFill>
            </a:endParaRPr>
          </a:p>
        </p:txBody>
      </p:sp>
      <p:sp>
        <p:nvSpPr>
          <p:cNvPr id="13320" name="CuadroTexto 1">
            <a:extLst>
              <a:ext uri="{FF2B5EF4-FFF2-40B4-BE49-F238E27FC236}">
                <a16:creationId xmlns:a16="http://schemas.microsoft.com/office/drawing/2014/main" id="{31DF2F88-ABB8-4C27-A384-CB9FA1823B74}"/>
              </a:ext>
            </a:extLst>
          </p:cNvPr>
          <p:cNvSpPr txBox="1">
            <a:spLocks noChangeArrowheads="1"/>
          </p:cNvSpPr>
          <p:nvPr/>
        </p:nvSpPr>
        <p:spPr bwMode="auto">
          <a:xfrm>
            <a:off x="4386263" y="1266825"/>
            <a:ext cx="56753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sz="1600" b="1" dirty="0">
                <a:solidFill>
                  <a:srgbClr val="000A8B"/>
                </a:solidFill>
              </a:rPr>
              <a:t>COMPOSICIÓN DE LOS ACTIVOS POR ESTADO LEGAL EN PROCESO</a:t>
            </a:r>
            <a:endParaRPr lang="es-CO" altLang="es-CO" sz="1600" b="1" dirty="0">
              <a:solidFill>
                <a:srgbClr val="000A8B"/>
              </a:solidFill>
            </a:endParaRPr>
          </a:p>
        </p:txBody>
      </p:sp>
      <p:sp>
        <p:nvSpPr>
          <p:cNvPr id="13321" name="CuadroTexto 1">
            <a:extLst>
              <a:ext uri="{FF2B5EF4-FFF2-40B4-BE49-F238E27FC236}">
                <a16:creationId xmlns:a16="http://schemas.microsoft.com/office/drawing/2014/main" id="{BDEC7F30-5510-478E-908C-39F98693EBEE}"/>
              </a:ext>
            </a:extLst>
          </p:cNvPr>
          <p:cNvSpPr txBox="1">
            <a:spLocks noChangeArrowheads="1"/>
          </p:cNvSpPr>
          <p:nvPr/>
        </p:nvSpPr>
        <p:spPr bwMode="auto">
          <a:xfrm>
            <a:off x="2443164" y="5711826"/>
            <a:ext cx="70818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sz="1200">
                <a:solidFill>
                  <a:srgbClr val="000000"/>
                </a:solidFill>
              </a:rPr>
              <a:t>El total de los activos que posee el FRISCO están evaluados al 31 de Agosto de 2020 en:  Extintos $1.682.970 y en Proceso de extinción de dominio  $6.379.671, para un total $ 8.063.641 millones.</a:t>
            </a:r>
          </a:p>
          <a:p>
            <a:r>
              <a:rPr lang="es-ES" altLang="es-CO" sz="1200">
                <a:solidFill>
                  <a:srgbClr val="000000"/>
                </a:solidFill>
              </a:rPr>
              <a:t>Los recursos que están en proceso de Extinción de dominio van registrados en cuentas de orden.</a:t>
            </a:r>
            <a:endParaRPr lang="es-CO" altLang="es-CO" sz="1200">
              <a:solidFill>
                <a:srgbClr val="000000"/>
              </a:solidFill>
            </a:endParaRPr>
          </a:p>
        </p:txBody>
      </p:sp>
      <p:graphicFrame>
        <p:nvGraphicFramePr>
          <p:cNvPr id="4" name="Tabla 3">
            <a:extLst>
              <a:ext uri="{FF2B5EF4-FFF2-40B4-BE49-F238E27FC236}">
                <a16:creationId xmlns:a16="http://schemas.microsoft.com/office/drawing/2014/main" id="{C34B2C9F-6C58-4978-ADFF-CD1BC4783D36}"/>
              </a:ext>
            </a:extLst>
          </p:cNvPr>
          <p:cNvGraphicFramePr>
            <a:graphicFrameLocks noGrp="1"/>
          </p:cNvGraphicFramePr>
          <p:nvPr/>
        </p:nvGraphicFramePr>
        <p:xfrm>
          <a:off x="7089775" y="1895475"/>
          <a:ext cx="3492500" cy="3695703"/>
        </p:xfrm>
        <a:graphic>
          <a:graphicData uri="http://schemas.openxmlformats.org/drawingml/2006/table">
            <a:tbl>
              <a:tblPr/>
              <a:tblGrid>
                <a:gridCol w="2511658">
                  <a:extLst>
                    <a:ext uri="{9D8B030D-6E8A-4147-A177-3AD203B41FA5}">
                      <a16:colId xmlns:a16="http://schemas.microsoft.com/office/drawing/2014/main" val="20000"/>
                    </a:ext>
                  </a:extLst>
                </a:gridCol>
                <a:gridCol w="980842">
                  <a:extLst>
                    <a:ext uri="{9D8B030D-6E8A-4147-A177-3AD203B41FA5}">
                      <a16:colId xmlns:a16="http://schemas.microsoft.com/office/drawing/2014/main" val="20001"/>
                    </a:ext>
                  </a:extLst>
                </a:gridCol>
              </a:tblGrid>
              <a:tr h="255228">
                <a:tc>
                  <a:txBody>
                    <a:bodyPr/>
                    <a:lstStyle/>
                    <a:p>
                      <a:pPr algn="l" fontAlgn="ctr"/>
                      <a:r>
                        <a:rPr lang="es-CO" sz="1200" b="1" i="0" u="none" strike="noStrike">
                          <a:solidFill>
                            <a:srgbClr val="FFFFFF"/>
                          </a:solidFill>
                          <a:effectLst/>
                          <a:latin typeface="Calibri" panose="020F0502020204030204" pitchFamily="34" charset="0"/>
                        </a:rPr>
                        <a:t>INVENTARIOS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l" fontAlgn="ctr"/>
                      <a:r>
                        <a:rPr lang="es-CO" sz="1200" b="1" i="0" u="none" strike="noStrike">
                          <a:solidFill>
                            <a:srgbClr val="FFFFFF"/>
                          </a:solidFill>
                          <a:effectLst/>
                          <a:latin typeface="Calibri" panose="020F0502020204030204" pitchFamily="34" charset="0"/>
                        </a:rPr>
                        <a:t>Incautado</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extLst>
                  <a:ext uri="{0D108BD9-81ED-4DB2-BD59-A6C34878D82A}">
                    <a16:rowId xmlns:a16="http://schemas.microsoft.com/office/drawing/2014/main" val="10000"/>
                  </a:ext>
                </a:extLst>
              </a:tr>
              <a:tr h="245019">
                <a:tc>
                  <a:txBody>
                    <a:bodyPr/>
                    <a:lstStyle/>
                    <a:p>
                      <a:pPr algn="l" fontAlgn="ctr"/>
                      <a:r>
                        <a:rPr lang="es-CO" sz="1200" b="0" i="0" u="none" strike="noStrike">
                          <a:solidFill>
                            <a:srgbClr val="000000"/>
                          </a:solidFill>
                          <a:effectLst/>
                          <a:latin typeface="Calibri" panose="020F0502020204030204" pitchFamily="34" charset="0"/>
                        </a:rPr>
                        <a:t>Bienes Urbanos</a:t>
                      </a:r>
                    </a:p>
                  </a:txBody>
                  <a:tcPr marL="0" marR="0" marT="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l" fontAlgn="b"/>
                      <a:r>
                        <a:rPr lang="es-CO" sz="1200" b="0" i="0" u="none" strike="noStrike">
                          <a:solidFill>
                            <a:srgbClr val="000000"/>
                          </a:solidFill>
                          <a:effectLst/>
                          <a:latin typeface="Calibri" panose="020F0502020204030204" pitchFamily="34" charset="0"/>
                        </a:rPr>
                        <a:t>          2,384,937 </a:t>
                      </a:r>
                    </a:p>
                  </a:txBody>
                  <a:tcPr marL="0" marR="0" marT="0" marB="0" anchor="b">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10001"/>
                  </a:ext>
                </a:extLst>
              </a:tr>
              <a:tr h="245019">
                <a:tc>
                  <a:txBody>
                    <a:bodyPr/>
                    <a:lstStyle/>
                    <a:p>
                      <a:pPr algn="l" fontAlgn="ctr"/>
                      <a:r>
                        <a:rPr lang="es-CO" sz="1200" b="0" i="0" u="none" strike="noStrike">
                          <a:solidFill>
                            <a:srgbClr val="000000"/>
                          </a:solidFill>
                          <a:effectLst/>
                          <a:latin typeface="Calibri" panose="020F0502020204030204" pitchFamily="34" charset="0"/>
                        </a:rPr>
                        <a:t>Bienes Rurales</a:t>
                      </a:r>
                    </a:p>
                  </a:txBody>
                  <a:tcPr marL="0" marR="0" marT="0" marB="0" anchor="ctr">
                    <a:lnL>
                      <a:noFill/>
                    </a:lnL>
                    <a:lnR>
                      <a:noFill/>
                    </a:lnR>
                    <a:lnT>
                      <a:noFill/>
                    </a:lnT>
                    <a:lnB>
                      <a:noFill/>
                    </a:lnB>
                  </a:tcPr>
                </a:tc>
                <a:tc>
                  <a:txBody>
                    <a:bodyPr/>
                    <a:lstStyle/>
                    <a:p>
                      <a:pPr algn="l" fontAlgn="b"/>
                      <a:r>
                        <a:rPr lang="es-CO" sz="1200" b="0" i="0" u="none" strike="noStrike">
                          <a:solidFill>
                            <a:srgbClr val="000000"/>
                          </a:solidFill>
                          <a:effectLst/>
                          <a:latin typeface="Calibri" panose="020F0502020204030204" pitchFamily="34" charset="0"/>
                        </a:rPr>
                        <a:t>             978,684 </a:t>
                      </a:r>
                    </a:p>
                  </a:txBody>
                  <a:tcPr marL="0" marR="0" marT="0" marB="0" anchor="b">
                    <a:lnL>
                      <a:noFill/>
                    </a:lnL>
                    <a:lnR>
                      <a:noFill/>
                    </a:lnR>
                    <a:lnT>
                      <a:noFill/>
                    </a:lnT>
                    <a:lnB>
                      <a:noFill/>
                    </a:lnB>
                  </a:tcPr>
                </a:tc>
                <a:extLst>
                  <a:ext uri="{0D108BD9-81ED-4DB2-BD59-A6C34878D82A}">
                    <a16:rowId xmlns:a16="http://schemas.microsoft.com/office/drawing/2014/main" val="10002"/>
                  </a:ext>
                </a:extLst>
              </a:tr>
              <a:tr h="245019">
                <a:tc>
                  <a:txBody>
                    <a:bodyPr/>
                    <a:lstStyle/>
                    <a:p>
                      <a:pPr algn="l" fontAlgn="ctr"/>
                      <a:r>
                        <a:rPr lang="es-CO" sz="1200" b="0" i="0" u="none" strike="noStrike">
                          <a:solidFill>
                            <a:srgbClr val="000000"/>
                          </a:solidFill>
                          <a:effectLst/>
                          <a:latin typeface="Calibri" panose="020F0502020204030204" pitchFamily="34" charset="0"/>
                        </a:rPr>
                        <a:t>Sociedades</a:t>
                      </a:r>
                    </a:p>
                  </a:txBody>
                  <a:tcPr marL="0" marR="0" marT="0" marB="0" anchor="ctr">
                    <a:lnL>
                      <a:noFill/>
                    </a:lnL>
                    <a:lnR>
                      <a:noFill/>
                    </a:lnR>
                    <a:lnT>
                      <a:noFill/>
                    </a:lnT>
                    <a:lnB>
                      <a:noFill/>
                    </a:lnB>
                  </a:tcPr>
                </a:tc>
                <a:tc>
                  <a:txBody>
                    <a:bodyPr/>
                    <a:lstStyle/>
                    <a:p>
                      <a:pPr algn="l" fontAlgn="b"/>
                      <a:r>
                        <a:rPr lang="es-CO" sz="1200" b="0" i="0" u="none" strike="noStrike">
                          <a:solidFill>
                            <a:srgbClr val="000000"/>
                          </a:solidFill>
                          <a:effectLst/>
                          <a:latin typeface="Calibri" panose="020F0502020204030204" pitchFamily="34" charset="0"/>
                        </a:rPr>
                        <a:t>          2,936,257 </a:t>
                      </a:r>
                    </a:p>
                  </a:txBody>
                  <a:tcPr marL="0" marR="0" marT="0" marB="0" anchor="b">
                    <a:lnL>
                      <a:noFill/>
                    </a:lnL>
                    <a:lnR>
                      <a:noFill/>
                    </a:lnR>
                    <a:lnT>
                      <a:noFill/>
                    </a:lnT>
                    <a:lnB>
                      <a:noFill/>
                    </a:lnB>
                  </a:tcPr>
                </a:tc>
                <a:extLst>
                  <a:ext uri="{0D108BD9-81ED-4DB2-BD59-A6C34878D82A}">
                    <a16:rowId xmlns:a16="http://schemas.microsoft.com/office/drawing/2014/main" val="10003"/>
                  </a:ext>
                </a:extLst>
              </a:tr>
              <a:tr h="245019">
                <a:tc>
                  <a:txBody>
                    <a:bodyPr/>
                    <a:lstStyle/>
                    <a:p>
                      <a:pPr algn="l" fontAlgn="ctr"/>
                      <a:r>
                        <a:rPr lang="es-CO" sz="1200" b="0" i="0" u="none" strike="noStrike">
                          <a:solidFill>
                            <a:srgbClr val="000000"/>
                          </a:solidFill>
                          <a:effectLst/>
                          <a:latin typeface="Calibri" panose="020F0502020204030204" pitchFamily="34" charset="0"/>
                        </a:rPr>
                        <a:t>Aeronaves</a:t>
                      </a:r>
                    </a:p>
                  </a:txBody>
                  <a:tcPr marL="0" marR="0" marT="0" marB="0" anchor="ctr">
                    <a:lnL>
                      <a:noFill/>
                    </a:lnL>
                    <a:lnR>
                      <a:noFill/>
                    </a:lnR>
                    <a:lnT>
                      <a:noFill/>
                    </a:lnT>
                    <a:lnB>
                      <a:noFill/>
                    </a:lnB>
                  </a:tcPr>
                </a:tc>
                <a:tc>
                  <a:txBody>
                    <a:bodyPr/>
                    <a:lstStyle/>
                    <a:p>
                      <a:pPr algn="l" fontAlgn="b"/>
                      <a:r>
                        <a:rPr lang="es-CO" sz="1200" b="0" i="0" u="none" strike="noStrike">
                          <a:solidFill>
                            <a:srgbClr val="000000"/>
                          </a:solidFill>
                          <a:effectLst/>
                          <a:latin typeface="Calibri" panose="020F0502020204030204" pitchFamily="34" charset="0"/>
                        </a:rPr>
                        <a:t>                     618 </a:t>
                      </a:r>
                    </a:p>
                  </a:txBody>
                  <a:tcPr marL="0" marR="0" marT="0" marB="0" anchor="b">
                    <a:lnL>
                      <a:noFill/>
                    </a:lnL>
                    <a:lnR>
                      <a:noFill/>
                    </a:lnR>
                    <a:lnT>
                      <a:noFill/>
                    </a:lnT>
                    <a:lnB>
                      <a:noFill/>
                    </a:lnB>
                  </a:tcPr>
                </a:tc>
                <a:extLst>
                  <a:ext uri="{0D108BD9-81ED-4DB2-BD59-A6C34878D82A}">
                    <a16:rowId xmlns:a16="http://schemas.microsoft.com/office/drawing/2014/main" val="10004"/>
                  </a:ext>
                </a:extLst>
              </a:tr>
              <a:tr h="245019">
                <a:tc>
                  <a:txBody>
                    <a:bodyPr/>
                    <a:lstStyle/>
                    <a:p>
                      <a:pPr algn="l" fontAlgn="ctr"/>
                      <a:r>
                        <a:rPr lang="es-CO" sz="1200" b="0" i="0" u="none" strike="noStrike">
                          <a:solidFill>
                            <a:srgbClr val="000000"/>
                          </a:solidFill>
                          <a:effectLst/>
                          <a:latin typeface="Calibri" panose="020F0502020204030204" pitchFamily="34" charset="0"/>
                        </a:rPr>
                        <a:t>Motonaves</a:t>
                      </a:r>
                    </a:p>
                  </a:txBody>
                  <a:tcPr marL="0" marR="0" marT="0" marB="0" anchor="ctr">
                    <a:lnL>
                      <a:noFill/>
                    </a:lnL>
                    <a:lnR>
                      <a:noFill/>
                    </a:lnR>
                    <a:lnT>
                      <a:noFill/>
                    </a:lnT>
                    <a:lnB>
                      <a:noFill/>
                    </a:lnB>
                  </a:tcPr>
                </a:tc>
                <a:tc>
                  <a:txBody>
                    <a:bodyPr/>
                    <a:lstStyle/>
                    <a:p>
                      <a:pPr algn="l" fontAlgn="b"/>
                      <a:r>
                        <a:rPr lang="es-CO" sz="1200" b="0" i="0" u="none" strike="noStrike">
                          <a:solidFill>
                            <a:srgbClr val="000000"/>
                          </a:solidFill>
                          <a:effectLst/>
                          <a:latin typeface="Calibri" panose="020F0502020204030204" pitchFamily="34" charset="0"/>
                        </a:rPr>
                        <a:t>                  4,330 </a:t>
                      </a:r>
                    </a:p>
                  </a:txBody>
                  <a:tcPr marL="0" marR="0" marT="0" marB="0" anchor="b">
                    <a:lnL>
                      <a:noFill/>
                    </a:lnL>
                    <a:lnR>
                      <a:noFill/>
                    </a:lnR>
                    <a:lnT>
                      <a:noFill/>
                    </a:lnT>
                    <a:lnB>
                      <a:noFill/>
                    </a:lnB>
                  </a:tcPr>
                </a:tc>
                <a:extLst>
                  <a:ext uri="{0D108BD9-81ED-4DB2-BD59-A6C34878D82A}">
                    <a16:rowId xmlns:a16="http://schemas.microsoft.com/office/drawing/2014/main" val="10005"/>
                  </a:ext>
                </a:extLst>
              </a:tr>
              <a:tr h="245019">
                <a:tc>
                  <a:txBody>
                    <a:bodyPr/>
                    <a:lstStyle/>
                    <a:p>
                      <a:pPr algn="l" fontAlgn="ctr"/>
                      <a:r>
                        <a:rPr lang="es-CO" sz="1200" b="0" i="0" u="none" strike="noStrike">
                          <a:solidFill>
                            <a:srgbClr val="000000"/>
                          </a:solidFill>
                          <a:effectLst/>
                          <a:latin typeface="Calibri" panose="020F0502020204030204" pitchFamily="34" charset="0"/>
                        </a:rPr>
                        <a:t>Vehículos</a:t>
                      </a:r>
                    </a:p>
                  </a:txBody>
                  <a:tcPr marL="0" marR="0" marT="0" marB="0" anchor="ctr">
                    <a:lnL>
                      <a:noFill/>
                    </a:lnL>
                    <a:lnR>
                      <a:noFill/>
                    </a:lnR>
                    <a:lnT>
                      <a:noFill/>
                    </a:lnT>
                    <a:lnB>
                      <a:noFill/>
                    </a:lnB>
                  </a:tcPr>
                </a:tc>
                <a:tc>
                  <a:txBody>
                    <a:bodyPr/>
                    <a:lstStyle/>
                    <a:p>
                      <a:pPr algn="l" fontAlgn="b"/>
                      <a:r>
                        <a:rPr lang="es-CO" sz="1200" b="0" i="0" u="none" strike="noStrike">
                          <a:solidFill>
                            <a:srgbClr val="000000"/>
                          </a:solidFill>
                          <a:effectLst/>
                          <a:latin typeface="Calibri" panose="020F0502020204030204" pitchFamily="34" charset="0"/>
                        </a:rPr>
                        <a:t>               41,624 </a:t>
                      </a:r>
                    </a:p>
                  </a:txBody>
                  <a:tcPr marL="0" marR="0" marT="0" marB="0" anchor="b">
                    <a:lnL>
                      <a:noFill/>
                    </a:lnL>
                    <a:lnR>
                      <a:noFill/>
                    </a:lnR>
                    <a:lnT>
                      <a:noFill/>
                    </a:lnT>
                    <a:lnB>
                      <a:noFill/>
                    </a:lnB>
                  </a:tcPr>
                </a:tc>
                <a:extLst>
                  <a:ext uri="{0D108BD9-81ED-4DB2-BD59-A6C34878D82A}">
                    <a16:rowId xmlns:a16="http://schemas.microsoft.com/office/drawing/2014/main" val="10006"/>
                  </a:ext>
                </a:extLst>
              </a:tr>
              <a:tr h="245019">
                <a:tc>
                  <a:txBody>
                    <a:bodyPr/>
                    <a:lstStyle/>
                    <a:p>
                      <a:pPr algn="l" fontAlgn="ctr"/>
                      <a:r>
                        <a:rPr lang="es-CO" sz="1200" b="0" i="0" u="none" strike="noStrike">
                          <a:solidFill>
                            <a:srgbClr val="000000"/>
                          </a:solidFill>
                          <a:effectLst/>
                          <a:latin typeface="Calibri" panose="020F0502020204030204" pitchFamily="34" charset="0"/>
                        </a:rPr>
                        <a:t>Obras de Arte</a:t>
                      </a:r>
                    </a:p>
                  </a:txBody>
                  <a:tcPr marL="0" marR="0" marT="0" marB="0" anchor="ctr">
                    <a:lnL>
                      <a:noFill/>
                    </a:lnL>
                    <a:lnR>
                      <a:noFill/>
                    </a:lnR>
                    <a:lnT>
                      <a:noFill/>
                    </a:lnT>
                    <a:lnB>
                      <a:noFill/>
                    </a:lnB>
                  </a:tcPr>
                </a:tc>
                <a:tc>
                  <a:txBody>
                    <a:bodyPr/>
                    <a:lstStyle/>
                    <a:p>
                      <a:pPr algn="l" fontAlgn="b"/>
                      <a:r>
                        <a:rPr lang="es-CO" sz="1200" b="0" i="0" u="none" strike="noStrike">
                          <a:solidFill>
                            <a:srgbClr val="000000"/>
                          </a:solidFill>
                          <a:effectLst/>
                          <a:latin typeface="Calibri" panose="020F0502020204030204" pitchFamily="34" charset="0"/>
                        </a:rPr>
                        <a:t>                  2,050 </a:t>
                      </a:r>
                    </a:p>
                  </a:txBody>
                  <a:tcPr marL="0" marR="0" marT="0" marB="0" anchor="b">
                    <a:lnL>
                      <a:noFill/>
                    </a:lnL>
                    <a:lnR>
                      <a:noFill/>
                    </a:lnR>
                    <a:lnT>
                      <a:noFill/>
                    </a:lnT>
                    <a:lnB>
                      <a:noFill/>
                    </a:lnB>
                  </a:tcPr>
                </a:tc>
                <a:extLst>
                  <a:ext uri="{0D108BD9-81ED-4DB2-BD59-A6C34878D82A}">
                    <a16:rowId xmlns:a16="http://schemas.microsoft.com/office/drawing/2014/main" val="10007"/>
                  </a:ext>
                </a:extLst>
              </a:tr>
              <a:tr h="245019">
                <a:tc>
                  <a:txBody>
                    <a:bodyPr/>
                    <a:lstStyle/>
                    <a:p>
                      <a:pPr algn="l" fontAlgn="ctr"/>
                      <a:r>
                        <a:rPr lang="es-CO" sz="1200" b="0" i="0" u="none" strike="noStrike">
                          <a:solidFill>
                            <a:srgbClr val="000000"/>
                          </a:solidFill>
                          <a:effectLst/>
                          <a:latin typeface="Calibri" panose="020F0502020204030204" pitchFamily="34" charset="0"/>
                        </a:rPr>
                        <a:t>Bienes Inmuebles DAO</a:t>
                      </a:r>
                    </a:p>
                  </a:txBody>
                  <a:tcPr marL="0" marR="0" marT="0" marB="0" anchor="ctr">
                    <a:lnL>
                      <a:noFill/>
                    </a:lnL>
                    <a:lnR>
                      <a:noFill/>
                    </a:lnR>
                    <a:lnT>
                      <a:noFill/>
                    </a:lnT>
                    <a:lnB>
                      <a:noFill/>
                    </a:lnB>
                  </a:tcPr>
                </a:tc>
                <a:tc>
                  <a:txBody>
                    <a:bodyPr/>
                    <a:lstStyle/>
                    <a:p>
                      <a:pPr algn="l" fontAlgn="b"/>
                      <a:r>
                        <a:rPr lang="es-CO" sz="1200" b="0" i="0" u="none" strike="noStrike">
                          <a:solidFill>
                            <a:srgbClr val="000000"/>
                          </a:solidFill>
                          <a:effectLst/>
                          <a:latin typeface="Calibri" panose="020F0502020204030204" pitchFamily="34" charset="0"/>
                        </a:rPr>
                        <a:t>                       34 </a:t>
                      </a:r>
                    </a:p>
                  </a:txBody>
                  <a:tcPr marL="0" marR="0" marT="0" marB="0" anchor="b">
                    <a:lnL>
                      <a:noFill/>
                    </a:lnL>
                    <a:lnR>
                      <a:noFill/>
                    </a:lnR>
                    <a:lnT>
                      <a:noFill/>
                    </a:lnT>
                    <a:lnB>
                      <a:noFill/>
                    </a:lnB>
                  </a:tcPr>
                </a:tc>
                <a:extLst>
                  <a:ext uri="{0D108BD9-81ED-4DB2-BD59-A6C34878D82A}">
                    <a16:rowId xmlns:a16="http://schemas.microsoft.com/office/drawing/2014/main" val="10008"/>
                  </a:ext>
                </a:extLst>
              </a:tr>
              <a:tr h="245019">
                <a:tc>
                  <a:txBody>
                    <a:bodyPr/>
                    <a:lstStyle/>
                    <a:p>
                      <a:pPr algn="l" fontAlgn="ctr"/>
                      <a:r>
                        <a:rPr lang="es-CO" sz="1200" b="0" i="0" u="none" strike="noStrike">
                          <a:solidFill>
                            <a:srgbClr val="000000"/>
                          </a:solidFill>
                          <a:effectLst/>
                          <a:latin typeface="Calibri" panose="020F0502020204030204" pitchFamily="34" charset="0"/>
                        </a:rPr>
                        <a:t>Sustancias</a:t>
                      </a:r>
                    </a:p>
                  </a:txBody>
                  <a:tcPr marL="0" marR="0" marT="0" marB="0" anchor="ctr">
                    <a:lnL>
                      <a:noFill/>
                    </a:lnL>
                    <a:lnR>
                      <a:noFill/>
                    </a:lnR>
                    <a:lnT>
                      <a:noFill/>
                    </a:lnT>
                    <a:lnB>
                      <a:noFill/>
                    </a:lnB>
                  </a:tcPr>
                </a:tc>
                <a:tc>
                  <a:txBody>
                    <a:bodyPr/>
                    <a:lstStyle/>
                    <a:p>
                      <a:pPr algn="l" fontAlgn="b"/>
                      <a:r>
                        <a:rPr lang="es-CO" sz="1200" b="0" i="0" u="none" strike="noStrike">
                          <a:solidFill>
                            <a:srgbClr val="000000"/>
                          </a:solidFill>
                          <a:effectLst/>
                          <a:latin typeface="Calibri" panose="020F0502020204030204" pitchFamily="34" charset="0"/>
                        </a:rPr>
                        <a:t>                     396 </a:t>
                      </a:r>
                    </a:p>
                  </a:txBody>
                  <a:tcPr marL="0" marR="0" marT="0" marB="0" anchor="b">
                    <a:lnL>
                      <a:noFill/>
                    </a:lnL>
                    <a:lnR>
                      <a:noFill/>
                    </a:lnR>
                    <a:lnT>
                      <a:noFill/>
                    </a:lnT>
                    <a:lnB>
                      <a:noFill/>
                    </a:lnB>
                  </a:tcPr>
                </a:tc>
                <a:extLst>
                  <a:ext uri="{0D108BD9-81ED-4DB2-BD59-A6C34878D82A}">
                    <a16:rowId xmlns:a16="http://schemas.microsoft.com/office/drawing/2014/main" val="10009"/>
                  </a:ext>
                </a:extLst>
              </a:tr>
              <a:tr h="245019">
                <a:tc>
                  <a:txBody>
                    <a:bodyPr/>
                    <a:lstStyle/>
                    <a:p>
                      <a:pPr algn="l" fontAlgn="ctr"/>
                      <a:r>
                        <a:rPr lang="es-CO" sz="1200" b="0" i="0" u="none" strike="noStrike">
                          <a:solidFill>
                            <a:srgbClr val="000000"/>
                          </a:solidFill>
                          <a:effectLst/>
                          <a:latin typeface="Calibri" panose="020F0502020204030204" pitchFamily="34" charset="0"/>
                        </a:rPr>
                        <a:t>Semovientes</a:t>
                      </a:r>
                    </a:p>
                  </a:txBody>
                  <a:tcPr marL="0" marR="0" marT="0" marB="0" anchor="ctr">
                    <a:lnL>
                      <a:noFill/>
                    </a:lnL>
                    <a:lnR>
                      <a:noFill/>
                    </a:lnR>
                    <a:lnT>
                      <a:noFill/>
                    </a:lnT>
                    <a:lnB>
                      <a:noFill/>
                    </a:lnB>
                  </a:tcPr>
                </a:tc>
                <a:tc>
                  <a:txBody>
                    <a:bodyPr/>
                    <a:lstStyle/>
                    <a:p>
                      <a:pPr algn="l" fontAlgn="b"/>
                      <a:r>
                        <a:rPr lang="es-CO" sz="1200" b="0" i="0" u="none" strike="noStrike">
                          <a:solidFill>
                            <a:srgbClr val="000000"/>
                          </a:solidFill>
                          <a:effectLst/>
                          <a:latin typeface="Calibri" panose="020F0502020204030204" pitchFamily="34" charset="0"/>
                        </a:rPr>
                        <a:t>                  3,470 </a:t>
                      </a:r>
                    </a:p>
                  </a:txBody>
                  <a:tcPr marL="0" marR="0" marT="0" marB="0" anchor="b">
                    <a:lnL>
                      <a:noFill/>
                    </a:lnL>
                    <a:lnR>
                      <a:noFill/>
                    </a:lnR>
                    <a:lnT>
                      <a:noFill/>
                    </a:lnT>
                    <a:lnB>
                      <a:noFill/>
                    </a:lnB>
                  </a:tcPr>
                </a:tc>
                <a:extLst>
                  <a:ext uri="{0D108BD9-81ED-4DB2-BD59-A6C34878D82A}">
                    <a16:rowId xmlns:a16="http://schemas.microsoft.com/office/drawing/2014/main" val="10010"/>
                  </a:ext>
                </a:extLst>
              </a:tr>
              <a:tr h="245019">
                <a:tc>
                  <a:txBody>
                    <a:bodyPr/>
                    <a:lstStyle/>
                    <a:p>
                      <a:pPr algn="l" fontAlgn="ctr"/>
                      <a:r>
                        <a:rPr lang="es-CO" sz="1200" b="0" i="0" u="none" strike="noStrike" dirty="0">
                          <a:solidFill>
                            <a:srgbClr val="000000"/>
                          </a:solidFill>
                          <a:effectLst/>
                          <a:latin typeface="Calibri" panose="020F0502020204030204" pitchFamily="34" charset="0"/>
                        </a:rPr>
                        <a:t>Divisas</a:t>
                      </a:r>
                    </a:p>
                  </a:txBody>
                  <a:tcPr marL="0" marR="0" marT="0" marB="0" anchor="ctr">
                    <a:lnL>
                      <a:noFill/>
                    </a:lnL>
                    <a:lnR>
                      <a:noFill/>
                    </a:lnR>
                    <a:lnT>
                      <a:noFill/>
                    </a:lnT>
                    <a:lnB>
                      <a:noFill/>
                    </a:lnB>
                  </a:tcPr>
                </a:tc>
                <a:tc>
                  <a:txBody>
                    <a:bodyPr/>
                    <a:lstStyle/>
                    <a:p>
                      <a:pPr algn="l" fontAlgn="b"/>
                      <a:r>
                        <a:rPr lang="es-CO" sz="1200" b="0" i="0" u="none" strike="noStrike">
                          <a:solidFill>
                            <a:srgbClr val="000000"/>
                          </a:solidFill>
                          <a:effectLst/>
                          <a:latin typeface="Calibri" panose="020F0502020204030204" pitchFamily="34" charset="0"/>
                        </a:rPr>
                        <a:t>               26,281 </a:t>
                      </a:r>
                    </a:p>
                  </a:txBody>
                  <a:tcPr marL="0" marR="0" marT="0" marB="0" anchor="b">
                    <a:lnL>
                      <a:noFill/>
                    </a:lnL>
                    <a:lnR>
                      <a:noFill/>
                    </a:lnR>
                    <a:lnT>
                      <a:noFill/>
                    </a:lnT>
                    <a:lnB>
                      <a:noFill/>
                    </a:lnB>
                  </a:tcPr>
                </a:tc>
                <a:extLst>
                  <a:ext uri="{0D108BD9-81ED-4DB2-BD59-A6C34878D82A}">
                    <a16:rowId xmlns:a16="http://schemas.microsoft.com/office/drawing/2014/main" val="10011"/>
                  </a:ext>
                </a:extLst>
              </a:tr>
              <a:tr h="245019">
                <a:tc>
                  <a:txBody>
                    <a:bodyPr/>
                    <a:lstStyle/>
                    <a:p>
                      <a:pPr algn="l" fontAlgn="ctr"/>
                      <a:r>
                        <a:rPr lang="es-CO" sz="1200" b="0" i="0" u="none" strike="noStrike">
                          <a:solidFill>
                            <a:srgbClr val="000000"/>
                          </a:solidFill>
                          <a:effectLst/>
                          <a:latin typeface="Calibri" panose="020F0502020204030204" pitchFamily="34" charset="0"/>
                        </a:rPr>
                        <a:t>Terrenos Urbanos</a:t>
                      </a:r>
                    </a:p>
                  </a:txBody>
                  <a:tcPr marL="0" marR="0" marT="0" marB="0" anchor="ctr">
                    <a:lnL>
                      <a:noFill/>
                    </a:lnL>
                    <a:lnR>
                      <a:noFill/>
                    </a:lnR>
                    <a:lnT>
                      <a:noFill/>
                    </a:lnT>
                    <a:lnB>
                      <a:noFill/>
                    </a:lnB>
                  </a:tcPr>
                </a:tc>
                <a:tc>
                  <a:txBody>
                    <a:bodyPr/>
                    <a:lstStyle/>
                    <a:p>
                      <a:pPr algn="l" fontAlgn="b"/>
                      <a:r>
                        <a:rPr lang="es-CO" sz="1200" b="0" i="0" u="none" strike="noStrike">
                          <a:solidFill>
                            <a:srgbClr val="000000"/>
                          </a:solidFill>
                          <a:effectLst/>
                          <a:latin typeface="Calibri" panose="020F0502020204030204" pitchFamily="34" charset="0"/>
                        </a:rPr>
                        <a:t>                     864 </a:t>
                      </a:r>
                    </a:p>
                  </a:txBody>
                  <a:tcPr marL="0" marR="0" marT="0" marB="0" anchor="b">
                    <a:lnL>
                      <a:noFill/>
                    </a:lnL>
                    <a:lnR>
                      <a:noFill/>
                    </a:lnR>
                    <a:lnT>
                      <a:noFill/>
                    </a:lnT>
                    <a:lnB>
                      <a:noFill/>
                    </a:lnB>
                  </a:tcPr>
                </a:tc>
                <a:extLst>
                  <a:ext uri="{0D108BD9-81ED-4DB2-BD59-A6C34878D82A}">
                    <a16:rowId xmlns:a16="http://schemas.microsoft.com/office/drawing/2014/main" val="10012"/>
                  </a:ext>
                </a:extLst>
              </a:tr>
              <a:tr h="245019">
                <a:tc>
                  <a:txBody>
                    <a:bodyPr/>
                    <a:lstStyle/>
                    <a:p>
                      <a:pPr algn="l" fontAlgn="ctr"/>
                      <a:r>
                        <a:rPr lang="es-CO" sz="1200" b="0" i="0" u="none" strike="noStrike">
                          <a:solidFill>
                            <a:srgbClr val="000000"/>
                          </a:solidFill>
                          <a:effectLst/>
                          <a:latin typeface="Calibri" panose="020F0502020204030204" pitchFamily="34" charset="0"/>
                        </a:rPr>
                        <a:t>Bienes recibidos en dacion de pago</a:t>
                      </a: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Calibri" panose="020F0502020204030204" pitchFamily="34" charset="0"/>
                        </a:rPr>
                        <a:t>                     126 </a:t>
                      </a:r>
                    </a:p>
                  </a:txBody>
                  <a:tcPr marL="0" marR="0" marT="0" marB="0" anchor="b">
                    <a:lnL>
                      <a:noFill/>
                    </a:lnL>
                    <a:lnR>
                      <a:noFill/>
                    </a:lnR>
                    <a:lnT>
                      <a:noFill/>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13"/>
                  </a:ext>
                </a:extLst>
              </a:tr>
              <a:tr h="255228">
                <a:tc>
                  <a:txBody>
                    <a:bodyPr/>
                    <a:lstStyle/>
                    <a:p>
                      <a:pPr algn="l" fontAlgn="ctr"/>
                      <a:r>
                        <a:rPr lang="es-CO" sz="1200" b="1" i="0" u="none" strike="noStrike">
                          <a:solidFill>
                            <a:srgbClr val="FFFFFF"/>
                          </a:solidFill>
                          <a:effectLst/>
                          <a:latin typeface="Calibri" panose="020F0502020204030204" pitchFamily="34" charset="0"/>
                        </a:rPr>
                        <a:t>TOTAL</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l" fontAlgn="ctr"/>
                      <a:r>
                        <a:rPr lang="es-CO" sz="1200" b="1" i="0" u="none" strike="noStrike" dirty="0">
                          <a:solidFill>
                            <a:srgbClr val="FFFFFF"/>
                          </a:solidFill>
                          <a:effectLst/>
                          <a:latin typeface="Calibri" panose="020F0502020204030204" pitchFamily="34" charset="0"/>
                        </a:rPr>
                        <a:t>         6,379,671 </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extLst>
                  <a:ext uri="{0D108BD9-81ED-4DB2-BD59-A6C34878D82A}">
                    <a16:rowId xmlns:a16="http://schemas.microsoft.com/office/drawing/2014/main" val="10014"/>
                  </a:ext>
                </a:extLst>
              </a:tr>
            </a:tbl>
          </a:graphicData>
        </a:graphic>
      </p:graphicFrame>
      <p:graphicFrame>
        <p:nvGraphicFramePr>
          <p:cNvPr id="13361" name="Gráfico 14">
            <a:extLst>
              <a:ext uri="{FF2B5EF4-FFF2-40B4-BE49-F238E27FC236}">
                <a16:creationId xmlns:a16="http://schemas.microsoft.com/office/drawing/2014/main" id="{C8F2FD1C-70E8-47AD-8703-8F6926AB2523}"/>
              </a:ext>
            </a:extLst>
          </p:cNvPr>
          <p:cNvGraphicFramePr>
            <a:graphicFrameLocks/>
          </p:cNvGraphicFramePr>
          <p:nvPr/>
        </p:nvGraphicFramePr>
        <p:xfrm>
          <a:off x="1982788" y="1844676"/>
          <a:ext cx="5091112" cy="3770313"/>
        </p:xfrm>
        <a:graphic>
          <a:graphicData uri="http://schemas.openxmlformats.org/presentationml/2006/ole">
            <mc:AlternateContent xmlns:mc="http://schemas.openxmlformats.org/markup-compatibility/2006">
              <mc:Choice xmlns:v="urn:schemas-microsoft-com:vml" Requires="v">
                <p:oleObj spid="_x0000_s26639" name="Chart" r:id="rId3" imgW="5096698" imgH="3779848" progId="Excel.Chart.8">
                  <p:embed/>
                </p:oleObj>
              </mc:Choice>
              <mc:Fallback>
                <p:oleObj name="Chart" r:id="rId3" imgW="5096698" imgH="3779848" progId="Excel.Chart.8">
                  <p:embed/>
                  <p:pic>
                    <p:nvPicPr>
                      <p:cNvPr id="13361" name="Gráfico 14">
                        <a:extLst>
                          <a:ext uri="{FF2B5EF4-FFF2-40B4-BE49-F238E27FC236}">
                            <a16:creationId xmlns:a16="http://schemas.microsoft.com/office/drawing/2014/main" id="{C8F2FD1C-70E8-47AD-8703-8F6926AB2523}"/>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2788" y="1844676"/>
                        <a:ext cx="5091112" cy="377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Rectángulo 11">
            <a:extLst>
              <a:ext uri="{FF2B5EF4-FFF2-40B4-BE49-F238E27FC236}">
                <a16:creationId xmlns:a16="http://schemas.microsoft.com/office/drawing/2014/main" id="{72B26645-846E-4F01-9ED3-1A3A44E3B47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FE0E09A2-6A0A-4FC6-9B85-EC740E7411BE}"/>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4" name="Imagen 7">
            <a:extLst>
              <a:ext uri="{FF2B5EF4-FFF2-40B4-BE49-F238E27FC236}">
                <a16:creationId xmlns:a16="http://schemas.microsoft.com/office/drawing/2014/main" id="{918143D4-E151-4847-A005-CD9B3282A3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5" name="Imagen 5">
            <a:extLst>
              <a:ext uri="{FF2B5EF4-FFF2-40B4-BE49-F238E27FC236}">
                <a16:creationId xmlns:a16="http://schemas.microsoft.com/office/drawing/2014/main" id="{74973B48-E41D-4941-97CD-11AE4D73D2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AE842D27-3126-4D6F-9969-3EEBAC1178F8}"/>
              </a:ext>
            </a:extLst>
          </p:cNvPr>
          <p:cNvSpPr txBox="1">
            <a:spLocks/>
          </p:cNvSpPr>
          <p:nvPr/>
        </p:nvSpPr>
        <p:spPr>
          <a:xfrm>
            <a:off x="2939767" y="546095"/>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b="1" dirty="0">
                <a:solidFill>
                  <a:srgbClr val="293166"/>
                </a:solidFill>
                <a:latin typeface="+mn-lt"/>
              </a:rPr>
              <a:t> </a:t>
            </a:r>
            <a:r>
              <a:rPr lang="es-CO" sz="1200" b="1" dirty="0">
                <a:solidFill>
                  <a:srgbClr val="293166"/>
                </a:solidFill>
                <a:latin typeface="+mn-lt"/>
                <a:ea typeface="+mn-ea"/>
                <a:cs typeface="Lato Regular"/>
              </a:rPr>
              <a:t>ESTADO DE SITUACIÓN FINANCIERA INDIVIDUAL</a:t>
            </a:r>
          </a:p>
          <a:p>
            <a:pPr algn="ctr">
              <a:defRPr/>
            </a:pPr>
            <a:r>
              <a:rPr lang="es-CO" sz="1200" b="1" dirty="0">
                <a:solidFill>
                  <a:srgbClr val="293166"/>
                </a:solidFill>
                <a:latin typeface="+mn-lt"/>
                <a:ea typeface="+mn-ea"/>
                <a:cs typeface="Lato Regular"/>
              </a:rPr>
              <a:t>FONDO PARA LA REHABILITACIÓN, INVERSIÓN SOCIAL Y LUCHA CONTRA EL CRIMEN ORGANIZACIONAL - FRISCO</a:t>
            </a:r>
          </a:p>
          <a:p>
            <a:pPr algn="ctr">
              <a:defRPr/>
            </a:pPr>
            <a:r>
              <a:rPr lang="es-CO" sz="788" b="1" dirty="0">
                <a:solidFill>
                  <a:srgbClr val="293166"/>
                </a:solidFill>
                <a:latin typeface="+mn-lt"/>
                <a:ea typeface="+mn-ea"/>
                <a:cs typeface="Lato Regular"/>
              </a:rPr>
              <a:t>AL 31 DE AGOSTO DEL AÑO 2020</a:t>
            </a:r>
          </a:p>
          <a:p>
            <a:pPr algn="ctr">
              <a:defRPr/>
            </a:pPr>
            <a:r>
              <a:rPr lang="es-CO" sz="788" b="1" dirty="0">
                <a:solidFill>
                  <a:srgbClr val="293166"/>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graphicFrame>
        <p:nvGraphicFramePr>
          <p:cNvPr id="3" name="Tabla 2">
            <a:extLst>
              <a:ext uri="{FF2B5EF4-FFF2-40B4-BE49-F238E27FC236}">
                <a16:creationId xmlns:a16="http://schemas.microsoft.com/office/drawing/2014/main" id="{A61F0FA8-B9E2-4365-AA0C-F7FF785F3E95}"/>
              </a:ext>
            </a:extLst>
          </p:cNvPr>
          <p:cNvGraphicFramePr>
            <a:graphicFrameLocks noGrp="1"/>
          </p:cNvGraphicFramePr>
          <p:nvPr/>
        </p:nvGraphicFramePr>
        <p:xfrm>
          <a:off x="2247900" y="1870075"/>
          <a:ext cx="7691438" cy="1347787"/>
        </p:xfrm>
        <a:graphic>
          <a:graphicData uri="http://schemas.openxmlformats.org/drawingml/2006/table">
            <a:tbl>
              <a:tblPr/>
              <a:tblGrid>
                <a:gridCol w="4642322">
                  <a:extLst>
                    <a:ext uri="{9D8B030D-6E8A-4147-A177-3AD203B41FA5}">
                      <a16:colId xmlns:a16="http://schemas.microsoft.com/office/drawing/2014/main" val="20000"/>
                    </a:ext>
                  </a:extLst>
                </a:gridCol>
                <a:gridCol w="860074">
                  <a:extLst>
                    <a:ext uri="{9D8B030D-6E8A-4147-A177-3AD203B41FA5}">
                      <a16:colId xmlns:a16="http://schemas.microsoft.com/office/drawing/2014/main" val="20001"/>
                    </a:ext>
                  </a:extLst>
                </a:gridCol>
                <a:gridCol w="787537">
                  <a:extLst>
                    <a:ext uri="{9D8B030D-6E8A-4147-A177-3AD203B41FA5}">
                      <a16:colId xmlns:a16="http://schemas.microsoft.com/office/drawing/2014/main" val="20002"/>
                    </a:ext>
                  </a:extLst>
                </a:gridCol>
                <a:gridCol w="699485">
                  <a:extLst>
                    <a:ext uri="{9D8B030D-6E8A-4147-A177-3AD203B41FA5}">
                      <a16:colId xmlns:a16="http://schemas.microsoft.com/office/drawing/2014/main" val="20003"/>
                    </a:ext>
                  </a:extLst>
                </a:gridCol>
                <a:gridCol w="702020">
                  <a:extLst>
                    <a:ext uri="{9D8B030D-6E8A-4147-A177-3AD203B41FA5}">
                      <a16:colId xmlns:a16="http://schemas.microsoft.com/office/drawing/2014/main" val="20004"/>
                    </a:ext>
                  </a:extLst>
                </a:gridCol>
              </a:tblGrid>
              <a:tr h="548879">
                <a:tc>
                  <a:txBody>
                    <a:bodyPr/>
                    <a:lstStyle/>
                    <a:p>
                      <a:pPr algn="ctr" fontAlgn="ctr"/>
                      <a:r>
                        <a:rPr lang="es-CO" sz="1200" b="1" i="0" u="none" strike="noStrike" dirty="0">
                          <a:solidFill>
                            <a:srgbClr val="003366"/>
                          </a:solidFill>
                          <a:effectLst/>
                          <a:latin typeface="Arial Narrow" panose="020B0606020202030204" pitchFamily="34" charset="0"/>
                        </a:rPr>
                        <a:t>PASIVOS</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D8E2EB"/>
                    </a:solidFill>
                  </a:tcPr>
                </a:tc>
                <a:tc>
                  <a:txBody>
                    <a:bodyPr/>
                    <a:lstStyle/>
                    <a:p>
                      <a:pPr algn="ctr" fontAlgn="ctr"/>
                      <a:r>
                        <a:rPr lang="es-CO" sz="1200" b="1" i="0" u="none" strike="noStrike">
                          <a:solidFill>
                            <a:srgbClr val="FFFFFF"/>
                          </a:solidFill>
                          <a:effectLst/>
                          <a:latin typeface="Arial Narrow" panose="020B0606020202030204" pitchFamily="34" charset="0"/>
                        </a:rPr>
                        <a:t>31-ago-20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200" b="1" i="0" u="none" strike="noStrike">
                          <a:solidFill>
                            <a:srgbClr val="FFFFFF"/>
                          </a:solidFill>
                          <a:effectLst/>
                          <a:latin typeface="Arial Narrow" panose="020B0606020202030204" pitchFamily="34" charset="0"/>
                        </a:rPr>
                        <a:t>31-ago-19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200" b="1" i="0" u="none" strike="noStrike">
                          <a:solidFill>
                            <a:srgbClr val="FFFFFF"/>
                          </a:solidFill>
                          <a:effectLst/>
                          <a:latin typeface="Arial Narrow" panose="020B0606020202030204" pitchFamily="34" charset="0"/>
                        </a:rPr>
                        <a:t>Variacion</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200" b="1" i="0" u="none" strike="noStrike">
                          <a:solidFill>
                            <a:srgbClr val="FFFFFF"/>
                          </a:solidFill>
                          <a:effectLst/>
                          <a:latin typeface="Arial Narrow" panose="020B0606020202030204" pitchFamily="34" charset="0"/>
                        </a:rPr>
                        <a:t>Variacion % Agosto      2020 - 2019</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extLst>
                  <a:ext uri="{0D108BD9-81ED-4DB2-BD59-A6C34878D82A}">
                    <a16:rowId xmlns:a16="http://schemas.microsoft.com/office/drawing/2014/main" val="10000"/>
                  </a:ext>
                </a:extLst>
              </a:tr>
              <a:tr h="199727">
                <a:tc>
                  <a:txBody>
                    <a:bodyPr/>
                    <a:lstStyle/>
                    <a:p>
                      <a:pPr algn="l" fontAlgn="ctr"/>
                      <a:r>
                        <a:rPr lang="es-CO" sz="1200" b="0" i="0" u="none" strike="noStrike">
                          <a:solidFill>
                            <a:srgbClr val="000000"/>
                          </a:solidFill>
                          <a:effectLst/>
                          <a:latin typeface="Arial Narrow" panose="020B0606020202030204" pitchFamily="34" charset="0"/>
                        </a:rPr>
                        <a:t>CUENTAS POR PAGAR</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204,180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186,956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17,224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99727">
                <a:tc>
                  <a:txBody>
                    <a:bodyPr/>
                    <a:lstStyle/>
                    <a:p>
                      <a:pPr algn="l" fontAlgn="ctr"/>
                      <a:r>
                        <a:rPr lang="es-CO" sz="1200" b="0" i="0" u="none" strike="noStrike">
                          <a:solidFill>
                            <a:srgbClr val="000000"/>
                          </a:solidFill>
                          <a:effectLst/>
                          <a:latin typeface="Arial Narrow" panose="020B0606020202030204" pitchFamily="34" charset="0"/>
                        </a:rPr>
                        <a:t>PROVISIONES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1,526,193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1,113,731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412,462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27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99727">
                <a:tc>
                  <a:txBody>
                    <a:bodyPr/>
                    <a:lstStyle/>
                    <a:p>
                      <a:pPr algn="l" fontAlgn="ctr"/>
                      <a:r>
                        <a:rPr lang="es-CO" sz="1200" b="0" i="0" u="none" strike="noStrike">
                          <a:solidFill>
                            <a:srgbClr val="000000"/>
                          </a:solidFill>
                          <a:effectLst/>
                          <a:latin typeface="Arial Narrow" panose="020B0606020202030204" pitchFamily="34" charset="0"/>
                        </a:rPr>
                        <a:t>OTROS PASIVOS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1,424,966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1,344,512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80,454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99727">
                <a:tc>
                  <a:txBody>
                    <a:bodyPr/>
                    <a:lstStyle/>
                    <a:p>
                      <a:pPr algn="l" fontAlgn="ctr"/>
                      <a:r>
                        <a:rPr lang="es-CO" sz="1200" b="1" i="0" u="none" strike="noStrike">
                          <a:solidFill>
                            <a:srgbClr val="FFFFFF"/>
                          </a:solidFill>
                          <a:effectLst/>
                          <a:latin typeface="Arial Narrow" panose="020B0606020202030204" pitchFamily="34" charset="0"/>
                        </a:rPr>
                        <a:t>TOTAL DEL PASIVO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tc>
                  <a:txBody>
                    <a:bodyPr/>
                    <a:lstStyle/>
                    <a:p>
                      <a:pPr algn="r" fontAlgn="ctr"/>
                      <a:r>
                        <a:rPr lang="es-CO" sz="1200" b="1" i="0" u="none" strike="noStrike">
                          <a:solidFill>
                            <a:srgbClr val="FFFFFF"/>
                          </a:solidFill>
                          <a:effectLst/>
                          <a:latin typeface="Arial Narrow" panose="020B0606020202030204" pitchFamily="34" charset="0"/>
                        </a:rPr>
                        <a:t>3,155,339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tc>
                  <a:txBody>
                    <a:bodyPr/>
                    <a:lstStyle/>
                    <a:p>
                      <a:pPr algn="r" fontAlgn="ctr"/>
                      <a:r>
                        <a:rPr lang="es-CO" sz="1200" b="1" i="0" u="none" strike="noStrike">
                          <a:solidFill>
                            <a:srgbClr val="FFFFFF"/>
                          </a:solidFill>
                          <a:effectLst/>
                          <a:latin typeface="Arial Narrow" panose="020B0606020202030204" pitchFamily="34" charset="0"/>
                        </a:rPr>
                        <a:t>2,645,199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tc>
                  <a:txBody>
                    <a:bodyPr/>
                    <a:lstStyle/>
                    <a:p>
                      <a:pPr algn="r" fontAlgn="ctr"/>
                      <a:r>
                        <a:rPr lang="es-CO" sz="1200" b="1" i="0" u="none" strike="noStrike">
                          <a:solidFill>
                            <a:srgbClr val="FFFFFF"/>
                          </a:solidFill>
                          <a:effectLst/>
                          <a:latin typeface="Arial Narrow" panose="020B0606020202030204" pitchFamily="34" charset="0"/>
                        </a:rPr>
                        <a:t>510,140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tc>
                  <a:txBody>
                    <a:bodyPr/>
                    <a:lstStyle/>
                    <a:p>
                      <a:pPr algn="r" fontAlgn="ctr"/>
                      <a:r>
                        <a:rPr lang="es-CO" sz="1200" b="1" i="0" u="none" strike="noStrike" dirty="0">
                          <a:solidFill>
                            <a:srgbClr val="FFFFFF"/>
                          </a:solidFill>
                          <a:effectLst/>
                          <a:latin typeface="Arial Narrow" panose="020B0606020202030204" pitchFamily="34" charset="0"/>
                        </a:rPr>
                        <a:t>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extLst>
                  <a:ext uri="{0D108BD9-81ED-4DB2-BD59-A6C34878D82A}">
                    <a16:rowId xmlns:a16="http://schemas.microsoft.com/office/drawing/2014/main" val="10004"/>
                  </a:ext>
                </a:extLst>
              </a:tr>
            </a:tbl>
          </a:graphicData>
        </a:graphic>
      </p:graphicFrame>
      <p:sp>
        <p:nvSpPr>
          <p:cNvPr id="10" name="Botón de acción: ir hacia delante o siguiente 11">
            <a:hlinkClick r:id="rId2" action="ppaction://hlinksldjump" highlightClick="1"/>
            <a:extLst>
              <a:ext uri="{FF2B5EF4-FFF2-40B4-BE49-F238E27FC236}">
                <a16:creationId xmlns:a16="http://schemas.microsoft.com/office/drawing/2014/main" id="{6504F311-1356-4704-A75B-21BE1DB350A0}"/>
              </a:ext>
            </a:extLst>
          </p:cNvPr>
          <p:cNvSpPr/>
          <p:nvPr/>
        </p:nvSpPr>
        <p:spPr>
          <a:xfrm>
            <a:off x="3141663" y="2647950"/>
            <a:ext cx="188912"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2" name="Botón de acción: ir hacia delante o siguiente 11">
            <a:hlinkClick r:id="rId3" action="ppaction://hlinksldjump" highlightClick="1"/>
            <a:extLst>
              <a:ext uri="{FF2B5EF4-FFF2-40B4-BE49-F238E27FC236}">
                <a16:creationId xmlns:a16="http://schemas.microsoft.com/office/drawing/2014/main" id="{DBE8DE51-4B5B-472D-BBBD-DAD20450F912}"/>
              </a:ext>
            </a:extLst>
          </p:cNvPr>
          <p:cNvSpPr/>
          <p:nvPr/>
        </p:nvSpPr>
        <p:spPr>
          <a:xfrm>
            <a:off x="3649663" y="2457450"/>
            <a:ext cx="188912"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1" name="Botón de acción: ir hacia delante o siguiente 11">
            <a:hlinkClick r:id="rId4" action="ppaction://hlinksldjump" highlightClick="1"/>
            <a:extLst>
              <a:ext uri="{FF2B5EF4-FFF2-40B4-BE49-F238E27FC236}">
                <a16:creationId xmlns:a16="http://schemas.microsoft.com/office/drawing/2014/main" id="{CCEC15ED-6F83-4461-8722-D76612FD656F}"/>
              </a:ext>
            </a:extLst>
          </p:cNvPr>
          <p:cNvSpPr/>
          <p:nvPr/>
        </p:nvSpPr>
        <p:spPr>
          <a:xfrm>
            <a:off x="3311526" y="2852738"/>
            <a:ext cx="188913"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graphicFrame>
        <p:nvGraphicFramePr>
          <p:cNvPr id="5" name="Tabla 4">
            <a:extLst>
              <a:ext uri="{FF2B5EF4-FFF2-40B4-BE49-F238E27FC236}">
                <a16:creationId xmlns:a16="http://schemas.microsoft.com/office/drawing/2014/main" id="{DE77FD5B-283E-46BE-B5A8-7815E64BE125}"/>
              </a:ext>
            </a:extLst>
          </p:cNvPr>
          <p:cNvGraphicFramePr>
            <a:graphicFrameLocks noGrp="1"/>
          </p:cNvGraphicFramePr>
          <p:nvPr/>
        </p:nvGraphicFramePr>
        <p:xfrm>
          <a:off x="2247900" y="3478214"/>
          <a:ext cx="7691438" cy="1762124"/>
        </p:xfrm>
        <a:graphic>
          <a:graphicData uri="http://schemas.openxmlformats.org/drawingml/2006/table">
            <a:tbl>
              <a:tblPr/>
              <a:tblGrid>
                <a:gridCol w="4642322">
                  <a:extLst>
                    <a:ext uri="{9D8B030D-6E8A-4147-A177-3AD203B41FA5}">
                      <a16:colId xmlns:a16="http://schemas.microsoft.com/office/drawing/2014/main" val="20000"/>
                    </a:ext>
                  </a:extLst>
                </a:gridCol>
                <a:gridCol w="860074">
                  <a:extLst>
                    <a:ext uri="{9D8B030D-6E8A-4147-A177-3AD203B41FA5}">
                      <a16:colId xmlns:a16="http://schemas.microsoft.com/office/drawing/2014/main" val="20001"/>
                    </a:ext>
                  </a:extLst>
                </a:gridCol>
                <a:gridCol w="787537">
                  <a:extLst>
                    <a:ext uri="{9D8B030D-6E8A-4147-A177-3AD203B41FA5}">
                      <a16:colId xmlns:a16="http://schemas.microsoft.com/office/drawing/2014/main" val="20002"/>
                    </a:ext>
                  </a:extLst>
                </a:gridCol>
                <a:gridCol w="712737">
                  <a:extLst>
                    <a:ext uri="{9D8B030D-6E8A-4147-A177-3AD203B41FA5}">
                      <a16:colId xmlns:a16="http://schemas.microsoft.com/office/drawing/2014/main" val="20003"/>
                    </a:ext>
                  </a:extLst>
                </a:gridCol>
                <a:gridCol w="688768">
                  <a:extLst>
                    <a:ext uri="{9D8B030D-6E8A-4147-A177-3AD203B41FA5}">
                      <a16:colId xmlns:a16="http://schemas.microsoft.com/office/drawing/2014/main" val="20004"/>
                    </a:ext>
                  </a:extLst>
                </a:gridCol>
              </a:tblGrid>
              <a:tr h="548640">
                <a:tc>
                  <a:txBody>
                    <a:bodyPr/>
                    <a:lstStyle/>
                    <a:p>
                      <a:pPr algn="ctr" fontAlgn="ctr"/>
                      <a:r>
                        <a:rPr lang="es-CO" sz="1200" b="1" i="0" u="none" strike="noStrike">
                          <a:solidFill>
                            <a:srgbClr val="003366"/>
                          </a:solidFill>
                          <a:effectLst/>
                          <a:latin typeface="Arial Narrow" panose="020B0606020202030204" pitchFamily="34" charset="0"/>
                        </a:rPr>
                        <a:t>PATRIMONIO</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D8E2EB"/>
                    </a:solidFill>
                  </a:tcPr>
                </a:tc>
                <a:tc>
                  <a:txBody>
                    <a:bodyPr/>
                    <a:lstStyle/>
                    <a:p>
                      <a:pPr algn="ctr" fontAlgn="ctr"/>
                      <a:r>
                        <a:rPr lang="es-CO" sz="1200" b="1" i="0" u="none" strike="noStrike">
                          <a:solidFill>
                            <a:srgbClr val="FFFFFF"/>
                          </a:solidFill>
                          <a:effectLst/>
                          <a:latin typeface="Arial Narrow" panose="020B0606020202030204" pitchFamily="34" charset="0"/>
                        </a:rPr>
                        <a:t>31-ago-20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200" b="1" i="0" u="none" strike="noStrike">
                          <a:solidFill>
                            <a:srgbClr val="FFFFFF"/>
                          </a:solidFill>
                          <a:effectLst/>
                          <a:latin typeface="Arial Narrow" panose="020B0606020202030204" pitchFamily="34" charset="0"/>
                        </a:rPr>
                        <a:t>31-ago-19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200" b="1" i="0" u="none" strike="noStrike">
                          <a:solidFill>
                            <a:srgbClr val="FFFFFF"/>
                          </a:solidFill>
                          <a:effectLst/>
                          <a:latin typeface="Arial Narrow" panose="020B0606020202030204" pitchFamily="34" charset="0"/>
                        </a:rPr>
                        <a:t>Variacion</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200" b="1" i="0" u="none" strike="noStrike">
                          <a:solidFill>
                            <a:srgbClr val="FFFFFF"/>
                          </a:solidFill>
                          <a:effectLst/>
                          <a:latin typeface="Arial Narrow" panose="020B0606020202030204" pitchFamily="34" charset="0"/>
                        </a:rPr>
                        <a:t>Variacion % Agosto      2020 - 2019</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extLst>
                  <a:ext uri="{0D108BD9-81ED-4DB2-BD59-A6C34878D82A}">
                    <a16:rowId xmlns:a16="http://schemas.microsoft.com/office/drawing/2014/main" val="10000"/>
                  </a:ext>
                </a:extLst>
              </a:tr>
              <a:tr h="199477">
                <a:tc>
                  <a:txBody>
                    <a:bodyPr/>
                    <a:lstStyle/>
                    <a:p>
                      <a:pPr algn="l" fontAlgn="ctr"/>
                      <a:r>
                        <a:rPr lang="es-CO" sz="1200" b="1" i="0" u="none" strike="noStrike">
                          <a:solidFill>
                            <a:srgbClr val="FFFFFF"/>
                          </a:solidFill>
                          <a:effectLst/>
                          <a:latin typeface="Arial Narrow" panose="020B0606020202030204" pitchFamily="34" charset="0"/>
                        </a:rPr>
                        <a:t>PATRIMONIO DE LAS ENTIDADES DE GOBIERNO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r" fontAlgn="ctr"/>
                      <a:r>
                        <a:rPr lang="es-CO" sz="1200" b="1" i="0" u="none" strike="noStrike">
                          <a:solidFill>
                            <a:srgbClr val="FFFFFF"/>
                          </a:solidFill>
                          <a:effectLst/>
                          <a:latin typeface="Arial Narrow" panose="020B0606020202030204" pitchFamily="34" charset="0"/>
                        </a:rPr>
                        <a:t>(178,882)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r" fontAlgn="ctr"/>
                      <a:r>
                        <a:rPr lang="es-CO" sz="1200" b="1" i="0" u="none" strike="noStrike">
                          <a:solidFill>
                            <a:srgbClr val="FFFFFF"/>
                          </a:solidFill>
                          <a:effectLst/>
                          <a:latin typeface="Arial Narrow" panose="020B0606020202030204" pitchFamily="34" charset="0"/>
                        </a:rPr>
                        <a:t>125,705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r" fontAlgn="ctr"/>
                      <a:r>
                        <a:rPr lang="es-CO" sz="1200" b="1" i="0" u="none" strike="noStrike">
                          <a:solidFill>
                            <a:srgbClr val="FFFFFF"/>
                          </a:solidFill>
                          <a:effectLst/>
                          <a:latin typeface="Arial Narrow" panose="020B0606020202030204" pitchFamily="34" charset="0"/>
                        </a:rPr>
                        <a:t>-304,587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r" fontAlgn="ctr"/>
                      <a:r>
                        <a:rPr lang="es-CO" sz="1200" b="1" i="0" u="none" strike="noStrike">
                          <a:solidFill>
                            <a:srgbClr val="FFFFFF"/>
                          </a:solidFill>
                          <a:effectLst/>
                          <a:latin typeface="Arial Narrow" panose="020B0606020202030204" pitchFamily="34" charset="0"/>
                        </a:rPr>
                        <a:t>170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extLst>
                  <a:ext uri="{0D108BD9-81ED-4DB2-BD59-A6C34878D82A}">
                    <a16:rowId xmlns:a16="http://schemas.microsoft.com/office/drawing/2014/main" val="10001"/>
                  </a:ext>
                </a:extLst>
              </a:tr>
              <a:tr h="199477">
                <a:tc>
                  <a:txBody>
                    <a:bodyPr/>
                    <a:lstStyle/>
                    <a:p>
                      <a:pPr algn="l" fontAlgn="ctr"/>
                      <a:r>
                        <a:rPr lang="es-CO" sz="1200" b="0" i="0" u="none" strike="noStrike">
                          <a:solidFill>
                            <a:srgbClr val="000000"/>
                          </a:solidFill>
                          <a:effectLst/>
                          <a:latin typeface="Arial Narrow" panose="020B0606020202030204" pitchFamily="34" charset="0"/>
                        </a:rPr>
                        <a:t>CAPITAL FISCAL</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1,393,941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1,391,955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1,986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0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99477">
                <a:tc>
                  <a:txBody>
                    <a:bodyPr/>
                    <a:lstStyle/>
                    <a:p>
                      <a:pPr algn="l" fontAlgn="ctr"/>
                      <a:r>
                        <a:rPr lang="es-CO" sz="1200" b="0" i="0" u="none" strike="noStrike">
                          <a:solidFill>
                            <a:srgbClr val="000000"/>
                          </a:solidFill>
                          <a:effectLst/>
                          <a:latin typeface="Arial Narrow" panose="020B0606020202030204" pitchFamily="34" charset="0"/>
                        </a:rPr>
                        <a:t>RESULTADOS DE EJERCICIOS ANTERIORES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(1,621,619)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(610,145)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-1,011,474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62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16099">
                <a:tc>
                  <a:txBody>
                    <a:bodyPr/>
                    <a:lstStyle/>
                    <a:p>
                      <a:pPr algn="l" fontAlgn="ctr"/>
                      <a:r>
                        <a:rPr lang="es-CO" sz="1200" b="0" i="0" u="none" strike="noStrike">
                          <a:solidFill>
                            <a:srgbClr val="000000"/>
                          </a:solidFill>
                          <a:effectLst/>
                          <a:latin typeface="Arial Narrow" panose="020B0606020202030204" pitchFamily="34" charset="0"/>
                        </a:rPr>
                        <a:t>RESULTADO DEL EJERCICIO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48,796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(656,105)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704,901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1,445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99477">
                <a:tc>
                  <a:txBody>
                    <a:bodyPr/>
                    <a:lstStyle/>
                    <a:p>
                      <a:pPr algn="l" fontAlgn="ctr"/>
                      <a:r>
                        <a:rPr lang="es-CO" sz="1200" b="1" i="0" u="none" strike="noStrike">
                          <a:solidFill>
                            <a:srgbClr val="FFFFFF"/>
                          </a:solidFill>
                          <a:effectLst/>
                          <a:latin typeface="Arial Narrow" panose="020B0606020202030204" pitchFamily="34" charset="0"/>
                        </a:rPr>
                        <a:t>TOTAL DEL PATRIMONIO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666699"/>
                    </a:solidFill>
                  </a:tcPr>
                </a:tc>
                <a:tc>
                  <a:txBody>
                    <a:bodyPr/>
                    <a:lstStyle/>
                    <a:p>
                      <a:pPr algn="r" fontAlgn="ctr"/>
                      <a:r>
                        <a:rPr lang="es-CO" sz="1200" b="1" i="0" u="none" strike="noStrike">
                          <a:solidFill>
                            <a:srgbClr val="FFFFFF"/>
                          </a:solidFill>
                          <a:effectLst/>
                          <a:latin typeface="Arial Narrow" panose="020B0606020202030204" pitchFamily="34" charset="0"/>
                        </a:rPr>
                        <a:t>(178,882)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r" fontAlgn="ctr"/>
                      <a:r>
                        <a:rPr lang="es-CO" sz="1200" b="1" i="0" u="none" strike="noStrike">
                          <a:solidFill>
                            <a:srgbClr val="FFFFFF"/>
                          </a:solidFill>
                          <a:effectLst/>
                          <a:latin typeface="Arial Narrow" panose="020B0606020202030204" pitchFamily="34" charset="0"/>
                        </a:rPr>
                        <a:t>125,705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r" fontAlgn="ctr"/>
                      <a:r>
                        <a:rPr lang="es-CO" sz="1200" b="1" i="0" u="none" strike="noStrike">
                          <a:solidFill>
                            <a:srgbClr val="FFFFFF"/>
                          </a:solidFill>
                          <a:effectLst/>
                          <a:latin typeface="Arial Narrow" panose="020B0606020202030204" pitchFamily="34" charset="0"/>
                        </a:rPr>
                        <a:t>-304,587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r" fontAlgn="ctr"/>
                      <a:r>
                        <a:rPr lang="es-CO" sz="1200" b="1" i="0" u="none" strike="noStrike">
                          <a:solidFill>
                            <a:srgbClr val="FFFFFF"/>
                          </a:solidFill>
                          <a:effectLst/>
                          <a:latin typeface="Arial Narrow" panose="020B0606020202030204" pitchFamily="34" charset="0"/>
                        </a:rPr>
                        <a:t>170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extLst>
                  <a:ext uri="{0D108BD9-81ED-4DB2-BD59-A6C34878D82A}">
                    <a16:rowId xmlns:a16="http://schemas.microsoft.com/office/drawing/2014/main" val="10005"/>
                  </a:ext>
                </a:extLst>
              </a:tr>
              <a:tr h="199477">
                <a:tc>
                  <a:txBody>
                    <a:bodyPr/>
                    <a:lstStyle/>
                    <a:p>
                      <a:pPr algn="l" fontAlgn="ctr"/>
                      <a:r>
                        <a:rPr lang="es-CO" sz="1200" b="1" i="0" u="none" strike="noStrike">
                          <a:solidFill>
                            <a:srgbClr val="FFFFFF"/>
                          </a:solidFill>
                          <a:effectLst/>
                          <a:latin typeface="Arial Narrow" panose="020B0606020202030204" pitchFamily="34" charset="0"/>
                        </a:rPr>
                        <a:t>TOTAL PASIVO MAS PATRIMONIO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r" fontAlgn="ctr"/>
                      <a:r>
                        <a:rPr lang="es-CO" sz="1200" b="1" i="0" u="none" strike="noStrike">
                          <a:solidFill>
                            <a:srgbClr val="FFFFFF"/>
                          </a:solidFill>
                          <a:effectLst/>
                          <a:latin typeface="Arial Narrow" panose="020B0606020202030204" pitchFamily="34" charset="0"/>
                        </a:rPr>
                        <a:t>2,976,457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r" fontAlgn="ctr"/>
                      <a:r>
                        <a:rPr lang="es-CO" sz="1200" b="1" i="0" u="none" strike="noStrike">
                          <a:solidFill>
                            <a:srgbClr val="FFFFFF"/>
                          </a:solidFill>
                          <a:effectLst/>
                          <a:latin typeface="Arial Narrow" panose="020B0606020202030204" pitchFamily="34" charset="0"/>
                        </a:rPr>
                        <a:t>2,770,904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r" fontAlgn="ctr"/>
                      <a:r>
                        <a:rPr lang="es-CO" sz="1200" b="1" i="0" u="none" strike="noStrike">
                          <a:solidFill>
                            <a:srgbClr val="FFFFFF"/>
                          </a:solidFill>
                          <a:effectLst/>
                          <a:latin typeface="Arial Narrow" panose="020B0606020202030204" pitchFamily="34" charset="0"/>
                        </a:rPr>
                        <a:t>205,553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r" fontAlgn="ctr"/>
                      <a:r>
                        <a:rPr lang="es-CO" sz="1200" b="1" i="0" u="none" strike="noStrike" dirty="0">
                          <a:solidFill>
                            <a:srgbClr val="FFFFFF"/>
                          </a:solidFill>
                          <a:effectLst/>
                          <a:latin typeface="Arial Narrow" panose="020B0606020202030204" pitchFamily="34" charset="0"/>
                        </a:rPr>
                        <a:t>7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extLst>
                  <a:ext uri="{0D108BD9-81ED-4DB2-BD59-A6C34878D82A}">
                    <a16:rowId xmlns:a16="http://schemas.microsoft.com/office/drawing/2014/main" val="10006"/>
                  </a:ext>
                </a:extLst>
              </a:tr>
            </a:tbl>
          </a:graphicData>
        </a:graphic>
      </p:graphicFrame>
      <p:sp>
        <p:nvSpPr>
          <p:cNvPr id="13" name="Rectángulo 12">
            <a:extLst>
              <a:ext uri="{FF2B5EF4-FFF2-40B4-BE49-F238E27FC236}">
                <a16:creationId xmlns:a16="http://schemas.microsoft.com/office/drawing/2014/main" id="{9F88AE10-FCD4-4C59-98ED-3644FEE6437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13">
            <a:extLst>
              <a:ext uri="{FF2B5EF4-FFF2-40B4-BE49-F238E27FC236}">
                <a16:creationId xmlns:a16="http://schemas.microsoft.com/office/drawing/2014/main" id="{3EF6A016-5789-48E7-94F1-AF181D3739E5}"/>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5" name="Imagen 7">
            <a:extLst>
              <a:ext uri="{FF2B5EF4-FFF2-40B4-BE49-F238E27FC236}">
                <a16:creationId xmlns:a16="http://schemas.microsoft.com/office/drawing/2014/main" id="{D604679C-043A-4117-AE63-F53E00CAB9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6" name="Imagen 5">
            <a:extLst>
              <a:ext uri="{FF2B5EF4-FFF2-40B4-BE49-F238E27FC236}">
                <a16:creationId xmlns:a16="http://schemas.microsoft.com/office/drawing/2014/main" id="{547D4A01-E3C0-4712-89FC-379C5AD6F65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196CC644-EE12-4FBB-99E4-058D699218B5}"/>
              </a:ext>
            </a:extLst>
          </p:cNvPr>
          <p:cNvSpPr txBox="1">
            <a:spLocks/>
          </p:cNvSpPr>
          <p:nvPr/>
        </p:nvSpPr>
        <p:spPr>
          <a:xfrm>
            <a:off x="2814639" y="728338"/>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b="1" dirty="0">
                <a:solidFill>
                  <a:srgbClr val="293166"/>
                </a:solidFill>
                <a:latin typeface="+mn-lt"/>
              </a:rPr>
              <a:t> </a:t>
            </a:r>
            <a:r>
              <a:rPr lang="es-CO" sz="1200" b="1" dirty="0">
                <a:solidFill>
                  <a:srgbClr val="293166"/>
                </a:solidFill>
                <a:latin typeface="+mn-lt"/>
                <a:ea typeface="+mn-ea"/>
                <a:cs typeface="Lato Regular"/>
              </a:rPr>
              <a:t>ESTADO DE RESULTADOS</a:t>
            </a:r>
          </a:p>
          <a:p>
            <a:pPr algn="ctr">
              <a:defRPr/>
            </a:pPr>
            <a:r>
              <a:rPr lang="es-CO" sz="1200" b="1" dirty="0">
                <a:solidFill>
                  <a:srgbClr val="293166"/>
                </a:solidFill>
                <a:latin typeface="+mn-lt"/>
                <a:ea typeface="+mn-ea"/>
                <a:cs typeface="Lato Regular"/>
              </a:rPr>
              <a:t>FONDO PARA LA REHABILITACIÓN, INVERSIÓN SOCIAL Y LUCHA CONTRA EL CRIMEN ORGANIZACIONAL - FRISCO</a:t>
            </a:r>
          </a:p>
          <a:p>
            <a:pPr algn="ctr">
              <a:defRPr/>
            </a:pPr>
            <a:r>
              <a:rPr lang="es-CO" sz="788" b="1" dirty="0">
                <a:solidFill>
                  <a:srgbClr val="293166"/>
                </a:solidFill>
                <a:latin typeface="+mn-lt"/>
                <a:ea typeface="+mn-ea"/>
                <a:cs typeface="Lato Regular"/>
              </a:rPr>
              <a:t>AL 31 DE AGOSTO DEL AÑO 2020</a:t>
            </a:r>
          </a:p>
          <a:p>
            <a:pPr algn="ctr">
              <a:defRPr/>
            </a:pPr>
            <a:r>
              <a:rPr lang="es-CO" sz="788" b="1" dirty="0">
                <a:solidFill>
                  <a:srgbClr val="293166"/>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graphicFrame>
        <p:nvGraphicFramePr>
          <p:cNvPr id="2" name="Tabla 1">
            <a:extLst>
              <a:ext uri="{FF2B5EF4-FFF2-40B4-BE49-F238E27FC236}">
                <a16:creationId xmlns:a16="http://schemas.microsoft.com/office/drawing/2014/main" id="{6B4C3AE8-C9B1-4E46-A184-CB8DC3C22421}"/>
              </a:ext>
            </a:extLst>
          </p:cNvPr>
          <p:cNvGraphicFramePr>
            <a:graphicFrameLocks noGrp="1"/>
          </p:cNvGraphicFramePr>
          <p:nvPr/>
        </p:nvGraphicFramePr>
        <p:xfrm>
          <a:off x="2490788" y="1797051"/>
          <a:ext cx="7396162" cy="1528764"/>
        </p:xfrm>
        <a:graphic>
          <a:graphicData uri="http://schemas.openxmlformats.org/drawingml/2006/table">
            <a:tbl>
              <a:tblPr/>
              <a:tblGrid>
                <a:gridCol w="4596850">
                  <a:extLst>
                    <a:ext uri="{9D8B030D-6E8A-4147-A177-3AD203B41FA5}">
                      <a16:colId xmlns:a16="http://schemas.microsoft.com/office/drawing/2014/main" val="20000"/>
                    </a:ext>
                  </a:extLst>
                </a:gridCol>
                <a:gridCol w="790128">
                  <a:extLst>
                    <a:ext uri="{9D8B030D-6E8A-4147-A177-3AD203B41FA5}">
                      <a16:colId xmlns:a16="http://schemas.microsoft.com/office/drawing/2014/main" val="20001"/>
                    </a:ext>
                  </a:extLst>
                </a:gridCol>
                <a:gridCol w="677253">
                  <a:extLst>
                    <a:ext uri="{9D8B030D-6E8A-4147-A177-3AD203B41FA5}">
                      <a16:colId xmlns:a16="http://schemas.microsoft.com/office/drawing/2014/main" val="20002"/>
                    </a:ext>
                  </a:extLst>
                </a:gridCol>
                <a:gridCol w="614932">
                  <a:extLst>
                    <a:ext uri="{9D8B030D-6E8A-4147-A177-3AD203B41FA5}">
                      <a16:colId xmlns:a16="http://schemas.microsoft.com/office/drawing/2014/main" val="20003"/>
                    </a:ext>
                  </a:extLst>
                </a:gridCol>
                <a:gridCol w="716999">
                  <a:extLst>
                    <a:ext uri="{9D8B030D-6E8A-4147-A177-3AD203B41FA5}">
                      <a16:colId xmlns:a16="http://schemas.microsoft.com/office/drawing/2014/main" val="20004"/>
                    </a:ext>
                  </a:extLst>
                </a:gridCol>
              </a:tblGrid>
              <a:tr h="548680">
                <a:tc>
                  <a:txBody>
                    <a:bodyPr/>
                    <a:lstStyle/>
                    <a:p>
                      <a:pPr algn="ctr" fontAlgn="ctr"/>
                      <a:r>
                        <a:rPr lang="es-CO" sz="1200" b="1" i="0" u="none" strike="noStrike">
                          <a:solidFill>
                            <a:srgbClr val="003366"/>
                          </a:solidFill>
                          <a:effectLst/>
                          <a:latin typeface="Arial Narrow" panose="020B0606020202030204" pitchFamily="34" charset="0"/>
                        </a:rPr>
                        <a:t>INGRESOS</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D8E2EB"/>
                    </a:solidFill>
                  </a:tcPr>
                </a:tc>
                <a:tc>
                  <a:txBody>
                    <a:bodyPr/>
                    <a:lstStyle/>
                    <a:p>
                      <a:pPr algn="ctr" fontAlgn="ctr"/>
                      <a:r>
                        <a:rPr lang="es-CO" sz="1200" b="1" i="0" u="none" strike="noStrike">
                          <a:solidFill>
                            <a:srgbClr val="FFFFFF"/>
                          </a:solidFill>
                          <a:effectLst/>
                          <a:latin typeface="Arial Narrow" panose="020B0606020202030204" pitchFamily="34" charset="0"/>
                        </a:rPr>
                        <a:t>31-ago-20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200" b="1" i="0" u="none" strike="noStrike">
                          <a:solidFill>
                            <a:srgbClr val="FFFFFF"/>
                          </a:solidFill>
                          <a:effectLst/>
                          <a:latin typeface="Arial Narrow" panose="020B0606020202030204" pitchFamily="34" charset="0"/>
                        </a:rPr>
                        <a:t>31-ago-19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200" b="1" i="0" u="none" strike="noStrike">
                          <a:solidFill>
                            <a:srgbClr val="FFFFFF"/>
                          </a:solidFill>
                          <a:effectLst/>
                          <a:latin typeface="Arial Narrow" panose="020B0606020202030204" pitchFamily="34" charset="0"/>
                        </a:rPr>
                        <a:t>Variacion</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200" b="1" i="0" u="none" strike="noStrike">
                          <a:solidFill>
                            <a:srgbClr val="FFFFFF"/>
                          </a:solidFill>
                          <a:effectLst/>
                          <a:latin typeface="Arial Narrow" panose="020B0606020202030204" pitchFamily="34" charset="0"/>
                        </a:rPr>
                        <a:t>Variacion % Agosto      2020 - 2019</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extLst>
                  <a:ext uri="{0D108BD9-81ED-4DB2-BD59-A6C34878D82A}">
                    <a16:rowId xmlns:a16="http://schemas.microsoft.com/office/drawing/2014/main" val="10000"/>
                  </a:ext>
                </a:extLst>
              </a:tr>
              <a:tr h="245021">
                <a:tc>
                  <a:txBody>
                    <a:bodyPr/>
                    <a:lstStyle/>
                    <a:p>
                      <a:pPr algn="l" fontAlgn="ctr"/>
                      <a:r>
                        <a:rPr lang="es-CO" sz="1200" b="0" i="0" u="none" strike="noStrike" dirty="0">
                          <a:solidFill>
                            <a:srgbClr val="000000"/>
                          </a:solidFill>
                          <a:effectLst/>
                          <a:latin typeface="Arial Narrow" panose="020B0606020202030204" pitchFamily="34" charset="0"/>
                        </a:rPr>
                        <a:t>VENTA DE BIENES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16,099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6,355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9,744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61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45021">
                <a:tc>
                  <a:txBody>
                    <a:bodyPr/>
                    <a:lstStyle/>
                    <a:p>
                      <a:pPr algn="l" fontAlgn="ctr"/>
                      <a:r>
                        <a:rPr lang="es-CO" sz="1200" b="0" i="0" u="none" strike="noStrike">
                          <a:solidFill>
                            <a:srgbClr val="000000"/>
                          </a:solidFill>
                          <a:effectLst/>
                          <a:latin typeface="Arial Narrow" panose="020B0606020202030204" pitchFamily="34" charset="0"/>
                        </a:rPr>
                        <a:t>TRANSFERENCIAS Y SUBVENCIONES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214,220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21,685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192,535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90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45021">
                <a:tc>
                  <a:txBody>
                    <a:bodyPr/>
                    <a:lstStyle/>
                    <a:p>
                      <a:pPr algn="l" fontAlgn="ctr"/>
                      <a:r>
                        <a:rPr lang="es-CO" sz="1200" b="0" i="0" u="none" strike="noStrike">
                          <a:solidFill>
                            <a:srgbClr val="000000"/>
                          </a:solidFill>
                          <a:effectLst/>
                          <a:latin typeface="Arial Narrow" panose="020B0606020202030204" pitchFamily="34" charset="0"/>
                        </a:rPr>
                        <a:t>OTROS INGRESOS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67,376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10,796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56,580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84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45021">
                <a:tc>
                  <a:txBody>
                    <a:bodyPr/>
                    <a:lstStyle/>
                    <a:p>
                      <a:pPr algn="l" fontAlgn="ctr"/>
                      <a:r>
                        <a:rPr lang="es-CO" sz="1200" b="0" i="0" u="none" strike="noStrike">
                          <a:solidFill>
                            <a:srgbClr val="FFFFFF"/>
                          </a:solidFill>
                          <a:effectLst/>
                          <a:latin typeface="Arial Narrow" panose="020B0606020202030204" pitchFamily="34" charset="0"/>
                        </a:rPr>
                        <a:t>TOTAL INGRESOS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tc>
                  <a:txBody>
                    <a:bodyPr/>
                    <a:lstStyle/>
                    <a:p>
                      <a:pPr algn="r" fontAlgn="ctr"/>
                      <a:r>
                        <a:rPr lang="es-CO" sz="1200" b="0" i="0" u="none" strike="noStrike">
                          <a:solidFill>
                            <a:srgbClr val="FFFFFF"/>
                          </a:solidFill>
                          <a:effectLst/>
                          <a:latin typeface="Arial Narrow" panose="020B0606020202030204" pitchFamily="34" charset="0"/>
                        </a:rPr>
                        <a:t>297,695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tc>
                  <a:txBody>
                    <a:bodyPr/>
                    <a:lstStyle/>
                    <a:p>
                      <a:pPr algn="r" fontAlgn="ctr"/>
                      <a:r>
                        <a:rPr lang="es-CO" sz="1200" b="0" i="0" u="none" strike="noStrike">
                          <a:solidFill>
                            <a:srgbClr val="FFFFFF"/>
                          </a:solidFill>
                          <a:effectLst/>
                          <a:latin typeface="Arial Narrow" panose="020B0606020202030204" pitchFamily="34" charset="0"/>
                        </a:rPr>
                        <a:t>38,836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tc>
                  <a:txBody>
                    <a:bodyPr/>
                    <a:lstStyle/>
                    <a:p>
                      <a:pPr algn="r" fontAlgn="ctr"/>
                      <a:r>
                        <a:rPr lang="es-CO" sz="1200" b="0" i="0" u="none" strike="noStrike">
                          <a:solidFill>
                            <a:srgbClr val="FFFFFF"/>
                          </a:solidFill>
                          <a:effectLst/>
                          <a:latin typeface="Arial Narrow" panose="020B0606020202030204" pitchFamily="34" charset="0"/>
                        </a:rPr>
                        <a:t>258,859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tc>
                  <a:txBody>
                    <a:bodyPr/>
                    <a:lstStyle/>
                    <a:p>
                      <a:pPr algn="r" fontAlgn="ctr"/>
                      <a:r>
                        <a:rPr lang="es-CO" sz="1200" b="0" i="0" u="none" strike="noStrike" dirty="0">
                          <a:solidFill>
                            <a:srgbClr val="FFFFFF"/>
                          </a:solidFill>
                          <a:effectLst/>
                          <a:latin typeface="Arial Narrow" panose="020B0606020202030204" pitchFamily="34" charset="0"/>
                        </a:rPr>
                        <a:t>87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extLst>
                  <a:ext uri="{0D108BD9-81ED-4DB2-BD59-A6C34878D82A}">
                    <a16:rowId xmlns:a16="http://schemas.microsoft.com/office/drawing/2014/main" val="10004"/>
                  </a:ext>
                </a:extLst>
              </a:tr>
            </a:tbl>
          </a:graphicData>
        </a:graphic>
      </p:graphicFrame>
      <p:sp>
        <p:nvSpPr>
          <p:cNvPr id="12" name="Botón de acción: ir hacia delante o siguiente 11">
            <a:hlinkClick r:id="rId2" action="ppaction://hlinksldjump" highlightClick="1"/>
            <a:extLst>
              <a:ext uri="{FF2B5EF4-FFF2-40B4-BE49-F238E27FC236}">
                <a16:creationId xmlns:a16="http://schemas.microsoft.com/office/drawing/2014/main" id="{CE4E3D1B-79FC-4C30-BC90-1AB0AF4A0103}"/>
              </a:ext>
            </a:extLst>
          </p:cNvPr>
          <p:cNvSpPr/>
          <p:nvPr/>
        </p:nvSpPr>
        <p:spPr>
          <a:xfrm>
            <a:off x="3687763" y="2890838"/>
            <a:ext cx="188912"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1" name="Botón de acción: ir hacia delante o siguiente 11">
            <a:hlinkClick r:id="rId2" action="ppaction://hlinksldjump" highlightClick="1"/>
            <a:extLst>
              <a:ext uri="{FF2B5EF4-FFF2-40B4-BE49-F238E27FC236}">
                <a16:creationId xmlns:a16="http://schemas.microsoft.com/office/drawing/2014/main" id="{7815B817-96BC-46F2-A820-D2035DA3E5EF}"/>
              </a:ext>
            </a:extLst>
          </p:cNvPr>
          <p:cNvSpPr/>
          <p:nvPr/>
        </p:nvSpPr>
        <p:spPr>
          <a:xfrm>
            <a:off x="4835526" y="2649538"/>
            <a:ext cx="188913"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graphicFrame>
        <p:nvGraphicFramePr>
          <p:cNvPr id="3" name="Tabla 2">
            <a:extLst>
              <a:ext uri="{FF2B5EF4-FFF2-40B4-BE49-F238E27FC236}">
                <a16:creationId xmlns:a16="http://schemas.microsoft.com/office/drawing/2014/main" id="{35E620C5-5B5D-4D5F-9059-07C5B538326D}"/>
              </a:ext>
            </a:extLst>
          </p:cNvPr>
          <p:cNvGraphicFramePr>
            <a:graphicFrameLocks noGrp="1"/>
          </p:cNvGraphicFramePr>
          <p:nvPr/>
        </p:nvGraphicFramePr>
        <p:xfrm>
          <a:off x="2478088" y="3408363"/>
          <a:ext cx="7396162" cy="2355851"/>
        </p:xfrm>
        <a:graphic>
          <a:graphicData uri="http://schemas.openxmlformats.org/drawingml/2006/table">
            <a:tbl>
              <a:tblPr/>
              <a:tblGrid>
                <a:gridCol w="4596852">
                  <a:extLst>
                    <a:ext uri="{9D8B030D-6E8A-4147-A177-3AD203B41FA5}">
                      <a16:colId xmlns:a16="http://schemas.microsoft.com/office/drawing/2014/main" val="20000"/>
                    </a:ext>
                  </a:extLst>
                </a:gridCol>
                <a:gridCol w="790128">
                  <a:extLst>
                    <a:ext uri="{9D8B030D-6E8A-4147-A177-3AD203B41FA5}">
                      <a16:colId xmlns:a16="http://schemas.microsoft.com/office/drawing/2014/main" val="20001"/>
                    </a:ext>
                  </a:extLst>
                </a:gridCol>
                <a:gridCol w="629575">
                  <a:extLst>
                    <a:ext uri="{9D8B030D-6E8A-4147-A177-3AD203B41FA5}">
                      <a16:colId xmlns:a16="http://schemas.microsoft.com/office/drawing/2014/main" val="20002"/>
                    </a:ext>
                  </a:extLst>
                </a:gridCol>
                <a:gridCol w="596347">
                  <a:extLst>
                    <a:ext uri="{9D8B030D-6E8A-4147-A177-3AD203B41FA5}">
                      <a16:colId xmlns:a16="http://schemas.microsoft.com/office/drawing/2014/main" val="20003"/>
                    </a:ext>
                  </a:extLst>
                </a:gridCol>
                <a:gridCol w="783260">
                  <a:extLst>
                    <a:ext uri="{9D8B030D-6E8A-4147-A177-3AD203B41FA5}">
                      <a16:colId xmlns:a16="http://schemas.microsoft.com/office/drawing/2014/main" val="20004"/>
                    </a:ext>
                  </a:extLst>
                </a:gridCol>
              </a:tblGrid>
              <a:tr h="608681">
                <a:tc>
                  <a:txBody>
                    <a:bodyPr/>
                    <a:lstStyle/>
                    <a:p>
                      <a:pPr algn="ctr" fontAlgn="ctr"/>
                      <a:r>
                        <a:rPr lang="es-CO" sz="1200" b="1" i="0" u="none" strike="noStrike">
                          <a:solidFill>
                            <a:srgbClr val="003366"/>
                          </a:solidFill>
                          <a:effectLst/>
                          <a:latin typeface="Arial Narrow" panose="020B0606020202030204" pitchFamily="34" charset="0"/>
                        </a:rPr>
                        <a:t>GASTOS Y COSTOS</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D8E2EB"/>
                    </a:solidFill>
                  </a:tcPr>
                </a:tc>
                <a:tc>
                  <a:txBody>
                    <a:bodyPr/>
                    <a:lstStyle/>
                    <a:p>
                      <a:pPr algn="ctr" fontAlgn="ctr"/>
                      <a:r>
                        <a:rPr lang="es-CO" sz="1200" b="1" i="0" u="none" strike="noStrike">
                          <a:solidFill>
                            <a:srgbClr val="FFFFFF"/>
                          </a:solidFill>
                          <a:effectLst/>
                          <a:latin typeface="Arial Narrow" panose="020B0606020202030204" pitchFamily="34" charset="0"/>
                        </a:rPr>
                        <a:t>31-ago-20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200" b="1" i="0" u="none" strike="noStrike">
                          <a:solidFill>
                            <a:srgbClr val="FFFFFF"/>
                          </a:solidFill>
                          <a:effectLst/>
                          <a:latin typeface="Arial Narrow" panose="020B0606020202030204" pitchFamily="34" charset="0"/>
                        </a:rPr>
                        <a:t>31-ago-19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200" b="1" i="0" u="none" strike="noStrike">
                          <a:solidFill>
                            <a:srgbClr val="FFFFFF"/>
                          </a:solidFill>
                          <a:effectLst/>
                          <a:latin typeface="Arial Narrow" panose="020B0606020202030204" pitchFamily="34" charset="0"/>
                        </a:rPr>
                        <a:t>Variacion</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200" b="1" i="0" u="none" strike="noStrike">
                          <a:solidFill>
                            <a:srgbClr val="FFFFFF"/>
                          </a:solidFill>
                          <a:effectLst/>
                          <a:latin typeface="Arial Narrow" panose="020B0606020202030204" pitchFamily="34" charset="0"/>
                        </a:rPr>
                        <a:t>Variacion % Agosto      2020 - 2019</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extLst>
                  <a:ext uri="{0D108BD9-81ED-4DB2-BD59-A6C34878D82A}">
                    <a16:rowId xmlns:a16="http://schemas.microsoft.com/office/drawing/2014/main" val="10000"/>
                  </a:ext>
                </a:extLst>
              </a:tr>
              <a:tr h="222678">
                <a:tc>
                  <a:txBody>
                    <a:bodyPr/>
                    <a:lstStyle/>
                    <a:p>
                      <a:pPr algn="l" fontAlgn="ctr"/>
                      <a:r>
                        <a:rPr lang="es-CO" sz="1200" b="0" i="0" u="none" strike="noStrike">
                          <a:solidFill>
                            <a:srgbClr val="000000"/>
                          </a:solidFill>
                          <a:effectLst/>
                          <a:latin typeface="Arial Narrow" panose="020B0606020202030204" pitchFamily="34" charset="0"/>
                        </a:rPr>
                        <a:t>DE ADMINISTRACION Y OPERACIÓN</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42,084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46,019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-3,935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05551">
                <a:tc>
                  <a:txBody>
                    <a:bodyPr/>
                    <a:lstStyle/>
                    <a:p>
                      <a:pPr algn="l" fontAlgn="ctr"/>
                      <a:r>
                        <a:rPr lang="es-CO" sz="1200" b="0" i="0" u="none" strike="noStrike">
                          <a:solidFill>
                            <a:srgbClr val="000000"/>
                          </a:solidFill>
                          <a:effectLst/>
                          <a:latin typeface="Arial Narrow" panose="020B0606020202030204" pitchFamily="34" charset="0"/>
                        </a:rPr>
                        <a:t>DETERIORO, DEPRECIACIONES, AMORTIZACIONES Y PROVISIONES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dirty="0">
                          <a:solidFill>
                            <a:srgbClr val="000000"/>
                          </a:solidFill>
                          <a:effectLst/>
                          <a:latin typeface="Arial Narrow" panose="020B0606020202030204" pitchFamily="34" charset="0"/>
                        </a:rPr>
                        <a:t>102,691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486,918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-384,227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-374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22678">
                <a:tc>
                  <a:txBody>
                    <a:bodyPr/>
                    <a:lstStyle/>
                    <a:p>
                      <a:pPr algn="l" fontAlgn="ctr"/>
                      <a:r>
                        <a:rPr lang="es-CO" sz="1200" b="0" i="0" u="none" strike="noStrike">
                          <a:solidFill>
                            <a:srgbClr val="000000"/>
                          </a:solidFill>
                          <a:effectLst/>
                          <a:latin typeface="Arial Narrow" panose="020B0606020202030204" pitchFamily="34" charset="0"/>
                        </a:rPr>
                        <a:t>TRANSFERENCIAS Y SUBVENCIONES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27,933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156,881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-128,948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-462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22678">
                <a:tc>
                  <a:txBody>
                    <a:bodyPr/>
                    <a:lstStyle/>
                    <a:p>
                      <a:pPr algn="l" fontAlgn="ctr"/>
                      <a:r>
                        <a:rPr lang="es-CO" sz="1200" b="0" i="0" u="none" strike="noStrike" dirty="0">
                          <a:solidFill>
                            <a:srgbClr val="000000"/>
                          </a:solidFill>
                          <a:effectLst/>
                          <a:latin typeface="Arial Narrow" panose="020B0606020202030204" pitchFamily="34" charset="0"/>
                        </a:rPr>
                        <a:t>OTROS GASTOS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61,423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265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61,158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100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22678">
                <a:tc>
                  <a:txBody>
                    <a:bodyPr/>
                    <a:lstStyle/>
                    <a:p>
                      <a:pPr algn="l" fontAlgn="ctr"/>
                      <a:r>
                        <a:rPr lang="es-CO" sz="1200" b="0" i="0" u="none" strike="noStrike">
                          <a:solidFill>
                            <a:srgbClr val="000000"/>
                          </a:solidFill>
                          <a:effectLst/>
                          <a:latin typeface="Arial Narrow" panose="020B0606020202030204" pitchFamily="34" charset="0"/>
                        </a:rPr>
                        <a:t>COSTO DE VENTAS</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tcPr>
                </a:tc>
                <a:tc>
                  <a:txBody>
                    <a:bodyPr/>
                    <a:lstStyle/>
                    <a:p>
                      <a:pPr algn="r" fontAlgn="ctr"/>
                      <a:r>
                        <a:rPr lang="es-CO" sz="1200" b="0" i="0" u="none" strike="noStrike">
                          <a:solidFill>
                            <a:srgbClr val="000000"/>
                          </a:solidFill>
                          <a:effectLst/>
                          <a:latin typeface="Arial Narrow" panose="020B0606020202030204" pitchFamily="34" charset="0"/>
                        </a:rPr>
                        <a:t>14,768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4,858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9,910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Arial Narrow" panose="020B0606020202030204" pitchFamily="34" charset="0"/>
                        </a:rPr>
                        <a:t>67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22678">
                <a:tc>
                  <a:txBody>
                    <a:bodyPr/>
                    <a:lstStyle/>
                    <a:p>
                      <a:pPr algn="l" fontAlgn="ctr"/>
                      <a:r>
                        <a:rPr lang="es-CO" sz="1200" b="0" i="0" u="none" strike="noStrike">
                          <a:solidFill>
                            <a:srgbClr val="FFFFFF"/>
                          </a:solidFill>
                          <a:effectLst/>
                          <a:latin typeface="Arial Narrow" panose="020B0606020202030204" pitchFamily="34" charset="0"/>
                        </a:rPr>
                        <a:t>TOTAL GASTOS Y COSTOS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tc>
                  <a:txBody>
                    <a:bodyPr/>
                    <a:lstStyle/>
                    <a:p>
                      <a:pPr algn="r" fontAlgn="ctr"/>
                      <a:r>
                        <a:rPr lang="es-CO" sz="1200" b="0" i="0" u="none" strike="noStrike">
                          <a:solidFill>
                            <a:srgbClr val="FFFFFF"/>
                          </a:solidFill>
                          <a:effectLst/>
                          <a:latin typeface="Arial Narrow" panose="020B0606020202030204" pitchFamily="34" charset="0"/>
                        </a:rPr>
                        <a:t>248,899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tc>
                  <a:txBody>
                    <a:bodyPr/>
                    <a:lstStyle/>
                    <a:p>
                      <a:pPr algn="r" fontAlgn="ctr"/>
                      <a:r>
                        <a:rPr lang="es-CO" sz="1200" b="0" i="0" u="none" strike="noStrike">
                          <a:solidFill>
                            <a:srgbClr val="FFFFFF"/>
                          </a:solidFill>
                          <a:effectLst/>
                          <a:latin typeface="Arial Narrow" panose="020B0606020202030204" pitchFamily="34" charset="0"/>
                        </a:rPr>
                        <a:t>694,941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tc>
                  <a:txBody>
                    <a:bodyPr/>
                    <a:lstStyle/>
                    <a:p>
                      <a:pPr algn="r" fontAlgn="ctr"/>
                      <a:r>
                        <a:rPr lang="es-CO" sz="1200" b="0" i="0" u="none" strike="noStrike">
                          <a:solidFill>
                            <a:srgbClr val="FFFFFF"/>
                          </a:solidFill>
                          <a:effectLst/>
                          <a:latin typeface="Arial Narrow" panose="020B0606020202030204" pitchFamily="34" charset="0"/>
                        </a:rPr>
                        <a:t>-446,042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tc>
                  <a:txBody>
                    <a:bodyPr/>
                    <a:lstStyle/>
                    <a:p>
                      <a:pPr algn="r" fontAlgn="ctr"/>
                      <a:r>
                        <a:rPr lang="es-CO" sz="1200" b="0" i="0" u="none" strike="noStrike">
                          <a:solidFill>
                            <a:srgbClr val="FFFFFF"/>
                          </a:solidFill>
                          <a:effectLst/>
                          <a:latin typeface="Arial Narrow" panose="020B0606020202030204" pitchFamily="34" charset="0"/>
                        </a:rPr>
                        <a:t>-179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extLst>
                  <a:ext uri="{0D108BD9-81ED-4DB2-BD59-A6C34878D82A}">
                    <a16:rowId xmlns:a16="http://schemas.microsoft.com/office/drawing/2014/main" val="10006"/>
                  </a:ext>
                </a:extLst>
              </a:tr>
              <a:tr h="205551">
                <a:tc>
                  <a:txBody>
                    <a:bodyPr/>
                    <a:lstStyle/>
                    <a:p>
                      <a:pPr algn="l" fontAlgn="ctr"/>
                      <a:endParaRPr lang="es-CO" sz="1200" b="0" i="0" u="none" strike="noStrike" dirty="0">
                        <a:solidFill>
                          <a:srgbClr val="FFFFFF"/>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FFFFFF"/>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FFFFFF"/>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FFFFFF"/>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FFFFFF"/>
                        </a:solidFill>
                        <a:effectLst/>
                        <a:latin typeface="Arial Narrow" panose="020B0606020202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0007"/>
                  </a:ext>
                </a:extLst>
              </a:tr>
              <a:tr h="222678">
                <a:tc>
                  <a:txBody>
                    <a:bodyPr/>
                    <a:lstStyle/>
                    <a:p>
                      <a:pPr algn="l" fontAlgn="ctr"/>
                      <a:r>
                        <a:rPr lang="es-CO" sz="1200" b="0" i="0" u="none" strike="noStrike">
                          <a:solidFill>
                            <a:srgbClr val="FFFFFF"/>
                          </a:solidFill>
                          <a:effectLst/>
                          <a:latin typeface="Arial Narrow" panose="020B0606020202030204" pitchFamily="34" charset="0"/>
                        </a:rPr>
                        <a:t>UTILIDAD - PERDIDA DEL EJERCICIO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666699"/>
                    </a:solidFill>
                  </a:tcPr>
                </a:tc>
                <a:tc>
                  <a:txBody>
                    <a:bodyPr/>
                    <a:lstStyle/>
                    <a:p>
                      <a:pPr algn="r" fontAlgn="ctr"/>
                      <a:r>
                        <a:rPr lang="es-CO" sz="1200" b="0" i="0" u="none" strike="noStrike">
                          <a:solidFill>
                            <a:srgbClr val="FFFFFF"/>
                          </a:solidFill>
                          <a:effectLst/>
                          <a:latin typeface="Arial Narrow" panose="020B0606020202030204" pitchFamily="34" charset="0"/>
                        </a:rPr>
                        <a:t>48,796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666699"/>
                    </a:solidFill>
                  </a:tcPr>
                </a:tc>
                <a:tc>
                  <a:txBody>
                    <a:bodyPr/>
                    <a:lstStyle/>
                    <a:p>
                      <a:pPr algn="r" fontAlgn="ctr"/>
                      <a:r>
                        <a:rPr lang="es-CO" sz="1200" b="0" i="0" u="none" strike="noStrike">
                          <a:solidFill>
                            <a:srgbClr val="FFFFFF"/>
                          </a:solidFill>
                          <a:effectLst/>
                          <a:latin typeface="Arial Narrow" panose="020B0606020202030204" pitchFamily="34" charset="0"/>
                        </a:rPr>
                        <a:t>(656,105)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666699"/>
                    </a:solidFill>
                  </a:tcPr>
                </a:tc>
                <a:tc>
                  <a:txBody>
                    <a:bodyPr/>
                    <a:lstStyle/>
                    <a:p>
                      <a:pPr algn="r" fontAlgn="ctr"/>
                      <a:r>
                        <a:rPr lang="es-CO" sz="1200" b="0" i="0" u="none" strike="noStrike">
                          <a:solidFill>
                            <a:srgbClr val="FFFFFF"/>
                          </a:solidFill>
                          <a:effectLst/>
                          <a:latin typeface="Arial Narrow" panose="020B0606020202030204" pitchFamily="34" charset="0"/>
                        </a:rPr>
                        <a:t>704,901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666699"/>
                    </a:solidFill>
                  </a:tcPr>
                </a:tc>
                <a:tc>
                  <a:txBody>
                    <a:bodyPr/>
                    <a:lstStyle/>
                    <a:p>
                      <a:pPr algn="r" fontAlgn="ctr"/>
                      <a:r>
                        <a:rPr lang="es-CO" sz="1200" b="0" i="0" u="none" strike="noStrike" dirty="0">
                          <a:solidFill>
                            <a:srgbClr val="FFFFFF"/>
                          </a:solidFill>
                          <a:effectLst/>
                          <a:latin typeface="Arial Narrow" panose="020B0606020202030204" pitchFamily="34" charset="0"/>
                        </a:rPr>
                        <a:t>1,445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666699"/>
                    </a:solidFill>
                  </a:tcPr>
                </a:tc>
                <a:extLst>
                  <a:ext uri="{0D108BD9-81ED-4DB2-BD59-A6C34878D82A}">
                    <a16:rowId xmlns:a16="http://schemas.microsoft.com/office/drawing/2014/main" val="10008"/>
                  </a:ext>
                </a:extLst>
              </a:tr>
            </a:tbl>
          </a:graphicData>
        </a:graphic>
      </p:graphicFrame>
      <p:sp>
        <p:nvSpPr>
          <p:cNvPr id="24" name="Botón de acción: ir hacia delante o siguiente 11">
            <a:hlinkClick r:id="rId3" action="ppaction://hlinksldjump" highlightClick="1"/>
            <a:extLst>
              <a:ext uri="{FF2B5EF4-FFF2-40B4-BE49-F238E27FC236}">
                <a16:creationId xmlns:a16="http://schemas.microsoft.com/office/drawing/2014/main" id="{21C56C56-E2E6-4640-9BBD-CCB859BAF7DD}"/>
              </a:ext>
            </a:extLst>
          </p:cNvPr>
          <p:cNvSpPr/>
          <p:nvPr/>
        </p:nvSpPr>
        <p:spPr>
          <a:xfrm>
            <a:off x="3511551" y="4730750"/>
            <a:ext cx="188913"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3" name="Botón de acción: ir hacia delante o siguiente 11">
            <a:hlinkClick r:id="rId4" action="ppaction://hlinksldjump" highlightClick="1"/>
            <a:extLst>
              <a:ext uri="{FF2B5EF4-FFF2-40B4-BE49-F238E27FC236}">
                <a16:creationId xmlns:a16="http://schemas.microsoft.com/office/drawing/2014/main" id="{234D7369-8C83-40A8-8C4E-4F2C27E3B6D9}"/>
              </a:ext>
            </a:extLst>
          </p:cNvPr>
          <p:cNvSpPr/>
          <p:nvPr/>
        </p:nvSpPr>
        <p:spPr>
          <a:xfrm>
            <a:off x="4810126" y="4508500"/>
            <a:ext cx="188913"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Botón de acción: ir hacia delante o siguiente 11">
            <a:hlinkClick r:id="rId5" action="ppaction://hlinksldjump" highlightClick="1"/>
            <a:extLst>
              <a:ext uri="{FF2B5EF4-FFF2-40B4-BE49-F238E27FC236}">
                <a16:creationId xmlns:a16="http://schemas.microsoft.com/office/drawing/2014/main" id="{84EECC9B-A231-4B70-BE89-6DF4B19FEBED}"/>
              </a:ext>
            </a:extLst>
          </p:cNvPr>
          <p:cNvSpPr/>
          <p:nvPr/>
        </p:nvSpPr>
        <p:spPr>
          <a:xfrm>
            <a:off x="4684713" y="4065588"/>
            <a:ext cx="188912"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7" name="Botón de acción: ir hacia delante o siguiente 11">
            <a:hlinkClick r:id="rId4" action="ppaction://hlinksldjump" highlightClick="1"/>
            <a:extLst>
              <a:ext uri="{FF2B5EF4-FFF2-40B4-BE49-F238E27FC236}">
                <a16:creationId xmlns:a16="http://schemas.microsoft.com/office/drawing/2014/main" id="{355D985D-3BB7-4F7F-8CBD-672BA0A66EE6}"/>
              </a:ext>
            </a:extLst>
          </p:cNvPr>
          <p:cNvSpPr/>
          <p:nvPr/>
        </p:nvSpPr>
        <p:spPr>
          <a:xfrm>
            <a:off x="6637338" y="4298950"/>
            <a:ext cx="188912"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5" name="Rectángulo 14">
            <a:extLst>
              <a:ext uri="{FF2B5EF4-FFF2-40B4-BE49-F238E27FC236}">
                <a16:creationId xmlns:a16="http://schemas.microsoft.com/office/drawing/2014/main" id="{4A70E317-9A68-4C47-8E85-95DEE8A9F13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6" name="CuadroTexto 15">
            <a:extLst>
              <a:ext uri="{FF2B5EF4-FFF2-40B4-BE49-F238E27FC236}">
                <a16:creationId xmlns:a16="http://schemas.microsoft.com/office/drawing/2014/main" id="{15F26956-D435-4267-9C22-FA075D90E4DA}"/>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8" name="Imagen 7">
            <a:extLst>
              <a:ext uri="{FF2B5EF4-FFF2-40B4-BE49-F238E27FC236}">
                <a16:creationId xmlns:a16="http://schemas.microsoft.com/office/drawing/2014/main" id="{348E27CC-26D5-44C3-A40D-3A824801371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0" name="Imagen 5">
            <a:extLst>
              <a:ext uri="{FF2B5EF4-FFF2-40B4-BE49-F238E27FC236}">
                <a16:creationId xmlns:a16="http://schemas.microsoft.com/office/drawing/2014/main" id="{C76DCD20-434E-4479-88C1-B961A675308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61D5D8CE-21B7-4A44-9275-0F83854EB9CF}"/>
              </a:ext>
            </a:extLst>
          </p:cNvPr>
          <p:cNvSpPr txBox="1"/>
          <p:nvPr/>
        </p:nvSpPr>
        <p:spPr>
          <a:xfrm>
            <a:off x="2544381" y="2552700"/>
            <a:ext cx="7366000" cy="1322388"/>
          </a:xfrm>
          <a:prstGeom prst="rect">
            <a:avLst/>
          </a:prstGeom>
          <a:noFill/>
        </p:spPr>
        <p:txBody>
          <a:bodyPr>
            <a:spAutoFit/>
          </a:bodyPr>
          <a:lstStyle/>
          <a:p>
            <a:pPr algn="ctr">
              <a:defRPr/>
            </a:pPr>
            <a:r>
              <a:rPr lang="es-CO" sz="4000" b="1" dirty="0">
                <a:solidFill>
                  <a:srgbClr val="293166"/>
                </a:solidFill>
              </a:rPr>
              <a:t>3. PORTAFOLIO</a:t>
            </a:r>
          </a:p>
          <a:p>
            <a:pPr algn="ctr">
              <a:defRPr/>
            </a:pPr>
            <a:r>
              <a:rPr lang="es-CO" sz="4000" b="1" dirty="0">
                <a:solidFill>
                  <a:srgbClr val="293166"/>
                </a:solidFill>
              </a:rPr>
              <a:t> AL 30 DE SEPTIEMBRE DE 2020</a:t>
            </a:r>
            <a:endParaRPr lang="es-ES" sz="4000" b="1" dirty="0">
              <a:solidFill>
                <a:srgbClr val="293166"/>
              </a:solidFill>
              <a:latin typeface="Arial Narrow" panose="020B0606020202030204" pitchFamily="34" charset="0"/>
            </a:endParaRPr>
          </a:p>
        </p:txBody>
      </p:sp>
      <p:sp>
        <p:nvSpPr>
          <p:cNvPr id="7" name="Rectángulo 6">
            <a:extLst>
              <a:ext uri="{FF2B5EF4-FFF2-40B4-BE49-F238E27FC236}">
                <a16:creationId xmlns:a16="http://schemas.microsoft.com/office/drawing/2014/main" id="{F1F9827E-682F-4E5E-93FA-CC9756FEBB4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43481970-F764-48A7-A189-62F6795B7593}"/>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0" name="Imagen 7">
            <a:extLst>
              <a:ext uri="{FF2B5EF4-FFF2-40B4-BE49-F238E27FC236}">
                <a16:creationId xmlns:a16="http://schemas.microsoft.com/office/drawing/2014/main" id="{F310DC05-0F75-4916-BA30-AC98A5C7DE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5">
            <a:extLst>
              <a:ext uri="{FF2B5EF4-FFF2-40B4-BE49-F238E27FC236}">
                <a16:creationId xmlns:a16="http://schemas.microsoft.com/office/drawing/2014/main" id="{5107DAF1-8E45-475C-9686-6188BA0A17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Título 7">
            <a:extLst>
              <a:ext uri="{FF2B5EF4-FFF2-40B4-BE49-F238E27FC236}">
                <a16:creationId xmlns:a16="http://schemas.microsoft.com/office/drawing/2014/main" id="{8904B0A1-92C0-426A-9136-EC675B72636A}"/>
              </a:ext>
            </a:extLst>
          </p:cNvPr>
          <p:cNvSpPr txBox="1">
            <a:spLocks noChangeArrowheads="1"/>
          </p:cNvSpPr>
          <p:nvPr/>
        </p:nvSpPr>
        <p:spPr bwMode="auto">
          <a:xfrm>
            <a:off x="4430713" y="1001713"/>
            <a:ext cx="60626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r>
              <a:rPr lang="es-ES" altLang="es-CO" sz="2000" b="1">
                <a:solidFill>
                  <a:srgbClr val="000A8B"/>
                </a:solidFill>
              </a:rPr>
              <a:t>COMPOSICIÓN PORTAFOLIO SEPTIEMBRE 2020 </a:t>
            </a:r>
          </a:p>
        </p:txBody>
      </p:sp>
      <p:sp>
        <p:nvSpPr>
          <p:cNvPr id="17414" name="CuadroTexto 15">
            <a:extLst>
              <a:ext uri="{FF2B5EF4-FFF2-40B4-BE49-F238E27FC236}">
                <a16:creationId xmlns:a16="http://schemas.microsoft.com/office/drawing/2014/main" id="{425CA1D2-C316-4CD3-97B5-E4EC25FFFD06}"/>
              </a:ext>
            </a:extLst>
          </p:cNvPr>
          <p:cNvSpPr txBox="1">
            <a:spLocks noChangeArrowheads="1"/>
          </p:cNvSpPr>
          <p:nvPr/>
        </p:nvSpPr>
        <p:spPr bwMode="auto">
          <a:xfrm>
            <a:off x="8469314" y="1296988"/>
            <a:ext cx="21177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Cifras en Millones de Pesos</a:t>
            </a:r>
          </a:p>
        </p:txBody>
      </p:sp>
      <p:graphicFrame>
        <p:nvGraphicFramePr>
          <p:cNvPr id="17415" name="Objeto 3">
            <a:extLst>
              <a:ext uri="{FF2B5EF4-FFF2-40B4-BE49-F238E27FC236}">
                <a16:creationId xmlns:a16="http://schemas.microsoft.com/office/drawing/2014/main" id="{2F0EE116-C120-4DA9-837E-E587C70911E2}"/>
              </a:ext>
            </a:extLst>
          </p:cNvPr>
          <p:cNvGraphicFramePr>
            <a:graphicFrameLocks noChangeAspect="1"/>
          </p:cNvGraphicFramePr>
          <p:nvPr/>
        </p:nvGraphicFramePr>
        <p:xfrm>
          <a:off x="1795463" y="1593851"/>
          <a:ext cx="8507412" cy="2447925"/>
        </p:xfrm>
        <a:graphic>
          <a:graphicData uri="http://schemas.openxmlformats.org/presentationml/2006/ole">
            <mc:AlternateContent xmlns:mc="http://schemas.openxmlformats.org/markup-compatibility/2006">
              <mc:Choice xmlns:v="urn:schemas-microsoft-com:vml" Requires="v">
                <p:oleObj spid="_x0000_s27662" name="Worksheet" r:id="rId3" imgW="8067634" imgH="2447889" progId="Excel.Sheet.12">
                  <p:embed/>
                </p:oleObj>
              </mc:Choice>
              <mc:Fallback>
                <p:oleObj name="Worksheet" r:id="rId3" imgW="8067634" imgH="2447889" progId="Excel.Sheet.12">
                  <p:embed/>
                  <p:pic>
                    <p:nvPicPr>
                      <p:cNvPr id="17415" name="Objeto 3">
                        <a:extLst>
                          <a:ext uri="{FF2B5EF4-FFF2-40B4-BE49-F238E27FC236}">
                            <a16:creationId xmlns:a16="http://schemas.microsoft.com/office/drawing/2014/main" id="{2F0EE116-C120-4DA9-837E-E587C70911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463" y="1593851"/>
                        <a:ext cx="8507412"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Gráfico 12">
            <a:extLst>
              <a:ext uri="{FF2B5EF4-FFF2-40B4-BE49-F238E27FC236}">
                <a16:creationId xmlns:a16="http://schemas.microsoft.com/office/drawing/2014/main" id="{CBA8CA8A-88E2-47C4-B0FC-EE05B251B922}"/>
              </a:ext>
            </a:extLst>
          </p:cNvPr>
          <p:cNvGraphicFramePr>
            <a:graphicFrameLocks/>
          </p:cNvGraphicFramePr>
          <p:nvPr/>
        </p:nvGraphicFramePr>
        <p:xfrm>
          <a:off x="3196308" y="3956050"/>
          <a:ext cx="5819775"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11" name="Rectángulo 10">
            <a:extLst>
              <a:ext uri="{FF2B5EF4-FFF2-40B4-BE49-F238E27FC236}">
                <a16:creationId xmlns:a16="http://schemas.microsoft.com/office/drawing/2014/main" id="{C31252F0-C92D-4172-9A98-43BEFBA070E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C9E7F442-68A3-41FD-B38F-676CF89CE2A5}"/>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4" name="Imagen 7">
            <a:extLst>
              <a:ext uri="{FF2B5EF4-FFF2-40B4-BE49-F238E27FC236}">
                <a16:creationId xmlns:a16="http://schemas.microsoft.com/office/drawing/2014/main" id="{107301AD-D90D-4072-A6B9-AC44D218BE7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5" name="Imagen 5">
            <a:extLst>
              <a:ext uri="{FF2B5EF4-FFF2-40B4-BE49-F238E27FC236}">
                <a16:creationId xmlns:a16="http://schemas.microsoft.com/office/drawing/2014/main" id="{5774CCFE-5A79-4FBA-BEEA-40357CB70D8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ítulo 7">
            <a:extLst>
              <a:ext uri="{FF2B5EF4-FFF2-40B4-BE49-F238E27FC236}">
                <a16:creationId xmlns:a16="http://schemas.microsoft.com/office/drawing/2014/main" id="{156B14DE-7A19-4523-A6CE-F7D5DC5F526D}"/>
              </a:ext>
            </a:extLst>
          </p:cNvPr>
          <p:cNvSpPr txBox="1">
            <a:spLocks noChangeArrowheads="1"/>
          </p:cNvSpPr>
          <p:nvPr/>
        </p:nvSpPr>
        <p:spPr bwMode="auto">
          <a:xfrm>
            <a:off x="4430713" y="1001713"/>
            <a:ext cx="60626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r>
              <a:rPr lang="es-ES" altLang="es-CO" sz="2000" b="1">
                <a:solidFill>
                  <a:srgbClr val="000A8B"/>
                </a:solidFill>
              </a:rPr>
              <a:t>COMPOSICIÓN PORTAFOLIO SEPTIEMBRE 2020 </a:t>
            </a:r>
          </a:p>
        </p:txBody>
      </p:sp>
      <p:sp>
        <p:nvSpPr>
          <p:cNvPr id="18438" name="CuadroTexto 15">
            <a:extLst>
              <a:ext uri="{FF2B5EF4-FFF2-40B4-BE49-F238E27FC236}">
                <a16:creationId xmlns:a16="http://schemas.microsoft.com/office/drawing/2014/main" id="{BC3598F1-B00F-4BE1-B6F6-55CF4058FDDF}"/>
              </a:ext>
            </a:extLst>
          </p:cNvPr>
          <p:cNvSpPr txBox="1">
            <a:spLocks noChangeArrowheads="1"/>
          </p:cNvSpPr>
          <p:nvPr/>
        </p:nvSpPr>
        <p:spPr bwMode="auto">
          <a:xfrm>
            <a:off x="8469314" y="1362076"/>
            <a:ext cx="2117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Cifras en Millones de Pesos</a:t>
            </a:r>
          </a:p>
        </p:txBody>
      </p:sp>
      <p:graphicFrame>
        <p:nvGraphicFramePr>
          <p:cNvPr id="12" name="Gráfico 11">
            <a:extLst>
              <a:ext uri="{FF2B5EF4-FFF2-40B4-BE49-F238E27FC236}">
                <a16:creationId xmlns:a16="http://schemas.microsoft.com/office/drawing/2014/main" id="{F828B5ED-CAA4-429C-85D3-553D7C3E0463}"/>
              </a:ext>
            </a:extLst>
          </p:cNvPr>
          <p:cNvGraphicFramePr>
            <a:graphicFrameLocks/>
          </p:cNvGraphicFramePr>
          <p:nvPr/>
        </p:nvGraphicFramePr>
        <p:xfrm>
          <a:off x="2190610" y="1663186"/>
          <a:ext cx="8205030" cy="4494808"/>
        </p:xfrm>
        <a:graphic>
          <a:graphicData uri="http://schemas.openxmlformats.org/drawingml/2006/chart">
            <c:chart xmlns:c="http://schemas.openxmlformats.org/drawingml/2006/chart" xmlns:r="http://schemas.openxmlformats.org/officeDocument/2006/relationships" r:id="rId2"/>
          </a:graphicData>
        </a:graphic>
      </p:graphicFrame>
      <p:sp>
        <p:nvSpPr>
          <p:cNvPr id="10" name="Rectángulo 9">
            <a:extLst>
              <a:ext uri="{FF2B5EF4-FFF2-40B4-BE49-F238E27FC236}">
                <a16:creationId xmlns:a16="http://schemas.microsoft.com/office/drawing/2014/main" id="{10281B22-8995-4DC3-9105-86090410694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09A517F0-12AF-4194-8489-C58D5E927CEA}"/>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3" name="Imagen 7">
            <a:extLst>
              <a:ext uri="{FF2B5EF4-FFF2-40B4-BE49-F238E27FC236}">
                <a16:creationId xmlns:a16="http://schemas.microsoft.com/office/drawing/2014/main" id="{ED3713A1-4E1C-4C7C-B7BD-138FE61218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74840185-2F25-4ACC-BB28-9EE259861B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Título 7">
            <a:extLst>
              <a:ext uri="{FF2B5EF4-FFF2-40B4-BE49-F238E27FC236}">
                <a16:creationId xmlns:a16="http://schemas.microsoft.com/office/drawing/2014/main" id="{4C8A87FA-22EF-42C8-8764-FD85D2CC3B3A}"/>
              </a:ext>
            </a:extLst>
          </p:cNvPr>
          <p:cNvSpPr txBox="1">
            <a:spLocks noChangeArrowheads="1"/>
          </p:cNvSpPr>
          <p:nvPr/>
        </p:nvSpPr>
        <p:spPr bwMode="auto">
          <a:xfrm>
            <a:off x="4430713" y="1001713"/>
            <a:ext cx="60626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r>
              <a:rPr lang="es-ES" altLang="es-CO" sz="2000" b="1">
                <a:solidFill>
                  <a:srgbClr val="000A8B"/>
                </a:solidFill>
              </a:rPr>
              <a:t>COMPOSICIÓN PORTAFOLIO SEPTIEMBRE 2020 </a:t>
            </a:r>
          </a:p>
        </p:txBody>
      </p:sp>
      <p:sp>
        <p:nvSpPr>
          <p:cNvPr id="19462" name="CuadroTexto 15">
            <a:extLst>
              <a:ext uri="{FF2B5EF4-FFF2-40B4-BE49-F238E27FC236}">
                <a16:creationId xmlns:a16="http://schemas.microsoft.com/office/drawing/2014/main" id="{275E04FA-A6A7-4A57-8D23-9F1A07695BAB}"/>
              </a:ext>
            </a:extLst>
          </p:cNvPr>
          <p:cNvSpPr txBox="1">
            <a:spLocks noChangeArrowheads="1"/>
          </p:cNvSpPr>
          <p:nvPr/>
        </p:nvSpPr>
        <p:spPr bwMode="auto">
          <a:xfrm>
            <a:off x="8469314" y="1362076"/>
            <a:ext cx="2117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Cifras en Millones de Pesos</a:t>
            </a:r>
          </a:p>
        </p:txBody>
      </p:sp>
      <p:graphicFrame>
        <p:nvGraphicFramePr>
          <p:cNvPr id="12" name="Gráfico 11">
            <a:extLst>
              <a:ext uri="{FF2B5EF4-FFF2-40B4-BE49-F238E27FC236}">
                <a16:creationId xmlns:a16="http://schemas.microsoft.com/office/drawing/2014/main" id="{EB88A2FF-070A-4870-A3ED-9B8074B4B388}"/>
              </a:ext>
            </a:extLst>
          </p:cNvPr>
          <p:cNvGraphicFramePr>
            <a:graphicFrameLocks/>
          </p:cNvGraphicFramePr>
          <p:nvPr/>
        </p:nvGraphicFramePr>
        <p:xfrm>
          <a:off x="1699406" y="1598535"/>
          <a:ext cx="8793188" cy="4536045"/>
        </p:xfrm>
        <a:graphic>
          <a:graphicData uri="http://schemas.openxmlformats.org/drawingml/2006/chart">
            <c:chart xmlns:c="http://schemas.openxmlformats.org/drawingml/2006/chart" xmlns:r="http://schemas.openxmlformats.org/officeDocument/2006/relationships" r:id="rId2"/>
          </a:graphicData>
        </a:graphic>
      </p:graphicFrame>
      <p:pic>
        <p:nvPicPr>
          <p:cNvPr id="10" name="Imagen 7">
            <a:extLst>
              <a:ext uri="{FF2B5EF4-FFF2-40B4-BE49-F238E27FC236}">
                <a16:creationId xmlns:a16="http://schemas.microsoft.com/office/drawing/2014/main" id="{E51C3E42-0299-4775-A319-EDACF96F4E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5">
            <a:extLst>
              <a:ext uri="{FF2B5EF4-FFF2-40B4-BE49-F238E27FC236}">
                <a16:creationId xmlns:a16="http://schemas.microsoft.com/office/drawing/2014/main" id="{2EC84186-5560-42F1-A610-C376B0B63D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13" name="Rectángulo 12">
            <a:extLst>
              <a:ext uri="{FF2B5EF4-FFF2-40B4-BE49-F238E27FC236}">
                <a16:creationId xmlns:a16="http://schemas.microsoft.com/office/drawing/2014/main" id="{4C0910E9-A75A-4288-BAAB-B2897F38B8F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13">
            <a:extLst>
              <a:ext uri="{FF2B5EF4-FFF2-40B4-BE49-F238E27FC236}">
                <a16:creationId xmlns:a16="http://schemas.microsoft.com/office/drawing/2014/main" id="{6223B355-999B-4C1C-A578-11607A671638}"/>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Título 7">
            <a:extLst>
              <a:ext uri="{FF2B5EF4-FFF2-40B4-BE49-F238E27FC236}">
                <a16:creationId xmlns:a16="http://schemas.microsoft.com/office/drawing/2014/main" id="{BF8ECE17-0998-48D1-895E-F1DB3724A8A8}"/>
              </a:ext>
            </a:extLst>
          </p:cNvPr>
          <p:cNvSpPr txBox="1">
            <a:spLocks noChangeArrowheads="1"/>
          </p:cNvSpPr>
          <p:nvPr/>
        </p:nvSpPr>
        <p:spPr bwMode="auto">
          <a:xfrm>
            <a:off x="2714625" y="1044576"/>
            <a:ext cx="69723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s-ES" altLang="es-CO" sz="2000" b="1">
                <a:solidFill>
                  <a:srgbClr val="000A8B"/>
                </a:solidFill>
              </a:rPr>
              <a:t>HECHOS RELEVANTES PORTAFOLIO DE INVERSIONES EXTINTO SEPTIEMBRE 2020</a:t>
            </a:r>
          </a:p>
        </p:txBody>
      </p:sp>
      <p:sp>
        <p:nvSpPr>
          <p:cNvPr id="18" name="CuadroTexto 17">
            <a:extLst>
              <a:ext uri="{FF2B5EF4-FFF2-40B4-BE49-F238E27FC236}">
                <a16:creationId xmlns:a16="http://schemas.microsoft.com/office/drawing/2014/main" id="{3342FFE6-FECD-4750-B83F-3AFF13D45D5A}"/>
              </a:ext>
            </a:extLst>
          </p:cNvPr>
          <p:cNvSpPr txBox="1"/>
          <p:nvPr/>
        </p:nvSpPr>
        <p:spPr>
          <a:xfrm>
            <a:off x="2266951" y="2066925"/>
            <a:ext cx="6010275" cy="647700"/>
          </a:xfrm>
          <a:prstGeom prst="rect">
            <a:avLst/>
          </a:prstGeom>
          <a:noFill/>
        </p:spPr>
        <p:txBody>
          <a:bodyPr>
            <a:spAutoFit/>
          </a:bodyPr>
          <a:lstStyle/>
          <a:p>
            <a:pPr>
              <a:defRPr/>
            </a:pPr>
            <a:r>
              <a:rPr lang="es-CO" b="1" dirty="0">
                <a:solidFill>
                  <a:srgbClr val="000A8B"/>
                </a:solidFill>
              </a:rPr>
              <a:t>Valoración Portafolio Extinto</a:t>
            </a:r>
          </a:p>
          <a:p>
            <a:pPr marL="285750" indent="-285750">
              <a:buFont typeface="Arial" panose="020B0604020202020204" pitchFamily="34" charset="0"/>
              <a:buChar char="•"/>
              <a:defRPr/>
            </a:pPr>
            <a:r>
              <a:rPr lang="es-CO" dirty="0"/>
              <a:t>Los TES se valoraron en $28,453,389 (0,69%)</a:t>
            </a:r>
          </a:p>
        </p:txBody>
      </p:sp>
      <p:sp>
        <p:nvSpPr>
          <p:cNvPr id="20487" name="Rectángulo 2">
            <a:extLst>
              <a:ext uri="{FF2B5EF4-FFF2-40B4-BE49-F238E27FC236}">
                <a16:creationId xmlns:a16="http://schemas.microsoft.com/office/drawing/2014/main" id="{72B9566D-6B87-4269-B051-BD9FAED196F6}"/>
              </a:ext>
            </a:extLst>
          </p:cNvPr>
          <p:cNvSpPr>
            <a:spLocks noChangeArrowheads="1"/>
          </p:cNvSpPr>
          <p:nvPr/>
        </p:nvSpPr>
        <p:spPr bwMode="auto">
          <a:xfrm>
            <a:off x="2266951" y="3630614"/>
            <a:ext cx="21383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b="1">
                <a:solidFill>
                  <a:srgbClr val="000A8B"/>
                </a:solidFill>
              </a:rPr>
              <a:t>Valoración Acciones </a:t>
            </a:r>
          </a:p>
        </p:txBody>
      </p:sp>
      <p:sp>
        <p:nvSpPr>
          <p:cNvPr id="5" name="CuadroTexto 4">
            <a:extLst>
              <a:ext uri="{FF2B5EF4-FFF2-40B4-BE49-F238E27FC236}">
                <a16:creationId xmlns:a16="http://schemas.microsoft.com/office/drawing/2014/main" id="{AFD72BB1-87EC-45D9-876B-75F4EBF31A94}"/>
              </a:ext>
            </a:extLst>
          </p:cNvPr>
          <p:cNvSpPr txBox="1"/>
          <p:nvPr/>
        </p:nvSpPr>
        <p:spPr>
          <a:xfrm>
            <a:off x="2228851" y="4187825"/>
            <a:ext cx="4625975" cy="1200150"/>
          </a:xfrm>
          <a:prstGeom prst="rect">
            <a:avLst/>
          </a:prstGeom>
          <a:noFill/>
        </p:spPr>
        <p:txBody>
          <a:bodyPr>
            <a:spAutoFit/>
          </a:bodyPr>
          <a:lstStyle/>
          <a:p>
            <a:pPr marL="285750" indent="-285750">
              <a:buFont typeface="Arial" panose="020B0604020202020204" pitchFamily="34" charset="0"/>
              <a:buChar char="•"/>
              <a:defRPr/>
            </a:pPr>
            <a:r>
              <a:rPr lang="es-CO" dirty="0"/>
              <a:t>Las Acciones Extintas se Desvalorizaron en</a:t>
            </a:r>
          </a:p>
          <a:p>
            <a:pPr>
              <a:defRPr/>
            </a:pPr>
            <a:r>
              <a:rPr lang="es-CO" dirty="0"/>
              <a:t>      $26,330,964  (3,29%)</a:t>
            </a:r>
          </a:p>
          <a:p>
            <a:pPr marL="285750" indent="-285750">
              <a:buFont typeface="Arial" panose="020B0604020202020204" pitchFamily="34" charset="0"/>
              <a:buChar char="•"/>
              <a:defRPr/>
            </a:pPr>
            <a:endParaRPr lang="es-CO" dirty="0"/>
          </a:p>
          <a:p>
            <a:pPr>
              <a:defRPr/>
            </a:pPr>
            <a:r>
              <a:rPr lang="es-CO" dirty="0"/>
              <a:t>                             </a:t>
            </a:r>
          </a:p>
        </p:txBody>
      </p:sp>
      <p:pic>
        <p:nvPicPr>
          <p:cNvPr id="20489" name="Picture 2" descr="Resultado de imagen para grupo argos">
            <a:extLst>
              <a:ext uri="{FF2B5EF4-FFF2-40B4-BE49-F238E27FC236}">
                <a16:creationId xmlns:a16="http://schemas.microsoft.com/office/drawing/2014/main" id="{5F0B5981-CE6D-4C8B-B442-63A990B2F0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6951" y="5145089"/>
            <a:ext cx="1319213"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0" name="CuadroTexto 16">
            <a:extLst>
              <a:ext uri="{FF2B5EF4-FFF2-40B4-BE49-F238E27FC236}">
                <a16:creationId xmlns:a16="http://schemas.microsoft.com/office/drawing/2014/main" id="{108B0D67-90F7-49C7-B47E-0BB08486F30E}"/>
              </a:ext>
            </a:extLst>
          </p:cNvPr>
          <p:cNvSpPr txBox="1">
            <a:spLocks noChangeArrowheads="1"/>
          </p:cNvSpPr>
          <p:nvPr/>
        </p:nvSpPr>
        <p:spPr bwMode="auto">
          <a:xfrm>
            <a:off x="2266951" y="5875338"/>
            <a:ext cx="18192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Aumento  2.68%</a:t>
            </a:r>
          </a:p>
        </p:txBody>
      </p:sp>
      <p:pic>
        <p:nvPicPr>
          <p:cNvPr id="20491" name="Picture 2" descr="BBVA España en App Store">
            <a:extLst>
              <a:ext uri="{FF2B5EF4-FFF2-40B4-BE49-F238E27FC236}">
                <a16:creationId xmlns:a16="http://schemas.microsoft.com/office/drawing/2014/main" id="{8AE04738-C89F-4FCC-AA3D-3EA6738BA7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9167" t="9692" r="28914" b="11325"/>
          <a:stretch>
            <a:fillRect/>
          </a:stretch>
        </p:blipFill>
        <p:spPr bwMode="auto">
          <a:xfrm>
            <a:off x="4770439" y="5110163"/>
            <a:ext cx="828675"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Flecha: hacia abajo 20">
            <a:extLst>
              <a:ext uri="{FF2B5EF4-FFF2-40B4-BE49-F238E27FC236}">
                <a16:creationId xmlns:a16="http://schemas.microsoft.com/office/drawing/2014/main" id="{722A43EB-DB2F-42DA-9801-51F299AF9523}"/>
              </a:ext>
            </a:extLst>
          </p:cNvPr>
          <p:cNvSpPr/>
          <p:nvPr/>
        </p:nvSpPr>
        <p:spPr>
          <a:xfrm>
            <a:off x="5908675" y="5216525"/>
            <a:ext cx="374650" cy="596900"/>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20493" name="CuadroTexto 21">
            <a:extLst>
              <a:ext uri="{FF2B5EF4-FFF2-40B4-BE49-F238E27FC236}">
                <a16:creationId xmlns:a16="http://schemas.microsoft.com/office/drawing/2014/main" id="{409CCE53-E0BA-4BE9-A514-EE1A0CB39FD9}"/>
              </a:ext>
            </a:extLst>
          </p:cNvPr>
          <p:cNvSpPr txBox="1">
            <a:spLocks noChangeArrowheads="1"/>
          </p:cNvSpPr>
          <p:nvPr/>
        </p:nvSpPr>
        <p:spPr bwMode="auto">
          <a:xfrm>
            <a:off x="4660901" y="5880101"/>
            <a:ext cx="16224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Las acciones se desvalorización 4,10%</a:t>
            </a:r>
          </a:p>
        </p:txBody>
      </p:sp>
      <p:pic>
        <p:nvPicPr>
          <p:cNvPr id="20494" name="Picture 2" descr="6 pasos clave para armar la mejor cartera de inversión">
            <a:extLst>
              <a:ext uri="{FF2B5EF4-FFF2-40B4-BE49-F238E27FC236}">
                <a16:creationId xmlns:a16="http://schemas.microsoft.com/office/drawing/2014/main" id="{FA34E4AE-5F54-444C-85C4-38BFB5A632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4088" y="2373313"/>
            <a:ext cx="2819400" cy="183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Flecha: hacia abajo 18">
            <a:extLst>
              <a:ext uri="{FF2B5EF4-FFF2-40B4-BE49-F238E27FC236}">
                <a16:creationId xmlns:a16="http://schemas.microsoft.com/office/drawing/2014/main" id="{EB3FE01B-91C3-478F-987B-28FCE0CD7D8C}"/>
              </a:ext>
            </a:extLst>
          </p:cNvPr>
          <p:cNvSpPr/>
          <p:nvPr/>
        </p:nvSpPr>
        <p:spPr>
          <a:xfrm>
            <a:off x="3824288" y="5216525"/>
            <a:ext cx="373062" cy="596900"/>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pic>
        <p:nvPicPr>
          <p:cNvPr id="20" name="Imagen 7">
            <a:extLst>
              <a:ext uri="{FF2B5EF4-FFF2-40B4-BE49-F238E27FC236}">
                <a16:creationId xmlns:a16="http://schemas.microsoft.com/office/drawing/2014/main" id="{E2086306-5B6A-4CC8-8BE9-57D7F3F125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2" name="Imagen 5">
            <a:extLst>
              <a:ext uri="{FF2B5EF4-FFF2-40B4-BE49-F238E27FC236}">
                <a16:creationId xmlns:a16="http://schemas.microsoft.com/office/drawing/2014/main" id="{9253E100-2C26-4807-AC08-E4D887B3E22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23" name="Rectángulo 22">
            <a:extLst>
              <a:ext uri="{FF2B5EF4-FFF2-40B4-BE49-F238E27FC236}">
                <a16:creationId xmlns:a16="http://schemas.microsoft.com/office/drawing/2014/main" id="{721B1D76-C334-4E64-805F-4F48010C4E0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4" name="CuadroTexto 23">
            <a:extLst>
              <a:ext uri="{FF2B5EF4-FFF2-40B4-BE49-F238E27FC236}">
                <a16:creationId xmlns:a16="http://schemas.microsoft.com/office/drawing/2014/main" id="{7B930068-7AF1-47E7-B5DB-3CE2C7907582}"/>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descr="Usuarios de Bancolombia están indignados – Violeta Stereo Casanare">
            <a:extLst>
              <a:ext uri="{FF2B5EF4-FFF2-40B4-BE49-F238E27FC236}">
                <a16:creationId xmlns:a16="http://schemas.microsoft.com/office/drawing/2014/main" id="{83BF5942-E361-4A62-8C76-D2F167C977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5789" y="5684839"/>
            <a:ext cx="17541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Título 7">
            <a:extLst>
              <a:ext uri="{FF2B5EF4-FFF2-40B4-BE49-F238E27FC236}">
                <a16:creationId xmlns:a16="http://schemas.microsoft.com/office/drawing/2014/main" id="{3014C433-3BC1-4407-8773-AB6219771BBE}"/>
              </a:ext>
            </a:extLst>
          </p:cNvPr>
          <p:cNvSpPr txBox="1">
            <a:spLocks noChangeArrowheads="1"/>
          </p:cNvSpPr>
          <p:nvPr/>
        </p:nvSpPr>
        <p:spPr bwMode="auto">
          <a:xfrm>
            <a:off x="2609850" y="1085851"/>
            <a:ext cx="69723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s-ES" altLang="es-CO" sz="2000" b="1">
                <a:solidFill>
                  <a:srgbClr val="000A8B"/>
                </a:solidFill>
              </a:rPr>
              <a:t>HECHOS RELEVANTES PORTAFOLIO DE INVERSIONES EN PROCESO SEPTIEMBRE 2020 </a:t>
            </a:r>
          </a:p>
        </p:txBody>
      </p:sp>
      <p:sp>
        <p:nvSpPr>
          <p:cNvPr id="11" name="CuadroTexto 10">
            <a:extLst>
              <a:ext uri="{FF2B5EF4-FFF2-40B4-BE49-F238E27FC236}">
                <a16:creationId xmlns:a16="http://schemas.microsoft.com/office/drawing/2014/main" id="{52732D51-F674-4D62-B085-03EC03545411}"/>
              </a:ext>
            </a:extLst>
          </p:cNvPr>
          <p:cNvSpPr txBox="1"/>
          <p:nvPr/>
        </p:nvSpPr>
        <p:spPr>
          <a:xfrm>
            <a:off x="1931989" y="2119313"/>
            <a:ext cx="5392737" cy="1477962"/>
          </a:xfrm>
          <a:prstGeom prst="rect">
            <a:avLst/>
          </a:prstGeom>
          <a:noFill/>
        </p:spPr>
        <p:txBody>
          <a:bodyPr>
            <a:spAutoFit/>
          </a:bodyPr>
          <a:lstStyle/>
          <a:p>
            <a:pPr>
              <a:defRPr/>
            </a:pPr>
            <a:r>
              <a:rPr lang="es-CO" b="1" dirty="0">
                <a:solidFill>
                  <a:srgbClr val="000A8B"/>
                </a:solidFill>
              </a:rPr>
              <a:t>Valoración Portafolio En Proceso de Extinción </a:t>
            </a:r>
          </a:p>
          <a:p>
            <a:pPr>
              <a:defRPr/>
            </a:pPr>
            <a:endParaRPr lang="es-CO" dirty="0"/>
          </a:p>
          <a:p>
            <a:pPr marL="285750" indent="-285750">
              <a:buFont typeface="Arial" panose="020B0604020202020204" pitchFamily="34" charset="0"/>
              <a:buChar char="•"/>
              <a:defRPr/>
            </a:pPr>
            <a:r>
              <a:rPr lang="es-CO" dirty="0"/>
              <a:t>Los TES  se valoraron en $2,380,146,960.00 (0,52%)</a:t>
            </a:r>
          </a:p>
          <a:p>
            <a:pPr marL="285750" indent="-285750">
              <a:buFont typeface="Arial" panose="020B0604020202020204" pitchFamily="34" charset="0"/>
              <a:buChar char="•"/>
              <a:defRPr/>
            </a:pPr>
            <a:r>
              <a:rPr lang="es-CO" dirty="0"/>
              <a:t>Los CDT se valoraron en $   646,444,651.00 (0,35%)</a:t>
            </a:r>
          </a:p>
          <a:p>
            <a:pPr marL="285750" indent="-285750">
              <a:buFont typeface="Arial" panose="020B0604020202020204" pitchFamily="34" charset="0"/>
              <a:buChar char="•"/>
              <a:defRPr/>
            </a:pPr>
            <a:endParaRPr lang="es-CO" dirty="0"/>
          </a:p>
        </p:txBody>
      </p:sp>
      <p:sp>
        <p:nvSpPr>
          <p:cNvPr id="21512" name="CuadroTexto 16">
            <a:extLst>
              <a:ext uri="{FF2B5EF4-FFF2-40B4-BE49-F238E27FC236}">
                <a16:creationId xmlns:a16="http://schemas.microsoft.com/office/drawing/2014/main" id="{7BA33A3C-6DFE-42DA-9466-8531B0AF12E4}"/>
              </a:ext>
            </a:extLst>
          </p:cNvPr>
          <p:cNvSpPr txBox="1">
            <a:spLocks noChangeArrowheads="1"/>
          </p:cNvSpPr>
          <p:nvPr/>
        </p:nvSpPr>
        <p:spPr bwMode="auto">
          <a:xfrm>
            <a:off x="9588501" y="5607050"/>
            <a:ext cx="625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endParaRPr lang="es-CO" altLang="es-CO"/>
          </a:p>
        </p:txBody>
      </p:sp>
      <p:pic>
        <p:nvPicPr>
          <p:cNvPr id="21513" name="Imagen 2">
            <a:extLst>
              <a:ext uri="{FF2B5EF4-FFF2-40B4-BE49-F238E27FC236}">
                <a16:creationId xmlns:a16="http://schemas.microsoft.com/office/drawing/2014/main" id="{3D3BB99B-F3FA-48D3-BC9D-559387CABC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1063" y="2178051"/>
            <a:ext cx="3308350"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uadroTexto 21">
            <a:extLst>
              <a:ext uri="{FF2B5EF4-FFF2-40B4-BE49-F238E27FC236}">
                <a16:creationId xmlns:a16="http://schemas.microsoft.com/office/drawing/2014/main" id="{418D7A3F-7AD9-42A5-833D-028D76D570F3}"/>
              </a:ext>
            </a:extLst>
          </p:cNvPr>
          <p:cNvSpPr txBox="1"/>
          <p:nvPr/>
        </p:nvSpPr>
        <p:spPr>
          <a:xfrm>
            <a:off x="1931989" y="3617913"/>
            <a:ext cx="5253037" cy="1200150"/>
          </a:xfrm>
          <a:prstGeom prst="rect">
            <a:avLst/>
          </a:prstGeom>
          <a:noFill/>
        </p:spPr>
        <p:txBody>
          <a:bodyPr>
            <a:spAutoFit/>
          </a:bodyPr>
          <a:lstStyle/>
          <a:p>
            <a:pPr>
              <a:defRPr/>
            </a:pPr>
            <a:r>
              <a:rPr lang="es-CO" b="1" dirty="0">
                <a:solidFill>
                  <a:srgbClr val="000A8B"/>
                </a:solidFill>
              </a:rPr>
              <a:t>Pago Rendimientos Financieros CDT´S</a:t>
            </a:r>
          </a:p>
          <a:p>
            <a:pPr>
              <a:defRPr/>
            </a:pPr>
            <a:endParaRPr lang="es-CO" dirty="0"/>
          </a:p>
          <a:p>
            <a:pPr marL="285750" indent="-285750">
              <a:buFont typeface="Arial" panose="020B0604020202020204" pitchFamily="34" charset="0"/>
              <a:buChar char="•"/>
              <a:defRPr/>
            </a:pPr>
            <a:r>
              <a:rPr lang="es-CO" dirty="0"/>
              <a:t>Valor Recibido $ 2.967.567.000</a:t>
            </a:r>
          </a:p>
          <a:p>
            <a:pPr marL="285750" indent="-285750">
              <a:buFont typeface="Arial" panose="020B0604020202020204" pitchFamily="34" charset="0"/>
              <a:buChar char="•"/>
              <a:defRPr/>
            </a:pPr>
            <a:endParaRPr lang="es-CO" dirty="0"/>
          </a:p>
        </p:txBody>
      </p:sp>
      <p:sp>
        <p:nvSpPr>
          <p:cNvPr id="24" name="CuadroTexto 23">
            <a:extLst>
              <a:ext uri="{FF2B5EF4-FFF2-40B4-BE49-F238E27FC236}">
                <a16:creationId xmlns:a16="http://schemas.microsoft.com/office/drawing/2014/main" id="{96E097B8-BC63-446F-B312-129F1469A44C}"/>
              </a:ext>
            </a:extLst>
          </p:cNvPr>
          <p:cNvSpPr txBox="1"/>
          <p:nvPr/>
        </p:nvSpPr>
        <p:spPr>
          <a:xfrm>
            <a:off x="1855789" y="4776788"/>
            <a:ext cx="4606925" cy="1200150"/>
          </a:xfrm>
          <a:prstGeom prst="rect">
            <a:avLst/>
          </a:prstGeom>
          <a:noFill/>
        </p:spPr>
        <p:txBody>
          <a:bodyPr>
            <a:spAutoFit/>
          </a:bodyPr>
          <a:lstStyle/>
          <a:p>
            <a:pPr>
              <a:defRPr/>
            </a:pPr>
            <a:r>
              <a:rPr lang="es-CO" b="1" dirty="0">
                <a:solidFill>
                  <a:srgbClr val="000A8B"/>
                </a:solidFill>
              </a:rPr>
              <a:t>Acciones en Proceso</a:t>
            </a:r>
          </a:p>
          <a:p>
            <a:pPr>
              <a:defRPr/>
            </a:pPr>
            <a:endParaRPr lang="es-CO" b="1" dirty="0">
              <a:solidFill>
                <a:srgbClr val="000A8B"/>
              </a:solidFill>
            </a:endParaRPr>
          </a:p>
          <a:p>
            <a:pPr marL="285750" indent="-285750">
              <a:buFont typeface="Arial" panose="020B0604020202020204" pitchFamily="34" charset="0"/>
              <a:buChar char="•"/>
              <a:defRPr/>
            </a:pPr>
            <a:r>
              <a:rPr lang="es-CO" dirty="0"/>
              <a:t>Se Desvalorizaron en $14.478.326 (6.59%)</a:t>
            </a:r>
          </a:p>
          <a:p>
            <a:pPr>
              <a:defRPr/>
            </a:pPr>
            <a:endParaRPr lang="es-CO" dirty="0"/>
          </a:p>
        </p:txBody>
      </p:sp>
      <p:sp>
        <p:nvSpPr>
          <p:cNvPr id="21516" name="CuadroTexto 9">
            <a:extLst>
              <a:ext uri="{FF2B5EF4-FFF2-40B4-BE49-F238E27FC236}">
                <a16:creationId xmlns:a16="http://schemas.microsoft.com/office/drawing/2014/main" id="{C712EDCA-3B37-48D4-B69D-6249E3D0D289}"/>
              </a:ext>
            </a:extLst>
          </p:cNvPr>
          <p:cNvSpPr txBox="1">
            <a:spLocks noChangeArrowheads="1"/>
          </p:cNvSpPr>
          <p:nvPr/>
        </p:nvSpPr>
        <p:spPr bwMode="auto">
          <a:xfrm>
            <a:off x="3740150" y="5929314"/>
            <a:ext cx="863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-6,62%</a:t>
            </a:r>
          </a:p>
        </p:txBody>
      </p:sp>
      <p:pic>
        <p:nvPicPr>
          <p:cNvPr id="21517" name="Picture 2" descr="BBVA España en App Store">
            <a:extLst>
              <a:ext uri="{FF2B5EF4-FFF2-40B4-BE49-F238E27FC236}">
                <a16:creationId xmlns:a16="http://schemas.microsoft.com/office/drawing/2014/main" id="{890E0798-8BF5-4CCE-8927-131E3654C3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9167" t="9692" r="28914" b="11325"/>
          <a:stretch>
            <a:fillRect/>
          </a:stretch>
        </p:blipFill>
        <p:spPr bwMode="auto">
          <a:xfrm>
            <a:off x="4665664" y="5654675"/>
            <a:ext cx="828675"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8" name="Picture 2" descr="Grupo Ecopetrol apoyará a familias colombianas en el pago de la factura de  energía">
            <a:extLst>
              <a:ext uri="{FF2B5EF4-FFF2-40B4-BE49-F238E27FC236}">
                <a16:creationId xmlns:a16="http://schemas.microsoft.com/office/drawing/2014/main" id="{E8DBC518-16F7-4F4A-BA76-9D91A8ACBC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1800" y="5654675"/>
            <a:ext cx="1143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9" name="CuadroTexto 19">
            <a:extLst>
              <a:ext uri="{FF2B5EF4-FFF2-40B4-BE49-F238E27FC236}">
                <a16:creationId xmlns:a16="http://schemas.microsoft.com/office/drawing/2014/main" id="{653AD1C1-792F-4702-9E24-AEA77E994A0D}"/>
              </a:ext>
            </a:extLst>
          </p:cNvPr>
          <p:cNvSpPr txBox="1">
            <a:spLocks noChangeArrowheads="1"/>
          </p:cNvSpPr>
          <p:nvPr/>
        </p:nvSpPr>
        <p:spPr bwMode="auto">
          <a:xfrm>
            <a:off x="5751513" y="5956301"/>
            <a:ext cx="8636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-4.10%</a:t>
            </a:r>
          </a:p>
        </p:txBody>
      </p:sp>
      <p:sp>
        <p:nvSpPr>
          <p:cNvPr id="21520" name="CuadroTexto 20">
            <a:extLst>
              <a:ext uri="{FF2B5EF4-FFF2-40B4-BE49-F238E27FC236}">
                <a16:creationId xmlns:a16="http://schemas.microsoft.com/office/drawing/2014/main" id="{569B81E0-B6D9-42E4-8255-9AC85E0E80F0}"/>
              </a:ext>
            </a:extLst>
          </p:cNvPr>
          <p:cNvSpPr txBox="1">
            <a:spLocks noChangeArrowheads="1"/>
          </p:cNvSpPr>
          <p:nvPr/>
        </p:nvSpPr>
        <p:spPr bwMode="auto">
          <a:xfrm>
            <a:off x="8347075" y="5973763"/>
            <a:ext cx="8651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-13.47%</a:t>
            </a:r>
          </a:p>
        </p:txBody>
      </p:sp>
      <p:sp>
        <p:nvSpPr>
          <p:cNvPr id="19" name="Rectángulo 18">
            <a:extLst>
              <a:ext uri="{FF2B5EF4-FFF2-40B4-BE49-F238E27FC236}">
                <a16:creationId xmlns:a16="http://schemas.microsoft.com/office/drawing/2014/main" id="{91162F8A-DD10-42FC-9AA2-E8AA47DA02C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0" name="CuadroTexto 19">
            <a:extLst>
              <a:ext uri="{FF2B5EF4-FFF2-40B4-BE49-F238E27FC236}">
                <a16:creationId xmlns:a16="http://schemas.microsoft.com/office/drawing/2014/main" id="{40C95C90-4F8C-40A5-BCF3-218B2F134600}"/>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21" name="Imagen 7">
            <a:extLst>
              <a:ext uri="{FF2B5EF4-FFF2-40B4-BE49-F238E27FC236}">
                <a16:creationId xmlns:a16="http://schemas.microsoft.com/office/drawing/2014/main" id="{5EA9119D-C2C2-45F5-98E1-D3C785A5FD8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3" name="Imagen 5">
            <a:extLst>
              <a:ext uri="{FF2B5EF4-FFF2-40B4-BE49-F238E27FC236}">
                <a16:creationId xmlns:a16="http://schemas.microsoft.com/office/drawing/2014/main" id="{B9BA6313-79FC-4F5F-84E7-740AC90D8E4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CuadroTexto 6">
            <a:extLst>
              <a:ext uri="{FF2B5EF4-FFF2-40B4-BE49-F238E27FC236}">
                <a16:creationId xmlns:a16="http://schemas.microsoft.com/office/drawing/2014/main" id="{36BE6051-D6AE-467F-A321-88E8B9DCC511}"/>
              </a:ext>
            </a:extLst>
          </p:cNvPr>
          <p:cNvSpPr txBox="1">
            <a:spLocks noChangeArrowheads="1"/>
          </p:cNvSpPr>
          <p:nvPr/>
        </p:nvSpPr>
        <p:spPr bwMode="auto">
          <a:xfrm>
            <a:off x="5568950" y="939801"/>
            <a:ext cx="46370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2000" b="1">
                <a:solidFill>
                  <a:srgbClr val="000A8B"/>
                </a:solidFill>
              </a:rPr>
              <a:t>PORTAFOLIO RECURSOS PROPIOS SAE SEPTIEMBRE 2020 </a:t>
            </a:r>
          </a:p>
        </p:txBody>
      </p:sp>
      <p:sp>
        <p:nvSpPr>
          <p:cNvPr id="22533" name="CuadroTexto 2">
            <a:extLst>
              <a:ext uri="{FF2B5EF4-FFF2-40B4-BE49-F238E27FC236}">
                <a16:creationId xmlns:a16="http://schemas.microsoft.com/office/drawing/2014/main" id="{55ED0935-1EF0-47DC-B108-9200C0D19514}"/>
              </a:ext>
            </a:extLst>
          </p:cNvPr>
          <p:cNvSpPr txBox="1">
            <a:spLocks noChangeArrowheads="1"/>
          </p:cNvSpPr>
          <p:nvPr/>
        </p:nvSpPr>
        <p:spPr bwMode="auto">
          <a:xfrm>
            <a:off x="7924800" y="1647826"/>
            <a:ext cx="2116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Cifras en Millones de Pesos</a:t>
            </a:r>
          </a:p>
        </p:txBody>
      </p:sp>
      <p:graphicFrame>
        <p:nvGraphicFramePr>
          <p:cNvPr id="22535" name="Objeto 3">
            <a:extLst>
              <a:ext uri="{FF2B5EF4-FFF2-40B4-BE49-F238E27FC236}">
                <a16:creationId xmlns:a16="http://schemas.microsoft.com/office/drawing/2014/main" id="{FDF9DD67-5CB0-4FF1-8C8F-F06E11D098AF}"/>
              </a:ext>
            </a:extLst>
          </p:cNvPr>
          <p:cNvGraphicFramePr>
            <a:graphicFrameLocks noChangeAspect="1"/>
          </p:cNvGraphicFramePr>
          <p:nvPr/>
        </p:nvGraphicFramePr>
        <p:xfrm>
          <a:off x="2097089" y="1944689"/>
          <a:ext cx="8143875" cy="1209675"/>
        </p:xfrm>
        <a:graphic>
          <a:graphicData uri="http://schemas.openxmlformats.org/presentationml/2006/ole">
            <mc:AlternateContent xmlns:mc="http://schemas.openxmlformats.org/markup-compatibility/2006">
              <mc:Choice xmlns:v="urn:schemas-microsoft-com:vml" Requires="v">
                <p:oleObj spid="_x0000_s28686" name="Worksheet" r:id="rId3" imgW="7553315" imgH="771519" progId="Excel.Sheet.12">
                  <p:embed/>
                </p:oleObj>
              </mc:Choice>
              <mc:Fallback>
                <p:oleObj name="Worksheet" r:id="rId3" imgW="7553315" imgH="771519" progId="Excel.Sheet.12">
                  <p:embed/>
                  <p:pic>
                    <p:nvPicPr>
                      <p:cNvPr id="22535" name="Objeto 3">
                        <a:extLst>
                          <a:ext uri="{FF2B5EF4-FFF2-40B4-BE49-F238E27FC236}">
                            <a16:creationId xmlns:a16="http://schemas.microsoft.com/office/drawing/2014/main" id="{FDF9DD67-5CB0-4FF1-8C8F-F06E11D098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7089" y="1944689"/>
                        <a:ext cx="8143875"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Gráfico 12">
            <a:extLst>
              <a:ext uri="{FF2B5EF4-FFF2-40B4-BE49-F238E27FC236}">
                <a16:creationId xmlns:a16="http://schemas.microsoft.com/office/drawing/2014/main" id="{480DBFA6-B7CE-4F68-83ED-871BCB7F7B18}"/>
              </a:ext>
            </a:extLst>
          </p:cNvPr>
          <p:cNvGraphicFramePr>
            <a:graphicFrameLocks/>
          </p:cNvGraphicFramePr>
          <p:nvPr/>
        </p:nvGraphicFramePr>
        <p:xfrm>
          <a:off x="1808922" y="3475978"/>
          <a:ext cx="4572000" cy="306071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 name="Gráfico 14">
            <a:extLst>
              <a:ext uri="{FF2B5EF4-FFF2-40B4-BE49-F238E27FC236}">
                <a16:creationId xmlns:a16="http://schemas.microsoft.com/office/drawing/2014/main" id="{984B645D-3EB1-4653-91A3-A44C0AAAFA97}"/>
              </a:ext>
            </a:extLst>
          </p:cNvPr>
          <p:cNvGraphicFramePr>
            <a:graphicFrameLocks/>
          </p:cNvGraphicFramePr>
          <p:nvPr/>
        </p:nvGraphicFramePr>
        <p:xfrm>
          <a:off x="6055899" y="3429000"/>
          <a:ext cx="4572000" cy="3024676"/>
        </p:xfrm>
        <a:graphic>
          <a:graphicData uri="http://schemas.openxmlformats.org/drawingml/2006/chart">
            <c:chart xmlns:c="http://schemas.openxmlformats.org/drawingml/2006/chart" xmlns:r="http://schemas.openxmlformats.org/officeDocument/2006/relationships" r:id="rId6"/>
          </a:graphicData>
        </a:graphic>
      </p:graphicFrame>
      <p:sp>
        <p:nvSpPr>
          <p:cNvPr id="12" name="Rectángulo 11">
            <a:extLst>
              <a:ext uri="{FF2B5EF4-FFF2-40B4-BE49-F238E27FC236}">
                <a16:creationId xmlns:a16="http://schemas.microsoft.com/office/drawing/2014/main" id="{2874F686-A86B-46DA-B76A-AFA37B17FDF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13">
            <a:extLst>
              <a:ext uri="{FF2B5EF4-FFF2-40B4-BE49-F238E27FC236}">
                <a16:creationId xmlns:a16="http://schemas.microsoft.com/office/drawing/2014/main" id="{3BC80AD2-98B3-48D3-AA95-75B2F7B1A06F}"/>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6" name="Imagen 7">
            <a:extLst>
              <a:ext uri="{FF2B5EF4-FFF2-40B4-BE49-F238E27FC236}">
                <a16:creationId xmlns:a16="http://schemas.microsoft.com/office/drawing/2014/main" id="{21A2B435-E966-4835-8C51-B4BB02F985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7" name="Imagen 5">
            <a:extLst>
              <a:ext uri="{FF2B5EF4-FFF2-40B4-BE49-F238E27FC236}">
                <a16:creationId xmlns:a16="http://schemas.microsoft.com/office/drawing/2014/main" id="{0E40A9FD-42DF-4E5E-A621-90F4A778781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5" name="Imagen 2" descr="Imagen que contiene edificio, exterior, ladrillo, ventana&#10;&#10;Descripción generada automáticamente">
            <a:extLst>
              <a:ext uri="{FF2B5EF4-FFF2-40B4-BE49-F238E27FC236}">
                <a16:creationId xmlns:a16="http://schemas.microsoft.com/office/drawing/2014/main" id="{5E384541-B750-4CFE-98AD-C783DD02EC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3525" y="1006476"/>
            <a:ext cx="4516438" cy="585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2" name="CuadroTexto 3">
            <a:extLst>
              <a:ext uri="{FF2B5EF4-FFF2-40B4-BE49-F238E27FC236}">
                <a16:creationId xmlns:a16="http://schemas.microsoft.com/office/drawing/2014/main" id="{B2D44C53-14A7-4401-A188-F35A27BDC51F}"/>
              </a:ext>
            </a:extLst>
          </p:cNvPr>
          <p:cNvSpPr txBox="1">
            <a:spLocks noChangeArrowheads="1"/>
          </p:cNvSpPr>
          <p:nvPr/>
        </p:nvSpPr>
        <p:spPr bwMode="auto">
          <a:xfrm>
            <a:off x="6142038" y="2654301"/>
            <a:ext cx="4525962" cy="2555875"/>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defRPr/>
            </a:pPr>
            <a:r>
              <a:rPr lang="es-CO" altLang="es-CO" sz="4000" b="1" dirty="0">
                <a:solidFill>
                  <a:schemeClr val="accent1">
                    <a:lumMod val="75000"/>
                  </a:schemeClr>
                </a:solidFill>
              </a:rPr>
              <a:t>4.SOSTENIBILIDAD FINANCIERA </a:t>
            </a:r>
          </a:p>
          <a:p>
            <a:pPr>
              <a:defRPr/>
            </a:pPr>
            <a:endParaRPr lang="es-CO" altLang="es-CO" sz="4000" b="1" dirty="0">
              <a:solidFill>
                <a:schemeClr val="accent1">
                  <a:lumMod val="75000"/>
                </a:schemeClr>
              </a:solidFill>
            </a:endParaRPr>
          </a:p>
          <a:p>
            <a:pPr>
              <a:defRPr/>
            </a:pPr>
            <a:r>
              <a:rPr lang="es-CO" altLang="es-CO" sz="4000" b="1" dirty="0">
                <a:solidFill>
                  <a:schemeClr val="accent1">
                    <a:lumMod val="75000"/>
                  </a:schemeClr>
                </a:solidFill>
              </a:rPr>
              <a:t>FRISCO - SAE</a:t>
            </a:r>
            <a:endParaRPr lang="es-CO" altLang="es-CO" sz="2700" b="1" dirty="0">
              <a:solidFill>
                <a:schemeClr val="accent1">
                  <a:lumMod val="75000"/>
                </a:schemeClr>
              </a:solidFill>
            </a:endParaRPr>
          </a:p>
        </p:txBody>
      </p:sp>
      <p:pic>
        <p:nvPicPr>
          <p:cNvPr id="7" name="Imagen 7">
            <a:extLst>
              <a:ext uri="{FF2B5EF4-FFF2-40B4-BE49-F238E27FC236}">
                <a16:creationId xmlns:a16="http://schemas.microsoft.com/office/drawing/2014/main" id="{9D9234C0-2916-409F-9299-25C1E3668B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8" name="Imagen 5">
            <a:extLst>
              <a:ext uri="{FF2B5EF4-FFF2-40B4-BE49-F238E27FC236}">
                <a16:creationId xmlns:a16="http://schemas.microsoft.com/office/drawing/2014/main" id="{AD4C4993-902A-4D62-A482-214498DC72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4565E6D-67B4-4493-BCE9-B28426AFB946}"/>
              </a:ext>
            </a:extLst>
          </p:cNvPr>
          <p:cNvPicPr>
            <a:picLocks noChangeAspect="1"/>
          </p:cNvPicPr>
          <p:nvPr/>
        </p:nvPicPr>
        <p:blipFill>
          <a:blip r:embed="rId2"/>
          <a:stretch>
            <a:fillRect/>
          </a:stretch>
        </p:blipFill>
        <p:spPr>
          <a:xfrm>
            <a:off x="2916238" y="1643063"/>
            <a:ext cx="6210300" cy="2863850"/>
          </a:xfrm>
          <a:prstGeom prst="rect">
            <a:avLst/>
          </a:prstGeom>
          <a:ln>
            <a:solidFill>
              <a:schemeClr val="bg2">
                <a:lumMod val="10000"/>
              </a:schemeClr>
            </a:solidFill>
          </a:ln>
        </p:spPr>
      </p:pic>
      <p:pic>
        <p:nvPicPr>
          <p:cNvPr id="24583" name="Imagen 3">
            <a:extLst>
              <a:ext uri="{FF2B5EF4-FFF2-40B4-BE49-F238E27FC236}">
                <a16:creationId xmlns:a16="http://schemas.microsoft.com/office/drawing/2014/main" id="{298ACB8D-BD18-4FDA-81FC-CB15238D92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9163" y="4813301"/>
            <a:ext cx="780415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uadroTexto 4">
            <a:extLst>
              <a:ext uri="{FF2B5EF4-FFF2-40B4-BE49-F238E27FC236}">
                <a16:creationId xmlns:a16="http://schemas.microsoft.com/office/drawing/2014/main" id="{D2BF61D9-0AA2-4E50-B635-50CD86D7F4EE}"/>
              </a:ext>
            </a:extLst>
          </p:cNvPr>
          <p:cNvSpPr txBox="1"/>
          <p:nvPr/>
        </p:nvSpPr>
        <p:spPr>
          <a:xfrm>
            <a:off x="9128125" y="4616451"/>
            <a:ext cx="933450" cy="346075"/>
          </a:xfrm>
          <a:prstGeom prst="rect">
            <a:avLst/>
          </a:prstGeom>
          <a:noFill/>
        </p:spPr>
        <p:txBody>
          <a:bodyPr>
            <a:spAutoFit/>
          </a:bodyPr>
          <a:lstStyle/>
          <a:p>
            <a:pPr>
              <a:defRPr/>
            </a:pPr>
            <a:r>
              <a:rPr lang="es-ES" sz="825" dirty="0"/>
              <a:t>Millones de Pesos</a:t>
            </a:r>
            <a:endParaRPr lang="es-CO" sz="825" dirty="0"/>
          </a:p>
        </p:txBody>
      </p:sp>
      <p:sp>
        <p:nvSpPr>
          <p:cNvPr id="6" name="Elipse 5">
            <a:extLst>
              <a:ext uri="{FF2B5EF4-FFF2-40B4-BE49-F238E27FC236}">
                <a16:creationId xmlns:a16="http://schemas.microsoft.com/office/drawing/2014/main" id="{0C774134-96D1-4044-91C3-810DE1DE257B}"/>
              </a:ext>
            </a:extLst>
          </p:cNvPr>
          <p:cNvSpPr/>
          <p:nvPr/>
        </p:nvSpPr>
        <p:spPr>
          <a:xfrm>
            <a:off x="7827963" y="2168525"/>
            <a:ext cx="685800" cy="387350"/>
          </a:xfrm>
          <a:prstGeom prst="ellipse">
            <a:avLst/>
          </a:prstGeom>
          <a:noFill/>
          <a:ln>
            <a:solidFill>
              <a:schemeClr val="accent3">
                <a:lumMod val="60000"/>
                <a:lumOff val="4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12" name="Elipse 11">
            <a:extLst>
              <a:ext uri="{FF2B5EF4-FFF2-40B4-BE49-F238E27FC236}">
                <a16:creationId xmlns:a16="http://schemas.microsoft.com/office/drawing/2014/main" id="{C098BF25-7160-476C-B172-E40E5CEF2D75}"/>
              </a:ext>
            </a:extLst>
          </p:cNvPr>
          <p:cNvSpPr/>
          <p:nvPr/>
        </p:nvSpPr>
        <p:spPr>
          <a:xfrm>
            <a:off x="8170863" y="3081338"/>
            <a:ext cx="685800" cy="387350"/>
          </a:xfrm>
          <a:prstGeom prst="ellipse">
            <a:avLst/>
          </a:prstGeom>
          <a:noFill/>
          <a:ln>
            <a:solidFill>
              <a:schemeClr val="accent3">
                <a:lumMod val="60000"/>
                <a:lumOff val="4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13" name="Elipse 12">
            <a:extLst>
              <a:ext uri="{FF2B5EF4-FFF2-40B4-BE49-F238E27FC236}">
                <a16:creationId xmlns:a16="http://schemas.microsoft.com/office/drawing/2014/main" id="{AD0DFC13-9246-4822-AC9B-1D397EBA5392}"/>
              </a:ext>
            </a:extLst>
          </p:cNvPr>
          <p:cNvSpPr/>
          <p:nvPr/>
        </p:nvSpPr>
        <p:spPr>
          <a:xfrm>
            <a:off x="9342438" y="4922838"/>
            <a:ext cx="685800" cy="482600"/>
          </a:xfrm>
          <a:prstGeom prst="ellipse">
            <a:avLst/>
          </a:prstGeom>
          <a:noFill/>
          <a:ln>
            <a:solidFill>
              <a:schemeClr val="accent3">
                <a:lumMod val="60000"/>
                <a:lumOff val="4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14" name="Título 3">
            <a:extLst>
              <a:ext uri="{FF2B5EF4-FFF2-40B4-BE49-F238E27FC236}">
                <a16:creationId xmlns:a16="http://schemas.microsoft.com/office/drawing/2014/main" id="{A5B7CCC5-DEC2-43C4-BF40-B3755C126B00}"/>
              </a:ext>
            </a:extLst>
          </p:cNvPr>
          <p:cNvSpPr txBox="1">
            <a:spLocks/>
          </p:cNvSpPr>
          <p:nvPr/>
        </p:nvSpPr>
        <p:spPr>
          <a:xfrm>
            <a:off x="2159000" y="1040054"/>
            <a:ext cx="7724775" cy="303213"/>
          </a:xfrm>
          <a:prstGeom prst="rect">
            <a:avLst/>
          </a:prstGeom>
        </p:spPr>
        <p:txBody>
          <a:bodyPr lIns="68580" tIns="34290" rIns="68580" bIns="3429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defRPr/>
            </a:pPr>
            <a:r>
              <a:rPr lang="es-CO" sz="1800" b="1" dirty="0">
                <a:solidFill>
                  <a:srgbClr val="000A8B"/>
                </a:solidFill>
                <a:latin typeface="+mn-lt"/>
              </a:rPr>
              <a:t>TRANSFERENCIAS RECURSOS LIQUIDOS 2015 - 2020</a:t>
            </a:r>
          </a:p>
        </p:txBody>
      </p:sp>
      <p:sp>
        <p:nvSpPr>
          <p:cNvPr id="15" name="Rectángulo 14">
            <a:extLst>
              <a:ext uri="{FF2B5EF4-FFF2-40B4-BE49-F238E27FC236}">
                <a16:creationId xmlns:a16="http://schemas.microsoft.com/office/drawing/2014/main" id="{BC9D5F9E-94F5-4DF1-9C58-98B1FD052B3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6" name="CuadroTexto 15">
            <a:extLst>
              <a:ext uri="{FF2B5EF4-FFF2-40B4-BE49-F238E27FC236}">
                <a16:creationId xmlns:a16="http://schemas.microsoft.com/office/drawing/2014/main" id="{74F15303-0062-41F3-B4F7-A54B670D3AFE}"/>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7" name="Imagen 7">
            <a:extLst>
              <a:ext uri="{FF2B5EF4-FFF2-40B4-BE49-F238E27FC236}">
                <a16:creationId xmlns:a16="http://schemas.microsoft.com/office/drawing/2014/main" id="{903936FE-5445-42E2-9860-277B94469F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8" name="Imagen 5">
            <a:extLst>
              <a:ext uri="{FF2B5EF4-FFF2-40B4-BE49-F238E27FC236}">
                <a16:creationId xmlns:a16="http://schemas.microsoft.com/office/drawing/2014/main" id="{7E9BAFC9-9697-49A7-94C2-272DB0DA33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3">
            <a:extLst>
              <a:ext uri="{FF2B5EF4-FFF2-40B4-BE49-F238E27FC236}">
                <a16:creationId xmlns:a16="http://schemas.microsoft.com/office/drawing/2014/main" id="{E0E3BF3A-0C0F-4D1E-A957-370EF08BD929}"/>
              </a:ext>
            </a:extLst>
          </p:cNvPr>
          <p:cNvSpPr txBox="1">
            <a:spLocks/>
          </p:cNvSpPr>
          <p:nvPr/>
        </p:nvSpPr>
        <p:spPr>
          <a:xfrm>
            <a:off x="2233614" y="3125788"/>
            <a:ext cx="7724775" cy="303212"/>
          </a:xfrm>
          <a:prstGeom prst="rect">
            <a:avLst/>
          </a:prstGeom>
        </p:spPr>
        <p:txBody>
          <a:bodyPr lIns="68580" tIns="34290" rIns="68580" bIns="3429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defRPr/>
            </a:pPr>
            <a:endParaRPr lang="es-CO" sz="4000" b="1" dirty="0">
              <a:solidFill>
                <a:srgbClr val="000A8B"/>
              </a:solidFill>
              <a:latin typeface="+mn-lt"/>
            </a:endParaRPr>
          </a:p>
          <a:p>
            <a:pPr algn="ctr">
              <a:defRPr/>
            </a:pPr>
            <a:r>
              <a:rPr lang="es-CO" sz="4000" b="1" dirty="0">
                <a:solidFill>
                  <a:srgbClr val="000A8B"/>
                </a:solidFill>
                <a:latin typeface="+mn-lt"/>
              </a:rPr>
              <a:t>FLUJO DE CAJA FRISCO ACUMULADO SEPTIEMBRE 2020</a:t>
            </a:r>
          </a:p>
        </p:txBody>
      </p:sp>
      <p:sp>
        <p:nvSpPr>
          <p:cNvPr id="8" name="Rectángulo 7">
            <a:extLst>
              <a:ext uri="{FF2B5EF4-FFF2-40B4-BE49-F238E27FC236}">
                <a16:creationId xmlns:a16="http://schemas.microsoft.com/office/drawing/2014/main" id="{59FEDF63-DB93-4E59-BB9A-A3ED9405A63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40AA5F79-D64C-44E7-B4BF-6D867DFF990A}"/>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1" name="Imagen 7">
            <a:extLst>
              <a:ext uri="{FF2B5EF4-FFF2-40B4-BE49-F238E27FC236}">
                <a16:creationId xmlns:a16="http://schemas.microsoft.com/office/drawing/2014/main" id="{97F20327-CBDB-425E-BD0D-3A98274363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2" name="Imagen 5">
            <a:extLst>
              <a:ext uri="{FF2B5EF4-FFF2-40B4-BE49-F238E27FC236}">
                <a16:creationId xmlns:a16="http://schemas.microsoft.com/office/drawing/2014/main" id="{9658FD93-3E46-4700-942A-08836DF81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3">
            <a:extLst>
              <a:ext uri="{FF2B5EF4-FFF2-40B4-BE49-F238E27FC236}">
                <a16:creationId xmlns:a16="http://schemas.microsoft.com/office/drawing/2014/main" id="{55F27CF6-7DBF-4BB1-8DF3-264F7AFFDBA5}"/>
              </a:ext>
            </a:extLst>
          </p:cNvPr>
          <p:cNvSpPr txBox="1">
            <a:spLocks/>
          </p:cNvSpPr>
          <p:nvPr/>
        </p:nvSpPr>
        <p:spPr>
          <a:xfrm>
            <a:off x="2154239" y="1274763"/>
            <a:ext cx="7724775" cy="303213"/>
          </a:xfrm>
          <a:prstGeom prst="rect">
            <a:avLst/>
          </a:prstGeom>
        </p:spPr>
        <p:txBody>
          <a:bodyPr lIns="68580" tIns="34290" rIns="68580" bIns="3429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defRPr/>
            </a:pPr>
            <a:r>
              <a:rPr lang="es-CO" sz="1800" b="1" dirty="0">
                <a:solidFill>
                  <a:srgbClr val="000A8B"/>
                </a:solidFill>
              </a:rPr>
              <a:t>EJECUCIÓN INGRESOS  SEPTIEMBRE 2020</a:t>
            </a:r>
          </a:p>
        </p:txBody>
      </p:sp>
      <p:graphicFrame>
        <p:nvGraphicFramePr>
          <p:cNvPr id="26628" name="Objeto 1">
            <a:extLst>
              <a:ext uri="{FF2B5EF4-FFF2-40B4-BE49-F238E27FC236}">
                <a16:creationId xmlns:a16="http://schemas.microsoft.com/office/drawing/2014/main" id="{01D0682A-8844-4930-BC88-7B9D04FB350A}"/>
              </a:ext>
            </a:extLst>
          </p:cNvPr>
          <p:cNvGraphicFramePr>
            <a:graphicFrameLocks noChangeAspect="1"/>
          </p:cNvGraphicFramePr>
          <p:nvPr/>
        </p:nvGraphicFramePr>
        <p:xfrm>
          <a:off x="1630364" y="1835150"/>
          <a:ext cx="6961187" cy="3873500"/>
        </p:xfrm>
        <a:graphic>
          <a:graphicData uri="http://schemas.openxmlformats.org/presentationml/2006/ole">
            <mc:AlternateContent xmlns:mc="http://schemas.openxmlformats.org/markup-compatibility/2006">
              <mc:Choice xmlns:v="urn:schemas-microsoft-com:vml" Requires="v">
                <p:oleObj spid="_x0000_s29711" name="Worksheet" r:id="rId3" imgW="10648959" imgH="4610017" progId="Excel.Sheet.12">
                  <p:embed/>
                </p:oleObj>
              </mc:Choice>
              <mc:Fallback>
                <p:oleObj name="Worksheet" r:id="rId3" imgW="10648959" imgH="4610017" progId="Excel.Sheet.12">
                  <p:embed/>
                  <p:pic>
                    <p:nvPicPr>
                      <p:cNvPr id="26628" name="Objeto 1">
                        <a:extLst>
                          <a:ext uri="{FF2B5EF4-FFF2-40B4-BE49-F238E27FC236}">
                            <a16:creationId xmlns:a16="http://schemas.microsoft.com/office/drawing/2014/main" id="{01D0682A-8844-4930-BC88-7B9D04FB35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0364" y="1835150"/>
                        <a:ext cx="6961187" cy="387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CuadroTexto 6">
            <a:extLst>
              <a:ext uri="{FF2B5EF4-FFF2-40B4-BE49-F238E27FC236}">
                <a16:creationId xmlns:a16="http://schemas.microsoft.com/office/drawing/2014/main" id="{44853C66-0FFE-47B7-A741-8D4E702F8BF6}"/>
              </a:ext>
            </a:extLst>
          </p:cNvPr>
          <p:cNvSpPr txBox="1"/>
          <p:nvPr/>
        </p:nvSpPr>
        <p:spPr>
          <a:xfrm>
            <a:off x="8597900" y="1989139"/>
            <a:ext cx="1062038" cy="230187"/>
          </a:xfrm>
          <a:prstGeom prst="rect">
            <a:avLst/>
          </a:prstGeom>
          <a:solidFill>
            <a:schemeClr val="accent6">
              <a:lumMod val="40000"/>
              <a:lumOff val="60000"/>
            </a:schemeClr>
          </a:solidFill>
          <a:ln>
            <a:solidFill>
              <a:schemeClr val="tx1"/>
            </a:solidFill>
          </a:ln>
        </p:spPr>
        <p:txBody>
          <a:bodyPr wrap="none">
            <a:spAutoFit/>
          </a:bodyPr>
          <a:lstStyle/>
          <a:p>
            <a:pPr>
              <a:defRPr/>
            </a:pPr>
            <a:r>
              <a:rPr lang="es-CO" sz="900" b="1" dirty="0"/>
              <a:t>PROYECCION 98 %</a:t>
            </a:r>
          </a:p>
        </p:txBody>
      </p:sp>
      <p:sp>
        <p:nvSpPr>
          <p:cNvPr id="26630" name="CuadroTexto 7">
            <a:extLst>
              <a:ext uri="{FF2B5EF4-FFF2-40B4-BE49-F238E27FC236}">
                <a16:creationId xmlns:a16="http://schemas.microsoft.com/office/drawing/2014/main" id="{5AC55704-F6B7-44DB-8DFC-0C173A73C9E6}"/>
              </a:ext>
            </a:extLst>
          </p:cNvPr>
          <p:cNvSpPr txBox="1">
            <a:spLocks noChangeArrowheads="1"/>
          </p:cNvSpPr>
          <p:nvPr/>
        </p:nvSpPr>
        <p:spPr bwMode="auto">
          <a:xfrm>
            <a:off x="8601075" y="2493964"/>
            <a:ext cx="560388"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a:t>$72.000</a:t>
            </a:r>
          </a:p>
        </p:txBody>
      </p:sp>
      <p:sp>
        <p:nvSpPr>
          <p:cNvPr id="26631" name="CuadroTexto 8">
            <a:extLst>
              <a:ext uri="{FF2B5EF4-FFF2-40B4-BE49-F238E27FC236}">
                <a16:creationId xmlns:a16="http://schemas.microsoft.com/office/drawing/2014/main" id="{D2842422-13AB-486E-BD91-77BB2D5933E8}"/>
              </a:ext>
            </a:extLst>
          </p:cNvPr>
          <p:cNvSpPr txBox="1">
            <a:spLocks noChangeArrowheads="1"/>
          </p:cNvSpPr>
          <p:nvPr/>
        </p:nvSpPr>
        <p:spPr bwMode="auto">
          <a:xfrm>
            <a:off x="8586789" y="3511551"/>
            <a:ext cx="503237"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a:t>$2.002</a:t>
            </a:r>
          </a:p>
        </p:txBody>
      </p:sp>
      <p:sp>
        <p:nvSpPr>
          <p:cNvPr id="26632" name="CuadroTexto 13">
            <a:extLst>
              <a:ext uri="{FF2B5EF4-FFF2-40B4-BE49-F238E27FC236}">
                <a16:creationId xmlns:a16="http://schemas.microsoft.com/office/drawing/2014/main" id="{4B0072C2-7791-4FC9-9DFE-131B9B6F7C36}"/>
              </a:ext>
            </a:extLst>
          </p:cNvPr>
          <p:cNvSpPr txBox="1">
            <a:spLocks noChangeArrowheads="1"/>
          </p:cNvSpPr>
          <p:nvPr/>
        </p:nvSpPr>
        <p:spPr bwMode="auto">
          <a:xfrm>
            <a:off x="8593139" y="3683000"/>
            <a:ext cx="50482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a:t>$2.915</a:t>
            </a:r>
          </a:p>
        </p:txBody>
      </p:sp>
      <p:sp>
        <p:nvSpPr>
          <p:cNvPr id="26633" name="CuadroTexto 14">
            <a:extLst>
              <a:ext uri="{FF2B5EF4-FFF2-40B4-BE49-F238E27FC236}">
                <a16:creationId xmlns:a16="http://schemas.microsoft.com/office/drawing/2014/main" id="{2FD4DD47-B851-4490-9F35-DFA1D90CD1B4}"/>
              </a:ext>
            </a:extLst>
          </p:cNvPr>
          <p:cNvSpPr txBox="1">
            <a:spLocks noChangeArrowheads="1"/>
          </p:cNvSpPr>
          <p:nvPr/>
        </p:nvSpPr>
        <p:spPr bwMode="auto">
          <a:xfrm>
            <a:off x="8583614" y="3989389"/>
            <a:ext cx="56197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a:t>$70.000</a:t>
            </a:r>
          </a:p>
        </p:txBody>
      </p:sp>
      <p:sp>
        <p:nvSpPr>
          <p:cNvPr id="26634" name="CuadroTexto 15">
            <a:extLst>
              <a:ext uri="{FF2B5EF4-FFF2-40B4-BE49-F238E27FC236}">
                <a16:creationId xmlns:a16="http://schemas.microsoft.com/office/drawing/2014/main" id="{2204EF9C-D5E9-4823-88B7-CF87FD74F4FF}"/>
              </a:ext>
            </a:extLst>
          </p:cNvPr>
          <p:cNvSpPr txBox="1">
            <a:spLocks noChangeArrowheads="1"/>
          </p:cNvSpPr>
          <p:nvPr/>
        </p:nvSpPr>
        <p:spPr bwMode="auto">
          <a:xfrm>
            <a:off x="8582025" y="4143375"/>
            <a:ext cx="503238"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a:t>$4.000</a:t>
            </a:r>
          </a:p>
        </p:txBody>
      </p:sp>
      <p:sp>
        <p:nvSpPr>
          <p:cNvPr id="26635" name="CuadroTexto 16">
            <a:extLst>
              <a:ext uri="{FF2B5EF4-FFF2-40B4-BE49-F238E27FC236}">
                <a16:creationId xmlns:a16="http://schemas.microsoft.com/office/drawing/2014/main" id="{644F514E-61D1-4B0A-B99A-1F68A9F530E7}"/>
              </a:ext>
            </a:extLst>
          </p:cNvPr>
          <p:cNvSpPr txBox="1">
            <a:spLocks noChangeArrowheads="1"/>
          </p:cNvSpPr>
          <p:nvPr/>
        </p:nvSpPr>
        <p:spPr bwMode="auto">
          <a:xfrm>
            <a:off x="8582026" y="4322764"/>
            <a:ext cx="5619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a:t>$19.042</a:t>
            </a:r>
          </a:p>
        </p:txBody>
      </p:sp>
      <p:sp>
        <p:nvSpPr>
          <p:cNvPr id="26636" name="CuadroTexto 17">
            <a:extLst>
              <a:ext uri="{FF2B5EF4-FFF2-40B4-BE49-F238E27FC236}">
                <a16:creationId xmlns:a16="http://schemas.microsoft.com/office/drawing/2014/main" id="{BDE3AAFD-AB11-4C98-8B5C-466C36488604}"/>
              </a:ext>
            </a:extLst>
          </p:cNvPr>
          <p:cNvSpPr txBox="1">
            <a:spLocks noChangeArrowheads="1"/>
          </p:cNvSpPr>
          <p:nvPr/>
        </p:nvSpPr>
        <p:spPr bwMode="auto">
          <a:xfrm>
            <a:off x="8562976" y="4838701"/>
            <a:ext cx="5619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a:t>$65.951</a:t>
            </a:r>
          </a:p>
        </p:txBody>
      </p:sp>
      <p:sp>
        <p:nvSpPr>
          <p:cNvPr id="26637" name="CuadroTexto 18">
            <a:extLst>
              <a:ext uri="{FF2B5EF4-FFF2-40B4-BE49-F238E27FC236}">
                <a16:creationId xmlns:a16="http://schemas.microsoft.com/office/drawing/2014/main" id="{49C8CAF9-9269-42DB-9573-972C824FC7F9}"/>
              </a:ext>
            </a:extLst>
          </p:cNvPr>
          <p:cNvSpPr txBox="1">
            <a:spLocks noChangeArrowheads="1"/>
          </p:cNvSpPr>
          <p:nvPr/>
        </p:nvSpPr>
        <p:spPr bwMode="auto">
          <a:xfrm>
            <a:off x="8582026" y="4649789"/>
            <a:ext cx="56197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a:t>$58.000</a:t>
            </a:r>
          </a:p>
        </p:txBody>
      </p:sp>
      <p:sp>
        <p:nvSpPr>
          <p:cNvPr id="20" name="CuadroTexto 19">
            <a:extLst>
              <a:ext uri="{FF2B5EF4-FFF2-40B4-BE49-F238E27FC236}">
                <a16:creationId xmlns:a16="http://schemas.microsoft.com/office/drawing/2014/main" id="{2381A8E8-5B45-4335-9EED-268383813F81}"/>
              </a:ext>
            </a:extLst>
          </p:cNvPr>
          <p:cNvSpPr txBox="1"/>
          <p:nvPr/>
        </p:nvSpPr>
        <p:spPr>
          <a:xfrm>
            <a:off x="8591551" y="5478464"/>
            <a:ext cx="646113" cy="231775"/>
          </a:xfrm>
          <a:prstGeom prst="rect">
            <a:avLst/>
          </a:prstGeom>
          <a:ln>
            <a:noFill/>
          </a:ln>
        </p:spPr>
        <p:style>
          <a:lnRef idx="2">
            <a:schemeClr val="dk1"/>
          </a:lnRef>
          <a:fillRef idx="1">
            <a:schemeClr val="lt1"/>
          </a:fillRef>
          <a:effectRef idx="0">
            <a:schemeClr val="dk1"/>
          </a:effectRef>
          <a:fontRef idx="minor">
            <a:schemeClr val="dk1"/>
          </a:fontRef>
        </p:style>
        <p:txBody>
          <a:bodyPr wrap="none">
            <a:spAutoFit/>
          </a:bodyPr>
          <a:lstStyle/>
          <a:p>
            <a:pPr>
              <a:defRPr/>
            </a:pPr>
            <a:r>
              <a:rPr lang="es-CO" sz="900" dirty="0"/>
              <a:t>$ </a:t>
            </a:r>
            <a:r>
              <a:rPr lang="es-CO" sz="900" b="1" dirty="0"/>
              <a:t>333.795</a:t>
            </a:r>
          </a:p>
        </p:txBody>
      </p:sp>
      <p:sp>
        <p:nvSpPr>
          <p:cNvPr id="26639" name="CuadroTexto 20">
            <a:extLst>
              <a:ext uri="{FF2B5EF4-FFF2-40B4-BE49-F238E27FC236}">
                <a16:creationId xmlns:a16="http://schemas.microsoft.com/office/drawing/2014/main" id="{3FEC2F07-DF19-4CCE-987F-BD5AE1B43BB2}"/>
              </a:ext>
            </a:extLst>
          </p:cNvPr>
          <p:cNvSpPr txBox="1">
            <a:spLocks noChangeArrowheads="1"/>
          </p:cNvSpPr>
          <p:nvPr/>
        </p:nvSpPr>
        <p:spPr bwMode="auto">
          <a:xfrm>
            <a:off x="8562976" y="2816225"/>
            <a:ext cx="5619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a:t>$</a:t>
            </a:r>
            <a:r>
              <a:rPr lang="es-CO" altLang="es-CO" sz="900" b="1"/>
              <a:t>22.000</a:t>
            </a:r>
          </a:p>
        </p:txBody>
      </p:sp>
      <p:sp>
        <p:nvSpPr>
          <p:cNvPr id="26640" name="CuadroTexto 21">
            <a:extLst>
              <a:ext uri="{FF2B5EF4-FFF2-40B4-BE49-F238E27FC236}">
                <a16:creationId xmlns:a16="http://schemas.microsoft.com/office/drawing/2014/main" id="{391F0C5B-4348-408A-9450-77ACFC0AA55A}"/>
              </a:ext>
            </a:extLst>
          </p:cNvPr>
          <p:cNvSpPr txBox="1">
            <a:spLocks noChangeArrowheads="1"/>
          </p:cNvSpPr>
          <p:nvPr/>
        </p:nvSpPr>
        <p:spPr bwMode="auto">
          <a:xfrm>
            <a:off x="8593139" y="3149601"/>
            <a:ext cx="5048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a:t>$1.883</a:t>
            </a:r>
          </a:p>
        </p:txBody>
      </p:sp>
      <p:sp>
        <p:nvSpPr>
          <p:cNvPr id="26641" name="CuadroTexto 22">
            <a:extLst>
              <a:ext uri="{FF2B5EF4-FFF2-40B4-BE49-F238E27FC236}">
                <a16:creationId xmlns:a16="http://schemas.microsoft.com/office/drawing/2014/main" id="{D1E56B0A-DD0E-4455-A75D-DAFB1D4919B4}"/>
              </a:ext>
            </a:extLst>
          </p:cNvPr>
          <p:cNvSpPr txBox="1">
            <a:spLocks noChangeArrowheads="1"/>
          </p:cNvSpPr>
          <p:nvPr/>
        </p:nvSpPr>
        <p:spPr bwMode="auto">
          <a:xfrm>
            <a:off x="8607425" y="3314701"/>
            <a:ext cx="357188"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a:t>$89</a:t>
            </a:r>
          </a:p>
        </p:txBody>
      </p:sp>
      <p:sp>
        <p:nvSpPr>
          <p:cNvPr id="26642" name="CuadroTexto 23">
            <a:extLst>
              <a:ext uri="{FF2B5EF4-FFF2-40B4-BE49-F238E27FC236}">
                <a16:creationId xmlns:a16="http://schemas.microsoft.com/office/drawing/2014/main" id="{FE708062-4174-4258-8777-FEC75D6C0648}"/>
              </a:ext>
            </a:extLst>
          </p:cNvPr>
          <p:cNvSpPr txBox="1">
            <a:spLocks noChangeArrowheads="1"/>
          </p:cNvSpPr>
          <p:nvPr/>
        </p:nvSpPr>
        <p:spPr bwMode="auto">
          <a:xfrm>
            <a:off x="8593139" y="2641600"/>
            <a:ext cx="5619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a:t>$15.911</a:t>
            </a:r>
          </a:p>
        </p:txBody>
      </p:sp>
      <p:sp>
        <p:nvSpPr>
          <p:cNvPr id="25" name="CuadroTexto 24">
            <a:extLst>
              <a:ext uri="{FF2B5EF4-FFF2-40B4-BE49-F238E27FC236}">
                <a16:creationId xmlns:a16="http://schemas.microsoft.com/office/drawing/2014/main" id="{825290E4-6636-4D52-803E-6F48B20BC3E5}"/>
              </a:ext>
            </a:extLst>
          </p:cNvPr>
          <p:cNvSpPr txBox="1"/>
          <p:nvPr/>
        </p:nvSpPr>
        <p:spPr>
          <a:xfrm>
            <a:off x="9247189" y="5476875"/>
            <a:ext cx="420687" cy="254000"/>
          </a:xfrm>
          <a:prstGeom prst="rect">
            <a:avLst/>
          </a:prstGeom>
          <a:ln>
            <a:noFill/>
          </a:ln>
        </p:spPr>
        <p:style>
          <a:lnRef idx="2">
            <a:schemeClr val="dk1"/>
          </a:lnRef>
          <a:fillRef idx="1">
            <a:schemeClr val="lt1"/>
          </a:fillRef>
          <a:effectRef idx="0">
            <a:schemeClr val="dk1"/>
          </a:effectRef>
          <a:fontRef idx="minor">
            <a:schemeClr val="dk1"/>
          </a:fontRef>
        </p:style>
        <p:txBody>
          <a:bodyPr wrap="none">
            <a:spAutoFit/>
          </a:bodyPr>
          <a:lstStyle/>
          <a:p>
            <a:pPr>
              <a:defRPr/>
            </a:pPr>
            <a:r>
              <a:rPr lang="es-CO" sz="1050" b="1" dirty="0"/>
              <a:t>98%</a:t>
            </a:r>
          </a:p>
        </p:txBody>
      </p:sp>
      <p:sp>
        <p:nvSpPr>
          <p:cNvPr id="26" name="CuadroTexto 25">
            <a:extLst>
              <a:ext uri="{FF2B5EF4-FFF2-40B4-BE49-F238E27FC236}">
                <a16:creationId xmlns:a16="http://schemas.microsoft.com/office/drawing/2014/main" id="{4AC1BF12-8743-4DA9-9B61-4CEB7353BC83}"/>
              </a:ext>
            </a:extLst>
          </p:cNvPr>
          <p:cNvSpPr txBox="1"/>
          <p:nvPr/>
        </p:nvSpPr>
        <p:spPr>
          <a:xfrm>
            <a:off x="9205913" y="2484439"/>
            <a:ext cx="444500" cy="219075"/>
          </a:xfrm>
          <a:prstGeom prst="rect">
            <a:avLst/>
          </a:prstGeom>
          <a:noFill/>
          <a:ln>
            <a:noFill/>
          </a:ln>
        </p:spPr>
        <p:txBody>
          <a:bodyPr wrap="none">
            <a:spAutoFit/>
          </a:bodyPr>
          <a:lstStyle/>
          <a:p>
            <a:pPr>
              <a:defRPr/>
            </a:pPr>
            <a:r>
              <a:rPr lang="es-CO" sz="825" b="1" dirty="0"/>
              <a:t>102 %</a:t>
            </a:r>
          </a:p>
        </p:txBody>
      </p:sp>
      <p:sp>
        <p:nvSpPr>
          <p:cNvPr id="27" name="CuadroTexto 26">
            <a:extLst>
              <a:ext uri="{FF2B5EF4-FFF2-40B4-BE49-F238E27FC236}">
                <a16:creationId xmlns:a16="http://schemas.microsoft.com/office/drawing/2014/main" id="{CF1CF86D-1E09-4A6B-ADB2-10553B02B6CE}"/>
              </a:ext>
            </a:extLst>
          </p:cNvPr>
          <p:cNvSpPr txBox="1"/>
          <p:nvPr/>
        </p:nvSpPr>
        <p:spPr>
          <a:xfrm>
            <a:off x="9218613" y="3703639"/>
            <a:ext cx="442912" cy="219075"/>
          </a:xfrm>
          <a:prstGeom prst="rect">
            <a:avLst/>
          </a:prstGeom>
          <a:noFill/>
          <a:ln>
            <a:noFill/>
          </a:ln>
        </p:spPr>
        <p:txBody>
          <a:bodyPr wrap="none">
            <a:spAutoFit/>
          </a:bodyPr>
          <a:lstStyle/>
          <a:p>
            <a:pPr>
              <a:defRPr/>
            </a:pPr>
            <a:r>
              <a:rPr lang="es-CO" sz="825" b="1" dirty="0"/>
              <a:t>100 %</a:t>
            </a:r>
          </a:p>
        </p:txBody>
      </p:sp>
      <p:sp>
        <p:nvSpPr>
          <p:cNvPr id="28" name="CuadroTexto 27">
            <a:extLst>
              <a:ext uri="{FF2B5EF4-FFF2-40B4-BE49-F238E27FC236}">
                <a16:creationId xmlns:a16="http://schemas.microsoft.com/office/drawing/2014/main" id="{D822F8B1-0009-49FB-A6EC-BF75984559C1}"/>
              </a:ext>
            </a:extLst>
          </p:cNvPr>
          <p:cNvSpPr txBox="1"/>
          <p:nvPr/>
        </p:nvSpPr>
        <p:spPr>
          <a:xfrm>
            <a:off x="9218613" y="3994151"/>
            <a:ext cx="392112" cy="219075"/>
          </a:xfrm>
          <a:prstGeom prst="rect">
            <a:avLst/>
          </a:prstGeom>
          <a:noFill/>
          <a:ln>
            <a:noFill/>
          </a:ln>
        </p:spPr>
        <p:txBody>
          <a:bodyPr wrap="none">
            <a:spAutoFit/>
          </a:bodyPr>
          <a:lstStyle/>
          <a:p>
            <a:pPr>
              <a:defRPr/>
            </a:pPr>
            <a:r>
              <a:rPr lang="es-CO" sz="825" b="1" dirty="0"/>
              <a:t>82 %</a:t>
            </a:r>
          </a:p>
        </p:txBody>
      </p:sp>
      <p:sp>
        <p:nvSpPr>
          <p:cNvPr id="29" name="CuadroTexto 28">
            <a:extLst>
              <a:ext uri="{FF2B5EF4-FFF2-40B4-BE49-F238E27FC236}">
                <a16:creationId xmlns:a16="http://schemas.microsoft.com/office/drawing/2014/main" id="{9BDE92D5-A568-4165-9204-C7126ADA4A31}"/>
              </a:ext>
            </a:extLst>
          </p:cNvPr>
          <p:cNvSpPr txBox="1"/>
          <p:nvPr/>
        </p:nvSpPr>
        <p:spPr>
          <a:xfrm>
            <a:off x="9218613" y="4176714"/>
            <a:ext cx="392112" cy="219075"/>
          </a:xfrm>
          <a:prstGeom prst="rect">
            <a:avLst/>
          </a:prstGeom>
          <a:noFill/>
          <a:ln>
            <a:noFill/>
          </a:ln>
        </p:spPr>
        <p:txBody>
          <a:bodyPr wrap="none">
            <a:spAutoFit/>
          </a:bodyPr>
          <a:lstStyle/>
          <a:p>
            <a:pPr>
              <a:defRPr/>
            </a:pPr>
            <a:r>
              <a:rPr lang="es-CO" sz="825" b="1" dirty="0"/>
              <a:t>44 %</a:t>
            </a:r>
          </a:p>
        </p:txBody>
      </p:sp>
      <p:sp>
        <p:nvSpPr>
          <p:cNvPr id="30" name="CuadroTexto 29">
            <a:extLst>
              <a:ext uri="{FF2B5EF4-FFF2-40B4-BE49-F238E27FC236}">
                <a16:creationId xmlns:a16="http://schemas.microsoft.com/office/drawing/2014/main" id="{46A9BE9C-0070-4A23-A28B-AC3CEDCE6B2E}"/>
              </a:ext>
            </a:extLst>
          </p:cNvPr>
          <p:cNvSpPr txBox="1"/>
          <p:nvPr/>
        </p:nvSpPr>
        <p:spPr>
          <a:xfrm>
            <a:off x="9205914" y="4332289"/>
            <a:ext cx="390525" cy="219075"/>
          </a:xfrm>
          <a:prstGeom prst="rect">
            <a:avLst/>
          </a:prstGeom>
          <a:noFill/>
          <a:ln>
            <a:noFill/>
          </a:ln>
        </p:spPr>
        <p:txBody>
          <a:bodyPr wrap="none">
            <a:spAutoFit/>
          </a:bodyPr>
          <a:lstStyle/>
          <a:p>
            <a:pPr>
              <a:defRPr/>
            </a:pPr>
            <a:r>
              <a:rPr lang="es-CO" sz="825" b="1" dirty="0"/>
              <a:t>24 %</a:t>
            </a:r>
          </a:p>
        </p:txBody>
      </p:sp>
      <p:sp>
        <p:nvSpPr>
          <p:cNvPr id="31" name="CuadroTexto 30">
            <a:extLst>
              <a:ext uri="{FF2B5EF4-FFF2-40B4-BE49-F238E27FC236}">
                <a16:creationId xmlns:a16="http://schemas.microsoft.com/office/drawing/2014/main" id="{FBA68001-0CC4-4F55-9A9F-E99E2D764AAA}"/>
              </a:ext>
            </a:extLst>
          </p:cNvPr>
          <p:cNvSpPr txBox="1"/>
          <p:nvPr/>
        </p:nvSpPr>
        <p:spPr>
          <a:xfrm>
            <a:off x="9218613" y="4672014"/>
            <a:ext cx="444500" cy="219075"/>
          </a:xfrm>
          <a:prstGeom prst="rect">
            <a:avLst/>
          </a:prstGeom>
          <a:noFill/>
          <a:ln>
            <a:noFill/>
          </a:ln>
        </p:spPr>
        <p:txBody>
          <a:bodyPr wrap="none">
            <a:spAutoFit/>
          </a:bodyPr>
          <a:lstStyle/>
          <a:p>
            <a:pPr>
              <a:defRPr/>
            </a:pPr>
            <a:r>
              <a:rPr lang="es-CO" sz="825" b="1" dirty="0"/>
              <a:t>193 %</a:t>
            </a:r>
          </a:p>
        </p:txBody>
      </p:sp>
      <p:sp>
        <p:nvSpPr>
          <p:cNvPr id="32" name="CuadroTexto 31">
            <a:extLst>
              <a:ext uri="{FF2B5EF4-FFF2-40B4-BE49-F238E27FC236}">
                <a16:creationId xmlns:a16="http://schemas.microsoft.com/office/drawing/2014/main" id="{0A8BEC3C-E0C6-4DF4-90A1-73ADBA8626E2}"/>
              </a:ext>
            </a:extLst>
          </p:cNvPr>
          <p:cNvSpPr txBox="1"/>
          <p:nvPr/>
        </p:nvSpPr>
        <p:spPr>
          <a:xfrm>
            <a:off x="9205913" y="4851401"/>
            <a:ext cx="444500" cy="220663"/>
          </a:xfrm>
          <a:prstGeom prst="rect">
            <a:avLst/>
          </a:prstGeom>
          <a:noFill/>
          <a:ln>
            <a:noFill/>
          </a:ln>
        </p:spPr>
        <p:txBody>
          <a:bodyPr wrap="none">
            <a:spAutoFit/>
          </a:bodyPr>
          <a:lstStyle/>
          <a:p>
            <a:pPr>
              <a:defRPr/>
            </a:pPr>
            <a:r>
              <a:rPr lang="es-CO" sz="825" b="1" dirty="0"/>
              <a:t>100 %</a:t>
            </a:r>
          </a:p>
        </p:txBody>
      </p:sp>
      <p:sp>
        <p:nvSpPr>
          <p:cNvPr id="33" name="CuadroTexto 32">
            <a:extLst>
              <a:ext uri="{FF2B5EF4-FFF2-40B4-BE49-F238E27FC236}">
                <a16:creationId xmlns:a16="http://schemas.microsoft.com/office/drawing/2014/main" id="{228B2FA8-077F-45F6-907B-C4E403F8B54F}"/>
              </a:ext>
            </a:extLst>
          </p:cNvPr>
          <p:cNvSpPr txBox="1"/>
          <p:nvPr/>
        </p:nvSpPr>
        <p:spPr>
          <a:xfrm>
            <a:off x="9215438" y="2649539"/>
            <a:ext cx="442912" cy="219075"/>
          </a:xfrm>
          <a:prstGeom prst="rect">
            <a:avLst/>
          </a:prstGeom>
          <a:noFill/>
          <a:ln>
            <a:noFill/>
          </a:ln>
        </p:spPr>
        <p:txBody>
          <a:bodyPr wrap="none">
            <a:spAutoFit/>
          </a:bodyPr>
          <a:lstStyle/>
          <a:p>
            <a:pPr>
              <a:defRPr/>
            </a:pPr>
            <a:r>
              <a:rPr lang="es-CO" sz="825" b="1" dirty="0"/>
              <a:t>100 %</a:t>
            </a:r>
          </a:p>
        </p:txBody>
      </p:sp>
      <p:sp>
        <p:nvSpPr>
          <p:cNvPr id="34" name="CuadroTexto 33">
            <a:extLst>
              <a:ext uri="{FF2B5EF4-FFF2-40B4-BE49-F238E27FC236}">
                <a16:creationId xmlns:a16="http://schemas.microsoft.com/office/drawing/2014/main" id="{906D823B-3142-4B18-8B17-3EEF7261B636}"/>
              </a:ext>
            </a:extLst>
          </p:cNvPr>
          <p:cNvSpPr txBox="1"/>
          <p:nvPr/>
        </p:nvSpPr>
        <p:spPr>
          <a:xfrm>
            <a:off x="9213850" y="3138489"/>
            <a:ext cx="444500" cy="219075"/>
          </a:xfrm>
          <a:prstGeom prst="rect">
            <a:avLst/>
          </a:prstGeom>
          <a:noFill/>
          <a:ln>
            <a:noFill/>
          </a:ln>
        </p:spPr>
        <p:txBody>
          <a:bodyPr wrap="none">
            <a:spAutoFit/>
          </a:bodyPr>
          <a:lstStyle/>
          <a:p>
            <a:pPr>
              <a:defRPr/>
            </a:pPr>
            <a:r>
              <a:rPr lang="es-CO" sz="825" b="1" dirty="0"/>
              <a:t>100 %</a:t>
            </a:r>
          </a:p>
        </p:txBody>
      </p:sp>
      <p:sp>
        <p:nvSpPr>
          <p:cNvPr id="35" name="CuadroTexto 34">
            <a:extLst>
              <a:ext uri="{FF2B5EF4-FFF2-40B4-BE49-F238E27FC236}">
                <a16:creationId xmlns:a16="http://schemas.microsoft.com/office/drawing/2014/main" id="{8A35DA4D-4608-4846-B02C-9AFA6DDB1495}"/>
              </a:ext>
            </a:extLst>
          </p:cNvPr>
          <p:cNvSpPr txBox="1"/>
          <p:nvPr/>
        </p:nvSpPr>
        <p:spPr>
          <a:xfrm>
            <a:off x="9218613" y="3532189"/>
            <a:ext cx="444500" cy="219075"/>
          </a:xfrm>
          <a:prstGeom prst="rect">
            <a:avLst/>
          </a:prstGeom>
          <a:noFill/>
          <a:ln>
            <a:noFill/>
          </a:ln>
        </p:spPr>
        <p:txBody>
          <a:bodyPr wrap="none">
            <a:spAutoFit/>
          </a:bodyPr>
          <a:lstStyle/>
          <a:p>
            <a:pPr>
              <a:defRPr/>
            </a:pPr>
            <a:r>
              <a:rPr lang="es-CO" sz="825" b="1" dirty="0"/>
              <a:t>100 %</a:t>
            </a:r>
          </a:p>
        </p:txBody>
      </p:sp>
      <p:sp>
        <p:nvSpPr>
          <p:cNvPr id="36" name="CuadroTexto 35">
            <a:extLst>
              <a:ext uri="{FF2B5EF4-FFF2-40B4-BE49-F238E27FC236}">
                <a16:creationId xmlns:a16="http://schemas.microsoft.com/office/drawing/2014/main" id="{81C05DE8-7A64-4359-8A08-89CA838E5BA7}"/>
              </a:ext>
            </a:extLst>
          </p:cNvPr>
          <p:cNvSpPr txBox="1"/>
          <p:nvPr/>
        </p:nvSpPr>
        <p:spPr>
          <a:xfrm>
            <a:off x="9210675" y="2827339"/>
            <a:ext cx="419100" cy="219075"/>
          </a:xfrm>
          <a:prstGeom prst="rect">
            <a:avLst/>
          </a:prstGeom>
          <a:noFill/>
          <a:ln>
            <a:noFill/>
          </a:ln>
        </p:spPr>
        <p:txBody>
          <a:bodyPr wrap="none">
            <a:spAutoFit/>
          </a:bodyPr>
          <a:lstStyle/>
          <a:p>
            <a:pPr>
              <a:defRPr/>
            </a:pPr>
            <a:r>
              <a:rPr lang="es-CO" sz="825" b="1" dirty="0"/>
              <a:t>111%</a:t>
            </a:r>
          </a:p>
        </p:txBody>
      </p:sp>
      <p:sp>
        <p:nvSpPr>
          <p:cNvPr id="3" name="Elipse 2">
            <a:extLst>
              <a:ext uri="{FF2B5EF4-FFF2-40B4-BE49-F238E27FC236}">
                <a16:creationId xmlns:a16="http://schemas.microsoft.com/office/drawing/2014/main" id="{EEC59BED-871A-4C16-A58D-99273F0B27FF}"/>
              </a:ext>
            </a:extLst>
          </p:cNvPr>
          <p:cNvSpPr/>
          <p:nvPr/>
        </p:nvSpPr>
        <p:spPr>
          <a:xfrm>
            <a:off x="8183563" y="5468939"/>
            <a:ext cx="373062" cy="31432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a:p>
        </p:txBody>
      </p:sp>
      <p:sp>
        <p:nvSpPr>
          <p:cNvPr id="37" name="CuadroTexto 36">
            <a:extLst>
              <a:ext uri="{FF2B5EF4-FFF2-40B4-BE49-F238E27FC236}">
                <a16:creationId xmlns:a16="http://schemas.microsoft.com/office/drawing/2014/main" id="{3CEDA772-2D1D-40D1-BF3B-ECA5E16A600F}"/>
              </a:ext>
            </a:extLst>
          </p:cNvPr>
          <p:cNvSpPr txBox="1"/>
          <p:nvPr/>
        </p:nvSpPr>
        <p:spPr>
          <a:xfrm>
            <a:off x="8297864" y="1789114"/>
            <a:ext cx="401637" cy="369887"/>
          </a:xfrm>
          <a:prstGeom prst="rect">
            <a:avLst/>
          </a:prstGeom>
          <a:noFill/>
        </p:spPr>
        <p:txBody>
          <a:bodyPr wrap="none">
            <a:spAutoFit/>
          </a:bodyPr>
          <a:lstStyle/>
          <a:p>
            <a:pPr marL="214313" indent="-214313">
              <a:buFont typeface="Wingdings" panose="05000000000000000000" pitchFamily="2" charset="2"/>
              <a:buChar char="ü"/>
              <a:defRPr/>
            </a:pPr>
            <a:endParaRPr lang="es-CO" b="1" dirty="0">
              <a:solidFill>
                <a:schemeClr val="accent1">
                  <a:lumMod val="50000"/>
                </a:schemeClr>
              </a:solidFill>
            </a:endParaRPr>
          </a:p>
        </p:txBody>
      </p:sp>
      <p:sp>
        <p:nvSpPr>
          <p:cNvPr id="38" name="CuadroTexto 37">
            <a:extLst>
              <a:ext uri="{FF2B5EF4-FFF2-40B4-BE49-F238E27FC236}">
                <a16:creationId xmlns:a16="http://schemas.microsoft.com/office/drawing/2014/main" id="{E79A5A56-F40D-4F59-A356-EFB0EEFE4878}"/>
              </a:ext>
            </a:extLst>
          </p:cNvPr>
          <p:cNvSpPr txBox="1"/>
          <p:nvPr/>
        </p:nvSpPr>
        <p:spPr>
          <a:xfrm>
            <a:off x="8412164" y="1903414"/>
            <a:ext cx="401637" cy="369887"/>
          </a:xfrm>
          <a:prstGeom prst="rect">
            <a:avLst/>
          </a:prstGeom>
          <a:noFill/>
        </p:spPr>
        <p:txBody>
          <a:bodyPr wrap="none">
            <a:spAutoFit/>
          </a:bodyPr>
          <a:lstStyle/>
          <a:p>
            <a:pPr marL="214313" indent="-214313">
              <a:buFont typeface="Wingdings" panose="05000000000000000000" pitchFamily="2" charset="2"/>
              <a:buChar char="ü"/>
              <a:defRPr/>
            </a:pPr>
            <a:endParaRPr lang="es-CO" b="1" dirty="0">
              <a:solidFill>
                <a:schemeClr val="accent1">
                  <a:lumMod val="50000"/>
                </a:schemeClr>
              </a:solidFill>
            </a:endParaRPr>
          </a:p>
        </p:txBody>
      </p:sp>
      <p:sp>
        <p:nvSpPr>
          <p:cNvPr id="39" name="CuadroTexto 38">
            <a:extLst>
              <a:ext uri="{FF2B5EF4-FFF2-40B4-BE49-F238E27FC236}">
                <a16:creationId xmlns:a16="http://schemas.microsoft.com/office/drawing/2014/main" id="{EFDC2634-54E9-4282-9B14-508479B29D6F}"/>
              </a:ext>
            </a:extLst>
          </p:cNvPr>
          <p:cNvSpPr txBox="1"/>
          <p:nvPr/>
        </p:nvSpPr>
        <p:spPr>
          <a:xfrm>
            <a:off x="9509125" y="2890839"/>
            <a:ext cx="401638" cy="369887"/>
          </a:xfrm>
          <a:prstGeom prst="rect">
            <a:avLst/>
          </a:prstGeom>
          <a:noFill/>
        </p:spPr>
        <p:txBody>
          <a:bodyPr wrap="none">
            <a:spAutoFit/>
          </a:bodyPr>
          <a:lstStyle/>
          <a:p>
            <a:pPr marL="214313" indent="-214313">
              <a:buFont typeface="Wingdings" panose="05000000000000000000" pitchFamily="2" charset="2"/>
              <a:buChar char="ü"/>
              <a:defRPr/>
            </a:pPr>
            <a:endParaRPr lang="es-CO" b="1" dirty="0">
              <a:solidFill>
                <a:schemeClr val="accent1">
                  <a:lumMod val="50000"/>
                </a:schemeClr>
              </a:solidFill>
            </a:endParaRPr>
          </a:p>
        </p:txBody>
      </p:sp>
      <p:sp>
        <p:nvSpPr>
          <p:cNvPr id="44" name="CuadroTexto 43">
            <a:extLst>
              <a:ext uri="{FF2B5EF4-FFF2-40B4-BE49-F238E27FC236}">
                <a16:creationId xmlns:a16="http://schemas.microsoft.com/office/drawing/2014/main" id="{684C6EA8-0CF6-4BFA-A1F6-8117A834BD38}"/>
              </a:ext>
            </a:extLst>
          </p:cNvPr>
          <p:cNvSpPr txBox="1"/>
          <p:nvPr/>
        </p:nvSpPr>
        <p:spPr>
          <a:xfrm>
            <a:off x="9682164" y="1992314"/>
            <a:ext cx="1036637" cy="230187"/>
          </a:xfrm>
          <a:prstGeom prst="rect">
            <a:avLst/>
          </a:prstGeom>
          <a:solidFill>
            <a:schemeClr val="accent6">
              <a:lumMod val="40000"/>
              <a:lumOff val="60000"/>
            </a:schemeClr>
          </a:solidFill>
          <a:ln>
            <a:solidFill>
              <a:schemeClr val="tx1"/>
            </a:solidFill>
          </a:ln>
        </p:spPr>
        <p:txBody>
          <a:bodyPr wrap="none">
            <a:spAutoFit/>
          </a:bodyPr>
          <a:lstStyle/>
          <a:p>
            <a:pPr>
              <a:defRPr/>
            </a:pPr>
            <a:r>
              <a:rPr lang="es-CO" sz="900" b="1" dirty="0"/>
              <a:t>PROYECCION 85%</a:t>
            </a:r>
          </a:p>
        </p:txBody>
      </p:sp>
      <p:sp>
        <p:nvSpPr>
          <p:cNvPr id="26660" name="CuadroTexto 46">
            <a:extLst>
              <a:ext uri="{FF2B5EF4-FFF2-40B4-BE49-F238E27FC236}">
                <a16:creationId xmlns:a16="http://schemas.microsoft.com/office/drawing/2014/main" id="{01B1EF02-BF05-4816-A39C-1A414B28E7A4}"/>
              </a:ext>
            </a:extLst>
          </p:cNvPr>
          <p:cNvSpPr txBox="1">
            <a:spLocks noChangeArrowheads="1"/>
          </p:cNvSpPr>
          <p:nvPr/>
        </p:nvSpPr>
        <p:spPr bwMode="auto">
          <a:xfrm>
            <a:off x="9639300" y="2459039"/>
            <a:ext cx="560388"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a:t>$70.000</a:t>
            </a:r>
          </a:p>
        </p:txBody>
      </p:sp>
      <p:sp>
        <p:nvSpPr>
          <p:cNvPr id="26661" name="CuadroTexto 47">
            <a:extLst>
              <a:ext uri="{FF2B5EF4-FFF2-40B4-BE49-F238E27FC236}">
                <a16:creationId xmlns:a16="http://schemas.microsoft.com/office/drawing/2014/main" id="{12779F75-DADB-4003-A43F-31F10F694086}"/>
              </a:ext>
            </a:extLst>
          </p:cNvPr>
          <p:cNvSpPr txBox="1">
            <a:spLocks noChangeArrowheads="1"/>
          </p:cNvSpPr>
          <p:nvPr/>
        </p:nvSpPr>
        <p:spPr bwMode="auto">
          <a:xfrm>
            <a:off x="9620251" y="3527425"/>
            <a:ext cx="50482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a:t>$2.002</a:t>
            </a:r>
          </a:p>
        </p:txBody>
      </p:sp>
      <p:sp>
        <p:nvSpPr>
          <p:cNvPr id="26662" name="CuadroTexto 48">
            <a:extLst>
              <a:ext uri="{FF2B5EF4-FFF2-40B4-BE49-F238E27FC236}">
                <a16:creationId xmlns:a16="http://schemas.microsoft.com/office/drawing/2014/main" id="{5FAD9E3A-BD69-4E4D-A250-DFE9ABE60979}"/>
              </a:ext>
            </a:extLst>
          </p:cNvPr>
          <p:cNvSpPr txBox="1">
            <a:spLocks noChangeArrowheads="1"/>
          </p:cNvSpPr>
          <p:nvPr/>
        </p:nvSpPr>
        <p:spPr bwMode="auto">
          <a:xfrm>
            <a:off x="9632950" y="3697289"/>
            <a:ext cx="503238"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a:t>$2.915</a:t>
            </a:r>
          </a:p>
        </p:txBody>
      </p:sp>
      <p:sp>
        <p:nvSpPr>
          <p:cNvPr id="26663" name="CuadroTexto 49">
            <a:extLst>
              <a:ext uri="{FF2B5EF4-FFF2-40B4-BE49-F238E27FC236}">
                <a16:creationId xmlns:a16="http://schemas.microsoft.com/office/drawing/2014/main" id="{7128F42B-F0C4-4E52-ACBA-D6727BEEA766}"/>
              </a:ext>
            </a:extLst>
          </p:cNvPr>
          <p:cNvSpPr txBox="1">
            <a:spLocks noChangeArrowheads="1"/>
          </p:cNvSpPr>
          <p:nvPr/>
        </p:nvSpPr>
        <p:spPr bwMode="auto">
          <a:xfrm>
            <a:off x="9613900" y="3984626"/>
            <a:ext cx="560388"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a:t>$37.456</a:t>
            </a:r>
          </a:p>
        </p:txBody>
      </p:sp>
      <p:sp>
        <p:nvSpPr>
          <p:cNvPr id="26664" name="CuadroTexto 50">
            <a:extLst>
              <a:ext uri="{FF2B5EF4-FFF2-40B4-BE49-F238E27FC236}">
                <a16:creationId xmlns:a16="http://schemas.microsoft.com/office/drawing/2014/main" id="{9933D67C-2295-493C-8E60-ECF9844869E6}"/>
              </a:ext>
            </a:extLst>
          </p:cNvPr>
          <p:cNvSpPr txBox="1">
            <a:spLocks noChangeArrowheads="1"/>
          </p:cNvSpPr>
          <p:nvPr/>
        </p:nvSpPr>
        <p:spPr bwMode="auto">
          <a:xfrm>
            <a:off x="9610726" y="4149725"/>
            <a:ext cx="50482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a:t>$4.000</a:t>
            </a:r>
          </a:p>
        </p:txBody>
      </p:sp>
      <p:sp>
        <p:nvSpPr>
          <p:cNvPr id="26665" name="CuadroTexto 51">
            <a:extLst>
              <a:ext uri="{FF2B5EF4-FFF2-40B4-BE49-F238E27FC236}">
                <a16:creationId xmlns:a16="http://schemas.microsoft.com/office/drawing/2014/main" id="{755EFF93-DBFA-466D-BFD1-42B8A9E15343}"/>
              </a:ext>
            </a:extLst>
          </p:cNvPr>
          <p:cNvSpPr txBox="1">
            <a:spLocks noChangeArrowheads="1"/>
          </p:cNvSpPr>
          <p:nvPr/>
        </p:nvSpPr>
        <p:spPr bwMode="auto">
          <a:xfrm>
            <a:off x="9612314" y="4327526"/>
            <a:ext cx="503237"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a:t>$4.094</a:t>
            </a:r>
          </a:p>
        </p:txBody>
      </p:sp>
      <p:sp>
        <p:nvSpPr>
          <p:cNvPr id="26666" name="CuadroTexto 52">
            <a:extLst>
              <a:ext uri="{FF2B5EF4-FFF2-40B4-BE49-F238E27FC236}">
                <a16:creationId xmlns:a16="http://schemas.microsoft.com/office/drawing/2014/main" id="{765623E5-BC40-4CA2-A21C-2B12D82B470E}"/>
              </a:ext>
            </a:extLst>
          </p:cNvPr>
          <p:cNvSpPr txBox="1">
            <a:spLocks noChangeArrowheads="1"/>
          </p:cNvSpPr>
          <p:nvPr/>
        </p:nvSpPr>
        <p:spPr bwMode="auto">
          <a:xfrm>
            <a:off x="9607551" y="4852989"/>
            <a:ext cx="56197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a:t>$65.951</a:t>
            </a:r>
          </a:p>
        </p:txBody>
      </p:sp>
      <p:sp>
        <p:nvSpPr>
          <p:cNvPr id="26667" name="CuadroTexto 53">
            <a:extLst>
              <a:ext uri="{FF2B5EF4-FFF2-40B4-BE49-F238E27FC236}">
                <a16:creationId xmlns:a16="http://schemas.microsoft.com/office/drawing/2014/main" id="{6258E30B-8C66-433E-848E-1259CFB67565}"/>
              </a:ext>
            </a:extLst>
          </p:cNvPr>
          <p:cNvSpPr txBox="1">
            <a:spLocks noChangeArrowheads="1"/>
          </p:cNvSpPr>
          <p:nvPr/>
        </p:nvSpPr>
        <p:spPr bwMode="auto">
          <a:xfrm>
            <a:off x="9617076" y="4673601"/>
            <a:ext cx="5619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a:t>$58.000</a:t>
            </a:r>
          </a:p>
        </p:txBody>
      </p:sp>
      <p:sp>
        <p:nvSpPr>
          <p:cNvPr id="26668" name="CuadroTexto 54">
            <a:extLst>
              <a:ext uri="{FF2B5EF4-FFF2-40B4-BE49-F238E27FC236}">
                <a16:creationId xmlns:a16="http://schemas.microsoft.com/office/drawing/2014/main" id="{DE5A2A70-F995-4089-89D9-ECFD4BD4D5D5}"/>
              </a:ext>
            </a:extLst>
          </p:cNvPr>
          <p:cNvSpPr txBox="1">
            <a:spLocks noChangeArrowheads="1"/>
          </p:cNvSpPr>
          <p:nvPr/>
        </p:nvSpPr>
        <p:spPr bwMode="auto">
          <a:xfrm>
            <a:off x="9602789" y="2781300"/>
            <a:ext cx="560387"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a:t>$</a:t>
            </a:r>
            <a:r>
              <a:rPr lang="es-CO" altLang="es-CO" sz="900" b="1"/>
              <a:t>22.000</a:t>
            </a:r>
          </a:p>
        </p:txBody>
      </p:sp>
      <p:sp>
        <p:nvSpPr>
          <p:cNvPr id="26669" name="CuadroTexto 55">
            <a:extLst>
              <a:ext uri="{FF2B5EF4-FFF2-40B4-BE49-F238E27FC236}">
                <a16:creationId xmlns:a16="http://schemas.microsoft.com/office/drawing/2014/main" id="{CCEAAEF5-F01C-470F-888C-1419A02AF5D0}"/>
              </a:ext>
            </a:extLst>
          </p:cNvPr>
          <p:cNvSpPr txBox="1">
            <a:spLocks noChangeArrowheads="1"/>
          </p:cNvSpPr>
          <p:nvPr/>
        </p:nvSpPr>
        <p:spPr bwMode="auto">
          <a:xfrm>
            <a:off x="9632950" y="3116264"/>
            <a:ext cx="503238"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a:t>$1.883</a:t>
            </a:r>
          </a:p>
        </p:txBody>
      </p:sp>
      <p:sp>
        <p:nvSpPr>
          <p:cNvPr id="26670" name="CuadroTexto 56">
            <a:extLst>
              <a:ext uri="{FF2B5EF4-FFF2-40B4-BE49-F238E27FC236}">
                <a16:creationId xmlns:a16="http://schemas.microsoft.com/office/drawing/2014/main" id="{74EDE1AA-B42C-43A3-8BED-8614FE8D479E}"/>
              </a:ext>
            </a:extLst>
          </p:cNvPr>
          <p:cNvSpPr txBox="1">
            <a:spLocks noChangeArrowheads="1"/>
          </p:cNvSpPr>
          <p:nvPr/>
        </p:nvSpPr>
        <p:spPr bwMode="auto">
          <a:xfrm>
            <a:off x="9645651" y="3309939"/>
            <a:ext cx="35877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a:t>$89</a:t>
            </a:r>
          </a:p>
        </p:txBody>
      </p:sp>
      <p:sp>
        <p:nvSpPr>
          <p:cNvPr id="26671" name="CuadroTexto 57">
            <a:extLst>
              <a:ext uri="{FF2B5EF4-FFF2-40B4-BE49-F238E27FC236}">
                <a16:creationId xmlns:a16="http://schemas.microsoft.com/office/drawing/2014/main" id="{607B5846-466B-4BD5-8196-5756E1B6405D}"/>
              </a:ext>
            </a:extLst>
          </p:cNvPr>
          <p:cNvSpPr txBox="1">
            <a:spLocks noChangeArrowheads="1"/>
          </p:cNvSpPr>
          <p:nvPr/>
        </p:nvSpPr>
        <p:spPr bwMode="auto">
          <a:xfrm>
            <a:off x="9632950" y="2606675"/>
            <a:ext cx="560388"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a:t>$15.911</a:t>
            </a:r>
          </a:p>
        </p:txBody>
      </p:sp>
      <p:sp>
        <p:nvSpPr>
          <p:cNvPr id="59" name="CuadroTexto 58">
            <a:extLst>
              <a:ext uri="{FF2B5EF4-FFF2-40B4-BE49-F238E27FC236}">
                <a16:creationId xmlns:a16="http://schemas.microsoft.com/office/drawing/2014/main" id="{FED211F4-F101-4436-84E3-FF28345FF5C8}"/>
              </a:ext>
            </a:extLst>
          </p:cNvPr>
          <p:cNvSpPr txBox="1"/>
          <p:nvPr/>
        </p:nvSpPr>
        <p:spPr>
          <a:xfrm>
            <a:off x="10244138" y="2449514"/>
            <a:ext cx="444500" cy="219075"/>
          </a:xfrm>
          <a:prstGeom prst="rect">
            <a:avLst/>
          </a:prstGeom>
          <a:noFill/>
          <a:ln>
            <a:noFill/>
          </a:ln>
        </p:spPr>
        <p:txBody>
          <a:bodyPr wrap="none">
            <a:spAutoFit/>
          </a:bodyPr>
          <a:lstStyle/>
          <a:p>
            <a:pPr>
              <a:defRPr/>
            </a:pPr>
            <a:r>
              <a:rPr lang="es-CO" sz="825" b="1" dirty="0"/>
              <a:t>100 %</a:t>
            </a:r>
          </a:p>
        </p:txBody>
      </p:sp>
      <p:sp>
        <p:nvSpPr>
          <p:cNvPr id="60" name="CuadroTexto 59">
            <a:extLst>
              <a:ext uri="{FF2B5EF4-FFF2-40B4-BE49-F238E27FC236}">
                <a16:creationId xmlns:a16="http://schemas.microsoft.com/office/drawing/2014/main" id="{6E0E1DCE-D4EA-4620-A655-5C2D80415D82}"/>
              </a:ext>
            </a:extLst>
          </p:cNvPr>
          <p:cNvSpPr txBox="1"/>
          <p:nvPr/>
        </p:nvSpPr>
        <p:spPr>
          <a:xfrm>
            <a:off x="10248900" y="3698876"/>
            <a:ext cx="444500" cy="219075"/>
          </a:xfrm>
          <a:prstGeom prst="rect">
            <a:avLst/>
          </a:prstGeom>
          <a:noFill/>
          <a:ln>
            <a:noFill/>
          </a:ln>
        </p:spPr>
        <p:txBody>
          <a:bodyPr wrap="none">
            <a:spAutoFit/>
          </a:bodyPr>
          <a:lstStyle/>
          <a:p>
            <a:pPr>
              <a:defRPr/>
            </a:pPr>
            <a:r>
              <a:rPr lang="es-CO" sz="825" b="1" dirty="0"/>
              <a:t>100 %</a:t>
            </a:r>
          </a:p>
        </p:txBody>
      </p:sp>
      <p:sp>
        <p:nvSpPr>
          <p:cNvPr id="61" name="CuadroTexto 60">
            <a:extLst>
              <a:ext uri="{FF2B5EF4-FFF2-40B4-BE49-F238E27FC236}">
                <a16:creationId xmlns:a16="http://schemas.microsoft.com/office/drawing/2014/main" id="{163E6BB3-0661-4E81-AFB2-F61170AF11A8}"/>
              </a:ext>
            </a:extLst>
          </p:cNvPr>
          <p:cNvSpPr txBox="1"/>
          <p:nvPr/>
        </p:nvSpPr>
        <p:spPr>
          <a:xfrm>
            <a:off x="10256838" y="3959226"/>
            <a:ext cx="392112" cy="219075"/>
          </a:xfrm>
          <a:prstGeom prst="rect">
            <a:avLst/>
          </a:prstGeom>
          <a:noFill/>
          <a:ln>
            <a:noFill/>
          </a:ln>
        </p:spPr>
        <p:txBody>
          <a:bodyPr wrap="none">
            <a:spAutoFit/>
          </a:bodyPr>
          <a:lstStyle/>
          <a:p>
            <a:pPr>
              <a:defRPr/>
            </a:pPr>
            <a:r>
              <a:rPr lang="es-CO" sz="825" b="1" dirty="0"/>
              <a:t>44 %</a:t>
            </a:r>
          </a:p>
        </p:txBody>
      </p:sp>
      <p:sp>
        <p:nvSpPr>
          <p:cNvPr id="62" name="CuadroTexto 61">
            <a:extLst>
              <a:ext uri="{FF2B5EF4-FFF2-40B4-BE49-F238E27FC236}">
                <a16:creationId xmlns:a16="http://schemas.microsoft.com/office/drawing/2014/main" id="{AEAAEB73-9378-42FE-8C3E-158494646B3B}"/>
              </a:ext>
            </a:extLst>
          </p:cNvPr>
          <p:cNvSpPr txBox="1"/>
          <p:nvPr/>
        </p:nvSpPr>
        <p:spPr>
          <a:xfrm>
            <a:off x="10256838" y="4141789"/>
            <a:ext cx="392112" cy="219075"/>
          </a:xfrm>
          <a:prstGeom prst="rect">
            <a:avLst/>
          </a:prstGeom>
          <a:noFill/>
          <a:ln>
            <a:noFill/>
          </a:ln>
        </p:spPr>
        <p:txBody>
          <a:bodyPr wrap="none">
            <a:spAutoFit/>
          </a:bodyPr>
          <a:lstStyle/>
          <a:p>
            <a:pPr>
              <a:defRPr/>
            </a:pPr>
            <a:r>
              <a:rPr lang="es-CO" sz="825" b="1" dirty="0"/>
              <a:t>44 %</a:t>
            </a:r>
          </a:p>
        </p:txBody>
      </p:sp>
      <p:sp>
        <p:nvSpPr>
          <p:cNvPr id="63" name="CuadroTexto 62">
            <a:extLst>
              <a:ext uri="{FF2B5EF4-FFF2-40B4-BE49-F238E27FC236}">
                <a16:creationId xmlns:a16="http://schemas.microsoft.com/office/drawing/2014/main" id="{0CA7E200-B0FB-45E9-89D9-2F169CFB7255}"/>
              </a:ext>
            </a:extLst>
          </p:cNvPr>
          <p:cNvSpPr txBox="1"/>
          <p:nvPr/>
        </p:nvSpPr>
        <p:spPr>
          <a:xfrm>
            <a:off x="10244138" y="4297364"/>
            <a:ext cx="392112" cy="219075"/>
          </a:xfrm>
          <a:prstGeom prst="rect">
            <a:avLst/>
          </a:prstGeom>
          <a:noFill/>
          <a:ln>
            <a:noFill/>
          </a:ln>
        </p:spPr>
        <p:txBody>
          <a:bodyPr wrap="none">
            <a:spAutoFit/>
          </a:bodyPr>
          <a:lstStyle/>
          <a:p>
            <a:pPr>
              <a:defRPr/>
            </a:pPr>
            <a:r>
              <a:rPr lang="es-CO" sz="825" b="1" dirty="0"/>
              <a:t>24 %</a:t>
            </a:r>
          </a:p>
        </p:txBody>
      </p:sp>
      <p:sp>
        <p:nvSpPr>
          <p:cNvPr id="64" name="CuadroTexto 63">
            <a:extLst>
              <a:ext uri="{FF2B5EF4-FFF2-40B4-BE49-F238E27FC236}">
                <a16:creationId xmlns:a16="http://schemas.microsoft.com/office/drawing/2014/main" id="{EA76D1D4-9CF9-4220-AF40-C8EAC4EE1846}"/>
              </a:ext>
            </a:extLst>
          </p:cNvPr>
          <p:cNvSpPr txBox="1"/>
          <p:nvPr/>
        </p:nvSpPr>
        <p:spPr>
          <a:xfrm>
            <a:off x="10248900" y="4687889"/>
            <a:ext cx="444500" cy="219075"/>
          </a:xfrm>
          <a:prstGeom prst="rect">
            <a:avLst/>
          </a:prstGeom>
          <a:noFill/>
          <a:ln>
            <a:noFill/>
          </a:ln>
        </p:spPr>
        <p:txBody>
          <a:bodyPr wrap="none">
            <a:spAutoFit/>
          </a:bodyPr>
          <a:lstStyle/>
          <a:p>
            <a:pPr>
              <a:defRPr/>
            </a:pPr>
            <a:r>
              <a:rPr lang="es-CO" sz="825" b="1" dirty="0"/>
              <a:t>193 %</a:t>
            </a:r>
          </a:p>
        </p:txBody>
      </p:sp>
      <p:sp>
        <p:nvSpPr>
          <p:cNvPr id="65" name="CuadroTexto 64">
            <a:extLst>
              <a:ext uri="{FF2B5EF4-FFF2-40B4-BE49-F238E27FC236}">
                <a16:creationId xmlns:a16="http://schemas.microsoft.com/office/drawing/2014/main" id="{9F9C205C-F39D-4B6E-A85B-067E16A5710D}"/>
              </a:ext>
            </a:extLst>
          </p:cNvPr>
          <p:cNvSpPr txBox="1"/>
          <p:nvPr/>
        </p:nvSpPr>
        <p:spPr>
          <a:xfrm>
            <a:off x="10244138" y="4846639"/>
            <a:ext cx="444500" cy="219075"/>
          </a:xfrm>
          <a:prstGeom prst="rect">
            <a:avLst/>
          </a:prstGeom>
          <a:noFill/>
          <a:ln>
            <a:noFill/>
          </a:ln>
        </p:spPr>
        <p:txBody>
          <a:bodyPr wrap="none">
            <a:spAutoFit/>
          </a:bodyPr>
          <a:lstStyle/>
          <a:p>
            <a:pPr>
              <a:defRPr/>
            </a:pPr>
            <a:r>
              <a:rPr lang="es-CO" sz="825" b="1" dirty="0"/>
              <a:t>100 %</a:t>
            </a:r>
          </a:p>
        </p:txBody>
      </p:sp>
      <p:sp>
        <p:nvSpPr>
          <p:cNvPr id="66" name="CuadroTexto 65">
            <a:extLst>
              <a:ext uri="{FF2B5EF4-FFF2-40B4-BE49-F238E27FC236}">
                <a16:creationId xmlns:a16="http://schemas.microsoft.com/office/drawing/2014/main" id="{996729BB-6724-4882-8AEA-F3A315A63676}"/>
              </a:ext>
            </a:extLst>
          </p:cNvPr>
          <p:cNvSpPr txBox="1"/>
          <p:nvPr/>
        </p:nvSpPr>
        <p:spPr>
          <a:xfrm>
            <a:off x="10253663" y="2614614"/>
            <a:ext cx="444500" cy="219075"/>
          </a:xfrm>
          <a:prstGeom prst="rect">
            <a:avLst/>
          </a:prstGeom>
          <a:noFill/>
          <a:ln>
            <a:noFill/>
          </a:ln>
        </p:spPr>
        <p:txBody>
          <a:bodyPr wrap="none">
            <a:spAutoFit/>
          </a:bodyPr>
          <a:lstStyle/>
          <a:p>
            <a:pPr>
              <a:defRPr/>
            </a:pPr>
            <a:r>
              <a:rPr lang="es-CO" sz="825" b="1" dirty="0"/>
              <a:t>100 %</a:t>
            </a:r>
          </a:p>
        </p:txBody>
      </p:sp>
      <p:sp>
        <p:nvSpPr>
          <p:cNvPr id="67" name="CuadroTexto 66">
            <a:extLst>
              <a:ext uri="{FF2B5EF4-FFF2-40B4-BE49-F238E27FC236}">
                <a16:creationId xmlns:a16="http://schemas.microsoft.com/office/drawing/2014/main" id="{592121BB-F002-4C91-AFD0-D06BE4FB9FD1}"/>
              </a:ext>
            </a:extLst>
          </p:cNvPr>
          <p:cNvSpPr txBox="1"/>
          <p:nvPr/>
        </p:nvSpPr>
        <p:spPr>
          <a:xfrm>
            <a:off x="10244138" y="3133726"/>
            <a:ext cx="444500" cy="220663"/>
          </a:xfrm>
          <a:prstGeom prst="rect">
            <a:avLst/>
          </a:prstGeom>
          <a:noFill/>
          <a:ln>
            <a:noFill/>
          </a:ln>
        </p:spPr>
        <p:txBody>
          <a:bodyPr wrap="none">
            <a:spAutoFit/>
          </a:bodyPr>
          <a:lstStyle/>
          <a:p>
            <a:pPr>
              <a:defRPr/>
            </a:pPr>
            <a:r>
              <a:rPr lang="es-CO" sz="825" b="1" dirty="0"/>
              <a:t>100 %</a:t>
            </a:r>
          </a:p>
        </p:txBody>
      </p:sp>
      <p:sp>
        <p:nvSpPr>
          <p:cNvPr id="68" name="CuadroTexto 67">
            <a:extLst>
              <a:ext uri="{FF2B5EF4-FFF2-40B4-BE49-F238E27FC236}">
                <a16:creationId xmlns:a16="http://schemas.microsoft.com/office/drawing/2014/main" id="{D548F128-CE3C-4E3B-86B6-B6C8179636B6}"/>
              </a:ext>
            </a:extLst>
          </p:cNvPr>
          <p:cNvSpPr txBox="1"/>
          <p:nvPr/>
        </p:nvSpPr>
        <p:spPr>
          <a:xfrm>
            <a:off x="10258425" y="3536951"/>
            <a:ext cx="444500" cy="220663"/>
          </a:xfrm>
          <a:prstGeom prst="rect">
            <a:avLst/>
          </a:prstGeom>
          <a:noFill/>
          <a:ln>
            <a:noFill/>
          </a:ln>
        </p:spPr>
        <p:txBody>
          <a:bodyPr wrap="none">
            <a:spAutoFit/>
          </a:bodyPr>
          <a:lstStyle/>
          <a:p>
            <a:pPr>
              <a:defRPr/>
            </a:pPr>
            <a:r>
              <a:rPr lang="es-CO" sz="825" b="1" dirty="0"/>
              <a:t>100 %</a:t>
            </a:r>
          </a:p>
        </p:txBody>
      </p:sp>
      <p:sp>
        <p:nvSpPr>
          <p:cNvPr id="69" name="CuadroTexto 68">
            <a:extLst>
              <a:ext uri="{FF2B5EF4-FFF2-40B4-BE49-F238E27FC236}">
                <a16:creationId xmlns:a16="http://schemas.microsoft.com/office/drawing/2014/main" id="{D7A4B465-4055-4ABE-9A5E-3C82D385E11B}"/>
              </a:ext>
            </a:extLst>
          </p:cNvPr>
          <p:cNvSpPr txBox="1"/>
          <p:nvPr/>
        </p:nvSpPr>
        <p:spPr>
          <a:xfrm>
            <a:off x="10248900" y="2792414"/>
            <a:ext cx="420688" cy="219075"/>
          </a:xfrm>
          <a:prstGeom prst="rect">
            <a:avLst/>
          </a:prstGeom>
          <a:noFill/>
          <a:ln>
            <a:noFill/>
          </a:ln>
        </p:spPr>
        <p:txBody>
          <a:bodyPr wrap="none">
            <a:spAutoFit/>
          </a:bodyPr>
          <a:lstStyle/>
          <a:p>
            <a:pPr>
              <a:defRPr/>
            </a:pPr>
            <a:r>
              <a:rPr lang="es-CO" sz="825" b="1" dirty="0"/>
              <a:t>111%</a:t>
            </a:r>
          </a:p>
        </p:txBody>
      </p:sp>
      <p:sp>
        <p:nvSpPr>
          <p:cNvPr id="73" name="CuadroTexto 72">
            <a:extLst>
              <a:ext uri="{FF2B5EF4-FFF2-40B4-BE49-F238E27FC236}">
                <a16:creationId xmlns:a16="http://schemas.microsoft.com/office/drawing/2014/main" id="{B7F89843-5B9E-476B-998D-45F018C008FC}"/>
              </a:ext>
            </a:extLst>
          </p:cNvPr>
          <p:cNvSpPr txBox="1"/>
          <p:nvPr/>
        </p:nvSpPr>
        <p:spPr>
          <a:xfrm>
            <a:off x="9645650" y="5487989"/>
            <a:ext cx="617538" cy="230187"/>
          </a:xfrm>
          <a:prstGeom prst="rect">
            <a:avLst/>
          </a:prstGeom>
          <a:ln>
            <a:noFill/>
          </a:ln>
        </p:spPr>
        <p:style>
          <a:lnRef idx="2">
            <a:schemeClr val="dk1"/>
          </a:lnRef>
          <a:fillRef idx="1">
            <a:schemeClr val="lt1"/>
          </a:fillRef>
          <a:effectRef idx="0">
            <a:schemeClr val="dk1"/>
          </a:effectRef>
          <a:fontRef idx="minor">
            <a:schemeClr val="dk1"/>
          </a:fontRef>
        </p:style>
        <p:txBody>
          <a:bodyPr wrap="none">
            <a:spAutoFit/>
          </a:bodyPr>
          <a:lstStyle/>
          <a:p>
            <a:pPr>
              <a:defRPr/>
            </a:pPr>
            <a:r>
              <a:rPr lang="es-CO" sz="900" b="1" dirty="0"/>
              <a:t>$284.942</a:t>
            </a:r>
          </a:p>
        </p:txBody>
      </p:sp>
      <p:sp>
        <p:nvSpPr>
          <p:cNvPr id="74" name="CuadroTexto 73">
            <a:extLst>
              <a:ext uri="{FF2B5EF4-FFF2-40B4-BE49-F238E27FC236}">
                <a16:creationId xmlns:a16="http://schemas.microsoft.com/office/drawing/2014/main" id="{A0C24A95-69C4-439A-A21D-A15B2BBDD8CE}"/>
              </a:ext>
            </a:extLst>
          </p:cNvPr>
          <p:cNvSpPr txBox="1"/>
          <p:nvPr/>
        </p:nvSpPr>
        <p:spPr>
          <a:xfrm>
            <a:off x="10258425" y="5467350"/>
            <a:ext cx="420688" cy="254000"/>
          </a:xfrm>
          <a:prstGeom prst="rect">
            <a:avLst/>
          </a:prstGeom>
          <a:ln>
            <a:noFill/>
          </a:ln>
        </p:spPr>
        <p:style>
          <a:lnRef idx="2">
            <a:schemeClr val="dk1"/>
          </a:lnRef>
          <a:fillRef idx="1">
            <a:schemeClr val="lt1"/>
          </a:fillRef>
          <a:effectRef idx="0">
            <a:schemeClr val="dk1"/>
          </a:effectRef>
          <a:fontRef idx="minor">
            <a:schemeClr val="dk1"/>
          </a:fontRef>
        </p:style>
        <p:txBody>
          <a:bodyPr wrap="none">
            <a:spAutoFit/>
          </a:bodyPr>
          <a:lstStyle/>
          <a:p>
            <a:pPr>
              <a:defRPr/>
            </a:pPr>
            <a:r>
              <a:rPr lang="es-CO" sz="1050" b="1" dirty="0"/>
              <a:t>84%</a:t>
            </a:r>
          </a:p>
        </p:txBody>
      </p:sp>
      <p:sp>
        <p:nvSpPr>
          <p:cNvPr id="71" name="Elipse 70">
            <a:extLst>
              <a:ext uri="{FF2B5EF4-FFF2-40B4-BE49-F238E27FC236}">
                <a16:creationId xmlns:a16="http://schemas.microsoft.com/office/drawing/2014/main" id="{1938B171-EF6F-4895-B81D-89506FAB8D83}"/>
              </a:ext>
            </a:extLst>
          </p:cNvPr>
          <p:cNvSpPr/>
          <p:nvPr/>
        </p:nvSpPr>
        <p:spPr>
          <a:xfrm>
            <a:off x="10298114" y="5416551"/>
            <a:ext cx="371475" cy="31432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a:p>
        </p:txBody>
      </p:sp>
      <p:sp>
        <p:nvSpPr>
          <p:cNvPr id="75" name="Elipse 74">
            <a:extLst>
              <a:ext uri="{FF2B5EF4-FFF2-40B4-BE49-F238E27FC236}">
                <a16:creationId xmlns:a16="http://schemas.microsoft.com/office/drawing/2014/main" id="{7DBD5350-30F2-4F2A-844C-D3E151BDA434}"/>
              </a:ext>
            </a:extLst>
          </p:cNvPr>
          <p:cNvSpPr/>
          <p:nvPr/>
        </p:nvSpPr>
        <p:spPr>
          <a:xfrm>
            <a:off x="9244014" y="5430839"/>
            <a:ext cx="371475" cy="31432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a:p>
        </p:txBody>
      </p:sp>
      <p:sp>
        <p:nvSpPr>
          <p:cNvPr id="76" name="Rectángulo 75">
            <a:extLst>
              <a:ext uri="{FF2B5EF4-FFF2-40B4-BE49-F238E27FC236}">
                <a16:creationId xmlns:a16="http://schemas.microsoft.com/office/drawing/2014/main" id="{BEDB4F3B-B663-41DE-9677-ABDF6867D89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77" name="CuadroTexto 76">
            <a:extLst>
              <a:ext uri="{FF2B5EF4-FFF2-40B4-BE49-F238E27FC236}">
                <a16:creationId xmlns:a16="http://schemas.microsoft.com/office/drawing/2014/main" id="{6966F5FD-C208-477D-B82F-354B702A0B5D}"/>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8" name="Imagen 7">
            <a:extLst>
              <a:ext uri="{FF2B5EF4-FFF2-40B4-BE49-F238E27FC236}">
                <a16:creationId xmlns:a16="http://schemas.microsoft.com/office/drawing/2014/main" id="{BE0A67EA-AE94-4803-BFA6-ED29FE257D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79" name="Imagen 5">
            <a:extLst>
              <a:ext uri="{FF2B5EF4-FFF2-40B4-BE49-F238E27FC236}">
                <a16:creationId xmlns:a16="http://schemas.microsoft.com/office/drawing/2014/main" id="{5ED16D48-B2A1-44B9-A725-4448DE9CAC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3">
            <a:extLst>
              <a:ext uri="{FF2B5EF4-FFF2-40B4-BE49-F238E27FC236}">
                <a16:creationId xmlns:a16="http://schemas.microsoft.com/office/drawing/2014/main" id="{0FC3E543-D2DA-4F66-9704-6F1469011C3E}"/>
              </a:ext>
            </a:extLst>
          </p:cNvPr>
          <p:cNvSpPr txBox="1">
            <a:spLocks/>
          </p:cNvSpPr>
          <p:nvPr/>
        </p:nvSpPr>
        <p:spPr>
          <a:xfrm>
            <a:off x="2154239" y="1347868"/>
            <a:ext cx="7724775" cy="303213"/>
          </a:xfrm>
          <a:prstGeom prst="rect">
            <a:avLst/>
          </a:prstGeom>
        </p:spPr>
        <p:txBody>
          <a:bodyPr lIns="68580" tIns="34290" rIns="68580" bIns="3429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defRPr/>
            </a:pPr>
            <a:r>
              <a:rPr lang="es-CO" sz="1800" b="1" dirty="0">
                <a:solidFill>
                  <a:srgbClr val="000A8B"/>
                </a:solidFill>
              </a:rPr>
              <a:t>FLUJO DE CAJA ACUMULADO SEPTIEMBRE 2020</a:t>
            </a:r>
          </a:p>
        </p:txBody>
      </p:sp>
      <p:graphicFrame>
        <p:nvGraphicFramePr>
          <p:cNvPr id="27652" name="Objeto 1">
            <a:extLst>
              <a:ext uri="{FF2B5EF4-FFF2-40B4-BE49-F238E27FC236}">
                <a16:creationId xmlns:a16="http://schemas.microsoft.com/office/drawing/2014/main" id="{D2C7AF1E-F0C8-4D15-9C43-EBA9EDEA7A0E}"/>
              </a:ext>
            </a:extLst>
          </p:cNvPr>
          <p:cNvGraphicFramePr>
            <a:graphicFrameLocks noChangeAspect="1"/>
          </p:cNvGraphicFramePr>
          <p:nvPr/>
        </p:nvGraphicFramePr>
        <p:xfrm>
          <a:off x="1973264" y="1916114"/>
          <a:ext cx="8434387" cy="3978275"/>
        </p:xfrm>
        <a:graphic>
          <a:graphicData uri="http://schemas.openxmlformats.org/presentationml/2006/ole">
            <mc:AlternateContent xmlns:mc="http://schemas.openxmlformats.org/markup-compatibility/2006">
              <mc:Choice xmlns:v="urn:schemas-microsoft-com:vml" Requires="v">
                <p:oleObj spid="_x0000_s30734" name="Worksheet" r:id="rId3" imgW="7648466" imgH="6238821" progId="Excel.Sheet.12">
                  <p:embed/>
                </p:oleObj>
              </mc:Choice>
              <mc:Fallback>
                <p:oleObj name="Worksheet" r:id="rId3" imgW="7648466" imgH="6238821" progId="Excel.Sheet.12">
                  <p:embed/>
                  <p:pic>
                    <p:nvPicPr>
                      <p:cNvPr id="27652" name="Objeto 1">
                        <a:extLst>
                          <a:ext uri="{FF2B5EF4-FFF2-40B4-BE49-F238E27FC236}">
                            <a16:creationId xmlns:a16="http://schemas.microsoft.com/office/drawing/2014/main" id="{D2C7AF1E-F0C8-4D15-9C43-EBA9EDEA7A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3264" y="1916114"/>
                        <a:ext cx="8434387" cy="397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Rectángulo 8">
            <a:extLst>
              <a:ext uri="{FF2B5EF4-FFF2-40B4-BE49-F238E27FC236}">
                <a16:creationId xmlns:a16="http://schemas.microsoft.com/office/drawing/2014/main" id="{D44B5370-E18A-4557-AC23-4616DE933FF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D33CB6D6-8140-42EB-B830-95933214F6BC}"/>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7">
            <a:extLst>
              <a:ext uri="{FF2B5EF4-FFF2-40B4-BE49-F238E27FC236}">
                <a16:creationId xmlns:a16="http://schemas.microsoft.com/office/drawing/2014/main" id="{852C15F9-4D21-49C0-A7F9-2B45FC91FE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3" name="Imagen 5">
            <a:extLst>
              <a:ext uri="{FF2B5EF4-FFF2-40B4-BE49-F238E27FC236}">
                <a16:creationId xmlns:a16="http://schemas.microsoft.com/office/drawing/2014/main" id="{E41E3665-2448-44A4-AA03-A170092E3C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4" name="Grupo 10">
            <a:extLst>
              <a:ext uri="{FF2B5EF4-FFF2-40B4-BE49-F238E27FC236}">
                <a16:creationId xmlns:a16="http://schemas.microsoft.com/office/drawing/2014/main" id="{5B47F3E2-663F-41F6-A04C-3BEFE5904265}"/>
              </a:ext>
            </a:extLst>
          </p:cNvPr>
          <p:cNvGrpSpPr>
            <a:grpSpLocks/>
          </p:cNvGrpSpPr>
          <p:nvPr/>
        </p:nvGrpSpPr>
        <p:grpSpPr bwMode="auto">
          <a:xfrm>
            <a:off x="1949450" y="57150"/>
            <a:ext cx="8434388" cy="558800"/>
            <a:chOff x="0" y="0"/>
            <a:chExt cx="7303135" cy="745490"/>
          </a:xfrm>
        </p:grpSpPr>
        <p:pic>
          <p:nvPicPr>
            <p:cNvPr id="28678" name="Imagen 11">
              <a:extLst>
                <a:ext uri="{FF2B5EF4-FFF2-40B4-BE49-F238E27FC236}">
                  <a16:creationId xmlns:a16="http://schemas.microsoft.com/office/drawing/2014/main" id="{FF97CABE-1087-47D4-A3E6-E2F3121B41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715135" cy="745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Imagen 12">
              <a:extLst>
                <a:ext uri="{FF2B5EF4-FFF2-40B4-BE49-F238E27FC236}">
                  <a16:creationId xmlns:a16="http://schemas.microsoft.com/office/drawing/2014/main" id="{6649D3BC-4C9D-408E-9B44-9FE893A93D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2775" y="28575"/>
              <a:ext cx="4150360" cy="713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Título 3">
            <a:extLst>
              <a:ext uri="{FF2B5EF4-FFF2-40B4-BE49-F238E27FC236}">
                <a16:creationId xmlns:a16="http://schemas.microsoft.com/office/drawing/2014/main" id="{5B2BAC1A-772F-4BD9-ABAF-B88044362A5E}"/>
              </a:ext>
            </a:extLst>
          </p:cNvPr>
          <p:cNvSpPr txBox="1">
            <a:spLocks/>
          </p:cNvSpPr>
          <p:nvPr/>
        </p:nvSpPr>
        <p:spPr>
          <a:xfrm>
            <a:off x="2233614" y="2057400"/>
            <a:ext cx="7535226" cy="2438400"/>
          </a:xfrm>
          <a:prstGeom prst="rect">
            <a:avLst/>
          </a:prstGeom>
        </p:spPr>
        <p:txBody>
          <a:bodyPr lIns="68580" tIns="34290" rIns="68580" bIns="3429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defRPr/>
            </a:pPr>
            <a:r>
              <a:rPr lang="es-CO" sz="4700" b="1" dirty="0">
                <a:solidFill>
                  <a:srgbClr val="000A8B"/>
                </a:solidFill>
                <a:latin typeface="+mn-lt"/>
              </a:rPr>
              <a:t>FLUJO DE CAJA FRISCO ACUMULADO PROYECTADO A DICIEMBRE 2021</a:t>
            </a:r>
          </a:p>
          <a:p>
            <a:pPr algn="ctr">
              <a:defRPr/>
            </a:pPr>
            <a:endParaRPr lang="es-CO" sz="1350" b="1" dirty="0"/>
          </a:p>
        </p:txBody>
      </p:sp>
      <p:sp>
        <p:nvSpPr>
          <p:cNvPr id="8" name="Rectángulo 7">
            <a:extLst>
              <a:ext uri="{FF2B5EF4-FFF2-40B4-BE49-F238E27FC236}">
                <a16:creationId xmlns:a16="http://schemas.microsoft.com/office/drawing/2014/main" id="{CE054394-B94F-4129-BDDF-78E02E59118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CE3D6B51-8D31-467B-985A-DE2D4FFEE279}"/>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3">
            <a:extLst>
              <a:ext uri="{FF2B5EF4-FFF2-40B4-BE49-F238E27FC236}">
                <a16:creationId xmlns:a16="http://schemas.microsoft.com/office/drawing/2014/main" id="{919178D9-1366-4658-B513-352532F56414}"/>
              </a:ext>
            </a:extLst>
          </p:cNvPr>
          <p:cNvSpPr txBox="1">
            <a:spLocks/>
          </p:cNvSpPr>
          <p:nvPr/>
        </p:nvSpPr>
        <p:spPr>
          <a:xfrm>
            <a:off x="2233614" y="1282585"/>
            <a:ext cx="7724775" cy="303212"/>
          </a:xfrm>
          <a:prstGeom prst="rect">
            <a:avLst/>
          </a:prstGeom>
        </p:spPr>
        <p:txBody>
          <a:bodyPr lIns="68580" tIns="34290" rIns="68580" bIns="34290" anchor="b">
            <a:normAutofit fontScale="775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defRPr/>
            </a:pPr>
            <a:r>
              <a:rPr lang="es-CO" sz="2600" b="1" dirty="0">
                <a:solidFill>
                  <a:srgbClr val="000A8B"/>
                </a:solidFill>
              </a:rPr>
              <a:t>SUPUESTOS DE PROYECCIÓN FLUJO DE CAJA AÑO 2021</a:t>
            </a:r>
          </a:p>
          <a:p>
            <a:pPr algn="ctr">
              <a:defRPr/>
            </a:pPr>
            <a:endParaRPr lang="es-CO" sz="1350" b="1" dirty="0"/>
          </a:p>
        </p:txBody>
      </p:sp>
      <p:sp>
        <p:nvSpPr>
          <p:cNvPr id="2" name="CuadroTexto 1">
            <a:extLst>
              <a:ext uri="{FF2B5EF4-FFF2-40B4-BE49-F238E27FC236}">
                <a16:creationId xmlns:a16="http://schemas.microsoft.com/office/drawing/2014/main" id="{A555AFCE-BF5A-4837-A16E-A29C6832CADB}"/>
              </a:ext>
            </a:extLst>
          </p:cNvPr>
          <p:cNvSpPr txBox="1"/>
          <p:nvPr/>
        </p:nvSpPr>
        <p:spPr>
          <a:xfrm>
            <a:off x="952902" y="1808234"/>
            <a:ext cx="10048774" cy="437042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14313" indent="-214313" algn="just">
              <a:buFont typeface="Arial" panose="020B0604020202020204" pitchFamily="34" charset="0"/>
              <a:buChar char="•"/>
              <a:defRPr/>
            </a:pPr>
            <a:r>
              <a:rPr lang="es-ES" sz="2000" dirty="0"/>
              <a:t>La base para la proyección es el presupuestos aprobado por el CNE tanto por ingreso como gasto</a:t>
            </a:r>
          </a:p>
          <a:p>
            <a:pPr marL="214313" indent="-214313" algn="just">
              <a:buFont typeface="Arial" panose="020B0604020202020204" pitchFamily="34" charset="0"/>
              <a:buChar char="•"/>
              <a:defRPr/>
            </a:pPr>
            <a:r>
              <a:rPr lang="es-ES" sz="2000" dirty="0"/>
              <a:t>Se realizan tres escenarios en los que se contemplan ejecución de ingresos al 100% ,  70% , 50% </a:t>
            </a:r>
          </a:p>
          <a:p>
            <a:pPr marL="214313" indent="-214313" algn="just">
              <a:buFont typeface="Arial" panose="020B0604020202020204" pitchFamily="34" charset="0"/>
              <a:buChar char="•"/>
              <a:defRPr/>
            </a:pPr>
            <a:r>
              <a:rPr lang="es-ES" sz="2000" dirty="0"/>
              <a:t>Para todos los escenarios se estima una ejecución de gasto del 100% con el fin de realizar conservador el ejercicio</a:t>
            </a:r>
          </a:p>
          <a:p>
            <a:pPr marL="214313" indent="-214313" algn="just">
              <a:buFont typeface="Arial" panose="020B0604020202020204" pitchFamily="34" charset="0"/>
              <a:buChar char="•"/>
              <a:defRPr/>
            </a:pPr>
            <a:r>
              <a:rPr lang="es-ES" sz="2000" dirty="0"/>
              <a:t>Los ingresos por arrendamientos se distribuyen entre extinto e incautado de acuerdo con los porcentajes de distribución por estado legal históricos (dos últimos años)</a:t>
            </a:r>
          </a:p>
          <a:p>
            <a:pPr marL="214313" indent="-214313" algn="just">
              <a:buFont typeface="Arial" panose="020B0604020202020204" pitchFamily="34" charset="0"/>
              <a:buChar char="•"/>
              <a:defRPr/>
            </a:pPr>
            <a:r>
              <a:rPr lang="es-ES" sz="2000" dirty="0"/>
              <a:t>La proyección mensualizada de los ingresos por arrendamiento se realizó igualmente con base en los porcentajes de ejecución mensual histórica.</a:t>
            </a:r>
          </a:p>
          <a:p>
            <a:pPr marL="214313" indent="-214313" algn="just">
              <a:buFont typeface="Arial" panose="020B0604020202020204" pitchFamily="34" charset="0"/>
              <a:buChar char="•"/>
              <a:defRPr/>
            </a:pPr>
            <a:r>
              <a:rPr lang="es-ES" sz="2000" dirty="0"/>
              <a:t>La proyección de ventas se realizó de acuerdo al promedio de ventas entre extinto e incautado de acuerdo con los porcentajes de distribución por estado legal históricos (dos últimos años) </a:t>
            </a:r>
          </a:p>
          <a:p>
            <a:pPr>
              <a:defRPr/>
            </a:pPr>
            <a:endParaRPr lang="es-CO" dirty="0"/>
          </a:p>
        </p:txBody>
      </p:sp>
      <p:sp>
        <p:nvSpPr>
          <p:cNvPr id="9" name="Rectángulo 8">
            <a:extLst>
              <a:ext uri="{FF2B5EF4-FFF2-40B4-BE49-F238E27FC236}">
                <a16:creationId xmlns:a16="http://schemas.microsoft.com/office/drawing/2014/main" id="{2A05A585-1910-4E72-8625-89EE9C82CF7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9ED1E40E-B6C8-4048-963D-878F4EC6BFC5}"/>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7">
            <a:extLst>
              <a:ext uri="{FF2B5EF4-FFF2-40B4-BE49-F238E27FC236}">
                <a16:creationId xmlns:a16="http://schemas.microsoft.com/office/drawing/2014/main" id="{BC5B5B7F-2460-4B9B-9425-A83B5EB856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3" name="Imagen 5">
            <a:extLst>
              <a:ext uri="{FF2B5EF4-FFF2-40B4-BE49-F238E27FC236}">
                <a16:creationId xmlns:a16="http://schemas.microsoft.com/office/drawing/2014/main" id="{47AF40E3-A81C-485A-885B-5AE6D5CA38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3">
            <a:extLst>
              <a:ext uri="{FF2B5EF4-FFF2-40B4-BE49-F238E27FC236}">
                <a16:creationId xmlns:a16="http://schemas.microsoft.com/office/drawing/2014/main" id="{5E0C61D9-F1A9-4DA3-9AA0-1BDD6425689A}"/>
              </a:ext>
            </a:extLst>
          </p:cNvPr>
          <p:cNvSpPr txBox="1">
            <a:spLocks/>
          </p:cNvSpPr>
          <p:nvPr/>
        </p:nvSpPr>
        <p:spPr>
          <a:xfrm>
            <a:off x="2154239" y="1612901"/>
            <a:ext cx="7724775" cy="303213"/>
          </a:xfrm>
          <a:prstGeom prst="rect">
            <a:avLst/>
          </a:prstGeom>
        </p:spPr>
        <p:txBody>
          <a:bodyPr lIns="68580" tIns="34290" rIns="68580" bIns="3429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defRPr/>
            </a:pPr>
            <a:r>
              <a:rPr lang="es-CO" sz="1600" b="1" dirty="0">
                <a:solidFill>
                  <a:srgbClr val="000A8B"/>
                </a:solidFill>
              </a:rPr>
              <a:t>FLUJO DE CAJA PROYECTADO DICIEMBRE 2021 100%</a:t>
            </a:r>
          </a:p>
        </p:txBody>
      </p:sp>
      <p:graphicFrame>
        <p:nvGraphicFramePr>
          <p:cNvPr id="30724" name="Objeto 3">
            <a:extLst>
              <a:ext uri="{FF2B5EF4-FFF2-40B4-BE49-F238E27FC236}">
                <a16:creationId xmlns:a16="http://schemas.microsoft.com/office/drawing/2014/main" id="{199EED01-D45F-4320-9052-F9222FFBE309}"/>
              </a:ext>
            </a:extLst>
          </p:cNvPr>
          <p:cNvGraphicFramePr>
            <a:graphicFrameLocks noChangeAspect="1"/>
          </p:cNvGraphicFramePr>
          <p:nvPr/>
        </p:nvGraphicFramePr>
        <p:xfrm>
          <a:off x="2073275" y="2006600"/>
          <a:ext cx="8216900" cy="3741738"/>
        </p:xfrm>
        <a:graphic>
          <a:graphicData uri="http://schemas.openxmlformats.org/presentationml/2006/ole">
            <mc:AlternateContent xmlns:mc="http://schemas.openxmlformats.org/markup-compatibility/2006">
              <mc:Choice xmlns:v="urn:schemas-microsoft-com:vml" Requires="v">
                <p:oleObj spid="_x0000_s31758" name="Worksheet" r:id="rId3" imgW="7648466" imgH="3743364" progId="Excel.Sheet.12">
                  <p:embed/>
                </p:oleObj>
              </mc:Choice>
              <mc:Fallback>
                <p:oleObj name="Worksheet" r:id="rId3" imgW="7648466" imgH="3743364" progId="Excel.Sheet.12">
                  <p:embed/>
                  <p:pic>
                    <p:nvPicPr>
                      <p:cNvPr id="30724" name="Objeto 3">
                        <a:extLst>
                          <a:ext uri="{FF2B5EF4-FFF2-40B4-BE49-F238E27FC236}">
                            <a16:creationId xmlns:a16="http://schemas.microsoft.com/office/drawing/2014/main" id="{199EED01-D45F-4320-9052-F9222FFBE3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3275" y="2006600"/>
                        <a:ext cx="8216900" cy="374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Rectángulo 8">
            <a:extLst>
              <a:ext uri="{FF2B5EF4-FFF2-40B4-BE49-F238E27FC236}">
                <a16:creationId xmlns:a16="http://schemas.microsoft.com/office/drawing/2014/main" id="{D4FC04A2-73B0-48BC-8749-EA0F20D3C61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29203244-8F06-4A62-9957-F7F9B59B3BD7}"/>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7">
            <a:extLst>
              <a:ext uri="{FF2B5EF4-FFF2-40B4-BE49-F238E27FC236}">
                <a16:creationId xmlns:a16="http://schemas.microsoft.com/office/drawing/2014/main" id="{66CA030B-A6BF-4EF4-AC31-6AD84614E9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3" name="Imagen 5">
            <a:extLst>
              <a:ext uri="{FF2B5EF4-FFF2-40B4-BE49-F238E27FC236}">
                <a16:creationId xmlns:a16="http://schemas.microsoft.com/office/drawing/2014/main" id="{9276F910-9C74-4D73-B530-52A83EFDED6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3">
            <a:extLst>
              <a:ext uri="{FF2B5EF4-FFF2-40B4-BE49-F238E27FC236}">
                <a16:creationId xmlns:a16="http://schemas.microsoft.com/office/drawing/2014/main" id="{3DC40007-E2B8-4CDA-A2BE-B9001952F9F3}"/>
              </a:ext>
            </a:extLst>
          </p:cNvPr>
          <p:cNvSpPr txBox="1">
            <a:spLocks/>
          </p:cNvSpPr>
          <p:nvPr/>
        </p:nvSpPr>
        <p:spPr>
          <a:xfrm>
            <a:off x="2154239" y="1519238"/>
            <a:ext cx="7724775" cy="304800"/>
          </a:xfrm>
          <a:prstGeom prst="rect">
            <a:avLst/>
          </a:prstGeom>
        </p:spPr>
        <p:txBody>
          <a:bodyPr lIns="68580" tIns="34290" rIns="68580" bIns="34290" anchor="b">
            <a:normAutofit fontScale="85000" lnSpcReduction="1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defRPr/>
            </a:pPr>
            <a:r>
              <a:rPr lang="es-ES" sz="1800" b="1" dirty="0">
                <a:solidFill>
                  <a:srgbClr val="000A8B"/>
                </a:solidFill>
              </a:rPr>
              <a:t>E</a:t>
            </a:r>
            <a:r>
              <a:rPr lang="es-CO" sz="1800" b="1" dirty="0">
                <a:solidFill>
                  <a:srgbClr val="000A8B"/>
                </a:solidFill>
              </a:rPr>
              <a:t>XCEDENTES O DEFICIT DE LIQUIDEZ FLUJO DE CAJA PROYECTADO DICIEMBRE 2021 – 100%</a:t>
            </a:r>
          </a:p>
        </p:txBody>
      </p:sp>
      <p:graphicFrame>
        <p:nvGraphicFramePr>
          <p:cNvPr id="7" name="Gráfico 6">
            <a:extLst>
              <a:ext uri="{FF2B5EF4-FFF2-40B4-BE49-F238E27FC236}">
                <a16:creationId xmlns:a16="http://schemas.microsoft.com/office/drawing/2014/main" id="{5EDA256B-0AAD-4C0C-9382-7FFEFAC78AA4}"/>
              </a:ext>
            </a:extLst>
          </p:cNvPr>
          <p:cNvGraphicFramePr>
            <a:graphicFrameLocks/>
          </p:cNvGraphicFramePr>
          <p:nvPr>
            <p:extLst>
              <p:ext uri="{D42A27DB-BD31-4B8C-83A1-F6EECF244321}">
                <p14:modId xmlns:p14="http://schemas.microsoft.com/office/powerpoint/2010/main" val="3318807718"/>
              </p:ext>
            </p:extLst>
          </p:nvPr>
        </p:nvGraphicFramePr>
        <p:xfrm>
          <a:off x="1884759" y="2189094"/>
          <a:ext cx="8422482" cy="3149199"/>
        </p:xfrm>
        <a:graphic>
          <a:graphicData uri="http://schemas.openxmlformats.org/drawingml/2006/chart">
            <c:chart xmlns:c="http://schemas.openxmlformats.org/drawingml/2006/chart" xmlns:r="http://schemas.openxmlformats.org/officeDocument/2006/relationships" r:id="rId2"/>
          </a:graphicData>
        </a:graphic>
      </p:graphicFrame>
      <p:sp>
        <p:nvSpPr>
          <p:cNvPr id="11" name="Rectángulo 10">
            <a:extLst>
              <a:ext uri="{FF2B5EF4-FFF2-40B4-BE49-F238E27FC236}">
                <a16:creationId xmlns:a16="http://schemas.microsoft.com/office/drawing/2014/main" id="{1C729C1C-B761-4404-9A17-1E8250EE469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8F218D6C-30F1-4F02-9AA6-4F560A4234EE}"/>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3" name="Imagen 7">
            <a:extLst>
              <a:ext uri="{FF2B5EF4-FFF2-40B4-BE49-F238E27FC236}">
                <a16:creationId xmlns:a16="http://schemas.microsoft.com/office/drawing/2014/main" id="{9B9DB8DA-7FA8-4D23-8A17-A471715FC9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82C522A9-45A6-4465-8CC0-21023CFD07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3">
            <a:extLst>
              <a:ext uri="{FF2B5EF4-FFF2-40B4-BE49-F238E27FC236}">
                <a16:creationId xmlns:a16="http://schemas.microsoft.com/office/drawing/2014/main" id="{228F3859-B5B2-42B5-84AC-F5FDBFB6A723}"/>
              </a:ext>
            </a:extLst>
          </p:cNvPr>
          <p:cNvSpPr txBox="1">
            <a:spLocks/>
          </p:cNvSpPr>
          <p:nvPr/>
        </p:nvSpPr>
        <p:spPr>
          <a:xfrm>
            <a:off x="2154239" y="1519238"/>
            <a:ext cx="7724775" cy="304800"/>
          </a:xfrm>
          <a:prstGeom prst="rect">
            <a:avLst/>
          </a:prstGeom>
        </p:spPr>
        <p:txBody>
          <a:bodyPr lIns="68580" tIns="34290" rIns="68580" bIns="34290" anchor="b">
            <a:normAutofit fontScale="85000" lnSpcReduction="1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defRPr/>
            </a:pPr>
            <a:r>
              <a:rPr lang="es-ES" sz="1800" b="1" dirty="0">
                <a:solidFill>
                  <a:srgbClr val="000A8B"/>
                </a:solidFill>
              </a:rPr>
              <a:t>E</a:t>
            </a:r>
            <a:r>
              <a:rPr lang="es-CO" sz="1800" b="1" dirty="0">
                <a:solidFill>
                  <a:srgbClr val="000A8B"/>
                </a:solidFill>
              </a:rPr>
              <a:t>XCEDENTES O DEFICIT DE LIQUIDEZ FLUJO DE CAJA PROYECTADO DICIEMBRE 2021 – 100%</a:t>
            </a:r>
          </a:p>
        </p:txBody>
      </p:sp>
      <p:graphicFrame>
        <p:nvGraphicFramePr>
          <p:cNvPr id="7" name="Gráfico 6">
            <a:extLst>
              <a:ext uri="{FF2B5EF4-FFF2-40B4-BE49-F238E27FC236}">
                <a16:creationId xmlns:a16="http://schemas.microsoft.com/office/drawing/2014/main" id="{88CDB567-0A41-4EBF-B706-66AB709C3DFB}"/>
              </a:ext>
            </a:extLst>
          </p:cNvPr>
          <p:cNvGraphicFramePr>
            <a:graphicFrameLocks/>
          </p:cNvGraphicFramePr>
          <p:nvPr>
            <p:extLst>
              <p:ext uri="{D42A27DB-BD31-4B8C-83A1-F6EECF244321}">
                <p14:modId xmlns:p14="http://schemas.microsoft.com/office/powerpoint/2010/main" val="3694811942"/>
              </p:ext>
            </p:extLst>
          </p:nvPr>
        </p:nvGraphicFramePr>
        <p:xfrm>
          <a:off x="1973260" y="2261152"/>
          <a:ext cx="8177906" cy="3077140"/>
        </p:xfrm>
        <a:graphic>
          <a:graphicData uri="http://schemas.openxmlformats.org/drawingml/2006/chart">
            <c:chart xmlns:c="http://schemas.openxmlformats.org/drawingml/2006/chart" xmlns:r="http://schemas.openxmlformats.org/officeDocument/2006/relationships" r:id="rId2"/>
          </a:graphicData>
        </a:graphic>
      </p:graphicFrame>
      <p:sp>
        <p:nvSpPr>
          <p:cNvPr id="11" name="Rectángulo 10">
            <a:extLst>
              <a:ext uri="{FF2B5EF4-FFF2-40B4-BE49-F238E27FC236}">
                <a16:creationId xmlns:a16="http://schemas.microsoft.com/office/drawing/2014/main" id="{FAC426F1-4B81-4F65-AFC3-9814F827AE7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F1F67080-9410-45DC-B54E-2BE07E5334B6}"/>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3" name="Imagen 7">
            <a:extLst>
              <a:ext uri="{FF2B5EF4-FFF2-40B4-BE49-F238E27FC236}">
                <a16:creationId xmlns:a16="http://schemas.microsoft.com/office/drawing/2014/main" id="{525F0DD9-2EEB-4FE7-AC14-9A934E5664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AE601D85-122F-4F5A-A007-9E6C6EDDBE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3">
            <a:extLst>
              <a:ext uri="{FF2B5EF4-FFF2-40B4-BE49-F238E27FC236}">
                <a16:creationId xmlns:a16="http://schemas.microsoft.com/office/drawing/2014/main" id="{BC367DAA-CE01-43DF-BFA4-301189A15079}"/>
              </a:ext>
            </a:extLst>
          </p:cNvPr>
          <p:cNvSpPr txBox="1">
            <a:spLocks/>
          </p:cNvSpPr>
          <p:nvPr/>
        </p:nvSpPr>
        <p:spPr>
          <a:xfrm>
            <a:off x="2154239" y="1612901"/>
            <a:ext cx="7724775" cy="303213"/>
          </a:xfrm>
          <a:prstGeom prst="rect">
            <a:avLst/>
          </a:prstGeom>
        </p:spPr>
        <p:txBody>
          <a:bodyPr lIns="68580" tIns="34290" rIns="68580" bIns="3429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defRPr/>
            </a:pPr>
            <a:r>
              <a:rPr lang="es-CO" sz="1800" b="1" dirty="0">
                <a:solidFill>
                  <a:srgbClr val="000A8B"/>
                </a:solidFill>
              </a:rPr>
              <a:t>EJECUCION INGRESOS  DICIEMBRE 2021</a:t>
            </a:r>
          </a:p>
        </p:txBody>
      </p:sp>
      <p:graphicFrame>
        <p:nvGraphicFramePr>
          <p:cNvPr id="33796" name="Objeto 1">
            <a:extLst>
              <a:ext uri="{FF2B5EF4-FFF2-40B4-BE49-F238E27FC236}">
                <a16:creationId xmlns:a16="http://schemas.microsoft.com/office/drawing/2014/main" id="{7100A81B-5816-4C30-8C49-0812B4135DBA}"/>
              </a:ext>
            </a:extLst>
          </p:cNvPr>
          <p:cNvGraphicFramePr>
            <a:graphicFrameLocks noChangeAspect="1"/>
          </p:cNvGraphicFramePr>
          <p:nvPr/>
        </p:nvGraphicFramePr>
        <p:xfrm>
          <a:off x="2192338" y="2006601"/>
          <a:ext cx="7969250" cy="3630613"/>
        </p:xfrm>
        <a:graphic>
          <a:graphicData uri="http://schemas.openxmlformats.org/presentationml/2006/ole">
            <mc:AlternateContent xmlns:mc="http://schemas.openxmlformats.org/markup-compatibility/2006">
              <mc:Choice xmlns:v="urn:schemas-microsoft-com:vml" Requires="v">
                <p:oleObj spid="_x0000_s32782" name="Worksheet" r:id="rId3" imgW="10410722" imgH="2609689" progId="Excel.Sheet.12">
                  <p:embed/>
                </p:oleObj>
              </mc:Choice>
              <mc:Fallback>
                <p:oleObj name="Worksheet" r:id="rId3" imgW="10410722" imgH="2609689" progId="Excel.Sheet.12">
                  <p:embed/>
                  <p:pic>
                    <p:nvPicPr>
                      <p:cNvPr id="33796" name="Objeto 1">
                        <a:extLst>
                          <a:ext uri="{FF2B5EF4-FFF2-40B4-BE49-F238E27FC236}">
                            <a16:creationId xmlns:a16="http://schemas.microsoft.com/office/drawing/2014/main" id="{7100A81B-5816-4C30-8C49-0812B4135D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2338" y="2006601"/>
                        <a:ext cx="7969250" cy="36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Rectángulo 8">
            <a:extLst>
              <a:ext uri="{FF2B5EF4-FFF2-40B4-BE49-F238E27FC236}">
                <a16:creationId xmlns:a16="http://schemas.microsoft.com/office/drawing/2014/main" id="{B7F039DF-8F45-4DCE-9AA6-04E4320300B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F6B2CCA4-7E0F-4F04-A3E0-5228B41F04FA}"/>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7">
            <a:extLst>
              <a:ext uri="{FF2B5EF4-FFF2-40B4-BE49-F238E27FC236}">
                <a16:creationId xmlns:a16="http://schemas.microsoft.com/office/drawing/2014/main" id="{72805BD6-079B-4537-A53C-0DEFD1CDE5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3" name="Imagen 5">
            <a:extLst>
              <a:ext uri="{FF2B5EF4-FFF2-40B4-BE49-F238E27FC236}">
                <a16:creationId xmlns:a16="http://schemas.microsoft.com/office/drawing/2014/main" id="{8C6B8FD8-6ED9-4F8C-BC56-1527DB9FADB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3">
            <a:extLst>
              <a:ext uri="{FF2B5EF4-FFF2-40B4-BE49-F238E27FC236}">
                <a16:creationId xmlns:a16="http://schemas.microsoft.com/office/drawing/2014/main" id="{2CF43935-55F7-4209-92ED-F1E5107E214D}"/>
              </a:ext>
            </a:extLst>
          </p:cNvPr>
          <p:cNvSpPr txBox="1">
            <a:spLocks/>
          </p:cNvSpPr>
          <p:nvPr/>
        </p:nvSpPr>
        <p:spPr>
          <a:xfrm>
            <a:off x="2154239" y="1612901"/>
            <a:ext cx="7724775" cy="303213"/>
          </a:xfrm>
          <a:prstGeom prst="rect">
            <a:avLst/>
          </a:prstGeom>
        </p:spPr>
        <p:txBody>
          <a:bodyPr lIns="68580" tIns="34290" rIns="68580" bIns="3429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defRPr/>
            </a:pPr>
            <a:r>
              <a:rPr lang="es-CO" sz="1800" b="1" dirty="0">
                <a:solidFill>
                  <a:srgbClr val="000A8B"/>
                </a:solidFill>
              </a:rPr>
              <a:t>FLUJO DE CAJA PROYECTADO DICIEMBRE 2021 70%</a:t>
            </a:r>
          </a:p>
        </p:txBody>
      </p:sp>
      <p:graphicFrame>
        <p:nvGraphicFramePr>
          <p:cNvPr id="34820" name="Objeto 1">
            <a:extLst>
              <a:ext uri="{FF2B5EF4-FFF2-40B4-BE49-F238E27FC236}">
                <a16:creationId xmlns:a16="http://schemas.microsoft.com/office/drawing/2014/main" id="{183A82D5-2848-4BB6-939B-8F6855FE91E9}"/>
              </a:ext>
            </a:extLst>
          </p:cNvPr>
          <p:cNvGraphicFramePr>
            <a:graphicFrameLocks noChangeAspect="1"/>
          </p:cNvGraphicFramePr>
          <p:nvPr/>
        </p:nvGraphicFramePr>
        <p:xfrm>
          <a:off x="2065339" y="2025650"/>
          <a:ext cx="8105775" cy="3741738"/>
        </p:xfrm>
        <a:graphic>
          <a:graphicData uri="http://schemas.openxmlformats.org/presentationml/2006/ole">
            <mc:AlternateContent xmlns:mc="http://schemas.openxmlformats.org/markup-compatibility/2006">
              <mc:Choice xmlns:v="urn:schemas-microsoft-com:vml" Requires="v">
                <p:oleObj spid="_x0000_s33806" name="Worksheet" r:id="rId3" imgW="7648466" imgH="3743364" progId="Excel.Sheet.12">
                  <p:embed/>
                </p:oleObj>
              </mc:Choice>
              <mc:Fallback>
                <p:oleObj name="Worksheet" r:id="rId3" imgW="7648466" imgH="3743364" progId="Excel.Sheet.12">
                  <p:embed/>
                  <p:pic>
                    <p:nvPicPr>
                      <p:cNvPr id="34820" name="Objeto 1">
                        <a:extLst>
                          <a:ext uri="{FF2B5EF4-FFF2-40B4-BE49-F238E27FC236}">
                            <a16:creationId xmlns:a16="http://schemas.microsoft.com/office/drawing/2014/main" id="{183A82D5-2848-4BB6-939B-8F6855FE91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5339" y="2025650"/>
                        <a:ext cx="8105775" cy="374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Rectángulo 8">
            <a:extLst>
              <a:ext uri="{FF2B5EF4-FFF2-40B4-BE49-F238E27FC236}">
                <a16:creationId xmlns:a16="http://schemas.microsoft.com/office/drawing/2014/main" id="{BAE854F3-1C5B-453B-B5ED-A322103C445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37595591-918B-4DB6-8BD1-ECFD36F9A304}"/>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7">
            <a:extLst>
              <a:ext uri="{FF2B5EF4-FFF2-40B4-BE49-F238E27FC236}">
                <a16:creationId xmlns:a16="http://schemas.microsoft.com/office/drawing/2014/main" id="{EA231B76-9BA3-4031-B9ED-20BAFF7FE2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3" name="Imagen 5">
            <a:extLst>
              <a:ext uri="{FF2B5EF4-FFF2-40B4-BE49-F238E27FC236}">
                <a16:creationId xmlns:a16="http://schemas.microsoft.com/office/drawing/2014/main" id="{8D6395C8-9570-446A-938F-7842BB0C7B5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3">
            <a:extLst>
              <a:ext uri="{FF2B5EF4-FFF2-40B4-BE49-F238E27FC236}">
                <a16:creationId xmlns:a16="http://schemas.microsoft.com/office/drawing/2014/main" id="{18431EBE-C8C7-419B-AF3A-0158AC256C96}"/>
              </a:ext>
            </a:extLst>
          </p:cNvPr>
          <p:cNvSpPr txBox="1">
            <a:spLocks/>
          </p:cNvSpPr>
          <p:nvPr/>
        </p:nvSpPr>
        <p:spPr>
          <a:xfrm>
            <a:off x="2154239" y="1519238"/>
            <a:ext cx="7724775" cy="304800"/>
          </a:xfrm>
          <a:prstGeom prst="rect">
            <a:avLst/>
          </a:prstGeom>
        </p:spPr>
        <p:txBody>
          <a:bodyPr lIns="68580" tIns="34290" rIns="68580" bIns="3429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defRPr/>
            </a:pPr>
            <a:r>
              <a:rPr lang="es-ES" sz="1800" b="1" dirty="0">
                <a:solidFill>
                  <a:srgbClr val="000A8B"/>
                </a:solidFill>
              </a:rPr>
              <a:t>E</a:t>
            </a:r>
            <a:r>
              <a:rPr lang="es-CO" sz="1800" b="1" dirty="0">
                <a:solidFill>
                  <a:srgbClr val="000A8B"/>
                </a:solidFill>
              </a:rPr>
              <a:t>XCEDENTES O DEFICIT DE LIQUIDEZ FLUJO DE CAJA PROYECTADO DICIEMBRE 2021 – 70%</a:t>
            </a:r>
          </a:p>
        </p:txBody>
      </p:sp>
      <p:graphicFrame>
        <p:nvGraphicFramePr>
          <p:cNvPr id="9" name="Gráfico 8">
            <a:extLst>
              <a:ext uri="{FF2B5EF4-FFF2-40B4-BE49-F238E27FC236}">
                <a16:creationId xmlns:a16="http://schemas.microsoft.com/office/drawing/2014/main" id="{C15DE469-627C-4B41-954F-E4362F34F5AE}"/>
              </a:ext>
            </a:extLst>
          </p:cNvPr>
          <p:cNvGraphicFramePr>
            <a:graphicFrameLocks/>
          </p:cNvGraphicFramePr>
          <p:nvPr>
            <p:extLst>
              <p:ext uri="{D42A27DB-BD31-4B8C-83A1-F6EECF244321}">
                <p14:modId xmlns:p14="http://schemas.microsoft.com/office/powerpoint/2010/main" val="2623915830"/>
              </p:ext>
            </p:extLst>
          </p:nvPr>
        </p:nvGraphicFramePr>
        <p:xfrm>
          <a:off x="2252664" y="2165420"/>
          <a:ext cx="7686675" cy="2965656"/>
        </p:xfrm>
        <a:graphic>
          <a:graphicData uri="http://schemas.openxmlformats.org/drawingml/2006/chart">
            <c:chart xmlns:c="http://schemas.openxmlformats.org/drawingml/2006/chart" xmlns:r="http://schemas.openxmlformats.org/officeDocument/2006/relationships" r:id="rId2"/>
          </a:graphicData>
        </a:graphic>
      </p:graphicFrame>
      <p:sp>
        <p:nvSpPr>
          <p:cNvPr id="11" name="Rectángulo 10">
            <a:extLst>
              <a:ext uri="{FF2B5EF4-FFF2-40B4-BE49-F238E27FC236}">
                <a16:creationId xmlns:a16="http://schemas.microsoft.com/office/drawing/2014/main" id="{5FD18AB8-4EE6-437F-929A-DC669A79F0A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F32CA516-1C2D-4212-BA9B-112A683559EB}"/>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3" name="Imagen 7">
            <a:extLst>
              <a:ext uri="{FF2B5EF4-FFF2-40B4-BE49-F238E27FC236}">
                <a16:creationId xmlns:a16="http://schemas.microsoft.com/office/drawing/2014/main" id="{8D774EB3-12F2-4623-8607-88AB6E6271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D3081133-5023-410B-AA06-B04E6F3676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3">
            <a:extLst>
              <a:ext uri="{FF2B5EF4-FFF2-40B4-BE49-F238E27FC236}">
                <a16:creationId xmlns:a16="http://schemas.microsoft.com/office/drawing/2014/main" id="{4593DC2D-D37A-4FE4-AE9C-3B96DDB2F5F0}"/>
              </a:ext>
            </a:extLst>
          </p:cNvPr>
          <p:cNvSpPr txBox="1">
            <a:spLocks/>
          </p:cNvSpPr>
          <p:nvPr/>
        </p:nvSpPr>
        <p:spPr>
          <a:xfrm>
            <a:off x="2154239" y="1519238"/>
            <a:ext cx="7724775" cy="304800"/>
          </a:xfrm>
          <a:prstGeom prst="rect">
            <a:avLst/>
          </a:prstGeom>
        </p:spPr>
        <p:txBody>
          <a:bodyPr lIns="68580" tIns="34290" rIns="68580" bIns="3429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defRPr/>
            </a:pPr>
            <a:r>
              <a:rPr lang="es-ES" sz="1800" b="1" dirty="0">
                <a:solidFill>
                  <a:srgbClr val="000A8B"/>
                </a:solidFill>
              </a:rPr>
              <a:t>E</a:t>
            </a:r>
            <a:r>
              <a:rPr lang="es-CO" sz="1800" b="1" dirty="0">
                <a:solidFill>
                  <a:srgbClr val="000A8B"/>
                </a:solidFill>
              </a:rPr>
              <a:t>XCEDENTES O DEFICIT DE LIQUIDEZ FLUJO DE CAJA PROYECTADO DICIEMBRE 2021 – 70%</a:t>
            </a:r>
          </a:p>
        </p:txBody>
      </p:sp>
      <p:graphicFrame>
        <p:nvGraphicFramePr>
          <p:cNvPr id="7" name="Gráfico 6">
            <a:extLst>
              <a:ext uri="{FF2B5EF4-FFF2-40B4-BE49-F238E27FC236}">
                <a16:creationId xmlns:a16="http://schemas.microsoft.com/office/drawing/2014/main" id="{8AED979E-B512-4EF2-812B-F03ECD569389}"/>
              </a:ext>
            </a:extLst>
          </p:cNvPr>
          <p:cNvGraphicFramePr>
            <a:graphicFrameLocks/>
          </p:cNvGraphicFramePr>
          <p:nvPr>
            <p:extLst>
              <p:ext uri="{D42A27DB-BD31-4B8C-83A1-F6EECF244321}">
                <p14:modId xmlns:p14="http://schemas.microsoft.com/office/powerpoint/2010/main" val="205652805"/>
              </p:ext>
            </p:extLst>
          </p:nvPr>
        </p:nvGraphicFramePr>
        <p:xfrm>
          <a:off x="2216945" y="2358510"/>
          <a:ext cx="7758113" cy="2732811"/>
        </p:xfrm>
        <a:graphic>
          <a:graphicData uri="http://schemas.openxmlformats.org/drawingml/2006/chart">
            <c:chart xmlns:c="http://schemas.openxmlformats.org/drawingml/2006/chart" xmlns:r="http://schemas.openxmlformats.org/officeDocument/2006/relationships" r:id="rId2"/>
          </a:graphicData>
        </a:graphic>
      </p:graphicFrame>
      <p:sp>
        <p:nvSpPr>
          <p:cNvPr id="11" name="Rectángulo 10">
            <a:extLst>
              <a:ext uri="{FF2B5EF4-FFF2-40B4-BE49-F238E27FC236}">
                <a16:creationId xmlns:a16="http://schemas.microsoft.com/office/drawing/2014/main" id="{CB204F36-51F1-4A57-8225-A6C5F43BDD6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30C422AD-5BEC-4B84-A783-7F8DB5020456}"/>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3" name="Imagen 7">
            <a:extLst>
              <a:ext uri="{FF2B5EF4-FFF2-40B4-BE49-F238E27FC236}">
                <a16:creationId xmlns:a16="http://schemas.microsoft.com/office/drawing/2014/main" id="{F7AD91A7-2BD1-45D2-995B-A8359D4BB0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E5041285-2776-413C-BC73-B839889E68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3">
            <a:extLst>
              <a:ext uri="{FF2B5EF4-FFF2-40B4-BE49-F238E27FC236}">
                <a16:creationId xmlns:a16="http://schemas.microsoft.com/office/drawing/2014/main" id="{6A91D141-3294-4AC4-AB78-4D2EC443540E}"/>
              </a:ext>
            </a:extLst>
          </p:cNvPr>
          <p:cNvSpPr txBox="1">
            <a:spLocks/>
          </p:cNvSpPr>
          <p:nvPr/>
        </p:nvSpPr>
        <p:spPr>
          <a:xfrm>
            <a:off x="2154239" y="1612901"/>
            <a:ext cx="7724775" cy="303213"/>
          </a:xfrm>
          <a:prstGeom prst="rect">
            <a:avLst/>
          </a:prstGeom>
        </p:spPr>
        <p:txBody>
          <a:bodyPr lIns="68580" tIns="34290" rIns="68580" bIns="3429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defRPr/>
            </a:pPr>
            <a:r>
              <a:rPr lang="es-CO" sz="1800" b="1" dirty="0">
                <a:solidFill>
                  <a:srgbClr val="000A8B"/>
                </a:solidFill>
              </a:rPr>
              <a:t>EJECUCION INGRESOS  DICIEMBRE 2021</a:t>
            </a:r>
          </a:p>
        </p:txBody>
      </p:sp>
      <p:graphicFrame>
        <p:nvGraphicFramePr>
          <p:cNvPr id="37892" name="Objeto 2">
            <a:extLst>
              <a:ext uri="{FF2B5EF4-FFF2-40B4-BE49-F238E27FC236}">
                <a16:creationId xmlns:a16="http://schemas.microsoft.com/office/drawing/2014/main" id="{BA6066D1-7114-4B9F-B37A-16E293376F09}"/>
              </a:ext>
            </a:extLst>
          </p:cNvPr>
          <p:cNvGraphicFramePr>
            <a:graphicFrameLocks noChangeAspect="1"/>
          </p:cNvGraphicFramePr>
          <p:nvPr>
            <p:extLst>
              <p:ext uri="{D42A27DB-BD31-4B8C-83A1-F6EECF244321}">
                <p14:modId xmlns:p14="http://schemas.microsoft.com/office/powerpoint/2010/main" val="1105240874"/>
              </p:ext>
            </p:extLst>
          </p:nvPr>
        </p:nvGraphicFramePr>
        <p:xfrm>
          <a:off x="1991154" y="2021656"/>
          <a:ext cx="8472453" cy="3402013"/>
        </p:xfrm>
        <a:graphic>
          <a:graphicData uri="http://schemas.openxmlformats.org/presentationml/2006/ole">
            <mc:AlternateContent xmlns:mc="http://schemas.openxmlformats.org/markup-compatibility/2006">
              <mc:Choice xmlns:v="urn:schemas-microsoft-com:vml" Requires="v">
                <p:oleObj spid="_x0000_s34831" name="Worksheet" r:id="rId3" imgW="10410722" imgH="2409692" progId="Excel.Sheet.12">
                  <p:embed/>
                </p:oleObj>
              </mc:Choice>
              <mc:Fallback>
                <p:oleObj name="Worksheet" r:id="rId3" imgW="10410722" imgH="2409692" progId="Excel.Sheet.12">
                  <p:embed/>
                  <p:pic>
                    <p:nvPicPr>
                      <p:cNvPr id="37892" name="Objeto 2">
                        <a:extLst>
                          <a:ext uri="{FF2B5EF4-FFF2-40B4-BE49-F238E27FC236}">
                            <a16:creationId xmlns:a16="http://schemas.microsoft.com/office/drawing/2014/main" id="{BA6066D1-7114-4B9F-B37A-16E293376F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1154" y="2021656"/>
                        <a:ext cx="8472453" cy="3402013"/>
                      </a:xfrm>
                      <a:prstGeom prst="rect">
                        <a:avLst/>
                      </a:prstGeom>
                      <a:noFill/>
                      <a:ln>
                        <a:noFill/>
                      </a:ln>
                    </p:spPr>
                  </p:pic>
                </p:oleObj>
              </mc:Fallback>
            </mc:AlternateContent>
          </a:graphicData>
        </a:graphic>
      </p:graphicFrame>
      <p:sp>
        <p:nvSpPr>
          <p:cNvPr id="9" name="Rectángulo 8">
            <a:extLst>
              <a:ext uri="{FF2B5EF4-FFF2-40B4-BE49-F238E27FC236}">
                <a16:creationId xmlns:a16="http://schemas.microsoft.com/office/drawing/2014/main" id="{87DE444A-23AB-4E37-AE61-C9CC7C8BA25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A2EBD1D3-4DEC-4984-83F7-443098D10302}"/>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7">
            <a:extLst>
              <a:ext uri="{FF2B5EF4-FFF2-40B4-BE49-F238E27FC236}">
                <a16:creationId xmlns:a16="http://schemas.microsoft.com/office/drawing/2014/main" id="{6C40A246-0D51-4619-8EBC-7BF1744CFB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3" name="Imagen 5">
            <a:extLst>
              <a:ext uri="{FF2B5EF4-FFF2-40B4-BE49-F238E27FC236}">
                <a16:creationId xmlns:a16="http://schemas.microsoft.com/office/drawing/2014/main" id="{AE74DD91-F6DE-44F6-B0DD-D2AEB520163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3">
            <a:extLst>
              <a:ext uri="{FF2B5EF4-FFF2-40B4-BE49-F238E27FC236}">
                <a16:creationId xmlns:a16="http://schemas.microsoft.com/office/drawing/2014/main" id="{C9441C6D-CC65-47E3-99C0-1B698D2AFC0B}"/>
              </a:ext>
            </a:extLst>
          </p:cNvPr>
          <p:cNvSpPr txBox="1">
            <a:spLocks/>
          </p:cNvSpPr>
          <p:nvPr/>
        </p:nvSpPr>
        <p:spPr>
          <a:xfrm>
            <a:off x="2154239" y="1612901"/>
            <a:ext cx="7724775" cy="303213"/>
          </a:xfrm>
          <a:prstGeom prst="rect">
            <a:avLst/>
          </a:prstGeom>
        </p:spPr>
        <p:txBody>
          <a:bodyPr lIns="68580" tIns="34290" rIns="68580" bIns="3429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defRPr/>
            </a:pPr>
            <a:r>
              <a:rPr lang="es-CO" sz="1800" b="1" dirty="0">
                <a:solidFill>
                  <a:srgbClr val="000A8B"/>
                </a:solidFill>
              </a:rPr>
              <a:t>FLUJO DE CAJA PROYECTADO DICIEMBRE PROYECTADO 2021 50%</a:t>
            </a:r>
          </a:p>
        </p:txBody>
      </p:sp>
      <p:graphicFrame>
        <p:nvGraphicFramePr>
          <p:cNvPr id="38916" name="Objeto 1">
            <a:extLst>
              <a:ext uri="{FF2B5EF4-FFF2-40B4-BE49-F238E27FC236}">
                <a16:creationId xmlns:a16="http://schemas.microsoft.com/office/drawing/2014/main" id="{07B49DE2-6ACA-4C54-AED5-6C80D2C02A07}"/>
              </a:ext>
            </a:extLst>
          </p:cNvPr>
          <p:cNvGraphicFramePr>
            <a:graphicFrameLocks noChangeAspect="1"/>
          </p:cNvGraphicFramePr>
          <p:nvPr>
            <p:extLst>
              <p:ext uri="{D42A27DB-BD31-4B8C-83A1-F6EECF244321}">
                <p14:modId xmlns:p14="http://schemas.microsoft.com/office/powerpoint/2010/main" val="3428555568"/>
              </p:ext>
            </p:extLst>
          </p:nvPr>
        </p:nvGraphicFramePr>
        <p:xfrm>
          <a:off x="1716547" y="2006601"/>
          <a:ext cx="8758905" cy="3590925"/>
        </p:xfrm>
        <a:graphic>
          <a:graphicData uri="http://schemas.openxmlformats.org/presentationml/2006/ole">
            <mc:AlternateContent xmlns:mc="http://schemas.openxmlformats.org/markup-compatibility/2006">
              <mc:Choice xmlns:v="urn:schemas-microsoft-com:vml" Requires="v">
                <p:oleObj spid="_x0000_s35854" name="Worksheet" r:id="rId3" imgW="7648466" imgH="3743364" progId="Excel.Sheet.12">
                  <p:embed/>
                </p:oleObj>
              </mc:Choice>
              <mc:Fallback>
                <p:oleObj name="Worksheet" r:id="rId3" imgW="7648466" imgH="3743364" progId="Excel.Sheet.12">
                  <p:embed/>
                  <p:pic>
                    <p:nvPicPr>
                      <p:cNvPr id="38916" name="Objeto 1">
                        <a:extLst>
                          <a:ext uri="{FF2B5EF4-FFF2-40B4-BE49-F238E27FC236}">
                            <a16:creationId xmlns:a16="http://schemas.microsoft.com/office/drawing/2014/main" id="{07B49DE2-6ACA-4C54-AED5-6C80D2C02A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6547" y="2006601"/>
                        <a:ext cx="8758905" cy="3590925"/>
                      </a:xfrm>
                      <a:prstGeom prst="rect">
                        <a:avLst/>
                      </a:prstGeom>
                      <a:noFill/>
                      <a:ln>
                        <a:noFill/>
                      </a:ln>
                    </p:spPr>
                  </p:pic>
                </p:oleObj>
              </mc:Fallback>
            </mc:AlternateContent>
          </a:graphicData>
        </a:graphic>
      </p:graphicFrame>
      <p:sp>
        <p:nvSpPr>
          <p:cNvPr id="9" name="Rectángulo 8">
            <a:extLst>
              <a:ext uri="{FF2B5EF4-FFF2-40B4-BE49-F238E27FC236}">
                <a16:creationId xmlns:a16="http://schemas.microsoft.com/office/drawing/2014/main" id="{D8798C7B-7ED7-42EF-B2D5-0E8E0D610CD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39D3A319-69F7-4535-8366-6E3B4DCF2C1D}"/>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7">
            <a:extLst>
              <a:ext uri="{FF2B5EF4-FFF2-40B4-BE49-F238E27FC236}">
                <a16:creationId xmlns:a16="http://schemas.microsoft.com/office/drawing/2014/main" id="{AEBE0A8B-B688-4CB4-B185-29409CB56D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3" name="Imagen 5">
            <a:extLst>
              <a:ext uri="{FF2B5EF4-FFF2-40B4-BE49-F238E27FC236}">
                <a16:creationId xmlns:a16="http://schemas.microsoft.com/office/drawing/2014/main" id="{7D09DCE4-4E88-4260-9BC2-845DF5AA31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3">
            <a:extLst>
              <a:ext uri="{FF2B5EF4-FFF2-40B4-BE49-F238E27FC236}">
                <a16:creationId xmlns:a16="http://schemas.microsoft.com/office/drawing/2014/main" id="{8C00A9CD-644B-4B9F-8B21-A123391536B3}"/>
              </a:ext>
            </a:extLst>
          </p:cNvPr>
          <p:cNvSpPr txBox="1">
            <a:spLocks/>
          </p:cNvSpPr>
          <p:nvPr/>
        </p:nvSpPr>
        <p:spPr>
          <a:xfrm>
            <a:off x="1821951" y="1570067"/>
            <a:ext cx="8770435" cy="304800"/>
          </a:xfrm>
          <a:prstGeom prst="rect">
            <a:avLst/>
          </a:prstGeom>
        </p:spPr>
        <p:txBody>
          <a:bodyPr lIns="68580" tIns="34290" rIns="68580" bIns="3429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defRPr/>
            </a:pPr>
            <a:r>
              <a:rPr lang="es-ES" sz="1800" b="1" dirty="0">
                <a:solidFill>
                  <a:srgbClr val="000A8B"/>
                </a:solidFill>
              </a:rPr>
              <a:t>E</a:t>
            </a:r>
            <a:r>
              <a:rPr lang="es-CO" sz="1800" b="1" dirty="0">
                <a:solidFill>
                  <a:srgbClr val="000A8B"/>
                </a:solidFill>
              </a:rPr>
              <a:t>XCEDENTES O DEFICIT DE LIQUIDEZ FLUJO DE CAJA PROYECTADO DICIEMBRE 2021 – 50%</a:t>
            </a:r>
          </a:p>
        </p:txBody>
      </p:sp>
      <p:graphicFrame>
        <p:nvGraphicFramePr>
          <p:cNvPr id="7" name="Gráfico 6">
            <a:extLst>
              <a:ext uri="{FF2B5EF4-FFF2-40B4-BE49-F238E27FC236}">
                <a16:creationId xmlns:a16="http://schemas.microsoft.com/office/drawing/2014/main" id="{19F0E76B-838F-49E0-9E13-7C553022284F}"/>
              </a:ext>
            </a:extLst>
          </p:cNvPr>
          <p:cNvGraphicFramePr>
            <a:graphicFrameLocks/>
          </p:cNvGraphicFramePr>
          <p:nvPr>
            <p:extLst>
              <p:ext uri="{D42A27DB-BD31-4B8C-83A1-F6EECF244321}">
                <p14:modId xmlns:p14="http://schemas.microsoft.com/office/powerpoint/2010/main" val="740093975"/>
              </p:ext>
            </p:extLst>
          </p:nvPr>
        </p:nvGraphicFramePr>
        <p:xfrm>
          <a:off x="2153842" y="2400300"/>
          <a:ext cx="8106655" cy="2937993"/>
        </p:xfrm>
        <a:graphic>
          <a:graphicData uri="http://schemas.openxmlformats.org/drawingml/2006/chart">
            <c:chart xmlns:c="http://schemas.openxmlformats.org/drawingml/2006/chart" xmlns:r="http://schemas.openxmlformats.org/officeDocument/2006/relationships" r:id="rId2"/>
          </a:graphicData>
        </a:graphic>
      </p:graphicFrame>
      <p:sp>
        <p:nvSpPr>
          <p:cNvPr id="11" name="Rectángulo 10">
            <a:extLst>
              <a:ext uri="{FF2B5EF4-FFF2-40B4-BE49-F238E27FC236}">
                <a16:creationId xmlns:a16="http://schemas.microsoft.com/office/drawing/2014/main" id="{BE094AF3-E549-4293-AC4D-2393F66B739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5C0C9462-2C1D-4C2F-8ABF-AAB2980C22DB}"/>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3" name="Imagen 7">
            <a:extLst>
              <a:ext uri="{FF2B5EF4-FFF2-40B4-BE49-F238E27FC236}">
                <a16:creationId xmlns:a16="http://schemas.microsoft.com/office/drawing/2014/main" id="{F3F76315-91CE-4260-A62D-E6FF559A16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A924591E-E3C9-4C93-9AE5-025AECFA53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3">
            <a:extLst>
              <a:ext uri="{FF2B5EF4-FFF2-40B4-BE49-F238E27FC236}">
                <a16:creationId xmlns:a16="http://schemas.microsoft.com/office/drawing/2014/main" id="{D28CB104-20DE-41E1-AF4E-688A70807103}"/>
              </a:ext>
            </a:extLst>
          </p:cNvPr>
          <p:cNvSpPr txBox="1">
            <a:spLocks/>
          </p:cNvSpPr>
          <p:nvPr/>
        </p:nvSpPr>
        <p:spPr>
          <a:xfrm>
            <a:off x="1713297" y="1519238"/>
            <a:ext cx="8351306" cy="304800"/>
          </a:xfrm>
          <a:prstGeom prst="rect">
            <a:avLst/>
          </a:prstGeom>
        </p:spPr>
        <p:txBody>
          <a:bodyPr lIns="68580" tIns="34290" rIns="68580" bIns="3429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defRPr/>
            </a:pPr>
            <a:r>
              <a:rPr lang="es-ES" sz="1800" b="1" dirty="0">
                <a:solidFill>
                  <a:srgbClr val="000A8B"/>
                </a:solidFill>
              </a:rPr>
              <a:t>E</a:t>
            </a:r>
            <a:r>
              <a:rPr lang="es-CO" sz="1800" b="1" dirty="0">
                <a:solidFill>
                  <a:srgbClr val="000A8B"/>
                </a:solidFill>
              </a:rPr>
              <a:t>XCEDENTES O DEFICIT DE LIQUIDEZ FLUJO DE CAJA PROYECTADO DICIEMBRE 2021 – 50%</a:t>
            </a:r>
          </a:p>
        </p:txBody>
      </p:sp>
      <p:graphicFrame>
        <p:nvGraphicFramePr>
          <p:cNvPr id="9" name="Gráfico 8">
            <a:extLst>
              <a:ext uri="{FF2B5EF4-FFF2-40B4-BE49-F238E27FC236}">
                <a16:creationId xmlns:a16="http://schemas.microsoft.com/office/drawing/2014/main" id="{25758E6A-CBD8-4340-8DC3-1D1643CAEC7D}"/>
              </a:ext>
            </a:extLst>
          </p:cNvPr>
          <p:cNvGraphicFramePr>
            <a:graphicFrameLocks/>
          </p:cNvGraphicFramePr>
          <p:nvPr>
            <p:extLst>
              <p:ext uri="{D42A27DB-BD31-4B8C-83A1-F6EECF244321}">
                <p14:modId xmlns:p14="http://schemas.microsoft.com/office/powerpoint/2010/main" val="2364971501"/>
              </p:ext>
            </p:extLst>
          </p:nvPr>
        </p:nvGraphicFramePr>
        <p:xfrm>
          <a:off x="1973260" y="2358508"/>
          <a:ext cx="8091343" cy="2782508"/>
        </p:xfrm>
        <a:graphic>
          <a:graphicData uri="http://schemas.openxmlformats.org/drawingml/2006/chart">
            <c:chart xmlns:c="http://schemas.openxmlformats.org/drawingml/2006/chart" xmlns:r="http://schemas.openxmlformats.org/officeDocument/2006/relationships" r:id="rId2"/>
          </a:graphicData>
        </a:graphic>
      </p:graphicFrame>
      <p:sp>
        <p:nvSpPr>
          <p:cNvPr id="11" name="Rectángulo 10">
            <a:extLst>
              <a:ext uri="{FF2B5EF4-FFF2-40B4-BE49-F238E27FC236}">
                <a16:creationId xmlns:a16="http://schemas.microsoft.com/office/drawing/2014/main" id="{40C420E4-4412-4BFA-BF1B-083F44B71D5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C4A43CE9-4E58-4004-A168-A69771E580C4}"/>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3" name="Imagen 7">
            <a:extLst>
              <a:ext uri="{FF2B5EF4-FFF2-40B4-BE49-F238E27FC236}">
                <a16:creationId xmlns:a16="http://schemas.microsoft.com/office/drawing/2014/main" id="{53924E72-F5F7-435F-9883-FB637E127F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A42AB9BD-0301-4104-A120-57A625B559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3">
            <a:extLst>
              <a:ext uri="{FF2B5EF4-FFF2-40B4-BE49-F238E27FC236}">
                <a16:creationId xmlns:a16="http://schemas.microsoft.com/office/drawing/2014/main" id="{BC034C18-2A85-4A95-B6ED-1382B394FEE5}"/>
              </a:ext>
            </a:extLst>
          </p:cNvPr>
          <p:cNvSpPr txBox="1">
            <a:spLocks/>
          </p:cNvSpPr>
          <p:nvPr/>
        </p:nvSpPr>
        <p:spPr>
          <a:xfrm>
            <a:off x="2154239" y="1612901"/>
            <a:ext cx="7724775" cy="303213"/>
          </a:xfrm>
          <a:prstGeom prst="rect">
            <a:avLst/>
          </a:prstGeom>
        </p:spPr>
        <p:txBody>
          <a:bodyPr lIns="68580" tIns="34290" rIns="68580" bIns="3429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defRPr/>
            </a:pPr>
            <a:r>
              <a:rPr lang="es-CO" sz="1800" b="1" dirty="0">
                <a:solidFill>
                  <a:srgbClr val="000A8B"/>
                </a:solidFill>
              </a:rPr>
              <a:t>EJECUCION INGRESOS  DICIEMBRE 2021</a:t>
            </a:r>
          </a:p>
        </p:txBody>
      </p:sp>
      <p:graphicFrame>
        <p:nvGraphicFramePr>
          <p:cNvPr id="41988" name="Objeto 1">
            <a:extLst>
              <a:ext uri="{FF2B5EF4-FFF2-40B4-BE49-F238E27FC236}">
                <a16:creationId xmlns:a16="http://schemas.microsoft.com/office/drawing/2014/main" id="{CAA4E7B2-7830-4E45-BACB-AD4F3B27F631}"/>
              </a:ext>
            </a:extLst>
          </p:cNvPr>
          <p:cNvGraphicFramePr>
            <a:graphicFrameLocks noChangeAspect="1"/>
          </p:cNvGraphicFramePr>
          <p:nvPr>
            <p:extLst>
              <p:ext uri="{D42A27DB-BD31-4B8C-83A1-F6EECF244321}">
                <p14:modId xmlns:p14="http://schemas.microsoft.com/office/powerpoint/2010/main" val="2759105945"/>
              </p:ext>
            </p:extLst>
          </p:nvPr>
        </p:nvGraphicFramePr>
        <p:xfrm>
          <a:off x="2192339" y="2155826"/>
          <a:ext cx="8366575" cy="3641725"/>
        </p:xfrm>
        <a:graphic>
          <a:graphicData uri="http://schemas.openxmlformats.org/presentationml/2006/ole">
            <mc:AlternateContent xmlns:mc="http://schemas.openxmlformats.org/markup-compatibility/2006">
              <mc:Choice xmlns:v="urn:schemas-microsoft-com:vml" Requires="v">
                <p:oleObj spid="_x0000_s36878" name="Worksheet" r:id="rId3" imgW="10410722" imgH="2409692" progId="Excel.Sheet.12">
                  <p:embed/>
                </p:oleObj>
              </mc:Choice>
              <mc:Fallback>
                <p:oleObj name="Worksheet" r:id="rId3" imgW="10410722" imgH="2409692" progId="Excel.Sheet.12">
                  <p:embed/>
                  <p:pic>
                    <p:nvPicPr>
                      <p:cNvPr id="41988" name="Objeto 1">
                        <a:extLst>
                          <a:ext uri="{FF2B5EF4-FFF2-40B4-BE49-F238E27FC236}">
                            <a16:creationId xmlns:a16="http://schemas.microsoft.com/office/drawing/2014/main" id="{CAA4E7B2-7830-4E45-BACB-AD4F3B27F6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2339" y="2155826"/>
                        <a:ext cx="8366575" cy="3641725"/>
                      </a:xfrm>
                      <a:prstGeom prst="rect">
                        <a:avLst/>
                      </a:prstGeom>
                      <a:noFill/>
                      <a:ln>
                        <a:noFill/>
                      </a:ln>
                    </p:spPr>
                  </p:pic>
                </p:oleObj>
              </mc:Fallback>
            </mc:AlternateContent>
          </a:graphicData>
        </a:graphic>
      </p:graphicFrame>
      <p:sp>
        <p:nvSpPr>
          <p:cNvPr id="9" name="Rectángulo 8">
            <a:extLst>
              <a:ext uri="{FF2B5EF4-FFF2-40B4-BE49-F238E27FC236}">
                <a16:creationId xmlns:a16="http://schemas.microsoft.com/office/drawing/2014/main" id="{E4C2CCFA-0601-43D1-BF33-1E5974BE1B4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AE89CDCC-2B69-4364-B9EA-F9BDD796468F}"/>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7">
            <a:extLst>
              <a:ext uri="{FF2B5EF4-FFF2-40B4-BE49-F238E27FC236}">
                <a16:creationId xmlns:a16="http://schemas.microsoft.com/office/drawing/2014/main" id="{6B62D4E5-888A-4FD7-AE4C-310D85F925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3" name="Imagen 5">
            <a:extLst>
              <a:ext uri="{FF2B5EF4-FFF2-40B4-BE49-F238E27FC236}">
                <a16:creationId xmlns:a16="http://schemas.microsoft.com/office/drawing/2014/main" id="{F09966F2-CBD0-4811-B1BA-9B907C57DE0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010" name="Grupo 10">
            <a:extLst>
              <a:ext uri="{FF2B5EF4-FFF2-40B4-BE49-F238E27FC236}">
                <a16:creationId xmlns:a16="http://schemas.microsoft.com/office/drawing/2014/main" id="{85224B9B-BDCB-413E-B076-7DACA3D47267}"/>
              </a:ext>
            </a:extLst>
          </p:cNvPr>
          <p:cNvGrpSpPr>
            <a:grpSpLocks/>
          </p:cNvGrpSpPr>
          <p:nvPr/>
        </p:nvGrpSpPr>
        <p:grpSpPr bwMode="auto">
          <a:xfrm>
            <a:off x="1973264" y="196850"/>
            <a:ext cx="8434387" cy="558800"/>
            <a:chOff x="0" y="0"/>
            <a:chExt cx="7303135" cy="745490"/>
          </a:xfrm>
        </p:grpSpPr>
        <p:pic>
          <p:nvPicPr>
            <p:cNvPr id="43016" name="Imagen 11">
              <a:extLst>
                <a:ext uri="{FF2B5EF4-FFF2-40B4-BE49-F238E27FC236}">
                  <a16:creationId xmlns:a16="http://schemas.microsoft.com/office/drawing/2014/main" id="{B7211B04-DF7A-490C-A0EB-1A40512BB9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715135" cy="745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7" name="Imagen 12">
              <a:extLst>
                <a:ext uri="{FF2B5EF4-FFF2-40B4-BE49-F238E27FC236}">
                  <a16:creationId xmlns:a16="http://schemas.microsoft.com/office/drawing/2014/main" id="{8FA10AB2-4B8C-447E-9929-06DD42DB28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2775" y="28575"/>
              <a:ext cx="4150360" cy="713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 name="CuadroTexto 3">
            <a:extLst>
              <a:ext uri="{FF2B5EF4-FFF2-40B4-BE49-F238E27FC236}">
                <a16:creationId xmlns:a16="http://schemas.microsoft.com/office/drawing/2014/main" id="{C549C4FF-71D8-40FA-96BB-10931421DBFE}"/>
              </a:ext>
            </a:extLst>
          </p:cNvPr>
          <p:cNvSpPr txBox="1"/>
          <p:nvPr/>
        </p:nvSpPr>
        <p:spPr>
          <a:xfrm>
            <a:off x="5614988" y="2984500"/>
            <a:ext cx="5053012" cy="1754188"/>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defRPr/>
            </a:pPr>
            <a:r>
              <a:rPr lang="es-CO" sz="2700" b="1" dirty="0"/>
              <a:t>PLAN COMERCIAL</a:t>
            </a:r>
          </a:p>
          <a:p>
            <a:pPr>
              <a:defRPr/>
            </a:pPr>
            <a:r>
              <a:rPr lang="es-CO" sz="2700" b="1" dirty="0"/>
              <a:t>VENTAS DE  BIENES INMUEBLES</a:t>
            </a:r>
          </a:p>
          <a:p>
            <a:pPr>
              <a:defRPr/>
            </a:pPr>
            <a:r>
              <a:rPr lang="es-CO" sz="2700" b="1" dirty="0"/>
              <a:t>ARRENDAMIENTO DE BIENES INMUEBLES </a:t>
            </a:r>
          </a:p>
        </p:txBody>
      </p:sp>
      <p:pic>
        <p:nvPicPr>
          <p:cNvPr id="43012" name="Imagen 4" descr="Imagen que contiene edificio, exterior, calle, casa&#10;&#10;Descripción generada automáticamente">
            <a:extLst>
              <a:ext uri="{FF2B5EF4-FFF2-40B4-BE49-F238E27FC236}">
                <a16:creationId xmlns:a16="http://schemas.microsoft.com/office/drawing/2014/main" id="{3F323912-58DC-48AB-A560-DFF000004F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939800"/>
            <a:ext cx="4090988" cy="271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Imagen 6" descr="Vista aérea de una ciudad&#10;&#10;Descripción generada automáticamente">
            <a:extLst>
              <a:ext uri="{FF2B5EF4-FFF2-40B4-BE49-F238E27FC236}">
                <a16:creationId xmlns:a16="http://schemas.microsoft.com/office/drawing/2014/main" id="{AB9B358D-90DE-462B-B295-40274C7160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3659189"/>
            <a:ext cx="4090988"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ángulo 9">
            <a:extLst>
              <a:ext uri="{FF2B5EF4-FFF2-40B4-BE49-F238E27FC236}">
                <a16:creationId xmlns:a16="http://schemas.microsoft.com/office/drawing/2014/main" id="{8178DD64-D94B-40A0-B7FC-015A1A5B994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3AD7879B-2FA1-4DDD-865F-CF11E07D65EA}"/>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8CC09695-0C27-48A6-B6A8-D1AF55FBFEC3}"/>
              </a:ext>
            </a:extLst>
          </p:cNvPr>
          <p:cNvSpPr txBox="1"/>
          <p:nvPr/>
        </p:nvSpPr>
        <p:spPr>
          <a:xfrm>
            <a:off x="8202613" y="1482725"/>
            <a:ext cx="2362200" cy="554038"/>
          </a:xfrm>
          <a:prstGeom prst="rect">
            <a:avLst/>
          </a:prstGeom>
          <a:noFill/>
        </p:spPr>
        <p:txBody>
          <a:bodyPr>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a:defRPr/>
            </a:pPr>
            <a:r>
              <a:rPr lang="es-CO" sz="1500" dirty="0">
                <a:solidFill>
                  <a:schemeClr val="accent1">
                    <a:lumMod val="75000"/>
                  </a:schemeClr>
                </a:solidFill>
              </a:rPr>
              <a:t>Proyección ventas año 2021.  - Optimista 100%</a:t>
            </a:r>
          </a:p>
        </p:txBody>
      </p:sp>
      <p:pic>
        <p:nvPicPr>
          <p:cNvPr id="44040" name="Imagen 3">
            <a:extLst>
              <a:ext uri="{FF2B5EF4-FFF2-40B4-BE49-F238E27FC236}">
                <a16:creationId xmlns:a16="http://schemas.microsoft.com/office/drawing/2014/main" id="{473DA5B1-C8C5-4D47-A3B6-64479A3D4C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4951" y="874714"/>
            <a:ext cx="5883275" cy="477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uadroTexto 4">
            <a:extLst>
              <a:ext uri="{FF2B5EF4-FFF2-40B4-BE49-F238E27FC236}">
                <a16:creationId xmlns:a16="http://schemas.microsoft.com/office/drawing/2014/main" id="{D48E2848-4BED-4304-9805-7054FFDAD62D}"/>
              </a:ext>
            </a:extLst>
          </p:cNvPr>
          <p:cNvSpPr txBox="1"/>
          <p:nvPr/>
        </p:nvSpPr>
        <p:spPr>
          <a:xfrm>
            <a:off x="8651876" y="5391151"/>
            <a:ext cx="1274763" cy="207963"/>
          </a:xfrm>
          <a:prstGeom prst="rect">
            <a:avLst/>
          </a:prstGeom>
          <a:noFill/>
        </p:spPr>
        <p:txBody>
          <a:bodyPr>
            <a:spAutoFit/>
          </a:bodyPr>
          <a:lstStyle/>
          <a:p>
            <a:pPr>
              <a:defRPr/>
            </a:pPr>
            <a:r>
              <a:rPr lang="es-CO" sz="750" dirty="0"/>
              <a:t>Cifras en millones $</a:t>
            </a:r>
          </a:p>
        </p:txBody>
      </p:sp>
      <p:sp>
        <p:nvSpPr>
          <p:cNvPr id="10" name="Título 3">
            <a:extLst>
              <a:ext uri="{FF2B5EF4-FFF2-40B4-BE49-F238E27FC236}">
                <a16:creationId xmlns:a16="http://schemas.microsoft.com/office/drawing/2014/main" id="{9059E770-CB32-4B76-B35C-34B8C4D5FFAA}"/>
              </a:ext>
            </a:extLst>
          </p:cNvPr>
          <p:cNvSpPr txBox="1">
            <a:spLocks/>
          </p:cNvSpPr>
          <p:nvPr/>
        </p:nvSpPr>
        <p:spPr>
          <a:xfrm>
            <a:off x="1041401" y="488951"/>
            <a:ext cx="7724775" cy="303213"/>
          </a:xfrm>
          <a:prstGeom prst="rect">
            <a:avLst/>
          </a:prstGeom>
        </p:spPr>
        <p:txBody>
          <a:bodyPr lIns="68580" tIns="34290" rIns="68580" bIns="3429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defRPr/>
            </a:pPr>
            <a:r>
              <a:rPr lang="es-CO" sz="1350" b="1" dirty="0"/>
              <a:t>PROYECCION DE VENTAS 2021</a:t>
            </a:r>
          </a:p>
        </p:txBody>
      </p:sp>
      <p:sp>
        <p:nvSpPr>
          <p:cNvPr id="11" name="Rectángulo 10">
            <a:extLst>
              <a:ext uri="{FF2B5EF4-FFF2-40B4-BE49-F238E27FC236}">
                <a16:creationId xmlns:a16="http://schemas.microsoft.com/office/drawing/2014/main" id="{CDD41E66-6A42-46E0-AC50-FB37E968250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C8843D5C-ED8C-47AA-8BEE-44FBC801C7DA}"/>
              </a:ext>
            </a:extLst>
          </p:cNvPr>
          <p:cNvSpPr txBox="1"/>
          <p:nvPr/>
        </p:nvSpPr>
        <p:spPr>
          <a:xfrm>
            <a:off x="6127753" y="6538912"/>
            <a:ext cx="6044831"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pic>
        <p:nvPicPr>
          <p:cNvPr id="13" name="Imagen 7">
            <a:extLst>
              <a:ext uri="{FF2B5EF4-FFF2-40B4-BE49-F238E27FC236}">
                <a16:creationId xmlns:a16="http://schemas.microsoft.com/office/drawing/2014/main" id="{FD9D1A18-3C6D-4793-86C9-53894D77B2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2E594E71-F67D-4B91-8179-6723D3C0F5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D5185297-8F82-47B2-99E6-3C11E7147ADD}"/>
              </a:ext>
            </a:extLst>
          </p:cNvPr>
          <p:cNvSpPr txBox="1"/>
          <p:nvPr/>
        </p:nvSpPr>
        <p:spPr>
          <a:xfrm>
            <a:off x="8202613" y="1482725"/>
            <a:ext cx="2362200" cy="554038"/>
          </a:xfrm>
          <a:prstGeom prst="rect">
            <a:avLst/>
          </a:prstGeom>
          <a:noFill/>
        </p:spPr>
        <p:txBody>
          <a:bodyPr>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a:defRPr/>
            </a:pPr>
            <a:r>
              <a:rPr lang="es-CO" sz="1500" dirty="0">
                <a:solidFill>
                  <a:schemeClr val="accent1">
                    <a:lumMod val="75000"/>
                  </a:schemeClr>
                </a:solidFill>
              </a:rPr>
              <a:t>Proyección ventas año 2021.  - Moderado 70%</a:t>
            </a:r>
          </a:p>
        </p:txBody>
      </p:sp>
      <p:pic>
        <p:nvPicPr>
          <p:cNvPr id="46088" name="Imagen 5">
            <a:extLst>
              <a:ext uri="{FF2B5EF4-FFF2-40B4-BE49-F238E27FC236}">
                <a16:creationId xmlns:a16="http://schemas.microsoft.com/office/drawing/2014/main" id="{8D3F7A18-1102-405F-B331-F2CA8CF852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0339" y="860425"/>
            <a:ext cx="5883275" cy="477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uadroTexto 11">
            <a:extLst>
              <a:ext uri="{FF2B5EF4-FFF2-40B4-BE49-F238E27FC236}">
                <a16:creationId xmlns:a16="http://schemas.microsoft.com/office/drawing/2014/main" id="{44750D43-232F-4CAE-B027-028BD33A2753}"/>
              </a:ext>
            </a:extLst>
          </p:cNvPr>
          <p:cNvSpPr txBox="1"/>
          <p:nvPr/>
        </p:nvSpPr>
        <p:spPr>
          <a:xfrm>
            <a:off x="8651876" y="5391151"/>
            <a:ext cx="1274763" cy="207963"/>
          </a:xfrm>
          <a:prstGeom prst="rect">
            <a:avLst/>
          </a:prstGeom>
          <a:noFill/>
        </p:spPr>
        <p:txBody>
          <a:bodyPr>
            <a:spAutoFit/>
          </a:bodyPr>
          <a:lstStyle/>
          <a:p>
            <a:pPr>
              <a:defRPr/>
            </a:pPr>
            <a:r>
              <a:rPr lang="es-CO" sz="750" dirty="0"/>
              <a:t>Cifras en millones $</a:t>
            </a:r>
          </a:p>
        </p:txBody>
      </p:sp>
      <p:sp>
        <p:nvSpPr>
          <p:cNvPr id="10" name="Título 3">
            <a:extLst>
              <a:ext uri="{FF2B5EF4-FFF2-40B4-BE49-F238E27FC236}">
                <a16:creationId xmlns:a16="http://schemas.microsoft.com/office/drawing/2014/main" id="{2D04AF8A-3799-47C1-A80C-4151FFF163DC}"/>
              </a:ext>
            </a:extLst>
          </p:cNvPr>
          <p:cNvSpPr txBox="1">
            <a:spLocks/>
          </p:cNvSpPr>
          <p:nvPr/>
        </p:nvSpPr>
        <p:spPr>
          <a:xfrm>
            <a:off x="1968501" y="404813"/>
            <a:ext cx="7724775" cy="303212"/>
          </a:xfrm>
          <a:prstGeom prst="rect">
            <a:avLst/>
          </a:prstGeom>
        </p:spPr>
        <p:txBody>
          <a:bodyPr lIns="68580" tIns="34290" rIns="68580" bIns="3429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defRPr/>
            </a:pPr>
            <a:r>
              <a:rPr lang="es-CO" sz="1350" b="1" dirty="0"/>
              <a:t>PROYECCION DE VENTAS 2021</a:t>
            </a:r>
          </a:p>
        </p:txBody>
      </p:sp>
      <p:sp>
        <p:nvSpPr>
          <p:cNvPr id="14" name="Rectángulo 13">
            <a:extLst>
              <a:ext uri="{FF2B5EF4-FFF2-40B4-BE49-F238E27FC236}">
                <a16:creationId xmlns:a16="http://schemas.microsoft.com/office/drawing/2014/main" id="{241C6886-5BD5-49BB-AC41-49C66ABF9EC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 name="CuadroTexto 14">
            <a:extLst>
              <a:ext uri="{FF2B5EF4-FFF2-40B4-BE49-F238E27FC236}">
                <a16:creationId xmlns:a16="http://schemas.microsoft.com/office/drawing/2014/main" id="{72ADD677-042B-4D07-9E1F-F8666E87A3E4}"/>
              </a:ext>
            </a:extLst>
          </p:cNvPr>
          <p:cNvSpPr txBox="1"/>
          <p:nvPr/>
        </p:nvSpPr>
        <p:spPr>
          <a:xfrm>
            <a:off x="6127753" y="6538912"/>
            <a:ext cx="6044831"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pic>
        <p:nvPicPr>
          <p:cNvPr id="16" name="Imagen 7">
            <a:extLst>
              <a:ext uri="{FF2B5EF4-FFF2-40B4-BE49-F238E27FC236}">
                <a16:creationId xmlns:a16="http://schemas.microsoft.com/office/drawing/2014/main" id="{7461566B-DCFD-4ECC-BDF2-6A36F92E3A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7" name="Imagen 5">
            <a:extLst>
              <a:ext uri="{FF2B5EF4-FFF2-40B4-BE49-F238E27FC236}">
                <a16:creationId xmlns:a16="http://schemas.microsoft.com/office/drawing/2014/main" id="{B0213DBC-D10C-45AE-9DA7-504C484267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F49FD5D7-2883-47E2-BB76-EA04C485FCB7}"/>
              </a:ext>
            </a:extLst>
          </p:cNvPr>
          <p:cNvSpPr txBox="1"/>
          <p:nvPr/>
        </p:nvSpPr>
        <p:spPr>
          <a:xfrm>
            <a:off x="8202613" y="1482725"/>
            <a:ext cx="2362200" cy="554038"/>
          </a:xfrm>
          <a:prstGeom prst="rect">
            <a:avLst/>
          </a:prstGeom>
          <a:noFill/>
        </p:spPr>
        <p:txBody>
          <a:bodyPr>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a:defRPr/>
            </a:pPr>
            <a:r>
              <a:rPr lang="es-CO" sz="1500" dirty="0">
                <a:solidFill>
                  <a:schemeClr val="accent1">
                    <a:lumMod val="75000"/>
                  </a:schemeClr>
                </a:solidFill>
              </a:rPr>
              <a:t>Proyección ventas año 2021.  - Pesimista 50%</a:t>
            </a:r>
          </a:p>
        </p:txBody>
      </p:sp>
      <p:pic>
        <p:nvPicPr>
          <p:cNvPr id="48136" name="Imagen 4">
            <a:extLst>
              <a:ext uri="{FF2B5EF4-FFF2-40B4-BE49-F238E27FC236}">
                <a16:creationId xmlns:a16="http://schemas.microsoft.com/office/drawing/2014/main" id="{5FE893BA-6DFC-4B25-8C7E-AAFC44A17D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5538" y="922339"/>
            <a:ext cx="6184900" cy="477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uadroTexto 9">
            <a:extLst>
              <a:ext uri="{FF2B5EF4-FFF2-40B4-BE49-F238E27FC236}">
                <a16:creationId xmlns:a16="http://schemas.microsoft.com/office/drawing/2014/main" id="{25C7BFA4-94B0-4CF5-ADF4-A256D4A532C0}"/>
              </a:ext>
            </a:extLst>
          </p:cNvPr>
          <p:cNvSpPr txBox="1"/>
          <p:nvPr/>
        </p:nvSpPr>
        <p:spPr>
          <a:xfrm>
            <a:off x="8651876" y="5391151"/>
            <a:ext cx="1274763" cy="207963"/>
          </a:xfrm>
          <a:prstGeom prst="rect">
            <a:avLst/>
          </a:prstGeom>
          <a:noFill/>
        </p:spPr>
        <p:txBody>
          <a:bodyPr>
            <a:spAutoFit/>
          </a:bodyPr>
          <a:lstStyle/>
          <a:p>
            <a:pPr>
              <a:defRPr/>
            </a:pPr>
            <a:r>
              <a:rPr lang="es-CO" sz="750" dirty="0"/>
              <a:t>Cifras en millones $</a:t>
            </a:r>
          </a:p>
        </p:txBody>
      </p:sp>
      <p:sp>
        <p:nvSpPr>
          <p:cNvPr id="12" name="Título 3">
            <a:extLst>
              <a:ext uri="{FF2B5EF4-FFF2-40B4-BE49-F238E27FC236}">
                <a16:creationId xmlns:a16="http://schemas.microsoft.com/office/drawing/2014/main" id="{6D356BFA-E2F8-4A1F-80E4-A8365846CCD5}"/>
              </a:ext>
            </a:extLst>
          </p:cNvPr>
          <p:cNvSpPr txBox="1">
            <a:spLocks/>
          </p:cNvSpPr>
          <p:nvPr/>
        </p:nvSpPr>
        <p:spPr>
          <a:xfrm>
            <a:off x="1001712" y="511176"/>
            <a:ext cx="7724776" cy="303213"/>
          </a:xfrm>
          <a:prstGeom prst="rect">
            <a:avLst/>
          </a:prstGeom>
        </p:spPr>
        <p:txBody>
          <a:bodyPr lIns="68580" tIns="34290" rIns="68580" bIns="3429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defRPr/>
            </a:pPr>
            <a:r>
              <a:rPr lang="es-CO" sz="1350" b="1" dirty="0"/>
              <a:t>PROYECCION VENTAS 2021</a:t>
            </a:r>
          </a:p>
        </p:txBody>
      </p:sp>
      <p:sp>
        <p:nvSpPr>
          <p:cNvPr id="14" name="Rectángulo 13">
            <a:extLst>
              <a:ext uri="{FF2B5EF4-FFF2-40B4-BE49-F238E27FC236}">
                <a16:creationId xmlns:a16="http://schemas.microsoft.com/office/drawing/2014/main" id="{C51E5A0A-7AF0-4E32-B56C-3CDAFAB906A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 name="CuadroTexto 14">
            <a:extLst>
              <a:ext uri="{FF2B5EF4-FFF2-40B4-BE49-F238E27FC236}">
                <a16:creationId xmlns:a16="http://schemas.microsoft.com/office/drawing/2014/main" id="{8A1597B7-0817-400C-B0E3-1942A63B206D}"/>
              </a:ext>
            </a:extLst>
          </p:cNvPr>
          <p:cNvSpPr txBox="1"/>
          <p:nvPr/>
        </p:nvSpPr>
        <p:spPr>
          <a:xfrm>
            <a:off x="6127753" y="6538912"/>
            <a:ext cx="6044831"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pic>
        <p:nvPicPr>
          <p:cNvPr id="16" name="Imagen 7">
            <a:extLst>
              <a:ext uri="{FF2B5EF4-FFF2-40B4-BE49-F238E27FC236}">
                <a16:creationId xmlns:a16="http://schemas.microsoft.com/office/drawing/2014/main" id="{EA4BA64D-8F29-4279-A2BA-6DE979F1A8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7" name="Imagen 5">
            <a:extLst>
              <a:ext uri="{FF2B5EF4-FFF2-40B4-BE49-F238E27FC236}">
                <a16:creationId xmlns:a16="http://schemas.microsoft.com/office/drawing/2014/main" id="{DB5B2272-64FE-4C3B-8E5B-51076499D4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Imagen 5">
            <a:extLst>
              <a:ext uri="{FF2B5EF4-FFF2-40B4-BE49-F238E27FC236}">
                <a16:creationId xmlns:a16="http://schemas.microsoft.com/office/drawing/2014/main" id="{005066DF-89D9-4706-97AC-D6322BEADB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3700" y="1331914"/>
            <a:ext cx="8680450" cy="370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uadroTexto 9">
            <a:extLst>
              <a:ext uri="{FF2B5EF4-FFF2-40B4-BE49-F238E27FC236}">
                <a16:creationId xmlns:a16="http://schemas.microsoft.com/office/drawing/2014/main" id="{148D5AA3-C896-49AA-9970-AFF59E2615D3}"/>
              </a:ext>
            </a:extLst>
          </p:cNvPr>
          <p:cNvSpPr txBox="1"/>
          <p:nvPr/>
        </p:nvSpPr>
        <p:spPr>
          <a:xfrm>
            <a:off x="9475789" y="1438276"/>
            <a:ext cx="1273175" cy="207963"/>
          </a:xfrm>
          <a:prstGeom prst="rect">
            <a:avLst/>
          </a:prstGeom>
          <a:noFill/>
        </p:spPr>
        <p:txBody>
          <a:bodyPr>
            <a:spAutoFit/>
          </a:bodyPr>
          <a:lstStyle/>
          <a:p>
            <a:pPr>
              <a:defRPr/>
            </a:pPr>
            <a:r>
              <a:rPr lang="es-CO" sz="750" dirty="0"/>
              <a:t>Cifras en millones $</a:t>
            </a:r>
          </a:p>
        </p:txBody>
      </p:sp>
      <p:sp>
        <p:nvSpPr>
          <p:cNvPr id="7" name="CuadroTexto 6">
            <a:extLst>
              <a:ext uri="{FF2B5EF4-FFF2-40B4-BE49-F238E27FC236}">
                <a16:creationId xmlns:a16="http://schemas.microsoft.com/office/drawing/2014/main" id="{FA45D923-6022-449D-98CE-85F2553CBDD0}"/>
              </a:ext>
            </a:extLst>
          </p:cNvPr>
          <p:cNvSpPr txBox="1"/>
          <p:nvPr/>
        </p:nvSpPr>
        <p:spPr>
          <a:xfrm>
            <a:off x="1860550" y="5059363"/>
            <a:ext cx="3430588" cy="1200150"/>
          </a:xfrm>
          <a:prstGeom prst="rect">
            <a:avLst/>
          </a:prstGeom>
          <a:noFill/>
        </p:spPr>
        <p:txBody>
          <a:bodyPr>
            <a:spAutoFit/>
          </a:bodyPr>
          <a:lstStyle/>
          <a:p>
            <a:pPr>
              <a:defRPr/>
            </a:pPr>
            <a:r>
              <a:rPr lang="es-MX" dirty="0">
                <a:solidFill>
                  <a:schemeClr val="accent1">
                    <a:lumMod val="75000"/>
                  </a:schemeClr>
                </a:solidFill>
                <a:latin typeface="Arial Narrow" panose="020B0606020202030204" pitchFamily="34" charset="0"/>
              </a:rPr>
              <a:t>Valor contrato de arrendamiento:		$2.1</a:t>
            </a:r>
          </a:p>
          <a:p>
            <a:pPr>
              <a:defRPr/>
            </a:pPr>
            <a:r>
              <a:rPr lang="es-MX" dirty="0">
                <a:solidFill>
                  <a:schemeClr val="accent1">
                    <a:lumMod val="75000"/>
                  </a:schemeClr>
                </a:solidFill>
                <a:latin typeface="Arial Narrow" panose="020B0606020202030204" pitchFamily="34" charset="0"/>
              </a:rPr>
              <a:t>Recaudo promedio mensual:		$5.507</a:t>
            </a:r>
          </a:p>
        </p:txBody>
      </p:sp>
      <p:sp>
        <p:nvSpPr>
          <p:cNvPr id="12" name="Rectángulo 11">
            <a:extLst>
              <a:ext uri="{FF2B5EF4-FFF2-40B4-BE49-F238E27FC236}">
                <a16:creationId xmlns:a16="http://schemas.microsoft.com/office/drawing/2014/main" id="{B58E8760-D2A0-4142-B0EA-AE06B6B6D5C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F33E8AEC-DFF3-4BF8-B00E-E74957D36502}"/>
              </a:ext>
            </a:extLst>
          </p:cNvPr>
          <p:cNvSpPr txBox="1"/>
          <p:nvPr/>
        </p:nvSpPr>
        <p:spPr>
          <a:xfrm>
            <a:off x="6127753" y="6538912"/>
            <a:ext cx="6044831"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pic>
        <p:nvPicPr>
          <p:cNvPr id="14" name="Imagen 7">
            <a:extLst>
              <a:ext uri="{FF2B5EF4-FFF2-40B4-BE49-F238E27FC236}">
                <a16:creationId xmlns:a16="http://schemas.microsoft.com/office/drawing/2014/main" id="{0139F0F7-3DB5-409E-B174-3B68C98C8C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5" name="Imagen 5">
            <a:extLst>
              <a:ext uri="{FF2B5EF4-FFF2-40B4-BE49-F238E27FC236}">
                <a16:creationId xmlns:a16="http://schemas.microsoft.com/office/drawing/2014/main" id="{9AE22637-00D3-4A80-85EA-7B3D7FFCD2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Imagen 4">
            <a:extLst>
              <a:ext uri="{FF2B5EF4-FFF2-40B4-BE49-F238E27FC236}">
                <a16:creationId xmlns:a16="http://schemas.microsoft.com/office/drawing/2014/main" id="{B5013AC9-DEF8-42AA-9B9A-3F5153C333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9289" y="1301750"/>
            <a:ext cx="8467725" cy="361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uadroTexto 9">
            <a:extLst>
              <a:ext uri="{FF2B5EF4-FFF2-40B4-BE49-F238E27FC236}">
                <a16:creationId xmlns:a16="http://schemas.microsoft.com/office/drawing/2014/main" id="{82065F47-F527-415B-8DDE-A429CB4764C2}"/>
              </a:ext>
            </a:extLst>
          </p:cNvPr>
          <p:cNvSpPr txBox="1"/>
          <p:nvPr/>
        </p:nvSpPr>
        <p:spPr>
          <a:xfrm>
            <a:off x="9393238" y="1497013"/>
            <a:ext cx="1274762" cy="207962"/>
          </a:xfrm>
          <a:prstGeom prst="rect">
            <a:avLst/>
          </a:prstGeom>
          <a:noFill/>
        </p:spPr>
        <p:txBody>
          <a:bodyPr>
            <a:spAutoFit/>
          </a:bodyPr>
          <a:lstStyle/>
          <a:p>
            <a:pPr>
              <a:defRPr/>
            </a:pPr>
            <a:r>
              <a:rPr lang="es-CO" sz="750" dirty="0"/>
              <a:t>Cifras en millones $</a:t>
            </a:r>
          </a:p>
        </p:txBody>
      </p:sp>
      <p:sp>
        <p:nvSpPr>
          <p:cNvPr id="6" name="CuadroTexto 5">
            <a:extLst>
              <a:ext uri="{FF2B5EF4-FFF2-40B4-BE49-F238E27FC236}">
                <a16:creationId xmlns:a16="http://schemas.microsoft.com/office/drawing/2014/main" id="{BAFDE6E7-7E4A-4109-B4DF-52B7CA9D68DE}"/>
              </a:ext>
            </a:extLst>
          </p:cNvPr>
          <p:cNvSpPr txBox="1"/>
          <p:nvPr/>
        </p:nvSpPr>
        <p:spPr>
          <a:xfrm>
            <a:off x="1808163" y="5006975"/>
            <a:ext cx="3429000" cy="1200150"/>
          </a:xfrm>
          <a:prstGeom prst="rect">
            <a:avLst/>
          </a:prstGeom>
          <a:noFill/>
        </p:spPr>
        <p:txBody>
          <a:bodyPr>
            <a:spAutoFit/>
          </a:bodyPr>
          <a:lstStyle/>
          <a:p>
            <a:pPr>
              <a:defRPr/>
            </a:pPr>
            <a:r>
              <a:rPr lang="es-MX" dirty="0">
                <a:solidFill>
                  <a:schemeClr val="accent1">
                    <a:lumMod val="75000"/>
                  </a:schemeClr>
                </a:solidFill>
                <a:latin typeface="Arial Narrow" panose="020B0606020202030204" pitchFamily="34" charset="0"/>
              </a:rPr>
              <a:t>Valor contrato de arrendamiento:		$2.1</a:t>
            </a:r>
          </a:p>
          <a:p>
            <a:pPr>
              <a:defRPr/>
            </a:pPr>
            <a:r>
              <a:rPr lang="es-MX" dirty="0">
                <a:solidFill>
                  <a:schemeClr val="accent1">
                    <a:lumMod val="75000"/>
                  </a:schemeClr>
                </a:solidFill>
                <a:latin typeface="Arial Narrow" panose="020B0606020202030204" pitchFamily="34" charset="0"/>
              </a:rPr>
              <a:t>Recaudo promedio mensual:		$5.507</a:t>
            </a:r>
          </a:p>
        </p:txBody>
      </p:sp>
      <p:sp>
        <p:nvSpPr>
          <p:cNvPr id="11" name="Rectángulo 10">
            <a:extLst>
              <a:ext uri="{FF2B5EF4-FFF2-40B4-BE49-F238E27FC236}">
                <a16:creationId xmlns:a16="http://schemas.microsoft.com/office/drawing/2014/main" id="{19C5F37F-F207-4383-88E0-EB30A130049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9CC1499D-7F54-4120-86EA-0ACD9C2E3CA9}"/>
              </a:ext>
            </a:extLst>
          </p:cNvPr>
          <p:cNvSpPr txBox="1"/>
          <p:nvPr/>
        </p:nvSpPr>
        <p:spPr>
          <a:xfrm>
            <a:off x="6127753" y="6538912"/>
            <a:ext cx="6044831"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pic>
        <p:nvPicPr>
          <p:cNvPr id="13" name="Imagen 7">
            <a:extLst>
              <a:ext uri="{FF2B5EF4-FFF2-40B4-BE49-F238E27FC236}">
                <a16:creationId xmlns:a16="http://schemas.microsoft.com/office/drawing/2014/main" id="{F9CF01B0-F33C-4A0C-B19B-FF7A985579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AE759C78-C1D3-4011-A9EE-C4CF1D42D8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Imagen 2">
            <a:extLst>
              <a:ext uri="{FF2B5EF4-FFF2-40B4-BE49-F238E27FC236}">
                <a16:creationId xmlns:a16="http://schemas.microsoft.com/office/drawing/2014/main" id="{1EE41CF3-6E1B-49A6-A7AB-AC2D6E37FC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7700" y="1271588"/>
            <a:ext cx="8356600" cy="356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uadroTexto 9">
            <a:extLst>
              <a:ext uri="{FF2B5EF4-FFF2-40B4-BE49-F238E27FC236}">
                <a16:creationId xmlns:a16="http://schemas.microsoft.com/office/drawing/2014/main" id="{FA4D7DED-494A-4DCC-AEA6-48619211D065}"/>
              </a:ext>
            </a:extLst>
          </p:cNvPr>
          <p:cNvSpPr txBox="1"/>
          <p:nvPr/>
        </p:nvSpPr>
        <p:spPr>
          <a:xfrm>
            <a:off x="9347201" y="1509713"/>
            <a:ext cx="1274763" cy="207962"/>
          </a:xfrm>
          <a:prstGeom prst="rect">
            <a:avLst/>
          </a:prstGeom>
          <a:noFill/>
        </p:spPr>
        <p:txBody>
          <a:bodyPr>
            <a:spAutoFit/>
          </a:bodyPr>
          <a:lstStyle/>
          <a:p>
            <a:pPr>
              <a:defRPr/>
            </a:pPr>
            <a:r>
              <a:rPr lang="es-CO" sz="750" dirty="0"/>
              <a:t>Cifras en millones $</a:t>
            </a:r>
          </a:p>
        </p:txBody>
      </p:sp>
      <p:sp>
        <p:nvSpPr>
          <p:cNvPr id="5" name="CuadroTexto 4">
            <a:extLst>
              <a:ext uri="{FF2B5EF4-FFF2-40B4-BE49-F238E27FC236}">
                <a16:creationId xmlns:a16="http://schemas.microsoft.com/office/drawing/2014/main" id="{99E78944-27CF-406F-BA2E-09057D71C0A9}"/>
              </a:ext>
            </a:extLst>
          </p:cNvPr>
          <p:cNvSpPr txBox="1"/>
          <p:nvPr/>
        </p:nvSpPr>
        <p:spPr>
          <a:xfrm>
            <a:off x="1808163" y="4806950"/>
            <a:ext cx="3429000" cy="1200150"/>
          </a:xfrm>
          <a:prstGeom prst="rect">
            <a:avLst/>
          </a:prstGeom>
          <a:noFill/>
        </p:spPr>
        <p:txBody>
          <a:bodyPr>
            <a:spAutoFit/>
          </a:bodyPr>
          <a:lstStyle/>
          <a:p>
            <a:pPr>
              <a:defRPr/>
            </a:pPr>
            <a:r>
              <a:rPr lang="es-MX" dirty="0">
                <a:solidFill>
                  <a:schemeClr val="accent1">
                    <a:lumMod val="75000"/>
                  </a:schemeClr>
                </a:solidFill>
                <a:latin typeface="Arial Narrow" panose="020B0606020202030204" pitchFamily="34" charset="0"/>
              </a:rPr>
              <a:t>Valor contrato de arrendamiento:		$2.1</a:t>
            </a:r>
          </a:p>
          <a:p>
            <a:pPr>
              <a:defRPr/>
            </a:pPr>
            <a:r>
              <a:rPr lang="es-MX" dirty="0">
                <a:solidFill>
                  <a:schemeClr val="accent1">
                    <a:lumMod val="75000"/>
                  </a:schemeClr>
                </a:solidFill>
                <a:latin typeface="Arial Narrow" panose="020B0606020202030204" pitchFamily="34" charset="0"/>
              </a:rPr>
              <a:t>Recaudo promedio mensual:		$5.507	</a:t>
            </a:r>
          </a:p>
        </p:txBody>
      </p:sp>
      <p:sp>
        <p:nvSpPr>
          <p:cNvPr id="11" name="Rectángulo 10">
            <a:extLst>
              <a:ext uri="{FF2B5EF4-FFF2-40B4-BE49-F238E27FC236}">
                <a16:creationId xmlns:a16="http://schemas.microsoft.com/office/drawing/2014/main" id="{99273CE1-521C-4F1D-987B-F833C600360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1BCD7D73-CDA3-45AE-889C-DFDFFFA2AD90}"/>
              </a:ext>
            </a:extLst>
          </p:cNvPr>
          <p:cNvSpPr txBox="1"/>
          <p:nvPr/>
        </p:nvSpPr>
        <p:spPr>
          <a:xfrm>
            <a:off x="6127753" y="6538912"/>
            <a:ext cx="6044831"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pic>
        <p:nvPicPr>
          <p:cNvPr id="13" name="Imagen 7">
            <a:extLst>
              <a:ext uri="{FF2B5EF4-FFF2-40B4-BE49-F238E27FC236}">
                <a16:creationId xmlns:a16="http://schemas.microsoft.com/office/drawing/2014/main" id="{9A5046F8-833C-45DD-A2FB-30F2BAA78F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E4C4B270-10DB-442E-BCE3-4A4BE8A7C01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E7F4F069-E849-46E5-BDBF-4ADC099CC45C}"/>
              </a:ext>
            </a:extLst>
          </p:cNvPr>
          <p:cNvSpPr txBox="1"/>
          <p:nvPr/>
        </p:nvSpPr>
        <p:spPr>
          <a:xfrm>
            <a:off x="5614988" y="2984500"/>
            <a:ext cx="5053012" cy="922338"/>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defRPr/>
            </a:pPr>
            <a:r>
              <a:rPr lang="es-CO" sz="2700" b="1" dirty="0"/>
              <a:t>PLAN COMERCIAL</a:t>
            </a:r>
          </a:p>
          <a:p>
            <a:pPr>
              <a:defRPr/>
            </a:pPr>
            <a:r>
              <a:rPr lang="es-CO" sz="2700" b="1" dirty="0"/>
              <a:t>VENTA DE MUEBLES</a:t>
            </a:r>
          </a:p>
        </p:txBody>
      </p:sp>
      <p:pic>
        <p:nvPicPr>
          <p:cNvPr id="56324" name="Imagen 2" descr="Una manada de vacas&#10;&#10;Descripción generada automáticamente">
            <a:extLst>
              <a:ext uri="{FF2B5EF4-FFF2-40B4-BE49-F238E27FC236}">
                <a16:creationId xmlns:a16="http://schemas.microsoft.com/office/drawing/2014/main" id="{3D3DAD24-01A4-4293-8321-4EF13C394B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0188" y="1803401"/>
            <a:ext cx="4114801"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5" name="Imagen 7" descr="Un coche deportivo de color gris&#10;&#10;Descripción generada automáticamente">
            <a:extLst>
              <a:ext uri="{FF2B5EF4-FFF2-40B4-BE49-F238E27FC236}">
                <a16:creationId xmlns:a16="http://schemas.microsoft.com/office/drawing/2014/main" id="{FB325389-4945-4A03-850B-9D6E33820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884614"/>
            <a:ext cx="4090988" cy="297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n 7">
            <a:extLst>
              <a:ext uri="{FF2B5EF4-FFF2-40B4-BE49-F238E27FC236}">
                <a16:creationId xmlns:a16="http://schemas.microsoft.com/office/drawing/2014/main" id="{22D65C7B-3268-4081-8383-04E745BCA8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9" name="Imagen 5">
            <a:extLst>
              <a:ext uri="{FF2B5EF4-FFF2-40B4-BE49-F238E27FC236}">
                <a16:creationId xmlns:a16="http://schemas.microsoft.com/office/drawing/2014/main" id="{67B8E2CC-B778-4E12-879C-8DEAC88491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346" name="Grupo 18">
            <a:extLst>
              <a:ext uri="{FF2B5EF4-FFF2-40B4-BE49-F238E27FC236}">
                <a16:creationId xmlns:a16="http://schemas.microsoft.com/office/drawing/2014/main" id="{553A9450-0AEB-4122-A5ED-BDFD19B5FF0D}"/>
              </a:ext>
            </a:extLst>
          </p:cNvPr>
          <p:cNvGrpSpPr>
            <a:grpSpLocks/>
          </p:cNvGrpSpPr>
          <p:nvPr/>
        </p:nvGrpSpPr>
        <p:grpSpPr bwMode="auto">
          <a:xfrm>
            <a:off x="5791200" y="2779714"/>
            <a:ext cx="647700" cy="522287"/>
            <a:chOff x="3293992" y="1391274"/>
            <a:chExt cx="1500375" cy="1557723"/>
          </a:xfrm>
        </p:grpSpPr>
        <p:pic>
          <p:nvPicPr>
            <p:cNvPr id="57369" name="Gráfico 9" descr="Vaca">
              <a:extLst>
                <a:ext uri="{FF2B5EF4-FFF2-40B4-BE49-F238E27FC236}">
                  <a16:creationId xmlns:a16="http://schemas.microsoft.com/office/drawing/2014/main" id="{B1586AF0-96F2-45C6-8D37-BFAC02F3DE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8764" y="1822132"/>
              <a:ext cx="1235603" cy="1126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70" name="Gráfico 16" descr="Caballo">
              <a:extLst>
                <a:ext uri="{FF2B5EF4-FFF2-40B4-BE49-F238E27FC236}">
                  <a16:creationId xmlns:a16="http://schemas.microsoft.com/office/drawing/2014/main" id="{8CB63EB6-5557-4D7F-A61C-1163C1ABE0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3992" y="1391274"/>
              <a:ext cx="1235603" cy="1126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7347" name="Gráfico 6" descr="Motocicleta">
            <a:extLst>
              <a:ext uri="{FF2B5EF4-FFF2-40B4-BE49-F238E27FC236}">
                <a16:creationId xmlns:a16="http://schemas.microsoft.com/office/drawing/2014/main" id="{D4D91B11-FE29-4D83-A8CE-148ED7C9A4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16525" y="2781301"/>
            <a:ext cx="579438"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0" name="CuadroTexto 3">
            <a:extLst>
              <a:ext uri="{FF2B5EF4-FFF2-40B4-BE49-F238E27FC236}">
                <a16:creationId xmlns:a16="http://schemas.microsoft.com/office/drawing/2014/main" id="{31E81F9E-42DC-487B-A459-C892855003AB}"/>
              </a:ext>
            </a:extLst>
          </p:cNvPr>
          <p:cNvSpPr txBox="1">
            <a:spLocks noChangeArrowheads="1"/>
          </p:cNvSpPr>
          <p:nvPr/>
        </p:nvSpPr>
        <p:spPr bwMode="auto">
          <a:xfrm>
            <a:off x="2798763" y="1139825"/>
            <a:ext cx="578485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s-ES" altLang="es-CO" b="1">
                <a:solidFill>
                  <a:srgbClr val="000A8B"/>
                </a:solidFill>
              </a:rPr>
              <a:t>PROYECCION VENTAS GERENCIA DE BIENES MUEBLES 2021</a:t>
            </a:r>
          </a:p>
          <a:p>
            <a:pPr algn="ctr" eaLnBrk="1" hangingPunct="1"/>
            <a:endParaRPr lang="es-ES" altLang="es-CO" sz="2400" b="1">
              <a:solidFill>
                <a:srgbClr val="000A8B"/>
              </a:solidFill>
            </a:endParaRPr>
          </a:p>
        </p:txBody>
      </p:sp>
      <p:pic>
        <p:nvPicPr>
          <p:cNvPr id="57351" name="Imagen 27" descr="https://image.flaticon.com/icons/png/128/335/335079.png">
            <a:extLst>
              <a:ext uri="{FF2B5EF4-FFF2-40B4-BE49-F238E27FC236}">
                <a16:creationId xmlns:a16="http://schemas.microsoft.com/office/drawing/2014/main" id="{5E1B29D2-A3B1-4BB0-A197-2FECF9952C5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84726" y="2770188"/>
            <a:ext cx="4794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Rectángulo 37">
            <a:extLst>
              <a:ext uri="{FF2B5EF4-FFF2-40B4-BE49-F238E27FC236}">
                <a16:creationId xmlns:a16="http://schemas.microsoft.com/office/drawing/2014/main" id="{53C73DB7-0842-4611-A42F-B45878E5EAA5}"/>
              </a:ext>
            </a:extLst>
          </p:cNvPr>
          <p:cNvSpPr/>
          <p:nvPr/>
        </p:nvSpPr>
        <p:spPr>
          <a:xfrm>
            <a:off x="1" y="6630987"/>
            <a:ext cx="12192000" cy="22701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cxnSp>
        <p:nvCxnSpPr>
          <p:cNvPr id="42" name="Conector recto 41">
            <a:extLst>
              <a:ext uri="{FF2B5EF4-FFF2-40B4-BE49-F238E27FC236}">
                <a16:creationId xmlns:a16="http://schemas.microsoft.com/office/drawing/2014/main" id="{976A3695-DBD0-4608-A745-015422DC6013}"/>
              </a:ext>
            </a:extLst>
          </p:cNvPr>
          <p:cNvCxnSpPr>
            <a:cxnSpLocks/>
          </p:cNvCxnSpPr>
          <p:nvPr/>
        </p:nvCxnSpPr>
        <p:spPr>
          <a:xfrm>
            <a:off x="2636838" y="1911350"/>
            <a:ext cx="0" cy="603250"/>
          </a:xfrm>
          <a:prstGeom prst="line">
            <a:avLst/>
          </a:prstGeom>
          <a:ln w="41275">
            <a:solidFill>
              <a:schemeClr val="tx2">
                <a:lumMod val="75000"/>
              </a:schemeClr>
            </a:solidFill>
          </a:ln>
        </p:spPr>
        <p:style>
          <a:lnRef idx="3">
            <a:schemeClr val="accent4"/>
          </a:lnRef>
          <a:fillRef idx="0">
            <a:schemeClr val="accent4"/>
          </a:fillRef>
          <a:effectRef idx="2">
            <a:schemeClr val="accent4"/>
          </a:effectRef>
          <a:fontRef idx="minor">
            <a:schemeClr val="tx1"/>
          </a:fontRef>
        </p:style>
      </p:cxnSp>
      <p:pic>
        <p:nvPicPr>
          <p:cNvPr id="57354" name="Picture 2" descr="Logotipo De La Concesión De Coche De Los Deportes Del Taller ...">
            <a:extLst>
              <a:ext uri="{FF2B5EF4-FFF2-40B4-BE49-F238E27FC236}">
                <a16:creationId xmlns:a16="http://schemas.microsoft.com/office/drawing/2014/main" id="{5E72A336-B610-4615-B8B6-56C2E1FA9ED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14914" y="2986088"/>
            <a:ext cx="579437"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CuadroTexto 34">
            <a:extLst>
              <a:ext uri="{FF2B5EF4-FFF2-40B4-BE49-F238E27FC236}">
                <a16:creationId xmlns:a16="http://schemas.microsoft.com/office/drawing/2014/main" id="{F2651758-945B-4CC5-BB1D-2EA76D4677B8}"/>
              </a:ext>
            </a:extLst>
          </p:cNvPr>
          <p:cNvSpPr txBox="1"/>
          <p:nvPr/>
        </p:nvSpPr>
        <p:spPr>
          <a:xfrm>
            <a:off x="5015066" y="6590604"/>
            <a:ext cx="7137918" cy="307777"/>
          </a:xfrm>
          <a:prstGeom prst="rect">
            <a:avLst/>
          </a:prstGeom>
          <a:noFill/>
        </p:spPr>
        <p:txBody>
          <a:bodyPr wrap="square">
            <a:spAutoFit/>
          </a:bodyPr>
          <a:lstStyle/>
          <a:p>
            <a:pPr algn="r">
              <a:defRPr/>
            </a:pPr>
            <a:r>
              <a:rPr lang="es-ES" sz="1400" dirty="0">
                <a:solidFill>
                  <a:srgbClr val="A9A8A9"/>
                </a:solidFill>
                <a:latin typeface="Lato Regular"/>
                <a:cs typeface="Lato Regular"/>
              </a:rPr>
              <a:t>Fuente: Gerencias de Bienes Muebles -Sociedad de Activos Especiales S.A.S. - SAE</a:t>
            </a:r>
          </a:p>
        </p:txBody>
      </p:sp>
      <p:pic>
        <p:nvPicPr>
          <p:cNvPr id="57356" name="Imagen 2">
            <a:extLst>
              <a:ext uri="{FF2B5EF4-FFF2-40B4-BE49-F238E27FC236}">
                <a16:creationId xmlns:a16="http://schemas.microsoft.com/office/drawing/2014/main" id="{9189B395-08CB-4298-92CC-2D582114D66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32575" y="2841626"/>
            <a:ext cx="673100"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7" name="Imagen 30">
            <a:extLst>
              <a:ext uri="{FF2B5EF4-FFF2-40B4-BE49-F238E27FC236}">
                <a16:creationId xmlns:a16="http://schemas.microsoft.com/office/drawing/2014/main" id="{3429CD0D-F5E9-4EE4-853A-5FF67038D2C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43774" t="27452" r="45107" b="37799"/>
          <a:stretch>
            <a:fillRect/>
          </a:stretch>
        </p:blipFill>
        <p:spPr bwMode="auto">
          <a:xfrm>
            <a:off x="1914525" y="1927226"/>
            <a:ext cx="465138"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8" name="Rectángulo 31">
            <a:extLst>
              <a:ext uri="{FF2B5EF4-FFF2-40B4-BE49-F238E27FC236}">
                <a16:creationId xmlns:a16="http://schemas.microsoft.com/office/drawing/2014/main" id="{9261F9F8-DE6C-4F4C-8112-199C929CC302}"/>
              </a:ext>
            </a:extLst>
          </p:cNvPr>
          <p:cNvSpPr>
            <a:spLocks noChangeArrowheads="1"/>
          </p:cNvSpPr>
          <p:nvPr/>
        </p:nvSpPr>
        <p:spPr bwMode="auto">
          <a:xfrm>
            <a:off x="2727325" y="2008189"/>
            <a:ext cx="2801938"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b="1"/>
              <a:t>$ 9.000 millones proyección al 100%</a:t>
            </a:r>
            <a:br>
              <a:rPr lang="es-CO" altLang="es-CO" sz="1200" b="1"/>
            </a:br>
            <a:r>
              <a:rPr lang="es-CO" altLang="es-CO" sz="1200" b="1"/>
              <a:t>$ 6.300 millones proyección al 70%</a:t>
            </a:r>
          </a:p>
          <a:p>
            <a:endParaRPr lang="es-CO" altLang="es-CO" b="1"/>
          </a:p>
        </p:txBody>
      </p:sp>
      <p:pic>
        <p:nvPicPr>
          <p:cNvPr id="57359" name="Imagen 47">
            <a:extLst>
              <a:ext uri="{FF2B5EF4-FFF2-40B4-BE49-F238E27FC236}">
                <a16:creationId xmlns:a16="http://schemas.microsoft.com/office/drawing/2014/main" id="{4E411737-5F14-4D66-A5A3-CAC82C34247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39684" t="41451" r="41200" b="24432"/>
          <a:stretch>
            <a:fillRect/>
          </a:stretch>
        </p:blipFill>
        <p:spPr bwMode="auto">
          <a:xfrm>
            <a:off x="6067425" y="1846263"/>
            <a:ext cx="6477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Rectángulo 48">
            <a:extLst>
              <a:ext uri="{FF2B5EF4-FFF2-40B4-BE49-F238E27FC236}">
                <a16:creationId xmlns:a16="http://schemas.microsoft.com/office/drawing/2014/main" id="{07816393-258C-4009-8E58-750BBD11F7F6}"/>
              </a:ext>
            </a:extLst>
          </p:cNvPr>
          <p:cNvSpPr/>
          <p:nvPr/>
        </p:nvSpPr>
        <p:spPr>
          <a:xfrm>
            <a:off x="6924675" y="1866901"/>
            <a:ext cx="3295650" cy="900113"/>
          </a:xfrm>
          <a:prstGeom prst="rect">
            <a:avLst/>
          </a:prstGeom>
        </p:spPr>
        <p:txBody>
          <a:bodyPr>
            <a:spAutoFit/>
          </a:bodyPr>
          <a:lstStyle/>
          <a:p>
            <a:pPr>
              <a:defRPr/>
            </a:pPr>
            <a:r>
              <a:rPr lang="es-CO" sz="1050" b="1" dirty="0"/>
              <a:t>$ 2.000 millones en cualquier escenario</a:t>
            </a:r>
          </a:p>
          <a:p>
            <a:pPr algn="just">
              <a:defRPr/>
            </a:pPr>
            <a:r>
              <a:rPr lang="es-CO" sz="1050" b="1" dirty="0"/>
              <a:t>260 millones extintos y 1.740 millones en proceso.</a:t>
            </a:r>
            <a:br>
              <a:rPr lang="es-CO" sz="1050" b="1" dirty="0"/>
            </a:br>
            <a:r>
              <a:rPr lang="es-CO" sz="1050" b="1" dirty="0"/>
              <a:t>*En proceso de monetización 1.848 millones de euros a una tasa estimada de $3.900 proyecta una monetización de $7.161 millones de pesos para el 2021.</a:t>
            </a:r>
          </a:p>
        </p:txBody>
      </p:sp>
      <p:cxnSp>
        <p:nvCxnSpPr>
          <p:cNvPr id="50" name="Conector recto 49">
            <a:extLst>
              <a:ext uri="{FF2B5EF4-FFF2-40B4-BE49-F238E27FC236}">
                <a16:creationId xmlns:a16="http://schemas.microsoft.com/office/drawing/2014/main" id="{6D8D3CE2-9F7B-46C9-8C40-7AC9BE2D8F78}"/>
              </a:ext>
            </a:extLst>
          </p:cNvPr>
          <p:cNvCxnSpPr>
            <a:cxnSpLocks/>
          </p:cNvCxnSpPr>
          <p:nvPr/>
        </p:nvCxnSpPr>
        <p:spPr>
          <a:xfrm flipH="1">
            <a:off x="6818314" y="1757364"/>
            <a:ext cx="1587" cy="790575"/>
          </a:xfrm>
          <a:prstGeom prst="line">
            <a:avLst/>
          </a:prstGeom>
          <a:ln w="41275">
            <a:solidFill>
              <a:schemeClr val="tx2">
                <a:lumMod val="75000"/>
              </a:schemeClr>
            </a:solidFill>
          </a:ln>
        </p:spPr>
        <p:style>
          <a:lnRef idx="3">
            <a:schemeClr val="accent4"/>
          </a:lnRef>
          <a:fillRef idx="0">
            <a:schemeClr val="accent4"/>
          </a:fillRef>
          <a:effectRef idx="2">
            <a:schemeClr val="accent4"/>
          </a:effectRef>
          <a:fontRef idx="minor">
            <a:schemeClr val="tx1"/>
          </a:fontRef>
        </p:style>
      </p:cxnSp>
      <p:pic>
        <p:nvPicPr>
          <p:cNvPr id="57362" name="Picture 2" descr="Ilustración de Icono De Contorno De Diamante En Estilo De Moda Logotipo  Vectorial De La Piedra Preciosa y más Vectores Libres de Derechos de Anillo  - Joya - iStock">
            <a:extLst>
              <a:ext uri="{FF2B5EF4-FFF2-40B4-BE49-F238E27FC236}">
                <a16:creationId xmlns:a16="http://schemas.microsoft.com/office/drawing/2014/main" id="{672E1A82-B50D-457F-8931-6E02552336B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669213" y="2851150"/>
            <a:ext cx="646112"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63" name="Picture 4" descr="Cadena de oro, icono vector de joyas, estilo glif.">
            <a:extLst>
              <a:ext uri="{FF2B5EF4-FFF2-40B4-BE49-F238E27FC236}">
                <a16:creationId xmlns:a16="http://schemas.microsoft.com/office/drawing/2014/main" id="{F26D3C81-6CCE-4A0C-ACA2-25863252DCD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440614" y="2755900"/>
            <a:ext cx="4159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ángulo 5">
            <a:extLst>
              <a:ext uri="{FF2B5EF4-FFF2-40B4-BE49-F238E27FC236}">
                <a16:creationId xmlns:a16="http://schemas.microsoft.com/office/drawing/2014/main" id="{991A1842-704F-4658-9B69-42C5D9D5A7F1}"/>
              </a:ext>
            </a:extLst>
          </p:cNvPr>
          <p:cNvSpPr/>
          <p:nvPr/>
        </p:nvSpPr>
        <p:spPr>
          <a:xfrm>
            <a:off x="1901825" y="1576389"/>
            <a:ext cx="3284538" cy="369887"/>
          </a:xfrm>
          <a:prstGeom prst="rect">
            <a:avLst/>
          </a:prstGeom>
        </p:spPr>
        <p:txBody>
          <a:bodyPr wrap="none">
            <a:spAutoFit/>
          </a:bodyPr>
          <a:lstStyle/>
          <a:p>
            <a:pPr algn="ctr">
              <a:defRPr/>
            </a:pPr>
            <a:r>
              <a:rPr lang="es-CO" b="1" dirty="0">
                <a:solidFill>
                  <a:schemeClr val="accent1">
                    <a:lumMod val="75000"/>
                  </a:schemeClr>
                </a:solidFill>
              </a:rPr>
              <a:t>Ventas totales proyectadas GBM</a:t>
            </a:r>
          </a:p>
        </p:txBody>
      </p:sp>
      <p:sp>
        <p:nvSpPr>
          <p:cNvPr id="40" name="Rectángulo 39">
            <a:extLst>
              <a:ext uri="{FF2B5EF4-FFF2-40B4-BE49-F238E27FC236}">
                <a16:creationId xmlns:a16="http://schemas.microsoft.com/office/drawing/2014/main" id="{776A7765-72B4-40D3-98BF-CDCC0D14E1A2}"/>
              </a:ext>
            </a:extLst>
          </p:cNvPr>
          <p:cNvSpPr/>
          <p:nvPr/>
        </p:nvSpPr>
        <p:spPr>
          <a:xfrm>
            <a:off x="7669214" y="1555750"/>
            <a:ext cx="1690687" cy="368300"/>
          </a:xfrm>
          <a:prstGeom prst="rect">
            <a:avLst/>
          </a:prstGeom>
        </p:spPr>
        <p:txBody>
          <a:bodyPr wrap="none">
            <a:spAutoFit/>
          </a:bodyPr>
          <a:lstStyle/>
          <a:p>
            <a:pPr>
              <a:defRPr/>
            </a:pPr>
            <a:r>
              <a:rPr lang="es-CO" b="1" dirty="0">
                <a:solidFill>
                  <a:schemeClr val="accent1">
                    <a:lumMod val="75000"/>
                  </a:schemeClr>
                </a:solidFill>
              </a:rPr>
              <a:t>Monetizaciones</a:t>
            </a:r>
          </a:p>
        </p:txBody>
      </p:sp>
      <p:sp>
        <p:nvSpPr>
          <p:cNvPr id="18" name="CuadroTexto 17">
            <a:extLst>
              <a:ext uri="{FF2B5EF4-FFF2-40B4-BE49-F238E27FC236}">
                <a16:creationId xmlns:a16="http://schemas.microsoft.com/office/drawing/2014/main" id="{316ED191-1DFA-4A59-B407-9E4F1E6735B7}"/>
              </a:ext>
            </a:extLst>
          </p:cNvPr>
          <p:cNvSpPr txBox="1"/>
          <p:nvPr/>
        </p:nvSpPr>
        <p:spPr>
          <a:xfrm flipH="1">
            <a:off x="7529514" y="5291138"/>
            <a:ext cx="3514725" cy="254000"/>
          </a:xfrm>
          <a:prstGeom prst="rect">
            <a:avLst/>
          </a:prstGeom>
          <a:noFill/>
        </p:spPr>
        <p:txBody>
          <a:bodyPr>
            <a:spAutoFit/>
          </a:bodyPr>
          <a:lstStyle/>
          <a:p>
            <a:pPr>
              <a:defRPr/>
            </a:pPr>
            <a:r>
              <a:rPr lang="es-CO" sz="1050" b="1" dirty="0"/>
              <a:t>Cifras en millones de pesos</a:t>
            </a:r>
          </a:p>
        </p:txBody>
      </p:sp>
      <p:graphicFrame>
        <p:nvGraphicFramePr>
          <p:cNvPr id="57367" name="Objeto 1">
            <a:extLst>
              <a:ext uri="{FF2B5EF4-FFF2-40B4-BE49-F238E27FC236}">
                <a16:creationId xmlns:a16="http://schemas.microsoft.com/office/drawing/2014/main" id="{9175DCE0-6066-4761-9834-C19A245470A1}"/>
              </a:ext>
            </a:extLst>
          </p:cNvPr>
          <p:cNvGraphicFramePr>
            <a:graphicFrameLocks noChangeAspect="1"/>
          </p:cNvGraphicFramePr>
          <p:nvPr/>
        </p:nvGraphicFramePr>
        <p:xfrm>
          <a:off x="2625725" y="3497263"/>
          <a:ext cx="6661150" cy="779462"/>
        </p:xfrm>
        <a:graphic>
          <a:graphicData uri="http://schemas.openxmlformats.org/presentationml/2006/ole">
            <mc:AlternateContent xmlns:mc="http://schemas.openxmlformats.org/markup-compatibility/2006">
              <mc:Choice xmlns:v="urn:schemas-microsoft-com:vml" Requires="v">
                <p:oleObj spid="_x0000_s37916" name="Worksheet" r:id="rId13" imgW="7943988" imgH="1038080" progId="Excel.Sheet.12">
                  <p:embed/>
                </p:oleObj>
              </mc:Choice>
              <mc:Fallback>
                <p:oleObj name="Worksheet" r:id="rId13" imgW="7943988" imgH="1038080" progId="Excel.Sheet.12">
                  <p:embed/>
                  <p:pic>
                    <p:nvPicPr>
                      <p:cNvPr id="57367" name="Objeto 1">
                        <a:extLst>
                          <a:ext uri="{FF2B5EF4-FFF2-40B4-BE49-F238E27FC236}">
                            <a16:creationId xmlns:a16="http://schemas.microsoft.com/office/drawing/2014/main" id="{9175DCE0-6066-4761-9834-C19A245470A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625725" y="3497263"/>
                        <a:ext cx="6661150"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7368" name="Objeto 3">
            <a:extLst>
              <a:ext uri="{FF2B5EF4-FFF2-40B4-BE49-F238E27FC236}">
                <a16:creationId xmlns:a16="http://schemas.microsoft.com/office/drawing/2014/main" id="{C8873E1F-7E92-4A08-A761-6D66C623589A}"/>
              </a:ext>
            </a:extLst>
          </p:cNvPr>
          <p:cNvGraphicFramePr>
            <a:graphicFrameLocks noChangeAspect="1"/>
          </p:cNvGraphicFramePr>
          <p:nvPr/>
        </p:nvGraphicFramePr>
        <p:xfrm>
          <a:off x="2614613" y="4473576"/>
          <a:ext cx="6672262" cy="779463"/>
        </p:xfrm>
        <a:graphic>
          <a:graphicData uri="http://schemas.openxmlformats.org/presentationml/2006/ole">
            <mc:AlternateContent xmlns:mc="http://schemas.openxmlformats.org/markup-compatibility/2006">
              <mc:Choice xmlns:v="urn:schemas-microsoft-com:vml" Requires="v">
                <p:oleObj spid="_x0000_s37917" name="Worksheet" r:id="rId15" imgW="7943988" imgH="1038080" progId="Excel.Sheet.12">
                  <p:embed/>
                </p:oleObj>
              </mc:Choice>
              <mc:Fallback>
                <p:oleObj name="Worksheet" r:id="rId15" imgW="7943988" imgH="1038080" progId="Excel.Sheet.12">
                  <p:embed/>
                  <p:pic>
                    <p:nvPicPr>
                      <p:cNvPr id="57368" name="Objeto 3">
                        <a:extLst>
                          <a:ext uri="{FF2B5EF4-FFF2-40B4-BE49-F238E27FC236}">
                            <a16:creationId xmlns:a16="http://schemas.microsoft.com/office/drawing/2014/main" id="{C8873E1F-7E92-4A08-A761-6D66C623589A}"/>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614613" y="4473576"/>
                        <a:ext cx="6672262"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7" name="Imagen 7">
            <a:extLst>
              <a:ext uri="{FF2B5EF4-FFF2-40B4-BE49-F238E27FC236}">
                <a16:creationId xmlns:a16="http://schemas.microsoft.com/office/drawing/2014/main" id="{6738FD93-C284-4A94-9433-6311261F794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8" name="Imagen 5">
            <a:extLst>
              <a:ext uri="{FF2B5EF4-FFF2-40B4-BE49-F238E27FC236}">
                <a16:creationId xmlns:a16="http://schemas.microsoft.com/office/drawing/2014/main" id="{2948E3C5-6DA5-44B5-82DD-CFA17C2BFB89}"/>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90A43434-9BF3-490B-B0DE-0B8E83C51846}"/>
              </a:ext>
            </a:extLst>
          </p:cNvPr>
          <p:cNvSpPr txBox="1"/>
          <p:nvPr/>
        </p:nvSpPr>
        <p:spPr>
          <a:xfrm>
            <a:off x="5614988" y="2984501"/>
            <a:ext cx="5053012" cy="1338263"/>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defRPr/>
            </a:pPr>
            <a:r>
              <a:rPr lang="es-CO" sz="2700" b="1" dirty="0"/>
              <a:t>PLAN COMERCIAL</a:t>
            </a:r>
          </a:p>
          <a:p>
            <a:pPr>
              <a:defRPr/>
            </a:pPr>
            <a:r>
              <a:rPr lang="es-CO" sz="2700" b="1" dirty="0"/>
              <a:t>VENTA DE SOCIEDADES Y </a:t>
            </a:r>
          </a:p>
          <a:p>
            <a:pPr>
              <a:defRPr/>
            </a:pPr>
            <a:r>
              <a:rPr lang="es-CO" sz="2700" b="1" dirty="0"/>
              <a:t>ACTIVOS SOCIALES</a:t>
            </a:r>
          </a:p>
        </p:txBody>
      </p:sp>
      <p:pic>
        <p:nvPicPr>
          <p:cNvPr id="58372" name="Imagen 4" descr="Imagen que contiene persona, interior, hombre, tabla&#10;&#10;Descripción generada automáticamente">
            <a:extLst>
              <a:ext uri="{FF2B5EF4-FFF2-40B4-BE49-F238E27FC236}">
                <a16:creationId xmlns:a16="http://schemas.microsoft.com/office/drawing/2014/main" id="{B31AB19F-C65D-4B4C-A432-F8F30C24AC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598489"/>
            <a:ext cx="4090988" cy="310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3" name="Imagen 6" descr="Imagen que contiene tabla, cerca, sostener&#10;&#10;Descripción generada automáticamente">
            <a:extLst>
              <a:ext uri="{FF2B5EF4-FFF2-40B4-BE49-F238E27FC236}">
                <a16:creationId xmlns:a16="http://schemas.microsoft.com/office/drawing/2014/main" id="{194132E5-DA25-4895-A876-FD13BA0AC2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705225"/>
            <a:ext cx="4090988" cy="311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CuadroTexto 4">
            <a:extLst>
              <a:ext uri="{FF2B5EF4-FFF2-40B4-BE49-F238E27FC236}">
                <a16:creationId xmlns:a16="http://schemas.microsoft.com/office/drawing/2014/main" id="{DE7D8C30-FC8A-48B3-841E-22D4F86212B4}"/>
              </a:ext>
            </a:extLst>
          </p:cNvPr>
          <p:cNvSpPr txBox="1">
            <a:spLocks noChangeArrowheads="1"/>
          </p:cNvSpPr>
          <p:nvPr/>
        </p:nvSpPr>
        <p:spPr bwMode="auto">
          <a:xfrm>
            <a:off x="2667000" y="2830196"/>
            <a:ext cx="6858000" cy="19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ES" altLang="es-CO" sz="4400" b="1" dirty="0">
                <a:solidFill>
                  <a:srgbClr val="293166"/>
                </a:solidFill>
              </a:rPr>
              <a:t>GERENCIA DE SOCIEDADES ACTIVAS</a:t>
            </a:r>
          </a:p>
          <a:p>
            <a:pPr algn="ctr"/>
            <a:endParaRPr lang="es-ES" altLang="es-CO" sz="3000" b="1" dirty="0">
              <a:solidFill>
                <a:srgbClr val="000090"/>
              </a:solidFill>
            </a:endParaRPr>
          </a:p>
        </p:txBody>
      </p:sp>
      <p:pic>
        <p:nvPicPr>
          <p:cNvPr id="5" name="Imagen 7">
            <a:extLst>
              <a:ext uri="{FF2B5EF4-FFF2-40B4-BE49-F238E27FC236}">
                <a16:creationId xmlns:a16="http://schemas.microsoft.com/office/drawing/2014/main" id="{602146F8-8745-4E28-AF51-C00BEFE16A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6" name="Imagen 5">
            <a:extLst>
              <a:ext uri="{FF2B5EF4-FFF2-40B4-BE49-F238E27FC236}">
                <a16:creationId xmlns:a16="http://schemas.microsoft.com/office/drawing/2014/main" id="{D89EC430-556F-4B48-B8EB-F35448A755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716826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2B92052E-2113-4EBB-B54C-0CE6FEFC478C}"/>
              </a:ext>
            </a:extLst>
          </p:cNvPr>
          <p:cNvSpPr/>
          <p:nvPr/>
        </p:nvSpPr>
        <p:spPr>
          <a:xfrm>
            <a:off x="1" y="6624639"/>
            <a:ext cx="12192000"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60421" name="CuadroTexto 45">
            <a:extLst>
              <a:ext uri="{FF2B5EF4-FFF2-40B4-BE49-F238E27FC236}">
                <a16:creationId xmlns:a16="http://schemas.microsoft.com/office/drawing/2014/main" id="{1B4DF603-63CE-421D-A857-09BE1FB7D345}"/>
              </a:ext>
            </a:extLst>
          </p:cNvPr>
          <p:cNvSpPr txBox="1">
            <a:spLocks noChangeArrowheads="1"/>
          </p:cNvSpPr>
          <p:nvPr/>
        </p:nvSpPr>
        <p:spPr bwMode="auto">
          <a:xfrm>
            <a:off x="5397500" y="1335088"/>
            <a:ext cx="1397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ES" altLang="es-CO" sz="2400" b="1">
                <a:solidFill>
                  <a:srgbClr val="000090"/>
                </a:solidFill>
              </a:rPr>
              <a:t>Modelo Z</a:t>
            </a:r>
          </a:p>
        </p:txBody>
      </p:sp>
      <p:sp>
        <p:nvSpPr>
          <p:cNvPr id="77" name="CuadroTexto 76">
            <a:extLst>
              <a:ext uri="{FF2B5EF4-FFF2-40B4-BE49-F238E27FC236}">
                <a16:creationId xmlns:a16="http://schemas.microsoft.com/office/drawing/2014/main" id="{6EFB614B-1540-4A9A-873C-A12086B9614F}"/>
              </a:ext>
            </a:extLst>
          </p:cNvPr>
          <p:cNvSpPr txBox="1"/>
          <p:nvPr/>
        </p:nvSpPr>
        <p:spPr>
          <a:xfrm>
            <a:off x="7859714" y="6589513"/>
            <a:ext cx="4332285" cy="307777"/>
          </a:xfrm>
          <a:prstGeom prst="rect">
            <a:avLst/>
          </a:prstGeom>
          <a:noFill/>
        </p:spPr>
        <p:txBody>
          <a:bodyPr wrap="square">
            <a:spAutoFit/>
          </a:bodyPr>
          <a:lstStyle/>
          <a:p>
            <a:pPr algn="r">
              <a:defRPr/>
            </a:pPr>
            <a:r>
              <a:rPr lang="es-ES" sz="1400" dirty="0">
                <a:solidFill>
                  <a:srgbClr val="A9A8A9"/>
                </a:solidFill>
                <a:latin typeface="Lato Regular"/>
                <a:cs typeface="Lato Regular"/>
              </a:rPr>
              <a:t>Gerencia de Sociedades Activas </a:t>
            </a:r>
          </a:p>
        </p:txBody>
      </p:sp>
      <p:sp>
        <p:nvSpPr>
          <p:cNvPr id="60423" name="CuadroTexto 6">
            <a:extLst>
              <a:ext uri="{FF2B5EF4-FFF2-40B4-BE49-F238E27FC236}">
                <a16:creationId xmlns:a16="http://schemas.microsoft.com/office/drawing/2014/main" id="{0DB4AB06-D799-4A76-BB20-80CEF11D1F74}"/>
              </a:ext>
            </a:extLst>
          </p:cNvPr>
          <p:cNvSpPr txBox="1">
            <a:spLocks noChangeArrowheads="1"/>
          </p:cNvSpPr>
          <p:nvPr/>
        </p:nvSpPr>
        <p:spPr bwMode="auto">
          <a:xfrm>
            <a:off x="5326064" y="2193925"/>
            <a:ext cx="1539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ES" altLang="es-CO" b="1">
                <a:solidFill>
                  <a:srgbClr val="595959"/>
                </a:solidFill>
              </a:rPr>
              <a:t>11 Sociedades</a:t>
            </a:r>
          </a:p>
        </p:txBody>
      </p:sp>
      <p:sp>
        <p:nvSpPr>
          <p:cNvPr id="3" name="CuadroTexto 2">
            <a:extLst>
              <a:ext uri="{FF2B5EF4-FFF2-40B4-BE49-F238E27FC236}">
                <a16:creationId xmlns:a16="http://schemas.microsoft.com/office/drawing/2014/main" id="{C45C5390-2EE2-43DC-ABC1-0EE127CA9CA5}"/>
              </a:ext>
            </a:extLst>
          </p:cNvPr>
          <p:cNvSpPr txBox="1"/>
          <p:nvPr/>
        </p:nvSpPr>
        <p:spPr>
          <a:xfrm>
            <a:off x="5006975" y="4822825"/>
            <a:ext cx="2300288" cy="25400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ctr">
              <a:defRPr/>
            </a:pPr>
            <a:r>
              <a:rPr lang="es-CO" sz="1050" b="1" dirty="0"/>
              <a:t>Actividades inmobiliarias</a:t>
            </a:r>
          </a:p>
        </p:txBody>
      </p:sp>
      <p:graphicFrame>
        <p:nvGraphicFramePr>
          <p:cNvPr id="4" name="Tabla 4">
            <a:extLst>
              <a:ext uri="{FF2B5EF4-FFF2-40B4-BE49-F238E27FC236}">
                <a16:creationId xmlns:a16="http://schemas.microsoft.com/office/drawing/2014/main" id="{B73B7649-94D4-43A1-B9A7-B2B21593AF13}"/>
              </a:ext>
            </a:extLst>
          </p:cNvPr>
          <p:cNvGraphicFramePr>
            <a:graphicFrameLocks noGrp="1"/>
          </p:cNvGraphicFramePr>
          <p:nvPr/>
        </p:nvGraphicFramePr>
        <p:xfrm>
          <a:off x="5008564" y="4521201"/>
          <a:ext cx="2300287" cy="252413"/>
        </p:xfrm>
        <a:graphic>
          <a:graphicData uri="http://schemas.openxmlformats.org/drawingml/2006/table">
            <a:tbl>
              <a:tblPr firstRow="1" bandRow="1">
                <a:tableStyleId>{5940675A-B579-460E-94D1-54222C63F5DA}</a:tableStyleId>
              </a:tblPr>
              <a:tblGrid>
                <a:gridCol w="1297393">
                  <a:extLst>
                    <a:ext uri="{9D8B030D-6E8A-4147-A177-3AD203B41FA5}">
                      <a16:colId xmlns:a16="http://schemas.microsoft.com/office/drawing/2014/main" val="20000"/>
                    </a:ext>
                  </a:extLst>
                </a:gridCol>
                <a:gridCol w="1002894">
                  <a:extLst>
                    <a:ext uri="{9D8B030D-6E8A-4147-A177-3AD203B41FA5}">
                      <a16:colId xmlns:a16="http://schemas.microsoft.com/office/drawing/2014/main" val="20001"/>
                    </a:ext>
                  </a:extLst>
                </a:gridCol>
              </a:tblGrid>
              <a:tr h="252413">
                <a:tc>
                  <a:txBody>
                    <a:bodyPr/>
                    <a:lstStyle/>
                    <a:p>
                      <a:r>
                        <a:rPr lang="es-CO" sz="600" dirty="0"/>
                        <a:t>Constructora San Felipe Camacho Estupiñán limitada</a:t>
                      </a:r>
                    </a:p>
                  </a:txBody>
                  <a:tcPr marL="68560" marR="68560" marT="34420" marB="34420" anchor="ctr"/>
                </a:tc>
                <a:tc>
                  <a:txBody>
                    <a:bodyPr/>
                    <a:lstStyle/>
                    <a:p>
                      <a:pPr algn="ctr"/>
                      <a:r>
                        <a:rPr lang="es-CO" sz="800" dirty="0"/>
                        <a:t>$802.767.289</a:t>
                      </a:r>
                    </a:p>
                  </a:txBody>
                  <a:tcPr marL="68560" marR="68560" marT="34420" marB="34420" anchor="ctr"/>
                </a:tc>
                <a:extLst>
                  <a:ext uri="{0D108BD9-81ED-4DB2-BD59-A6C34878D82A}">
                    <a16:rowId xmlns:a16="http://schemas.microsoft.com/office/drawing/2014/main" val="10000"/>
                  </a:ext>
                </a:extLst>
              </a:tr>
            </a:tbl>
          </a:graphicData>
        </a:graphic>
      </p:graphicFrame>
      <p:sp>
        <p:nvSpPr>
          <p:cNvPr id="12" name="CuadroTexto 11">
            <a:extLst>
              <a:ext uri="{FF2B5EF4-FFF2-40B4-BE49-F238E27FC236}">
                <a16:creationId xmlns:a16="http://schemas.microsoft.com/office/drawing/2014/main" id="{72873E8C-AFCE-4CFE-B734-18EA1F0AB37D}"/>
              </a:ext>
            </a:extLst>
          </p:cNvPr>
          <p:cNvSpPr txBox="1"/>
          <p:nvPr/>
        </p:nvSpPr>
        <p:spPr>
          <a:xfrm>
            <a:off x="2036764" y="4765675"/>
            <a:ext cx="2301875" cy="414338"/>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ctr">
              <a:defRPr/>
            </a:pPr>
            <a:r>
              <a:rPr lang="es-CO" sz="1050" b="1" dirty="0"/>
              <a:t>Agricultura, ganadería, caza, silvicultura y pesca</a:t>
            </a:r>
          </a:p>
        </p:txBody>
      </p:sp>
      <p:graphicFrame>
        <p:nvGraphicFramePr>
          <p:cNvPr id="13" name="Tabla 4">
            <a:extLst>
              <a:ext uri="{FF2B5EF4-FFF2-40B4-BE49-F238E27FC236}">
                <a16:creationId xmlns:a16="http://schemas.microsoft.com/office/drawing/2014/main" id="{B8895230-E18F-4C01-9D39-F304FB5169EE}"/>
              </a:ext>
            </a:extLst>
          </p:cNvPr>
          <p:cNvGraphicFramePr>
            <a:graphicFrameLocks noGrp="1"/>
          </p:cNvGraphicFramePr>
          <p:nvPr/>
        </p:nvGraphicFramePr>
        <p:xfrm>
          <a:off x="2036764" y="4292600"/>
          <a:ext cx="2301875" cy="433388"/>
        </p:xfrm>
        <a:graphic>
          <a:graphicData uri="http://schemas.openxmlformats.org/drawingml/2006/table">
            <a:tbl>
              <a:tblPr firstRow="1" bandRow="1">
                <a:tableStyleId>{5940675A-B579-460E-94D1-54222C63F5DA}</a:tableStyleId>
              </a:tblPr>
              <a:tblGrid>
                <a:gridCol w="1333677">
                  <a:extLst>
                    <a:ext uri="{9D8B030D-6E8A-4147-A177-3AD203B41FA5}">
                      <a16:colId xmlns:a16="http://schemas.microsoft.com/office/drawing/2014/main" val="20000"/>
                    </a:ext>
                  </a:extLst>
                </a:gridCol>
                <a:gridCol w="968198">
                  <a:extLst>
                    <a:ext uri="{9D8B030D-6E8A-4147-A177-3AD203B41FA5}">
                      <a16:colId xmlns:a16="http://schemas.microsoft.com/office/drawing/2014/main" val="20001"/>
                    </a:ext>
                  </a:extLst>
                </a:gridCol>
              </a:tblGrid>
              <a:tr h="216694">
                <a:tc>
                  <a:txBody>
                    <a:bodyPr/>
                    <a:lstStyle/>
                    <a:p>
                      <a:r>
                        <a:rPr lang="es-CO" sz="600" dirty="0"/>
                        <a:t>Inversiones Guatapurí Ltda.</a:t>
                      </a:r>
                    </a:p>
                  </a:txBody>
                  <a:tcPr marL="68607" marR="68607" marT="34400" marB="34400" anchor="ctr"/>
                </a:tc>
                <a:tc>
                  <a:txBody>
                    <a:bodyPr/>
                    <a:lstStyle/>
                    <a:p>
                      <a:pPr algn="ctr"/>
                      <a:r>
                        <a:rPr lang="es-CO" sz="800" dirty="0"/>
                        <a:t>$79.909.000</a:t>
                      </a:r>
                    </a:p>
                  </a:txBody>
                  <a:tcPr marL="68607" marR="68607" marT="34400" marB="34400" anchor="ctr"/>
                </a:tc>
                <a:extLst>
                  <a:ext uri="{0D108BD9-81ED-4DB2-BD59-A6C34878D82A}">
                    <a16:rowId xmlns:a16="http://schemas.microsoft.com/office/drawing/2014/main" val="10000"/>
                  </a:ext>
                </a:extLst>
              </a:tr>
              <a:tr h="216694">
                <a:tc>
                  <a:txBody>
                    <a:bodyPr/>
                    <a:lstStyle/>
                    <a:p>
                      <a:r>
                        <a:rPr lang="pt-BR" sz="600" dirty="0"/>
                        <a:t>Maderas Marco Aurélio Zuluaga S A</a:t>
                      </a:r>
                      <a:endParaRPr lang="es-CO" sz="600" dirty="0"/>
                    </a:p>
                  </a:txBody>
                  <a:tcPr marL="68607" marR="68607" marT="34400" marB="34400" anchor="ctr"/>
                </a:tc>
                <a:tc>
                  <a:txBody>
                    <a:bodyPr/>
                    <a:lstStyle/>
                    <a:p>
                      <a:pPr algn="ctr"/>
                      <a:r>
                        <a:rPr lang="es-CO" sz="800" dirty="0"/>
                        <a:t>$984.373.875</a:t>
                      </a:r>
                    </a:p>
                  </a:txBody>
                  <a:tcPr marL="68607" marR="68607" marT="34400" marB="34400" anchor="ctr"/>
                </a:tc>
                <a:extLst>
                  <a:ext uri="{0D108BD9-81ED-4DB2-BD59-A6C34878D82A}">
                    <a16:rowId xmlns:a16="http://schemas.microsoft.com/office/drawing/2014/main" val="10001"/>
                  </a:ext>
                </a:extLst>
              </a:tr>
            </a:tbl>
          </a:graphicData>
        </a:graphic>
      </p:graphicFrame>
      <p:sp>
        <p:nvSpPr>
          <p:cNvPr id="14" name="CuadroTexto 13">
            <a:extLst>
              <a:ext uri="{FF2B5EF4-FFF2-40B4-BE49-F238E27FC236}">
                <a16:creationId xmlns:a16="http://schemas.microsoft.com/office/drawing/2014/main" id="{EF3DAD04-7350-425D-B678-1D1327E3C3FF}"/>
              </a:ext>
            </a:extLst>
          </p:cNvPr>
          <p:cNvSpPr txBox="1"/>
          <p:nvPr/>
        </p:nvSpPr>
        <p:spPr>
          <a:xfrm>
            <a:off x="2036764" y="3676651"/>
            <a:ext cx="2301875" cy="252413"/>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ctr">
              <a:defRPr/>
            </a:pPr>
            <a:r>
              <a:rPr lang="es-CO" sz="1050" b="1" dirty="0"/>
              <a:t>Alojamiento y servicios de comida</a:t>
            </a:r>
          </a:p>
        </p:txBody>
      </p:sp>
      <p:graphicFrame>
        <p:nvGraphicFramePr>
          <p:cNvPr id="15" name="Tabla 4">
            <a:extLst>
              <a:ext uri="{FF2B5EF4-FFF2-40B4-BE49-F238E27FC236}">
                <a16:creationId xmlns:a16="http://schemas.microsoft.com/office/drawing/2014/main" id="{A1E6E41B-1EEB-4FE8-98FD-E36125BFC994}"/>
              </a:ext>
            </a:extLst>
          </p:cNvPr>
          <p:cNvGraphicFramePr>
            <a:graphicFrameLocks noGrp="1"/>
          </p:cNvGraphicFramePr>
          <p:nvPr/>
        </p:nvGraphicFramePr>
        <p:xfrm>
          <a:off x="2036764" y="2938464"/>
          <a:ext cx="2301875" cy="712788"/>
        </p:xfrm>
        <a:graphic>
          <a:graphicData uri="http://schemas.openxmlformats.org/drawingml/2006/table">
            <a:tbl>
              <a:tblPr firstRow="1" bandRow="1">
                <a:tableStyleId>{5940675A-B579-460E-94D1-54222C63F5DA}</a:tableStyleId>
              </a:tblPr>
              <a:tblGrid>
                <a:gridCol w="1468326">
                  <a:extLst>
                    <a:ext uri="{9D8B030D-6E8A-4147-A177-3AD203B41FA5}">
                      <a16:colId xmlns:a16="http://schemas.microsoft.com/office/drawing/2014/main" val="20000"/>
                    </a:ext>
                  </a:extLst>
                </a:gridCol>
                <a:gridCol w="833549">
                  <a:extLst>
                    <a:ext uri="{9D8B030D-6E8A-4147-A177-3AD203B41FA5}">
                      <a16:colId xmlns:a16="http://schemas.microsoft.com/office/drawing/2014/main" val="20001"/>
                    </a:ext>
                  </a:extLst>
                </a:gridCol>
              </a:tblGrid>
              <a:tr h="237596">
                <a:tc>
                  <a:txBody>
                    <a:bodyPr/>
                    <a:lstStyle/>
                    <a:p>
                      <a:r>
                        <a:rPr lang="es-CO" sz="600" dirty="0"/>
                        <a:t>Hotel Dominique </a:t>
                      </a:r>
                      <a:r>
                        <a:rPr lang="es-CO" sz="600" dirty="0" err="1"/>
                        <a:t>Cia</a:t>
                      </a:r>
                      <a:r>
                        <a:rPr lang="es-CO" sz="600" dirty="0"/>
                        <a:t> Ltda.</a:t>
                      </a:r>
                    </a:p>
                  </a:txBody>
                  <a:tcPr marL="68607" marR="68607" marT="34289" marB="34289" anchor="ctr"/>
                </a:tc>
                <a:tc>
                  <a:txBody>
                    <a:bodyPr/>
                    <a:lstStyle/>
                    <a:p>
                      <a:pPr algn="r"/>
                      <a:r>
                        <a:rPr lang="es-CO" sz="800" dirty="0"/>
                        <a:t>$201.120</a:t>
                      </a:r>
                    </a:p>
                  </a:txBody>
                  <a:tcPr marL="68607" marR="68607" marT="34289" marB="34289" anchor="ctr"/>
                </a:tc>
                <a:extLst>
                  <a:ext uri="{0D108BD9-81ED-4DB2-BD59-A6C34878D82A}">
                    <a16:rowId xmlns:a16="http://schemas.microsoft.com/office/drawing/2014/main" val="10000"/>
                  </a:ext>
                </a:extLst>
              </a:tr>
              <a:tr h="237596">
                <a:tc>
                  <a:txBody>
                    <a:bodyPr/>
                    <a:lstStyle/>
                    <a:p>
                      <a:r>
                        <a:rPr lang="es-CO" sz="600" dirty="0"/>
                        <a:t>Hotel Campestre La Bendición Yopal SAS</a:t>
                      </a:r>
                    </a:p>
                  </a:txBody>
                  <a:tcPr marL="68607" marR="68607" marT="34289" marB="34289" anchor="ctr"/>
                </a:tc>
                <a:tc>
                  <a:txBody>
                    <a:bodyPr/>
                    <a:lstStyle/>
                    <a:p>
                      <a:pPr algn="r"/>
                      <a:r>
                        <a:rPr lang="es-CO" sz="800" dirty="0"/>
                        <a:t>$1.713.314.157</a:t>
                      </a:r>
                    </a:p>
                  </a:txBody>
                  <a:tcPr marL="68607" marR="68607" marT="34289" marB="34289" anchor="ctr"/>
                </a:tc>
                <a:extLst>
                  <a:ext uri="{0D108BD9-81ED-4DB2-BD59-A6C34878D82A}">
                    <a16:rowId xmlns:a16="http://schemas.microsoft.com/office/drawing/2014/main" val="10001"/>
                  </a:ext>
                </a:extLst>
              </a:tr>
              <a:tr h="237596">
                <a:tc>
                  <a:txBody>
                    <a:bodyPr/>
                    <a:lstStyle/>
                    <a:p>
                      <a:r>
                        <a:rPr lang="es-CO" sz="600" dirty="0"/>
                        <a:t>Hotel Campestre Las Heliconias LTDA</a:t>
                      </a:r>
                    </a:p>
                  </a:txBody>
                  <a:tcPr marL="68607" marR="68607" marT="34289" marB="34289" anchor="ctr"/>
                </a:tc>
                <a:tc>
                  <a:txBody>
                    <a:bodyPr/>
                    <a:lstStyle/>
                    <a:p>
                      <a:pPr algn="r"/>
                      <a:r>
                        <a:rPr lang="es-CO" sz="800" dirty="0"/>
                        <a:t>$20.368.502.233</a:t>
                      </a:r>
                    </a:p>
                  </a:txBody>
                  <a:tcPr marL="68607" marR="68607" marT="34289" marB="34289" anchor="ctr"/>
                </a:tc>
                <a:extLst>
                  <a:ext uri="{0D108BD9-81ED-4DB2-BD59-A6C34878D82A}">
                    <a16:rowId xmlns:a16="http://schemas.microsoft.com/office/drawing/2014/main" val="10002"/>
                  </a:ext>
                </a:extLst>
              </a:tr>
            </a:tbl>
          </a:graphicData>
        </a:graphic>
      </p:graphicFrame>
      <p:sp>
        <p:nvSpPr>
          <p:cNvPr id="16" name="CuadroTexto 15">
            <a:extLst>
              <a:ext uri="{FF2B5EF4-FFF2-40B4-BE49-F238E27FC236}">
                <a16:creationId xmlns:a16="http://schemas.microsoft.com/office/drawing/2014/main" id="{A62D9B5C-6F64-475C-9D21-1FE6F61F4FDC}"/>
              </a:ext>
            </a:extLst>
          </p:cNvPr>
          <p:cNvSpPr txBox="1"/>
          <p:nvPr/>
        </p:nvSpPr>
        <p:spPr>
          <a:xfrm>
            <a:off x="7934326" y="4845051"/>
            <a:ext cx="2301875" cy="334963"/>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ctr">
              <a:defRPr/>
            </a:pPr>
            <a:r>
              <a:rPr lang="es-CO" sz="788" b="1" dirty="0"/>
              <a:t>Comercio al por mayor y al por menor; reparación de vehículos automotores y motocicletas</a:t>
            </a:r>
          </a:p>
        </p:txBody>
      </p:sp>
      <p:graphicFrame>
        <p:nvGraphicFramePr>
          <p:cNvPr id="17" name="Tabla 4">
            <a:extLst>
              <a:ext uri="{FF2B5EF4-FFF2-40B4-BE49-F238E27FC236}">
                <a16:creationId xmlns:a16="http://schemas.microsoft.com/office/drawing/2014/main" id="{E066109C-8550-45E2-B320-A6F24A52C8BE}"/>
              </a:ext>
            </a:extLst>
          </p:cNvPr>
          <p:cNvGraphicFramePr>
            <a:graphicFrameLocks noGrp="1"/>
          </p:cNvGraphicFramePr>
          <p:nvPr/>
        </p:nvGraphicFramePr>
        <p:xfrm>
          <a:off x="7934325" y="4545013"/>
          <a:ext cx="2300288" cy="277812"/>
        </p:xfrm>
        <a:graphic>
          <a:graphicData uri="http://schemas.openxmlformats.org/drawingml/2006/table">
            <a:tbl>
              <a:tblPr firstRow="1" bandRow="1">
                <a:tableStyleId>{5940675A-B579-460E-94D1-54222C63F5DA}</a:tableStyleId>
              </a:tblPr>
              <a:tblGrid>
                <a:gridCol w="1217798">
                  <a:extLst>
                    <a:ext uri="{9D8B030D-6E8A-4147-A177-3AD203B41FA5}">
                      <a16:colId xmlns:a16="http://schemas.microsoft.com/office/drawing/2014/main" val="20000"/>
                    </a:ext>
                  </a:extLst>
                </a:gridCol>
                <a:gridCol w="1082490">
                  <a:extLst>
                    <a:ext uri="{9D8B030D-6E8A-4147-A177-3AD203B41FA5}">
                      <a16:colId xmlns:a16="http://schemas.microsoft.com/office/drawing/2014/main" val="20001"/>
                    </a:ext>
                  </a:extLst>
                </a:gridCol>
              </a:tblGrid>
              <a:tr h="277812">
                <a:tc>
                  <a:txBody>
                    <a:bodyPr/>
                    <a:lstStyle/>
                    <a:p>
                      <a:r>
                        <a:rPr lang="es-CO" sz="600" dirty="0"/>
                        <a:t>Bebidas Y Mercadeo S.A.S.</a:t>
                      </a:r>
                    </a:p>
                  </a:txBody>
                  <a:tcPr marL="68560" marR="68560" marT="34251" marB="34251" anchor="ctr"/>
                </a:tc>
                <a:tc>
                  <a:txBody>
                    <a:bodyPr/>
                    <a:lstStyle/>
                    <a:p>
                      <a:pPr algn="ctr"/>
                      <a:r>
                        <a:rPr lang="es-CO" sz="800" dirty="0"/>
                        <a:t>$317.844.414</a:t>
                      </a:r>
                    </a:p>
                  </a:txBody>
                  <a:tcPr marL="68560" marR="68560" marT="34251" marB="34251" anchor="ctr"/>
                </a:tc>
                <a:extLst>
                  <a:ext uri="{0D108BD9-81ED-4DB2-BD59-A6C34878D82A}">
                    <a16:rowId xmlns:a16="http://schemas.microsoft.com/office/drawing/2014/main" val="10000"/>
                  </a:ext>
                </a:extLst>
              </a:tr>
            </a:tbl>
          </a:graphicData>
        </a:graphic>
      </p:graphicFrame>
      <p:sp>
        <p:nvSpPr>
          <p:cNvPr id="24" name="CuadroTexto 23">
            <a:extLst>
              <a:ext uri="{FF2B5EF4-FFF2-40B4-BE49-F238E27FC236}">
                <a16:creationId xmlns:a16="http://schemas.microsoft.com/office/drawing/2014/main" id="{504B35A1-8635-4F2D-B2ED-698CB7C6FDA6}"/>
              </a:ext>
            </a:extLst>
          </p:cNvPr>
          <p:cNvSpPr txBox="1"/>
          <p:nvPr/>
        </p:nvSpPr>
        <p:spPr>
          <a:xfrm>
            <a:off x="7932739" y="3981450"/>
            <a:ext cx="2300287" cy="25400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ctr">
              <a:defRPr/>
            </a:pPr>
            <a:r>
              <a:rPr lang="es-CO" sz="1050" b="1" dirty="0"/>
              <a:t>Información y Comunicaciones</a:t>
            </a:r>
          </a:p>
        </p:txBody>
      </p:sp>
      <p:graphicFrame>
        <p:nvGraphicFramePr>
          <p:cNvPr id="25" name="Tabla 4">
            <a:extLst>
              <a:ext uri="{FF2B5EF4-FFF2-40B4-BE49-F238E27FC236}">
                <a16:creationId xmlns:a16="http://schemas.microsoft.com/office/drawing/2014/main" id="{D0232B6E-58FB-4E79-B8BA-63926AD1D1C3}"/>
              </a:ext>
            </a:extLst>
          </p:cNvPr>
          <p:cNvGraphicFramePr>
            <a:graphicFrameLocks noGrp="1"/>
          </p:cNvGraphicFramePr>
          <p:nvPr/>
        </p:nvGraphicFramePr>
        <p:xfrm>
          <a:off x="7932739" y="3763964"/>
          <a:ext cx="2300287" cy="193675"/>
        </p:xfrm>
        <a:graphic>
          <a:graphicData uri="http://schemas.openxmlformats.org/drawingml/2006/table">
            <a:tbl>
              <a:tblPr firstRow="1" bandRow="1">
                <a:tableStyleId>{5940675A-B579-460E-94D1-54222C63F5DA}</a:tableStyleId>
              </a:tblPr>
              <a:tblGrid>
                <a:gridCol w="1297393">
                  <a:extLst>
                    <a:ext uri="{9D8B030D-6E8A-4147-A177-3AD203B41FA5}">
                      <a16:colId xmlns:a16="http://schemas.microsoft.com/office/drawing/2014/main" val="20000"/>
                    </a:ext>
                  </a:extLst>
                </a:gridCol>
                <a:gridCol w="1002894">
                  <a:extLst>
                    <a:ext uri="{9D8B030D-6E8A-4147-A177-3AD203B41FA5}">
                      <a16:colId xmlns:a16="http://schemas.microsoft.com/office/drawing/2014/main" val="20001"/>
                    </a:ext>
                  </a:extLst>
                </a:gridCol>
              </a:tblGrid>
              <a:tr h="193675">
                <a:tc>
                  <a:txBody>
                    <a:bodyPr/>
                    <a:lstStyle/>
                    <a:p>
                      <a:r>
                        <a:rPr lang="es-CO" sz="600" dirty="0" err="1"/>
                        <a:t>Uniproducciones</a:t>
                      </a:r>
                      <a:r>
                        <a:rPr lang="es-CO" sz="600" dirty="0"/>
                        <a:t> SA</a:t>
                      </a:r>
                    </a:p>
                  </a:txBody>
                  <a:tcPr marL="68560" marR="68560" marT="34178" marB="34178" anchor="ctr"/>
                </a:tc>
                <a:tc>
                  <a:txBody>
                    <a:bodyPr/>
                    <a:lstStyle/>
                    <a:p>
                      <a:pPr algn="ctr"/>
                      <a:r>
                        <a:rPr lang="es-CO" sz="800" dirty="0"/>
                        <a:t>$760.126.723</a:t>
                      </a:r>
                    </a:p>
                  </a:txBody>
                  <a:tcPr marL="68560" marR="68560" marT="34178" marB="34178" anchor="ctr"/>
                </a:tc>
                <a:extLst>
                  <a:ext uri="{0D108BD9-81ED-4DB2-BD59-A6C34878D82A}">
                    <a16:rowId xmlns:a16="http://schemas.microsoft.com/office/drawing/2014/main" val="10000"/>
                  </a:ext>
                </a:extLst>
              </a:tr>
            </a:tbl>
          </a:graphicData>
        </a:graphic>
      </p:graphicFrame>
      <p:sp>
        <p:nvSpPr>
          <p:cNvPr id="26" name="CuadroTexto 25">
            <a:extLst>
              <a:ext uri="{FF2B5EF4-FFF2-40B4-BE49-F238E27FC236}">
                <a16:creationId xmlns:a16="http://schemas.microsoft.com/office/drawing/2014/main" id="{AD11BAB2-359D-42E7-A252-9029F40B5089}"/>
              </a:ext>
            </a:extLst>
          </p:cNvPr>
          <p:cNvSpPr txBox="1"/>
          <p:nvPr/>
        </p:nvSpPr>
        <p:spPr>
          <a:xfrm>
            <a:off x="4911726" y="3651250"/>
            <a:ext cx="2524125" cy="25400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ctr">
              <a:defRPr/>
            </a:pPr>
            <a:r>
              <a:rPr lang="es-CO" sz="1050" b="1" dirty="0"/>
              <a:t>Transporte y almacenamiento</a:t>
            </a:r>
          </a:p>
        </p:txBody>
      </p:sp>
      <p:graphicFrame>
        <p:nvGraphicFramePr>
          <p:cNvPr id="27" name="Tabla 4">
            <a:extLst>
              <a:ext uri="{FF2B5EF4-FFF2-40B4-BE49-F238E27FC236}">
                <a16:creationId xmlns:a16="http://schemas.microsoft.com/office/drawing/2014/main" id="{F0692390-152C-4657-8232-C681E78D742C}"/>
              </a:ext>
            </a:extLst>
          </p:cNvPr>
          <p:cNvGraphicFramePr>
            <a:graphicFrameLocks noGrp="1"/>
          </p:cNvGraphicFramePr>
          <p:nvPr/>
        </p:nvGraphicFramePr>
        <p:xfrm>
          <a:off x="4911726" y="3054351"/>
          <a:ext cx="2524125" cy="557214"/>
        </p:xfrm>
        <a:graphic>
          <a:graphicData uri="http://schemas.openxmlformats.org/drawingml/2006/table">
            <a:tbl>
              <a:tblPr firstRow="1" bandRow="1">
                <a:tableStyleId>{5940675A-B579-460E-94D1-54222C63F5DA}</a:tableStyleId>
              </a:tblPr>
              <a:tblGrid>
                <a:gridCol w="1454870">
                  <a:extLst>
                    <a:ext uri="{9D8B030D-6E8A-4147-A177-3AD203B41FA5}">
                      <a16:colId xmlns:a16="http://schemas.microsoft.com/office/drawing/2014/main" val="20000"/>
                    </a:ext>
                  </a:extLst>
                </a:gridCol>
                <a:gridCol w="1069255">
                  <a:extLst>
                    <a:ext uri="{9D8B030D-6E8A-4147-A177-3AD203B41FA5}">
                      <a16:colId xmlns:a16="http://schemas.microsoft.com/office/drawing/2014/main" val="20001"/>
                    </a:ext>
                  </a:extLst>
                </a:gridCol>
              </a:tblGrid>
              <a:tr h="278607">
                <a:tc>
                  <a:txBody>
                    <a:bodyPr/>
                    <a:lstStyle/>
                    <a:p>
                      <a:r>
                        <a:rPr lang="pt-BR" sz="600" dirty="0" err="1"/>
                        <a:t>Bellanita</a:t>
                      </a:r>
                      <a:r>
                        <a:rPr lang="pt-BR" sz="600" dirty="0"/>
                        <a:t> de Transportes S.A</a:t>
                      </a:r>
                      <a:endParaRPr lang="es-CO" sz="600" dirty="0"/>
                    </a:p>
                  </a:txBody>
                  <a:tcPr marL="68578" marR="68578" marT="34349" marB="34349" anchor="ctr"/>
                </a:tc>
                <a:tc>
                  <a:txBody>
                    <a:bodyPr/>
                    <a:lstStyle/>
                    <a:p>
                      <a:pPr algn="ctr"/>
                      <a:r>
                        <a:rPr lang="es-CO" sz="800" dirty="0"/>
                        <a:t>$1.122.827.000</a:t>
                      </a:r>
                    </a:p>
                  </a:txBody>
                  <a:tcPr marL="68578" marR="68578" marT="34349" marB="34349" anchor="ctr"/>
                </a:tc>
                <a:extLst>
                  <a:ext uri="{0D108BD9-81ED-4DB2-BD59-A6C34878D82A}">
                    <a16:rowId xmlns:a16="http://schemas.microsoft.com/office/drawing/2014/main" val="10000"/>
                  </a:ext>
                </a:extLst>
              </a:tr>
              <a:tr h="278607">
                <a:tc>
                  <a:txBody>
                    <a:bodyPr/>
                    <a:lstStyle/>
                    <a:p>
                      <a:r>
                        <a:rPr lang="es-CO" sz="600" dirty="0"/>
                        <a:t>Gran Muelle S.A.</a:t>
                      </a:r>
                    </a:p>
                  </a:txBody>
                  <a:tcPr marL="68578" marR="68578" marT="34349" marB="34349" anchor="ctr"/>
                </a:tc>
                <a:tc>
                  <a:txBody>
                    <a:bodyPr/>
                    <a:lstStyle/>
                    <a:p>
                      <a:pPr algn="ctr"/>
                      <a:r>
                        <a:rPr lang="es-CO" sz="800" dirty="0"/>
                        <a:t>$4.485.125.000</a:t>
                      </a:r>
                    </a:p>
                  </a:txBody>
                  <a:tcPr marL="68578" marR="68578" marT="34349" marB="34349" anchor="ctr"/>
                </a:tc>
                <a:extLst>
                  <a:ext uri="{0D108BD9-81ED-4DB2-BD59-A6C34878D82A}">
                    <a16:rowId xmlns:a16="http://schemas.microsoft.com/office/drawing/2014/main" val="10001"/>
                  </a:ext>
                </a:extLst>
              </a:tr>
            </a:tbl>
          </a:graphicData>
        </a:graphic>
      </p:graphicFrame>
      <p:sp>
        <p:nvSpPr>
          <p:cNvPr id="28" name="CuadroTexto 27">
            <a:extLst>
              <a:ext uri="{FF2B5EF4-FFF2-40B4-BE49-F238E27FC236}">
                <a16:creationId xmlns:a16="http://schemas.microsoft.com/office/drawing/2014/main" id="{1AEE8F9C-A154-4688-8CA6-A3E49EDB4C8C}"/>
              </a:ext>
            </a:extLst>
          </p:cNvPr>
          <p:cNvSpPr txBox="1"/>
          <p:nvPr/>
        </p:nvSpPr>
        <p:spPr>
          <a:xfrm>
            <a:off x="9207501" y="1860551"/>
            <a:ext cx="1281113" cy="461963"/>
          </a:xfrm>
          <a:prstGeom prst="rect">
            <a:avLst/>
          </a:prstGeom>
        </p:spPr>
        <p:txBody>
          <a:bodyPr wrap="none">
            <a:spAutoFit/>
          </a:bodyPr>
          <a:lstStyle>
            <a:defPPr>
              <a:defRPr lang="es-ES"/>
            </a:defPPr>
            <a:lvl1pPr algn="ctr">
              <a:defRPr sz="2400" b="1">
                <a:solidFill>
                  <a:srgbClr val="000090"/>
                </a:solidFill>
                <a:latin typeface="Calibri" panose="020F0502020204030204" pitchFamily="34" charset="0"/>
              </a:defRPr>
            </a:lvl1pPr>
          </a:lstStyle>
          <a:p>
            <a:pPr>
              <a:defRPr/>
            </a:pPr>
            <a:r>
              <a:rPr lang="es-ES" sz="1050" dirty="0"/>
              <a:t>∑ Valor Patrimonial</a:t>
            </a:r>
          </a:p>
          <a:p>
            <a:pPr>
              <a:defRPr/>
            </a:pPr>
            <a:r>
              <a:rPr lang="es-CO" sz="1350" b="0" dirty="0"/>
              <a:t> </a:t>
            </a:r>
            <a:r>
              <a:rPr lang="es-CO" sz="1200" b="0" u="sng" dirty="0"/>
              <a:t>$37.366.161.811</a:t>
            </a:r>
          </a:p>
        </p:txBody>
      </p:sp>
      <p:sp>
        <p:nvSpPr>
          <p:cNvPr id="23" name="CuadroTexto 22">
            <a:extLst>
              <a:ext uri="{FF2B5EF4-FFF2-40B4-BE49-F238E27FC236}">
                <a16:creationId xmlns:a16="http://schemas.microsoft.com/office/drawing/2014/main" id="{2818D2BA-86D7-4647-BD5B-5236708273A9}"/>
              </a:ext>
            </a:extLst>
          </p:cNvPr>
          <p:cNvSpPr txBox="1"/>
          <p:nvPr/>
        </p:nvSpPr>
        <p:spPr>
          <a:xfrm>
            <a:off x="7932739" y="3235325"/>
            <a:ext cx="2300287" cy="25400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ctr">
              <a:defRPr/>
            </a:pPr>
            <a:r>
              <a:rPr lang="es-CO" sz="1050" b="1" dirty="0"/>
              <a:t>Educación</a:t>
            </a:r>
          </a:p>
        </p:txBody>
      </p:sp>
      <p:graphicFrame>
        <p:nvGraphicFramePr>
          <p:cNvPr id="29" name="Tabla 4">
            <a:extLst>
              <a:ext uri="{FF2B5EF4-FFF2-40B4-BE49-F238E27FC236}">
                <a16:creationId xmlns:a16="http://schemas.microsoft.com/office/drawing/2014/main" id="{C1DDE16E-563E-447A-AEBD-E796D7379220}"/>
              </a:ext>
            </a:extLst>
          </p:cNvPr>
          <p:cNvGraphicFramePr>
            <a:graphicFrameLocks noGrp="1"/>
          </p:cNvGraphicFramePr>
          <p:nvPr/>
        </p:nvGraphicFramePr>
        <p:xfrm>
          <a:off x="7932739" y="3016251"/>
          <a:ext cx="2300287" cy="195263"/>
        </p:xfrm>
        <a:graphic>
          <a:graphicData uri="http://schemas.openxmlformats.org/drawingml/2006/table">
            <a:tbl>
              <a:tblPr firstRow="1" bandRow="1">
                <a:tableStyleId>{5940675A-B579-460E-94D1-54222C63F5DA}</a:tableStyleId>
              </a:tblPr>
              <a:tblGrid>
                <a:gridCol w="1297393">
                  <a:extLst>
                    <a:ext uri="{9D8B030D-6E8A-4147-A177-3AD203B41FA5}">
                      <a16:colId xmlns:a16="http://schemas.microsoft.com/office/drawing/2014/main" val="20000"/>
                    </a:ext>
                  </a:extLst>
                </a:gridCol>
                <a:gridCol w="1002894">
                  <a:extLst>
                    <a:ext uri="{9D8B030D-6E8A-4147-A177-3AD203B41FA5}">
                      <a16:colId xmlns:a16="http://schemas.microsoft.com/office/drawing/2014/main" val="20001"/>
                    </a:ext>
                  </a:extLst>
                </a:gridCol>
              </a:tblGrid>
              <a:tr h="195263">
                <a:tc>
                  <a:txBody>
                    <a:bodyPr/>
                    <a:lstStyle/>
                    <a:p>
                      <a:r>
                        <a:rPr lang="es-CO" sz="600" dirty="0"/>
                        <a:t>Fundación CECEP</a:t>
                      </a:r>
                    </a:p>
                  </a:txBody>
                  <a:tcPr marL="68560" marR="68560" marT="34458" marB="34458" anchor="ctr"/>
                </a:tc>
                <a:tc>
                  <a:txBody>
                    <a:bodyPr/>
                    <a:lstStyle/>
                    <a:p>
                      <a:pPr algn="ctr"/>
                      <a:r>
                        <a:rPr lang="es-CO" sz="800" dirty="0"/>
                        <a:t>$6.731.171.000</a:t>
                      </a:r>
                    </a:p>
                  </a:txBody>
                  <a:tcPr marL="68560" marR="68560" marT="34458" marB="34458" anchor="ctr"/>
                </a:tc>
                <a:extLst>
                  <a:ext uri="{0D108BD9-81ED-4DB2-BD59-A6C34878D82A}">
                    <a16:rowId xmlns:a16="http://schemas.microsoft.com/office/drawing/2014/main" val="10000"/>
                  </a:ext>
                </a:extLst>
              </a:tr>
            </a:tbl>
          </a:graphicData>
        </a:graphic>
      </p:graphicFrame>
      <p:pic>
        <p:nvPicPr>
          <p:cNvPr id="30" name="Imagen 7">
            <a:extLst>
              <a:ext uri="{FF2B5EF4-FFF2-40B4-BE49-F238E27FC236}">
                <a16:creationId xmlns:a16="http://schemas.microsoft.com/office/drawing/2014/main" id="{0ADACCA5-8AC0-481E-830C-F13A6D5B96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31" name="Imagen 5">
            <a:extLst>
              <a:ext uri="{FF2B5EF4-FFF2-40B4-BE49-F238E27FC236}">
                <a16:creationId xmlns:a16="http://schemas.microsoft.com/office/drawing/2014/main" id="{D3A0CAC6-C7B5-497B-8B72-40278B535F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CuadroTexto 4">
            <a:extLst>
              <a:ext uri="{FF2B5EF4-FFF2-40B4-BE49-F238E27FC236}">
                <a16:creationId xmlns:a16="http://schemas.microsoft.com/office/drawing/2014/main" id="{40C0A85A-70BE-4D85-940C-1ABB5D549640}"/>
              </a:ext>
            </a:extLst>
          </p:cNvPr>
          <p:cNvSpPr txBox="1">
            <a:spLocks noChangeArrowheads="1"/>
          </p:cNvSpPr>
          <p:nvPr/>
        </p:nvSpPr>
        <p:spPr bwMode="auto">
          <a:xfrm>
            <a:off x="1374776" y="1477963"/>
            <a:ext cx="96107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ES" altLang="es-CO" sz="2400" b="1">
                <a:solidFill>
                  <a:srgbClr val="000A8B"/>
                </a:solidFill>
                <a:latin typeface="Arial Narrow" panose="020B0606020202030204" pitchFamily="34" charset="0"/>
              </a:rPr>
              <a:t>El gasto en droguerías y tiendas por departamento vuelve a repuntar</a:t>
            </a:r>
          </a:p>
          <a:p>
            <a:pPr algn="ctr"/>
            <a:r>
              <a:rPr lang="es-ES" altLang="es-CO" sz="2400" b="1">
                <a:solidFill>
                  <a:srgbClr val="000A8B"/>
                </a:solidFill>
                <a:latin typeface="Arial Narrow" panose="020B0606020202030204" pitchFamily="34" charset="0"/>
              </a:rPr>
              <a:t>y tiene crecimientos por encima del 20% en términos anuales</a:t>
            </a:r>
          </a:p>
        </p:txBody>
      </p:sp>
      <p:pic>
        <p:nvPicPr>
          <p:cNvPr id="61446" name="Imagen 5">
            <a:extLst>
              <a:ext uri="{FF2B5EF4-FFF2-40B4-BE49-F238E27FC236}">
                <a16:creationId xmlns:a16="http://schemas.microsoft.com/office/drawing/2014/main" id="{C81A249C-F6BB-4A2F-B0DD-AC7DFAE4C9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9350" y="2386014"/>
            <a:ext cx="7353300" cy="329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n 7">
            <a:extLst>
              <a:ext uri="{FF2B5EF4-FFF2-40B4-BE49-F238E27FC236}">
                <a16:creationId xmlns:a16="http://schemas.microsoft.com/office/drawing/2014/main" id="{7DCEC28A-71E8-4B27-A9C9-0C860D0C5F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8" name="Imagen 5">
            <a:extLst>
              <a:ext uri="{FF2B5EF4-FFF2-40B4-BE49-F238E27FC236}">
                <a16:creationId xmlns:a16="http://schemas.microsoft.com/office/drawing/2014/main" id="{D8042460-E26E-43F4-B007-4320EF1A3D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9" name="Rectángulo 8">
            <a:extLst>
              <a:ext uri="{FF2B5EF4-FFF2-40B4-BE49-F238E27FC236}">
                <a16:creationId xmlns:a16="http://schemas.microsoft.com/office/drawing/2014/main" id="{80EC0057-A1F1-43C7-A7B0-4A5C649B5213}"/>
              </a:ext>
            </a:extLst>
          </p:cNvPr>
          <p:cNvSpPr/>
          <p:nvPr/>
        </p:nvSpPr>
        <p:spPr>
          <a:xfrm>
            <a:off x="1" y="6624639"/>
            <a:ext cx="12192000"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1" name="CuadroTexto 10">
            <a:extLst>
              <a:ext uri="{FF2B5EF4-FFF2-40B4-BE49-F238E27FC236}">
                <a16:creationId xmlns:a16="http://schemas.microsoft.com/office/drawing/2014/main" id="{074C11FF-BA46-4F29-84CE-CA688AE92E25}"/>
              </a:ext>
            </a:extLst>
          </p:cNvPr>
          <p:cNvSpPr txBox="1"/>
          <p:nvPr/>
        </p:nvSpPr>
        <p:spPr>
          <a:xfrm>
            <a:off x="7859714" y="6589513"/>
            <a:ext cx="4332285" cy="307777"/>
          </a:xfrm>
          <a:prstGeom prst="rect">
            <a:avLst/>
          </a:prstGeom>
          <a:noFill/>
        </p:spPr>
        <p:txBody>
          <a:bodyPr wrap="square">
            <a:spAutoFit/>
          </a:bodyPr>
          <a:lstStyle/>
          <a:p>
            <a:pPr algn="r">
              <a:defRPr/>
            </a:pPr>
            <a:r>
              <a:rPr lang="es-ES" sz="1400" dirty="0">
                <a:solidFill>
                  <a:srgbClr val="A9A8A9"/>
                </a:solidFill>
                <a:latin typeface="Lato Regular"/>
                <a:cs typeface="Lato Regular"/>
              </a:rPr>
              <a:t>Gerencia Técnica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CuadroTexto 4">
            <a:extLst>
              <a:ext uri="{FF2B5EF4-FFF2-40B4-BE49-F238E27FC236}">
                <a16:creationId xmlns:a16="http://schemas.microsoft.com/office/drawing/2014/main" id="{2693C169-EFD8-43C4-A5B8-B33CFFF33E9D}"/>
              </a:ext>
            </a:extLst>
          </p:cNvPr>
          <p:cNvSpPr txBox="1">
            <a:spLocks noChangeArrowheads="1"/>
          </p:cNvSpPr>
          <p:nvPr/>
        </p:nvSpPr>
        <p:spPr bwMode="auto">
          <a:xfrm>
            <a:off x="1285876" y="1449388"/>
            <a:ext cx="96107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ES" altLang="es-CO" sz="2400" b="1">
                <a:solidFill>
                  <a:srgbClr val="000A8B"/>
                </a:solidFill>
                <a:latin typeface="Arial Narrow" panose="020B0606020202030204" pitchFamily="34" charset="0"/>
              </a:rPr>
              <a:t>Gasto en restaurantes alcanza caídas anuales inferiores al 30% en la</a:t>
            </a:r>
          </a:p>
          <a:p>
            <a:pPr algn="ctr"/>
            <a:r>
              <a:rPr lang="es-ES" altLang="es-CO" sz="2400" b="1">
                <a:solidFill>
                  <a:srgbClr val="000A8B"/>
                </a:solidFill>
                <a:latin typeface="Arial Narrow" panose="020B0606020202030204" pitchFamily="34" charset="0"/>
              </a:rPr>
              <a:t>última semana. Gasto en combustible mantiene tendencia alcista</a:t>
            </a:r>
          </a:p>
        </p:txBody>
      </p:sp>
      <p:pic>
        <p:nvPicPr>
          <p:cNvPr id="62470" name="Imagen 1">
            <a:extLst>
              <a:ext uri="{FF2B5EF4-FFF2-40B4-BE49-F238E27FC236}">
                <a16:creationId xmlns:a16="http://schemas.microsoft.com/office/drawing/2014/main" id="{0E01DB38-805D-4F5A-99DC-B3216E9A31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5689" y="2257425"/>
            <a:ext cx="7540625"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n 7">
            <a:extLst>
              <a:ext uri="{FF2B5EF4-FFF2-40B4-BE49-F238E27FC236}">
                <a16:creationId xmlns:a16="http://schemas.microsoft.com/office/drawing/2014/main" id="{E457A226-1E54-47E4-92C9-9E61F3A6EC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8" name="Imagen 5">
            <a:extLst>
              <a:ext uri="{FF2B5EF4-FFF2-40B4-BE49-F238E27FC236}">
                <a16:creationId xmlns:a16="http://schemas.microsoft.com/office/drawing/2014/main" id="{948D27B9-8437-414C-9D3F-F7C23D60F2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9" name="Rectángulo 8">
            <a:extLst>
              <a:ext uri="{FF2B5EF4-FFF2-40B4-BE49-F238E27FC236}">
                <a16:creationId xmlns:a16="http://schemas.microsoft.com/office/drawing/2014/main" id="{46328AAB-8895-4F24-9137-D2F572F7BD74}"/>
              </a:ext>
            </a:extLst>
          </p:cNvPr>
          <p:cNvSpPr/>
          <p:nvPr/>
        </p:nvSpPr>
        <p:spPr>
          <a:xfrm>
            <a:off x="1" y="6624639"/>
            <a:ext cx="12192000"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1" name="CuadroTexto 10">
            <a:extLst>
              <a:ext uri="{FF2B5EF4-FFF2-40B4-BE49-F238E27FC236}">
                <a16:creationId xmlns:a16="http://schemas.microsoft.com/office/drawing/2014/main" id="{20E094E1-617B-4E56-9585-8178EB26FDDF}"/>
              </a:ext>
            </a:extLst>
          </p:cNvPr>
          <p:cNvSpPr txBox="1"/>
          <p:nvPr/>
        </p:nvSpPr>
        <p:spPr>
          <a:xfrm>
            <a:off x="7859714" y="6589513"/>
            <a:ext cx="4332285" cy="307777"/>
          </a:xfrm>
          <a:prstGeom prst="rect">
            <a:avLst/>
          </a:prstGeom>
          <a:noFill/>
        </p:spPr>
        <p:txBody>
          <a:bodyPr wrap="square">
            <a:spAutoFit/>
          </a:bodyPr>
          <a:lstStyle/>
          <a:p>
            <a:pPr algn="r">
              <a:defRPr/>
            </a:pPr>
            <a:r>
              <a:rPr lang="es-ES" sz="1400" dirty="0">
                <a:solidFill>
                  <a:srgbClr val="A9A8A9"/>
                </a:solidFill>
                <a:latin typeface="Lato Regular"/>
                <a:cs typeface="Lato Regular"/>
              </a:rPr>
              <a:t>Gerencia Técnica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CuadroTexto 4">
            <a:extLst>
              <a:ext uri="{FF2B5EF4-FFF2-40B4-BE49-F238E27FC236}">
                <a16:creationId xmlns:a16="http://schemas.microsoft.com/office/drawing/2014/main" id="{A099EEF7-13B9-423D-A40B-DFA0E2777DBC}"/>
              </a:ext>
            </a:extLst>
          </p:cNvPr>
          <p:cNvSpPr txBox="1">
            <a:spLocks noChangeArrowheads="1"/>
          </p:cNvSpPr>
          <p:nvPr/>
        </p:nvSpPr>
        <p:spPr bwMode="auto">
          <a:xfrm>
            <a:off x="1285876" y="1449388"/>
            <a:ext cx="96107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ES" altLang="es-CO" sz="2400" b="1">
                <a:solidFill>
                  <a:srgbClr val="000A8B"/>
                </a:solidFill>
                <a:latin typeface="Arial Narrow" panose="020B0606020202030204" pitchFamily="34" charset="0"/>
              </a:rPr>
              <a:t>Repunte del gasto en hoteles durante la semana de receso escolar</a:t>
            </a:r>
          </a:p>
          <a:p>
            <a:pPr algn="ctr"/>
            <a:r>
              <a:rPr lang="es-ES" altLang="es-CO" sz="2400" b="1">
                <a:solidFill>
                  <a:srgbClr val="000A8B"/>
                </a:solidFill>
                <a:latin typeface="Arial Narrow" panose="020B0606020202030204" pitchFamily="34" charset="0"/>
              </a:rPr>
              <a:t>de octubre. Gasto en aerolíneas avanza aunque con menor ritmo</a:t>
            </a:r>
          </a:p>
        </p:txBody>
      </p:sp>
      <p:pic>
        <p:nvPicPr>
          <p:cNvPr id="63494" name="Imagen 2">
            <a:extLst>
              <a:ext uri="{FF2B5EF4-FFF2-40B4-BE49-F238E27FC236}">
                <a16:creationId xmlns:a16="http://schemas.microsoft.com/office/drawing/2014/main" id="{0684847F-5E4A-4D9C-AB64-F760FEA270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5188" y="2346326"/>
            <a:ext cx="7529512" cy="338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n 7">
            <a:extLst>
              <a:ext uri="{FF2B5EF4-FFF2-40B4-BE49-F238E27FC236}">
                <a16:creationId xmlns:a16="http://schemas.microsoft.com/office/drawing/2014/main" id="{281C90F8-1B82-4C42-A5A6-9B145053AA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8" name="Imagen 5">
            <a:extLst>
              <a:ext uri="{FF2B5EF4-FFF2-40B4-BE49-F238E27FC236}">
                <a16:creationId xmlns:a16="http://schemas.microsoft.com/office/drawing/2014/main" id="{18D937F5-8C14-4169-A251-FB969CCBC5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9" name="Rectángulo 8">
            <a:extLst>
              <a:ext uri="{FF2B5EF4-FFF2-40B4-BE49-F238E27FC236}">
                <a16:creationId xmlns:a16="http://schemas.microsoft.com/office/drawing/2014/main" id="{08ABA01B-2A4A-4969-820C-CC8485B735CE}"/>
              </a:ext>
            </a:extLst>
          </p:cNvPr>
          <p:cNvSpPr/>
          <p:nvPr/>
        </p:nvSpPr>
        <p:spPr>
          <a:xfrm>
            <a:off x="1" y="6624639"/>
            <a:ext cx="12192000"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1" name="CuadroTexto 10">
            <a:extLst>
              <a:ext uri="{FF2B5EF4-FFF2-40B4-BE49-F238E27FC236}">
                <a16:creationId xmlns:a16="http://schemas.microsoft.com/office/drawing/2014/main" id="{61D4F481-4A08-45FE-AF5A-963B103F732E}"/>
              </a:ext>
            </a:extLst>
          </p:cNvPr>
          <p:cNvSpPr txBox="1"/>
          <p:nvPr/>
        </p:nvSpPr>
        <p:spPr>
          <a:xfrm>
            <a:off x="7859714" y="6589513"/>
            <a:ext cx="4332285" cy="307777"/>
          </a:xfrm>
          <a:prstGeom prst="rect">
            <a:avLst/>
          </a:prstGeom>
          <a:noFill/>
        </p:spPr>
        <p:txBody>
          <a:bodyPr wrap="square">
            <a:spAutoFit/>
          </a:bodyPr>
          <a:lstStyle/>
          <a:p>
            <a:pPr algn="r">
              <a:defRPr/>
            </a:pPr>
            <a:r>
              <a:rPr lang="es-ES" sz="1400" dirty="0">
                <a:solidFill>
                  <a:srgbClr val="A9A8A9"/>
                </a:solidFill>
                <a:latin typeface="Lato Regular"/>
                <a:cs typeface="Lato Regular"/>
              </a:rPr>
              <a:t>Gerencia Técnica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CuadroTexto 4">
            <a:extLst>
              <a:ext uri="{FF2B5EF4-FFF2-40B4-BE49-F238E27FC236}">
                <a16:creationId xmlns:a16="http://schemas.microsoft.com/office/drawing/2014/main" id="{18E06749-E647-449C-8EF5-4A2B04E99844}"/>
              </a:ext>
            </a:extLst>
          </p:cNvPr>
          <p:cNvSpPr txBox="1">
            <a:spLocks noChangeArrowheads="1"/>
          </p:cNvSpPr>
          <p:nvPr/>
        </p:nvSpPr>
        <p:spPr bwMode="auto">
          <a:xfrm>
            <a:off x="1285876" y="1449388"/>
            <a:ext cx="96107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ES" altLang="es-CO" sz="2400" b="1">
                <a:solidFill>
                  <a:srgbClr val="000A8B"/>
                </a:solidFill>
                <a:latin typeface="Arial Narrow" panose="020B0606020202030204" pitchFamily="34" charset="0"/>
              </a:rPr>
              <a:t>En los últimos días, se evidencia un mejor comportamiento de las</a:t>
            </a:r>
          </a:p>
          <a:p>
            <a:pPr algn="ctr"/>
            <a:r>
              <a:rPr lang="es-ES" altLang="es-CO" sz="2400" b="1">
                <a:solidFill>
                  <a:srgbClr val="000A8B"/>
                </a:solidFill>
                <a:latin typeface="Arial Narrow" panose="020B0606020202030204" pitchFamily="34" charset="0"/>
              </a:rPr>
              <a:t>compras en medios físicos y una desaceleración del gasto en vestuario</a:t>
            </a:r>
          </a:p>
        </p:txBody>
      </p:sp>
      <p:pic>
        <p:nvPicPr>
          <p:cNvPr id="64518" name="Imagen 1">
            <a:extLst>
              <a:ext uri="{FF2B5EF4-FFF2-40B4-BE49-F238E27FC236}">
                <a16:creationId xmlns:a16="http://schemas.microsoft.com/office/drawing/2014/main" id="{AA555996-ABFC-4168-BA62-917F326F71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9689" y="2397126"/>
            <a:ext cx="7032625" cy="316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n 7">
            <a:extLst>
              <a:ext uri="{FF2B5EF4-FFF2-40B4-BE49-F238E27FC236}">
                <a16:creationId xmlns:a16="http://schemas.microsoft.com/office/drawing/2014/main" id="{748802D3-8F23-4AF9-BC9C-F60C8DCA96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8" name="Imagen 5">
            <a:extLst>
              <a:ext uri="{FF2B5EF4-FFF2-40B4-BE49-F238E27FC236}">
                <a16:creationId xmlns:a16="http://schemas.microsoft.com/office/drawing/2014/main" id="{68D3B8EE-3A29-4AF4-B16D-7476A382AA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9" name="Rectángulo 8">
            <a:extLst>
              <a:ext uri="{FF2B5EF4-FFF2-40B4-BE49-F238E27FC236}">
                <a16:creationId xmlns:a16="http://schemas.microsoft.com/office/drawing/2014/main" id="{069BDC1B-8F38-42FC-8C48-2B1CEC85A82A}"/>
              </a:ext>
            </a:extLst>
          </p:cNvPr>
          <p:cNvSpPr/>
          <p:nvPr/>
        </p:nvSpPr>
        <p:spPr>
          <a:xfrm>
            <a:off x="1" y="6624639"/>
            <a:ext cx="12192000"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1" name="CuadroTexto 10">
            <a:extLst>
              <a:ext uri="{FF2B5EF4-FFF2-40B4-BE49-F238E27FC236}">
                <a16:creationId xmlns:a16="http://schemas.microsoft.com/office/drawing/2014/main" id="{39225D6B-0556-4319-84EF-6388E0CCB0C7}"/>
              </a:ext>
            </a:extLst>
          </p:cNvPr>
          <p:cNvSpPr txBox="1"/>
          <p:nvPr/>
        </p:nvSpPr>
        <p:spPr>
          <a:xfrm>
            <a:off x="7859714" y="6589513"/>
            <a:ext cx="4332285" cy="307777"/>
          </a:xfrm>
          <a:prstGeom prst="rect">
            <a:avLst/>
          </a:prstGeom>
          <a:noFill/>
        </p:spPr>
        <p:txBody>
          <a:bodyPr wrap="square">
            <a:spAutoFit/>
          </a:bodyPr>
          <a:lstStyle/>
          <a:p>
            <a:pPr algn="r">
              <a:defRPr/>
            </a:pPr>
            <a:r>
              <a:rPr lang="es-ES" sz="1400" dirty="0">
                <a:solidFill>
                  <a:srgbClr val="A9A8A9"/>
                </a:solidFill>
                <a:latin typeface="Lato Regular"/>
                <a:cs typeface="Lato Regular"/>
              </a:rPr>
              <a:t>Gerencia Técnica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1" name="CuadroTexto 45">
            <a:extLst>
              <a:ext uri="{FF2B5EF4-FFF2-40B4-BE49-F238E27FC236}">
                <a16:creationId xmlns:a16="http://schemas.microsoft.com/office/drawing/2014/main" id="{BD993BB2-6D50-45FC-8FB5-7218CE52C425}"/>
              </a:ext>
            </a:extLst>
          </p:cNvPr>
          <p:cNvSpPr txBox="1">
            <a:spLocks noChangeArrowheads="1"/>
          </p:cNvSpPr>
          <p:nvPr/>
        </p:nvSpPr>
        <p:spPr bwMode="auto">
          <a:xfrm>
            <a:off x="5646739" y="1470025"/>
            <a:ext cx="9921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ES" altLang="es-CO" b="1">
                <a:solidFill>
                  <a:srgbClr val="000090"/>
                </a:solidFill>
              </a:rPr>
              <a:t>Sectores</a:t>
            </a:r>
          </a:p>
        </p:txBody>
      </p:sp>
      <p:sp>
        <p:nvSpPr>
          <p:cNvPr id="65543" name="Rectángulo 3">
            <a:extLst>
              <a:ext uri="{FF2B5EF4-FFF2-40B4-BE49-F238E27FC236}">
                <a16:creationId xmlns:a16="http://schemas.microsoft.com/office/drawing/2014/main" id="{A27A004A-CE2C-4BB3-9307-5AD7D26D4859}"/>
              </a:ext>
            </a:extLst>
          </p:cNvPr>
          <p:cNvSpPr>
            <a:spLocks noChangeArrowheads="1"/>
          </p:cNvSpPr>
          <p:nvPr/>
        </p:nvSpPr>
        <p:spPr bwMode="auto">
          <a:xfrm>
            <a:off x="4799014" y="2100263"/>
            <a:ext cx="2693987" cy="368300"/>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b="1">
                <a:solidFill>
                  <a:srgbClr val="595959"/>
                </a:solidFill>
              </a:rPr>
              <a:t>Sustento económico</a:t>
            </a:r>
          </a:p>
        </p:txBody>
      </p:sp>
      <p:cxnSp>
        <p:nvCxnSpPr>
          <p:cNvPr id="6" name="Conector recto 5">
            <a:extLst>
              <a:ext uri="{FF2B5EF4-FFF2-40B4-BE49-F238E27FC236}">
                <a16:creationId xmlns:a16="http://schemas.microsoft.com/office/drawing/2014/main" id="{4B733478-67E7-414D-9717-34C3761F6875}"/>
              </a:ext>
            </a:extLst>
          </p:cNvPr>
          <p:cNvCxnSpPr/>
          <p:nvPr/>
        </p:nvCxnSpPr>
        <p:spPr>
          <a:xfrm>
            <a:off x="6142038" y="2495551"/>
            <a:ext cx="0" cy="3114675"/>
          </a:xfrm>
          <a:prstGeom prst="line">
            <a:avLst/>
          </a:prstGeom>
        </p:spPr>
        <p:style>
          <a:lnRef idx="2">
            <a:schemeClr val="accent1"/>
          </a:lnRef>
          <a:fillRef idx="0">
            <a:schemeClr val="accent1"/>
          </a:fillRef>
          <a:effectRef idx="1">
            <a:schemeClr val="accent1"/>
          </a:effectRef>
          <a:fontRef idx="minor">
            <a:schemeClr val="tx1"/>
          </a:fontRef>
        </p:style>
      </p:cxnSp>
      <p:sp>
        <p:nvSpPr>
          <p:cNvPr id="65545" name="Rectángulo 18">
            <a:extLst>
              <a:ext uri="{FF2B5EF4-FFF2-40B4-BE49-F238E27FC236}">
                <a16:creationId xmlns:a16="http://schemas.microsoft.com/office/drawing/2014/main" id="{EED7C3A3-A21D-4A69-8BBE-058A00729215}"/>
              </a:ext>
            </a:extLst>
          </p:cNvPr>
          <p:cNvSpPr>
            <a:spLocks noChangeArrowheads="1"/>
          </p:cNvSpPr>
          <p:nvPr/>
        </p:nvSpPr>
        <p:spPr bwMode="auto">
          <a:xfrm>
            <a:off x="2478089" y="2441575"/>
            <a:ext cx="26939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b="1">
                <a:solidFill>
                  <a:srgbClr val="595959"/>
                </a:solidFill>
              </a:rPr>
              <a:t>Agropecuario</a:t>
            </a:r>
          </a:p>
        </p:txBody>
      </p:sp>
      <p:sp>
        <p:nvSpPr>
          <p:cNvPr id="65546" name="Rectángulo 20">
            <a:extLst>
              <a:ext uri="{FF2B5EF4-FFF2-40B4-BE49-F238E27FC236}">
                <a16:creationId xmlns:a16="http://schemas.microsoft.com/office/drawing/2014/main" id="{C569B95A-44ED-4BEC-9178-B2F768A53833}"/>
              </a:ext>
            </a:extLst>
          </p:cNvPr>
          <p:cNvSpPr>
            <a:spLocks noChangeArrowheads="1"/>
          </p:cNvSpPr>
          <p:nvPr/>
        </p:nvSpPr>
        <p:spPr bwMode="auto">
          <a:xfrm>
            <a:off x="7048500" y="2420938"/>
            <a:ext cx="2692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b="1">
                <a:solidFill>
                  <a:srgbClr val="595959"/>
                </a:solidFill>
              </a:rPr>
              <a:t>Supermercados</a:t>
            </a:r>
          </a:p>
        </p:txBody>
      </p:sp>
      <p:grpSp>
        <p:nvGrpSpPr>
          <p:cNvPr id="65547" name="Grupo 21">
            <a:extLst>
              <a:ext uri="{FF2B5EF4-FFF2-40B4-BE49-F238E27FC236}">
                <a16:creationId xmlns:a16="http://schemas.microsoft.com/office/drawing/2014/main" id="{A2DFC0D8-4F07-43E5-949D-12F84320C1ED}"/>
              </a:ext>
            </a:extLst>
          </p:cNvPr>
          <p:cNvGrpSpPr>
            <a:grpSpLocks/>
          </p:cNvGrpSpPr>
          <p:nvPr/>
        </p:nvGrpSpPr>
        <p:grpSpPr bwMode="auto">
          <a:xfrm>
            <a:off x="3635376" y="2100264"/>
            <a:ext cx="377825" cy="295275"/>
            <a:chOff x="5229201" y="2867251"/>
            <a:chExt cx="1401775" cy="1133616"/>
          </a:xfrm>
        </p:grpSpPr>
        <p:sp>
          <p:nvSpPr>
            <p:cNvPr id="23" name="Rectángulo 3">
              <a:extLst>
                <a:ext uri="{FF2B5EF4-FFF2-40B4-BE49-F238E27FC236}">
                  <a16:creationId xmlns:a16="http://schemas.microsoft.com/office/drawing/2014/main" id="{DF4B86E2-DBB3-49D8-A8D2-AF5FFBEFEC2D}"/>
                </a:ext>
              </a:extLst>
            </p:cNvPr>
            <p:cNvSpPr/>
            <p:nvPr/>
          </p:nvSpPr>
          <p:spPr>
            <a:xfrm>
              <a:off x="5229201" y="2867251"/>
              <a:ext cx="1401775" cy="1133616"/>
            </a:xfrm>
            <a:prstGeom prst="hexagon">
              <a:avLst/>
            </a:prstGeom>
            <a:solidFill>
              <a:schemeClr val="accent1">
                <a:lumMod val="20000"/>
                <a:lumOff val="80000"/>
              </a:schemeClr>
            </a:solidFill>
            <a:ln>
              <a:noFill/>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es-CO" sz="2100"/>
            </a:p>
          </p:txBody>
        </p:sp>
        <p:sp>
          <p:nvSpPr>
            <p:cNvPr id="24" name="Rectángulo 3">
              <a:extLst>
                <a:ext uri="{FF2B5EF4-FFF2-40B4-BE49-F238E27FC236}">
                  <a16:creationId xmlns:a16="http://schemas.microsoft.com/office/drawing/2014/main" id="{6F3F4C9F-7B5F-45AB-A3DD-AA75DE6DEFE4}"/>
                </a:ext>
              </a:extLst>
            </p:cNvPr>
            <p:cNvSpPr/>
            <p:nvPr/>
          </p:nvSpPr>
          <p:spPr>
            <a:xfrm>
              <a:off x="5447126" y="2983049"/>
              <a:ext cx="1013047" cy="877638"/>
            </a:xfrm>
            <a:prstGeom prst="hexagon">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s-CO" sz="2100"/>
            </a:p>
          </p:txBody>
        </p:sp>
        <p:pic>
          <p:nvPicPr>
            <p:cNvPr id="65562" name="Gráfico 28" descr="Vaca">
              <a:extLst>
                <a:ext uri="{FF2B5EF4-FFF2-40B4-BE49-F238E27FC236}">
                  <a16:creationId xmlns:a16="http://schemas.microsoft.com/office/drawing/2014/main" id="{91242EF4-A522-4DF5-B642-34DA949555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2165" y="3159797"/>
              <a:ext cx="530083" cy="524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7" name="Diagrama 6">
            <a:extLst>
              <a:ext uri="{FF2B5EF4-FFF2-40B4-BE49-F238E27FC236}">
                <a16:creationId xmlns:a16="http://schemas.microsoft.com/office/drawing/2014/main" id="{03483E6E-CBC6-4DD4-A90D-02C436C74910}"/>
              </a:ext>
            </a:extLst>
          </p:cNvPr>
          <p:cNvGraphicFramePr/>
          <p:nvPr/>
        </p:nvGraphicFramePr>
        <p:xfrm>
          <a:off x="1781983" y="3487200"/>
          <a:ext cx="2099932" cy="21220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0" name="Diagrama 29">
            <a:extLst>
              <a:ext uri="{FF2B5EF4-FFF2-40B4-BE49-F238E27FC236}">
                <a16:creationId xmlns:a16="http://schemas.microsoft.com/office/drawing/2014/main" id="{93F77E2B-75EC-4EFC-AAF1-2A50C278DCB9}"/>
              </a:ext>
            </a:extLst>
          </p:cNvPr>
          <p:cNvGraphicFramePr/>
          <p:nvPr/>
        </p:nvGraphicFramePr>
        <p:xfrm>
          <a:off x="3974946" y="3487199"/>
          <a:ext cx="2074540" cy="212205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31" name="Diagrama 30">
            <a:extLst>
              <a:ext uri="{FF2B5EF4-FFF2-40B4-BE49-F238E27FC236}">
                <a16:creationId xmlns:a16="http://schemas.microsoft.com/office/drawing/2014/main" id="{8553B35F-7C6D-4342-80A6-F8F34A5C0FD0}"/>
              </a:ext>
            </a:extLst>
          </p:cNvPr>
          <p:cNvGraphicFramePr/>
          <p:nvPr/>
        </p:nvGraphicFramePr>
        <p:xfrm>
          <a:off x="6193793" y="3487199"/>
          <a:ext cx="2181762" cy="2122054"/>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32" name="Diagrama 31">
            <a:extLst>
              <a:ext uri="{FF2B5EF4-FFF2-40B4-BE49-F238E27FC236}">
                <a16:creationId xmlns:a16="http://schemas.microsoft.com/office/drawing/2014/main" id="{16D116DC-ABA1-4EE1-B54D-E4836A93420C}"/>
              </a:ext>
            </a:extLst>
          </p:cNvPr>
          <p:cNvGraphicFramePr/>
          <p:nvPr/>
        </p:nvGraphicFramePr>
        <p:xfrm>
          <a:off x="8394665" y="3487198"/>
          <a:ext cx="2112614" cy="2122054"/>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pSp>
        <p:nvGrpSpPr>
          <p:cNvPr id="65552" name="Grupo 32">
            <a:extLst>
              <a:ext uri="{FF2B5EF4-FFF2-40B4-BE49-F238E27FC236}">
                <a16:creationId xmlns:a16="http://schemas.microsoft.com/office/drawing/2014/main" id="{CE068C31-A242-483D-8423-5E9476EDD4D8}"/>
              </a:ext>
            </a:extLst>
          </p:cNvPr>
          <p:cNvGrpSpPr>
            <a:grpSpLocks/>
          </p:cNvGrpSpPr>
          <p:nvPr/>
        </p:nvGrpSpPr>
        <p:grpSpPr bwMode="auto">
          <a:xfrm>
            <a:off x="8186739" y="2128839"/>
            <a:ext cx="377825" cy="295275"/>
            <a:chOff x="5229201" y="2867251"/>
            <a:chExt cx="1401775" cy="1133616"/>
          </a:xfrm>
        </p:grpSpPr>
        <p:sp>
          <p:nvSpPr>
            <p:cNvPr id="37" name="Rectángulo 3">
              <a:extLst>
                <a:ext uri="{FF2B5EF4-FFF2-40B4-BE49-F238E27FC236}">
                  <a16:creationId xmlns:a16="http://schemas.microsoft.com/office/drawing/2014/main" id="{A0DC8881-5702-45DC-A234-C050488B5FB1}"/>
                </a:ext>
              </a:extLst>
            </p:cNvPr>
            <p:cNvSpPr/>
            <p:nvPr/>
          </p:nvSpPr>
          <p:spPr>
            <a:xfrm>
              <a:off x="5229201" y="2867251"/>
              <a:ext cx="1401775" cy="1133616"/>
            </a:xfrm>
            <a:prstGeom prst="hexagon">
              <a:avLst/>
            </a:prstGeom>
            <a:solidFill>
              <a:schemeClr val="accent1">
                <a:lumMod val="20000"/>
                <a:lumOff val="80000"/>
              </a:schemeClr>
            </a:solidFill>
            <a:ln>
              <a:noFill/>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es-CO" sz="2100"/>
            </a:p>
          </p:txBody>
        </p:sp>
        <p:sp>
          <p:nvSpPr>
            <p:cNvPr id="38" name="Rectángulo 3">
              <a:extLst>
                <a:ext uri="{FF2B5EF4-FFF2-40B4-BE49-F238E27FC236}">
                  <a16:creationId xmlns:a16="http://schemas.microsoft.com/office/drawing/2014/main" id="{6DA9FFDE-37DC-4E9E-B212-E0F0BA57B863}"/>
                </a:ext>
              </a:extLst>
            </p:cNvPr>
            <p:cNvSpPr/>
            <p:nvPr/>
          </p:nvSpPr>
          <p:spPr>
            <a:xfrm>
              <a:off x="5447122" y="2983049"/>
              <a:ext cx="1013047" cy="877638"/>
            </a:xfrm>
            <a:prstGeom prst="hexagon">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s-CO" sz="2100"/>
            </a:p>
          </p:txBody>
        </p:sp>
      </p:grpSp>
      <p:pic>
        <p:nvPicPr>
          <p:cNvPr id="65553" name="Gráfico 8" descr="Uvas">
            <a:extLst>
              <a:ext uri="{FF2B5EF4-FFF2-40B4-BE49-F238E27FC236}">
                <a16:creationId xmlns:a16="http://schemas.microsoft.com/office/drawing/2014/main" id="{F624A80B-82F6-4E6D-B8A3-4CEF013C107A}"/>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8302625" y="2200275"/>
            <a:ext cx="158750" cy="16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uadroTexto 24">
            <a:extLst>
              <a:ext uri="{FF2B5EF4-FFF2-40B4-BE49-F238E27FC236}">
                <a16:creationId xmlns:a16="http://schemas.microsoft.com/office/drawing/2014/main" id="{DA366CF3-BCCC-40D1-BBE9-BD03E0984A8C}"/>
              </a:ext>
            </a:extLst>
          </p:cNvPr>
          <p:cNvSpPr txBox="1"/>
          <p:nvPr/>
        </p:nvSpPr>
        <p:spPr>
          <a:xfrm>
            <a:off x="7132639" y="3228976"/>
            <a:ext cx="2524125" cy="276225"/>
          </a:xfrm>
          <a:prstGeom prst="rect">
            <a:avLst/>
          </a:prstGeom>
        </p:spPr>
        <p:txBody>
          <a:bodyPr>
            <a:spAutoFit/>
          </a:bodyPr>
          <a:lstStyle>
            <a:defPPr>
              <a:defRPr lang="es-ES"/>
            </a:defPPr>
            <a:lvl1pPr algn="ctr">
              <a:defRPr sz="2400" b="1">
                <a:solidFill>
                  <a:srgbClr val="000090"/>
                </a:solidFill>
                <a:latin typeface="Calibri" panose="020F0502020204030204" pitchFamily="34" charset="0"/>
              </a:defRPr>
            </a:lvl1pPr>
          </a:lstStyle>
          <a:p>
            <a:pPr>
              <a:defRPr/>
            </a:pPr>
            <a:r>
              <a:rPr lang="es-ES" sz="1050" dirty="0"/>
              <a:t>∑ Valor Patrimonial </a:t>
            </a:r>
            <a:r>
              <a:rPr lang="es-CO" sz="1200" b="0" u="sng" dirty="0"/>
              <a:t>$22,044,157,403</a:t>
            </a:r>
          </a:p>
        </p:txBody>
      </p:sp>
      <p:sp>
        <p:nvSpPr>
          <p:cNvPr id="26" name="CuadroTexto 25">
            <a:extLst>
              <a:ext uri="{FF2B5EF4-FFF2-40B4-BE49-F238E27FC236}">
                <a16:creationId xmlns:a16="http://schemas.microsoft.com/office/drawing/2014/main" id="{57146D10-FDFD-4071-9B60-936026BD1DA0}"/>
              </a:ext>
            </a:extLst>
          </p:cNvPr>
          <p:cNvSpPr txBox="1"/>
          <p:nvPr/>
        </p:nvSpPr>
        <p:spPr>
          <a:xfrm>
            <a:off x="2543175" y="3192464"/>
            <a:ext cx="2693988" cy="300037"/>
          </a:xfrm>
          <a:prstGeom prst="rect">
            <a:avLst/>
          </a:prstGeom>
        </p:spPr>
        <p:txBody>
          <a:bodyPr>
            <a:spAutoFit/>
          </a:bodyPr>
          <a:lstStyle>
            <a:defPPr>
              <a:defRPr lang="es-ES"/>
            </a:defPPr>
            <a:lvl1pPr algn="ctr">
              <a:defRPr sz="2400" b="1">
                <a:solidFill>
                  <a:srgbClr val="000090"/>
                </a:solidFill>
                <a:latin typeface="Calibri" panose="020F0502020204030204" pitchFamily="34" charset="0"/>
              </a:defRPr>
            </a:lvl1pPr>
          </a:lstStyle>
          <a:p>
            <a:pPr>
              <a:defRPr/>
            </a:pPr>
            <a:r>
              <a:rPr lang="es-ES" sz="1050" dirty="0"/>
              <a:t>∑ Valor Patrimonial </a:t>
            </a:r>
            <a:r>
              <a:rPr lang="es-CO" sz="1350" b="0" dirty="0"/>
              <a:t> </a:t>
            </a:r>
            <a:r>
              <a:rPr lang="es-CO" sz="1200" b="0" u="sng" dirty="0"/>
              <a:t>$53,928,601,531</a:t>
            </a:r>
          </a:p>
        </p:txBody>
      </p:sp>
      <p:sp>
        <p:nvSpPr>
          <p:cNvPr id="65556" name="Rectángulo 26">
            <a:extLst>
              <a:ext uri="{FF2B5EF4-FFF2-40B4-BE49-F238E27FC236}">
                <a16:creationId xmlns:a16="http://schemas.microsoft.com/office/drawing/2014/main" id="{7D898DEF-4F7F-4C50-8442-F9B86C8EDA3A}"/>
              </a:ext>
            </a:extLst>
          </p:cNvPr>
          <p:cNvSpPr>
            <a:spLocks noChangeArrowheads="1"/>
          </p:cNvSpPr>
          <p:nvPr/>
        </p:nvSpPr>
        <p:spPr bwMode="auto">
          <a:xfrm>
            <a:off x="2251075" y="2763838"/>
            <a:ext cx="3316288" cy="461962"/>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1200" b="1">
                <a:solidFill>
                  <a:srgbClr val="595959"/>
                </a:solidFill>
              </a:rPr>
              <a:t>55 Activos - ∑ Valor Patrimonial  $128,257,068,126</a:t>
            </a:r>
          </a:p>
        </p:txBody>
      </p:sp>
      <p:sp>
        <p:nvSpPr>
          <p:cNvPr id="65557" name="Rectángulo 27">
            <a:extLst>
              <a:ext uri="{FF2B5EF4-FFF2-40B4-BE49-F238E27FC236}">
                <a16:creationId xmlns:a16="http://schemas.microsoft.com/office/drawing/2014/main" id="{7C22F60B-4913-41BC-8C74-698B818D8445}"/>
              </a:ext>
            </a:extLst>
          </p:cNvPr>
          <p:cNvSpPr>
            <a:spLocks noChangeArrowheads="1"/>
          </p:cNvSpPr>
          <p:nvPr/>
        </p:nvSpPr>
        <p:spPr bwMode="auto">
          <a:xfrm>
            <a:off x="6578600" y="2794001"/>
            <a:ext cx="3594100" cy="27622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1200" b="1">
                <a:solidFill>
                  <a:srgbClr val="595959"/>
                </a:solidFill>
              </a:rPr>
              <a:t>54 Activos - ∑ Valor Patrimonial  $26,190,255,000</a:t>
            </a:r>
          </a:p>
        </p:txBody>
      </p:sp>
      <p:sp>
        <p:nvSpPr>
          <p:cNvPr id="27" name="Rectángulo 26">
            <a:extLst>
              <a:ext uri="{FF2B5EF4-FFF2-40B4-BE49-F238E27FC236}">
                <a16:creationId xmlns:a16="http://schemas.microsoft.com/office/drawing/2014/main" id="{88F49939-BF64-4DAB-88FD-94E97F2C1DAE}"/>
              </a:ext>
            </a:extLst>
          </p:cNvPr>
          <p:cNvSpPr/>
          <p:nvPr/>
        </p:nvSpPr>
        <p:spPr>
          <a:xfrm>
            <a:off x="1" y="6624639"/>
            <a:ext cx="12192000"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28" name="CuadroTexto 27">
            <a:extLst>
              <a:ext uri="{FF2B5EF4-FFF2-40B4-BE49-F238E27FC236}">
                <a16:creationId xmlns:a16="http://schemas.microsoft.com/office/drawing/2014/main" id="{12B4C9E9-AFDE-408A-8A98-3E93E150DD1F}"/>
              </a:ext>
            </a:extLst>
          </p:cNvPr>
          <p:cNvSpPr txBox="1"/>
          <p:nvPr/>
        </p:nvSpPr>
        <p:spPr>
          <a:xfrm>
            <a:off x="7859714" y="6589513"/>
            <a:ext cx="4332285" cy="307777"/>
          </a:xfrm>
          <a:prstGeom prst="rect">
            <a:avLst/>
          </a:prstGeom>
          <a:noFill/>
        </p:spPr>
        <p:txBody>
          <a:bodyPr wrap="square">
            <a:spAutoFit/>
          </a:bodyPr>
          <a:lstStyle/>
          <a:p>
            <a:pPr algn="r">
              <a:defRPr/>
            </a:pPr>
            <a:r>
              <a:rPr lang="es-ES" sz="1400" dirty="0">
                <a:solidFill>
                  <a:srgbClr val="A9A8A9"/>
                </a:solidFill>
                <a:latin typeface="Lato Regular"/>
                <a:cs typeface="Lato Regular"/>
              </a:rPr>
              <a:t>Gerencia de Sociedades Activas </a:t>
            </a:r>
          </a:p>
        </p:txBody>
      </p:sp>
      <p:pic>
        <p:nvPicPr>
          <p:cNvPr id="29" name="Imagen 7">
            <a:extLst>
              <a:ext uri="{FF2B5EF4-FFF2-40B4-BE49-F238E27FC236}">
                <a16:creationId xmlns:a16="http://schemas.microsoft.com/office/drawing/2014/main" id="{A043D9DE-B84F-4CC3-86C4-E682CB363157}"/>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33" name="Imagen 5">
            <a:extLst>
              <a:ext uri="{FF2B5EF4-FFF2-40B4-BE49-F238E27FC236}">
                <a16:creationId xmlns:a16="http://schemas.microsoft.com/office/drawing/2014/main" id="{80E9143F-0E5D-468D-B754-87C287ED1EC5}"/>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5" name="CuadroTexto 45">
            <a:extLst>
              <a:ext uri="{FF2B5EF4-FFF2-40B4-BE49-F238E27FC236}">
                <a16:creationId xmlns:a16="http://schemas.microsoft.com/office/drawing/2014/main" id="{EDBE8D83-F2E0-429F-93DE-96A422419C9C}"/>
              </a:ext>
            </a:extLst>
          </p:cNvPr>
          <p:cNvSpPr txBox="1">
            <a:spLocks noChangeArrowheads="1"/>
          </p:cNvSpPr>
          <p:nvPr/>
        </p:nvSpPr>
        <p:spPr bwMode="auto">
          <a:xfrm>
            <a:off x="4768851" y="1752600"/>
            <a:ext cx="2276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ES" altLang="es-CO" b="1">
                <a:solidFill>
                  <a:srgbClr val="000090"/>
                </a:solidFill>
              </a:rPr>
              <a:t>Estaciones de Servicio</a:t>
            </a:r>
          </a:p>
        </p:txBody>
      </p:sp>
      <p:sp>
        <p:nvSpPr>
          <p:cNvPr id="27" name="CuadroTexto 26">
            <a:extLst>
              <a:ext uri="{FF2B5EF4-FFF2-40B4-BE49-F238E27FC236}">
                <a16:creationId xmlns:a16="http://schemas.microsoft.com/office/drawing/2014/main" id="{12986AC7-F360-40D1-A82E-9A05FCC25A53}"/>
              </a:ext>
            </a:extLst>
          </p:cNvPr>
          <p:cNvSpPr txBox="1"/>
          <p:nvPr/>
        </p:nvSpPr>
        <p:spPr>
          <a:xfrm>
            <a:off x="5089526" y="2141539"/>
            <a:ext cx="1635125" cy="300037"/>
          </a:xfrm>
          <a:prstGeom prst="rect">
            <a:avLst/>
          </a:prstGeom>
        </p:spPr>
        <p:txBody>
          <a:bodyPr wrap="none">
            <a:spAutoFit/>
          </a:bodyPr>
          <a:lstStyle>
            <a:defPPr>
              <a:defRPr lang="es-ES"/>
            </a:defPPr>
            <a:lvl1pPr algn="ctr">
              <a:defRPr sz="2400" b="1">
                <a:solidFill>
                  <a:srgbClr val="000090"/>
                </a:solidFill>
                <a:latin typeface="Calibri" panose="020F0502020204030204" pitchFamily="34" charset="0"/>
              </a:defRPr>
            </a:lvl1pPr>
          </a:lstStyle>
          <a:p>
            <a:pPr>
              <a:defRPr/>
            </a:pPr>
            <a:r>
              <a:rPr lang="es-ES" sz="1350" dirty="0"/>
              <a:t>Más representativas</a:t>
            </a:r>
          </a:p>
        </p:txBody>
      </p:sp>
      <p:grpSp>
        <p:nvGrpSpPr>
          <p:cNvPr id="66568" name="Grupo 15">
            <a:extLst>
              <a:ext uri="{FF2B5EF4-FFF2-40B4-BE49-F238E27FC236}">
                <a16:creationId xmlns:a16="http://schemas.microsoft.com/office/drawing/2014/main" id="{B9E6E5A2-5115-43FE-BCF9-1358D72D24F0}"/>
              </a:ext>
            </a:extLst>
          </p:cNvPr>
          <p:cNvGrpSpPr>
            <a:grpSpLocks/>
          </p:cNvGrpSpPr>
          <p:nvPr/>
        </p:nvGrpSpPr>
        <p:grpSpPr bwMode="auto">
          <a:xfrm>
            <a:off x="-236538" y="857250"/>
            <a:ext cx="7683501" cy="4891088"/>
            <a:chOff x="-2347629" y="0"/>
            <a:chExt cx="10243929" cy="6520419"/>
          </a:xfrm>
        </p:grpSpPr>
        <p:pic>
          <p:nvPicPr>
            <p:cNvPr id="66645" name="Gráfico 16">
              <a:extLst>
                <a:ext uri="{FF2B5EF4-FFF2-40B4-BE49-F238E27FC236}">
                  <a16:creationId xmlns:a16="http://schemas.microsoft.com/office/drawing/2014/main" id="{673D95D3-BC1F-46DD-860D-EEA9721CA2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0722" y="857251"/>
              <a:ext cx="7682947" cy="4890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uadroTexto 17">
              <a:extLst>
                <a:ext uri="{FF2B5EF4-FFF2-40B4-BE49-F238E27FC236}">
                  <a16:creationId xmlns:a16="http://schemas.microsoft.com/office/drawing/2014/main" id="{84B431AE-B8A8-4434-896B-F5755342A057}"/>
                </a:ext>
              </a:extLst>
            </p:cNvPr>
            <p:cNvSpPr txBox="1"/>
            <p:nvPr/>
          </p:nvSpPr>
          <p:spPr>
            <a:xfrm>
              <a:off x="3614592" y="941768"/>
              <a:ext cx="1168316" cy="338613"/>
            </a:xfrm>
            <a:prstGeom prst="rect">
              <a:avLst/>
            </a:prstGeom>
            <a:noFill/>
          </p:spPr>
          <p:txBody>
            <a:bodyPr>
              <a:spAutoFit/>
            </a:bodyPr>
            <a:lstStyle/>
            <a:p>
              <a:pPr>
                <a:defRPr/>
              </a:pPr>
              <a:r>
                <a:rPr lang="es-ES" sz="1050" b="1" dirty="0">
                  <a:solidFill>
                    <a:srgbClr val="595959"/>
                  </a:solidFill>
                </a:rPr>
                <a:t>6</a:t>
              </a:r>
              <a:endParaRPr lang="es-CO" sz="1050" b="1" dirty="0">
                <a:solidFill>
                  <a:srgbClr val="595959"/>
                </a:solidFill>
              </a:endParaRPr>
            </a:p>
          </p:txBody>
        </p:sp>
        <p:sp>
          <p:nvSpPr>
            <p:cNvPr id="29" name="CuadroTexto 28">
              <a:extLst>
                <a:ext uri="{FF2B5EF4-FFF2-40B4-BE49-F238E27FC236}">
                  <a16:creationId xmlns:a16="http://schemas.microsoft.com/office/drawing/2014/main" id="{3EC81C0B-0124-49FC-9D58-75035B1E02F4}"/>
                </a:ext>
              </a:extLst>
            </p:cNvPr>
            <p:cNvSpPr txBox="1"/>
            <p:nvPr/>
          </p:nvSpPr>
          <p:spPr>
            <a:xfrm>
              <a:off x="1366854" y="1870837"/>
              <a:ext cx="332293" cy="338613"/>
            </a:xfrm>
            <a:prstGeom prst="rect">
              <a:avLst/>
            </a:prstGeom>
            <a:noFill/>
          </p:spPr>
          <p:txBody>
            <a:bodyPr>
              <a:spAutoFit/>
            </a:bodyPr>
            <a:lstStyle/>
            <a:p>
              <a:pPr algn="r">
                <a:defRPr/>
              </a:pPr>
              <a:r>
                <a:rPr lang="es-ES" sz="1050" b="1" dirty="0">
                  <a:solidFill>
                    <a:srgbClr val="595959"/>
                  </a:solidFill>
                </a:rPr>
                <a:t>3</a:t>
              </a:r>
              <a:endParaRPr lang="es-CO" sz="1050" b="1" dirty="0">
                <a:solidFill>
                  <a:srgbClr val="595959"/>
                </a:solidFill>
              </a:endParaRPr>
            </a:p>
          </p:txBody>
        </p:sp>
        <p:cxnSp>
          <p:nvCxnSpPr>
            <p:cNvPr id="30" name="Conector recto 29">
              <a:extLst>
                <a:ext uri="{FF2B5EF4-FFF2-40B4-BE49-F238E27FC236}">
                  <a16:creationId xmlns:a16="http://schemas.microsoft.com/office/drawing/2014/main" id="{0920FDC8-9E98-492E-811E-440763CFBCC0}"/>
                </a:ext>
              </a:extLst>
            </p:cNvPr>
            <p:cNvCxnSpPr>
              <a:cxnSpLocks/>
            </p:cNvCxnSpPr>
            <p:nvPr/>
          </p:nvCxnSpPr>
          <p:spPr>
            <a:xfrm>
              <a:off x="1671632" y="2050726"/>
              <a:ext cx="340759" cy="82536"/>
            </a:xfrm>
            <a:prstGeom prst="line">
              <a:avLst/>
            </a:prstGeom>
            <a:ln cap="sq">
              <a:solidFill>
                <a:schemeClr val="bg1">
                  <a:lumMod val="65000"/>
                </a:schemeClr>
              </a:solidFill>
              <a:headEnd type="none"/>
              <a:tailEnd type="diamond"/>
            </a:ln>
          </p:spPr>
          <p:style>
            <a:lnRef idx="1">
              <a:schemeClr val="accent1"/>
            </a:lnRef>
            <a:fillRef idx="0">
              <a:schemeClr val="accent1"/>
            </a:fillRef>
            <a:effectRef idx="0">
              <a:schemeClr val="accent1"/>
            </a:effectRef>
            <a:fontRef idx="minor">
              <a:schemeClr val="tx1"/>
            </a:fontRef>
          </p:style>
        </p:cxnSp>
        <p:sp>
          <p:nvSpPr>
            <p:cNvPr id="42" name="CuadroTexto 41">
              <a:extLst>
                <a:ext uri="{FF2B5EF4-FFF2-40B4-BE49-F238E27FC236}">
                  <a16:creationId xmlns:a16="http://schemas.microsoft.com/office/drawing/2014/main" id="{EE9A0FF3-C65A-4D0E-9E7A-12CBB318051D}"/>
                </a:ext>
              </a:extLst>
            </p:cNvPr>
            <p:cNvSpPr txBox="1"/>
            <p:nvPr/>
          </p:nvSpPr>
          <p:spPr>
            <a:xfrm>
              <a:off x="524481" y="4583975"/>
              <a:ext cx="844490" cy="338613"/>
            </a:xfrm>
            <a:prstGeom prst="rect">
              <a:avLst/>
            </a:prstGeom>
            <a:noFill/>
          </p:spPr>
          <p:txBody>
            <a:bodyPr>
              <a:spAutoFit/>
            </a:bodyPr>
            <a:lstStyle/>
            <a:p>
              <a:pPr algn="r">
                <a:defRPr/>
              </a:pPr>
              <a:r>
                <a:rPr lang="es-ES" sz="1050" b="1" dirty="0">
                  <a:solidFill>
                    <a:srgbClr val="595959"/>
                  </a:solidFill>
                </a:rPr>
                <a:t>8</a:t>
              </a:r>
            </a:p>
          </p:txBody>
        </p:sp>
        <p:cxnSp>
          <p:nvCxnSpPr>
            <p:cNvPr id="43" name="Conector recto 42">
              <a:extLst>
                <a:ext uri="{FF2B5EF4-FFF2-40B4-BE49-F238E27FC236}">
                  <a16:creationId xmlns:a16="http://schemas.microsoft.com/office/drawing/2014/main" id="{D457CFA4-5B18-4C90-BB41-D310C44351EC}"/>
                </a:ext>
              </a:extLst>
            </p:cNvPr>
            <p:cNvCxnSpPr>
              <a:cxnSpLocks/>
            </p:cNvCxnSpPr>
            <p:nvPr/>
          </p:nvCxnSpPr>
          <p:spPr>
            <a:xfrm flipV="1">
              <a:off x="1322408" y="4738468"/>
              <a:ext cx="1293189" cy="10581"/>
            </a:xfrm>
            <a:prstGeom prst="line">
              <a:avLst/>
            </a:prstGeom>
            <a:ln cap="sq">
              <a:solidFill>
                <a:schemeClr val="bg1">
                  <a:lumMod val="65000"/>
                </a:schemeClr>
              </a:solidFill>
              <a:headEnd type="none"/>
              <a:tailEnd type="diamond"/>
            </a:ln>
          </p:spPr>
          <p:style>
            <a:lnRef idx="1">
              <a:schemeClr val="accent1"/>
            </a:lnRef>
            <a:fillRef idx="0">
              <a:schemeClr val="accent1"/>
            </a:fillRef>
            <a:effectRef idx="0">
              <a:schemeClr val="accent1"/>
            </a:effectRef>
            <a:fontRef idx="minor">
              <a:schemeClr val="tx1"/>
            </a:fontRef>
          </p:style>
        </p:cxnSp>
        <p:sp>
          <p:nvSpPr>
            <p:cNvPr id="47" name="CuadroTexto 46">
              <a:extLst>
                <a:ext uri="{FF2B5EF4-FFF2-40B4-BE49-F238E27FC236}">
                  <a16:creationId xmlns:a16="http://schemas.microsoft.com/office/drawing/2014/main" id="{A6E033CB-04E6-418C-B9A6-538114E14CD3}"/>
                </a:ext>
              </a:extLst>
            </p:cNvPr>
            <p:cNvSpPr txBox="1"/>
            <p:nvPr/>
          </p:nvSpPr>
          <p:spPr>
            <a:xfrm>
              <a:off x="4368071" y="2480341"/>
              <a:ext cx="1439230" cy="338613"/>
            </a:xfrm>
            <a:prstGeom prst="rect">
              <a:avLst/>
            </a:prstGeom>
            <a:noFill/>
          </p:spPr>
          <p:txBody>
            <a:bodyPr>
              <a:spAutoFit/>
            </a:bodyPr>
            <a:lstStyle/>
            <a:p>
              <a:pPr>
                <a:defRPr/>
              </a:pPr>
              <a:r>
                <a:rPr lang="es-ES" sz="1050" b="1" dirty="0">
                  <a:solidFill>
                    <a:srgbClr val="595959"/>
                  </a:solidFill>
                </a:rPr>
                <a:t>2, 4, 5, 9</a:t>
              </a:r>
              <a:endParaRPr lang="es-CO" sz="1050" b="1" dirty="0">
                <a:solidFill>
                  <a:srgbClr val="595959"/>
                </a:solidFill>
              </a:endParaRPr>
            </a:p>
          </p:txBody>
        </p:sp>
        <p:cxnSp>
          <p:nvCxnSpPr>
            <p:cNvPr id="48" name="Conector recto 47">
              <a:extLst>
                <a:ext uri="{FF2B5EF4-FFF2-40B4-BE49-F238E27FC236}">
                  <a16:creationId xmlns:a16="http://schemas.microsoft.com/office/drawing/2014/main" id="{84AE20F5-66FC-4463-8BC9-93EEFF2AB366}"/>
                </a:ext>
              </a:extLst>
            </p:cNvPr>
            <p:cNvCxnSpPr>
              <a:cxnSpLocks/>
              <a:stCxn id="47" idx="1"/>
            </p:cNvCxnSpPr>
            <p:nvPr/>
          </p:nvCxnSpPr>
          <p:spPr>
            <a:xfrm flipH="1">
              <a:off x="2928841" y="2649647"/>
              <a:ext cx="1439230" cy="609504"/>
            </a:xfrm>
            <a:prstGeom prst="line">
              <a:avLst/>
            </a:prstGeom>
            <a:ln cap="sq">
              <a:solidFill>
                <a:schemeClr val="bg1">
                  <a:lumMod val="65000"/>
                </a:schemeClr>
              </a:solidFill>
              <a:headEnd type="none"/>
              <a:tailEnd type="diamond"/>
            </a:ln>
          </p:spPr>
          <p:style>
            <a:lnRef idx="1">
              <a:schemeClr val="accent1"/>
            </a:lnRef>
            <a:fillRef idx="0">
              <a:schemeClr val="accent1"/>
            </a:fillRef>
            <a:effectRef idx="0">
              <a:schemeClr val="accent1"/>
            </a:effectRef>
            <a:fontRef idx="minor">
              <a:schemeClr val="tx1"/>
            </a:fontRef>
          </p:style>
        </p:cxnSp>
        <p:cxnSp>
          <p:nvCxnSpPr>
            <p:cNvPr id="51" name="Conector recto 50">
              <a:extLst>
                <a:ext uri="{FF2B5EF4-FFF2-40B4-BE49-F238E27FC236}">
                  <a16:creationId xmlns:a16="http://schemas.microsoft.com/office/drawing/2014/main" id="{075D3476-0262-420E-8686-B3C182F2DA2D}"/>
                </a:ext>
              </a:extLst>
            </p:cNvPr>
            <p:cNvCxnSpPr>
              <a:cxnSpLocks/>
            </p:cNvCxnSpPr>
            <p:nvPr/>
          </p:nvCxnSpPr>
          <p:spPr>
            <a:xfrm>
              <a:off x="1167901" y="3182963"/>
              <a:ext cx="990529" cy="42327"/>
            </a:xfrm>
            <a:prstGeom prst="line">
              <a:avLst/>
            </a:prstGeom>
            <a:ln cap="sq">
              <a:solidFill>
                <a:schemeClr val="bg1">
                  <a:lumMod val="65000"/>
                </a:schemeClr>
              </a:solidFill>
              <a:headEnd type="none"/>
              <a:tailEnd type="diamond"/>
            </a:ln>
          </p:spPr>
          <p:style>
            <a:lnRef idx="1">
              <a:schemeClr val="accent1"/>
            </a:lnRef>
            <a:fillRef idx="0">
              <a:schemeClr val="accent1"/>
            </a:fillRef>
            <a:effectRef idx="0">
              <a:schemeClr val="accent1"/>
            </a:effectRef>
            <a:fontRef idx="minor">
              <a:schemeClr val="tx1"/>
            </a:fontRef>
          </p:style>
        </p:cxnSp>
        <p:sp>
          <p:nvSpPr>
            <p:cNvPr id="52" name="CuadroTexto 51">
              <a:extLst>
                <a:ext uri="{FF2B5EF4-FFF2-40B4-BE49-F238E27FC236}">
                  <a16:creationId xmlns:a16="http://schemas.microsoft.com/office/drawing/2014/main" id="{00228DA1-526D-4FCD-978F-40461CF7E256}"/>
                </a:ext>
              </a:extLst>
            </p:cNvPr>
            <p:cNvSpPr txBox="1"/>
            <p:nvPr/>
          </p:nvSpPr>
          <p:spPr>
            <a:xfrm>
              <a:off x="198538" y="3005191"/>
              <a:ext cx="1011694" cy="338613"/>
            </a:xfrm>
            <a:prstGeom prst="rect">
              <a:avLst/>
            </a:prstGeom>
            <a:noFill/>
          </p:spPr>
          <p:txBody>
            <a:bodyPr>
              <a:spAutoFit/>
            </a:bodyPr>
            <a:lstStyle/>
            <a:p>
              <a:pPr algn="r">
                <a:defRPr/>
              </a:pPr>
              <a:r>
                <a:rPr lang="es-ES" sz="1050" b="1" dirty="0">
                  <a:solidFill>
                    <a:srgbClr val="595959"/>
                  </a:solidFill>
                </a:rPr>
                <a:t>7</a:t>
              </a:r>
            </a:p>
          </p:txBody>
        </p:sp>
        <p:sp>
          <p:nvSpPr>
            <p:cNvPr id="53" name="Forma libre: forma 52">
              <a:extLst>
                <a:ext uri="{FF2B5EF4-FFF2-40B4-BE49-F238E27FC236}">
                  <a16:creationId xmlns:a16="http://schemas.microsoft.com/office/drawing/2014/main" id="{D0F45E97-C8E6-422A-81B1-2253E10B96B4}"/>
                </a:ext>
              </a:extLst>
            </p:cNvPr>
            <p:cNvSpPr/>
            <p:nvPr/>
          </p:nvSpPr>
          <p:spPr>
            <a:xfrm>
              <a:off x="2829366" y="1288847"/>
              <a:ext cx="410604" cy="1072980"/>
            </a:xfrm>
            <a:custGeom>
              <a:avLst/>
              <a:gdLst>
                <a:gd name="connsiteX0" fmla="*/ 174171 w 409303"/>
                <a:gd name="connsiteY0" fmla="*/ 10072 h 1072518"/>
                <a:gd name="connsiteX1" fmla="*/ 130628 w 409303"/>
                <a:gd name="connsiteY1" fmla="*/ 79741 h 1072518"/>
                <a:gd name="connsiteX2" fmla="*/ 121920 w 409303"/>
                <a:gd name="connsiteY2" fmla="*/ 140701 h 1072518"/>
                <a:gd name="connsiteX3" fmla="*/ 0 w 409303"/>
                <a:gd name="connsiteY3" fmla="*/ 166827 h 1072518"/>
                <a:gd name="connsiteX4" fmla="*/ 8708 w 409303"/>
                <a:gd name="connsiteY4" fmla="*/ 253912 h 1072518"/>
                <a:gd name="connsiteX5" fmla="*/ 17417 w 409303"/>
                <a:gd name="connsiteY5" fmla="*/ 280038 h 1072518"/>
                <a:gd name="connsiteX6" fmla="*/ 43543 w 409303"/>
                <a:gd name="connsiteY6" fmla="*/ 306164 h 1072518"/>
                <a:gd name="connsiteX7" fmla="*/ 52251 w 409303"/>
                <a:gd name="connsiteY7" fmla="*/ 358415 h 1072518"/>
                <a:gd name="connsiteX8" fmla="*/ 60960 w 409303"/>
                <a:gd name="connsiteY8" fmla="*/ 393249 h 1072518"/>
                <a:gd name="connsiteX9" fmla="*/ 87085 w 409303"/>
                <a:gd name="connsiteY9" fmla="*/ 401958 h 1072518"/>
                <a:gd name="connsiteX10" fmla="*/ 78377 w 409303"/>
                <a:gd name="connsiteY10" fmla="*/ 436792 h 1072518"/>
                <a:gd name="connsiteX11" fmla="*/ 52251 w 409303"/>
                <a:gd name="connsiteY11" fmla="*/ 445501 h 1072518"/>
                <a:gd name="connsiteX12" fmla="*/ 8708 w 409303"/>
                <a:gd name="connsiteY12" fmla="*/ 454209 h 1072518"/>
                <a:gd name="connsiteX13" fmla="*/ 26125 w 409303"/>
                <a:gd name="connsiteY13" fmla="*/ 541295 h 1072518"/>
                <a:gd name="connsiteX14" fmla="*/ 60960 w 409303"/>
                <a:gd name="connsiteY14" fmla="*/ 593547 h 1072518"/>
                <a:gd name="connsiteX15" fmla="*/ 78377 w 409303"/>
                <a:gd name="connsiteY15" fmla="*/ 619672 h 1072518"/>
                <a:gd name="connsiteX16" fmla="*/ 104503 w 409303"/>
                <a:gd name="connsiteY16" fmla="*/ 924472 h 1072518"/>
                <a:gd name="connsiteX17" fmla="*/ 130628 w 409303"/>
                <a:gd name="connsiteY17" fmla="*/ 950598 h 1072518"/>
                <a:gd name="connsiteX18" fmla="*/ 148045 w 409303"/>
                <a:gd name="connsiteY18" fmla="*/ 976724 h 1072518"/>
                <a:gd name="connsiteX19" fmla="*/ 139337 w 409303"/>
                <a:gd name="connsiteY19" fmla="*/ 1037684 h 1072518"/>
                <a:gd name="connsiteX20" fmla="*/ 130628 w 409303"/>
                <a:gd name="connsiteY20" fmla="*/ 1063809 h 1072518"/>
                <a:gd name="connsiteX21" fmla="*/ 156754 w 409303"/>
                <a:gd name="connsiteY21" fmla="*/ 1072518 h 1072518"/>
                <a:gd name="connsiteX22" fmla="*/ 217714 w 409303"/>
                <a:gd name="connsiteY22" fmla="*/ 1063809 h 1072518"/>
                <a:gd name="connsiteX23" fmla="*/ 243840 w 409303"/>
                <a:gd name="connsiteY23" fmla="*/ 1046392 h 1072518"/>
                <a:gd name="connsiteX24" fmla="*/ 217714 w 409303"/>
                <a:gd name="connsiteY24" fmla="*/ 907055 h 1072518"/>
                <a:gd name="connsiteX25" fmla="*/ 209005 w 409303"/>
                <a:gd name="connsiteY25" fmla="*/ 854804 h 1072518"/>
                <a:gd name="connsiteX26" fmla="*/ 174171 w 409303"/>
                <a:gd name="connsiteY26" fmla="*/ 846095 h 1072518"/>
                <a:gd name="connsiteX27" fmla="*/ 174171 w 409303"/>
                <a:gd name="connsiteY27" fmla="*/ 767718 h 1072518"/>
                <a:gd name="connsiteX28" fmla="*/ 200297 w 409303"/>
                <a:gd name="connsiteY28" fmla="*/ 750301 h 1072518"/>
                <a:gd name="connsiteX29" fmla="*/ 217714 w 409303"/>
                <a:gd name="connsiteY29" fmla="*/ 680632 h 1072518"/>
                <a:gd name="connsiteX30" fmla="*/ 226423 w 409303"/>
                <a:gd name="connsiteY30" fmla="*/ 567421 h 1072518"/>
                <a:gd name="connsiteX31" fmla="*/ 243840 w 409303"/>
                <a:gd name="connsiteY31" fmla="*/ 515169 h 1072518"/>
                <a:gd name="connsiteX32" fmla="*/ 269965 w 409303"/>
                <a:gd name="connsiteY32" fmla="*/ 497752 h 1072518"/>
                <a:gd name="connsiteX33" fmla="*/ 278674 w 409303"/>
                <a:gd name="connsiteY33" fmla="*/ 462918 h 1072518"/>
                <a:gd name="connsiteX34" fmla="*/ 304800 w 409303"/>
                <a:gd name="connsiteY34" fmla="*/ 445501 h 1072518"/>
                <a:gd name="connsiteX35" fmla="*/ 330925 w 409303"/>
                <a:gd name="connsiteY35" fmla="*/ 419375 h 1072518"/>
                <a:gd name="connsiteX36" fmla="*/ 348343 w 409303"/>
                <a:gd name="connsiteY36" fmla="*/ 358415 h 1072518"/>
                <a:gd name="connsiteX37" fmla="*/ 365760 w 409303"/>
                <a:gd name="connsiteY37" fmla="*/ 332289 h 1072518"/>
                <a:gd name="connsiteX38" fmla="*/ 374468 w 409303"/>
                <a:gd name="connsiteY38" fmla="*/ 271329 h 1072518"/>
                <a:gd name="connsiteX39" fmla="*/ 409303 w 409303"/>
                <a:gd name="connsiteY39" fmla="*/ 149409 h 1072518"/>
                <a:gd name="connsiteX40" fmla="*/ 391885 w 409303"/>
                <a:gd name="connsiteY40" fmla="*/ 131992 h 1072518"/>
                <a:gd name="connsiteX41" fmla="*/ 296091 w 409303"/>
                <a:gd name="connsiteY41" fmla="*/ 158118 h 1072518"/>
                <a:gd name="connsiteX42" fmla="*/ 296091 w 409303"/>
                <a:gd name="connsiteY42" fmla="*/ 44907 h 1072518"/>
                <a:gd name="connsiteX43" fmla="*/ 269965 w 409303"/>
                <a:gd name="connsiteY43" fmla="*/ 36198 h 1072518"/>
                <a:gd name="connsiteX44" fmla="*/ 261257 w 409303"/>
                <a:gd name="connsiteY44" fmla="*/ 10072 h 1072518"/>
                <a:gd name="connsiteX45" fmla="*/ 174171 w 409303"/>
                <a:gd name="connsiteY45" fmla="*/ 10072 h 107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09303" h="1072518">
                  <a:moveTo>
                    <a:pt x="174171" y="10072"/>
                  </a:moveTo>
                  <a:cubicBezTo>
                    <a:pt x="152400" y="21683"/>
                    <a:pt x="137435" y="45707"/>
                    <a:pt x="130628" y="79741"/>
                  </a:cubicBezTo>
                  <a:cubicBezTo>
                    <a:pt x="126603" y="99869"/>
                    <a:pt x="134522" y="124499"/>
                    <a:pt x="121920" y="140701"/>
                  </a:cubicBezTo>
                  <a:cubicBezTo>
                    <a:pt x="108557" y="157882"/>
                    <a:pt x="10010" y="165576"/>
                    <a:pt x="0" y="166827"/>
                  </a:cubicBezTo>
                  <a:cubicBezTo>
                    <a:pt x="2903" y="195855"/>
                    <a:pt x="4272" y="225078"/>
                    <a:pt x="8708" y="253912"/>
                  </a:cubicBezTo>
                  <a:cubicBezTo>
                    <a:pt x="10104" y="262985"/>
                    <a:pt x="12325" y="272400"/>
                    <a:pt x="17417" y="280038"/>
                  </a:cubicBezTo>
                  <a:cubicBezTo>
                    <a:pt x="24249" y="290285"/>
                    <a:pt x="34834" y="297455"/>
                    <a:pt x="43543" y="306164"/>
                  </a:cubicBezTo>
                  <a:cubicBezTo>
                    <a:pt x="46446" y="323581"/>
                    <a:pt x="48788" y="341101"/>
                    <a:pt x="52251" y="358415"/>
                  </a:cubicBezTo>
                  <a:cubicBezTo>
                    <a:pt x="54598" y="370151"/>
                    <a:pt x="53483" y="383903"/>
                    <a:pt x="60960" y="393249"/>
                  </a:cubicBezTo>
                  <a:cubicBezTo>
                    <a:pt x="66694" y="400417"/>
                    <a:pt x="78377" y="399055"/>
                    <a:pt x="87085" y="401958"/>
                  </a:cubicBezTo>
                  <a:cubicBezTo>
                    <a:pt x="84182" y="413569"/>
                    <a:pt x="85854" y="427446"/>
                    <a:pt x="78377" y="436792"/>
                  </a:cubicBezTo>
                  <a:cubicBezTo>
                    <a:pt x="72642" y="443960"/>
                    <a:pt x="61157" y="443275"/>
                    <a:pt x="52251" y="445501"/>
                  </a:cubicBezTo>
                  <a:cubicBezTo>
                    <a:pt x="37891" y="449091"/>
                    <a:pt x="23222" y="451306"/>
                    <a:pt x="8708" y="454209"/>
                  </a:cubicBezTo>
                  <a:cubicBezTo>
                    <a:pt x="10871" y="469347"/>
                    <a:pt x="14435" y="520252"/>
                    <a:pt x="26125" y="541295"/>
                  </a:cubicBezTo>
                  <a:cubicBezTo>
                    <a:pt x="36291" y="559594"/>
                    <a:pt x="49348" y="576130"/>
                    <a:pt x="60960" y="593547"/>
                  </a:cubicBezTo>
                  <a:lnTo>
                    <a:pt x="78377" y="619672"/>
                  </a:lnTo>
                  <a:cubicBezTo>
                    <a:pt x="130981" y="777488"/>
                    <a:pt x="55929" y="535876"/>
                    <a:pt x="104503" y="924472"/>
                  </a:cubicBezTo>
                  <a:cubicBezTo>
                    <a:pt x="106031" y="936693"/>
                    <a:pt x="122744" y="941137"/>
                    <a:pt x="130628" y="950598"/>
                  </a:cubicBezTo>
                  <a:cubicBezTo>
                    <a:pt x="137328" y="958639"/>
                    <a:pt x="142239" y="968015"/>
                    <a:pt x="148045" y="976724"/>
                  </a:cubicBezTo>
                  <a:cubicBezTo>
                    <a:pt x="145142" y="997044"/>
                    <a:pt x="143363" y="1017556"/>
                    <a:pt x="139337" y="1037684"/>
                  </a:cubicBezTo>
                  <a:cubicBezTo>
                    <a:pt x="137537" y="1046685"/>
                    <a:pt x="126523" y="1055599"/>
                    <a:pt x="130628" y="1063809"/>
                  </a:cubicBezTo>
                  <a:cubicBezTo>
                    <a:pt x="134733" y="1072020"/>
                    <a:pt x="148045" y="1069615"/>
                    <a:pt x="156754" y="1072518"/>
                  </a:cubicBezTo>
                  <a:cubicBezTo>
                    <a:pt x="177074" y="1069615"/>
                    <a:pt x="198053" y="1069707"/>
                    <a:pt x="217714" y="1063809"/>
                  </a:cubicBezTo>
                  <a:cubicBezTo>
                    <a:pt x="227739" y="1060801"/>
                    <a:pt x="242119" y="1056716"/>
                    <a:pt x="243840" y="1046392"/>
                  </a:cubicBezTo>
                  <a:cubicBezTo>
                    <a:pt x="257934" y="961826"/>
                    <a:pt x="228856" y="973901"/>
                    <a:pt x="217714" y="907055"/>
                  </a:cubicBezTo>
                  <a:cubicBezTo>
                    <a:pt x="214811" y="889638"/>
                    <a:pt x="219268" y="869172"/>
                    <a:pt x="209005" y="854804"/>
                  </a:cubicBezTo>
                  <a:cubicBezTo>
                    <a:pt x="202048" y="845065"/>
                    <a:pt x="185782" y="848998"/>
                    <a:pt x="174171" y="846095"/>
                  </a:cubicBezTo>
                  <a:cubicBezTo>
                    <a:pt x="164129" y="815967"/>
                    <a:pt x="155780" y="804500"/>
                    <a:pt x="174171" y="767718"/>
                  </a:cubicBezTo>
                  <a:cubicBezTo>
                    <a:pt x="178852" y="758357"/>
                    <a:pt x="191588" y="756107"/>
                    <a:pt x="200297" y="750301"/>
                  </a:cubicBezTo>
                  <a:cubicBezTo>
                    <a:pt x="209340" y="723170"/>
                    <a:pt x="214211" y="712155"/>
                    <a:pt x="217714" y="680632"/>
                  </a:cubicBezTo>
                  <a:cubicBezTo>
                    <a:pt x="221894" y="643015"/>
                    <a:pt x="220520" y="604806"/>
                    <a:pt x="226423" y="567421"/>
                  </a:cubicBezTo>
                  <a:cubicBezTo>
                    <a:pt x="229286" y="549286"/>
                    <a:pt x="228564" y="525353"/>
                    <a:pt x="243840" y="515169"/>
                  </a:cubicBezTo>
                  <a:lnTo>
                    <a:pt x="269965" y="497752"/>
                  </a:lnTo>
                  <a:cubicBezTo>
                    <a:pt x="272868" y="486141"/>
                    <a:pt x="272035" y="472876"/>
                    <a:pt x="278674" y="462918"/>
                  </a:cubicBezTo>
                  <a:cubicBezTo>
                    <a:pt x="284480" y="454209"/>
                    <a:pt x="296759" y="452202"/>
                    <a:pt x="304800" y="445501"/>
                  </a:cubicBezTo>
                  <a:cubicBezTo>
                    <a:pt x="314261" y="437617"/>
                    <a:pt x="322217" y="428084"/>
                    <a:pt x="330925" y="419375"/>
                  </a:cubicBezTo>
                  <a:cubicBezTo>
                    <a:pt x="333716" y="408213"/>
                    <a:pt x="342096" y="370909"/>
                    <a:pt x="348343" y="358415"/>
                  </a:cubicBezTo>
                  <a:cubicBezTo>
                    <a:pt x="353024" y="349054"/>
                    <a:pt x="359954" y="340998"/>
                    <a:pt x="365760" y="332289"/>
                  </a:cubicBezTo>
                  <a:cubicBezTo>
                    <a:pt x="368663" y="311969"/>
                    <a:pt x="371267" y="291604"/>
                    <a:pt x="374468" y="271329"/>
                  </a:cubicBezTo>
                  <a:cubicBezTo>
                    <a:pt x="392061" y="159901"/>
                    <a:pt x="367187" y="191525"/>
                    <a:pt x="409303" y="149409"/>
                  </a:cubicBezTo>
                  <a:cubicBezTo>
                    <a:pt x="403497" y="143603"/>
                    <a:pt x="400055" y="132809"/>
                    <a:pt x="391885" y="131992"/>
                  </a:cubicBezTo>
                  <a:cubicBezTo>
                    <a:pt x="335326" y="126336"/>
                    <a:pt x="331183" y="134724"/>
                    <a:pt x="296091" y="158118"/>
                  </a:cubicBezTo>
                  <a:cubicBezTo>
                    <a:pt x="300475" y="127435"/>
                    <a:pt x="314044" y="76324"/>
                    <a:pt x="296091" y="44907"/>
                  </a:cubicBezTo>
                  <a:cubicBezTo>
                    <a:pt x="291536" y="36937"/>
                    <a:pt x="278674" y="39101"/>
                    <a:pt x="269965" y="36198"/>
                  </a:cubicBezTo>
                  <a:cubicBezTo>
                    <a:pt x="267062" y="27489"/>
                    <a:pt x="267748" y="16563"/>
                    <a:pt x="261257" y="10072"/>
                  </a:cubicBezTo>
                  <a:cubicBezTo>
                    <a:pt x="246124" y="-5061"/>
                    <a:pt x="195942" y="-1539"/>
                    <a:pt x="174171" y="10072"/>
                  </a:cubicBezTo>
                  <a:close/>
                </a:path>
              </a:pathLst>
            </a:custGeom>
            <a:solidFill>
              <a:srgbClr val="A24F4D"/>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cxnSp>
          <p:nvCxnSpPr>
            <p:cNvPr id="55" name="Conector recto 54">
              <a:extLst>
                <a:ext uri="{FF2B5EF4-FFF2-40B4-BE49-F238E27FC236}">
                  <a16:creationId xmlns:a16="http://schemas.microsoft.com/office/drawing/2014/main" id="{D4C3526C-736F-41F4-8B41-A6BE02AB9920}"/>
                </a:ext>
              </a:extLst>
            </p:cNvPr>
            <p:cNvCxnSpPr>
              <a:cxnSpLocks/>
            </p:cNvCxnSpPr>
            <p:nvPr/>
          </p:nvCxnSpPr>
          <p:spPr>
            <a:xfrm flipH="1">
              <a:off x="3055832" y="1701531"/>
              <a:ext cx="344992" cy="8465"/>
            </a:xfrm>
            <a:prstGeom prst="line">
              <a:avLst/>
            </a:prstGeom>
            <a:ln cap="sq">
              <a:solidFill>
                <a:schemeClr val="bg1">
                  <a:lumMod val="65000"/>
                </a:schemeClr>
              </a:solidFill>
              <a:headEnd type="none"/>
              <a:tailEnd type="diamond"/>
            </a:ln>
          </p:spPr>
          <p:style>
            <a:lnRef idx="1">
              <a:schemeClr val="accent1"/>
            </a:lnRef>
            <a:fillRef idx="0">
              <a:schemeClr val="accent1"/>
            </a:fillRef>
            <a:effectRef idx="0">
              <a:schemeClr val="accent1"/>
            </a:effectRef>
            <a:fontRef idx="minor">
              <a:schemeClr val="tx1"/>
            </a:fontRef>
          </p:style>
        </p:cxnSp>
      </p:grpSp>
      <p:sp>
        <p:nvSpPr>
          <p:cNvPr id="56" name="CuadroTexto 55">
            <a:extLst>
              <a:ext uri="{FF2B5EF4-FFF2-40B4-BE49-F238E27FC236}">
                <a16:creationId xmlns:a16="http://schemas.microsoft.com/office/drawing/2014/main" id="{0A79AFD5-FC4B-4867-85B3-D3995A88D63C}"/>
              </a:ext>
            </a:extLst>
          </p:cNvPr>
          <p:cNvSpPr txBox="1"/>
          <p:nvPr/>
        </p:nvSpPr>
        <p:spPr>
          <a:xfrm>
            <a:off x="4056063" y="2019300"/>
            <a:ext cx="874712" cy="254000"/>
          </a:xfrm>
          <a:prstGeom prst="rect">
            <a:avLst/>
          </a:prstGeom>
          <a:noFill/>
        </p:spPr>
        <p:txBody>
          <a:bodyPr>
            <a:spAutoFit/>
          </a:bodyPr>
          <a:lstStyle/>
          <a:p>
            <a:pPr>
              <a:defRPr/>
            </a:pPr>
            <a:r>
              <a:rPr lang="es-ES" sz="1050" b="1" dirty="0">
                <a:solidFill>
                  <a:srgbClr val="595959"/>
                </a:solidFill>
              </a:rPr>
              <a:t>1</a:t>
            </a:r>
            <a:endParaRPr lang="es-CO" sz="1050" b="1" dirty="0">
              <a:solidFill>
                <a:srgbClr val="595959"/>
              </a:solidFill>
            </a:endParaRPr>
          </a:p>
        </p:txBody>
      </p:sp>
      <p:graphicFrame>
        <p:nvGraphicFramePr>
          <p:cNvPr id="12" name="Tabla 11">
            <a:extLst>
              <a:ext uri="{FF2B5EF4-FFF2-40B4-BE49-F238E27FC236}">
                <a16:creationId xmlns:a16="http://schemas.microsoft.com/office/drawing/2014/main" id="{4AC5A8AA-A56A-4D0F-8B58-362984D8264E}"/>
              </a:ext>
            </a:extLst>
          </p:cNvPr>
          <p:cNvGraphicFramePr>
            <a:graphicFrameLocks noGrp="1"/>
          </p:cNvGraphicFramePr>
          <p:nvPr/>
        </p:nvGraphicFramePr>
        <p:xfrm>
          <a:off x="6010276" y="2724151"/>
          <a:ext cx="4505325" cy="2149477"/>
        </p:xfrm>
        <a:graphic>
          <a:graphicData uri="http://schemas.openxmlformats.org/drawingml/2006/table">
            <a:tbl>
              <a:tblPr>
                <a:tableStyleId>{D7AC3CCA-C797-4891-BE02-D94E43425B78}</a:tableStyleId>
              </a:tblPr>
              <a:tblGrid>
                <a:gridCol w="443042">
                  <a:extLst>
                    <a:ext uri="{9D8B030D-6E8A-4147-A177-3AD203B41FA5}">
                      <a16:colId xmlns:a16="http://schemas.microsoft.com/office/drawing/2014/main" val="20000"/>
                    </a:ext>
                  </a:extLst>
                </a:gridCol>
                <a:gridCol w="1779585">
                  <a:extLst>
                    <a:ext uri="{9D8B030D-6E8A-4147-A177-3AD203B41FA5}">
                      <a16:colId xmlns:a16="http://schemas.microsoft.com/office/drawing/2014/main" val="20001"/>
                    </a:ext>
                  </a:extLst>
                </a:gridCol>
                <a:gridCol w="750888">
                  <a:extLst>
                    <a:ext uri="{9D8B030D-6E8A-4147-A177-3AD203B41FA5}">
                      <a16:colId xmlns:a16="http://schemas.microsoft.com/office/drawing/2014/main" val="20002"/>
                    </a:ext>
                  </a:extLst>
                </a:gridCol>
                <a:gridCol w="600710">
                  <a:extLst>
                    <a:ext uri="{9D8B030D-6E8A-4147-A177-3AD203B41FA5}">
                      <a16:colId xmlns:a16="http://schemas.microsoft.com/office/drawing/2014/main" val="20003"/>
                    </a:ext>
                  </a:extLst>
                </a:gridCol>
                <a:gridCol w="931100">
                  <a:extLst>
                    <a:ext uri="{9D8B030D-6E8A-4147-A177-3AD203B41FA5}">
                      <a16:colId xmlns:a16="http://schemas.microsoft.com/office/drawing/2014/main" val="20004"/>
                    </a:ext>
                  </a:extLst>
                </a:gridCol>
              </a:tblGrid>
              <a:tr h="202447">
                <a:tc>
                  <a:txBody>
                    <a:bodyPr/>
                    <a:lstStyle/>
                    <a:p>
                      <a:pPr algn="ctr" fontAlgn="ctr"/>
                      <a:r>
                        <a:rPr lang="es-CO" sz="800" b="1" u="none" strike="noStrike" dirty="0">
                          <a:effectLst/>
                        </a:rPr>
                        <a:t>No.</a:t>
                      </a:r>
                      <a:endParaRPr lang="es-CO" sz="800" b="1" i="0" u="none" strike="noStrike" dirty="0">
                        <a:solidFill>
                          <a:srgbClr val="000000"/>
                        </a:solidFill>
                        <a:effectLst/>
                        <a:latin typeface="Calibri" panose="020F0502020204030204" pitchFamily="34" charset="0"/>
                      </a:endParaRPr>
                    </a:p>
                  </a:txBody>
                  <a:tcPr marL="7143" marR="7143" marT="7142" marB="0" anchor="ctr"/>
                </a:tc>
                <a:tc>
                  <a:txBody>
                    <a:bodyPr/>
                    <a:lstStyle/>
                    <a:p>
                      <a:pPr algn="ctr" fontAlgn="ctr"/>
                      <a:r>
                        <a:rPr lang="es-CO" sz="800" b="1" u="none" strike="noStrike" dirty="0">
                          <a:effectLst/>
                        </a:rPr>
                        <a:t>Razón Social</a:t>
                      </a:r>
                      <a:endParaRPr lang="es-CO" sz="800" b="1" i="0" u="none" strike="noStrike" dirty="0">
                        <a:solidFill>
                          <a:srgbClr val="FFFFFF"/>
                        </a:solidFill>
                        <a:effectLst/>
                        <a:latin typeface="Calibri Light" panose="020F0302020204030204" pitchFamily="34" charset="0"/>
                      </a:endParaRPr>
                    </a:p>
                  </a:txBody>
                  <a:tcPr marL="7143" marR="7143" marT="7142" marB="0" anchor="ctr"/>
                </a:tc>
                <a:tc>
                  <a:txBody>
                    <a:bodyPr/>
                    <a:lstStyle/>
                    <a:p>
                      <a:pPr algn="ctr" fontAlgn="ctr"/>
                      <a:r>
                        <a:rPr lang="es-CO" sz="800" b="1" u="none" strike="noStrike" dirty="0">
                          <a:effectLst/>
                        </a:rPr>
                        <a:t>Departamento</a:t>
                      </a:r>
                      <a:endParaRPr lang="es-CO" sz="800" b="1" i="0" u="none" strike="noStrike" dirty="0">
                        <a:solidFill>
                          <a:srgbClr val="FFFFFF"/>
                        </a:solidFill>
                        <a:effectLst/>
                        <a:latin typeface="Calibri Light" panose="020F0302020204030204" pitchFamily="34" charset="0"/>
                      </a:endParaRPr>
                    </a:p>
                  </a:txBody>
                  <a:tcPr marL="7143" marR="7143" marT="7142" marB="0" anchor="ctr"/>
                </a:tc>
                <a:tc>
                  <a:txBody>
                    <a:bodyPr/>
                    <a:lstStyle/>
                    <a:p>
                      <a:pPr algn="ctr" fontAlgn="ctr"/>
                      <a:r>
                        <a:rPr lang="es-CO" sz="800" b="1" u="none" strike="noStrike" dirty="0">
                          <a:effectLst/>
                        </a:rPr>
                        <a:t>Municipio</a:t>
                      </a:r>
                      <a:endParaRPr lang="es-CO" sz="800" b="1" i="0" u="none" strike="noStrike" dirty="0">
                        <a:solidFill>
                          <a:srgbClr val="FFFFFF"/>
                        </a:solidFill>
                        <a:effectLst/>
                        <a:latin typeface="Calibri Light" panose="020F0302020204030204" pitchFamily="34" charset="0"/>
                      </a:endParaRPr>
                    </a:p>
                  </a:txBody>
                  <a:tcPr marL="7143" marR="7143" marT="7142" marB="0" anchor="ctr"/>
                </a:tc>
                <a:tc>
                  <a:txBody>
                    <a:bodyPr/>
                    <a:lstStyle/>
                    <a:p>
                      <a:pPr algn="ctr" fontAlgn="ctr"/>
                      <a:r>
                        <a:rPr lang="es-CO" sz="800" b="1" u="none" strike="noStrike" dirty="0">
                          <a:effectLst/>
                        </a:rPr>
                        <a:t>Valor Patrimonial</a:t>
                      </a:r>
                      <a:endParaRPr lang="es-CO" sz="800" b="1" i="0" u="none" strike="noStrike" dirty="0">
                        <a:solidFill>
                          <a:srgbClr val="FFFFFF"/>
                        </a:solidFill>
                        <a:effectLst/>
                        <a:latin typeface="Calibri Light" panose="020F0302020204030204" pitchFamily="34" charset="0"/>
                      </a:endParaRPr>
                    </a:p>
                  </a:txBody>
                  <a:tcPr marL="7143" marR="7143" marT="7142" marB="0" anchor="ctr"/>
                </a:tc>
                <a:extLst>
                  <a:ext uri="{0D108BD9-81ED-4DB2-BD59-A6C34878D82A}">
                    <a16:rowId xmlns:a16="http://schemas.microsoft.com/office/drawing/2014/main" val="10000"/>
                  </a:ext>
                </a:extLst>
              </a:tr>
              <a:tr h="202447">
                <a:tc>
                  <a:txBody>
                    <a:bodyPr/>
                    <a:lstStyle/>
                    <a:p>
                      <a:pPr algn="ctr" fontAlgn="ctr"/>
                      <a:r>
                        <a:rPr lang="es-CO" sz="800" b="1" u="none" strike="noStrike" dirty="0">
                          <a:effectLst/>
                        </a:rPr>
                        <a:t>1</a:t>
                      </a:r>
                      <a:endParaRPr lang="es-CO" sz="800" b="1" i="0" u="none" strike="noStrike" dirty="0">
                        <a:solidFill>
                          <a:srgbClr val="000000"/>
                        </a:solidFill>
                        <a:effectLst/>
                        <a:latin typeface="Calibri" panose="020F0502020204030204" pitchFamily="34" charset="0"/>
                      </a:endParaRPr>
                    </a:p>
                  </a:txBody>
                  <a:tcPr marL="7143" marR="7143" marT="7142" marB="0" anchor="ctr"/>
                </a:tc>
                <a:tc>
                  <a:txBody>
                    <a:bodyPr/>
                    <a:lstStyle/>
                    <a:p>
                      <a:pPr algn="l" fontAlgn="ctr"/>
                      <a:r>
                        <a:rPr lang="es-CO" sz="800" u="none" strike="noStrike" dirty="0">
                          <a:effectLst/>
                        </a:rPr>
                        <a:t>Multiservicios La Y De La Palma Sa</a:t>
                      </a:r>
                      <a:endParaRPr lang="es-CO" sz="800" b="0" i="0" u="none" strike="noStrike" dirty="0">
                        <a:solidFill>
                          <a:srgbClr val="000000"/>
                        </a:solidFill>
                        <a:effectLst/>
                        <a:latin typeface="Calibri Light" panose="020F0302020204030204" pitchFamily="34" charset="0"/>
                      </a:endParaRPr>
                    </a:p>
                  </a:txBody>
                  <a:tcPr marL="7143" marR="7143" marT="7142" marB="0" anchor="ctr"/>
                </a:tc>
                <a:tc>
                  <a:txBody>
                    <a:bodyPr/>
                    <a:lstStyle/>
                    <a:p>
                      <a:pPr algn="l" fontAlgn="ctr"/>
                      <a:r>
                        <a:rPr lang="es-CO" sz="800" u="none" strike="noStrike" dirty="0">
                          <a:effectLst/>
                        </a:rPr>
                        <a:t>Cesar</a:t>
                      </a:r>
                      <a:endParaRPr lang="es-CO" sz="800" b="0" i="0" u="none" strike="noStrike" dirty="0">
                        <a:solidFill>
                          <a:srgbClr val="000000"/>
                        </a:solidFill>
                        <a:effectLst/>
                        <a:latin typeface="Calibri Light" panose="020F0302020204030204" pitchFamily="34" charset="0"/>
                      </a:endParaRPr>
                    </a:p>
                  </a:txBody>
                  <a:tcPr marL="7143" marR="7143" marT="7142" marB="0" anchor="ctr"/>
                </a:tc>
                <a:tc>
                  <a:txBody>
                    <a:bodyPr/>
                    <a:lstStyle/>
                    <a:p>
                      <a:pPr algn="l" fontAlgn="ctr"/>
                      <a:r>
                        <a:rPr lang="es-CO" sz="800" u="none" strike="noStrike" dirty="0">
                          <a:effectLst/>
                        </a:rPr>
                        <a:t>San Alberto</a:t>
                      </a:r>
                      <a:endParaRPr lang="es-CO" sz="800" b="0" i="0" u="none" strike="noStrike" dirty="0">
                        <a:solidFill>
                          <a:srgbClr val="000000"/>
                        </a:solidFill>
                        <a:effectLst/>
                        <a:latin typeface="Calibri Light" panose="020F0302020204030204" pitchFamily="34" charset="0"/>
                      </a:endParaRPr>
                    </a:p>
                  </a:txBody>
                  <a:tcPr marL="7143" marR="7143" marT="7142" marB="0" anchor="ctr"/>
                </a:tc>
                <a:tc>
                  <a:txBody>
                    <a:bodyPr/>
                    <a:lstStyle/>
                    <a:p>
                      <a:pPr algn="l" fontAlgn="b"/>
                      <a:r>
                        <a:rPr lang="es-CO" sz="800" u="none" strike="noStrike" dirty="0">
                          <a:effectLst/>
                        </a:rPr>
                        <a:t> $      13,336,444,526 </a:t>
                      </a:r>
                      <a:endParaRPr lang="es-CO" sz="800" b="0" i="0" u="none" strike="noStrike" dirty="0">
                        <a:solidFill>
                          <a:srgbClr val="000000"/>
                        </a:solidFill>
                        <a:effectLst/>
                        <a:latin typeface="Calibri Light" panose="020F0302020204030204" pitchFamily="34" charset="0"/>
                      </a:endParaRPr>
                    </a:p>
                  </a:txBody>
                  <a:tcPr marL="7143" marR="7143" marT="7142" marB="0" anchor="ctr"/>
                </a:tc>
                <a:extLst>
                  <a:ext uri="{0D108BD9-81ED-4DB2-BD59-A6C34878D82A}">
                    <a16:rowId xmlns:a16="http://schemas.microsoft.com/office/drawing/2014/main" val="10001"/>
                  </a:ext>
                </a:extLst>
              </a:tr>
              <a:tr h="202447">
                <a:tc>
                  <a:txBody>
                    <a:bodyPr/>
                    <a:lstStyle/>
                    <a:p>
                      <a:pPr algn="ctr" fontAlgn="ctr"/>
                      <a:r>
                        <a:rPr lang="es-CO" sz="800" b="1" u="none" strike="noStrike" dirty="0">
                          <a:effectLst/>
                        </a:rPr>
                        <a:t>2</a:t>
                      </a:r>
                      <a:endParaRPr lang="es-CO" sz="800" b="1" i="0" u="none" strike="noStrike" dirty="0">
                        <a:solidFill>
                          <a:srgbClr val="000000"/>
                        </a:solidFill>
                        <a:effectLst/>
                        <a:latin typeface="Calibri" panose="020F0502020204030204" pitchFamily="34" charset="0"/>
                      </a:endParaRPr>
                    </a:p>
                  </a:txBody>
                  <a:tcPr marL="7143" marR="7143" marT="7142" marB="0" anchor="ctr"/>
                </a:tc>
                <a:tc>
                  <a:txBody>
                    <a:bodyPr/>
                    <a:lstStyle/>
                    <a:p>
                      <a:pPr algn="l" fontAlgn="ctr"/>
                      <a:r>
                        <a:rPr lang="es-CO" sz="800" u="none" strike="noStrike" dirty="0">
                          <a:effectLst/>
                        </a:rPr>
                        <a:t>Comercializadora Sabre E.U.</a:t>
                      </a:r>
                      <a:endParaRPr lang="es-CO" sz="800" b="0" i="0" u="none" strike="noStrike" dirty="0">
                        <a:solidFill>
                          <a:srgbClr val="000000"/>
                        </a:solidFill>
                        <a:effectLst/>
                        <a:latin typeface="Calibri Light" panose="020F0302020204030204" pitchFamily="34" charset="0"/>
                      </a:endParaRPr>
                    </a:p>
                  </a:txBody>
                  <a:tcPr marL="7143" marR="7143" marT="7142" marB="0" anchor="ctr"/>
                </a:tc>
                <a:tc>
                  <a:txBody>
                    <a:bodyPr/>
                    <a:lstStyle/>
                    <a:p>
                      <a:pPr algn="l" fontAlgn="ctr"/>
                      <a:r>
                        <a:rPr lang="es-CO" sz="800" u="none" strike="noStrike" dirty="0">
                          <a:effectLst/>
                        </a:rPr>
                        <a:t>Cundinamarca</a:t>
                      </a:r>
                      <a:endParaRPr lang="es-CO" sz="800" b="0" i="0" u="none" strike="noStrike" dirty="0">
                        <a:solidFill>
                          <a:srgbClr val="000000"/>
                        </a:solidFill>
                        <a:effectLst/>
                        <a:latin typeface="Calibri Light" panose="020F0302020204030204" pitchFamily="34" charset="0"/>
                      </a:endParaRPr>
                    </a:p>
                  </a:txBody>
                  <a:tcPr marL="7143" marR="7143" marT="7142" marB="0" anchor="ctr"/>
                </a:tc>
                <a:tc>
                  <a:txBody>
                    <a:bodyPr/>
                    <a:lstStyle/>
                    <a:p>
                      <a:pPr algn="l" fontAlgn="ctr"/>
                      <a:r>
                        <a:rPr lang="es-CO" sz="800" u="none" strike="noStrike" dirty="0">
                          <a:effectLst/>
                        </a:rPr>
                        <a:t>Bogotá</a:t>
                      </a:r>
                      <a:endParaRPr lang="es-CO" sz="800" b="0" i="0" u="none" strike="noStrike" dirty="0">
                        <a:solidFill>
                          <a:srgbClr val="000000"/>
                        </a:solidFill>
                        <a:effectLst/>
                        <a:latin typeface="Calibri Light" panose="020F0302020204030204" pitchFamily="34" charset="0"/>
                      </a:endParaRPr>
                    </a:p>
                  </a:txBody>
                  <a:tcPr marL="7143" marR="7143" marT="7142" marB="0" anchor="ctr"/>
                </a:tc>
                <a:tc>
                  <a:txBody>
                    <a:bodyPr/>
                    <a:lstStyle/>
                    <a:p>
                      <a:pPr algn="l" fontAlgn="b"/>
                      <a:r>
                        <a:rPr lang="es-CO" sz="800" u="none" strike="noStrike" dirty="0">
                          <a:effectLst/>
                        </a:rPr>
                        <a:t> $      10,751,095,271 </a:t>
                      </a:r>
                      <a:endParaRPr lang="es-CO" sz="800" b="0" i="0" u="none" strike="noStrike" dirty="0">
                        <a:solidFill>
                          <a:srgbClr val="000000"/>
                        </a:solidFill>
                        <a:effectLst/>
                        <a:latin typeface="Calibri Light" panose="020F0302020204030204" pitchFamily="34" charset="0"/>
                      </a:endParaRPr>
                    </a:p>
                  </a:txBody>
                  <a:tcPr marL="7143" marR="7143" marT="7142" marB="0" anchor="ctr"/>
                </a:tc>
                <a:extLst>
                  <a:ext uri="{0D108BD9-81ED-4DB2-BD59-A6C34878D82A}">
                    <a16:rowId xmlns:a16="http://schemas.microsoft.com/office/drawing/2014/main" val="10002"/>
                  </a:ext>
                </a:extLst>
              </a:tr>
              <a:tr h="202447">
                <a:tc>
                  <a:txBody>
                    <a:bodyPr/>
                    <a:lstStyle/>
                    <a:p>
                      <a:pPr algn="ctr" fontAlgn="ctr"/>
                      <a:r>
                        <a:rPr lang="es-CO" sz="800" b="1" u="none" strike="noStrike" dirty="0">
                          <a:effectLst/>
                        </a:rPr>
                        <a:t>3</a:t>
                      </a:r>
                      <a:endParaRPr lang="es-CO" sz="800" b="1" i="0" u="none" strike="noStrike" dirty="0">
                        <a:solidFill>
                          <a:srgbClr val="000000"/>
                        </a:solidFill>
                        <a:effectLst/>
                        <a:latin typeface="Calibri" panose="020F0502020204030204" pitchFamily="34" charset="0"/>
                      </a:endParaRPr>
                    </a:p>
                  </a:txBody>
                  <a:tcPr marL="7143" marR="7143" marT="7142" marB="0" anchor="ctr"/>
                </a:tc>
                <a:tc>
                  <a:txBody>
                    <a:bodyPr/>
                    <a:lstStyle/>
                    <a:p>
                      <a:pPr algn="l" fontAlgn="ctr"/>
                      <a:r>
                        <a:rPr lang="es-CO" sz="800" u="none" strike="noStrike" dirty="0">
                          <a:effectLst/>
                        </a:rPr>
                        <a:t>Inversiones Circulo De Socios S A</a:t>
                      </a:r>
                      <a:endParaRPr lang="es-CO" sz="800" b="0" i="0" u="none" strike="noStrike" dirty="0">
                        <a:solidFill>
                          <a:srgbClr val="000000"/>
                        </a:solidFill>
                        <a:effectLst/>
                        <a:latin typeface="Calibri Light" panose="020F0302020204030204" pitchFamily="34" charset="0"/>
                      </a:endParaRPr>
                    </a:p>
                  </a:txBody>
                  <a:tcPr marL="7143" marR="7143" marT="7142" marB="0" anchor="ctr"/>
                </a:tc>
                <a:tc>
                  <a:txBody>
                    <a:bodyPr/>
                    <a:lstStyle/>
                    <a:p>
                      <a:pPr algn="l" fontAlgn="ctr"/>
                      <a:r>
                        <a:rPr lang="es-CO" sz="800" u="none" strike="noStrike" dirty="0">
                          <a:effectLst/>
                        </a:rPr>
                        <a:t>Antioquia</a:t>
                      </a:r>
                      <a:endParaRPr lang="es-CO" sz="800" b="0" i="0" u="none" strike="noStrike" dirty="0">
                        <a:solidFill>
                          <a:srgbClr val="000000"/>
                        </a:solidFill>
                        <a:effectLst/>
                        <a:latin typeface="Calibri Light" panose="020F0302020204030204" pitchFamily="34" charset="0"/>
                      </a:endParaRPr>
                    </a:p>
                  </a:txBody>
                  <a:tcPr marL="7143" marR="7143" marT="7142" marB="0" anchor="ctr"/>
                </a:tc>
                <a:tc>
                  <a:txBody>
                    <a:bodyPr/>
                    <a:lstStyle/>
                    <a:p>
                      <a:pPr algn="l" fontAlgn="ctr"/>
                      <a:r>
                        <a:rPr lang="es-CO" sz="800" u="none" strike="noStrike" dirty="0">
                          <a:effectLst/>
                        </a:rPr>
                        <a:t>Bello</a:t>
                      </a:r>
                      <a:endParaRPr lang="es-CO" sz="800" b="0" i="0" u="none" strike="noStrike" dirty="0">
                        <a:solidFill>
                          <a:srgbClr val="000000"/>
                        </a:solidFill>
                        <a:effectLst/>
                        <a:latin typeface="Calibri Light" panose="020F0302020204030204" pitchFamily="34" charset="0"/>
                      </a:endParaRPr>
                    </a:p>
                  </a:txBody>
                  <a:tcPr marL="7143" marR="7143" marT="7142" marB="0" anchor="ctr"/>
                </a:tc>
                <a:tc>
                  <a:txBody>
                    <a:bodyPr/>
                    <a:lstStyle/>
                    <a:p>
                      <a:pPr algn="l" fontAlgn="b"/>
                      <a:r>
                        <a:rPr lang="es-CO" sz="800" u="none" strike="noStrike" dirty="0">
                          <a:effectLst/>
                        </a:rPr>
                        <a:t> $         9,894,532,000 </a:t>
                      </a:r>
                      <a:endParaRPr lang="es-CO" sz="800" b="0" i="0" u="none" strike="noStrike" dirty="0">
                        <a:solidFill>
                          <a:srgbClr val="000000"/>
                        </a:solidFill>
                        <a:effectLst/>
                        <a:latin typeface="Calibri Light" panose="020F0302020204030204" pitchFamily="34" charset="0"/>
                      </a:endParaRPr>
                    </a:p>
                  </a:txBody>
                  <a:tcPr marL="7143" marR="7143" marT="7142" marB="0" anchor="ctr"/>
                </a:tc>
                <a:extLst>
                  <a:ext uri="{0D108BD9-81ED-4DB2-BD59-A6C34878D82A}">
                    <a16:rowId xmlns:a16="http://schemas.microsoft.com/office/drawing/2014/main" val="10003"/>
                  </a:ext>
                </a:extLst>
              </a:tr>
              <a:tr h="202447">
                <a:tc>
                  <a:txBody>
                    <a:bodyPr/>
                    <a:lstStyle/>
                    <a:p>
                      <a:pPr algn="ctr" fontAlgn="ctr"/>
                      <a:r>
                        <a:rPr lang="es-CO" sz="800" b="1" u="none" strike="noStrike" dirty="0">
                          <a:effectLst/>
                        </a:rPr>
                        <a:t>4</a:t>
                      </a:r>
                      <a:endParaRPr lang="es-CO" sz="800" b="1" i="0" u="none" strike="noStrike" dirty="0">
                        <a:solidFill>
                          <a:srgbClr val="000000"/>
                        </a:solidFill>
                        <a:effectLst/>
                        <a:latin typeface="Calibri" panose="020F0502020204030204" pitchFamily="34" charset="0"/>
                      </a:endParaRPr>
                    </a:p>
                  </a:txBody>
                  <a:tcPr marL="7143" marR="7143" marT="7142" marB="0" anchor="ctr"/>
                </a:tc>
                <a:tc>
                  <a:txBody>
                    <a:bodyPr/>
                    <a:lstStyle/>
                    <a:p>
                      <a:pPr algn="l" fontAlgn="ctr"/>
                      <a:r>
                        <a:rPr lang="pt-BR" sz="800" u="none" strike="noStrike" dirty="0">
                          <a:effectLst/>
                        </a:rPr>
                        <a:t>C I </a:t>
                      </a:r>
                      <a:r>
                        <a:rPr lang="pt-BR" sz="800" u="none" strike="noStrike" dirty="0" err="1">
                          <a:effectLst/>
                        </a:rPr>
                        <a:t>Disercom</a:t>
                      </a:r>
                      <a:r>
                        <a:rPr lang="pt-BR" sz="800" u="none" strike="noStrike" dirty="0">
                          <a:effectLst/>
                        </a:rPr>
                        <a:t> S A S</a:t>
                      </a:r>
                      <a:endParaRPr lang="pt-BR" sz="800" b="0" i="0" u="none" strike="noStrike" dirty="0">
                        <a:solidFill>
                          <a:srgbClr val="000000"/>
                        </a:solidFill>
                        <a:effectLst/>
                        <a:latin typeface="Calibri Light" panose="020F0302020204030204" pitchFamily="34" charset="0"/>
                      </a:endParaRPr>
                    </a:p>
                  </a:txBody>
                  <a:tcPr marL="7143" marR="7143" marT="7142" marB="0" anchor="ctr"/>
                </a:tc>
                <a:tc>
                  <a:txBody>
                    <a:bodyPr/>
                    <a:lstStyle/>
                    <a:p>
                      <a:pPr algn="l" fontAlgn="ctr"/>
                      <a:r>
                        <a:rPr lang="es-CO" sz="800" u="none" strike="noStrike" dirty="0">
                          <a:effectLst/>
                        </a:rPr>
                        <a:t>Cundinamarca</a:t>
                      </a:r>
                      <a:endParaRPr lang="es-CO" sz="800" b="0" i="0" u="none" strike="noStrike" dirty="0">
                        <a:solidFill>
                          <a:srgbClr val="000000"/>
                        </a:solidFill>
                        <a:effectLst/>
                        <a:latin typeface="Calibri Light" panose="020F0302020204030204" pitchFamily="34" charset="0"/>
                      </a:endParaRPr>
                    </a:p>
                  </a:txBody>
                  <a:tcPr marL="7143" marR="7143" marT="7142" marB="0" anchor="ctr"/>
                </a:tc>
                <a:tc>
                  <a:txBody>
                    <a:bodyPr/>
                    <a:lstStyle/>
                    <a:p>
                      <a:pPr algn="l" fontAlgn="ctr"/>
                      <a:r>
                        <a:rPr lang="es-CO" sz="800" u="none" strike="noStrike" dirty="0">
                          <a:effectLst/>
                        </a:rPr>
                        <a:t>Bogotá</a:t>
                      </a:r>
                      <a:endParaRPr lang="es-CO" sz="800" b="0" i="0" u="none" strike="noStrike" dirty="0">
                        <a:solidFill>
                          <a:srgbClr val="000000"/>
                        </a:solidFill>
                        <a:effectLst/>
                        <a:latin typeface="Calibri Light" panose="020F0302020204030204" pitchFamily="34" charset="0"/>
                      </a:endParaRPr>
                    </a:p>
                  </a:txBody>
                  <a:tcPr marL="7143" marR="7143" marT="7142" marB="0" anchor="ctr"/>
                </a:tc>
                <a:tc>
                  <a:txBody>
                    <a:bodyPr/>
                    <a:lstStyle/>
                    <a:p>
                      <a:pPr algn="l" fontAlgn="b"/>
                      <a:r>
                        <a:rPr lang="es-CO" sz="800" u="none" strike="noStrike" dirty="0">
                          <a:effectLst/>
                        </a:rPr>
                        <a:t> $         3,166,070,700 </a:t>
                      </a:r>
                      <a:endParaRPr lang="es-CO" sz="800" b="0" i="0" u="none" strike="noStrike" dirty="0">
                        <a:solidFill>
                          <a:srgbClr val="000000"/>
                        </a:solidFill>
                        <a:effectLst/>
                        <a:latin typeface="Calibri Light" panose="020F0302020204030204" pitchFamily="34" charset="0"/>
                      </a:endParaRPr>
                    </a:p>
                  </a:txBody>
                  <a:tcPr marL="7143" marR="7143" marT="7142" marB="0" anchor="ctr"/>
                </a:tc>
                <a:extLst>
                  <a:ext uri="{0D108BD9-81ED-4DB2-BD59-A6C34878D82A}">
                    <a16:rowId xmlns:a16="http://schemas.microsoft.com/office/drawing/2014/main" val="10004"/>
                  </a:ext>
                </a:extLst>
              </a:tr>
              <a:tr h="202447">
                <a:tc>
                  <a:txBody>
                    <a:bodyPr/>
                    <a:lstStyle/>
                    <a:p>
                      <a:pPr algn="ctr" fontAlgn="ctr"/>
                      <a:r>
                        <a:rPr lang="es-CO" sz="800" b="1" u="none" strike="noStrike" dirty="0">
                          <a:effectLst/>
                        </a:rPr>
                        <a:t>5</a:t>
                      </a:r>
                      <a:endParaRPr lang="es-CO" sz="800" b="1" i="0" u="none" strike="noStrike" dirty="0">
                        <a:solidFill>
                          <a:srgbClr val="000000"/>
                        </a:solidFill>
                        <a:effectLst/>
                        <a:latin typeface="Calibri" panose="020F0502020204030204" pitchFamily="34" charset="0"/>
                      </a:endParaRPr>
                    </a:p>
                  </a:txBody>
                  <a:tcPr marL="7143" marR="7143" marT="7142" marB="0" anchor="ctr"/>
                </a:tc>
                <a:tc>
                  <a:txBody>
                    <a:bodyPr/>
                    <a:lstStyle/>
                    <a:p>
                      <a:pPr algn="l" fontAlgn="ctr"/>
                      <a:r>
                        <a:rPr lang="es-CO" sz="800" u="none" strike="noStrike" dirty="0">
                          <a:effectLst/>
                        </a:rPr>
                        <a:t>Comercial Santa </a:t>
                      </a:r>
                      <a:r>
                        <a:rPr lang="es-CO" sz="800" u="none" strike="noStrike" dirty="0" err="1">
                          <a:effectLst/>
                        </a:rPr>
                        <a:t>Ines</a:t>
                      </a:r>
                      <a:r>
                        <a:rPr lang="es-CO" sz="800" u="none" strike="noStrike" dirty="0">
                          <a:effectLst/>
                        </a:rPr>
                        <a:t> Limitada</a:t>
                      </a:r>
                      <a:endParaRPr lang="es-CO" sz="800" b="0" i="0" u="none" strike="noStrike" dirty="0">
                        <a:solidFill>
                          <a:srgbClr val="000000"/>
                        </a:solidFill>
                        <a:effectLst/>
                        <a:latin typeface="Calibri Light" panose="020F0302020204030204" pitchFamily="34" charset="0"/>
                      </a:endParaRPr>
                    </a:p>
                  </a:txBody>
                  <a:tcPr marL="7143" marR="7143" marT="7142" marB="0" anchor="ctr"/>
                </a:tc>
                <a:tc>
                  <a:txBody>
                    <a:bodyPr/>
                    <a:lstStyle/>
                    <a:p>
                      <a:pPr algn="l" fontAlgn="ctr"/>
                      <a:r>
                        <a:rPr lang="es-CO" sz="800" u="none" strike="noStrike" dirty="0">
                          <a:effectLst/>
                        </a:rPr>
                        <a:t>Cundinamarca</a:t>
                      </a:r>
                      <a:endParaRPr lang="es-CO" sz="800" b="0" i="0" u="none" strike="noStrike" dirty="0">
                        <a:solidFill>
                          <a:srgbClr val="000000"/>
                        </a:solidFill>
                        <a:effectLst/>
                        <a:latin typeface="Calibri Light" panose="020F0302020204030204" pitchFamily="34" charset="0"/>
                      </a:endParaRPr>
                    </a:p>
                  </a:txBody>
                  <a:tcPr marL="7143" marR="7143" marT="7142" marB="0" anchor="ctr"/>
                </a:tc>
                <a:tc>
                  <a:txBody>
                    <a:bodyPr/>
                    <a:lstStyle/>
                    <a:p>
                      <a:pPr algn="l" fontAlgn="ctr"/>
                      <a:r>
                        <a:rPr lang="es-CO" sz="800" u="none" strike="noStrike" dirty="0">
                          <a:effectLst/>
                        </a:rPr>
                        <a:t>Chía</a:t>
                      </a:r>
                      <a:endParaRPr lang="es-CO" sz="800" b="0" i="0" u="none" strike="noStrike" dirty="0">
                        <a:solidFill>
                          <a:srgbClr val="000000"/>
                        </a:solidFill>
                        <a:effectLst/>
                        <a:latin typeface="Calibri Light" panose="020F0302020204030204" pitchFamily="34" charset="0"/>
                      </a:endParaRPr>
                    </a:p>
                  </a:txBody>
                  <a:tcPr marL="7143" marR="7143" marT="7142" marB="0" anchor="ctr"/>
                </a:tc>
                <a:tc>
                  <a:txBody>
                    <a:bodyPr/>
                    <a:lstStyle/>
                    <a:p>
                      <a:pPr algn="l" fontAlgn="b"/>
                      <a:r>
                        <a:rPr lang="es-CO" sz="800" u="none" strike="noStrike" dirty="0">
                          <a:effectLst/>
                        </a:rPr>
                        <a:t> $            950,451,130 </a:t>
                      </a:r>
                      <a:endParaRPr lang="es-CO" sz="800" b="0" i="0" u="none" strike="noStrike" dirty="0">
                        <a:solidFill>
                          <a:srgbClr val="000000"/>
                        </a:solidFill>
                        <a:effectLst/>
                        <a:latin typeface="Calibri Light" panose="020F0302020204030204" pitchFamily="34" charset="0"/>
                      </a:endParaRPr>
                    </a:p>
                  </a:txBody>
                  <a:tcPr marL="7143" marR="7143" marT="7142" marB="0" anchor="ctr"/>
                </a:tc>
                <a:extLst>
                  <a:ext uri="{0D108BD9-81ED-4DB2-BD59-A6C34878D82A}">
                    <a16:rowId xmlns:a16="http://schemas.microsoft.com/office/drawing/2014/main" val="10005"/>
                  </a:ext>
                </a:extLst>
              </a:tr>
              <a:tr h="202447">
                <a:tc>
                  <a:txBody>
                    <a:bodyPr/>
                    <a:lstStyle/>
                    <a:p>
                      <a:pPr algn="ctr" fontAlgn="ctr"/>
                      <a:r>
                        <a:rPr lang="es-CO" sz="800" b="1" u="none" strike="noStrike" dirty="0">
                          <a:effectLst/>
                        </a:rPr>
                        <a:t>6</a:t>
                      </a:r>
                      <a:endParaRPr lang="es-CO" sz="800" b="1" i="0" u="none" strike="noStrike" dirty="0">
                        <a:solidFill>
                          <a:srgbClr val="000000"/>
                        </a:solidFill>
                        <a:effectLst/>
                        <a:latin typeface="Calibri" panose="020F0502020204030204" pitchFamily="34" charset="0"/>
                      </a:endParaRPr>
                    </a:p>
                  </a:txBody>
                  <a:tcPr marL="7143" marR="7143" marT="7142" marB="0" anchor="ctr"/>
                </a:tc>
                <a:tc>
                  <a:txBody>
                    <a:bodyPr/>
                    <a:lstStyle/>
                    <a:p>
                      <a:pPr algn="l" fontAlgn="ctr"/>
                      <a:r>
                        <a:rPr lang="es-CO" sz="800" u="none" strike="noStrike" dirty="0">
                          <a:effectLst/>
                        </a:rPr>
                        <a:t>Estación De Servicio Los Jose S.A.S</a:t>
                      </a:r>
                      <a:endParaRPr lang="es-CO" sz="800" b="0" i="0" u="none" strike="noStrike" dirty="0">
                        <a:solidFill>
                          <a:srgbClr val="000000"/>
                        </a:solidFill>
                        <a:effectLst/>
                        <a:latin typeface="Calibri Light" panose="020F0302020204030204" pitchFamily="34" charset="0"/>
                      </a:endParaRPr>
                    </a:p>
                  </a:txBody>
                  <a:tcPr marL="7143" marR="7143" marT="7142" marB="0" anchor="ctr"/>
                </a:tc>
                <a:tc>
                  <a:txBody>
                    <a:bodyPr/>
                    <a:lstStyle/>
                    <a:p>
                      <a:pPr algn="l" fontAlgn="ctr"/>
                      <a:r>
                        <a:rPr lang="es-CO" sz="800" u="none" strike="noStrike" dirty="0">
                          <a:effectLst/>
                        </a:rPr>
                        <a:t>La Guajira</a:t>
                      </a:r>
                      <a:endParaRPr lang="es-CO" sz="800" b="0" i="0" u="none" strike="noStrike" dirty="0">
                        <a:solidFill>
                          <a:srgbClr val="000000"/>
                        </a:solidFill>
                        <a:effectLst/>
                        <a:latin typeface="Calibri Light" panose="020F0302020204030204" pitchFamily="34" charset="0"/>
                      </a:endParaRPr>
                    </a:p>
                  </a:txBody>
                  <a:tcPr marL="7143" marR="7143" marT="7142" marB="0" anchor="ctr"/>
                </a:tc>
                <a:tc>
                  <a:txBody>
                    <a:bodyPr/>
                    <a:lstStyle/>
                    <a:p>
                      <a:pPr algn="l" fontAlgn="ctr"/>
                      <a:r>
                        <a:rPr lang="es-CO" sz="800" u="none" strike="noStrike" dirty="0">
                          <a:effectLst/>
                        </a:rPr>
                        <a:t>Riohacha</a:t>
                      </a:r>
                      <a:endParaRPr lang="es-CO" sz="800" b="0" i="0" u="none" strike="noStrike" dirty="0">
                        <a:solidFill>
                          <a:srgbClr val="000000"/>
                        </a:solidFill>
                        <a:effectLst/>
                        <a:latin typeface="Calibri Light" panose="020F0302020204030204" pitchFamily="34" charset="0"/>
                      </a:endParaRPr>
                    </a:p>
                  </a:txBody>
                  <a:tcPr marL="7143" marR="7143" marT="7142" marB="0" anchor="ctr"/>
                </a:tc>
                <a:tc>
                  <a:txBody>
                    <a:bodyPr/>
                    <a:lstStyle/>
                    <a:p>
                      <a:pPr algn="l" fontAlgn="b"/>
                      <a:r>
                        <a:rPr lang="es-CO" sz="800" u="none" strike="noStrike" dirty="0">
                          <a:effectLst/>
                        </a:rPr>
                        <a:t> $            661,701,656 </a:t>
                      </a:r>
                      <a:endParaRPr lang="es-CO" sz="800" b="0" i="0" u="none" strike="noStrike" dirty="0">
                        <a:solidFill>
                          <a:srgbClr val="000000"/>
                        </a:solidFill>
                        <a:effectLst/>
                        <a:latin typeface="Calibri Light" panose="020F0302020204030204" pitchFamily="34" charset="0"/>
                      </a:endParaRPr>
                    </a:p>
                  </a:txBody>
                  <a:tcPr marL="7143" marR="7143" marT="7142" marB="0" anchor="ctr"/>
                </a:tc>
                <a:extLst>
                  <a:ext uri="{0D108BD9-81ED-4DB2-BD59-A6C34878D82A}">
                    <a16:rowId xmlns:a16="http://schemas.microsoft.com/office/drawing/2014/main" val="10006"/>
                  </a:ext>
                </a:extLst>
              </a:tr>
              <a:tr h="254359">
                <a:tc>
                  <a:txBody>
                    <a:bodyPr/>
                    <a:lstStyle/>
                    <a:p>
                      <a:pPr algn="ctr" fontAlgn="ctr"/>
                      <a:r>
                        <a:rPr lang="es-CO" sz="800" b="1" u="none" strike="noStrike" dirty="0">
                          <a:effectLst/>
                        </a:rPr>
                        <a:t>7</a:t>
                      </a:r>
                      <a:endParaRPr lang="es-CO" sz="800" b="1" i="0" u="none" strike="noStrike" dirty="0">
                        <a:solidFill>
                          <a:srgbClr val="000000"/>
                        </a:solidFill>
                        <a:effectLst/>
                        <a:latin typeface="Calibri" panose="020F0502020204030204" pitchFamily="34" charset="0"/>
                      </a:endParaRPr>
                    </a:p>
                  </a:txBody>
                  <a:tcPr marL="7143" marR="7143" marT="7142" marB="0" anchor="ctr"/>
                </a:tc>
                <a:tc>
                  <a:txBody>
                    <a:bodyPr/>
                    <a:lstStyle/>
                    <a:p>
                      <a:pPr algn="l" fontAlgn="ctr"/>
                      <a:r>
                        <a:rPr lang="es-CO" sz="800" u="none" strike="noStrike" dirty="0">
                          <a:effectLst/>
                        </a:rPr>
                        <a:t>EDS Zona Franca La Virginia S A S</a:t>
                      </a:r>
                      <a:endParaRPr lang="es-CO" sz="800" b="0" i="0" u="none" strike="noStrike" dirty="0">
                        <a:solidFill>
                          <a:srgbClr val="000000"/>
                        </a:solidFill>
                        <a:effectLst/>
                        <a:latin typeface="Calibri Light" panose="020F0302020204030204" pitchFamily="34" charset="0"/>
                      </a:endParaRPr>
                    </a:p>
                  </a:txBody>
                  <a:tcPr marL="7143" marR="7143" marT="7142" marB="0" anchor="ctr"/>
                </a:tc>
                <a:tc>
                  <a:txBody>
                    <a:bodyPr/>
                    <a:lstStyle/>
                    <a:p>
                      <a:pPr algn="l" fontAlgn="ctr"/>
                      <a:r>
                        <a:rPr lang="es-CO" sz="800" u="none" strike="noStrike" dirty="0">
                          <a:effectLst/>
                        </a:rPr>
                        <a:t>Risaralda</a:t>
                      </a:r>
                      <a:endParaRPr lang="es-CO" sz="800" b="0" i="0" u="none" strike="noStrike" dirty="0">
                        <a:solidFill>
                          <a:srgbClr val="000000"/>
                        </a:solidFill>
                        <a:effectLst/>
                        <a:latin typeface="Calibri Light" panose="020F0302020204030204" pitchFamily="34" charset="0"/>
                      </a:endParaRPr>
                    </a:p>
                  </a:txBody>
                  <a:tcPr marL="7143" marR="7143" marT="7142" marB="0" anchor="ctr"/>
                </a:tc>
                <a:tc>
                  <a:txBody>
                    <a:bodyPr/>
                    <a:lstStyle/>
                    <a:p>
                      <a:pPr algn="l" fontAlgn="ctr"/>
                      <a:r>
                        <a:rPr lang="es-CO" sz="800" u="none" strike="noStrike" dirty="0">
                          <a:effectLst/>
                        </a:rPr>
                        <a:t>La Virginia</a:t>
                      </a:r>
                      <a:endParaRPr lang="es-CO" sz="800" b="0" i="0" u="none" strike="noStrike" dirty="0">
                        <a:solidFill>
                          <a:srgbClr val="000000"/>
                        </a:solidFill>
                        <a:effectLst/>
                        <a:latin typeface="Calibri Light" panose="020F0302020204030204" pitchFamily="34" charset="0"/>
                      </a:endParaRPr>
                    </a:p>
                  </a:txBody>
                  <a:tcPr marL="7143" marR="7143" marT="7142" marB="0" anchor="ctr"/>
                </a:tc>
                <a:tc>
                  <a:txBody>
                    <a:bodyPr/>
                    <a:lstStyle/>
                    <a:p>
                      <a:pPr algn="l" fontAlgn="b"/>
                      <a:r>
                        <a:rPr lang="es-CO" sz="800" u="none" strike="noStrike" dirty="0">
                          <a:effectLst/>
                        </a:rPr>
                        <a:t> $            449,507,000 </a:t>
                      </a:r>
                      <a:endParaRPr lang="es-CO" sz="800" b="0" i="0" u="none" strike="noStrike" dirty="0">
                        <a:solidFill>
                          <a:srgbClr val="000000"/>
                        </a:solidFill>
                        <a:effectLst/>
                        <a:latin typeface="Calibri Light" panose="020F0302020204030204" pitchFamily="34" charset="0"/>
                      </a:endParaRPr>
                    </a:p>
                  </a:txBody>
                  <a:tcPr marL="7143" marR="7143" marT="7142" marB="0" anchor="ctr"/>
                </a:tc>
                <a:extLst>
                  <a:ext uri="{0D108BD9-81ED-4DB2-BD59-A6C34878D82A}">
                    <a16:rowId xmlns:a16="http://schemas.microsoft.com/office/drawing/2014/main" val="10007"/>
                  </a:ext>
                </a:extLst>
              </a:tr>
              <a:tr h="275542">
                <a:tc>
                  <a:txBody>
                    <a:bodyPr/>
                    <a:lstStyle/>
                    <a:p>
                      <a:pPr algn="ctr" fontAlgn="ctr"/>
                      <a:r>
                        <a:rPr lang="es-CO" sz="800" b="1" u="none" strike="noStrike" dirty="0">
                          <a:effectLst/>
                        </a:rPr>
                        <a:t>8</a:t>
                      </a:r>
                      <a:endParaRPr lang="es-CO" sz="800" b="1" i="0" u="none" strike="noStrike" dirty="0">
                        <a:solidFill>
                          <a:srgbClr val="000000"/>
                        </a:solidFill>
                        <a:effectLst/>
                        <a:latin typeface="Calibri" panose="020F0502020204030204" pitchFamily="34" charset="0"/>
                      </a:endParaRPr>
                    </a:p>
                  </a:txBody>
                  <a:tcPr marL="7143" marR="7143" marT="7142" marB="0" anchor="ctr"/>
                </a:tc>
                <a:tc>
                  <a:txBody>
                    <a:bodyPr/>
                    <a:lstStyle/>
                    <a:p>
                      <a:pPr algn="l" fontAlgn="ctr"/>
                      <a:r>
                        <a:rPr lang="es-CO" sz="800" u="none" strike="noStrike" dirty="0">
                          <a:effectLst/>
                        </a:rPr>
                        <a:t>EDS Las Guacamayas Santo Domingo</a:t>
                      </a:r>
                      <a:endParaRPr lang="es-CO" sz="800" b="0" i="0" u="none" strike="noStrike" dirty="0">
                        <a:solidFill>
                          <a:srgbClr val="000000"/>
                        </a:solidFill>
                        <a:effectLst/>
                        <a:latin typeface="Calibri Light" panose="020F0302020204030204" pitchFamily="34" charset="0"/>
                      </a:endParaRPr>
                    </a:p>
                  </a:txBody>
                  <a:tcPr marL="7143" marR="7143" marT="7142" marB="0" anchor="ctr"/>
                </a:tc>
                <a:tc>
                  <a:txBody>
                    <a:bodyPr/>
                    <a:lstStyle/>
                    <a:p>
                      <a:pPr algn="l" fontAlgn="ctr"/>
                      <a:r>
                        <a:rPr lang="es-CO" sz="800" u="none" strike="noStrike" dirty="0">
                          <a:effectLst/>
                        </a:rPr>
                        <a:t>Caquetá</a:t>
                      </a:r>
                      <a:endParaRPr lang="es-CO" sz="800" b="0" i="0" u="none" strike="noStrike" dirty="0">
                        <a:solidFill>
                          <a:srgbClr val="000000"/>
                        </a:solidFill>
                        <a:effectLst/>
                        <a:latin typeface="Calibri Light" panose="020F0302020204030204" pitchFamily="34" charset="0"/>
                      </a:endParaRPr>
                    </a:p>
                  </a:txBody>
                  <a:tcPr marL="7143" marR="7143" marT="7142" marB="0" anchor="ctr"/>
                </a:tc>
                <a:tc>
                  <a:txBody>
                    <a:bodyPr/>
                    <a:lstStyle/>
                    <a:p>
                      <a:pPr algn="l" fontAlgn="ctr"/>
                      <a:r>
                        <a:rPr lang="es-CO" sz="800" u="none" strike="noStrike" dirty="0">
                          <a:effectLst/>
                        </a:rPr>
                        <a:t>Florencia</a:t>
                      </a:r>
                      <a:endParaRPr lang="es-CO" sz="800" b="0" i="0" u="none" strike="noStrike" dirty="0">
                        <a:solidFill>
                          <a:srgbClr val="000000"/>
                        </a:solidFill>
                        <a:effectLst/>
                        <a:latin typeface="Calibri Light" panose="020F0302020204030204" pitchFamily="34" charset="0"/>
                      </a:endParaRPr>
                    </a:p>
                  </a:txBody>
                  <a:tcPr marL="7143" marR="7143" marT="7142" marB="0" anchor="ctr"/>
                </a:tc>
                <a:tc>
                  <a:txBody>
                    <a:bodyPr/>
                    <a:lstStyle/>
                    <a:p>
                      <a:pPr algn="l" fontAlgn="b"/>
                      <a:r>
                        <a:rPr lang="es-CO" sz="800" u="none" strike="noStrike" dirty="0">
                          <a:effectLst/>
                        </a:rPr>
                        <a:t> $            396,248,383 </a:t>
                      </a:r>
                      <a:endParaRPr lang="es-CO" sz="800" b="0" i="0" u="none" strike="noStrike" dirty="0">
                        <a:solidFill>
                          <a:srgbClr val="000000"/>
                        </a:solidFill>
                        <a:effectLst/>
                        <a:latin typeface="Calibri Light" panose="020F0302020204030204" pitchFamily="34" charset="0"/>
                      </a:endParaRPr>
                    </a:p>
                  </a:txBody>
                  <a:tcPr marL="7143" marR="7143" marT="7142" marB="0" anchor="ctr"/>
                </a:tc>
                <a:extLst>
                  <a:ext uri="{0D108BD9-81ED-4DB2-BD59-A6C34878D82A}">
                    <a16:rowId xmlns:a16="http://schemas.microsoft.com/office/drawing/2014/main" val="10008"/>
                  </a:ext>
                </a:extLst>
              </a:tr>
              <a:tr h="202447">
                <a:tc>
                  <a:txBody>
                    <a:bodyPr/>
                    <a:lstStyle/>
                    <a:p>
                      <a:pPr algn="ctr" fontAlgn="ctr"/>
                      <a:r>
                        <a:rPr lang="es-CO" sz="800" b="1" u="none" strike="noStrike" dirty="0">
                          <a:effectLst/>
                        </a:rPr>
                        <a:t>9</a:t>
                      </a:r>
                      <a:endParaRPr lang="es-CO" sz="800" b="1" i="0" u="none" strike="noStrike" dirty="0">
                        <a:solidFill>
                          <a:srgbClr val="000000"/>
                        </a:solidFill>
                        <a:effectLst/>
                        <a:latin typeface="Calibri" panose="020F0502020204030204" pitchFamily="34" charset="0"/>
                      </a:endParaRPr>
                    </a:p>
                  </a:txBody>
                  <a:tcPr marL="7143" marR="7143" marT="7142" marB="0" anchor="ctr"/>
                </a:tc>
                <a:tc>
                  <a:txBody>
                    <a:bodyPr/>
                    <a:lstStyle/>
                    <a:p>
                      <a:pPr algn="l" fontAlgn="ctr"/>
                      <a:r>
                        <a:rPr lang="es-CO" sz="800" u="none" strike="noStrike" dirty="0">
                          <a:effectLst/>
                        </a:rPr>
                        <a:t>Estación De Servicio Terpel Corabastos</a:t>
                      </a:r>
                      <a:endParaRPr lang="es-CO" sz="800" b="0" i="0" u="none" strike="noStrike" dirty="0">
                        <a:solidFill>
                          <a:srgbClr val="000000"/>
                        </a:solidFill>
                        <a:effectLst/>
                        <a:latin typeface="Calibri Light" panose="020F0302020204030204" pitchFamily="34" charset="0"/>
                      </a:endParaRPr>
                    </a:p>
                  </a:txBody>
                  <a:tcPr marL="7143" marR="7143" marT="7142" marB="0" anchor="ctr"/>
                </a:tc>
                <a:tc>
                  <a:txBody>
                    <a:bodyPr/>
                    <a:lstStyle/>
                    <a:p>
                      <a:pPr algn="l" fontAlgn="ctr"/>
                      <a:r>
                        <a:rPr lang="es-CO" sz="800" u="none" strike="noStrike" dirty="0">
                          <a:effectLst/>
                        </a:rPr>
                        <a:t>Cundinamarca</a:t>
                      </a:r>
                      <a:endParaRPr lang="es-CO" sz="800" b="0" i="0" u="none" strike="noStrike" dirty="0">
                        <a:solidFill>
                          <a:srgbClr val="000000"/>
                        </a:solidFill>
                        <a:effectLst/>
                        <a:latin typeface="Calibri Light" panose="020F0302020204030204" pitchFamily="34" charset="0"/>
                      </a:endParaRPr>
                    </a:p>
                  </a:txBody>
                  <a:tcPr marL="7143" marR="7143" marT="7142" marB="0" anchor="ctr"/>
                </a:tc>
                <a:tc>
                  <a:txBody>
                    <a:bodyPr/>
                    <a:lstStyle/>
                    <a:p>
                      <a:pPr algn="l" fontAlgn="ctr"/>
                      <a:r>
                        <a:rPr lang="es-CO" sz="800" u="none" strike="noStrike" dirty="0">
                          <a:effectLst/>
                        </a:rPr>
                        <a:t>Bogotá</a:t>
                      </a:r>
                      <a:endParaRPr lang="es-CO" sz="800" b="0" i="0" u="none" strike="noStrike" dirty="0">
                        <a:solidFill>
                          <a:srgbClr val="000000"/>
                        </a:solidFill>
                        <a:effectLst/>
                        <a:latin typeface="Calibri Light" panose="020F0302020204030204" pitchFamily="34" charset="0"/>
                      </a:endParaRPr>
                    </a:p>
                  </a:txBody>
                  <a:tcPr marL="7143" marR="7143" marT="7142" marB="0" anchor="ctr"/>
                </a:tc>
                <a:tc>
                  <a:txBody>
                    <a:bodyPr/>
                    <a:lstStyle/>
                    <a:p>
                      <a:pPr algn="l" fontAlgn="b"/>
                      <a:r>
                        <a:rPr lang="es-CO" sz="800" u="none" strike="noStrike" dirty="0">
                          <a:effectLst/>
                        </a:rPr>
                        <a:t> $              39,488,421 </a:t>
                      </a:r>
                      <a:endParaRPr lang="es-CO" sz="800" b="0" i="0" u="none" strike="noStrike" dirty="0">
                        <a:solidFill>
                          <a:srgbClr val="000000"/>
                        </a:solidFill>
                        <a:effectLst/>
                        <a:latin typeface="Calibri Light" panose="020F0302020204030204" pitchFamily="34" charset="0"/>
                      </a:endParaRPr>
                    </a:p>
                  </a:txBody>
                  <a:tcPr marL="7143" marR="7143" marT="7142" marB="0" anchor="ctr"/>
                </a:tc>
                <a:extLst>
                  <a:ext uri="{0D108BD9-81ED-4DB2-BD59-A6C34878D82A}">
                    <a16:rowId xmlns:a16="http://schemas.microsoft.com/office/drawing/2014/main" val="10009"/>
                  </a:ext>
                </a:extLst>
              </a:tr>
            </a:tbl>
          </a:graphicData>
        </a:graphic>
      </p:graphicFrame>
      <p:cxnSp>
        <p:nvCxnSpPr>
          <p:cNvPr id="57" name="Conector recto 56">
            <a:extLst>
              <a:ext uri="{FF2B5EF4-FFF2-40B4-BE49-F238E27FC236}">
                <a16:creationId xmlns:a16="http://schemas.microsoft.com/office/drawing/2014/main" id="{A4168865-C49A-42BA-88D2-0FC0774B7A43}"/>
              </a:ext>
            </a:extLst>
          </p:cNvPr>
          <p:cNvCxnSpPr>
            <a:cxnSpLocks/>
          </p:cNvCxnSpPr>
          <p:nvPr/>
        </p:nvCxnSpPr>
        <p:spPr>
          <a:xfrm flipH="1">
            <a:off x="4043363" y="1666876"/>
            <a:ext cx="258762" cy="4763"/>
          </a:xfrm>
          <a:prstGeom prst="line">
            <a:avLst/>
          </a:prstGeom>
          <a:ln cap="sq">
            <a:solidFill>
              <a:schemeClr val="bg1">
                <a:lumMod val="65000"/>
              </a:schemeClr>
            </a:solidFill>
            <a:headEnd type="none"/>
            <a:tailEnd type="diamond"/>
          </a:ln>
        </p:spPr>
        <p:style>
          <a:lnRef idx="1">
            <a:schemeClr val="accent1"/>
          </a:lnRef>
          <a:fillRef idx="0">
            <a:schemeClr val="accent1"/>
          </a:fillRef>
          <a:effectRef idx="0">
            <a:schemeClr val="accent1"/>
          </a:effectRef>
          <a:fontRef idx="minor">
            <a:schemeClr val="tx1"/>
          </a:fontRef>
        </p:style>
      </p:cxnSp>
      <p:grpSp>
        <p:nvGrpSpPr>
          <p:cNvPr id="66639" name="Grupo 58">
            <a:extLst>
              <a:ext uri="{FF2B5EF4-FFF2-40B4-BE49-F238E27FC236}">
                <a16:creationId xmlns:a16="http://schemas.microsoft.com/office/drawing/2014/main" id="{1AE06269-F4AB-4F78-BF20-63B79C92D2EC}"/>
              </a:ext>
            </a:extLst>
          </p:cNvPr>
          <p:cNvGrpSpPr>
            <a:grpSpLocks/>
          </p:cNvGrpSpPr>
          <p:nvPr/>
        </p:nvGrpSpPr>
        <p:grpSpPr bwMode="auto">
          <a:xfrm>
            <a:off x="8415338" y="2027238"/>
            <a:ext cx="519112" cy="461962"/>
            <a:chOff x="5623133" y="2016950"/>
            <a:chExt cx="691980" cy="614995"/>
          </a:xfrm>
        </p:grpSpPr>
        <p:sp>
          <p:nvSpPr>
            <p:cNvPr id="60" name="Elipse 59">
              <a:extLst>
                <a:ext uri="{FF2B5EF4-FFF2-40B4-BE49-F238E27FC236}">
                  <a16:creationId xmlns:a16="http://schemas.microsoft.com/office/drawing/2014/main" id="{3FC5A213-5098-4CD4-B103-A001BE3DE0C1}"/>
                </a:ext>
              </a:extLst>
            </p:cNvPr>
            <p:cNvSpPr/>
            <p:nvPr/>
          </p:nvSpPr>
          <p:spPr>
            <a:xfrm>
              <a:off x="5650642" y="2016950"/>
              <a:ext cx="636961" cy="614995"/>
            </a:xfrm>
            <a:prstGeom prst="ellipse">
              <a:avLst/>
            </a:prstGeom>
            <a:ln/>
          </p:spPr>
          <p:style>
            <a:lnRef idx="2">
              <a:schemeClr val="accent2"/>
            </a:lnRef>
            <a:fillRef idx="1">
              <a:schemeClr val="lt1"/>
            </a:fillRef>
            <a:effectRef idx="0">
              <a:schemeClr val="accent2"/>
            </a:effectRef>
            <a:fontRef idx="minor">
              <a:schemeClr val="dk1"/>
            </a:fontRef>
          </p:style>
          <p:txBody>
            <a:bodyPr anchor="ctr"/>
            <a:lstStyle/>
            <a:p>
              <a:pPr algn="ctr">
                <a:defRPr/>
              </a:pPr>
              <a:endParaRPr lang="es-CO">
                <a:solidFill>
                  <a:srgbClr val="494949"/>
                </a:solidFill>
              </a:endParaRPr>
            </a:p>
          </p:txBody>
        </p:sp>
        <p:pic>
          <p:nvPicPr>
            <p:cNvPr id="66644" name="Picture 2" descr="Iconos de computadora, estación de servicio, rectángulo, gasolinera png |  PNGEgg">
              <a:extLst>
                <a:ext uri="{FF2B5EF4-FFF2-40B4-BE49-F238E27FC236}">
                  <a16:creationId xmlns:a16="http://schemas.microsoft.com/office/drawing/2014/main" id="{33A55A77-DFDC-48FC-895E-C184FE77DA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3133" y="2127618"/>
              <a:ext cx="691980" cy="393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2" name="CuadroTexto 61">
            <a:extLst>
              <a:ext uri="{FF2B5EF4-FFF2-40B4-BE49-F238E27FC236}">
                <a16:creationId xmlns:a16="http://schemas.microsoft.com/office/drawing/2014/main" id="{66DB0E14-DC3A-4953-B1BB-7100EDFB8100}"/>
              </a:ext>
            </a:extLst>
          </p:cNvPr>
          <p:cNvSpPr txBox="1"/>
          <p:nvPr/>
        </p:nvSpPr>
        <p:spPr>
          <a:xfrm>
            <a:off x="8926514" y="1971676"/>
            <a:ext cx="1565275" cy="576263"/>
          </a:xfrm>
          <a:prstGeom prst="rect">
            <a:avLst/>
          </a:prstGeom>
        </p:spPr>
        <p:txBody>
          <a:bodyPr wrap="none">
            <a:spAutoFit/>
          </a:bodyPr>
          <a:lstStyle>
            <a:defPPr>
              <a:defRPr lang="es-ES"/>
            </a:defPPr>
            <a:lvl1pPr algn="ctr">
              <a:defRPr sz="2400" b="1">
                <a:solidFill>
                  <a:srgbClr val="000090"/>
                </a:solidFill>
                <a:latin typeface="Calibri" panose="020F0502020204030204" pitchFamily="34" charset="0"/>
              </a:defRPr>
            </a:lvl1pPr>
          </a:lstStyle>
          <a:p>
            <a:pPr>
              <a:defRPr/>
            </a:pPr>
            <a:r>
              <a:rPr lang="es-ES" sz="1350" dirty="0"/>
              <a:t>∑ Valor Patrimonial</a:t>
            </a:r>
          </a:p>
          <a:p>
            <a:pPr>
              <a:defRPr/>
            </a:pPr>
            <a:r>
              <a:rPr lang="es-CO" sz="1800" b="0" dirty="0"/>
              <a:t> </a:t>
            </a:r>
            <a:r>
              <a:rPr lang="es-CO" sz="1500" b="0" u="sng" dirty="0"/>
              <a:t>$39,645,539,087</a:t>
            </a:r>
            <a:endParaRPr lang="es-ES" sz="1350" b="0" u="sng" dirty="0"/>
          </a:p>
        </p:txBody>
      </p:sp>
      <p:sp>
        <p:nvSpPr>
          <p:cNvPr id="28" name="Rectángulo 27">
            <a:extLst>
              <a:ext uri="{FF2B5EF4-FFF2-40B4-BE49-F238E27FC236}">
                <a16:creationId xmlns:a16="http://schemas.microsoft.com/office/drawing/2014/main" id="{AFD2BA6A-6E08-401A-B195-BEF3E974C048}"/>
              </a:ext>
            </a:extLst>
          </p:cNvPr>
          <p:cNvSpPr/>
          <p:nvPr/>
        </p:nvSpPr>
        <p:spPr>
          <a:xfrm>
            <a:off x="6835776" y="5205413"/>
            <a:ext cx="3679825" cy="646112"/>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p>
            <a:pPr algn="ctr">
              <a:defRPr/>
            </a:pPr>
            <a:r>
              <a:rPr lang="es-CO" b="1" dirty="0">
                <a:solidFill>
                  <a:srgbClr val="595959"/>
                </a:solidFill>
              </a:rPr>
              <a:t>52 Activos - ∑ Valor Patrimonial  $44,211,748,723</a:t>
            </a:r>
          </a:p>
        </p:txBody>
      </p:sp>
      <p:sp>
        <p:nvSpPr>
          <p:cNvPr id="66642" name="Rectángulo 2">
            <a:extLst>
              <a:ext uri="{FF2B5EF4-FFF2-40B4-BE49-F238E27FC236}">
                <a16:creationId xmlns:a16="http://schemas.microsoft.com/office/drawing/2014/main" id="{28986A61-6434-4DB4-94AD-16D14F8DBFEF}"/>
              </a:ext>
            </a:extLst>
          </p:cNvPr>
          <p:cNvSpPr>
            <a:spLocks noChangeArrowheads="1"/>
          </p:cNvSpPr>
          <p:nvPr/>
        </p:nvSpPr>
        <p:spPr bwMode="auto">
          <a:xfrm>
            <a:off x="6032500" y="5216525"/>
            <a:ext cx="10683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b="1"/>
              <a:t>Total EDS</a:t>
            </a:r>
            <a:endParaRPr lang="es-CO" altLang="es-CO" b="1"/>
          </a:p>
        </p:txBody>
      </p:sp>
      <p:sp>
        <p:nvSpPr>
          <p:cNvPr id="31" name="Rectángulo 30">
            <a:extLst>
              <a:ext uri="{FF2B5EF4-FFF2-40B4-BE49-F238E27FC236}">
                <a16:creationId xmlns:a16="http://schemas.microsoft.com/office/drawing/2014/main" id="{4E1EB208-9587-409C-885C-EBEE81530148}"/>
              </a:ext>
            </a:extLst>
          </p:cNvPr>
          <p:cNvSpPr/>
          <p:nvPr/>
        </p:nvSpPr>
        <p:spPr>
          <a:xfrm>
            <a:off x="1" y="6624639"/>
            <a:ext cx="12192000"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32" name="CuadroTexto 31">
            <a:extLst>
              <a:ext uri="{FF2B5EF4-FFF2-40B4-BE49-F238E27FC236}">
                <a16:creationId xmlns:a16="http://schemas.microsoft.com/office/drawing/2014/main" id="{A398CE79-96DA-4F1D-A968-A0EAD27862F2}"/>
              </a:ext>
            </a:extLst>
          </p:cNvPr>
          <p:cNvSpPr txBox="1"/>
          <p:nvPr/>
        </p:nvSpPr>
        <p:spPr>
          <a:xfrm>
            <a:off x="7859714" y="6589513"/>
            <a:ext cx="4332285" cy="307777"/>
          </a:xfrm>
          <a:prstGeom prst="rect">
            <a:avLst/>
          </a:prstGeom>
          <a:noFill/>
        </p:spPr>
        <p:txBody>
          <a:bodyPr wrap="square">
            <a:spAutoFit/>
          </a:bodyPr>
          <a:lstStyle/>
          <a:p>
            <a:pPr algn="r">
              <a:defRPr/>
            </a:pPr>
            <a:r>
              <a:rPr lang="es-ES" sz="1400" dirty="0">
                <a:solidFill>
                  <a:srgbClr val="A9A8A9"/>
                </a:solidFill>
                <a:latin typeface="Lato Regular"/>
                <a:cs typeface="Lato Regular"/>
              </a:rPr>
              <a:t>Gerencia de Sociedades Activas </a:t>
            </a:r>
          </a:p>
        </p:txBody>
      </p:sp>
      <p:pic>
        <p:nvPicPr>
          <p:cNvPr id="33" name="Imagen 7">
            <a:extLst>
              <a:ext uri="{FF2B5EF4-FFF2-40B4-BE49-F238E27FC236}">
                <a16:creationId xmlns:a16="http://schemas.microsoft.com/office/drawing/2014/main" id="{F8ACA393-700E-4881-A5A5-ADAB22D7E4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34" name="Imagen 5">
            <a:extLst>
              <a:ext uri="{FF2B5EF4-FFF2-40B4-BE49-F238E27FC236}">
                <a16:creationId xmlns:a16="http://schemas.microsoft.com/office/drawing/2014/main" id="{6763541F-E714-4118-B5B2-6E885C7C37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9" name="CuadroTexto 45">
            <a:extLst>
              <a:ext uri="{FF2B5EF4-FFF2-40B4-BE49-F238E27FC236}">
                <a16:creationId xmlns:a16="http://schemas.microsoft.com/office/drawing/2014/main" id="{14FF1C5D-7848-4F8D-8DF0-8C925B52B628}"/>
              </a:ext>
            </a:extLst>
          </p:cNvPr>
          <p:cNvSpPr txBox="1">
            <a:spLocks noChangeArrowheads="1"/>
          </p:cNvSpPr>
          <p:nvPr/>
        </p:nvSpPr>
        <p:spPr bwMode="auto">
          <a:xfrm>
            <a:off x="4859338" y="1752600"/>
            <a:ext cx="2093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ES" altLang="es-CO" b="1">
                <a:solidFill>
                  <a:srgbClr val="000090"/>
                </a:solidFill>
              </a:rPr>
              <a:t>Plan de ventas 2021</a:t>
            </a:r>
          </a:p>
        </p:txBody>
      </p:sp>
      <p:sp>
        <p:nvSpPr>
          <p:cNvPr id="27" name="CuadroTexto 26">
            <a:extLst>
              <a:ext uri="{FF2B5EF4-FFF2-40B4-BE49-F238E27FC236}">
                <a16:creationId xmlns:a16="http://schemas.microsoft.com/office/drawing/2014/main" id="{05B3EF1D-C56A-485E-98C6-1F9C475E362E}"/>
              </a:ext>
            </a:extLst>
          </p:cNvPr>
          <p:cNvSpPr txBox="1"/>
          <p:nvPr/>
        </p:nvSpPr>
        <p:spPr>
          <a:xfrm>
            <a:off x="3214689" y="3467100"/>
            <a:ext cx="1639887" cy="300038"/>
          </a:xfrm>
          <a:prstGeom prst="rect">
            <a:avLst/>
          </a:prstGeom>
        </p:spPr>
        <p:txBody>
          <a:bodyPr wrap="none">
            <a:spAutoFit/>
          </a:bodyPr>
          <a:lstStyle>
            <a:defPPr>
              <a:defRPr lang="es-ES"/>
            </a:defPPr>
            <a:lvl1pPr algn="ctr">
              <a:defRPr sz="2400" b="1">
                <a:solidFill>
                  <a:srgbClr val="000090"/>
                </a:solidFill>
                <a:latin typeface="Calibri" panose="020F0502020204030204" pitchFamily="34" charset="0"/>
              </a:defRPr>
            </a:lvl1pPr>
          </a:lstStyle>
          <a:p>
            <a:pPr>
              <a:defRPr/>
            </a:pPr>
            <a:r>
              <a:rPr lang="es-ES" sz="1350" dirty="0">
                <a:solidFill>
                  <a:srgbClr val="595959"/>
                </a:solidFill>
              </a:rPr>
              <a:t>Sector Agropecuario</a:t>
            </a:r>
          </a:p>
        </p:txBody>
      </p:sp>
      <p:sp>
        <p:nvSpPr>
          <p:cNvPr id="62" name="CuadroTexto 61">
            <a:extLst>
              <a:ext uri="{FF2B5EF4-FFF2-40B4-BE49-F238E27FC236}">
                <a16:creationId xmlns:a16="http://schemas.microsoft.com/office/drawing/2014/main" id="{3FAB00C1-78D9-4B95-9306-FEE04B6F8727}"/>
              </a:ext>
            </a:extLst>
          </p:cNvPr>
          <p:cNvSpPr txBox="1"/>
          <p:nvPr/>
        </p:nvSpPr>
        <p:spPr>
          <a:xfrm>
            <a:off x="6457951" y="2395539"/>
            <a:ext cx="1565275" cy="300037"/>
          </a:xfrm>
          <a:prstGeom prst="rect">
            <a:avLst/>
          </a:prstGeom>
        </p:spPr>
        <p:txBody>
          <a:bodyPr wrap="none">
            <a:spAutoFit/>
          </a:bodyPr>
          <a:lstStyle>
            <a:defPPr>
              <a:defRPr lang="es-ES"/>
            </a:defPPr>
            <a:lvl1pPr algn="ctr">
              <a:defRPr sz="2400" b="1">
                <a:solidFill>
                  <a:srgbClr val="000090"/>
                </a:solidFill>
                <a:latin typeface="Calibri" panose="020F0502020204030204" pitchFamily="34" charset="0"/>
              </a:defRPr>
            </a:lvl1pPr>
          </a:lstStyle>
          <a:p>
            <a:pPr>
              <a:defRPr/>
            </a:pPr>
            <a:r>
              <a:rPr lang="es-ES" sz="1350" dirty="0"/>
              <a:t>∑ Valor Patrimonial</a:t>
            </a:r>
          </a:p>
        </p:txBody>
      </p:sp>
      <p:sp>
        <p:nvSpPr>
          <p:cNvPr id="28" name="CuadroTexto 27">
            <a:extLst>
              <a:ext uri="{FF2B5EF4-FFF2-40B4-BE49-F238E27FC236}">
                <a16:creationId xmlns:a16="http://schemas.microsoft.com/office/drawing/2014/main" id="{E38A0764-A141-493E-9C56-FE70293A6533}"/>
              </a:ext>
            </a:extLst>
          </p:cNvPr>
          <p:cNvSpPr txBox="1"/>
          <p:nvPr/>
        </p:nvSpPr>
        <p:spPr>
          <a:xfrm>
            <a:off x="3613150" y="2895600"/>
            <a:ext cx="865188" cy="300038"/>
          </a:xfrm>
          <a:prstGeom prst="rect">
            <a:avLst/>
          </a:prstGeom>
        </p:spPr>
        <p:txBody>
          <a:bodyPr wrap="none">
            <a:spAutoFit/>
          </a:bodyPr>
          <a:lstStyle>
            <a:defPPr>
              <a:defRPr lang="es-ES"/>
            </a:defPPr>
            <a:lvl1pPr algn="ctr">
              <a:defRPr sz="2400" b="1">
                <a:solidFill>
                  <a:srgbClr val="000090"/>
                </a:solidFill>
                <a:latin typeface="Calibri" panose="020F0502020204030204" pitchFamily="34" charset="0"/>
              </a:defRPr>
            </a:lvl1pPr>
          </a:lstStyle>
          <a:p>
            <a:pPr>
              <a:defRPr/>
            </a:pPr>
            <a:r>
              <a:rPr lang="es-ES" sz="1350" dirty="0">
                <a:solidFill>
                  <a:srgbClr val="595959"/>
                </a:solidFill>
              </a:rPr>
              <a:t>Modelo Z</a:t>
            </a:r>
          </a:p>
        </p:txBody>
      </p:sp>
      <p:sp>
        <p:nvSpPr>
          <p:cNvPr id="31" name="CuadroTexto 30">
            <a:extLst>
              <a:ext uri="{FF2B5EF4-FFF2-40B4-BE49-F238E27FC236}">
                <a16:creationId xmlns:a16="http://schemas.microsoft.com/office/drawing/2014/main" id="{F4CD3252-BD67-47F2-9231-A78F30C90D36}"/>
              </a:ext>
            </a:extLst>
          </p:cNvPr>
          <p:cNvSpPr txBox="1"/>
          <p:nvPr/>
        </p:nvSpPr>
        <p:spPr>
          <a:xfrm>
            <a:off x="3386139" y="4038600"/>
            <a:ext cx="1296987" cy="300038"/>
          </a:xfrm>
          <a:prstGeom prst="rect">
            <a:avLst/>
          </a:prstGeom>
        </p:spPr>
        <p:txBody>
          <a:bodyPr wrap="none">
            <a:spAutoFit/>
          </a:bodyPr>
          <a:lstStyle>
            <a:defPPr>
              <a:defRPr lang="es-ES"/>
            </a:defPPr>
            <a:lvl1pPr algn="ctr">
              <a:defRPr sz="2400" b="1">
                <a:solidFill>
                  <a:srgbClr val="000090"/>
                </a:solidFill>
                <a:latin typeface="Calibri" panose="020F0502020204030204" pitchFamily="34" charset="0"/>
              </a:defRPr>
            </a:lvl1pPr>
          </a:lstStyle>
          <a:p>
            <a:pPr>
              <a:defRPr/>
            </a:pPr>
            <a:r>
              <a:rPr lang="es-ES" sz="1350" dirty="0">
                <a:solidFill>
                  <a:srgbClr val="595959"/>
                </a:solidFill>
              </a:rPr>
              <a:t>Supermercados</a:t>
            </a:r>
          </a:p>
        </p:txBody>
      </p:sp>
      <p:sp>
        <p:nvSpPr>
          <p:cNvPr id="32" name="CuadroTexto 31">
            <a:extLst>
              <a:ext uri="{FF2B5EF4-FFF2-40B4-BE49-F238E27FC236}">
                <a16:creationId xmlns:a16="http://schemas.microsoft.com/office/drawing/2014/main" id="{66BBD189-FB05-4B35-91B1-278ED560F44C}"/>
              </a:ext>
            </a:extLst>
          </p:cNvPr>
          <p:cNvSpPr txBox="1"/>
          <p:nvPr/>
        </p:nvSpPr>
        <p:spPr>
          <a:xfrm>
            <a:off x="3167063" y="4610100"/>
            <a:ext cx="1757362" cy="300038"/>
          </a:xfrm>
          <a:prstGeom prst="rect">
            <a:avLst/>
          </a:prstGeom>
        </p:spPr>
        <p:txBody>
          <a:bodyPr wrap="none">
            <a:spAutoFit/>
          </a:bodyPr>
          <a:lstStyle>
            <a:defPPr>
              <a:defRPr lang="es-ES"/>
            </a:defPPr>
            <a:lvl1pPr algn="ctr">
              <a:defRPr sz="2400" b="1">
                <a:solidFill>
                  <a:srgbClr val="000090"/>
                </a:solidFill>
                <a:latin typeface="Calibri" panose="020F0502020204030204" pitchFamily="34" charset="0"/>
              </a:defRPr>
            </a:lvl1pPr>
          </a:lstStyle>
          <a:p>
            <a:pPr>
              <a:defRPr/>
            </a:pPr>
            <a:r>
              <a:rPr lang="es-ES" sz="1350" dirty="0">
                <a:solidFill>
                  <a:srgbClr val="595959"/>
                </a:solidFill>
              </a:rPr>
              <a:t>Estaciones de Servicio</a:t>
            </a:r>
          </a:p>
        </p:txBody>
      </p:sp>
      <p:sp>
        <p:nvSpPr>
          <p:cNvPr id="3" name="Flecha: a la derecha 2">
            <a:extLst>
              <a:ext uri="{FF2B5EF4-FFF2-40B4-BE49-F238E27FC236}">
                <a16:creationId xmlns:a16="http://schemas.microsoft.com/office/drawing/2014/main" id="{D6257600-02A8-4527-BF54-105F0F4D877D}"/>
              </a:ext>
            </a:extLst>
          </p:cNvPr>
          <p:cNvSpPr/>
          <p:nvPr/>
        </p:nvSpPr>
        <p:spPr>
          <a:xfrm>
            <a:off x="5434014" y="2970213"/>
            <a:ext cx="473075" cy="15081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a:p>
        </p:txBody>
      </p:sp>
      <p:sp>
        <p:nvSpPr>
          <p:cNvPr id="67597" name="CuadroTexto 32">
            <a:extLst>
              <a:ext uri="{FF2B5EF4-FFF2-40B4-BE49-F238E27FC236}">
                <a16:creationId xmlns:a16="http://schemas.microsoft.com/office/drawing/2014/main" id="{7A182BFF-378E-4B83-A524-B4C116B26D46}"/>
              </a:ext>
            </a:extLst>
          </p:cNvPr>
          <p:cNvSpPr txBox="1">
            <a:spLocks noChangeArrowheads="1"/>
          </p:cNvSpPr>
          <p:nvPr/>
        </p:nvSpPr>
        <p:spPr bwMode="auto">
          <a:xfrm>
            <a:off x="6618288" y="2867026"/>
            <a:ext cx="12430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1200">
                <a:solidFill>
                  <a:srgbClr val="000090"/>
                </a:solidFill>
              </a:rPr>
              <a:t>$37.366.161.811</a:t>
            </a:r>
          </a:p>
        </p:txBody>
      </p:sp>
      <p:sp>
        <p:nvSpPr>
          <p:cNvPr id="34" name="Flecha: a la derecha 33">
            <a:extLst>
              <a:ext uri="{FF2B5EF4-FFF2-40B4-BE49-F238E27FC236}">
                <a16:creationId xmlns:a16="http://schemas.microsoft.com/office/drawing/2014/main" id="{94CDF562-54A0-4972-AD84-2CD689BFBEC0}"/>
              </a:ext>
            </a:extLst>
          </p:cNvPr>
          <p:cNvSpPr/>
          <p:nvPr/>
        </p:nvSpPr>
        <p:spPr>
          <a:xfrm>
            <a:off x="5434014" y="3529013"/>
            <a:ext cx="473075" cy="15240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a:p>
        </p:txBody>
      </p:sp>
      <p:sp>
        <p:nvSpPr>
          <p:cNvPr id="35" name="Flecha: a la derecha 34">
            <a:extLst>
              <a:ext uri="{FF2B5EF4-FFF2-40B4-BE49-F238E27FC236}">
                <a16:creationId xmlns:a16="http://schemas.microsoft.com/office/drawing/2014/main" id="{C71A90C0-4D7A-4313-832F-E5FC2927780B}"/>
              </a:ext>
            </a:extLst>
          </p:cNvPr>
          <p:cNvSpPr/>
          <p:nvPr/>
        </p:nvSpPr>
        <p:spPr>
          <a:xfrm>
            <a:off x="5434014" y="4102101"/>
            <a:ext cx="473075" cy="150813"/>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a:p>
        </p:txBody>
      </p:sp>
      <p:sp>
        <p:nvSpPr>
          <p:cNvPr id="36" name="Flecha: a la derecha 35">
            <a:extLst>
              <a:ext uri="{FF2B5EF4-FFF2-40B4-BE49-F238E27FC236}">
                <a16:creationId xmlns:a16="http://schemas.microsoft.com/office/drawing/2014/main" id="{2190D8E2-13C1-4021-A30F-C5F434FAF8B7}"/>
              </a:ext>
            </a:extLst>
          </p:cNvPr>
          <p:cNvSpPr/>
          <p:nvPr/>
        </p:nvSpPr>
        <p:spPr>
          <a:xfrm>
            <a:off x="5434014" y="4673601"/>
            <a:ext cx="473075" cy="150813"/>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a:p>
        </p:txBody>
      </p:sp>
      <p:sp>
        <p:nvSpPr>
          <p:cNvPr id="67601" name="CuadroTexto 36">
            <a:extLst>
              <a:ext uri="{FF2B5EF4-FFF2-40B4-BE49-F238E27FC236}">
                <a16:creationId xmlns:a16="http://schemas.microsoft.com/office/drawing/2014/main" id="{F493E826-8C96-4824-9BD5-BB6C9D72F8D4}"/>
              </a:ext>
            </a:extLst>
          </p:cNvPr>
          <p:cNvSpPr txBox="1">
            <a:spLocks noChangeArrowheads="1"/>
          </p:cNvSpPr>
          <p:nvPr/>
        </p:nvSpPr>
        <p:spPr bwMode="auto">
          <a:xfrm>
            <a:off x="6580188" y="3429001"/>
            <a:ext cx="1320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1200">
                <a:solidFill>
                  <a:srgbClr val="000090"/>
                </a:solidFill>
              </a:rPr>
              <a:t>$128,257,068,126</a:t>
            </a:r>
          </a:p>
        </p:txBody>
      </p:sp>
      <p:sp>
        <p:nvSpPr>
          <p:cNvPr id="67602" name="CuadroTexto 37">
            <a:extLst>
              <a:ext uri="{FF2B5EF4-FFF2-40B4-BE49-F238E27FC236}">
                <a16:creationId xmlns:a16="http://schemas.microsoft.com/office/drawing/2014/main" id="{C2B4CF6E-54D6-4D06-922A-004FA8818E25}"/>
              </a:ext>
            </a:extLst>
          </p:cNvPr>
          <p:cNvSpPr txBox="1">
            <a:spLocks noChangeArrowheads="1"/>
          </p:cNvSpPr>
          <p:nvPr/>
        </p:nvSpPr>
        <p:spPr bwMode="auto">
          <a:xfrm>
            <a:off x="6618288" y="4040188"/>
            <a:ext cx="124301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1200">
                <a:solidFill>
                  <a:srgbClr val="000090"/>
                </a:solidFill>
              </a:rPr>
              <a:t>$26,190,255,000</a:t>
            </a:r>
          </a:p>
        </p:txBody>
      </p:sp>
      <p:sp>
        <p:nvSpPr>
          <p:cNvPr id="67603" name="Rectángulo 3">
            <a:extLst>
              <a:ext uri="{FF2B5EF4-FFF2-40B4-BE49-F238E27FC236}">
                <a16:creationId xmlns:a16="http://schemas.microsoft.com/office/drawing/2014/main" id="{3A1B91CC-EEBD-4172-A25D-4D4D96BF80D9}"/>
              </a:ext>
            </a:extLst>
          </p:cNvPr>
          <p:cNvSpPr>
            <a:spLocks noChangeArrowheads="1"/>
          </p:cNvSpPr>
          <p:nvPr/>
        </p:nvSpPr>
        <p:spPr bwMode="auto">
          <a:xfrm>
            <a:off x="6643688" y="4610101"/>
            <a:ext cx="12430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solidFill>
                  <a:srgbClr val="000090"/>
                </a:solidFill>
              </a:rPr>
              <a:t>$44,211,748,723</a:t>
            </a:r>
          </a:p>
        </p:txBody>
      </p:sp>
      <p:cxnSp>
        <p:nvCxnSpPr>
          <p:cNvPr id="8" name="Conector recto 7">
            <a:extLst>
              <a:ext uri="{FF2B5EF4-FFF2-40B4-BE49-F238E27FC236}">
                <a16:creationId xmlns:a16="http://schemas.microsoft.com/office/drawing/2014/main" id="{598D4459-BF27-4BA9-AA5A-E4A73A8FBB22}"/>
              </a:ext>
            </a:extLst>
          </p:cNvPr>
          <p:cNvCxnSpPr/>
          <p:nvPr/>
        </p:nvCxnSpPr>
        <p:spPr>
          <a:xfrm>
            <a:off x="6392863" y="4887913"/>
            <a:ext cx="1693862" cy="0"/>
          </a:xfrm>
          <a:prstGeom prst="line">
            <a:avLst/>
          </a:prstGeom>
        </p:spPr>
        <p:style>
          <a:lnRef idx="2">
            <a:schemeClr val="accent1"/>
          </a:lnRef>
          <a:fillRef idx="0">
            <a:schemeClr val="accent1"/>
          </a:fillRef>
          <a:effectRef idx="1">
            <a:schemeClr val="accent1"/>
          </a:effectRef>
          <a:fontRef idx="minor">
            <a:schemeClr val="tx1"/>
          </a:fontRef>
        </p:style>
      </p:cxnSp>
      <p:sp>
        <p:nvSpPr>
          <p:cNvPr id="67605" name="Rectángulo 8">
            <a:extLst>
              <a:ext uri="{FF2B5EF4-FFF2-40B4-BE49-F238E27FC236}">
                <a16:creationId xmlns:a16="http://schemas.microsoft.com/office/drawing/2014/main" id="{05BFED0C-7387-45F1-8BF6-927DCBAF7E2E}"/>
              </a:ext>
            </a:extLst>
          </p:cNvPr>
          <p:cNvSpPr>
            <a:spLocks noChangeArrowheads="1"/>
          </p:cNvSpPr>
          <p:nvPr/>
        </p:nvSpPr>
        <p:spPr bwMode="auto">
          <a:xfrm>
            <a:off x="6494463" y="5033963"/>
            <a:ext cx="17780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500" b="1">
                <a:solidFill>
                  <a:srgbClr val="000090"/>
                </a:solidFill>
              </a:rPr>
              <a:t>$  236,025,233,660  </a:t>
            </a:r>
          </a:p>
        </p:txBody>
      </p:sp>
      <p:sp>
        <p:nvSpPr>
          <p:cNvPr id="22" name="Rectángulo 21">
            <a:extLst>
              <a:ext uri="{FF2B5EF4-FFF2-40B4-BE49-F238E27FC236}">
                <a16:creationId xmlns:a16="http://schemas.microsoft.com/office/drawing/2014/main" id="{229E737F-6A2D-4DEF-A664-8FAF02856384}"/>
              </a:ext>
            </a:extLst>
          </p:cNvPr>
          <p:cNvSpPr/>
          <p:nvPr/>
        </p:nvSpPr>
        <p:spPr>
          <a:xfrm>
            <a:off x="1" y="6624639"/>
            <a:ext cx="12192000"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23" name="CuadroTexto 22">
            <a:extLst>
              <a:ext uri="{FF2B5EF4-FFF2-40B4-BE49-F238E27FC236}">
                <a16:creationId xmlns:a16="http://schemas.microsoft.com/office/drawing/2014/main" id="{D6037C26-C5C3-4584-A07A-E0DFD264E087}"/>
              </a:ext>
            </a:extLst>
          </p:cNvPr>
          <p:cNvSpPr txBox="1"/>
          <p:nvPr/>
        </p:nvSpPr>
        <p:spPr>
          <a:xfrm>
            <a:off x="7859714" y="6589513"/>
            <a:ext cx="4332285" cy="307777"/>
          </a:xfrm>
          <a:prstGeom prst="rect">
            <a:avLst/>
          </a:prstGeom>
          <a:noFill/>
        </p:spPr>
        <p:txBody>
          <a:bodyPr wrap="square">
            <a:spAutoFit/>
          </a:bodyPr>
          <a:lstStyle/>
          <a:p>
            <a:pPr algn="r">
              <a:defRPr/>
            </a:pPr>
            <a:r>
              <a:rPr lang="es-ES" sz="1400" dirty="0">
                <a:solidFill>
                  <a:srgbClr val="A9A8A9"/>
                </a:solidFill>
                <a:latin typeface="Lato Regular"/>
                <a:cs typeface="Lato Regular"/>
              </a:rPr>
              <a:t>Gerencia de Sociedades Activas </a:t>
            </a:r>
          </a:p>
        </p:txBody>
      </p:sp>
      <p:pic>
        <p:nvPicPr>
          <p:cNvPr id="24" name="Imagen 7">
            <a:extLst>
              <a:ext uri="{FF2B5EF4-FFF2-40B4-BE49-F238E27FC236}">
                <a16:creationId xmlns:a16="http://schemas.microsoft.com/office/drawing/2014/main" id="{B6E9BE29-7618-4377-BDB9-3F0FE4E6A9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5" name="Imagen 5">
            <a:extLst>
              <a:ext uri="{FF2B5EF4-FFF2-40B4-BE49-F238E27FC236}">
                <a16:creationId xmlns:a16="http://schemas.microsoft.com/office/drawing/2014/main" id="{C0FAC783-DBBF-4F8F-A1E8-68D4023E64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CuadroTexto 4">
            <a:extLst>
              <a:ext uri="{FF2B5EF4-FFF2-40B4-BE49-F238E27FC236}">
                <a16:creationId xmlns:a16="http://schemas.microsoft.com/office/drawing/2014/main" id="{DE7D8C30-FC8A-48B3-841E-22D4F86212B4}"/>
              </a:ext>
            </a:extLst>
          </p:cNvPr>
          <p:cNvSpPr txBox="1">
            <a:spLocks noChangeArrowheads="1"/>
          </p:cNvSpPr>
          <p:nvPr/>
        </p:nvSpPr>
        <p:spPr bwMode="auto">
          <a:xfrm>
            <a:off x="2667000" y="2632076"/>
            <a:ext cx="6858000" cy="19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ES" altLang="es-CO" sz="4400" b="1" dirty="0">
                <a:solidFill>
                  <a:srgbClr val="293166"/>
                </a:solidFill>
              </a:rPr>
              <a:t>GERENCIA DE SOCIEDADES EN LIQUIDACIÓN</a:t>
            </a:r>
          </a:p>
          <a:p>
            <a:pPr algn="ctr"/>
            <a:endParaRPr lang="es-ES" altLang="es-CO" sz="3000" b="1" dirty="0">
              <a:solidFill>
                <a:srgbClr val="000090"/>
              </a:solidFill>
            </a:endParaRPr>
          </a:p>
        </p:txBody>
      </p:sp>
      <p:pic>
        <p:nvPicPr>
          <p:cNvPr id="5" name="Imagen 7">
            <a:extLst>
              <a:ext uri="{FF2B5EF4-FFF2-40B4-BE49-F238E27FC236}">
                <a16:creationId xmlns:a16="http://schemas.microsoft.com/office/drawing/2014/main" id="{0F972ABA-AB67-4A9F-9211-0CB7287E2D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6" name="Imagen 5">
            <a:extLst>
              <a:ext uri="{FF2B5EF4-FFF2-40B4-BE49-F238E27FC236}">
                <a16:creationId xmlns:a16="http://schemas.microsoft.com/office/drawing/2014/main" id="{152D7B26-CF58-436A-82AE-19FB03B76C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8" name="CuadroTexto 6">
            <a:extLst>
              <a:ext uri="{FF2B5EF4-FFF2-40B4-BE49-F238E27FC236}">
                <a16:creationId xmlns:a16="http://schemas.microsoft.com/office/drawing/2014/main" id="{8D195BAC-5FCA-4226-B604-938FFFFC58E4}"/>
              </a:ext>
            </a:extLst>
          </p:cNvPr>
          <p:cNvSpPr txBox="1">
            <a:spLocks noChangeArrowheads="1"/>
          </p:cNvSpPr>
          <p:nvPr/>
        </p:nvSpPr>
        <p:spPr bwMode="auto">
          <a:xfrm>
            <a:off x="5141913" y="1636713"/>
            <a:ext cx="18399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ES" altLang="es-CO" sz="2400" b="1">
                <a:solidFill>
                  <a:srgbClr val="595959"/>
                </a:solidFill>
              </a:rPr>
              <a:t>7 Sociedades</a:t>
            </a:r>
          </a:p>
        </p:txBody>
      </p:sp>
      <p:sp>
        <p:nvSpPr>
          <p:cNvPr id="3" name="CuadroTexto 2">
            <a:extLst>
              <a:ext uri="{FF2B5EF4-FFF2-40B4-BE49-F238E27FC236}">
                <a16:creationId xmlns:a16="http://schemas.microsoft.com/office/drawing/2014/main" id="{72AF593A-1405-43F0-B6DC-9EBB491DC099}"/>
              </a:ext>
            </a:extLst>
          </p:cNvPr>
          <p:cNvSpPr txBox="1"/>
          <p:nvPr/>
        </p:nvSpPr>
        <p:spPr>
          <a:xfrm>
            <a:off x="4997450" y="4316414"/>
            <a:ext cx="2300288" cy="414337"/>
          </a:xfrm>
          <a:prstGeom prst="rect">
            <a:avLst/>
          </a:prstGeom>
          <a:solidFill>
            <a:schemeClr val="tx2">
              <a:lumMod val="40000"/>
              <a:lumOff val="60000"/>
            </a:schemeClr>
          </a:solidFill>
        </p:spPr>
        <p:style>
          <a:lnRef idx="2">
            <a:schemeClr val="accent1"/>
          </a:lnRef>
          <a:fillRef idx="1">
            <a:schemeClr val="lt1"/>
          </a:fillRef>
          <a:effectRef idx="0">
            <a:schemeClr val="accent1"/>
          </a:effectRef>
          <a:fontRef idx="minor">
            <a:schemeClr val="dk1"/>
          </a:fontRef>
        </p:style>
        <p:txBody>
          <a:bodyPr>
            <a:spAutoFit/>
          </a:bodyPr>
          <a:lstStyle/>
          <a:p>
            <a:pPr algn="ctr">
              <a:defRPr/>
            </a:pPr>
            <a:r>
              <a:rPr lang="es-CO" sz="1050" b="1" dirty="0"/>
              <a:t>INVERSIONES SANTA LTDA EN LIQUIDACIÓN </a:t>
            </a:r>
          </a:p>
        </p:txBody>
      </p:sp>
      <p:graphicFrame>
        <p:nvGraphicFramePr>
          <p:cNvPr id="4" name="Tabla 4">
            <a:extLst>
              <a:ext uri="{FF2B5EF4-FFF2-40B4-BE49-F238E27FC236}">
                <a16:creationId xmlns:a16="http://schemas.microsoft.com/office/drawing/2014/main" id="{BDBC7AC4-9B7A-4504-AAAD-52AF0C223865}"/>
              </a:ext>
            </a:extLst>
          </p:cNvPr>
          <p:cNvGraphicFramePr>
            <a:graphicFrameLocks noGrp="1"/>
          </p:cNvGraphicFramePr>
          <p:nvPr/>
        </p:nvGraphicFramePr>
        <p:xfrm>
          <a:off x="4997451" y="3771900"/>
          <a:ext cx="2301875" cy="469900"/>
        </p:xfrm>
        <a:graphic>
          <a:graphicData uri="http://schemas.openxmlformats.org/drawingml/2006/table">
            <a:tbl>
              <a:tblPr firstRow="1" bandRow="1">
                <a:tableStyleId>{5940675A-B579-460E-94D1-54222C63F5DA}</a:tableStyleId>
              </a:tblPr>
              <a:tblGrid>
                <a:gridCol w="1298289">
                  <a:extLst>
                    <a:ext uri="{9D8B030D-6E8A-4147-A177-3AD203B41FA5}">
                      <a16:colId xmlns:a16="http://schemas.microsoft.com/office/drawing/2014/main" val="20000"/>
                    </a:ext>
                  </a:extLst>
                </a:gridCol>
                <a:gridCol w="1003586">
                  <a:extLst>
                    <a:ext uri="{9D8B030D-6E8A-4147-A177-3AD203B41FA5}">
                      <a16:colId xmlns:a16="http://schemas.microsoft.com/office/drawing/2014/main" val="20001"/>
                    </a:ext>
                  </a:extLst>
                </a:gridCol>
              </a:tblGrid>
              <a:tr h="234950">
                <a:tc>
                  <a:txBody>
                    <a:bodyPr/>
                    <a:lstStyle/>
                    <a:p>
                      <a:r>
                        <a:rPr lang="es-CO" sz="600" dirty="0"/>
                        <a:t>VALOR COMERCIAL ACTIVOS (2020) </a:t>
                      </a:r>
                    </a:p>
                  </a:txBody>
                  <a:tcPr marL="68607" marR="68607" marT="34225" marB="34225"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O" sz="800" dirty="0"/>
                        <a:t>$6,805,965,911</a:t>
                      </a:r>
                    </a:p>
                  </a:txBody>
                  <a:tcPr marL="68607" marR="68607" marT="34225" marB="34225" anchor="ctr"/>
                </a:tc>
                <a:extLst>
                  <a:ext uri="{0D108BD9-81ED-4DB2-BD59-A6C34878D82A}">
                    <a16:rowId xmlns:a16="http://schemas.microsoft.com/office/drawing/2014/main" val="10000"/>
                  </a:ext>
                </a:extLst>
              </a:tr>
              <a:tr h="234950">
                <a:tc>
                  <a:txBody>
                    <a:bodyPr/>
                    <a:lstStyle/>
                    <a:p>
                      <a:r>
                        <a:rPr lang="es-CO" sz="600" dirty="0"/>
                        <a:t>TOTAL DE ACTIVOS</a:t>
                      </a:r>
                    </a:p>
                  </a:txBody>
                  <a:tcPr marL="68607" marR="68607" marT="34225" marB="34225" anchor="ctr"/>
                </a:tc>
                <a:tc>
                  <a:txBody>
                    <a:bodyPr/>
                    <a:lstStyle/>
                    <a:p>
                      <a:pPr algn="ctr"/>
                      <a:r>
                        <a:rPr lang="es-ES" sz="800" dirty="0"/>
                        <a:t>63</a:t>
                      </a:r>
                      <a:endParaRPr lang="es-CO" sz="800" dirty="0"/>
                    </a:p>
                  </a:txBody>
                  <a:tcPr marL="68607" marR="68607" marT="34225" marB="34225" anchor="ctr"/>
                </a:tc>
                <a:extLst>
                  <a:ext uri="{0D108BD9-81ED-4DB2-BD59-A6C34878D82A}">
                    <a16:rowId xmlns:a16="http://schemas.microsoft.com/office/drawing/2014/main" val="10001"/>
                  </a:ext>
                </a:extLst>
              </a:tr>
            </a:tbl>
          </a:graphicData>
        </a:graphic>
      </p:graphicFrame>
      <p:sp>
        <p:nvSpPr>
          <p:cNvPr id="12" name="CuadroTexto 11">
            <a:extLst>
              <a:ext uri="{FF2B5EF4-FFF2-40B4-BE49-F238E27FC236}">
                <a16:creationId xmlns:a16="http://schemas.microsoft.com/office/drawing/2014/main" id="{DECCF451-20C5-4E88-A4EB-9F929EF3C5CC}"/>
              </a:ext>
            </a:extLst>
          </p:cNvPr>
          <p:cNvSpPr txBox="1"/>
          <p:nvPr/>
        </p:nvSpPr>
        <p:spPr>
          <a:xfrm>
            <a:off x="2036764" y="4914900"/>
            <a:ext cx="2301875" cy="414338"/>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ctr">
              <a:defRPr/>
            </a:pPr>
            <a:r>
              <a:rPr lang="es-ES" sz="1050" b="1" dirty="0"/>
              <a:t>I</a:t>
            </a:r>
            <a:r>
              <a:rPr lang="es-CO" sz="1050" b="1" dirty="0"/>
              <a:t>NVERSIONES RODRIGUEZ MORENO Y CIA S EN CS EN LIQUIDACION</a:t>
            </a:r>
          </a:p>
        </p:txBody>
      </p:sp>
      <p:graphicFrame>
        <p:nvGraphicFramePr>
          <p:cNvPr id="13" name="Tabla 4">
            <a:extLst>
              <a:ext uri="{FF2B5EF4-FFF2-40B4-BE49-F238E27FC236}">
                <a16:creationId xmlns:a16="http://schemas.microsoft.com/office/drawing/2014/main" id="{719D4B3F-E145-4E27-9877-EBEE151E3DDA}"/>
              </a:ext>
            </a:extLst>
          </p:cNvPr>
          <p:cNvGraphicFramePr>
            <a:graphicFrameLocks noGrp="1"/>
          </p:cNvGraphicFramePr>
          <p:nvPr/>
        </p:nvGraphicFramePr>
        <p:xfrm>
          <a:off x="2036764" y="4441825"/>
          <a:ext cx="2301875" cy="431800"/>
        </p:xfrm>
        <a:graphic>
          <a:graphicData uri="http://schemas.openxmlformats.org/drawingml/2006/table">
            <a:tbl>
              <a:tblPr firstRow="1" bandRow="1">
                <a:tableStyleId>{5940675A-B579-460E-94D1-54222C63F5DA}</a:tableStyleId>
              </a:tblPr>
              <a:tblGrid>
                <a:gridCol w="1333677">
                  <a:extLst>
                    <a:ext uri="{9D8B030D-6E8A-4147-A177-3AD203B41FA5}">
                      <a16:colId xmlns:a16="http://schemas.microsoft.com/office/drawing/2014/main" val="20000"/>
                    </a:ext>
                  </a:extLst>
                </a:gridCol>
                <a:gridCol w="968198">
                  <a:extLst>
                    <a:ext uri="{9D8B030D-6E8A-4147-A177-3AD203B41FA5}">
                      <a16:colId xmlns:a16="http://schemas.microsoft.com/office/drawing/2014/main" val="20001"/>
                    </a:ext>
                  </a:extLst>
                </a:gridCol>
              </a:tblGrid>
              <a:tr h="215900">
                <a:tc>
                  <a:txBody>
                    <a:bodyPr/>
                    <a:lstStyle/>
                    <a:p>
                      <a:r>
                        <a:rPr lang="es-CO" sz="600" dirty="0"/>
                        <a:t>VALOR COMERCIAL ACTIVOS (2020) </a:t>
                      </a:r>
                    </a:p>
                  </a:txBody>
                  <a:tcPr marL="68607" marR="68607" marT="34274" marB="34274" anchor="ctr"/>
                </a:tc>
                <a:tc>
                  <a:txBody>
                    <a:bodyPr/>
                    <a:lstStyle/>
                    <a:p>
                      <a:pPr algn="ctr"/>
                      <a:r>
                        <a:rPr lang="es-CO" sz="800" dirty="0"/>
                        <a:t>$1,043,894,124</a:t>
                      </a:r>
                    </a:p>
                  </a:txBody>
                  <a:tcPr marL="68607" marR="68607" marT="34274" marB="34274" anchor="ctr"/>
                </a:tc>
                <a:extLst>
                  <a:ext uri="{0D108BD9-81ED-4DB2-BD59-A6C34878D82A}">
                    <a16:rowId xmlns:a16="http://schemas.microsoft.com/office/drawing/2014/main" val="10000"/>
                  </a:ext>
                </a:extLst>
              </a:tr>
              <a:tr h="215900">
                <a:tc>
                  <a:txBody>
                    <a:bodyPr/>
                    <a:lstStyle/>
                    <a:p>
                      <a:r>
                        <a:rPr lang="es-CO" sz="600" dirty="0"/>
                        <a:t>TOTAL DE ACTIVOS </a:t>
                      </a:r>
                    </a:p>
                  </a:txBody>
                  <a:tcPr marL="68607" marR="68607" marT="34274" marB="34274" anchor="ctr"/>
                </a:tc>
                <a:tc>
                  <a:txBody>
                    <a:bodyPr/>
                    <a:lstStyle/>
                    <a:p>
                      <a:pPr algn="ctr"/>
                      <a:r>
                        <a:rPr lang="es-CO" sz="800" dirty="0"/>
                        <a:t>1</a:t>
                      </a:r>
                    </a:p>
                  </a:txBody>
                  <a:tcPr marL="68607" marR="68607" marT="34274" marB="34274" anchor="ctr"/>
                </a:tc>
                <a:extLst>
                  <a:ext uri="{0D108BD9-81ED-4DB2-BD59-A6C34878D82A}">
                    <a16:rowId xmlns:a16="http://schemas.microsoft.com/office/drawing/2014/main" val="10001"/>
                  </a:ext>
                </a:extLst>
              </a:tr>
            </a:tbl>
          </a:graphicData>
        </a:graphic>
      </p:graphicFrame>
      <p:sp>
        <p:nvSpPr>
          <p:cNvPr id="14" name="CuadroTexto 13">
            <a:extLst>
              <a:ext uri="{FF2B5EF4-FFF2-40B4-BE49-F238E27FC236}">
                <a16:creationId xmlns:a16="http://schemas.microsoft.com/office/drawing/2014/main" id="{4A376440-D03E-4BEF-A217-307FD4396653}"/>
              </a:ext>
            </a:extLst>
          </p:cNvPr>
          <p:cNvSpPr txBox="1"/>
          <p:nvPr/>
        </p:nvSpPr>
        <p:spPr>
          <a:xfrm>
            <a:off x="2036764" y="3298825"/>
            <a:ext cx="2301875" cy="414338"/>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ctr">
              <a:defRPr/>
            </a:pPr>
            <a:r>
              <a:rPr lang="es-CO" sz="1050" b="1" dirty="0"/>
              <a:t>INMOBILIARIA VASQUEZ SCA INNOVAS SCA EN LIQUIDACIÓN</a:t>
            </a:r>
          </a:p>
        </p:txBody>
      </p:sp>
      <p:graphicFrame>
        <p:nvGraphicFramePr>
          <p:cNvPr id="15" name="Tabla 4">
            <a:extLst>
              <a:ext uri="{FF2B5EF4-FFF2-40B4-BE49-F238E27FC236}">
                <a16:creationId xmlns:a16="http://schemas.microsoft.com/office/drawing/2014/main" id="{DDBDA902-0FEC-4B02-8CBA-2472813EB1C4}"/>
              </a:ext>
            </a:extLst>
          </p:cNvPr>
          <p:cNvGraphicFramePr>
            <a:graphicFrameLocks noGrp="1"/>
          </p:cNvGraphicFramePr>
          <p:nvPr/>
        </p:nvGraphicFramePr>
        <p:xfrm>
          <a:off x="2036764" y="2768601"/>
          <a:ext cx="2301875" cy="474664"/>
        </p:xfrm>
        <a:graphic>
          <a:graphicData uri="http://schemas.openxmlformats.org/drawingml/2006/table">
            <a:tbl>
              <a:tblPr firstRow="1" bandRow="1">
                <a:tableStyleId>{5940675A-B579-460E-94D1-54222C63F5DA}</a:tableStyleId>
              </a:tblPr>
              <a:tblGrid>
                <a:gridCol w="1468326">
                  <a:extLst>
                    <a:ext uri="{9D8B030D-6E8A-4147-A177-3AD203B41FA5}">
                      <a16:colId xmlns:a16="http://schemas.microsoft.com/office/drawing/2014/main" val="20000"/>
                    </a:ext>
                  </a:extLst>
                </a:gridCol>
                <a:gridCol w="833549">
                  <a:extLst>
                    <a:ext uri="{9D8B030D-6E8A-4147-A177-3AD203B41FA5}">
                      <a16:colId xmlns:a16="http://schemas.microsoft.com/office/drawing/2014/main" val="20001"/>
                    </a:ext>
                  </a:extLst>
                </a:gridCol>
              </a:tblGrid>
              <a:tr h="237332">
                <a:tc>
                  <a:txBody>
                    <a:bodyPr/>
                    <a:lstStyle/>
                    <a:p>
                      <a:r>
                        <a:rPr lang="es-CO" sz="600" dirty="0"/>
                        <a:t>VALOR COMERCIAL ACTIVOS (2020) </a:t>
                      </a:r>
                    </a:p>
                  </a:txBody>
                  <a:tcPr marL="68607" marR="68607" marT="34251" marB="34251" anchor="ctr"/>
                </a:tc>
                <a:tc>
                  <a:txBody>
                    <a:bodyPr/>
                    <a:lstStyle/>
                    <a:p>
                      <a:pPr algn="r"/>
                      <a:r>
                        <a:rPr lang="es-CO" sz="800" dirty="0"/>
                        <a:t>$5,031,723,811</a:t>
                      </a:r>
                    </a:p>
                  </a:txBody>
                  <a:tcPr marL="68607" marR="68607" marT="34251" marB="34251" anchor="ctr"/>
                </a:tc>
                <a:extLst>
                  <a:ext uri="{0D108BD9-81ED-4DB2-BD59-A6C34878D82A}">
                    <a16:rowId xmlns:a16="http://schemas.microsoft.com/office/drawing/2014/main" val="10000"/>
                  </a:ext>
                </a:extLst>
              </a:tr>
              <a:tr h="237332">
                <a:tc>
                  <a:txBody>
                    <a:bodyPr/>
                    <a:lstStyle/>
                    <a:p>
                      <a:r>
                        <a:rPr lang="es-CO" sz="600" dirty="0"/>
                        <a:t>TOTAL DE ACTIVOS </a:t>
                      </a:r>
                    </a:p>
                  </a:txBody>
                  <a:tcPr marL="68607" marR="68607" marT="34251" marB="34251" anchor="ctr"/>
                </a:tc>
                <a:tc>
                  <a:txBody>
                    <a:bodyPr/>
                    <a:lstStyle/>
                    <a:p>
                      <a:pPr algn="r"/>
                      <a:r>
                        <a:rPr lang="es-CO" sz="800" dirty="0"/>
                        <a:t>2</a:t>
                      </a:r>
                    </a:p>
                  </a:txBody>
                  <a:tcPr marL="68607" marR="68607" marT="34251" marB="34251" anchor="ctr"/>
                </a:tc>
                <a:extLst>
                  <a:ext uri="{0D108BD9-81ED-4DB2-BD59-A6C34878D82A}">
                    <a16:rowId xmlns:a16="http://schemas.microsoft.com/office/drawing/2014/main" val="10001"/>
                  </a:ext>
                </a:extLst>
              </a:tr>
            </a:tbl>
          </a:graphicData>
        </a:graphic>
      </p:graphicFrame>
      <p:sp>
        <p:nvSpPr>
          <p:cNvPr id="16" name="CuadroTexto 15">
            <a:extLst>
              <a:ext uri="{FF2B5EF4-FFF2-40B4-BE49-F238E27FC236}">
                <a16:creationId xmlns:a16="http://schemas.microsoft.com/office/drawing/2014/main" id="{4AA21C78-A000-474E-BEF0-738DD6EF8A13}"/>
              </a:ext>
            </a:extLst>
          </p:cNvPr>
          <p:cNvSpPr txBox="1"/>
          <p:nvPr/>
        </p:nvSpPr>
        <p:spPr>
          <a:xfrm>
            <a:off x="7934326" y="5014914"/>
            <a:ext cx="2301875" cy="414337"/>
          </a:xfrm>
          <a:prstGeom prst="rect">
            <a:avLst/>
          </a:prstGeom>
          <a:solidFill>
            <a:schemeClr val="tx2">
              <a:lumMod val="40000"/>
              <a:lumOff val="60000"/>
            </a:schemeClr>
          </a:solidFill>
        </p:spPr>
        <p:style>
          <a:lnRef idx="2">
            <a:schemeClr val="accent1"/>
          </a:lnRef>
          <a:fillRef idx="1">
            <a:schemeClr val="lt1"/>
          </a:fillRef>
          <a:effectRef idx="0">
            <a:schemeClr val="accent1"/>
          </a:effectRef>
          <a:fontRef idx="minor">
            <a:schemeClr val="dk1"/>
          </a:fontRef>
        </p:style>
        <p:txBody>
          <a:bodyPr>
            <a:spAutoFit/>
          </a:bodyPr>
          <a:lstStyle/>
          <a:p>
            <a:pPr algn="ctr">
              <a:defRPr/>
            </a:pPr>
            <a:r>
              <a:rPr lang="es-ES" sz="1050" b="1" dirty="0"/>
              <a:t>MIRALUNA LTDA Y CIA S EN C EN LIQUIDACIÓN</a:t>
            </a:r>
            <a:endParaRPr lang="es-CO" sz="1050" b="1" dirty="0"/>
          </a:p>
        </p:txBody>
      </p:sp>
      <p:graphicFrame>
        <p:nvGraphicFramePr>
          <p:cNvPr id="17" name="Tabla 4">
            <a:extLst>
              <a:ext uri="{FF2B5EF4-FFF2-40B4-BE49-F238E27FC236}">
                <a16:creationId xmlns:a16="http://schemas.microsoft.com/office/drawing/2014/main" id="{FDD8BA81-FAA4-43B9-9CB6-244CF9B099E4}"/>
              </a:ext>
            </a:extLst>
          </p:cNvPr>
          <p:cNvGraphicFramePr>
            <a:graphicFrameLocks noGrp="1"/>
          </p:cNvGraphicFramePr>
          <p:nvPr/>
        </p:nvGraphicFramePr>
        <p:xfrm>
          <a:off x="7934325" y="4414838"/>
          <a:ext cx="2300288" cy="557212"/>
        </p:xfrm>
        <a:graphic>
          <a:graphicData uri="http://schemas.openxmlformats.org/drawingml/2006/table">
            <a:tbl>
              <a:tblPr firstRow="1" bandRow="1">
                <a:tableStyleId>{5940675A-B579-460E-94D1-54222C63F5DA}</a:tableStyleId>
              </a:tblPr>
              <a:tblGrid>
                <a:gridCol w="1352276">
                  <a:extLst>
                    <a:ext uri="{9D8B030D-6E8A-4147-A177-3AD203B41FA5}">
                      <a16:colId xmlns:a16="http://schemas.microsoft.com/office/drawing/2014/main" val="20000"/>
                    </a:ext>
                  </a:extLst>
                </a:gridCol>
                <a:gridCol w="948012">
                  <a:extLst>
                    <a:ext uri="{9D8B030D-6E8A-4147-A177-3AD203B41FA5}">
                      <a16:colId xmlns:a16="http://schemas.microsoft.com/office/drawing/2014/main" val="20001"/>
                    </a:ext>
                  </a:extLst>
                </a:gridCol>
              </a:tblGrid>
              <a:tr h="27860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O" sz="600" dirty="0"/>
                        <a:t>VALOR COMERCIAL ACTIVOS (2020) </a:t>
                      </a:r>
                    </a:p>
                  </a:txBody>
                  <a:tcPr marL="68560" marR="68560" marT="34349" marB="34349" anchor="ctr"/>
                </a:tc>
                <a:tc>
                  <a:txBody>
                    <a:bodyPr/>
                    <a:lstStyle/>
                    <a:p>
                      <a:pPr algn="ctr"/>
                      <a:r>
                        <a:rPr lang="es-CO" sz="800" dirty="0"/>
                        <a:t>$ 6,196,433,906</a:t>
                      </a:r>
                    </a:p>
                  </a:txBody>
                  <a:tcPr marL="68560" marR="68560" marT="34349" marB="34349" anchor="ctr"/>
                </a:tc>
                <a:extLst>
                  <a:ext uri="{0D108BD9-81ED-4DB2-BD59-A6C34878D82A}">
                    <a16:rowId xmlns:a16="http://schemas.microsoft.com/office/drawing/2014/main" val="10000"/>
                  </a:ext>
                </a:extLst>
              </a:tr>
              <a:tr h="278606">
                <a:tc>
                  <a:txBody>
                    <a:bodyPr/>
                    <a:lstStyle/>
                    <a:p>
                      <a:r>
                        <a:rPr lang="es-CO" sz="600" dirty="0"/>
                        <a:t>TOTAL DE ACTIVOS</a:t>
                      </a:r>
                    </a:p>
                  </a:txBody>
                  <a:tcPr marL="68560" marR="68560" marT="34349" marB="34349" anchor="ctr"/>
                </a:tc>
                <a:tc>
                  <a:txBody>
                    <a:bodyPr/>
                    <a:lstStyle/>
                    <a:p>
                      <a:pPr algn="ctr"/>
                      <a:r>
                        <a:rPr lang="es-ES" sz="800" dirty="0"/>
                        <a:t>88</a:t>
                      </a:r>
                      <a:endParaRPr lang="es-CO" sz="800" dirty="0"/>
                    </a:p>
                  </a:txBody>
                  <a:tcPr marL="68560" marR="68560" marT="34349" marB="34349" anchor="ctr"/>
                </a:tc>
                <a:extLst>
                  <a:ext uri="{0D108BD9-81ED-4DB2-BD59-A6C34878D82A}">
                    <a16:rowId xmlns:a16="http://schemas.microsoft.com/office/drawing/2014/main" val="10001"/>
                  </a:ext>
                </a:extLst>
              </a:tr>
            </a:tbl>
          </a:graphicData>
        </a:graphic>
      </p:graphicFrame>
      <p:sp>
        <p:nvSpPr>
          <p:cNvPr id="26" name="CuadroTexto 25">
            <a:extLst>
              <a:ext uri="{FF2B5EF4-FFF2-40B4-BE49-F238E27FC236}">
                <a16:creationId xmlns:a16="http://schemas.microsoft.com/office/drawing/2014/main" id="{65CB57C6-C7DA-47CB-88A7-D526BFB254E5}"/>
              </a:ext>
            </a:extLst>
          </p:cNvPr>
          <p:cNvSpPr txBox="1"/>
          <p:nvPr/>
        </p:nvSpPr>
        <p:spPr>
          <a:xfrm>
            <a:off x="4911726" y="3163889"/>
            <a:ext cx="2524125" cy="415925"/>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ctr">
              <a:defRPr/>
            </a:pPr>
            <a:r>
              <a:rPr lang="es-CO" sz="1050" b="1" dirty="0"/>
              <a:t>INTERAMERICANA DE CONSTRUCCIONES SA EN LIQUIDACIÓN</a:t>
            </a:r>
          </a:p>
        </p:txBody>
      </p:sp>
      <p:graphicFrame>
        <p:nvGraphicFramePr>
          <p:cNvPr id="27" name="Tabla 4">
            <a:extLst>
              <a:ext uri="{FF2B5EF4-FFF2-40B4-BE49-F238E27FC236}">
                <a16:creationId xmlns:a16="http://schemas.microsoft.com/office/drawing/2014/main" id="{C16741BC-9E9C-48EA-A981-51723955E7C4}"/>
              </a:ext>
            </a:extLst>
          </p:cNvPr>
          <p:cNvGraphicFramePr>
            <a:graphicFrameLocks noGrp="1"/>
          </p:cNvGraphicFramePr>
          <p:nvPr/>
        </p:nvGraphicFramePr>
        <p:xfrm>
          <a:off x="4911726" y="2568576"/>
          <a:ext cx="2524125" cy="555626"/>
        </p:xfrm>
        <a:graphic>
          <a:graphicData uri="http://schemas.openxmlformats.org/drawingml/2006/table">
            <a:tbl>
              <a:tblPr firstRow="1" bandRow="1">
                <a:tableStyleId>{5940675A-B579-460E-94D1-54222C63F5DA}</a:tableStyleId>
              </a:tblPr>
              <a:tblGrid>
                <a:gridCol w="1454870">
                  <a:extLst>
                    <a:ext uri="{9D8B030D-6E8A-4147-A177-3AD203B41FA5}">
                      <a16:colId xmlns:a16="http://schemas.microsoft.com/office/drawing/2014/main" val="20000"/>
                    </a:ext>
                  </a:extLst>
                </a:gridCol>
                <a:gridCol w="1069255">
                  <a:extLst>
                    <a:ext uri="{9D8B030D-6E8A-4147-A177-3AD203B41FA5}">
                      <a16:colId xmlns:a16="http://schemas.microsoft.com/office/drawing/2014/main" val="20001"/>
                    </a:ext>
                  </a:extLst>
                </a:gridCol>
              </a:tblGrid>
              <a:tr h="277813">
                <a:tc>
                  <a:txBody>
                    <a:bodyPr/>
                    <a:lstStyle/>
                    <a:p>
                      <a:r>
                        <a:rPr lang="es-CO" sz="600" dirty="0"/>
                        <a:t>VALOR COMERCIAL ACTIVOS (2020) </a:t>
                      </a:r>
                    </a:p>
                  </a:txBody>
                  <a:tcPr marL="68578" marR="68578" marT="34251" marB="34251" anchor="ctr"/>
                </a:tc>
                <a:tc>
                  <a:txBody>
                    <a:bodyPr/>
                    <a:lstStyle/>
                    <a:p>
                      <a:pPr algn="ctr"/>
                      <a:r>
                        <a:rPr lang="es-CO" sz="800" dirty="0"/>
                        <a:t>$21,274,484,000</a:t>
                      </a:r>
                    </a:p>
                  </a:txBody>
                  <a:tcPr marL="68578" marR="68578" marT="34251" marB="34251" anchor="ctr"/>
                </a:tc>
                <a:extLst>
                  <a:ext uri="{0D108BD9-81ED-4DB2-BD59-A6C34878D82A}">
                    <a16:rowId xmlns:a16="http://schemas.microsoft.com/office/drawing/2014/main" val="10000"/>
                  </a:ext>
                </a:extLst>
              </a:tr>
              <a:tr h="277813">
                <a:tc>
                  <a:txBody>
                    <a:bodyPr/>
                    <a:lstStyle/>
                    <a:p>
                      <a:r>
                        <a:rPr lang="es-CO" sz="600" dirty="0"/>
                        <a:t>TOTAL DE ACTIVOS</a:t>
                      </a:r>
                    </a:p>
                  </a:txBody>
                  <a:tcPr marL="68578" marR="68578" marT="34251" marB="34251" anchor="ctr"/>
                </a:tc>
                <a:tc>
                  <a:txBody>
                    <a:bodyPr/>
                    <a:lstStyle/>
                    <a:p>
                      <a:pPr algn="ctr"/>
                      <a:r>
                        <a:rPr lang="es-CO" sz="800" dirty="0"/>
                        <a:t>1</a:t>
                      </a:r>
                    </a:p>
                  </a:txBody>
                  <a:tcPr marL="68578" marR="68578" marT="34251" marB="34251" anchor="ctr"/>
                </a:tc>
                <a:extLst>
                  <a:ext uri="{0D108BD9-81ED-4DB2-BD59-A6C34878D82A}">
                    <a16:rowId xmlns:a16="http://schemas.microsoft.com/office/drawing/2014/main" val="10001"/>
                  </a:ext>
                </a:extLst>
              </a:tr>
            </a:tbl>
          </a:graphicData>
        </a:graphic>
      </p:graphicFrame>
      <p:sp>
        <p:nvSpPr>
          <p:cNvPr id="28" name="CuadroTexto 27">
            <a:extLst>
              <a:ext uri="{FF2B5EF4-FFF2-40B4-BE49-F238E27FC236}">
                <a16:creationId xmlns:a16="http://schemas.microsoft.com/office/drawing/2014/main" id="{F2481C07-34FB-4452-BF4A-86983824CBCF}"/>
              </a:ext>
            </a:extLst>
          </p:cNvPr>
          <p:cNvSpPr txBox="1"/>
          <p:nvPr/>
        </p:nvSpPr>
        <p:spPr>
          <a:xfrm>
            <a:off x="9207501" y="1860551"/>
            <a:ext cx="1281113" cy="461963"/>
          </a:xfrm>
          <a:prstGeom prst="rect">
            <a:avLst/>
          </a:prstGeom>
        </p:spPr>
        <p:txBody>
          <a:bodyPr wrap="none">
            <a:spAutoFit/>
          </a:bodyPr>
          <a:lstStyle>
            <a:defPPr>
              <a:defRPr lang="es-ES"/>
            </a:defPPr>
            <a:lvl1pPr algn="ctr">
              <a:defRPr sz="2400" b="1">
                <a:solidFill>
                  <a:srgbClr val="000090"/>
                </a:solidFill>
                <a:latin typeface="Calibri" panose="020F0502020204030204" pitchFamily="34" charset="0"/>
              </a:defRPr>
            </a:lvl1pPr>
          </a:lstStyle>
          <a:p>
            <a:pPr>
              <a:defRPr/>
            </a:pPr>
            <a:r>
              <a:rPr lang="es-ES" sz="1050" dirty="0"/>
              <a:t>∑ Valor Patrimonial</a:t>
            </a:r>
          </a:p>
          <a:p>
            <a:pPr>
              <a:defRPr/>
            </a:pPr>
            <a:r>
              <a:rPr lang="es-CO" sz="1350" b="0" dirty="0"/>
              <a:t> </a:t>
            </a:r>
            <a:r>
              <a:rPr lang="es-CO" sz="1200" b="0" u="sng" dirty="0"/>
              <a:t>$51,054,200,000</a:t>
            </a:r>
          </a:p>
        </p:txBody>
      </p:sp>
      <p:sp>
        <p:nvSpPr>
          <p:cNvPr id="23" name="CuadroTexto 22">
            <a:extLst>
              <a:ext uri="{FF2B5EF4-FFF2-40B4-BE49-F238E27FC236}">
                <a16:creationId xmlns:a16="http://schemas.microsoft.com/office/drawing/2014/main" id="{7E16018A-4002-4AD4-AAE2-993B524895CB}"/>
              </a:ext>
            </a:extLst>
          </p:cNvPr>
          <p:cNvSpPr txBox="1"/>
          <p:nvPr/>
        </p:nvSpPr>
        <p:spPr>
          <a:xfrm>
            <a:off x="7932739" y="3205164"/>
            <a:ext cx="2300287" cy="415925"/>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ctr">
              <a:defRPr/>
            </a:pPr>
            <a:r>
              <a:rPr lang="es-CO" sz="1050" b="1" dirty="0"/>
              <a:t>INVERSIONES EL GRAN CRISOL LTDA EN LIQUIDACION</a:t>
            </a:r>
          </a:p>
        </p:txBody>
      </p:sp>
      <p:graphicFrame>
        <p:nvGraphicFramePr>
          <p:cNvPr id="29" name="Tabla 4">
            <a:extLst>
              <a:ext uri="{FF2B5EF4-FFF2-40B4-BE49-F238E27FC236}">
                <a16:creationId xmlns:a16="http://schemas.microsoft.com/office/drawing/2014/main" id="{A05817AF-5763-4F86-A4C5-00ABDA051F16}"/>
              </a:ext>
            </a:extLst>
          </p:cNvPr>
          <p:cNvGraphicFramePr>
            <a:graphicFrameLocks noGrp="1"/>
          </p:cNvGraphicFramePr>
          <p:nvPr/>
        </p:nvGraphicFramePr>
        <p:xfrm>
          <a:off x="7932739" y="2768600"/>
          <a:ext cx="2300287" cy="388938"/>
        </p:xfrm>
        <a:graphic>
          <a:graphicData uri="http://schemas.openxmlformats.org/drawingml/2006/table">
            <a:tbl>
              <a:tblPr firstRow="1" bandRow="1">
                <a:tableStyleId>{5940675A-B579-460E-94D1-54222C63F5DA}</a:tableStyleId>
              </a:tblPr>
              <a:tblGrid>
                <a:gridCol w="1297393">
                  <a:extLst>
                    <a:ext uri="{9D8B030D-6E8A-4147-A177-3AD203B41FA5}">
                      <a16:colId xmlns:a16="http://schemas.microsoft.com/office/drawing/2014/main" val="20000"/>
                    </a:ext>
                  </a:extLst>
                </a:gridCol>
                <a:gridCol w="1002894">
                  <a:extLst>
                    <a:ext uri="{9D8B030D-6E8A-4147-A177-3AD203B41FA5}">
                      <a16:colId xmlns:a16="http://schemas.microsoft.com/office/drawing/2014/main" val="20001"/>
                    </a:ext>
                  </a:extLst>
                </a:gridCol>
              </a:tblGrid>
              <a:tr h="19446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O" sz="600" dirty="0"/>
                        <a:t>VALOR COMERCIAL ACTIVOS (2020) </a:t>
                      </a:r>
                    </a:p>
                  </a:txBody>
                  <a:tcPr marL="68560" marR="68560" marT="34318" marB="34318"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O" sz="800" dirty="0"/>
                        <a:t>$997,959,406</a:t>
                      </a:r>
                    </a:p>
                  </a:txBody>
                  <a:tcPr marL="68560" marR="68560" marT="34318" marB="34318" anchor="ctr"/>
                </a:tc>
                <a:extLst>
                  <a:ext uri="{0D108BD9-81ED-4DB2-BD59-A6C34878D82A}">
                    <a16:rowId xmlns:a16="http://schemas.microsoft.com/office/drawing/2014/main" val="10000"/>
                  </a:ext>
                </a:extLst>
              </a:tr>
              <a:tr h="194469">
                <a:tc>
                  <a:txBody>
                    <a:bodyPr/>
                    <a:lstStyle/>
                    <a:p>
                      <a:r>
                        <a:rPr lang="es-CO" sz="600" dirty="0"/>
                        <a:t>TOTAL DE ACTIVOS</a:t>
                      </a:r>
                    </a:p>
                  </a:txBody>
                  <a:tcPr marL="68560" marR="68560" marT="34318" marB="34318" anchor="ctr"/>
                </a:tc>
                <a:tc>
                  <a:txBody>
                    <a:bodyPr/>
                    <a:lstStyle/>
                    <a:p>
                      <a:pPr algn="ctr"/>
                      <a:r>
                        <a:rPr lang="es-ES" sz="800" dirty="0"/>
                        <a:t>9</a:t>
                      </a:r>
                      <a:endParaRPr lang="es-CO" sz="800" dirty="0"/>
                    </a:p>
                  </a:txBody>
                  <a:tcPr marL="68560" marR="68560" marT="34318" marB="34318" anchor="ctr"/>
                </a:tc>
                <a:extLst>
                  <a:ext uri="{0D108BD9-81ED-4DB2-BD59-A6C34878D82A}">
                    <a16:rowId xmlns:a16="http://schemas.microsoft.com/office/drawing/2014/main" val="10001"/>
                  </a:ext>
                </a:extLst>
              </a:tr>
            </a:tbl>
          </a:graphicData>
        </a:graphic>
      </p:graphicFrame>
      <p:sp>
        <p:nvSpPr>
          <p:cNvPr id="5" name="CuadroTexto 4">
            <a:extLst>
              <a:ext uri="{FF2B5EF4-FFF2-40B4-BE49-F238E27FC236}">
                <a16:creationId xmlns:a16="http://schemas.microsoft.com/office/drawing/2014/main" id="{90662F1A-A82A-4C1C-BA1F-BB35B44BA07F}"/>
              </a:ext>
            </a:extLst>
          </p:cNvPr>
          <p:cNvSpPr txBox="1"/>
          <p:nvPr/>
        </p:nvSpPr>
        <p:spPr>
          <a:xfrm>
            <a:off x="4903788" y="5337175"/>
            <a:ext cx="2532062" cy="414338"/>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ctr">
              <a:defRPr/>
            </a:pPr>
            <a:r>
              <a:rPr lang="es-ES" sz="1050" b="1" dirty="0"/>
              <a:t>CONSTRUCCIONES MIRAMAR LTDA EN LIQUIDACIÓN</a:t>
            </a:r>
            <a:endParaRPr lang="es-CO" sz="1050" b="1" dirty="0"/>
          </a:p>
        </p:txBody>
      </p:sp>
      <p:graphicFrame>
        <p:nvGraphicFramePr>
          <p:cNvPr id="6" name="Tabla 4">
            <a:extLst>
              <a:ext uri="{FF2B5EF4-FFF2-40B4-BE49-F238E27FC236}">
                <a16:creationId xmlns:a16="http://schemas.microsoft.com/office/drawing/2014/main" id="{58B2DF18-1DC9-4070-89BE-B491FB22DA2E}"/>
              </a:ext>
            </a:extLst>
          </p:cNvPr>
          <p:cNvGraphicFramePr>
            <a:graphicFrameLocks noGrp="1"/>
          </p:cNvGraphicFramePr>
          <p:nvPr/>
        </p:nvGraphicFramePr>
        <p:xfrm>
          <a:off x="4903788" y="4864100"/>
          <a:ext cx="2532062" cy="431800"/>
        </p:xfrm>
        <a:graphic>
          <a:graphicData uri="http://schemas.openxmlformats.org/drawingml/2006/table">
            <a:tbl>
              <a:tblPr firstRow="1" bandRow="1">
                <a:tableStyleId>{5940675A-B579-460E-94D1-54222C63F5DA}</a:tableStyleId>
              </a:tblPr>
              <a:tblGrid>
                <a:gridCol w="1467046">
                  <a:extLst>
                    <a:ext uri="{9D8B030D-6E8A-4147-A177-3AD203B41FA5}">
                      <a16:colId xmlns:a16="http://schemas.microsoft.com/office/drawing/2014/main" val="20000"/>
                    </a:ext>
                  </a:extLst>
                </a:gridCol>
                <a:gridCol w="1065016">
                  <a:extLst>
                    <a:ext uri="{9D8B030D-6E8A-4147-A177-3AD203B41FA5}">
                      <a16:colId xmlns:a16="http://schemas.microsoft.com/office/drawing/2014/main" val="20001"/>
                    </a:ext>
                  </a:extLst>
                </a:gridCol>
              </a:tblGrid>
              <a:tr h="215900">
                <a:tc>
                  <a:txBody>
                    <a:bodyPr/>
                    <a:lstStyle/>
                    <a:p>
                      <a:r>
                        <a:rPr lang="es-CO" sz="600" dirty="0"/>
                        <a:t>VALOR COMERCIAL ACTIVOS (2020) </a:t>
                      </a:r>
                    </a:p>
                  </a:txBody>
                  <a:tcPr marL="68601" marR="68601" marT="34300" marB="34300" anchor="ctr"/>
                </a:tc>
                <a:tc>
                  <a:txBody>
                    <a:bodyPr/>
                    <a:lstStyle/>
                    <a:p>
                      <a:pPr algn="ctr"/>
                      <a:r>
                        <a:rPr lang="es-CO" sz="800" dirty="0"/>
                        <a:t>$9,704,200,000</a:t>
                      </a:r>
                    </a:p>
                  </a:txBody>
                  <a:tcPr marL="68601" marR="68601" marT="34300" marB="34300" anchor="ctr"/>
                </a:tc>
                <a:extLst>
                  <a:ext uri="{0D108BD9-81ED-4DB2-BD59-A6C34878D82A}">
                    <a16:rowId xmlns:a16="http://schemas.microsoft.com/office/drawing/2014/main" val="10000"/>
                  </a:ext>
                </a:extLst>
              </a:tr>
              <a:tr h="215900">
                <a:tc>
                  <a:txBody>
                    <a:bodyPr/>
                    <a:lstStyle/>
                    <a:p>
                      <a:r>
                        <a:rPr lang="es-CO" sz="600" dirty="0"/>
                        <a:t>TOTAL DE ACTIVOS </a:t>
                      </a:r>
                    </a:p>
                  </a:txBody>
                  <a:tcPr marL="68601" marR="68601" marT="34300" marB="34300" anchor="ctr"/>
                </a:tc>
                <a:tc>
                  <a:txBody>
                    <a:bodyPr/>
                    <a:lstStyle/>
                    <a:p>
                      <a:pPr algn="ctr"/>
                      <a:r>
                        <a:rPr lang="es-CO" sz="800" dirty="0"/>
                        <a:t>1</a:t>
                      </a:r>
                    </a:p>
                  </a:txBody>
                  <a:tcPr marL="68601" marR="68601" marT="34300" marB="34300" anchor="ctr"/>
                </a:tc>
                <a:extLst>
                  <a:ext uri="{0D108BD9-81ED-4DB2-BD59-A6C34878D82A}">
                    <a16:rowId xmlns:a16="http://schemas.microsoft.com/office/drawing/2014/main" val="10001"/>
                  </a:ext>
                </a:extLst>
              </a:tr>
            </a:tbl>
          </a:graphicData>
        </a:graphic>
      </p:graphicFrame>
      <p:sp>
        <p:nvSpPr>
          <p:cNvPr id="22" name="Rectángulo 21">
            <a:extLst>
              <a:ext uri="{FF2B5EF4-FFF2-40B4-BE49-F238E27FC236}">
                <a16:creationId xmlns:a16="http://schemas.microsoft.com/office/drawing/2014/main" id="{D9E90B77-8423-435F-B075-743B47A138AB}"/>
              </a:ext>
            </a:extLst>
          </p:cNvPr>
          <p:cNvSpPr/>
          <p:nvPr/>
        </p:nvSpPr>
        <p:spPr>
          <a:xfrm>
            <a:off x="1" y="6624639"/>
            <a:ext cx="12192000"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24" name="CuadroTexto 23">
            <a:extLst>
              <a:ext uri="{FF2B5EF4-FFF2-40B4-BE49-F238E27FC236}">
                <a16:creationId xmlns:a16="http://schemas.microsoft.com/office/drawing/2014/main" id="{87CA1801-1D9B-4A62-91E7-23D88DA54E05}"/>
              </a:ext>
            </a:extLst>
          </p:cNvPr>
          <p:cNvSpPr txBox="1"/>
          <p:nvPr/>
        </p:nvSpPr>
        <p:spPr>
          <a:xfrm>
            <a:off x="7859714" y="6589513"/>
            <a:ext cx="4332285" cy="307777"/>
          </a:xfrm>
          <a:prstGeom prst="rect">
            <a:avLst/>
          </a:prstGeom>
          <a:noFill/>
        </p:spPr>
        <p:txBody>
          <a:bodyPr wrap="square">
            <a:spAutoFit/>
          </a:bodyPr>
          <a:lstStyle/>
          <a:p>
            <a:pPr algn="r">
              <a:defRPr/>
            </a:pPr>
            <a:r>
              <a:rPr lang="es-ES" sz="1400" dirty="0">
                <a:solidFill>
                  <a:srgbClr val="A9A8A9"/>
                </a:solidFill>
                <a:latin typeface="Lato Regular"/>
                <a:cs typeface="Lato Regular"/>
              </a:rPr>
              <a:t>Sociedad de Activos Especiales S.A.S</a:t>
            </a:r>
          </a:p>
        </p:txBody>
      </p:sp>
      <p:pic>
        <p:nvPicPr>
          <p:cNvPr id="25" name="Imagen 7">
            <a:extLst>
              <a:ext uri="{FF2B5EF4-FFF2-40B4-BE49-F238E27FC236}">
                <a16:creationId xmlns:a16="http://schemas.microsoft.com/office/drawing/2014/main" id="{865A57A8-7411-4FBA-854A-314B096706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30" name="Imagen 5">
            <a:extLst>
              <a:ext uri="{FF2B5EF4-FFF2-40B4-BE49-F238E27FC236}">
                <a16:creationId xmlns:a16="http://schemas.microsoft.com/office/drawing/2014/main" id="{FC92A537-9052-4B9A-BF8A-02F2B71765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1" name="CuadroTexto 45">
            <a:extLst>
              <a:ext uri="{FF2B5EF4-FFF2-40B4-BE49-F238E27FC236}">
                <a16:creationId xmlns:a16="http://schemas.microsoft.com/office/drawing/2014/main" id="{338883A3-D685-4540-9C9A-0C3073A680C5}"/>
              </a:ext>
            </a:extLst>
          </p:cNvPr>
          <p:cNvSpPr txBox="1">
            <a:spLocks noChangeArrowheads="1"/>
          </p:cNvSpPr>
          <p:nvPr/>
        </p:nvSpPr>
        <p:spPr bwMode="auto">
          <a:xfrm>
            <a:off x="4859338" y="1752600"/>
            <a:ext cx="2093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ES" altLang="es-CO" b="1">
                <a:solidFill>
                  <a:srgbClr val="000090"/>
                </a:solidFill>
              </a:rPr>
              <a:t>Plan de ventas 2021</a:t>
            </a:r>
          </a:p>
        </p:txBody>
      </p:sp>
      <p:sp>
        <p:nvSpPr>
          <p:cNvPr id="27" name="CuadroTexto 26">
            <a:extLst>
              <a:ext uri="{FF2B5EF4-FFF2-40B4-BE49-F238E27FC236}">
                <a16:creationId xmlns:a16="http://schemas.microsoft.com/office/drawing/2014/main" id="{0BC8AF1B-D6D0-4925-B457-8F83079C3D59}"/>
              </a:ext>
            </a:extLst>
          </p:cNvPr>
          <p:cNvSpPr txBox="1"/>
          <p:nvPr/>
        </p:nvSpPr>
        <p:spPr>
          <a:xfrm>
            <a:off x="3324225" y="4389439"/>
            <a:ext cx="1879600" cy="300037"/>
          </a:xfrm>
          <a:prstGeom prst="rect">
            <a:avLst/>
          </a:prstGeom>
        </p:spPr>
        <p:txBody>
          <a:bodyPr wrap="none">
            <a:spAutoFit/>
          </a:bodyPr>
          <a:lstStyle>
            <a:defPPr>
              <a:defRPr lang="es-ES"/>
            </a:defPPr>
            <a:lvl1pPr algn="ctr">
              <a:defRPr sz="2400" b="1">
                <a:solidFill>
                  <a:srgbClr val="000090"/>
                </a:solidFill>
                <a:latin typeface="Calibri" panose="020F0502020204030204" pitchFamily="34" charset="0"/>
              </a:defRPr>
            </a:lvl1pPr>
          </a:lstStyle>
          <a:p>
            <a:pPr>
              <a:defRPr/>
            </a:pPr>
            <a:r>
              <a:rPr lang="es-ES" sz="1350" dirty="0">
                <a:solidFill>
                  <a:srgbClr val="595959"/>
                </a:solidFill>
              </a:rPr>
              <a:t>134 BIENES INMUEBLES</a:t>
            </a:r>
          </a:p>
        </p:txBody>
      </p:sp>
      <p:sp>
        <p:nvSpPr>
          <p:cNvPr id="62" name="CuadroTexto 61">
            <a:extLst>
              <a:ext uri="{FF2B5EF4-FFF2-40B4-BE49-F238E27FC236}">
                <a16:creationId xmlns:a16="http://schemas.microsoft.com/office/drawing/2014/main" id="{B65B6ABE-06A4-4B27-AA20-D00428634B2B}"/>
              </a:ext>
            </a:extLst>
          </p:cNvPr>
          <p:cNvSpPr txBox="1"/>
          <p:nvPr/>
        </p:nvSpPr>
        <p:spPr>
          <a:xfrm>
            <a:off x="6480176" y="2743201"/>
            <a:ext cx="1871663" cy="715963"/>
          </a:xfrm>
          <a:prstGeom prst="rect">
            <a:avLst/>
          </a:prstGeom>
          <a:ln w="76200">
            <a:solidFill>
              <a:schemeClr val="tx1"/>
            </a:solidFill>
          </a:ln>
        </p:spPr>
        <p:txBody>
          <a:bodyPr>
            <a:spAutoFit/>
          </a:bodyPr>
          <a:lstStyle>
            <a:defPPr>
              <a:defRPr lang="es-ES"/>
            </a:defPPr>
            <a:lvl1pPr algn="ctr">
              <a:defRPr sz="2400" b="1">
                <a:solidFill>
                  <a:srgbClr val="000090"/>
                </a:solidFill>
                <a:latin typeface="Calibri" panose="020F0502020204030204" pitchFamily="34" charset="0"/>
              </a:defRPr>
            </a:lvl1pPr>
          </a:lstStyle>
          <a:p>
            <a:pPr>
              <a:defRPr/>
            </a:pPr>
            <a:endParaRPr lang="es-ES" sz="1350" dirty="0"/>
          </a:p>
          <a:p>
            <a:pPr>
              <a:defRPr/>
            </a:pPr>
            <a:r>
              <a:rPr lang="es-ES" sz="1350" dirty="0"/>
              <a:t>∑ Valor Patrimonial</a:t>
            </a:r>
          </a:p>
          <a:p>
            <a:pPr>
              <a:defRPr/>
            </a:pPr>
            <a:endParaRPr lang="es-ES" sz="1350" dirty="0"/>
          </a:p>
        </p:txBody>
      </p:sp>
      <p:sp>
        <p:nvSpPr>
          <p:cNvPr id="28" name="CuadroTexto 27">
            <a:extLst>
              <a:ext uri="{FF2B5EF4-FFF2-40B4-BE49-F238E27FC236}">
                <a16:creationId xmlns:a16="http://schemas.microsoft.com/office/drawing/2014/main" id="{4875BE30-C155-4DBF-A862-BE0270CD073A}"/>
              </a:ext>
            </a:extLst>
          </p:cNvPr>
          <p:cNvSpPr txBox="1"/>
          <p:nvPr/>
        </p:nvSpPr>
        <p:spPr>
          <a:xfrm>
            <a:off x="3616326" y="2746376"/>
            <a:ext cx="1216025" cy="715963"/>
          </a:xfrm>
          <a:prstGeom prst="rect">
            <a:avLst/>
          </a:prstGeom>
          <a:ln w="76200">
            <a:solidFill>
              <a:schemeClr val="tx1"/>
            </a:solidFill>
          </a:ln>
        </p:spPr>
        <p:txBody>
          <a:bodyPr wrap="none">
            <a:spAutoFit/>
          </a:bodyPr>
          <a:lstStyle>
            <a:defPPr>
              <a:defRPr lang="es-ES"/>
            </a:defPPr>
            <a:lvl1pPr algn="ctr">
              <a:defRPr sz="2400" b="1">
                <a:solidFill>
                  <a:srgbClr val="000090"/>
                </a:solidFill>
                <a:latin typeface="Calibri" panose="020F0502020204030204" pitchFamily="34" charset="0"/>
              </a:defRPr>
            </a:lvl1pPr>
          </a:lstStyle>
          <a:p>
            <a:pPr>
              <a:defRPr/>
            </a:pPr>
            <a:endParaRPr lang="es-ES" sz="1350" dirty="0">
              <a:solidFill>
                <a:srgbClr val="595959"/>
              </a:solidFill>
            </a:endParaRPr>
          </a:p>
          <a:p>
            <a:pPr>
              <a:defRPr/>
            </a:pPr>
            <a:r>
              <a:rPr lang="es-ES" sz="1350" dirty="0">
                <a:solidFill>
                  <a:srgbClr val="595959"/>
                </a:solidFill>
              </a:rPr>
              <a:t>7 SOCIEDADES</a:t>
            </a:r>
          </a:p>
          <a:p>
            <a:pPr>
              <a:defRPr/>
            </a:pPr>
            <a:endParaRPr lang="es-ES" sz="1350" dirty="0">
              <a:solidFill>
                <a:srgbClr val="595959"/>
              </a:solidFill>
            </a:endParaRPr>
          </a:p>
        </p:txBody>
      </p:sp>
      <p:sp>
        <p:nvSpPr>
          <p:cNvPr id="3" name="Flecha: a la derecha 2">
            <a:extLst>
              <a:ext uri="{FF2B5EF4-FFF2-40B4-BE49-F238E27FC236}">
                <a16:creationId xmlns:a16="http://schemas.microsoft.com/office/drawing/2014/main" id="{AF37CBCB-07E8-4248-9650-E5B23B1F4265}"/>
              </a:ext>
            </a:extLst>
          </p:cNvPr>
          <p:cNvSpPr/>
          <p:nvPr/>
        </p:nvSpPr>
        <p:spPr>
          <a:xfrm>
            <a:off x="5226050" y="3033713"/>
            <a:ext cx="838200" cy="18256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a:p>
        </p:txBody>
      </p:sp>
      <p:sp>
        <p:nvSpPr>
          <p:cNvPr id="34" name="Flecha: a la derecha 33">
            <a:extLst>
              <a:ext uri="{FF2B5EF4-FFF2-40B4-BE49-F238E27FC236}">
                <a16:creationId xmlns:a16="http://schemas.microsoft.com/office/drawing/2014/main" id="{EB43F8B2-BF2B-4C17-98CC-142B1037987D}"/>
              </a:ext>
            </a:extLst>
          </p:cNvPr>
          <p:cNvSpPr/>
          <p:nvPr/>
        </p:nvSpPr>
        <p:spPr>
          <a:xfrm rot="5400000">
            <a:off x="3916364" y="3822701"/>
            <a:ext cx="617537" cy="150813"/>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a:p>
        </p:txBody>
      </p:sp>
      <p:sp>
        <p:nvSpPr>
          <p:cNvPr id="70668" name="Rectángulo 8">
            <a:extLst>
              <a:ext uri="{FF2B5EF4-FFF2-40B4-BE49-F238E27FC236}">
                <a16:creationId xmlns:a16="http://schemas.microsoft.com/office/drawing/2014/main" id="{549C2947-D530-42CC-979F-3184A825DD4F}"/>
              </a:ext>
            </a:extLst>
          </p:cNvPr>
          <p:cNvSpPr>
            <a:spLocks noChangeArrowheads="1"/>
          </p:cNvSpPr>
          <p:nvPr/>
        </p:nvSpPr>
        <p:spPr bwMode="auto">
          <a:xfrm>
            <a:off x="6557964" y="3641725"/>
            <a:ext cx="17668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b="1">
                <a:solidFill>
                  <a:srgbClr val="000090"/>
                </a:solidFill>
              </a:rPr>
              <a:t>$51,054,200,000</a:t>
            </a:r>
          </a:p>
        </p:txBody>
      </p:sp>
      <p:sp>
        <p:nvSpPr>
          <p:cNvPr id="13" name="Rectángulo 12">
            <a:extLst>
              <a:ext uri="{FF2B5EF4-FFF2-40B4-BE49-F238E27FC236}">
                <a16:creationId xmlns:a16="http://schemas.microsoft.com/office/drawing/2014/main" id="{AA379EA8-EC8C-4A69-BA63-757555807AED}"/>
              </a:ext>
            </a:extLst>
          </p:cNvPr>
          <p:cNvSpPr/>
          <p:nvPr/>
        </p:nvSpPr>
        <p:spPr>
          <a:xfrm>
            <a:off x="1" y="6624639"/>
            <a:ext cx="12192000"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4" name="CuadroTexto 13">
            <a:extLst>
              <a:ext uri="{FF2B5EF4-FFF2-40B4-BE49-F238E27FC236}">
                <a16:creationId xmlns:a16="http://schemas.microsoft.com/office/drawing/2014/main" id="{F3AE8E6F-24B3-4A77-82DB-5D904DBCFAAC}"/>
              </a:ext>
            </a:extLst>
          </p:cNvPr>
          <p:cNvSpPr txBox="1"/>
          <p:nvPr/>
        </p:nvSpPr>
        <p:spPr>
          <a:xfrm>
            <a:off x="7859714" y="6589513"/>
            <a:ext cx="4332285" cy="307777"/>
          </a:xfrm>
          <a:prstGeom prst="rect">
            <a:avLst/>
          </a:prstGeom>
          <a:noFill/>
        </p:spPr>
        <p:txBody>
          <a:bodyPr wrap="square">
            <a:spAutoFit/>
          </a:bodyPr>
          <a:lstStyle/>
          <a:p>
            <a:pPr algn="r">
              <a:defRPr/>
            </a:pPr>
            <a:r>
              <a:rPr lang="es-ES" sz="1400" dirty="0">
                <a:solidFill>
                  <a:srgbClr val="A9A8A9"/>
                </a:solidFill>
                <a:latin typeface="Lato Regular"/>
                <a:cs typeface="Lato Regular"/>
              </a:rPr>
              <a:t>Sociedad de Activos Especiales S.A.S</a:t>
            </a:r>
          </a:p>
        </p:txBody>
      </p:sp>
      <p:pic>
        <p:nvPicPr>
          <p:cNvPr id="15" name="Imagen 7">
            <a:extLst>
              <a:ext uri="{FF2B5EF4-FFF2-40B4-BE49-F238E27FC236}">
                <a16:creationId xmlns:a16="http://schemas.microsoft.com/office/drawing/2014/main" id="{5E229132-5A1B-4B39-8071-F1357D3276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6" name="Imagen 5">
            <a:extLst>
              <a:ext uri="{FF2B5EF4-FFF2-40B4-BE49-F238E27FC236}">
                <a16:creationId xmlns:a16="http://schemas.microsoft.com/office/drawing/2014/main" id="{796D44B4-131F-4F9C-97DA-7E33C03870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6" name="Imagen 4">
            <a:extLst>
              <a:ext uri="{FF2B5EF4-FFF2-40B4-BE49-F238E27FC236}">
                <a16:creationId xmlns:a16="http://schemas.microsoft.com/office/drawing/2014/main" id="{FEF80F0E-ABAA-4A09-8690-E9413FD959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2489" y="1970089"/>
            <a:ext cx="7947025" cy="341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ángulo 6">
            <a:extLst>
              <a:ext uri="{FF2B5EF4-FFF2-40B4-BE49-F238E27FC236}">
                <a16:creationId xmlns:a16="http://schemas.microsoft.com/office/drawing/2014/main" id="{5DAE1633-A96F-45C1-A40E-DBF15A1A6D59}"/>
              </a:ext>
            </a:extLst>
          </p:cNvPr>
          <p:cNvSpPr/>
          <p:nvPr/>
        </p:nvSpPr>
        <p:spPr>
          <a:xfrm>
            <a:off x="1" y="6624639"/>
            <a:ext cx="12192000"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8" name="CuadroTexto 7">
            <a:extLst>
              <a:ext uri="{FF2B5EF4-FFF2-40B4-BE49-F238E27FC236}">
                <a16:creationId xmlns:a16="http://schemas.microsoft.com/office/drawing/2014/main" id="{A1517258-6629-4F9F-9344-780D2BC3E4BB}"/>
              </a:ext>
            </a:extLst>
          </p:cNvPr>
          <p:cNvSpPr txBox="1"/>
          <p:nvPr/>
        </p:nvSpPr>
        <p:spPr>
          <a:xfrm>
            <a:off x="7859714" y="6589513"/>
            <a:ext cx="4332285" cy="307777"/>
          </a:xfrm>
          <a:prstGeom prst="rect">
            <a:avLst/>
          </a:prstGeom>
          <a:noFill/>
        </p:spPr>
        <p:txBody>
          <a:bodyPr wrap="square">
            <a:spAutoFit/>
          </a:bodyPr>
          <a:lstStyle/>
          <a:p>
            <a:pPr algn="r">
              <a:defRPr/>
            </a:pPr>
            <a:r>
              <a:rPr lang="es-ES" sz="1400" dirty="0">
                <a:solidFill>
                  <a:srgbClr val="A9A8A9"/>
                </a:solidFill>
                <a:latin typeface="Lato Regular"/>
                <a:cs typeface="Lato Regular"/>
              </a:rPr>
              <a:t>Sociedad de Activos Especiales S.A.S</a:t>
            </a:r>
          </a:p>
        </p:txBody>
      </p:sp>
      <p:pic>
        <p:nvPicPr>
          <p:cNvPr id="9" name="Imagen 7">
            <a:extLst>
              <a:ext uri="{FF2B5EF4-FFF2-40B4-BE49-F238E27FC236}">
                <a16:creationId xmlns:a16="http://schemas.microsoft.com/office/drawing/2014/main" id="{F5FE2F21-2AC5-4DD4-97E7-A211547F32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0" name="Imagen 5">
            <a:extLst>
              <a:ext uri="{FF2B5EF4-FFF2-40B4-BE49-F238E27FC236}">
                <a16:creationId xmlns:a16="http://schemas.microsoft.com/office/drawing/2014/main" id="{4D719288-F03A-4789-AAB8-E78E5308F8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ángulo 7">
            <a:extLst>
              <a:ext uri="{FF2B5EF4-FFF2-40B4-BE49-F238E27FC236}">
                <a16:creationId xmlns:a16="http://schemas.microsoft.com/office/drawing/2014/main" id="{089D6406-92EA-4DC6-9155-5227E475B875}"/>
              </a:ext>
            </a:extLst>
          </p:cNvPr>
          <p:cNvSpPr>
            <a:spLocks noChangeArrowheads="1"/>
          </p:cNvSpPr>
          <p:nvPr/>
        </p:nvSpPr>
        <p:spPr bwMode="auto">
          <a:xfrm>
            <a:off x="2286000" y="2338538"/>
            <a:ext cx="7526337"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4800" b="1" dirty="0">
                <a:solidFill>
                  <a:srgbClr val="293166"/>
                </a:solidFill>
                <a:latin typeface="Arial Narrow" panose="020B0606020202030204" pitchFamily="34" charset="0"/>
              </a:rPr>
              <a:t>5. </a:t>
            </a:r>
            <a:r>
              <a:rPr lang="es-ES" sz="4800" b="1" dirty="0">
                <a:solidFill>
                  <a:srgbClr val="293166"/>
                </a:solidFill>
                <a:latin typeface="Arial Narrow" panose="020B0606020202030204" pitchFamily="34" charset="0"/>
              </a:rPr>
              <a:t>Seguimiento Política de</a:t>
            </a:r>
          </a:p>
          <a:p>
            <a:pPr algn="ctr"/>
            <a:r>
              <a:rPr lang="es-ES" sz="4800" b="1" dirty="0">
                <a:solidFill>
                  <a:srgbClr val="293166"/>
                </a:solidFill>
                <a:latin typeface="Arial Narrow" panose="020B0606020202030204" pitchFamily="34" charset="0"/>
              </a:rPr>
              <a:t>Alivios por Covid-19</a:t>
            </a:r>
          </a:p>
          <a:p>
            <a:pPr algn="ctr"/>
            <a:endParaRPr lang="es-CO" altLang="es-CO" sz="4000" b="1" dirty="0">
              <a:solidFill>
                <a:srgbClr val="293166"/>
              </a:solidFill>
              <a:latin typeface="Arial Narrow" panose="020B0606020202030204" pitchFamily="34" charset="0"/>
            </a:endParaRPr>
          </a:p>
        </p:txBody>
      </p:sp>
      <p:sp>
        <p:nvSpPr>
          <p:cNvPr id="8" name="Rectángulo 7">
            <a:extLst>
              <a:ext uri="{FF2B5EF4-FFF2-40B4-BE49-F238E27FC236}">
                <a16:creationId xmlns:a16="http://schemas.microsoft.com/office/drawing/2014/main" id="{E574D43F-5F90-436A-BDBB-278F9EA6AB0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0E005CEB-B915-4945-9906-E5D0989D958F}"/>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pic>
        <p:nvPicPr>
          <p:cNvPr id="10" name="Imagen 7">
            <a:extLst>
              <a:ext uri="{FF2B5EF4-FFF2-40B4-BE49-F238E27FC236}">
                <a16:creationId xmlns:a16="http://schemas.microsoft.com/office/drawing/2014/main" id="{0B09BFD0-FC76-4FB1-AD2C-6C62EAA023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5">
            <a:extLst>
              <a:ext uri="{FF2B5EF4-FFF2-40B4-BE49-F238E27FC236}">
                <a16:creationId xmlns:a16="http://schemas.microsoft.com/office/drawing/2014/main" id="{0AEB5140-418D-403A-8977-E7657C7028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17649" y="2152996"/>
            <a:ext cx="9143999" cy="1323439"/>
          </a:xfrm>
          <a:prstGeom prst="rect">
            <a:avLst/>
          </a:prstGeom>
          <a:noFill/>
        </p:spPr>
        <p:txBody>
          <a:bodyPr wrap="square" rtlCol="0">
            <a:spAutoFit/>
          </a:bodyPr>
          <a:lstStyle/>
          <a:p>
            <a:pPr algn="ctr"/>
            <a:r>
              <a:rPr lang="es-ES" sz="4000" b="1" dirty="0">
                <a:solidFill>
                  <a:srgbClr val="000A8B"/>
                </a:solidFill>
                <a:latin typeface="Arial Narrow" panose="020B0606020202030204" pitchFamily="34" charset="0"/>
              </a:rPr>
              <a:t>Contexto Macroeconómico – Septiembre 2020</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b="1" dirty="0">
                <a:solidFill>
                  <a:srgbClr val="A9A8A9"/>
                </a:solidFill>
                <a:latin typeface="Lato Regular"/>
              </a:rPr>
              <a:t>Gerencia Técnica</a:t>
            </a:r>
          </a:p>
        </p:txBody>
      </p:sp>
    </p:spTree>
    <p:extLst>
      <p:ext uri="{BB962C8B-B14F-4D97-AF65-F5344CB8AC3E}">
        <p14:creationId xmlns:p14="http://schemas.microsoft.com/office/powerpoint/2010/main" val="6516121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31304" y="789917"/>
            <a:ext cx="11529391" cy="584775"/>
          </a:xfrm>
          <a:prstGeom prst="rect">
            <a:avLst/>
          </a:prstGeom>
          <a:noFill/>
        </p:spPr>
        <p:txBody>
          <a:bodyPr wrap="square" rtlCol="0">
            <a:spAutoFit/>
          </a:bodyPr>
          <a:lstStyle/>
          <a:p>
            <a:pPr algn="ctr"/>
            <a:r>
              <a:rPr lang="es-ES" sz="3200" b="1" dirty="0">
                <a:solidFill>
                  <a:srgbClr val="000A8B"/>
                </a:solidFill>
                <a:latin typeface="Arial Narrow" panose="020B0606020202030204" pitchFamily="34" charset="0"/>
              </a:rPr>
              <a:t>La inflación de septiembre sorprendió al alza de manera contundente</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 name="Rectángulo 1">
            <a:extLst>
              <a:ext uri="{FF2B5EF4-FFF2-40B4-BE49-F238E27FC236}">
                <a16:creationId xmlns:a16="http://schemas.microsoft.com/office/drawing/2014/main" id="{29B8BB3A-6526-40DC-A288-8469522B8C31}"/>
              </a:ext>
            </a:extLst>
          </p:cNvPr>
          <p:cNvSpPr/>
          <p:nvPr/>
        </p:nvSpPr>
        <p:spPr>
          <a:xfrm>
            <a:off x="377960" y="1445959"/>
            <a:ext cx="11423373" cy="1200329"/>
          </a:xfrm>
          <a:prstGeom prst="rect">
            <a:avLst/>
          </a:prstGeom>
        </p:spPr>
        <p:txBody>
          <a:bodyPr wrap="square">
            <a:spAutoFit/>
          </a:bodyPr>
          <a:lstStyle/>
          <a:p>
            <a:pPr algn="just"/>
            <a:r>
              <a:rPr lang="es-ES" sz="2400" dirty="0">
                <a:solidFill>
                  <a:schemeClr val="bg1">
                    <a:lumMod val="50000"/>
                  </a:schemeClr>
                </a:solidFill>
                <a:latin typeface="Arial Narrow" panose="020B0606020202030204" pitchFamily="34" charset="0"/>
              </a:rPr>
              <a:t>El DANE reportó que en septiembre el avance mensual del IPC fue de 0,32%, lectura que fue notoriamente superior al pronóstico de los analistas (0,11%). Luego de este reporte se considera que la inflación se encontrará más cercana a un escenario alcista (1,8%) al cierre de 2020.</a:t>
            </a:r>
            <a:endParaRPr lang="es-CO" sz="2400" dirty="0">
              <a:solidFill>
                <a:schemeClr val="bg1">
                  <a:lumMod val="50000"/>
                </a:schemeClr>
              </a:solidFill>
              <a:latin typeface="Arial Narrow" panose="020B0606020202030204" pitchFamily="34" charset="0"/>
            </a:endParaRPr>
          </a:p>
        </p:txBody>
      </p:sp>
      <p:sp>
        <p:nvSpPr>
          <p:cNvPr id="10" name="Rectángulo 9">
            <a:extLst>
              <a:ext uri="{FF2B5EF4-FFF2-40B4-BE49-F238E27FC236}">
                <a16:creationId xmlns:a16="http://schemas.microsoft.com/office/drawing/2014/main" id="{6D160EF6-3324-42B4-ADF1-1ADA4AEDABE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b="1" dirty="0">
                <a:solidFill>
                  <a:srgbClr val="A9A8A9"/>
                </a:solidFill>
                <a:latin typeface="Lato Regular"/>
              </a:rPr>
              <a:t>Gerencia Técnica</a:t>
            </a:r>
          </a:p>
        </p:txBody>
      </p:sp>
      <p:pic>
        <p:nvPicPr>
          <p:cNvPr id="12" name="Imagen 11">
            <a:extLst>
              <a:ext uri="{FF2B5EF4-FFF2-40B4-BE49-F238E27FC236}">
                <a16:creationId xmlns:a16="http://schemas.microsoft.com/office/drawing/2014/main" id="{39229E3B-95A1-4E99-81C8-F70F85A3B627}"/>
              </a:ext>
            </a:extLst>
          </p:cNvPr>
          <p:cNvPicPr/>
          <p:nvPr/>
        </p:nvPicPr>
        <p:blipFill>
          <a:blip r:embed="rId4"/>
          <a:stretch>
            <a:fillRect/>
          </a:stretch>
        </p:blipFill>
        <p:spPr>
          <a:xfrm>
            <a:off x="2849491" y="2706504"/>
            <a:ext cx="6480313" cy="3830186"/>
          </a:xfrm>
          <a:prstGeom prst="rect">
            <a:avLst/>
          </a:prstGeom>
        </p:spPr>
      </p:pic>
    </p:spTree>
    <p:extLst>
      <p:ext uri="{BB962C8B-B14F-4D97-AF65-F5344CB8AC3E}">
        <p14:creationId xmlns:p14="http://schemas.microsoft.com/office/powerpoint/2010/main" val="38250733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2702" y="827143"/>
            <a:ext cx="12179298" cy="584775"/>
          </a:xfrm>
          <a:prstGeom prst="rect">
            <a:avLst/>
          </a:prstGeom>
          <a:noFill/>
        </p:spPr>
        <p:txBody>
          <a:bodyPr wrap="square" rtlCol="0">
            <a:spAutoFit/>
          </a:bodyPr>
          <a:lstStyle/>
          <a:p>
            <a:pPr algn="ctr"/>
            <a:r>
              <a:rPr lang="es-ES" sz="3200" b="1" dirty="0">
                <a:solidFill>
                  <a:srgbClr val="000A8B"/>
                </a:solidFill>
                <a:latin typeface="Arial Narrow" panose="020B0606020202030204" pitchFamily="34" charset="0"/>
              </a:rPr>
              <a:t>La confianza del consumidor repuntó menos de lo esperado en septiembre</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 name="Rectángulo 1">
            <a:extLst>
              <a:ext uri="{FF2B5EF4-FFF2-40B4-BE49-F238E27FC236}">
                <a16:creationId xmlns:a16="http://schemas.microsoft.com/office/drawing/2014/main" id="{29B8BB3A-6526-40DC-A288-8469522B8C31}"/>
              </a:ext>
            </a:extLst>
          </p:cNvPr>
          <p:cNvSpPr/>
          <p:nvPr/>
        </p:nvSpPr>
        <p:spPr>
          <a:xfrm>
            <a:off x="377962" y="4866935"/>
            <a:ext cx="11423373" cy="1569660"/>
          </a:xfrm>
          <a:prstGeom prst="rect">
            <a:avLst/>
          </a:prstGeom>
        </p:spPr>
        <p:txBody>
          <a:bodyPr wrap="square">
            <a:spAutoFit/>
          </a:bodyPr>
          <a:lstStyle/>
          <a:p>
            <a:pPr algn="just"/>
            <a:r>
              <a:rPr lang="es-ES" sz="2400" dirty="0">
                <a:solidFill>
                  <a:schemeClr val="bg1">
                    <a:lumMod val="50000"/>
                  </a:schemeClr>
                </a:solidFill>
                <a:latin typeface="Arial Narrow" panose="020B0606020202030204" pitchFamily="34" charset="0"/>
              </a:rPr>
              <a:t>En septiembre la confianza del consumidor recuperó 3,8pp mensual, tal que se ubicó en un balance de -21,6%. Este movimiento, si bien es positivo, en la medida en que implica que continúa la recuperación del sentimiento de los hogares, sorprendió a la baja de las expectativas de los expertos (- 18,8%).</a:t>
            </a:r>
            <a:endParaRPr lang="es-CO" sz="2400" dirty="0">
              <a:solidFill>
                <a:schemeClr val="bg1">
                  <a:lumMod val="50000"/>
                </a:schemeClr>
              </a:solidFill>
              <a:latin typeface="Arial Narrow" panose="020B0606020202030204" pitchFamily="34" charset="0"/>
            </a:endParaRPr>
          </a:p>
        </p:txBody>
      </p:sp>
      <p:sp>
        <p:nvSpPr>
          <p:cNvPr id="10" name="Rectángulo 9">
            <a:extLst>
              <a:ext uri="{FF2B5EF4-FFF2-40B4-BE49-F238E27FC236}">
                <a16:creationId xmlns:a16="http://schemas.microsoft.com/office/drawing/2014/main" id="{6D160EF6-3324-42B4-ADF1-1ADA4AEDABE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b="1" dirty="0">
                <a:solidFill>
                  <a:srgbClr val="A9A8A9"/>
                </a:solidFill>
                <a:latin typeface="Lato Regular"/>
              </a:rPr>
              <a:t>Gerencia Técnica</a:t>
            </a:r>
          </a:p>
        </p:txBody>
      </p:sp>
      <p:pic>
        <p:nvPicPr>
          <p:cNvPr id="8" name="Imagen 7">
            <a:extLst>
              <a:ext uri="{FF2B5EF4-FFF2-40B4-BE49-F238E27FC236}">
                <a16:creationId xmlns:a16="http://schemas.microsoft.com/office/drawing/2014/main" id="{53937FEB-9EE5-4F20-98EF-2A02288738A7}"/>
              </a:ext>
            </a:extLst>
          </p:cNvPr>
          <p:cNvPicPr/>
          <p:nvPr/>
        </p:nvPicPr>
        <p:blipFill rotWithShape="1">
          <a:blip r:embed="rId4"/>
          <a:srcRect t="14974" b="1"/>
          <a:stretch/>
        </p:blipFill>
        <p:spPr>
          <a:xfrm>
            <a:off x="3776138" y="1645382"/>
            <a:ext cx="4639724" cy="3117648"/>
          </a:xfrm>
          <a:prstGeom prst="rect">
            <a:avLst/>
          </a:prstGeom>
        </p:spPr>
      </p:pic>
    </p:spTree>
    <p:extLst>
      <p:ext uri="{BB962C8B-B14F-4D97-AF65-F5344CB8AC3E}">
        <p14:creationId xmlns:p14="http://schemas.microsoft.com/office/powerpoint/2010/main" val="34828027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31304" y="789917"/>
            <a:ext cx="11529391" cy="1077218"/>
          </a:xfrm>
          <a:prstGeom prst="rect">
            <a:avLst/>
          </a:prstGeom>
          <a:noFill/>
        </p:spPr>
        <p:txBody>
          <a:bodyPr wrap="square" rtlCol="0">
            <a:spAutoFit/>
          </a:bodyPr>
          <a:lstStyle/>
          <a:p>
            <a:pPr algn="ctr"/>
            <a:r>
              <a:rPr lang="es-ES" sz="3200" b="1" dirty="0">
                <a:solidFill>
                  <a:srgbClr val="000A8B"/>
                </a:solidFill>
                <a:latin typeface="Arial Narrow" panose="020B0606020202030204" pitchFamily="34" charset="0"/>
              </a:rPr>
              <a:t>En agosto la industria habría continuado en recuperación, mientras el comercio habría retrocedido</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 name="Rectángulo 1">
            <a:extLst>
              <a:ext uri="{FF2B5EF4-FFF2-40B4-BE49-F238E27FC236}">
                <a16:creationId xmlns:a16="http://schemas.microsoft.com/office/drawing/2014/main" id="{29B8BB3A-6526-40DC-A288-8469522B8C31}"/>
              </a:ext>
            </a:extLst>
          </p:cNvPr>
          <p:cNvSpPr/>
          <p:nvPr/>
        </p:nvSpPr>
        <p:spPr>
          <a:xfrm>
            <a:off x="384312" y="2014809"/>
            <a:ext cx="11423373" cy="461665"/>
          </a:xfrm>
          <a:prstGeom prst="rect">
            <a:avLst/>
          </a:prstGeom>
        </p:spPr>
        <p:txBody>
          <a:bodyPr wrap="square">
            <a:spAutoFit/>
          </a:bodyPr>
          <a:lstStyle/>
          <a:p>
            <a:pPr algn="just"/>
            <a:r>
              <a:rPr lang="es-ES" sz="2400" dirty="0">
                <a:solidFill>
                  <a:schemeClr val="bg1">
                    <a:lumMod val="50000"/>
                  </a:schemeClr>
                </a:solidFill>
                <a:latin typeface="Arial Narrow" panose="020B0606020202030204" pitchFamily="34" charset="0"/>
              </a:rPr>
              <a:t>La industria y el comercio habrían tenido un comportamiento dispar durante el octavo mes del año. </a:t>
            </a:r>
            <a:endParaRPr lang="es-CO" sz="2400" dirty="0">
              <a:solidFill>
                <a:schemeClr val="bg1">
                  <a:lumMod val="50000"/>
                </a:schemeClr>
              </a:solidFill>
              <a:latin typeface="Arial Narrow" panose="020B0606020202030204" pitchFamily="34" charset="0"/>
            </a:endParaRPr>
          </a:p>
        </p:txBody>
      </p:sp>
      <p:sp>
        <p:nvSpPr>
          <p:cNvPr id="10" name="Rectángulo 9">
            <a:extLst>
              <a:ext uri="{FF2B5EF4-FFF2-40B4-BE49-F238E27FC236}">
                <a16:creationId xmlns:a16="http://schemas.microsoft.com/office/drawing/2014/main" id="{6D160EF6-3324-42B4-ADF1-1ADA4AEDABE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b="1" dirty="0">
                <a:solidFill>
                  <a:srgbClr val="A9A8A9"/>
                </a:solidFill>
                <a:latin typeface="Lato Regular"/>
              </a:rPr>
              <a:t>Gerencia Técnica</a:t>
            </a:r>
          </a:p>
        </p:txBody>
      </p:sp>
      <p:pic>
        <p:nvPicPr>
          <p:cNvPr id="8" name="Imagen 7">
            <a:extLst>
              <a:ext uri="{FF2B5EF4-FFF2-40B4-BE49-F238E27FC236}">
                <a16:creationId xmlns:a16="http://schemas.microsoft.com/office/drawing/2014/main" id="{B2D994F6-069D-4BF3-9342-A5F079D0F21E}"/>
              </a:ext>
            </a:extLst>
          </p:cNvPr>
          <p:cNvPicPr/>
          <p:nvPr/>
        </p:nvPicPr>
        <p:blipFill>
          <a:blip r:embed="rId4"/>
          <a:stretch>
            <a:fillRect/>
          </a:stretch>
        </p:blipFill>
        <p:spPr>
          <a:xfrm>
            <a:off x="3499302" y="2624148"/>
            <a:ext cx="5193394" cy="3691351"/>
          </a:xfrm>
          <a:prstGeom prst="rect">
            <a:avLst/>
          </a:prstGeom>
        </p:spPr>
      </p:pic>
    </p:spTree>
    <p:extLst>
      <p:ext uri="{BB962C8B-B14F-4D97-AF65-F5344CB8AC3E}">
        <p14:creationId xmlns:p14="http://schemas.microsoft.com/office/powerpoint/2010/main" val="35142783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2702" y="827143"/>
            <a:ext cx="12179298" cy="584775"/>
          </a:xfrm>
          <a:prstGeom prst="rect">
            <a:avLst/>
          </a:prstGeom>
          <a:noFill/>
        </p:spPr>
        <p:txBody>
          <a:bodyPr wrap="square" rtlCol="0">
            <a:spAutoFit/>
          </a:bodyPr>
          <a:lstStyle/>
          <a:p>
            <a:pPr algn="ctr"/>
            <a:r>
              <a:rPr lang="es-ES" sz="3200" b="1" dirty="0">
                <a:solidFill>
                  <a:srgbClr val="000A8B"/>
                </a:solidFill>
                <a:latin typeface="Arial Narrow" panose="020B0606020202030204" pitchFamily="34" charset="0"/>
              </a:rPr>
              <a:t>La importación de bienes habría caído cerca del 27% anual en agosto</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 name="Rectángulo 1">
            <a:extLst>
              <a:ext uri="{FF2B5EF4-FFF2-40B4-BE49-F238E27FC236}">
                <a16:creationId xmlns:a16="http://schemas.microsoft.com/office/drawing/2014/main" id="{29B8BB3A-6526-40DC-A288-8469522B8C31}"/>
              </a:ext>
            </a:extLst>
          </p:cNvPr>
          <p:cNvSpPr/>
          <p:nvPr/>
        </p:nvSpPr>
        <p:spPr>
          <a:xfrm>
            <a:off x="377962" y="5229106"/>
            <a:ext cx="11423373" cy="1200329"/>
          </a:xfrm>
          <a:prstGeom prst="rect">
            <a:avLst/>
          </a:prstGeom>
        </p:spPr>
        <p:txBody>
          <a:bodyPr wrap="square">
            <a:spAutoFit/>
          </a:bodyPr>
          <a:lstStyle/>
          <a:p>
            <a:pPr algn="just"/>
            <a:r>
              <a:rPr lang="es-ES" sz="2400" dirty="0">
                <a:solidFill>
                  <a:schemeClr val="bg1">
                    <a:lumMod val="50000"/>
                  </a:schemeClr>
                </a:solidFill>
                <a:latin typeface="Arial Narrow" panose="020B0606020202030204" pitchFamily="34" charset="0"/>
              </a:rPr>
              <a:t>En agosto la demanda local por bienes foráneos se habría moderado, al punto que las importaciones habrían retrocedido ligeramente frente a julio, totalizando USD3.550 </a:t>
            </a:r>
            <a:r>
              <a:rPr lang="es-ES" sz="2400" dirty="0" err="1">
                <a:solidFill>
                  <a:schemeClr val="bg1">
                    <a:lumMod val="50000"/>
                  </a:schemeClr>
                </a:solidFill>
                <a:latin typeface="Arial Narrow" panose="020B0606020202030204" pitchFamily="34" charset="0"/>
              </a:rPr>
              <a:t>mn</a:t>
            </a:r>
            <a:r>
              <a:rPr lang="es-ES" sz="2400" dirty="0">
                <a:solidFill>
                  <a:schemeClr val="bg1">
                    <a:lumMod val="50000"/>
                  </a:schemeClr>
                </a:solidFill>
                <a:latin typeface="Arial Narrow" panose="020B0606020202030204" pitchFamily="34" charset="0"/>
              </a:rPr>
              <a:t> CIF. Es decir, la variación anual del rubro habría pasado de -20,1% en julio a -27,7% en agosto. </a:t>
            </a:r>
            <a:endParaRPr lang="es-CO" sz="2400" dirty="0">
              <a:solidFill>
                <a:schemeClr val="bg1">
                  <a:lumMod val="50000"/>
                </a:schemeClr>
              </a:solidFill>
              <a:latin typeface="Arial Narrow" panose="020B0606020202030204" pitchFamily="34" charset="0"/>
            </a:endParaRPr>
          </a:p>
        </p:txBody>
      </p:sp>
      <p:sp>
        <p:nvSpPr>
          <p:cNvPr id="10" name="Rectángulo 9">
            <a:extLst>
              <a:ext uri="{FF2B5EF4-FFF2-40B4-BE49-F238E27FC236}">
                <a16:creationId xmlns:a16="http://schemas.microsoft.com/office/drawing/2014/main" id="{6D160EF6-3324-42B4-ADF1-1ADA4AEDABE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b="1" dirty="0">
                <a:solidFill>
                  <a:srgbClr val="A9A8A9"/>
                </a:solidFill>
                <a:latin typeface="Lato Regular"/>
              </a:rPr>
              <a:t>Gerencia Técnica</a:t>
            </a:r>
          </a:p>
        </p:txBody>
      </p:sp>
      <p:pic>
        <p:nvPicPr>
          <p:cNvPr id="9" name="Imagen 8">
            <a:extLst>
              <a:ext uri="{FF2B5EF4-FFF2-40B4-BE49-F238E27FC236}">
                <a16:creationId xmlns:a16="http://schemas.microsoft.com/office/drawing/2014/main" id="{9F1CF36A-7FEE-44DD-B0BE-B23A04E31569}"/>
              </a:ext>
            </a:extLst>
          </p:cNvPr>
          <p:cNvPicPr/>
          <p:nvPr/>
        </p:nvPicPr>
        <p:blipFill>
          <a:blip r:embed="rId4"/>
          <a:stretch>
            <a:fillRect/>
          </a:stretch>
        </p:blipFill>
        <p:spPr>
          <a:xfrm>
            <a:off x="3616326" y="1411918"/>
            <a:ext cx="4972050" cy="3733800"/>
          </a:xfrm>
          <a:prstGeom prst="rect">
            <a:avLst/>
          </a:prstGeom>
        </p:spPr>
      </p:pic>
    </p:spTree>
    <p:extLst>
      <p:ext uri="{BB962C8B-B14F-4D97-AF65-F5344CB8AC3E}">
        <p14:creationId xmlns:p14="http://schemas.microsoft.com/office/powerpoint/2010/main" val="7378520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31304" y="789917"/>
            <a:ext cx="11529391" cy="584775"/>
          </a:xfrm>
          <a:prstGeom prst="rect">
            <a:avLst/>
          </a:prstGeom>
          <a:noFill/>
        </p:spPr>
        <p:txBody>
          <a:bodyPr wrap="square" rtlCol="0">
            <a:spAutoFit/>
          </a:bodyPr>
          <a:lstStyle/>
          <a:p>
            <a:pPr algn="ctr"/>
            <a:r>
              <a:rPr lang="es-ES" sz="3200" b="1" dirty="0">
                <a:solidFill>
                  <a:srgbClr val="000A8B"/>
                </a:solidFill>
                <a:latin typeface="Arial Narrow" panose="020B0606020202030204" pitchFamily="34" charset="0"/>
              </a:rPr>
              <a:t>La tasa de desempleo de agosto se ubicó en 16,8%</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 name="Rectángulo 1">
            <a:extLst>
              <a:ext uri="{FF2B5EF4-FFF2-40B4-BE49-F238E27FC236}">
                <a16:creationId xmlns:a16="http://schemas.microsoft.com/office/drawing/2014/main" id="{29B8BB3A-6526-40DC-A288-8469522B8C31}"/>
              </a:ext>
            </a:extLst>
          </p:cNvPr>
          <p:cNvSpPr/>
          <p:nvPr/>
        </p:nvSpPr>
        <p:spPr>
          <a:xfrm>
            <a:off x="384312" y="1426239"/>
            <a:ext cx="11423373" cy="1569660"/>
          </a:xfrm>
          <a:prstGeom prst="rect">
            <a:avLst/>
          </a:prstGeom>
        </p:spPr>
        <p:txBody>
          <a:bodyPr wrap="square">
            <a:spAutoFit/>
          </a:bodyPr>
          <a:lstStyle/>
          <a:p>
            <a:pPr algn="just"/>
            <a:r>
              <a:rPr lang="es-ES" sz="2400" dirty="0">
                <a:solidFill>
                  <a:schemeClr val="bg1">
                    <a:lumMod val="50000"/>
                  </a:schemeClr>
                </a:solidFill>
                <a:latin typeface="Arial Narrow" panose="020B0606020202030204" pitchFamily="34" charset="0"/>
              </a:rPr>
              <a:t>La tasa de desempleo nacional para agosto del 2020 se ubicó, de acuerdo con el informe sobre el mercado laboral presentado por el Departamento Administrativo Nacional de Estadísticas (DANE), en 16,8%, 6 puntos porcentuales más que en agosto del año pasado, cuando este índice llegó al 10,8%.</a:t>
            </a:r>
            <a:endParaRPr lang="es-CO" sz="2400" dirty="0">
              <a:solidFill>
                <a:schemeClr val="bg1">
                  <a:lumMod val="50000"/>
                </a:schemeClr>
              </a:solidFill>
              <a:latin typeface="Arial Narrow" panose="020B0606020202030204" pitchFamily="34" charset="0"/>
            </a:endParaRPr>
          </a:p>
        </p:txBody>
      </p:sp>
      <p:sp>
        <p:nvSpPr>
          <p:cNvPr id="10" name="Rectángulo 9">
            <a:extLst>
              <a:ext uri="{FF2B5EF4-FFF2-40B4-BE49-F238E27FC236}">
                <a16:creationId xmlns:a16="http://schemas.microsoft.com/office/drawing/2014/main" id="{6D160EF6-3324-42B4-ADF1-1ADA4AEDABE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b="1" dirty="0">
                <a:solidFill>
                  <a:srgbClr val="A9A8A9"/>
                </a:solidFill>
                <a:latin typeface="Lato Regular"/>
              </a:rPr>
              <a:t>Gerencia Técnica</a:t>
            </a:r>
          </a:p>
        </p:txBody>
      </p:sp>
      <p:pic>
        <p:nvPicPr>
          <p:cNvPr id="9" name="Imagen 8">
            <a:extLst>
              <a:ext uri="{FF2B5EF4-FFF2-40B4-BE49-F238E27FC236}">
                <a16:creationId xmlns:a16="http://schemas.microsoft.com/office/drawing/2014/main" id="{E0FC88B7-6B94-4FB7-994D-A9A8AA4A68F4}"/>
              </a:ext>
            </a:extLst>
          </p:cNvPr>
          <p:cNvPicPr/>
          <p:nvPr/>
        </p:nvPicPr>
        <p:blipFill>
          <a:blip r:embed="rId4"/>
          <a:stretch>
            <a:fillRect/>
          </a:stretch>
        </p:blipFill>
        <p:spPr>
          <a:xfrm>
            <a:off x="2682876" y="2849721"/>
            <a:ext cx="6813546" cy="3554316"/>
          </a:xfrm>
          <a:prstGeom prst="rect">
            <a:avLst/>
          </a:prstGeom>
        </p:spPr>
      </p:pic>
    </p:spTree>
    <p:extLst>
      <p:ext uri="{BB962C8B-B14F-4D97-AF65-F5344CB8AC3E}">
        <p14:creationId xmlns:p14="http://schemas.microsoft.com/office/powerpoint/2010/main" val="410972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 name="Rectángulo 1">
            <a:extLst>
              <a:ext uri="{FF2B5EF4-FFF2-40B4-BE49-F238E27FC236}">
                <a16:creationId xmlns:a16="http://schemas.microsoft.com/office/drawing/2014/main" id="{29B8BB3A-6526-40DC-A288-8469522B8C31}"/>
              </a:ext>
            </a:extLst>
          </p:cNvPr>
          <p:cNvSpPr/>
          <p:nvPr/>
        </p:nvSpPr>
        <p:spPr>
          <a:xfrm>
            <a:off x="384312" y="4830884"/>
            <a:ext cx="11423373" cy="1569660"/>
          </a:xfrm>
          <a:prstGeom prst="rect">
            <a:avLst/>
          </a:prstGeom>
        </p:spPr>
        <p:txBody>
          <a:bodyPr wrap="square">
            <a:spAutoFit/>
          </a:bodyPr>
          <a:lstStyle/>
          <a:p>
            <a:pPr algn="just"/>
            <a:r>
              <a:rPr lang="es-ES" sz="2400" dirty="0">
                <a:solidFill>
                  <a:schemeClr val="bg1">
                    <a:lumMod val="50000"/>
                  </a:schemeClr>
                </a:solidFill>
                <a:latin typeface="Arial Narrow" panose="020B0606020202030204" pitchFamily="34" charset="0"/>
              </a:rPr>
              <a:t>Según el Índice de Seguimiento a la Economía, para el mes de agosto de 2020, las actividades primarias decrecieron 11,55% y contribuyeron con -1,48 p.p. a la variación anual del ISE; las actividades secundarias decrecieron 12,10% y aportaron -2,24 p.p. a la variación anual y las actividades terciarias decrecieron 10,1% y aportaron -6,91 p.p. a la variación anual.</a:t>
            </a:r>
            <a:endParaRPr lang="es-CO" sz="2400" dirty="0">
              <a:solidFill>
                <a:schemeClr val="bg1">
                  <a:lumMod val="50000"/>
                </a:schemeClr>
              </a:solidFill>
              <a:latin typeface="Arial Narrow" panose="020B0606020202030204" pitchFamily="34" charset="0"/>
            </a:endParaRPr>
          </a:p>
        </p:txBody>
      </p:sp>
      <p:sp>
        <p:nvSpPr>
          <p:cNvPr id="10" name="Rectángulo 9">
            <a:extLst>
              <a:ext uri="{FF2B5EF4-FFF2-40B4-BE49-F238E27FC236}">
                <a16:creationId xmlns:a16="http://schemas.microsoft.com/office/drawing/2014/main" id="{6D160EF6-3324-42B4-ADF1-1ADA4AEDABE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b="1" dirty="0">
                <a:solidFill>
                  <a:srgbClr val="A9A8A9"/>
                </a:solidFill>
                <a:latin typeface="Lato Regular"/>
              </a:rPr>
              <a:t>Gerencia Técnica</a:t>
            </a:r>
          </a:p>
        </p:txBody>
      </p:sp>
      <p:sp>
        <p:nvSpPr>
          <p:cNvPr id="8" name="CuadroTexto 7">
            <a:extLst>
              <a:ext uri="{FF2B5EF4-FFF2-40B4-BE49-F238E27FC236}">
                <a16:creationId xmlns:a16="http://schemas.microsoft.com/office/drawing/2014/main" id="{C135C3DF-D30A-4D83-9DFE-B03FA939B885}"/>
              </a:ext>
            </a:extLst>
          </p:cNvPr>
          <p:cNvSpPr txBox="1"/>
          <p:nvPr/>
        </p:nvSpPr>
        <p:spPr>
          <a:xfrm>
            <a:off x="331304" y="789917"/>
            <a:ext cx="11529391" cy="584775"/>
          </a:xfrm>
          <a:prstGeom prst="rect">
            <a:avLst/>
          </a:prstGeom>
          <a:noFill/>
        </p:spPr>
        <p:txBody>
          <a:bodyPr wrap="square" rtlCol="0">
            <a:spAutoFit/>
          </a:bodyPr>
          <a:lstStyle/>
          <a:p>
            <a:pPr algn="ctr"/>
            <a:r>
              <a:rPr lang="es-ES" sz="3200" b="1" dirty="0">
                <a:solidFill>
                  <a:srgbClr val="000A8B"/>
                </a:solidFill>
                <a:latin typeface="Arial Narrow" panose="020B0606020202030204" pitchFamily="34" charset="0"/>
              </a:rPr>
              <a:t>Reactivación económica en Colombia se frenó en agosto</a:t>
            </a:r>
          </a:p>
        </p:txBody>
      </p:sp>
      <p:pic>
        <p:nvPicPr>
          <p:cNvPr id="12" name="Imagen 11">
            <a:extLst>
              <a:ext uri="{FF2B5EF4-FFF2-40B4-BE49-F238E27FC236}">
                <a16:creationId xmlns:a16="http://schemas.microsoft.com/office/drawing/2014/main" id="{6CCD9E8B-CC9A-4F97-BA4E-DEB767FC6121}"/>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3605485" y="1927970"/>
            <a:ext cx="4968328" cy="2947638"/>
          </a:xfrm>
          <a:prstGeom prst="rect">
            <a:avLst/>
          </a:prstGeom>
          <a:noFill/>
        </p:spPr>
      </p:pic>
      <p:sp>
        <p:nvSpPr>
          <p:cNvPr id="3" name="Rectángulo 2">
            <a:extLst>
              <a:ext uri="{FF2B5EF4-FFF2-40B4-BE49-F238E27FC236}">
                <a16:creationId xmlns:a16="http://schemas.microsoft.com/office/drawing/2014/main" id="{818AFCA4-22B5-4DF4-BAFA-BAE583ABAFEC}"/>
              </a:ext>
            </a:extLst>
          </p:cNvPr>
          <p:cNvSpPr/>
          <p:nvPr/>
        </p:nvSpPr>
        <p:spPr>
          <a:xfrm>
            <a:off x="781877" y="1347005"/>
            <a:ext cx="11078818" cy="461665"/>
          </a:xfrm>
          <a:prstGeom prst="rect">
            <a:avLst/>
          </a:prstGeom>
        </p:spPr>
        <p:txBody>
          <a:bodyPr wrap="square">
            <a:spAutoFit/>
          </a:bodyPr>
          <a:lstStyle/>
          <a:p>
            <a:r>
              <a:rPr lang="es-ES" sz="2400" dirty="0">
                <a:solidFill>
                  <a:schemeClr val="bg1">
                    <a:lumMod val="50000"/>
                  </a:schemeClr>
                </a:solidFill>
                <a:latin typeface="Arial Narrow" panose="020B0606020202030204" pitchFamily="34" charset="0"/>
              </a:rPr>
              <a:t>La economía colombiana cayó 10,63% en agosto, en comparación con el mismo mes de 2019.</a:t>
            </a:r>
            <a:endParaRPr lang="es-CO" sz="2400" dirty="0"/>
          </a:p>
        </p:txBody>
      </p:sp>
    </p:spTree>
    <p:extLst>
      <p:ext uri="{BB962C8B-B14F-4D97-AF65-F5344CB8AC3E}">
        <p14:creationId xmlns:p14="http://schemas.microsoft.com/office/powerpoint/2010/main" val="30575890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6D160EF6-3324-42B4-ADF1-1ADA4AEDABE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b="1" dirty="0">
                <a:solidFill>
                  <a:srgbClr val="A9A8A9"/>
                </a:solidFill>
                <a:latin typeface="Lato Regular"/>
              </a:rPr>
              <a:t>Gerencia Técnica</a:t>
            </a:r>
          </a:p>
        </p:txBody>
      </p:sp>
      <p:pic>
        <p:nvPicPr>
          <p:cNvPr id="12" name="Imagen 11">
            <a:extLst>
              <a:ext uri="{FF2B5EF4-FFF2-40B4-BE49-F238E27FC236}">
                <a16:creationId xmlns:a16="http://schemas.microsoft.com/office/drawing/2014/main" id="{C1D372D1-6711-4794-8DB0-256322BFF01C}"/>
              </a:ext>
            </a:extLst>
          </p:cNvPr>
          <p:cNvPicPr>
            <a:picLocks noChangeAspect="1"/>
          </p:cNvPicPr>
          <p:nvPr/>
        </p:nvPicPr>
        <p:blipFill>
          <a:blip r:embed="rId4"/>
          <a:stretch>
            <a:fillRect/>
          </a:stretch>
        </p:blipFill>
        <p:spPr>
          <a:xfrm>
            <a:off x="413230" y="1634606"/>
            <a:ext cx="11365539" cy="3588788"/>
          </a:xfrm>
          <a:prstGeom prst="rect">
            <a:avLst/>
          </a:prstGeom>
        </p:spPr>
      </p:pic>
    </p:spTree>
    <p:extLst>
      <p:ext uri="{BB962C8B-B14F-4D97-AF65-F5344CB8AC3E}">
        <p14:creationId xmlns:p14="http://schemas.microsoft.com/office/powerpoint/2010/main" val="20758362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2702" y="698813"/>
            <a:ext cx="12179298" cy="584775"/>
          </a:xfrm>
          <a:prstGeom prst="rect">
            <a:avLst/>
          </a:prstGeom>
          <a:noFill/>
        </p:spPr>
        <p:txBody>
          <a:bodyPr wrap="square" rtlCol="0">
            <a:spAutoFit/>
          </a:bodyPr>
          <a:lstStyle/>
          <a:p>
            <a:pPr algn="ctr"/>
            <a:r>
              <a:rPr lang="es-ES" sz="3200" b="1" dirty="0">
                <a:solidFill>
                  <a:srgbClr val="000A8B"/>
                </a:solidFill>
                <a:latin typeface="Arial Narrow" panose="020B0606020202030204" pitchFamily="34" charset="0"/>
              </a:rPr>
              <a:t>Comparación Proyecciones Económicas</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6D160EF6-3324-42B4-ADF1-1ADA4AEDABE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b="1" dirty="0">
                <a:solidFill>
                  <a:srgbClr val="A9A8A9"/>
                </a:solidFill>
                <a:latin typeface="Lato Regular"/>
              </a:rPr>
              <a:t>Gerencia Técnica</a:t>
            </a:r>
          </a:p>
        </p:txBody>
      </p:sp>
      <p:pic>
        <p:nvPicPr>
          <p:cNvPr id="8" name="Imagen 7">
            <a:extLst>
              <a:ext uri="{FF2B5EF4-FFF2-40B4-BE49-F238E27FC236}">
                <a16:creationId xmlns:a16="http://schemas.microsoft.com/office/drawing/2014/main" id="{51A53DB8-1C63-4ECE-9BE4-043EF21933E9}"/>
              </a:ext>
            </a:extLst>
          </p:cNvPr>
          <p:cNvPicPr>
            <a:picLocks noChangeAspect="1"/>
          </p:cNvPicPr>
          <p:nvPr/>
        </p:nvPicPr>
        <p:blipFill>
          <a:blip r:embed="rId4"/>
          <a:stretch>
            <a:fillRect/>
          </a:stretch>
        </p:blipFill>
        <p:spPr>
          <a:xfrm>
            <a:off x="1692627" y="1283588"/>
            <a:ext cx="8819447" cy="5148844"/>
          </a:xfrm>
          <a:prstGeom prst="rect">
            <a:avLst/>
          </a:prstGeom>
        </p:spPr>
      </p:pic>
    </p:spTree>
    <p:extLst>
      <p:ext uri="{BB962C8B-B14F-4D97-AF65-F5344CB8AC3E}">
        <p14:creationId xmlns:p14="http://schemas.microsoft.com/office/powerpoint/2010/main" val="16638262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 name="Rectángulo 1">
            <a:extLst>
              <a:ext uri="{FF2B5EF4-FFF2-40B4-BE49-F238E27FC236}">
                <a16:creationId xmlns:a16="http://schemas.microsoft.com/office/drawing/2014/main" id="{29B8BB3A-6526-40DC-A288-8469522B8C31}"/>
              </a:ext>
            </a:extLst>
          </p:cNvPr>
          <p:cNvSpPr/>
          <p:nvPr/>
        </p:nvSpPr>
        <p:spPr>
          <a:xfrm>
            <a:off x="377962" y="1497803"/>
            <a:ext cx="11423373" cy="1200329"/>
          </a:xfrm>
          <a:prstGeom prst="rect">
            <a:avLst/>
          </a:prstGeom>
        </p:spPr>
        <p:txBody>
          <a:bodyPr wrap="square">
            <a:spAutoFit/>
          </a:bodyPr>
          <a:lstStyle/>
          <a:p>
            <a:pPr algn="just"/>
            <a:r>
              <a:rPr lang="es-CO" sz="2400" dirty="0">
                <a:solidFill>
                  <a:schemeClr val="bg1">
                    <a:lumMod val="50000"/>
                  </a:schemeClr>
                </a:solidFill>
                <a:latin typeface="Arial Narrow" panose="020B0606020202030204" pitchFamily="34" charset="0"/>
              </a:rPr>
              <a:t>Según la encuesta de Dificultades Financieras del Consumidor de </a:t>
            </a:r>
            <a:r>
              <a:rPr lang="es-CO" sz="2400" dirty="0" err="1">
                <a:solidFill>
                  <a:schemeClr val="bg1">
                    <a:lumMod val="50000"/>
                  </a:schemeClr>
                </a:solidFill>
                <a:latin typeface="Arial Narrow" panose="020B0606020202030204" pitchFamily="34" charset="0"/>
              </a:rPr>
              <a:t>TransUnion</a:t>
            </a:r>
            <a:r>
              <a:rPr lang="es-CO" sz="2400" dirty="0">
                <a:solidFill>
                  <a:schemeClr val="bg1">
                    <a:lumMod val="50000"/>
                  </a:schemeClr>
                </a:solidFill>
                <a:latin typeface="Arial Narrow" panose="020B0606020202030204" pitchFamily="34" charset="0"/>
              </a:rPr>
              <a:t>, los consumidores en sectores de actividad económica más vulnerables están sintiendo el mayor impacto en sus ingresos en las siguientes categorías.</a:t>
            </a:r>
          </a:p>
        </p:txBody>
      </p:sp>
      <p:sp>
        <p:nvSpPr>
          <p:cNvPr id="10" name="CuadroTexto 9">
            <a:extLst>
              <a:ext uri="{FF2B5EF4-FFF2-40B4-BE49-F238E27FC236}">
                <a16:creationId xmlns:a16="http://schemas.microsoft.com/office/drawing/2014/main" id="{5534880A-3A75-4040-A83F-4849A3806580}"/>
              </a:ext>
            </a:extLst>
          </p:cNvPr>
          <p:cNvSpPr txBox="1"/>
          <p:nvPr/>
        </p:nvSpPr>
        <p:spPr>
          <a:xfrm>
            <a:off x="1524000" y="789917"/>
            <a:ext cx="9143999" cy="707886"/>
          </a:xfrm>
          <a:prstGeom prst="rect">
            <a:avLst/>
          </a:prstGeom>
          <a:noFill/>
        </p:spPr>
        <p:txBody>
          <a:bodyPr wrap="square" rtlCol="0">
            <a:spAutoFit/>
          </a:bodyPr>
          <a:lstStyle/>
          <a:p>
            <a:pPr algn="ctr"/>
            <a:r>
              <a:rPr lang="es-ES" sz="4000" b="1" dirty="0">
                <a:solidFill>
                  <a:srgbClr val="000A8B"/>
                </a:solidFill>
                <a:latin typeface="Arial Narrow" panose="020B0606020202030204" pitchFamily="34" charset="0"/>
              </a:rPr>
              <a:t>Contexto Económico</a:t>
            </a:r>
          </a:p>
        </p:txBody>
      </p:sp>
      <p:sp>
        <p:nvSpPr>
          <p:cNvPr id="8" name="CuadroTexto 7">
            <a:extLst>
              <a:ext uri="{FF2B5EF4-FFF2-40B4-BE49-F238E27FC236}">
                <a16:creationId xmlns:a16="http://schemas.microsoft.com/office/drawing/2014/main" id="{7CF1CD29-1EB2-42BE-A58D-95FE67A3CD2E}"/>
              </a:ext>
            </a:extLst>
          </p:cNvPr>
          <p:cNvSpPr txBox="1"/>
          <p:nvPr/>
        </p:nvSpPr>
        <p:spPr>
          <a:xfrm>
            <a:off x="5030777" y="6135706"/>
            <a:ext cx="2044727" cy="369332"/>
          </a:xfrm>
          <a:prstGeom prst="rect">
            <a:avLst/>
          </a:prstGeom>
          <a:noFill/>
        </p:spPr>
        <p:txBody>
          <a:bodyPr wrap="none" rtlCol="0">
            <a:spAutoFit/>
          </a:bodyPr>
          <a:lstStyle/>
          <a:p>
            <a:r>
              <a:rPr lang="es-CO" b="1" dirty="0"/>
              <a:t>Fuente: </a:t>
            </a:r>
            <a:r>
              <a:rPr lang="es-CO" b="1" dirty="0" err="1"/>
              <a:t>TransUnion</a:t>
            </a:r>
            <a:endParaRPr lang="es-CO" b="1" dirty="0"/>
          </a:p>
        </p:txBody>
      </p:sp>
      <p:sp>
        <p:nvSpPr>
          <p:cNvPr id="9" name="Rectángulo 8">
            <a:extLst>
              <a:ext uri="{FF2B5EF4-FFF2-40B4-BE49-F238E27FC236}">
                <a16:creationId xmlns:a16="http://schemas.microsoft.com/office/drawing/2014/main" id="{D6B5C890-CF21-47AC-B99D-1886867747B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b="1" dirty="0">
                <a:solidFill>
                  <a:srgbClr val="A9A8A9"/>
                </a:solidFill>
              </a:rPr>
              <a:t>Gerencia Técnica</a:t>
            </a:r>
          </a:p>
        </p:txBody>
      </p:sp>
      <p:pic>
        <p:nvPicPr>
          <p:cNvPr id="3" name="Imagen 2">
            <a:extLst>
              <a:ext uri="{FF2B5EF4-FFF2-40B4-BE49-F238E27FC236}">
                <a16:creationId xmlns:a16="http://schemas.microsoft.com/office/drawing/2014/main" id="{7D2C967F-15C1-4E04-8871-1FC8688566B8}"/>
              </a:ext>
            </a:extLst>
          </p:cNvPr>
          <p:cNvPicPr>
            <a:picLocks noChangeAspect="1"/>
          </p:cNvPicPr>
          <p:nvPr/>
        </p:nvPicPr>
        <p:blipFill rotWithShape="1">
          <a:blip r:embed="rId4"/>
          <a:srcRect r="11012" b="5772"/>
          <a:stretch/>
        </p:blipFill>
        <p:spPr>
          <a:xfrm>
            <a:off x="1975876" y="2980881"/>
            <a:ext cx="7619999" cy="2872076"/>
          </a:xfrm>
          <a:prstGeom prst="rect">
            <a:avLst/>
          </a:prstGeom>
        </p:spPr>
      </p:pic>
    </p:spTree>
    <p:extLst>
      <p:ext uri="{BB962C8B-B14F-4D97-AF65-F5344CB8AC3E}">
        <p14:creationId xmlns:p14="http://schemas.microsoft.com/office/powerpoint/2010/main" val="17830991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0" y="683403"/>
            <a:ext cx="9143999" cy="707886"/>
          </a:xfrm>
          <a:prstGeom prst="rect">
            <a:avLst/>
          </a:prstGeom>
          <a:noFill/>
        </p:spPr>
        <p:txBody>
          <a:bodyPr wrap="square" rtlCol="0">
            <a:spAutoFit/>
          </a:bodyPr>
          <a:lstStyle/>
          <a:p>
            <a:pPr algn="ctr"/>
            <a:r>
              <a:rPr lang="es-ES" sz="4000" b="1" dirty="0">
                <a:solidFill>
                  <a:srgbClr val="000A8B"/>
                </a:solidFill>
                <a:latin typeface="Arial Narrow" panose="020B0606020202030204" pitchFamily="34" charset="0"/>
              </a:rPr>
              <a:t>Contexto Económico</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 name="Rectángulo 1">
            <a:extLst>
              <a:ext uri="{FF2B5EF4-FFF2-40B4-BE49-F238E27FC236}">
                <a16:creationId xmlns:a16="http://schemas.microsoft.com/office/drawing/2014/main" id="{29B8BB3A-6526-40DC-A288-8469522B8C31}"/>
              </a:ext>
            </a:extLst>
          </p:cNvPr>
          <p:cNvSpPr/>
          <p:nvPr/>
        </p:nvSpPr>
        <p:spPr>
          <a:xfrm>
            <a:off x="5824605" y="2695712"/>
            <a:ext cx="5618374" cy="1938992"/>
          </a:xfrm>
          <a:prstGeom prst="rect">
            <a:avLst/>
          </a:prstGeom>
        </p:spPr>
        <p:txBody>
          <a:bodyPr wrap="square">
            <a:spAutoFit/>
          </a:bodyPr>
          <a:lstStyle/>
          <a:p>
            <a:pPr algn="just"/>
            <a:r>
              <a:rPr lang="es-CO" sz="2400" dirty="0">
                <a:solidFill>
                  <a:schemeClr val="bg1">
                    <a:lumMod val="50000"/>
                  </a:schemeClr>
                </a:solidFill>
                <a:latin typeface="Arial Narrow" panose="020B0606020202030204" pitchFamily="34" charset="0"/>
              </a:rPr>
              <a:t>La caída en la facturación se da de manera generalizada en la mayoría de las actividades económicas. Sin embargo, servicios varios, deportes y hobbies, hogar, seguros e impuestos y mercado muestran una facturación positiva.</a:t>
            </a:r>
          </a:p>
        </p:txBody>
      </p:sp>
      <p:sp>
        <p:nvSpPr>
          <p:cNvPr id="10" name="Rectángulo 9">
            <a:extLst>
              <a:ext uri="{FF2B5EF4-FFF2-40B4-BE49-F238E27FC236}">
                <a16:creationId xmlns:a16="http://schemas.microsoft.com/office/drawing/2014/main" id="{6D160EF6-3324-42B4-ADF1-1ADA4AEDABE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b="1" dirty="0">
                <a:solidFill>
                  <a:srgbClr val="A9A8A9"/>
                </a:solidFill>
                <a:latin typeface="Lato Regular"/>
              </a:rPr>
              <a:t>Gerencia Técnica</a:t>
            </a:r>
          </a:p>
        </p:txBody>
      </p:sp>
      <p:pic>
        <p:nvPicPr>
          <p:cNvPr id="4" name="Imagen 3">
            <a:extLst>
              <a:ext uri="{FF2B5EF4-FFF2-40B4-BE49-F238E27FC236}">
                <a16:creationId xmlns:a16="http://schemas.microsoft.com/office/drawing/2014/main" id="{ACBEFA3B-8CFD-434C-A7FF-75F8F0A44F06}"/>
              </a:ext>
            </a:extLst>
          </p:cNvPr>
          <p:cNvPicPr>
            <a:picLocks noChangeAspect="1"/>
          </p:cNvPicPr>
          <p:nvPr/>
        </p:nvPicPr>
        <p:blipFill>
          <a:blip r:embed="rId4"/>
          <a:stretch>
            <a:fillRect/>
          </a:stretch>
        </p:blipFill>
        <p:spPr>
          <a:xfrm rot="5400000">
            <a:off x="471070" y="1569294"/>
            <a:ext cx="4819017" cy="4793201"/>
          </a:xfrm>
          <a:prstGeom prst="rect">
            <a:avLst/>
          </a:prstGeom>
        </p:spPr>
      </p:pic>
      <p:sp>
        <p:nvSpPr>
          <p:cNvPr id="3" name="Rectángulo 2">
            <a:extLst>
              <a:ext uri="{FF2B5EF4-FFF2-40B4-BE49-F238E27FC236}">
                <a16:creationId xmlns:a16="http://schemas.microsoft.com/office/drawing/2014/main" id="{79A59577-EBDD-4E0C-98CD-1537D082B05A}"/>
              </a:ext>
            </a:extLst>
          </p:cNvPr>
          <p:cNvSpPr/>
          <p:nvPr/>
        </p:nvSpPr>
        <p:spPr>
          <a:xfrm rot="5400000">
            <a:off x="4245375" y="4679887"/>
            <a:ext cx="1802296" cy="261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dirty="0">
                <a:solidFill>
                  <a:schemeClr val="tx1"/>
                </a:solidFill>
              </a:rPr>
              <a:t>Septiembre</a:t>
            </a:r>
          </a:p>
        </p:txBody>
      </p:sp>
    </p:spTree>
    <p:extLst>
      <p:ext uri="{BB962C8B-B14F-4D97-AF65-F5344CB8AC3E}">
        <p14:creationId xmlns:p14="http://schemas.microsoft.com/office/powerpoint/2010/main" val="103943279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 name="Rectángulo 1">
            <a:extLst>
              <a:ext uri="{FF2B5EF4-FFF2-40B4-BE49-F238E27FC236}">
                <a16:creationId xmlns:a16="http://schemas.microsoft.com/office/drawing/2014/main" id="{29B8BB3A-6526-40DC-A288-8469522B8C31}"/>
              </a:ext>
            </a:extLst>
          </p:cNvPr>
          <p:cNvSpPr/>
          <p:nvPr/>
        </p:nvSpPr>
        <p:spPr>
          <a:xfrm>
            <a:off x="702367" y="1121401"/>
            <a:ext cx="10336696" cy="6063198"/>
          </a:xfrm>
          <a:prstGeom prst="rect">
            <a:avLst/>
          </a:prstGeom>
        </p:spPr>
        <p:txBody>
          <a:bodyPr wrap="square">
            <a:spAutoFit/>
          </a:bodyPr>
          <a:lstStyle/>
          <a:p>
            <a:pPr algn="just"/>
            <a:r>
              <a:rPr lang="es-CO" sz="2400" b="1" dirty="0">
                <a:latin typeface="Arial Narrow" panose="020B0606020202030204" pitchFamily="34" charset="0"/>
              </a:rPr>
              <a:t>Puntos clave.</a:t>
            </a:r>
          </a:p>
          <a:p>
            <a:pPr algn="just"/>
            <a:endParaRPr lang="es-CO" sz="2400" dirty="0">
              <a:latin typeface="Arial Narrow" panose="020B0606020202030204" pitchFamily="34" charset="0"/>
            </a:endParaRPr>
          </a:p>
          <a:p>
            <a:pPr marL="342900" lvl="0" indent="-342900">
              <a:buFont typeface="Arial" panose="020B0604020202020204" pitchFamily="34" charset="0"/>
              <a:buChar char="•"/>
            </a:pPr>
            <a:r>
              <a:rPr lang="es-ES" sz="2000" dirty="0">
                <a:latin typeface="Arial Narrow" panose="020B0606020202030204" pitchFamily="34" charset="0"/>
              </a:rPr>
              <a:t>La inflación de septiembre sorprendió al alza de manera contundente. (0,32%)</a:t>
            </a:r>
          </a:p>
          <a:p>
            <a:pPr lvl="0"/>
            <a:endParaRPr lang="es-CO" sz="2000" dirty="0">
              <a:latin typeface="Arial Narrow" panose="020B0606020202030204" pitchFamily="34" charset="0"/>
            </a:endParaRPr>
          </a:p>
          <a:p>
            <a:pPr marL="342900" lvl="0" indent="-342900">
              <a:buFont typeface="Arial" panose="020B0604020202020204" pitchFamily="34" charset="0"/>
              <a:buChar char="•"/>
            </a:pPr>
            <a:r>
              <a:rPr lang="es-ES" sz="2000" dirty="0">
                <a:latin typeface="Arial Narrow" panose="020B0606020202030204" pitchFamily="34" charset="0"/>
              </a:rPr>
              <a:t>La confianza del consumidor repuntó menos de lo esperado en septiembre. (-21,6%)</a:t>
            </a:r>
          </a:p>
          <a:p>
            <a:pPr lvl="0"/>
            <a:endParaRPr lang="es-CO" sz="2000" dirty="0">
              <a:latin typeface="Arial Narrow" panose="020B0606020202030204" pitchFamily="34" charset="0"/>
            </a:endParaRPr>
          </a:p>
          <a:p>
            <a:pPr marL="342900" lvl="0" indent="-342900">
              <a:buFont typeface="Arial" panose="020B0604020202020204" pitchFamily="34" charset="0"/>
              <a:buChar char="•"/>
            </a:pPr>
            <a:r>
              <a:rPr lang="es-ES" sz="2000" dirty="0">
                <a:latin typeface="Arial Narrow" panose="020B0606020202030204" pitchFamily="34" charset="0"/>
              </a:rPr>
              <a:t>En agosto la industria habría continuado en recuperación, mientras el comercio habría retrocedido.</a:t>
            </a:r>
          </a:p>
          <a:p>
            <a:pPr lvl="0"/>
            <a:endParaRPr lang="es-CO" sz="2000" dirty="0">
              <a:latin typeface="Arial Narrow" panose="020B0606020202030204" pitchFamily="34" charset="0"/>
            </a:endParaRPr>
          </a:p>
          <a:p>
            <a:pPr marL="342900" lvl="0" indent="-342900">
              <a:buFont typeface="Arial" panose="020B0604020202020204" pitchFamily="34" charset="0"/>
              <a:buChar char="•"/>
            </a:pPr>
            <a:r>
              <a:rPr lang="es-ES" sz="2000" dirty="0">
                <a:latin typeface="Arial Narrow" panose="020B0606020202030204" pitchFamily="34" charset="0"/>
              </a:rPr>
              <a:t>La importación de bienes habría caído cerca del 27% anual en agosto.</a:t>
            </a:r>
          </a:p>
          <a:p>
            <a:pPr lvl="0"/>
            <a:endParaRPr lang="es-CO" sz="2000" dirty="0">
              <a:latin typeface="Arial Narrow" panose="020B0606020202030204" pitchFamily="34" charset="0"/>
            </a:endParaRPr>
          </a:p>
          <a:p>
            <a:pPr marL="342900" lvl="0" indent="-342900">
              <a:buFont typeface="Arial" panose="020B0604020202020204" pitchFamily="34" charset="0"/>
              <a:buChar char="•"/>
            </a:pPr>
            <a:r>
              <a:rPr lang="es-ES" sz="2000" dirty="0">
                <a:latin typeface="Arial Narrow" panose="020B0606020202030204" pitchFamily="34" charset="0"/>
              </a:rPr>
              <a:t>La tasa de desempleo nacional de agosto se ubicó en 16,8%.</a:t>
            </a:r>
          </a:p>
          <a:p>
            <a:pPr lvl="0"/>
            <a:endParaRPr lang="es-CO" sz="2000" dirty="0">
              <a:latin typeface="Arial Narrow" panose="020B0606020202030204" pitchFamily="34" charset="0"/>
            </a:endParaRPr>
          </a:p>
          <a:p>
            <a:pPr marL="342900" lvl="0" indent="-342900">
              <a:buFont typeface="Arial" panose="020B0604020202020204" pitchFamily="34" charset="0"/>
              <a:buChar char="•"/>
            </a:pPr>
            <a:r>
              <a:rPr lang="es-ES" sz="2000" dirty="0">
                <a:latin typeface="Arial Narrow" panose="020B0606020202030204" pitchFamily="34" charset="0"/>
              </a:rPr>
              <a:t>El mercado inmobiliario en Colombia atraviesa uno de sus momentos más retadores como consecuencia del COVID-19. </a:t>
            </a:r>
          </a:p>
          <a:p>
            <a:pPr lvl="0"/>
            <a:endParaRPr lang="es-CO" sz="2000" dirty="0">
              <a:latin typeface="Arial Narrow" panose="020B0606020202030204" pitchFamily="34" charset="0"/>
            </a:endParaRPr>
          </a:p>
          <a:p>
            <a:pPr marL="342900" lvl="0" indent="-342900">
              <a:buFont typeface="Arial" panose="020B0604020202020204" pitchFamily="34" charset="0"/>
              <a:buChar char="•"/>
            </a:pPr>
            <a:r>
              <a:rPr lang="es-ES" sz="2000" dirty="0">
                <a:latin typeface="Arial Narrow" panose="020B0606020202030204" pitchFamily="34" charset="0"/>
              </a:rPr>
              <a:t>Reactivación económica en Colombia se frenó en agosto.</a:t>
            </a:r>
            <a:endParaRPr lang="es-CO" sz="2000" dirty="0">
              <a:latin typeface="Arial Narrow" panose="020B0606020202030204" pitchFamily="34" charset="0"/>
            </a:endParaRPr>
          </a:p>
          <a:p>
            <a:pPr algn="just"/>
            <a:endParaRPr lang="es-CO" sz="2000" dirty="0">
              <a:latin typeface="Arial Narrow" panose="020B0606020202030204" pitchFamily="34" charset="0"/>
            </a:endParaRPr>
          </a:p>
          <a:p>
            <a:pPr algn="just"/>
            <a:endParaRPr lang="es-CO" sz="2000" dirty="0">
              <a:latin typeface="Arial Narrow" panose="020B0606020202030204" pitchFamily="34" charset="0"/>
            </a:endParaRPr>
          </a:p>
          <a:p>
            <a:pPr algn="just"/>
            <a:endParaRPr lang="es-CO" sz="2000" dirty="0">
              <a:latin typeface="Arial Narrow" panose="020B0606020202030204" pitchFamily="34" charset="0"/>
            </a:endParaRPr>
          </a:p>
        </p:txBody>
      </p:sp>
      <p:sp>
        <p:nvSpPr>
          <p:cNvPr id="10" name="CuadroTexto 9">
            <a:extLst>
              <a:ext uri="{FF2B5EF4-FFF2-40B4-BE49-F238E27FC236}">
                <a16:creationId xmlns:a16="http://schemas.microsoft.com/office/drawing/2014/main" id="{5534880A-3A75-4040-A83F-4849A3806580}"/>
              </a:ext>
            </a:extLst>
          </p:cNvPr>
          <p:cNvSpPr txBox="1"/>
          <p:nvPr/>
        </p:nvSpPr>
        <p:spPr>
          <a:xfrm>
            <a:off x="377962" y="90070"/>
            <a:ext cx="9143999" cy="707886"/>
          </a:xfrm>
          <a:prstGeom prst="rect">
            <a:avLst/>
          </a:prstGeom>
          <a:noFill/>
        </p:spPr>
        <p:txBody>
          <a:bodyPr wrap="square" rtlCol="0">
            <a:spAutoFit/>
          </a:bodyPr>
          <a:lstStyle/>
          <a:p>
            <a:pPr algn="ctr"/>
            <a:r>
              <a:rPr lang="es-ES" sz="4000" b="1" dirty="0">
                <a:solidFill>
                  <a:srgbClr val="000A8B"/>
                </a:solidFill>
                <a:latin typeface="Arial Narrow" panose="020B0606020202030204" pitchFamily="34" charset="0"/>
              </a:rPr>
              <a:t>Contexto Económico</a:t>
            </a:r>
          </a:p>
        </p:txBody>
      </p:sp>
      <p:sp>
        <p:nvSpPr>
          <p:cNvPr id="9" name="Rectángulo 8">
            <a:extLst>
              <a:ext uri="{FF2B5EF4-FFF2-40B4-BE49-F238E27FC236}">
                <a16:creationId xmlns:a16="http://schemas.microsoft.com/office/drawing/2014/main" id="{D6B5C890-CF21-47AC-B99D-1886867747B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b="1" dirty="0">
                <a:solidFill>
                  <a:srgbClr val="A9A8A9"/>
                </a:solidFill>
                <a:latin typeface="Lato Regular"/>
              </a:rPr>
              <a:t>Gerencia Técnica</a:t>
            </a:r>
          </a:p>
        </p:txBody>
      </p:sp>
    </p:spTree>
    <p:extLst>
      <p:ext uri="{BB962C8B-B14F-4D97-AF65-F5344CB8AC3E}">
        <p14:creationId xmlns:p14="http://schemas.microsoft.com/office/powerpoint/2010/main" val="244742086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5534880A-3A75-4040-A83F-4849A3806580}"/>
              </a:ext>
            </a:extLst>
          </p:cNvPr>
          <p:cNvSpPr txBox="1"/>
          <p:nvPr/>
        </p:nvSpPr>
        <p:spPr>
          <a:xfrm>
            <a:off x="1278412" y="595039"/>
            <a:ext cx="9143999" cy="584775"/>
          </a:xfrm>
          <a:prstGeom prst="rect">
            <a:avLst/>
          </a:prstGeom>
          <a:noFill/>
        </p:spPr>
        <p:txBody>
          <a:bodyPr wrap="square" rtlCol="0">
            <a:spAutoFit/>
          </a:bodyPr>
          <a:lstStyle/>
          <a:p>
            <a:pPr algn="ctr"/>
            <a:r>
              <a:rPr lang="es-ES" sz="3200" b="1" dirty="0">
                <a:solidFill>
                  <a:srgbClr val="000A8B"/>
                </a:solidFill>
                <a:latin typeface="Arial Narrow" panose="020B0606020202030204" pitchFamily="34" charset="0"/>
              </a:rPr>
              <a:t>Conclusiones</a:t>
            </a:r>
          </a:p>
        </p:txBody>
      </p:sp>
      <p:sp>
        <p:nvSpPr>
          <p:cNvPr id="9" name="Rectángulo 8">
            <a:extLst>
              <a:ext uri="{FF2B5EF4-FFF2-40B4-BE49-F238E27FC236}">
                <a16:creationId xmlns:a16="http://schemas.microsoft.com/office/drawing/2014/main" id="{C83CED47-22E4-4D24-845A-6F31A314DC1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b="1" dirty="0">
                <a:solidFill>
                  <a:srgbClr val="A9A8A9"/>
                </a:solidFill>
                <a:latin typeface="Lato Regular"/>
              </a:rPr>
              <a:t>Gerencia Técnica</a:t>
            </a:r>
          </a:p>
        </p:txBody>
      </p:sp>
      <p:sp>
        <p:nvSpPr>
          <p:cNvPr id="2" name="Rectángulo 1">
            <a:extLst>
              <a:ext uri="{FF2B5EF4-FFF2-40B4-BE49-F238E27FC236}">
                <a16:creationId xmlns:a16="http://schemas.microsoft.com/office/drawing/2014/main" id="{35A410D0-2C28-4757-8BCA-2D22DDDC71D9}"/>
              </a:ext>
            </a:extLst>
          </p:cNvPr>
          <p:cNvSpPr/>
          <p:nvPr/>
        </p:nvSpPr>
        <p:spPr>
          <a:xfrm>
            <a:off x="172278" y="1308144"/>
            <a:ext cx="11847444" cy="4708981"/>
          </a:xfrm>
          <a:prstGeom prst="rect">
            <a:avLst/>
          </a:prstGeom>
        </p:spPr>
        <p:txBody>
          <a:bodyPr wrap="square">
            <a:spAutoFit/>
          </a:bodyPr>
          <a:lstStyle/>
          <a:p>
            <a:pPr marL="342900" indent="-342900">
              <a:buFont typeface="Arial" panose="020B0604020202020204" pitchFamily="34" charset="0"/>
              <a:buChar char="•"/>
            </a:pPr>
            <a:r>
              <a:rPr lang="es-ES" sz="2000" dirty="0">
                <a:latin typeface="Arial Narrow" panose="020B0606020202030204" pitchFamily="34" charset="0"/>
              </a:rPr>
              <a:t>Los analistas estiman que la recuperación de los choques económicos sufridos en 2020 puede tomar entre 2 y 5,2 años.</a:t>
            </a:r>
          </a:p>
          <a:p>
            <a:r>
              <a:rPr lang="es-ES" sz="2000" dirty="0">
                <a:latin typeface="Arial Narrow" panose="020B0606020202030204" pitchFamily="34" charset="0"/>
              </a:rPr>
              <a:t> </a:t>
            </a:r>
          </a:p>
          <a:p>
            <a:pPr marL="342900" indent="-342900">
              <a:buFont typeface="Arial" panose="020B0604020202020204" pitchFamily="34" charset="0"/>
              <a:buChar char="•"/>
            </a:pPr>
            <a:r>
              <a:rPr lang="es-ES" sz="2000" dirty="0">
                <a:latin typeface="Arial Narrow" panose="020B0606020202030204" pitchFamily="34" charset="0"/>
              </a:rPr>
              <a:t>Los datos más recientes son apenas los primeros pasos de un proceso de recuperación prolongado que eventualmente nos llevará de nuevo al ingreso por habitante observado antes de la pandemia. </a:t>
            </a:r>
          </a:p>
          <a:p>
            <a:endParaRPr lang="es-ES" sz="2000" dirty="0">
              <a:latin typeface="Arial Narrow" panose="020B0606020202030204" pitchFamily="34" charset="0"/>
            </a:endParaRPr>
          </a:p>
          <a:p>
            <a:pPr marL="342900" indent="-342900">
              <a:buFont typeface="Arial" panose="020B0604020202020204" pitchFamily="34" charset="0"/>
              <a:buChar char="•"/>
            </a:pPr>
            <a:r>
              <a:rPr lang="es-ES" sz="2000" dirty="0">
                <a:latin typeface="Arial Narrow" panose="020B0606020202030204" pitchFamily="34" charset="0"/>
              </a:rPr>
              <a:t>La recuperación de la economía no se limita al momento en el que se constata que lo peor ha quedado atrás. </a:t>
            </a:r>
          </a:p>
          <a:p>
            <a:endParaRPr lang="es-ES" sz="2000" dirty="0">
              <a:latin typeface="Arial Narrow" panose="020B0606020202030204" pitchFamily="34" charset="0"/>
            </a:endParaRPr>
          </a:p>
          <a:p>
            <a:pPr marL="342900" indent="-342900">
              <a:buFont typeface="Arial" panose="020B0604020202020204" pitchFamily="34" charset="0"/>
              <a:buChar char="•"/>
            </a:pPr>
            <a:r>
              <a:rPr lang="es-ES" sz="2000" dirty="0">
                <a:latin typeface="Arial Narrow" panose="020B0606020202030204" pitchFamily="34" charset="0"/>
              </a:rPr>
              <a:t>La historia demuestra que las recuperaciones son procesos prolongados, compuestos por múltiples fases y en los que se requiere acumular una tendencia consistente de dinamización que logre impactar de manera positiva la senda de ingreso por habitante. </a:t>
            </a:r>
          </a:p>
          <a:p>
            <a:endParaRPr lang="es-ES" sz="2000" dirty="0">
              <a:latin typeface="Arial Narrow" panose="020B0606020202030204" pitchFamily="34" charset="0"/>
            </a:endParaRPr>
          </a:p>
          <a:p>
            <a:pPr marL="342900" indent="-342900">
              <a:buFont typeface="Arial" panose="020B0604020202020204" pitchFamily="34" charset="0"/>
              <a:buChar char="•"/>
            </a:pPr>
            <a:r>
              <a:rPr lang="es-ES" sz="2000" dirty="0">
                <a:latin typeface="Arial Narrow" panose="020B0606020202030204" pitchFamily="34" charset="0"/>
              </a:rPr>
              <a:t>Las reaperturas que se están implementando ahora y que han generado unos brotes de esperanza deben ser interpretadas como los primeros pasos de un camino que hasta ahora empezamos a recorrer y que tendrá altibajos, pero que eventualmente nos llevará a equiparar y luego superar el estándar de vida que teníamos antes de los primeros contagios de coronavirus.</a:t>
            </a:r>
            <a:endParaRPr lang="es-CO" sz="2000" dirty="0">
              <a:latin typeface="Arial Narrow" panose="020B0606020202030204" pitchFamily="34" charset="0"/>
            </a:endParaRPr>
          </a:p>
        </p:txBody>
      </p:sp>
    </p:spTree>
    <p:extLst>
      <p:ext uri="{BB962C8B-B14F-4D97-AF65-F5344CB8AC3E}">
        <p14:creationId xmlns:p14="http://schemas.microsoft.com/office/powerpoint/2010/main" val="331535997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5534880A-3A75-4040-A83F-4849A3806580}"/>
              </a:ext>
            </a:extLst>
          </p:cNvPr>
          <p:cNvSpPr txBox="1"/>
          <p:nvPr/>
        </p:nvSpPr>
        <p:spPr>
          <a:xfrm>
            <a:off x="1278412" y="361038"/>
            <a:ext cx="9143999" cy="584775"/>
          </a:xfrm>
          <a:prstGeom prst="rect">
            <a:avLst/>
          </a:prstGeom>
          <a:noFill/>
        </p:spPr>
        <p:txBody>
          <a:bodyPr wrap="square" rtlCol="0">
            <a:spAutoFit/>
          </a:bodyPr>
          <a:lstStyle/>
          <a:p>
            <a:pPr algn="ctr"/>
            <a:r>
              <a:rPr lang="es-ES" sz="3200" b="1" dirty="0">
                <a:solidFill>
                  <a:srgbClr val="000A8B"/>
                </a:solidFill>
                <a:latin typeface="Arial Narrow" panose="020B0606020202030204" pitchFamily="34" charset="0"/>
              </a:rPr>
              <a:t>Conclusiones</a:t>
            </a:r>
          </a:p>
        </p:txBody>
      </p:sp>
      <p:sp>
        <p:nvSpPr>
          <p:cNvPr id="9" name="Rectángulo 8">
            <a:extLst>
              <a:ext uri="{FF2B5EF4-FFF2-40B4-BE49-F238E27FC236}">
                <a16:creationId xmlns:a16="http://schemas.microsoft.com/office/drawing/2014/main" id="{C83CED47-22E4-4D24-845A-6F31A314DC1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b="1" dirty="0">
                <a:solidFill>
                  <a:srgbClr val="A9A8A9"/>
                </a:solidFill>
                <a:latin typeface="Lato Regular"/>
              </a:rPr>
              <a:t>Gerencia Técnica</a:t>
            </a:r>
          </a:p>
        </p:txBody>
      </p:sp>
      <p:pic>
        <p:nvPicPr>
          <p:cNvPr id="3" name="Imagen 2">
            <a:extLst>
              <a:ext uri="{FF2B5EF4-FFF2-40B4-BE49-F238E27FC236}">
                <a16:creationId xmlns:a16="http://schemas.microsoft.com/office/drawing/2014/main" id="{A821565B-0A91-49A6-96A9-AB08C17A904D}"/>
              </a:ext>
            </a:extLst>
          </p:cNvPr>
          <p:cNvPicPr>
            <a:picLocks noChangeAspect="1"/>
          </p:cNvPicPr>
          <p:nvPr/>
        </p:nvPicPr>
        <p:blipFill rotWithShape="1">
          <a:blip r:embed="rId4"/>
          <a:srcRect l="778" t="-1" r="1519" b="3747"/>
          <a:stretch/>
        </p:blipFill>
        <p:spPr>
          <a:xfrm>
            <a:off x="1498321" y="1157772"/>
            <a:ext cx="7063409" cy="5170769"/>
          </a:xfrm>
          <a:prstGeom prst="rect">
            <a:avLst/>
          </a:prstGeom>
        </p:spPr>
      </p:pic>
      <p:cxnSp>
        <p:nvCxnSpPr>
          <p:cNvPr id="8" name="Conector recto 7">
            <a:extLst>
              <a:ext uri="{FF2B5EF4-FFF2-40B4-BE49-F238E27FC236}">
                <a16:creationId xmlns:a16="http://schemas.microsoft.com/office/drawing/2014/main" id="{32C7340E-B960-4A75-8D4E-B0B2D692F8B2}"/>
              </a:ext>
            </a:extLst>
          </p:cNvPr>
          <p:cNvCxnSpPr>
            <a:cxnSpLocks/>
          </p:cNvCxnSpPr>
          <p:nvPr/>
        </p:nvCxnSpPr>
        <p:spPr>
          <a:xfrm>
            <a:off x="8888670" y="3962400"/>
            <a:ext cx="638818" cy="0"/>
          </a:xfrm>
          <a:prstGeom prst="line">
            <a:avLst/>
          </a:prstGeom>
          <a:ln w="38100">
            <a:solidFill>
              <a:srgbClr val="FF0000"/>
            </a:solidFill>
            <a:prstDash val="sysDash"/>
          </a:ln>
        </p:spPr>
        <p:style>
          <a:lnRef idx="3">
            <a:schemeClr val="accent2"/>
          </a:lnRef>
          <a:fillRef idx="0">
            <a:schemeClr val="accent2"/>
          </a:fillRef>
          <a:effectRef idx="2">
            <a:schemeClr val="accent2"/>
          </a:effectRef>
          <a:fontRef idx="minor">
            <a:schemeClr val="tx1"/>
          </a:fontRef>
        </p:style>
      </p:cxnSp>
      <p:cxnSp>
        <p:nvCxnSpPr>
          <p:cNvPr id="12" name="Conector recto 11">
            <a:extLst>
              <a:ext uri="{FF2B5EF4-FFF2-40B4-BE49-F238E27FC236}">
                <a16:creationId xmlns:a16="http://schemas.microsoft.com/office/drawing/2014/main" id="{0FF52D4B-BFE7-4EA7-AEF7-316F05B62BE5}"/>
              </a:ext>
            </a:extLst>
          </p:cNvPr>
          <p:cNvCxnSpPr>
            <a:cxnSpLocks/>
          </p:cNvCxnSpPr>
          <p:nvPr/>
        </p:nvCxnSpPr>
        <p:spPr>
          <a:xfrm>
            <a:off x="8888670" y="3624470"/>
            <a:ext cx="638818" cy="0"/>
          </a:xfrm>
          <a:prstGeom prst="line">
            <a:avLst/>
          </a:prstGeom>
          <a:ln w="38100">
            <a:solidFill>
              <a:srgbClr val="FFC000"/>
            </a:solidFill>
            <a:prstDash val="sysDash"/>
          </a:ln>
        </p:spPr>
        <p:style>
          <a:lnRef idx="3">
            <a:schemeClr val="accent2"/>
          </a:lnRef>
          <a:fillRef idx="0">
            <a:schemeClr val="accent2"/>
          </a:fillRef>
          <a:effectRef idx="2">
            <a:schemeClr val="accent2"/>
          </a:effectRef>
          <a:fontRef idx="minor">
            <a:schemeClr val="tx1"/>
          </a:fontRef>
        </p:style>
      </p:cxnSp>
      <p:cxnSp>
        <p:nvCxnSpPr>
          <p:cNvPr id="13" name="Conector recto 12">
            <a:extLst>
              <a:ext uri="{FF2B5EF4-FFF2-40B4-BE49-F238E27FC236}">
                <a16:creationId xmlns:a16="http://schemas.microsoft.com/office/drawing/2014/main" id="{CBAA97CA-0E45-4C0A-AFE2-291CC4AA5269}"/>
              </a:ext>
            </a:extLst>
          </p:cNvPr>
          <p:cNvCxnSpPr>
            <a:cxnSpLocks/>
          </p:cNvCxnSpPr>
          <p:nvPr/>
        </p:nvCxnSpPr>
        <p:spPr>
          <a:xfrm>
            <a:off x="8888670" y="3319669"/>
            <a:ext cx="638818" cy="0"/>
          </a:xfrm>
          <a:prstGeom prst="line">
            <a:avLst/>
          </a:prstGeom>
          <a:ln w="38100">
            <a:solidFill>
              <a:srgbClr val="00B050"/>
            </a:solidFill>
            <a:prstDash val="sysDash"/>
          </a:ln>
        </p:spPr>
        <p:style>
          <a:lnRef idx="3">
            <a:schemeClr val="accent2"/>
          </a:lnRef>
          <a:fillRef idx="0">
            <a:schemeClr val="accent2"/>
          </a:fillRef>
          <a:effectRef idx="2">
            <a:schemeClr val="accent2"/>
          </a:effectRef>
          <a:fontRef idx="minor">
            <a:schemeClr val="tx1"/>
          </a:fontRef>
        </p:style>
      </p:cxnSp>
      <p:sp>
        <p:nvSpPr>
          <p:cNvPr id="5" name="CuadroTexto 4">
            <a:extLst>
              <a:ext uri="{FF2B5EF4-FFF2-40B4-BE49-F238E27FC236}">
                <a16:creationId xmlns:a16="http://schemas.microsoft.com/office/drawing/2014/main" id="{A2A5E97C-6235-4C61-9D8D-1DD372E0E478}"/>
              </a:ext>
            </a:extLst>
          </p:cNvPr>
          <p:cNvSpPr txBox="1"/>
          <p:nvPr/>
        </p:nvSpPr>
        <p:spPr>
          <a:xfrm>
            <a:off x="9546942" y="3135003"/>
            <a:ext cx="2052165" cy="369332"/>
          </a:xfrm>
          <a:prstGeom prst="rect">
            <a:avLst/>
          </a:prstGeom>
          <a:noFill/>
        </p:spPr>
        <p:txBody>
          <a:bodyPr wrap="none" rtlCol="0">
            <a:spAutoFit/>
          </a:bodyPr>
          <a:lstStyle/>
          <a:p>
            <a:r>
              <a:rPr lang="es-CO" dirty="0"/>
              <a:t>Escenario Optimista</a:t>
            </a:r>
          </a:p>
        </p:txBody>
      </p:sp>
      <p:sp>
        <p:nvSpPr>
          <p:cNvPr id="14" name="CuadroTexto 13">
            <a:extLst>
              <a:ext uri="{FF2B5EF4-FFF2-40B4-BE49-F238E27FC236}">
                <a16:creationId xmlns:a16="http://schemas.microsoft.com/office/drawing/2014/main" id="{2E03E13C-0CF1-48E8-8AC9-AB9FCF9C6FB8}"/>
              </a:ext>
            </a:extLst>
          </p:cNvPr>
          <p:cNvSpPr txBox="1"/>
          <p:nvPr/>
        </p:nvSpPr>
        <p:spPr>
          <a:xfrm>
            <a:off x="9546942" y="3436872"/>
            <a:ext cx="1979516" cy="369332"/>
          </a:xfrm>
          <a:prstGeom prst="rect">
            <a:avLst/>
          </a:prstGeom>
          <a:noFill/>
        </p:spPr>
        <p:txBody>
          <a:bodyPr wrap="none" rtlCol="0">
            <a:spAutoFit/>
          </a:bodyPr>
          <a:lstStyle/>
          <a:p>
            <a:r>
              <a:rPr lang="es-CO" dirty="0"/>
              <a:t>Escenario Probable</a:t>
            </a:r>
          </a:p>
        </p:txBody>
      </p:sp>
      <p:sp>
        <p:nvSpPr>
          <p:cNvPr id="15" name="CuadroTexto 14">
            <a:extLst>
              <a:ext uri="{FF2B5EF4-FFF2-40B4-BE49-F238E27FC236}">
                <a16:creationId xmlns:a16="http://schemas.microsoft.com/office/drawing/2014/main" id="{909B6917-6FA5-47FD-B648-8ECDCD8AEDAF}"/>
              </a:ext>
            </a:extLst>
          </p:cNvPr>
          <p:cNvSpPr txBox="1"/>
          <p:nvPr/>
        </p:nvSpPr>
        <p:spPr>
          <a:xfrm>
            <a:off x="9546942" y="3777734"/>
            <a:ext cx="2021323" cy="369332"/>
          </a:xfrm>
          <a:prstGeom prst="rect">
            <a:avLst/>
          </a:prstGeom>
          <a:noFill/>
        </p:spPr>
        <p:txBody>
          <a:bodyPr wrap="none" rtlCol="0">
            <a:spAutoFit/>
          </a:bodyPr>
          <a:lstStyle/>
          <a:p>
            <a:r>
              <a:rPr lang="es-CO" dirty="0"/>
              <a:t>Escenario Pesimista</a:t>
            </a:r>
          </a:p>
        </p:txBody>
      </p:sp>
    </p:spTree>
    <p:extLst>
      <p:ext uri="{BB962C8B-B14F-4D97-AF65-F5344CB8AC3E}">
        <p14:creationId xmlns:p14="http://schemas.microsoft.com/office/powerpoint/2010/main" val="133417771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5534880A-3A75-4040-A83F-4849A3806580}"/>
              </a:ext>
            </a:extLst>
          </p:cNvPr>
          <p:cNvSpPr txBox="1"/>
          <p:nvPr/>
        </p:nvSpPr>
        <p:spPr>
          <a:xfrm>
            <a:off x="1524000" y="789917"/>
            <a:ext cx="9143999" cy="1077218"/>
          </a:xfrm>
          <a:prstGeom prst="rect">
            <a:avLst/>
          </a:prstGeom>
          <a:noFill/>
        </p:spPr>
        <p:txBody>
          <a:bodyPr wrap="square" rtlCol="0">
            <a:spAutoFit/>
          </a:bodyPr>
          <a:lstStyle/>
          <a:p>
            <a:pPr algn="ctr"/>
            <a:r>
              <a:rPr lang="es-ES" sz="3200" b="1" dirty="0">
                <a:solidFill>
                  <a:srgbClr val="000A8B"/>
                </a:solidFill>
                <a:latin typeface="Arial Narrow" panose="020B0606020202030204" pitchFamily="34" charset="0"/>
              </a:rPr>
              <a:t>Se estima que nos puede tomar 5 años retornar a la</a:t>
            </a:r>
          </a:p>
          <a:p>
            <a:pPr algn="ctr"/>
            <a:r>
              <a:rPr lang="es-ES" sz="3200" b="1" dirty="0">
                <a:solidFill>
                  <a:srgbClr val="000A8B"/>
                </a:solidFill>
                <a:latin typeface="Arial Narrow" panose="020B0606020202030204" pitchFamily="34" charset="0"/>
              </a:rPr>
              <a:t>senda de ingreso que llevábamos antes de la pandemia</a:t>
            </a:r>
          </a:p>
        </p:txBody>
      </p:sp>
      <p:sp>
        <p:nvSpPr>
          <p:cNvPr id="9" name="Rectángulo 8">
            <a:extLst>
              <a:ext uri="{FF2B5EF4-FFF2-40B4-BE49-F238E27FC236}">
                <a16:creationId xmlns:a16="http://schemas.microsoft.com/office/drawing/2014/main" id="{C83CED47-22E4-4D24-845A-6F31A314DC1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b="1" dirty="0">
                <a:solidFill>
                  <a:srgbClr val="A9A8A9"/>
                </a:solidFill>
                <a:latin typeface="Lato Regular"/>
              </a:rPr>
              <a:t>Gerencia Técnica</a:t>
            </a:r>
          </a:p>
        </p:txBody>
      </p:sp>
      <p:pic>
        <p:nvPicPr>
          <p:cNvPr id="2" name="Imagen 1">
            <a:extLst>
              <a:ext uri="{FF2B5EF4-FFF2-40B4-BE49-F238E27FC236}">
                <a16:creationId xmlns:a16="http://schemas.microsoft.com/office/drawing/2014/main" id="{AC7BC8BB-63C5-4469-8206-7F9725E54D62}"/>
              </a:ext>
            </a:extLst>
          </p:cNvPr>
          <p:cNvPicPr>
            <a:picLocks noChangeAspect="1"/>
          </p:cNvPicPr>
          <p:nvPr/>
        </p:nvPicPr>
        <p:blipFill>
          <a:blip r:embed="rId4"/>
          <a:stretch>
            <a:fillRect/>
          </a:stretch>
        </p:blipFill>
        <p:spPr>
          <a:xfrm>
            <a:off x="2264947" y="1996513"/>
            <a:ext cx="7649403" cy="4540177"/>
          </a:xfrm>
          <a:prstGeom prst="rect">
            <a:avLst/>
          </a:prstGeom>
        </p:spPr>
      </p:pic>
      <p:sp>
        <p:nvSpPr>
          <p:cNvPr id="4" name="Rectángulo 3">
            <a:extLst>
              <a:ext uri="{FF2B5EF4-FFF2-40B4-BE49-F238E27FC236}">
                <a16:creationId xmlns:a16="http://schemas.microsoft.com/office/drawing/2014/main" id="{DB3E94C0-3568-4A2E-B5DB-00EDB187CC90}"/>
              </a:ext>
            </a:extLst>
          </p:cNvPr>
          <p:cNvSpPr/>
          <p:nvPr/>
        </p:nvSpPr>
        <p:spPr>
          <a:xfrm>
            <a:off x="8123583" y="6135757"/>
            <a:ext cx="2875721" cy="317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5272409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5534880A-3A75-4040-A83F-4849A3806580}"/>
              </a:ext>
            </a:extLst>
          </p:cNvPr>
          <p:cNvSpPr txBox="1"/>
          <p:nvPr/>
        </p:nvSpPr>
        <p:spPr>
          <a:xfrm>
            <a:off x="470451" y="765445"/>
            <a:ext cx="11251095" cy="584775"/>
          </a:xfrm>
          <a:prstGeom prst="rect">
            <a:avLst/>
          </a:prstGeom>
          <a:noFill/>
        </p:spPr>
        <p:txBody>
          <a:bodyPr wrap="square" rtlCol="0">
            <a:spAutoFit/>
          </a:bodyPr>
          <a:lstStyle/>
          <a:p>
            <a:pPr algn="ctr"/>
            <a:r>
              <a:rPr lang="es-ES" sz="3200" b="1" dirty="0">
                <a:solidFill>
                  <a:srgbClr val="000A8B"/>
                </a:solidFill>
                <a:latin typeface="Arial Narrow" panose="020B0606020202030204" pitchFamily="34" charset="0"/>
              </a:rPr>
              <a:t>Se prevé que la recuperación del mercado laboral será muy paulatina</a:t>
            </a:r>
          </a:p>
        </p:txBody>
      </p:sp>
      <p:sp>
        <p:nvSpPr>
          <p:cNvPr id="9" name="Rectángulo 8">
            <a:extLst>
              <a:ext uri="{FF2B5EF4-FFF2-40B4-BE49-F238E27FC236}">
                <a16:creationId xmlns:a16="http://schemas.microsoft.com/office/drawing/2014/main" id="{C83CED47-22E4-4D24-845A-6F31A314DC1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b="1" dirty="0">
                <a:solidFill>
                  <a:srgbClr val="A9A8A9"/>
                </a:solidFill>
                <a:latin typeface="Lato Regular"/>
              </a:rPr>
              <a:t>Gerencia Técnica</a:t>
            </a:r>
          </a:p>
        </p:txBody>
      </p:sp>
      <p:pic>
        <p:nvPicPr>
          <p:cNvPr id="3" name="Imagen 2">
            <a:extLst>
              <a:ext uri="{FF2B5EF4-FFF2-40B4-BE49-F238E27FC236}">
                <a16:creationId xmlns:a16="http://schemas.microsoft.com/office/drawing/2014/main" id="{DDD71D1C-67E3-4F5F-B909-383471528595}"/>
              </a:ext>
            </a:extLst>
          </p:cNvPr>
          <p:cNvPicPr>
            <a:picLocks noChangeAspect="1"/>
          </p:cNvPicPr>
          <p:nvPr/>
        </p:nvPicPr>
        <p:blipFill>
          <a:blip r:embed="rId4"/>
          <a:stretch>
            <a:fillRect/>
          </a:stretch>
        </p:blipFill>
        <p:spPr>
          <a:xfrm>
            <a:off x="2600325" y="1464097"/>
            <a:ext cx="6991350" cy="4962525"/>
          </a:xfrm>
          <a:prstGeom prst="rect">
            <a:avLst/>
          </a:prstGeom>
        </p:spPr>
      </p:pic>
      <p:sp>
        <p:nvSpPr>
          <p:cNvPr id="5" name="Rectángulo 4">
            <a:extLst>
              <a:ext uri="{FF2B5EF4-FFF2-40B4-BE49-F238E27FC236}">
                <a16:creationId xmlns:a16="http://schemas.microsoft.com/office/drawing/2014/main" id="{8481B9BE-E6C8-40DE-BCC1-95181F67C041}"/>
              </a:ext>
            </a:extLst>
          </p:cNvPr>
          <p:cNvSpPr/>
          <p:nvPr/>
        </p:nvSpPr>
        <p:spPr>
          <a:xfrm>
            <a:off x="8242852" y="6069496"/>
            <a:ext cx="1961322" cy="317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75011035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17649" y="2576507"/>
            <a:ext cx="9143999" cy="769441"/>
          </a:xfrm>
          <a:prstGeom prst="rect">
            <a:avLst/>
          </a:prstGeom>
          <a:noFill/>
        </p:spPr>
        <p:txBody>
          <a:bodyPr wrap="square" rtlCol="0">
            <a:spAutoFit/>
          </a:bodyPr>
          <a:lstStyle/>
          <a:p>
            <a:pPr algn="ctr"/>
            <a:r>
              <a:rPr lang="es-ES" sz="4400" b="1" dirty="0">
                <a:solidFill>
                  <a:srgbClr val="000A8B"/>
                </a:solidFill>
                <a:latin typeface="Arial Narrow" panose="020B0606020202030204" pitchFamily="34" charset="0"/>
              </a:rPr>
              <a:t>Evolución contratos de arrendamiento.</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b="1" dirty="0">
                <a:solidFill>
                  <a:srgbClr val="A9A8A9"/>
                </a:solidFill>
                <a:latin typeface="Lato Regular"/>
              </a:rPr>
              <a:t>Gerencia Técnica</a:t>
            </a:r>
          </a:p>
        </p:txBody>
      </p:sp>
    </p:spTree>
    <p:extLst>
      <p:ext uri="{BB962C8B-B14F-4D97-AF65-F5344CB8AC3E}">
        <p14:creationId xmlns:p14="http://schemas.microsoft.com/office/powerpoint/2010/main" val="320188643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b="1" dirty="0">
                <a:solidFill>
                  <a:srgbClr val="A9A8A9"/>
                </a:solidFill>
                <a:latin typeface="Lato Regular"/>
              </a:rPr>
              <a:t>Gerencia Técnica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959" y="48237"/>
            <a:ext cx="1391029" cy="604616"/>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58249" y="76812"/>
            <a:ext cx="3271791" cy="562151"/>
          </a:xfrm>
          <a:prstGeom prst="rect">
            <a:avLst/>
          </a:prstGeom>
        </p:spPr>
      </p:pic>
      <p:sp>
        <p:nvSpPr>
          <p:cNvPr id="15" name="CuadroTexto 14">
            <a:extLst>
              <a:ext uri="{FF2B5EF4-FFF2-40B4-BE49-F238E27FC236}">
                <a16:creationId xmlns:a16="http://schemas.microsoft.com/office/drawing/2014/main" id="{3D66F514-AC01-4403-9F5C-ED1DA7BDEC65}"/>
              </a:ext>
            </a:extLst>
          </p:cNvPr>
          <p:cNvSpPr txBox="1"/>
          <p:nvPr/>
        </p:nvSpPr>
        <p:spPr>
          <a:xfrm>
            <a:off x="1372093" y="638963"/>
            <a:ext cx="9447814" cy="584775"/>
          </a:xfrm>
          <a:prstGeom prst="rect">
            <a:avLst/>
          </a:prstGeom>
          <a:solidFill>
            <a:schemeClr val="bg1"/>
          </a:solidFill>
        </p:spPr>
        <p:txBody>
          <a:bodyPr wrap="square" rtlCol="0">
            <a:spAutoFit/>
          </a:bodyPr>
          <a:lstStyle/>
          <a:p>
            <a:pPr algn="ctr"/>
            <a:r>
              <a:rPr lang="es-CO" sz="3200" b="1" dirty="0">
                <a:solidFill>
                  <a:srgbClr val="000A8B"/>
                </a:solidFill>
                <a:latin typeface="Arial Narrow" panose="020B0606020202030204" pitchFamily="34" charset="0"/>
              </a:rPr>
              <a:t>Comparativo nuevos contratos arrendamiento 2015-2020</a:t>
            </a:r>
          </a:p>
        </p:txBody>
      </p:sp>
      <p:graphicFrame>
        <p:nvGraphicFramePr>
          <p:cNvPr id="10" name="Gráfico 9">
            <a:extLst>
              <a:ext uri="{FF2B5EF4-FFF2-40B4-BE49-F238E27FC236}">
                <a16:creationId xmlns:a16="http://schemas.microsoft.com/office/drawing/2014/main" id="{B3791CE9-642F-4E3B-963E-9A64CEC2D74F}"/>
              </a:ext>
            </a:extLst>
          </p:cNvPr>
          <p:cNvGraphicFramePr>
            <a:graphicFrameLocks/>
          </p:cNvGraphicFramePr>
          <p:nvPr/>
        </p:nvGraphicFramePr>
        <p:xfrm>
          <a:off x="139287" y="1377630"/>
          <a:ext cx="11125061" cy="4992021"/>
        </p:xfrm>
        <a:graphic>
          <a:graphicData uri="http://schemas.openxmlformats.org/drawingml/2006/chart">
            <c:chart xmlns:c="http://schemas.openxmlformats.org/drawingml/2006/chart" xmlns:r="http://schemas.openxmlformats.org/officeDocument/2006/relationships" r:id="rId5"/>
          </a:graphicData>
        </a:graphic>
      </p:graphicFrame>
      <p:pic>
        <p:nvPicPr>
          <p:cNvPr id="20" name="Imagen 19">
            <a:extLst>
              <a:ext uri="{FF2B5EF4-FFF2-40B4-BE49-F238E27FC236}">
                <a16:creationId xmlns:a16="http://schemas.microsoft.com/office/drawing/2014/main" id="{E2C8992D-E925-4934-9DE7-6D88700899FF}"/>
              </a:ext>
            </a:extLst>
          </p:cNvPr>
          <p:cNvPicPr>
            <a:picLocks noChangeAspect="1"/>
          </p:cNvPicPr>
          <p:nvPr/>
        </p:nvPicPr>
        <p:blipFill>
          <a:blip r:embed="rId6"/>
          <a:stretch>
            <a:fillRect/>
          </a:stretch>
        </p:blipFill>
        <p:spPr>
          <a:xfrm>
            <a:off x="10258839" y="4256689"/>
            <a:ext cx="1295400" cy="1419225"/>
          </a:xfrm>
          <a:prstGeom prst="rect">
            <a:avLst/>
          </a:prstGeom>
        </p:spPr>
      </p:pic>
    </p:spTree>
    <p:extLst>
      <p:ext uri="{BB962C8B-B14F-4D97-AF65-F5344CB8AC3E}">
        <p14:creationId xmlns:p14="http://schemas.microsoft.com/office/powerpoint/2010/main" val="30551611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69332"/>
          </a:xfrm>
          <a:prstGeom prst="rect">
            <a:avLst/>
          </a:prstGeom>
          <a:noFill/>
        </p:spPr>
        <p:txBody>
          <a:bodyPr wrap="square" rtlCol="0">
            <a:spAutoFit/>
          </a:bodyPr>
          <a:lstStyle/>
          <a:p>
            <a:pPr algn="r"/>
            <a:r>
              <a:rPr lang="es-ES" sz="1800" b="1" dirty="0">
                <a:solidFill>
                  <a:srgbClr val="A9A8A9"/>
                </a:solidFill>
              </a:rPr>
              <a:t>Gerencia Técnica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959" y="48237"/>
            <a:ext cx="1391029" cy="604616"/>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58249" y="76812"/>
            <a:ext cx="3271791" cy="562151"/>
          </a:xfrm>
          <a:prstGeom prst="rect">
            <a:avLst/>
          </a:prstGeom>
        </p:spPr>
      </p:pic>
      <p:sp>
        <p:nvSpPr>
          <p:cNvPr id="15" name="CuadroTexto 14">
            <a:extLst>
              <a:ext uri="{FF2B5EF4-FFF2-40B4-BE49-F238E27FC236}">
                <a16:creationId xmlns:a16="http://schemas.microsoft.com/office/drawing/2014/main" id="{3D66F514-AC01-4403-9F5C-ED1DA7BDEC65}"/>
              </a:ext>
            </a:extLst>
          </p:cNvPr>
          <p:cNvSpPr txBox="1"/>
          <p:nvPr/>
        </p:nvSpPr>
        <p:spPr>
          <a:xfrm>
            <a:off x="1569243" y="752007"/>
            <a:ext cx="9053514" cy="523220"/>
          </a:xfrm>
          <a:prstGeom prst="rect">
            <a:avLst/>
          </a:prstGeom>
          <a:solidFill>
            <a:schemeClr val="bg1"/>
          </a:solidFill>
        </p:spPr>
        <p:txBody>
          <a:bodyPr wrap="square" rtlCol="0">
            <a:spAutoFit/>
          </a:bodyPr>
          <a:lstStyle/>
          <a:p>
            <a:pPr algn="ctr"/>
            <a:r>
              <a:rPr lang="es-CO" sz="2800" b="1" dirty="0">
                <a:solidFill>
                  <a:srgbClr val="000A8B"/>
                </a:solidFill>
                <a:latin typeface="Arial Narrow" panose="020B0606020202030204" pitchFamily="34" charset="0"/>
              </a:rPr>
              <a:t>Comparativo canon nuevos contratos arrendamiento 2015-2020</a:t>
            </a:r>
          </a:p>
        </p:txBody>
      </p:sp>
      <p:graphicFrame>
        <p:nvGraphicFramePr>
          <p:cNvPr id="11" name="Gráfico 10">
            <a:extLst>
              <a:ext uri="{FF2B5EF4-FFF2-40B4-BE49-F238E27FC236}">
                <a16:creationId xmlns:a16="http://schemas.microsoft.com/office/drawing/2014/main" id="{EA65A350-A836-43F3-A1CE-05106F169399}"/>
              </a:ext>
            </a:extLst>
          </p:cNvPr>
          <p:cNvGraphicFramePr>
            <a:graphicFrameLocks/>
          </p:cNvGraphicFramePr>
          <p:nvPr/>
        </p:nvGraphicFramePr>
        <p:xfrm>
          <a:off x="225287" y="1388270"/>
          <a:ext cx="11714922" cy="5166119"/>
        </p:xfrm>
        <a:graphic>
          <a:graphicData uri="http://schemas.openxmlformats.org/drawingml/2006/chart">
            <c:chart xmlns:c="http://schemas.openxmlformats.org/drawingml/2006/chart" xmlns:r="http://schemas.openxmlformats.org/officeDocument/2006/relationships" r:id="rId4"/>
          </a:graphicData>
        </a:graphic>
      </p:graphicFrame>
      <p:pic>
        <p:nvPicPr>
          <p:cNvPr id="6" name="Imagen 5">
            <a:extLst>
              <a:ext uri="{FF2B5EF4-FFF2-40B4-BE49-F238E27FC236}">
                <a16:creationId xmlns:a16="http://schemas.microsoft.com/office/drawing/2014/main" id="{4157DE5F-6749-4381-87BB-42D7BC8ACE22}"/>
              </a:ext>
            </a:extLst>
          </p:cNvPr>
          <p:cNvPicPr>
            <a:picLocks noChangeAspect="1"/>
          </p:cNvPicPr>
          <p:nvPr/>
        </p:nvPicPr>
        <p:blipFill>
          <a:blip r:embed="rId5"/>
          <a:stretch>
            <a:fillRect/>
          </a:stretch>
        </p:blipFill>
        <p:spPr>
          <a:xfrm>
            <a:off x="2334038" y="2024534"/>
            <a:ext cx="1694622" cy="1856608"/>
          </a:xfrm>
          <a:prstGeom prst="rect">
            <a:avLst/>
          </a:prstGeom>
        </p:spPr>
      </p:pic>
    </p:spTree>
    <p:extLst>
      <p:ext uri="{BB962C8B-B14F-4D97-AF65-F5344CB8AC3E}">
        <p14:creationId xmlns:p14="http://schemas.microsoft.com/office/powerpoint/2010/main" val="13924134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69332"/>
          </a:xfrm>
          <a:prstGeom prst="rect">
            <a:avLst/>
          </a:prstGeom>
          <a:noFill/>
        </p:spPr>
        <p:txBody>
          <a:bodyPr wrap="square" rtlCol="0">
            <a:spAutoFit/>
          </a:bodyPr>
          <a:lstStyle/>
          <a:p>
            <a:pPr algn="r"/>
            <a:r>
              <a:rPr lang="es-ES" sz="1800" b="1" dirty="0">
                <a:solidFill>
                  <a:srgbClr val="A9A8A9"/>
                </a:solidFill>
              </a:rPr>
              <a:t>Gerencia Técnica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959" y="48237"/>
            <a:ext cx="1391029" cy="604616"/>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58249" y="76812"/>
            <a:ext cx="3271791" cy="562151"/>
          </a:xfrm>
          <a:prstGeom prst="rect">
            <a:avLst/>
          </a:prstGeom>
        </p:spPr>
      </p:pic>
      <p:sp>
        <p:nvSpPr>
          <p:cNvPr id="15" name="CuadroTexto 14">
            <a:extLst>
              <a:ext uri="{FF2B5EF4-FFF2-40B4-BE49-F238E27FC236}">
                <a16:creationId xmlns:a16="http://schemas.microsoft.com/office/drawing/2014/main" id="{3D66F514-AC01-4403-9F5C-ED1DA7BDEC65}"/>
              </a:ext>
            </a:extLst>
          </p:cNvPr>
          <p:cNvSpPr txBox="1"/>
          <p:nvPr/>
        </p:nvSpPr>
        <p:spPr>
          <a:xfrm>
            <a:off x="1380969" y="702718"/>
            <a:ext cx="9403557" cy="954107"/>
          </a:xfrm>
          <a:prstGeom prst="rect">
            <a:avLst/>
          </a:prstGeom>
          <a:solidFill>
            <a:schemeClr val="bg1"/>
          </a:solidFill>
        </p:spPr>
        <p:txBody>
          <a:bodyPr wrap="square" rtlCol="0">
            <a:spAutoFit/>
          </a:bodyPr>
          <a:lstStyle/>
          <a:p>
            <a:pPr algn="ctr"/>
            <a:r>
              <a:rPr lang="es-CO" sz="2800" b="1" dirty="0">
                <a:solidFill>
                  <a:srgbClr val="000A8B"/>
                </a:solidFill>
                <a:latin typeface="Arial Narrow" panose="020B0606020202030204" pitchFamily="34" charset="0"/>
              </a:rPr>
              <a:t>Comparativo canon nuevos contratos arrendamiento Regionales 2015-2020</a:t>
            </a:r>
          </a:p>
        </p:txBody>
      </p:sp>
      <p:graphicFrame>
        <p:nvGraphicFramePr>
          <p:cNvPr id="10" name="Gráfico 9">
            <a:extLst>
              <a:ext uri="{FF2B5EF4-FFF2-40B4-BE49-F238E27FC236}">
                <a16:creationId xmlns:a16="http://schemas.microsoft.com/office/drawing/2014/main" id="{9F5079D8-166A-4672-9EB1-1BF2ABEDCF63}"/>
              </a:ext>
            </a:extLst>
          </p:cNvPr>
          <p:cNvGraphicFramePr>
            <a:graphicFrameLocks/>
          </p:cNvGraphicFramePr>
          <p:nvPr/>
        </p:nvGraphicFramePr>
        <p:xfrm>
          <a:off x="212035" y="1706690"/>
          <a:ext cx="11559139" cy="465435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0574543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69332"/>
          </a:xfrm>
          <a:prstGeom prst="rect">
            <a:avLst/>
          </a:prstGeom>
          <a:noFill/>
        </p:spPr>
        <p:txBody>
          <a:bodyPr wrap="square" rtlCol="0">
            <a:spAutoFit/>
          </a:bodyPr>
          <a:lstStyle/>
          <a:p>
            <a:pPr algn="r"/>
            <a:r>
              <a:rPr lang="es-ES" sz="1800" b="1" dirty="0">
                <a:solidFill>
                  <a:srgbClr val="A9A8A9"/>
                </a:solidFill>
              </a:rPr>
              <a:t>Gerencia Técnica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959" y="48237"/>
            <a:ext cx="1391029" cy="604616"/>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58249" y="76812"/>
            <a:ext cx="3271791" cy="562151"/>
          </a:xfrm>
          <a:prstGeom prst="rect">
            <a:avLst/>
          </a:prstGeom>
        </p:spPr>
      </p:pic>
      <p:sp>
        <p:nvSpPr>
          <p:cNvPr id="15" name="CuadroTexto 14">
            <a:extLst>
              <a:ext uri="{FF2B5EF4-FFF2-40B4-BE49-F238E27FC236}">
                <a16:creationId xmlns:a16="http://schemas.microsoft.com/office/drawing/2014/main" id="{3D66F514-AC01-4403-9F5C-ED1DA7BDEC65}"/>
              </a:ext>
            </a:extLst>
          </p:cNvPr>
          <p:cNvSpPr txBox="1"/>
          <p:nvPr/>
        </p:nvSpPr>
        <p:spPr>
          <a:xfrm>
            <a:off x="1748517" y="149268"/>
            <a:ext cx="7109732" cy="461665"/>
          </a:xfrm>
          <a:prstGeom prst="rect">
            <a:avLst/>
          </a:prstGeom>
          <a:solidFill>
            <a:schemeClr val="bg1"/>
          </a:solidFill>
        </p:spPr>
        <p:txBody>
          <a:bodyPr wrap="square" rtlCol="0">
            <a:spAutoFit/>
          </a:bodyPr>
          <a:lstStyle/>
          <a:p>
            <a:pPr algn="ctr"/>
            <a:r>
              <a:rPr lang="es-CO" sz="2400" b="1" dirty="0">
                <a:solidFill>
                  <a:srgbClr val="000A8B"/>
                </a:solidFill>
                <a:latin typeface="Arial Narrow" panose="020B0606020202030204" pitchFamily="34" charset="0"/>
              </a:rPr>
              <a:t>Nuevos contratos arrendamiento Regionales 2015-2020</a:t>
            </a:r>
          </a:p>
        </p:txBody>
      </p:sp>
      <p:graphicFrame>
        <p:nvGraphicFramePr>
          <p:cNvPr id="11" name="Gráfico 10"/>
          <p:cNvGraphicFramePr>
            <a:graphicFrameLocks/>
          </p:cNvGraphicFramePr>
          <p:nvPr/>
        </p:nvGraphicFramePr>
        <p:xfrm>
          <a:off x="6089649" y="3946027"/>
          <a:ext cx="6054093" cy="2290278"/>
        </p:xfrm>
        <a:graphic>
          <a:graphicData uri="http://schemas.openxmlformats.org/drawingml/2006/chart">
            <c:chart xmlns:c="http://schemas.openxmlformats.org/drawingml/2006/chart" xmlns:r="http://schemas.openxmlformats.org/officeDocument/2006/relationships" r:id="rId4"/>
          </a:graphicData>
        </a:graphic>
      </p:graphicFrame>
      <p:pic>
        <p:nvPicPr>
          <p:cNvPr id="3" name="Imagen 2"/>
          <p:cNvPicPr>
            <a:picLocks noChangeAspect="1"/>
          </p:cNvPicPr>
          <p:nvPr/>
        </p:nvPicPr>
        <p:blipFill rotWithShape="1">
          <a:blip r:embed="rId5"/>
          <a:srcRect t="85298" r="3022"/>
          <a:stretch/>
        </p:blipFill>
        <p:spPr>
          <a:xfrm>
            <a:off x="3301049" y="6287564"/>
            <a:ext cx="5066806" cy="333420"/>
          </a:xfrm>
          <a:prstGeom prst="rect">
            <a:avLst/>
          </a:prstGeom>
        </p:spPr>
      </p:pic>
      <p:sp>
        <p:nvSpPr>
          <p:cNvPr id="4" name="Rectángulo 3"/>
          <p:cNvSpPr/>
          <p:nvPr/>
        </p:nvSpPr>
        <p:spPr>
          <a:xfrm>
            <a:off x="8777499" y="3457257"/>
            <a:ext cx="678391" cy="369332"/>
          </a:xfrm>
          <a:prstGeom prst="rect">
            <a:avLst/>
          </a:prstGeom>
        </p:spPr>
        <p:txBody>
          <a:bodyPr wrap="none">
            <a:spAutoFit/>
          </a:bodyPr>
          <a:lstStyle/>
          <a:p>
            <a:r>
              <a:rPr lang="es-CO" b="1" dirty="0">
                <a:solidFill>
                  <a:srgbClr val="000A8B"/>
                </a:solidFill>
                <a:latin typeface="Arial Narrow" panose="020B0606020202030204" pitchFamily="34" charset="0"/>
              </a:rPr>
              <a:t>Norte</a:t>
            </a:r>
            <a:endParaRPr lang="es-CO" dirty="0"/>
          </a:p>
        </p:txBody>
      </p:sp>
      <p:graphicFrame>
        <p:nvGraphicFramePr>
          <p:cNvPr id="17" name="Gráfico 16"/>
          <p:cNvGraphicFramePr>
            <a:graphicFrameLocks/>
          </p:cNvGraphicFramePr>
          <p:nvPr/>
        </p:nvGraphicFramePr>
        <p:xfrm>
          <a:off x="6232358" y="1250240"/>
          <a:ext cx="5666874" cy="2311108"/>
        </p:xfrm>
        <a:graphic>
          <a:graphicData uri="http://schemas.openxmlformats.org/drawingml/2006/chart">
            <c:chart xmlns:c="http://schemas.openxmlformats.org/drawingml/2006/chart" xmlns:r="http://schemas.openxmlformats.org/officeDocument/2006/relationships" r:id="rId6"/>
          </a:graphicData>
        </a:graphic>
      </p:graphicFrame>
      <p:sp>
        <p:nvSpPr>
          <p:cNvPr id="18" name="Rectángulo 17"/>
          <p:cNvSpPr/>
          <p:nvPr/>
        </p:nvSpPr>
        <p:spPr>
          <a:xfrm>
            <a:off x="8330658" y="891899"/>
            <a:ext cx="1470274" cy="369332"/>
          </a:xfrm>
          <a:prstGeom prst="rect">
            <a:avLst/>
          </a:prstGeom>
        </p:spPr>
        <p:txBody>
          <a:bodyPr wrap="none">
            <a:spAutoFit/>
          </a:bodyPr>
          <a:lstStyle/>
          <a:p>
            <a:r>
              <a:rPr lang="es-CO" b="1" dirty="0">
                <a:solidFill>
                  <a:srgbClr val="000A8B"/>
                </a:solidFill>
                <a:latin typeface="Arial Narrow" panose="020B0606020202030204" pitchFamily="34" charset="0"/>
              </a:rPr>
              <a:t>Sur Occidente</a:t>
            </a:r>
            <a:endParaRPr lang="es-CO" dirty="0"/>
          </a:p>
        </p:txBody>
      </p:sp>
      <p:graphicFrame>
        <p:nvGraphicFramePr>
          <p:cNvPr id="19" name="Gráfico 18"/>
          <p:cNvGraphicFramePr>
            <a:graphicFrameLocks/>
          </p:cNvGraphicFramePr>
          <p:nvPr/>
        </p:nvGraphicFramePr>
        <p:xfrm>
          <a:off x="61959" y="3905785"/>
          <a:ext cx="5716727" cy="2508247"/>
        </p:xfrm>
        <a:graphic>
          <a:graphicData uri="http://schemas.openxmlformats.org/drawingml/2006/chart">
            <c:chart xmlns:c="http://schemas.openxmlformats.org/drawingml/2006/chart" xmlns:r="http://schemas.openxmlformats.org/officeDocument/2006/relationships" r:id="rId7"/>
          </a:graphicData>
        </a:graphic>
      </p:graphicFrame>
      <p:sp>
        <p:nvSpPr>
          <p:cNvPr id="20" name="Rectángulo 19"/>
          <p:cNvSpPr/>
          <p:nvPr/>
        </p:nvSpPr>
        <p:spPr>
          <a:xfrm>
            <a:off x="2581126" y="3456926"/>
            <a:ext cx="1101584" cy="369332"/>
          </a:xfrm>
          <a:prstGeom prst="rect">
            <a:avLst/>
          </a:prstGeom>
        </p:spPr>
        <p:txBody>
          <a:bodyPr wrap="none">
            <a:spAutoFit/>
          </a:bodyPr>
          <a:lstStyle/>
          <a:p>
            <a:r>
              <a:rPr lang="es-CO" b="1" dirty="0">
                <a:solidFill>
                  <a:srgbClr val="000A8B"/>
                </a:solidFill>
                <a:latin typeface="Arial Narrow" panose="020B0606020202030204" pitchFamily="34" charset="0"/>
              </a:rPr>
              <a:t>Occidente</a:t>
            </a:r>
            <a:endParaRPr lang="es-CO" dirty="0"/>
          </a:p>
        </p:txBody>
      </p:sp>
      <p:graphicFrame>
        <p:nvGraphicFramePr>
          <p:cNvPr id="21" name="Gráfico 20"/>
          <p:cNvGraphicFramePr>
            <a:graphicFrameLocks/>
          </p:cNvGraphicFramePr>
          <p:nvPr/>
        </p:nvGraphicFramePr>
        <p:xfrm>
          <a:off x="395634" y="1408494"/>
          <a:ext cx="5694015" cy="2345193"/>
        </p:xfrm>
        <a:graphic>
          <a:graphicData uri="http://schemas.openxmlformats.org/drawingml/2006/chart">
            <c:chart xmlns:c="http://schemas.openxmlformats.org/drawingml/2006/chart" xmlns:r="http://schemas.openxmlformats.org/officeDocument/2006/relationships" r:id="rId8"/>
          </a:graphicData>
        </a:graphic>
      </p:graphicFrame>
      <p:sp>
        <p:nvSpPr>
          <p:cNvPr id="22" name="Rectángulo 21"/>
          <p:cNvSpPr/>
          <p:nvPr/>
        </p:nvSpPr>
        <p:spPr>
          <a:xfrm>
            <a:off x="2507504" y="802146"/>
            <a:ext cx="1510350" cy="369332"/>
          </a:xfrm>
          <a:prstGeom prst="rect">
            <a:avLst/>
          </a:prstGeom>
        </p:spPr>
        <p:txBody>
          <a:bodyPr wrap="none">
            <a:spAutoFit/>
          </a:bodyPr>
          <a:lstStyle/>
          <a:p>
            <a:r>
              <a:rPr lang="es-CO" b="1" dirty="0">
                <a:solidFill>
                  <a:srgbClr val="000A8B"/>
                </a:solidFill>
                <a:latin typeface="Arial Narrow" panose="020B0606020202030204" pitchFamily="34" charset="0"/>
              </a:rPr>
              <a:t>Centro Oriente</a:t>
            </a:r>
            <a:endParaRPr lang="es-CO" dirty="0"/>
          </a:p>
        </p:txBody>
      </p:sp>
      <p:sp>
        <p:nvSpPr>
          <p:cNvPr id="23" name="CuadroTexto 22">
            <a:extLst>
              <a:ext uri="{FF2B5EF4-FFF2-40B4-BE49-F238E27FC236}">
                <a16:creationId xmlns:a16="http://schemas.microsoft.com/office/drawing/2014/main" id="{E08DECCF-6CCB-4B3B-818A-ADF4D99F2011}"/>
              </a:ext>
            </a:extLst>
          </p:cNvPr>
          <p:cNvSpPr txBox="1"/>
          <p:nvPr/>
        </p:nvSpPr>
        <p:spPr>
          <a:xfrm>
            <a:off x="342678" y="6282120"/>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Tree>
    <p:extLst>
      <p:ext uri="{BB962C8B-B14F-4D97-AF65-F5344CB8AC3E}">
        <p14:creationId xmlns:p14="http://schemas.microsoft.com/office/powerpoint/2010/main" val="77859548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69332"/>
          </a:xfrm>
          <a:prstGeom prst="rect">
            <a:avLst/>
          </a:prstGeom>
          <a:noFill/>
        </p:spPr>
        <p:txBody>
          <a:bodyPr wrap="square" rtlCol="0">
            <a:spAutoFit/>
          </a:bodyPr>
          <a:lstStyle/>
          <a:p>
            <a:pPr algn="r"/>
            <a:r>
              <a:rPr lang="es-ES" sz="1800" b="1" dirty="0">
                <a:solidFill>
                  <a:srgbClr val="A9A8A9"/>
                </a:solidFill>
              </a:rPr>
              <a:t>Gerencia Técnica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959" y="48237"/>
            <a:ext cx="1391029" cy="604616"/>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58249" y="76812"/>
            <a:ext cx="3271791" cy="562151"/>
          </a:xfrm>
          <a:prstGeom prst="rect">
            <a:avLst/>
          </a:prstGeom>
        </p:spPr>
      </p:pic>
      <p:sp>
        <p:nvSpPr>
          <p:cNvPr id="15" name="CuadroTexto 14">
            <a:extLst>
              <a:ext uri="{FF2B5EF4-FFF2-40B4-BE49-F238E27FC236}">
                <a16:creationId xmlns:a16="http://schemas.microsoft.com/office/drawing/2014/main" id="{3D66F514-AC01-4403-9F5C-ED1DA7BDEC65}"/>
              </a:ext>
            </a:extLst>
          </p:cNvPr>
          <p:cNvSpPr txBox="1"/>
          <p:nvPr/>
        </p:nvSpPr>
        <p:spPr>
          <a:xfrm>
            <a:off x="1372093" y="638963"/>
            <a:ext cx="9447814" cy="584775"/>
          </a:xfrm>
          <a:prstGeom prst="rect">
            <a:avLst/>
          </a:prstGeom>
          <a:solidFill>
            <a:schemeClr val="bg1"/>
          </a:solidFill>
        </p:spPr>
        <p:txBody>
          <a:bodyPr wrap="square" rtlCol="0">
            <a:spAutoFit/>
          </a:bodyPr>
          <a:lstStyle/>
          <a:p>
            <a:pPr algn="ctr"/>
            <a:r>
              <a:rPr lang="es-CO" sz="3200" b="1" dirty="0">
                <a:solidFill>
                  <a:srgbClr val="000A8B"/>
                </a:solidFill>
                <a:latin typeface="Arial Narrow" panose="020B0606020202030204" pitchFamily="34" charset="0"/>
              </a:rPr>
              <a:t>Tipologías nuevos contratos arrendamiento 2020</a:t>
            </a:r>
          </a:p>
        </p:txBody>
      </p:sp>
      <p:graphicFrame>
        <p:nvGraphicFramePr>
          <p:cNvPr id="10" name="Tabla 9"/>
          <p:cNvGraphicFramePr>
            <a:graphicFrameLocks noGrp="1"/>
          </p:cNvGraphicFramePr>
          <p:nvPr/>
        </p:nvGraphicFramePr>
        <p:xfrm>
          <a:off x="938992" y="1554121"/>
          <a:ext cx="2349500" cy="4164330"/>
        </p:xfrm>
        <a:graphic>
          <a:graphicData uri="http://schemas.openxmlformats.org/drawingml/2006/table">
            <a:tbl>
              <a:tblPr/>
              <a:tblGrid>
                <a:gridCol w="15875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tblGrid>
              <a:tr h="137359">
                <a:tc>
                  <a:txBody>
                    <a:bodyPr/>
                    <a:lstStyle/>
                    <a:p>
                      <a:pPr algn="ctr" fontAlgn="b"/>
                      <a:r>
                        <a:rPr lang="es-CO" sz="1100" b="1" i="0" u="none" strike="noStrike" dirty="0">
                          <a:solidFill>
                            <a:srgbClr val="FFFFFF"/>
                          </a:solidFill>
                          <a:effectLst/>
                          <a:latin typeface="Calibri" panose="020F0502020204030204" pitchFamily="34" charset="0"/>
                        </a:rPr>
                        <a:t>ene</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b"/>
                      <a:r>
                        <a:rPr lang="es-CO" sz="1100" b="1" i="0" u="none" strike="noStrike">
                          <a:solidFill>
                            <a:srgbClr val="FFFFFF"/>
                          </a:solidFill>
                          <a:effectLst/>
                          <a:latin typeface="Calibri" panose="020F0502020204030204" pitchFamily="34" charset="0"/>
                        </a:rPr>
                        <a:t>30</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10000"/>
                  </a:ext>
                </a:extLst>
              </a:tr>
              <a:tr h="190500">
                <a:tc>
                  <a:txBody>
                    <a:bodyPr/>
                    <a:lstStyle/>
                    <a:p>
                      <a:pPr algn="l" fontAlgn="b"/>
                      <a:r>
                        <a:rPr lang="es-CO" sz="1100" b="1" i="0" u="none" strike="noStrike">
                          <a:solidFill>
                            <a:srgbClr val="000000"/>
                          </a:solidFill>
                          <a:effectLst/>
                          <a:latin typeface="Calibri" panose="020F0502020204030204" pitchFamily="34" charset="0"/>
                        </a:rPr>
                        <a:t>CONTRATO COMERCIAL</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dirty="0">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01"/>
                  </a:ext>
                </a:extLst>
              </a:tr>
              <a:tr h="52399">
                <a:tc>
                  <a:txBody>
                    <a:bodyPr/>
                    <a:lstStyle/>
                    <a:p>
                      <a:pPr algn="l" fontAlgn="b"/>
                      <a:r>
                        <a:rPr lang="es-CO" sz="1100" b="0" i="0" u="none" strike="noStrike">
                          <a:solidFill>
                            <a:srgbClr val="000000"/>
                          </a:solidFill>
                          <a:effectLst/>
                          <a:latin typeface="Calibri" panose="020F0502020204030204" pitchFamily="34" charset="0"/>
                        </a:rPr>
                        <a:t>Bodega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2"/>
                  </a:ext>
                </a:extLst>
              </a:tr>
              <a:tr h="190500">
                <a:tc>
                  <a:txBody>
                    <a:bodyPr/>
                    <a:lstStyle/>
                    <a:p>
                      <a:pPr algn="l" fontAlgn="b"/>
                      <a:r>
                        <a:rPr lang="es-CO" sz="1100" b="0" i="0" u="none" strike="noStrike">
                          <a:solidFill>
                            <a:srgbClr val="000000"/>
                          </a:solidFill>
                          <a:effectLst/>
                          <a:latin typeface="Calibri" panose="020F0502020204030204" pitchFamily="34" charset="0"/>
                        </a:rPr>
                        <a:t>Casa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3"/>
                  </a:ext>
                </a:extLst>
              </a:tr>
              <a:tr h="190500">
                <a:tc>
                  <a:txBody>
                    <a:bodyPr/>
                    <a:lstStyle/>
                    <a:p>
                      <a:pPr algn="l" fontAlgn="b"/>
                      <a:r>
                        <a:rPr lang="es-CO" sz="1100" b="0" i="0" u="none" strike="noStrike">
                          <a:solidFill>
                            <a:srgbClr val="000000"/>
                          </a:solidFill>
                          <a:effectLst/>
                          <a:latin typeface="Calibri" panose="020F0502020204030204" pitchFamily="34" charset="0"/>
                        </a:rPr>
                        <a:t>Finca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4"/>
                  </a:ext>
                </a:extLst>
              </a:tr>
              <a:tr h="190500">
                <a:tc>
                  <a:txBody>
                    <a:bodyPr/>
                    <a:lstStyle/>
                    <a:p>
                      <a:pPr algn="l" fontAlgn="b"/>
                      <a:r>
                        <a:rPr lang="es-CO" sz="1100" b="0" i="0" u="none" strike="noStrike">
                          <a:solidFill>
                            <a:srgbClr val="000000"/>
                          </a:solidFill>
                          <a:effectLst/>
                          <a:latin typeface="Calibri" panose="020F0502020204030204" pitchFamily="34" charset="0"/>
                        </a:rPr>
                        <a:t>Local Comercial</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5"/>
                  </a:ext>
                </a:extLst>
              </a:tr>
              <a:tr h="190500">
                <a:tc>
                  <a:txBody>
                    <a:bodyPr/>
                    <a:lstStyle/>
                    <a:p>
                      <a:pPr algn="l" fontAlgn="b"/>
                      <a:r>
                        <a:rPr lang="es-CO" sz="1100" b="0" i="0" u="none" strike="noStrike">
                          <a:solidFill>
                            <a:srgbClr val="000000"/>
                          </a:solidFill>
                          <a:effectLst/>
                          <a:latin typeface="Calibri" panose="020F0502020204030204" pitchFamily="34" charset="0"/>
                        </a:rPr>
                        <a:t>Lote</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6"/>
                  </a:ext>
                </a:extLst>
              </a:tr>
              <a:tr h="190500">
                <a:tc>
                  <a:txBody>
                    <a:bodyPr/>
                    <a:lstStyle/>
                    <a:p>
                      <a:pPr algn="l" fontAlgn="b"/>
                      <a:r>
                        <a:rPr lang="es-CO" sz="1100" b="1" i="0" u="none" strike="noStrike">
                          <a:solidFill>
                            <a:srgbClr val="000000"/>
                          </a:solidFill>
                          <a:effectLst/>
                          <a:latin typeface="Calibri" panose="020F0502020204030204" pitchFamily="34" charset="0"/>
                        </a:rPr>
                        <a:t>TRANSACCIÓN</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a:solidFill>
                            <a:srgbClr val="000000"/>
                          </a:solidFill>
                          <a:effectLst/>
                          <a:latin typeface="Calibri" panose="020F0502020204030204" pitchFamily="34" charset="0"/>
                        </a:rPr>
                        <a:t>7</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07"/>
                  </a:ext>
                </a:extLst>
              </a:tr>
              <a:tr h="190500">
                <a:tc>
                  <a:txBody>
                    <a:bodyPr/>
                    <a:lstStyle/>
                    <a:p>
                      <a:pPr algn="l" fontAlgn="b"/>
                      <a:r>
                        <a:rPr lang="es-CO" sz="1100" b="0" i="0" u="none" strike="noStrike">
                          <a:solidFill>
                            <a:srgbClr val="000000"/>
                          </a:solidFill>
                          <a:effectLst/>
                          <a:latin typeface="Calibri" panose="020F0502020204030204" pitchFamily="34" charset="0"/>
                        </a:rPr>
                        <a:t>Apartamento</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8"/>
                  </a:ext>
                </a:extLst>
              </a:tr>
              <a:tr h="190500">
                <a:tc>
                  <a:txBody>
                    <a:bodyPr/>
                    <a:lstStyle/>
                    <a:p>
                      <a:pPr algn="l" fontAlgn="b"/>
                      <a:r>
                        <a:rPr lang="es-CO" sz="1100" b="0" i="0" u="none" strike="noStrike">
                          <a:solidFill>
                            <a:srgbClr val="000000"/>
                          </a:solidFill>
                          <a:effectLst/>
                          <a:latin typeface="Calibri" panose="020F0502020204030204" pitchFamily="34" charset="0"/>
                        </a:rPr>
                        <a:t>Bodega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9"/>
                  </a:ext>
                </a:extLst>
              </a:tr>
              <a:tr h="190500">
                <a:tc>
                  <a:txBody>
                    <a:bodyPr/>
                    <a:lstStyle/>
                    <a:p>
                      <a:pPr algn="l" fontAlgn="b"/>
                      <a:r>
                        <a:rPr lang="es-CO" sz="1100" b="0" i="0" u="none" strike="noStrike">
                          <a:solidFill>
                            <a:srgbClr val="000000"/>
                          </a:solidFill>
                          <a:effectLst/>
                          <a:latin typeface="Calibri" panose="020F0502020204030204" pitchFamily="34" charset="0"/>
                        </a:rPr>
                        <a:t>Casa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0"/>
                  </a:ext>
                </a:extLst>
              </a:tr>
              <a:tr h="190500">
                <a:tc>
                  <a:txBody>
                    <a:bodyPr/>
                    <a:lstStyle/>
                    <a:p>
                      <a:pPr algn="l" fontAlgn="b"/>
                      <a:r>
                        <a:rPr lang="es-CO" sz="1100" b="0" i="0" u="none" strike="noStrike">
                          <a:solidFill>
                            <a:srgbClr val="000000"/>
                          </a:solidFill>
                          <a:effectLst/>
                          <a:latin typeface="Calibri" panose="020F0502020204030204" pitchFamily="34" charset="0"/>
                        </a:rPr>
                        <a:t>Oficina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1"/>
                  </a:ext>
                </a:extLst>
              </a:tr>
              <a:tr h="190500">
                <a:tc>
                  <a:txBody>
                    <a:bodyPr/>
                    <a:lstStyle/>
                    <a:p>
                      <a:pPr algn="l" fontAlgn="b"/>
                      <a:r>
                        <a:rPr lang="es-CO" sz="1100" b="1" i="0" u="none" strike="noStrike">
                          <a:solidFill>
                            <a:srgbClr val="000000"/>
                          </a:solidFill>
                          <a:effectLst/>
                          <a:latin typeface="Calibri" panose="020F0502020204030204" pitchFamily="34" charset="0"/>
                        </a:rPr>
                        <a:t>TRANSACCIÓN CON IVA</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12"/>
                  </a:ext>
                </a:extLst>
              </a:tr>
              <a:tr h="190500">
                <a:tc>
                  <a:txBody>
                    <a:bodyPr/>
                    <a:lstStyle/>
                    <a:p>
                      <a:pPr algn="l" fontAlgn="b"/>
                      <a:r>
                        <a:rPr lang="es-CO" sz="1100" b="0" i="0" u="none" strike="noStrike">
                          <a:solidFill>
                            <a:srgbClr val="000000"/>
                          </a:solidFill>
                          <a:effectLst/>
                          <a:latin typeface="Calibri" panose="020F0502020204030204" pitchFamily="34" charset="0"/>
                        </a:rPr>
                        <a:t>Finca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3"/>
                  </a:ext>
                </a:extLst>
              </a:tr>
              <a:tr h="190500">
                <a:tc>
                  <a:txBody>
                    <a:bodyPr/>
                    <a:lstStyle/>
                    <a:p>
                      <a:pPr algn="l" fontAlgn="b"/>
                      <a:r>
                        <a:rPr lang="es-CO" sz="1100" b="0" i="0" u="none" strike="noStrike">
                          <a:solidFill>
                            <a:srgbClr val="000000"/>
                          </a:solidFill>
                          <a:effectLst/>
                          <a:latin typeface="Calibri" panose="020F0502020204030204" pitchFamily="34" charset="0"/>
                        </a:rPr>
                        <a:t>Local Comercial</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4"/>
                  </a:ext>
                </a:extLst>
              </a:tr>
              <a:tr h="190500">
                <a:tc>
                  <a:txBody>
                    <a:bodyPr/>
                    <a:lstStyle/>
                    <a:p>
                      <a:pPr algn="l" fontAlgn="b"/>
                      <a:r>
                        <a:rPr lang="es-CO" sz="1100" b="0" i="0" u="none" strike="noStrike">
                          <a:solidFill>
                            <a:srgbClr val="000000"/>
                          </a:solidFill>
                          <a:effectLst/>
                          <a:latin typeface="Calibri" panose="020F0502020204030204" pitchFamily="34" charset="0"/>
                        </a:rPr>
                        <a:t>Lote</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5"/>
                  </a:ext>
                </a:extLst>
              </a:tr>
              <a:tr h="190500">
                <a:tc>
                  <a:txBody>
                    <a:bodyPr/>
                    <a:lstStyle/>
                    <a:p>
                      <a:pPr algn="l" fontAlgn="b"/>
                      <a:r>
                        <a:rPr lang="es-CO" sz="1100" b="1" i="0" u="none" strike="noStrike">
                          <a:solidFill>
                            <a:srgbClr val="000000"/>
                          </a:solidFill>
                          <a:effectLst/>
                          <a:latin typeface="Calibri" panose="020F0502020204030204" pitchFamily="34" charset="0"/>
                        </a:rPr>
                        <a:t>VIVIENDA URBANA</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a:solidFill>
                            <a:srgbClr val="000000"/>
                          </a:solidFill>
                          <a:effectLst/>
                          <a:latin typeface="Calibri" panose="020F0502020204030204" pitchFamily="34" charset="0"/>
                        </a:rPr>
                        <a:t>8</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16"/>
                  </a:ext>
                </a:extLst>
              </a:tr>
              <a:tr h="190500">
                <a:tc>
                  <a:txBody>
                    <a:bodyPr/>
                    <a:lstStyle/>
                    <a:p>
                      <a:pPr algn="l" fontAlgn="b"/>
                      <a:r>
                        <a:rPr lang="es-CO" sz="1100" b="0" i="0" u="none" strike="noStrike">
                          <a:solidFill>
                            <a:srgbClr val="000000"/>
                          </a:solidFill>
                          <a:effectLst/>
                          <a:latin typeface="Calibri" panose="020F0502020204030204" pitchFamily="34" charset="0"/>
                        </a:rPr>
                        <a:t>Apartamento</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7"/>
                  </a:ext>
                </a:extLst>
              </a:tr>
              <a:tr h="190500">
                <a:tc>
                  <a:txBody>
                    <a:bodyPr/>
                    <a:lstStyle/>
                    <a:p>
                      <a:pPr algn="l" fontAlgn="b"/>
                      <a:r>
                        <a:rPr lang="es-CO" sz="1100" b="0" i="0" u="none" strike="noStrike">
                          <a:solidFill>
                            <a:srgbClr val="000000"/>
                          </a:solidFill>
                          <a:effectLst/>
                          <a:latin typeface="Calibri" panose="020F0502020204030204" pitchFamily="34" charset="0"/>
                        </a:rPr>
                        <a:t>Bodega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8"/>
                  </a:ext>
                </a:extLst>
              </a:tr>
              <a:tr h="190500">
                <a:tc>
                  <a:txBody>
                    <a:bodyPr/>
                    <a:lstStyle/>
                    <a:p>
                      <a:pPr algn="l" fontAlgn="b"/>
                      <a:r>
                        <a:rPr lang="es-CO" sz="1100" b="0" i="0" u="none" strike="noStrike">
                          <a:solidFill>
                            <a:srgbClr val="000000"/>
                          </a:solidFill>
                          <a:effectLst/>
                          <a:latin typeface="Calibri" panose="020F0502020204030204" pitchFamily="34" charset="0"/>
                        </a:rPr>
                        <a:t>Casa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9"/>
                  </a:ext>
                </a:extLst>
              </a:tr>
              <a:tr h="190500">
                <a:tc>
                  <a:txBody>
                    <a:bodyPr/>
                    <a:lstStyle/>
                    <a:p>
                      <a:pPr algn="l" fontAlgn="b"/>
                      <a:r>
                        <a:rPr lang="es-CO" sz="1100" b="0" i="0" u="none" strike="noStrike">
                          <a:solidFill>
                            <a:srgbClr val="000000"/>
                          </a:solidFill>
                          <a:effectLst/>
                          <a:latin typeface="Calibri" panose="020F0502020204030204" pitchFamily="34" charset="0"/>
                        </a:rPr>
                        <a:t>Garaje</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20"/>
                  </a:ext>
                </a:extLst>
              </a:tr>
              <a:tr h="190500">
                <a:tc>
                  <a:txBody>
                    <a:bodyPr/>
                    <a:lstStyle/>
                    <a:p>
                      <a:pPr algn="l" fontAlgn="b"/>
                      <a:r>
                        <a:rPr lang="es-CO" sz="1100" b="0" i="0" u="none" strike="noStrike">
                          <a:solidFill>
                            <a:srgbClr val="000000"/>
                          </a:solidFill>
                          <a:effectLst/>
                          <a:latin typeface="Calibri" panose="020F0502020204030204" pitchFamily="34" charset="0"/>
                        </a:rPr>
                        <a:t>Parqueadero Privado</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21"/>
                  </a:ext>
                </a:extLst>
              </a:tr>
            </a:tbl>
          </a:graphicData>
        </a:graphic>
      </p:graphicFrame>
      <p:graphicFrame>
        <p:nvGraphicFramePr>
          <p:cNvPr id="19" name="Tabla 18"/>
          <p:cNvGraphicFramePr>
            <a:graphicFrameLocks noGrp="1"/>
          </p:cNvGraphicFramePr>
          <p:nvPr/>
        </p:nvGraphicFramePr>
        <p:xfrm>
          <a:off x="3834660" y="1554121"/>
          <a:ext cx="2222500" cy="3629025"/>
        </p:xfrm>
        <a:graphic>
          <a:graphicData uri="http://schemas.openxmlformats.org/drawingml/2006/table">
            <a:tbl>
              <a:tblPr/>
              <a:tblGrid>
                <a:gridCol w="14605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tblGrid>
              <a:tr h="200025">
                <a:tc>
                  <a:txBody>
                    <a:bodyPr/>
                    <a:lstStyle/>
                    <a:p>
                      <a:pPr algn="ctr" fontAlgn="b"/>
                      <a:r>
                        <a:rPr lang="es-CO" sz="1100" b="1" i="0" u="none" strike="noStrike" dirty="0">
                          <a:solidFill>
                            <a:srgbClr val="FFFFFF"/>
                          </a:solidFill>
                          <a:effectLst/>
                          <a:latin typeface="Calibri" panose="020F0502020204030204" pitchFamily="34" charset="0"/>
                        </a:rPr>
                        <a:t>feb</a:t>
                      </a: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5B9BD5"/>
                    </a:solidFill>
                  </a:tcPr>
                </a:tc>
                <a:tc>
                  <a:txBody>
                    <a:bodyPr/>
                    <a:lstStyle/>
                    <a:p>
                      <a:pPr algn="ctr" fontAlgn="b"/>
                      <a:r>
                        <a:rPr lang="es-CO" sz="1100" b="1" i="0" u="none" strike="noStrike" dirty="0">
                          <a:solidFill>
                            <a:srgbClr val="FFFFFF"/>
                          </a:solidFill>
                          <a:effectLst/>
                          <a:latin typeface="Calibri" panose="020F0502020204030204" pitchFamily="34" charset="0"/>
                        </a:rPr>
                        <a:t>26</a:t>
                      </a: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5B9BD5"/>
                    </a:solidFill>
                  </a:tcPr>
                </a:tc>
                <a:extLst>
                  <a:ext uri="{0D108BD9-81ED-4DB2-BD59-A6C34878D82A}">
                    <a16:rowId xmlns:a16="http://schemas.microsoft.com/office/drawing/2014/main" val="10000"/>
                  </a:ext>
                </a:extLst>
              </a:tr>
              <a:tr h="190500">
                <a:tc>
                  <a:txBody>
                    <a:bodyPr/>
                    <a:lstStyle/>
                    <a:p>
                      <a:pPr algn="l" fontAlgn="b"/>
                      <a:r>
                        <a:rPr lang="es-CO" sz="1100" b="1" i="0" u="none" strike="noStrike" dirty="0">
                          <a:solidFill>
                            <a:srgbClr val="000000"/>
                          </a:solidFill>
                          <a:effectLst/>
                          <a:latin typeface="Calibri" panose="020F0502020204030204" pitchFamily="34" charset="0"/>
                        </a:rPr>
                        <a:t>CONTRATO COMERCIAL</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01"/>
                  </a:ext>
                </a:extLst>
              </a:tr>
              <a:tr h="190500">
                <a:tc>
                  <a:txBody>
                    <a:bodyPr/>
                    <a:lstStyle/>
                    <a:p>
                      <a:pPr algn="l" fontAlgn="b"/>
                      <a:r>
                        <a:rPr lang="es-CO" sz="1100" b="0" i="0" u="none" strike="noStrike">
                          <a:solidFill>
                            <a:srgbClr val="000000"/>
                          </a:solidFill>
                          <a:effectLst/>
                          <a:latin typeface="Calibri" panose="020F0502020204030204" pitchFamily="34" charset="0"/>
                        </a:rPr>
                        <a:t>Casa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2"/>
                  </a:ext>
                </a:extLst>
              </a:tr>
              <a:tr h="190500">
                <a:tc>
                  <a:txBody>
                    <a:bodyPr/>
                    <a:lstStyle/>
                    <a:p>
                      <a:pPr algn="l" fontAlgn="b"/>
                      <a:r>
                        <a:rPr lang="es-CO" sz="1100" b="1" i="0" u="none" strike="noStrike">
                          <a:solidFill>
                            <a:srgbClr val="000000"/>
                          </a:solidFill>
                          <a:effectLst/>
                          <a:latin typeface="Calibri" panose="020F0502020204030204" pitchFamily="34" charset="0"/>
                        </a:rPr>
                        <a:t>TRANSACCIÓN</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a:solidFill>
                            <a:srgbClr val="000000"/>
                          </a:solidFill>
                          <a:effectLst/>
                          <a:latin typeface="Calibri" panose="020F0502020204030204" pitchFamily="34" charset="0"/>
                        </a:rPr>
                        <a:t>11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03"/>
                  </a:ext>
                </a:extLst>
              </a:tr>
              <a:tr h="190500">
                <a:tc>
                  <a:txBody>
                    <a:bodyPr/>
                    <a:lstStyle/>
                    <a:p>
                      <a:pPr algn="l" fontAlgn="b"/>
                      <a:r>
                        <a:rPr lang="es-CO" sz="1100" b="0" i="0" u="none" strike="noStrike">
                          <a:solidFill>
                            <a:srgbClr val="000000"/>
                          </a:solidFill>
                          <a:effectLst/>
                          <a:latin typeface="Calibri" panose="020F0502020204030204" pitchFamily="34" charset="0"/>
                        </a:rPr>
                        <a:t>Apartamento</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4"/>
                  </a:ext>
                </a:extLst>
              </a:tr>
              <a:tr h="190500">
                <a:tc>
                  <a:txBody>
                    <a:bodyPr/>
                    <a:lstStyle/>
                    <a:p>
                      <a:pPr algn="l" fontAlgn="b"/>
                      <a:r>
                        <a:rPr lang="es-CO" sz="1100" b="0" i="0" u="none" strike="noStrike">
                          <a:solidFill>
                            <a:srgbClr val="000000"/>
                          </a:solidFill>
                          <a:effectLst/>
                          <a:latin typeface="Calibri" panose="020F0502020204030204" pitchFamily="34" charset="0"/>
                        </a:rPr>
                        <a:t>Casa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5"/>
                  </a:ext>
                </a:extLst>
              </a:tr>
              <a:tr h="190500">
                <a:tc>
                  <a:txBody>
                    <a:bodyPr/>
                    <a:lstStyle/>
                    <a:p>
                      <a:pPr algn="l" fontAlgn="b"/>
                      <a:r>
                        <a:rPr lang="es-CO" sz="1100" b="0" i="0" u="none" strike="noStrike">
                          <a:solidFill>
                            <a:srgbClr val="000000"/>
                          </a:solidFill>
                          <a:effectLst/>
                          <a:latin typeface="Calibri" panose="020F0502020204030204" pitchFamily="34" charset="0"/>
                        </a:rPr>
                        <a:t>Consultorio</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6"/>
                  </a:ext>
                </a:extLst>
              </a:tr>
              <a:tr h="190500">
                <a:tc>
                  <a:txBody>
                    <a:bodyPr/>
                    <a:lstStyle/>
                    <a:p>
                      <a:pPr algn="l" fontAlgn="b"/>
                      <a:r>
                        <a:rPr lang="es-CO" sz="1100" b="0" i="0" u="none" strike="noStrike">
                          <a:solidFill>
                            <a:srgbClr val="000000"/>
                          </a:solidFill>
                          <a:effectLst/>
                          <a:latin typeface="Calibri" panose="020F0502020204030204" pitchFamily="34" charset="0"/>
                        </a:rPr>
                        <a:t>Depósito</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7"/>
                  </a:ext>
                </a:extLst>
              </a:tr>
              <a:tr h="190500">
                <a:tc>
                  <a:txBody>
                    <a:bodyPr/>
                    <a:lstStyle/>
                    <a:p>
                      <a:pPr algn="l" fontAlgn="b"/>
                      <a:r>
                        <a:rPr lang="es-CO" sz="1100" b="0" i="0" u="none" strike="noStrike">
                          <a:solidFill>
                            <a:srgbClr val="000000"/>
                          </a:solidFill>
                          <a:effectLst/>
                          <a:latin typeface="Calibri" panose="020F0502020204030204" pitchFamily="34" charset="0"/>
                        </a:rPr>
                        <a:t>Edificio</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8"/>
                  </a:ext>
                </a:extLst>
              </a:tr>
              <a:tr h="190500">
                <a:tc>
                  <a:txBody>
                    <a:bodyPr/>
                    <a:lstStyle/>
                    <a:p>
                      <a:pPr algn="l" fontAlgn="b"/>
                      <a:r>
                        <a:rPr lang="es-CO" sz="1100" b="0" i="0" u="none" strike="noStrike">
                          <a:solidFill>
                            <a:srgbClr val="000000"/>
                          </a:solidFill>
                          <a:effectLst/>
                          <a:latin typeface="Calibri" panose="020F0502020204030204" pitchFamily="34" charset="0"/>
                        </a:rPr>
                        <a:t>Finca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9"/>
                  </a:ext>
                </a:extLst>
              </a:tr>
              <a:tr h="190500">
                <a:tc>
                  <a:txBody>
                    <a:bodyPr/>
                    <a:lstStyle/>
                    <a:p>
                      <a:pPr algn="l" fontAlgn="b"/>
                      <a:r>
                        <a:rPr lang="es-CO" sz="1100" b="0" i="0" u="none" strike="noStrike">
                          <a:solidFill>
                            <a:srgbClr val="000000"/>
                          </a:solidFill>
                          <a:effectLst/>
                          <a:latin typeface="Calibri" panose="020F0502020204030204" pitchFamily="34" charset="0"/>
                        </a:rPr>
                        <a:t>Garaje</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0"/>
                  </a:ext>
                </a:extLst>
              </a:tr>
              <a:tr h="190500">
                <a:tc>
                  <a:txBody>
                    <a:bodyPr/>
                    <a:lstStyle/>
                    <a:p>
                      <a:pPr algn="l" fontAlgn="b"/>
                      <a:r>
                        <a:rPr lang="es-CO" sz="1100" b="0" i="0" u="none" strike="noStrike">
                          <a:solidFill>
                            <a:srgbClr val="000000"/>
                          </a:solidFill>
                          <a:effectLst/>
                          <a:latin typeface="Calibri" panose="020F0502020204030204" pitchFamily="34" charset="0"/>
                        </a:rPr>
                        <a:t>Local Comercial</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1"/>
                  </a:ext>
                </a:extLst>
              </a:tr>
              <a:tr h="190500">
                <a:tc>
                  <a:txBody>
                    <a:bodyPr/>
                    <a:lstStyle/>
                    <a:p>
                      <a:pPr algn="l" fontAlgn="b"/>
                      <a:r>
                        <a:rPr lang="es-CO" sz="1100" b="0" i="0" u="none" strike="noStrike">
                          <a:solidFill>
                            <a:srgbClr val="000000"/>
                          </a:solidFill>
                          <a:effectLst/>
                          <a:latin typeface="Calibri" panose="020F0502020204030204" pitchFamily="34" charset="0"/>
                        </a:rPr>
                        <a:t>Lote</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2"/>
                  </a:ext>
                </a:extLst>
              </a:tr>
              <a:tr h="190500">
                <a:tc>
                  <a:txBody>
                    <a:bodyPr/>
                    <a:lstStyle/>
                    <a:p>
                      <a:pPr algn="l" fontAlgn="b"/>
                      <a:r>
                        <a:rPr lang="es-CO" sz="1100" b="1" i="0" u="none" strike="noStrike">
                          <a:solidFill>
                            <a:srgbClr val="000000"/>
                          </a:solidFill>
                          <a:effectLst/>
                          <a:latin typeface="Calibri" panose="020F0502020204030204" pitchFamily="34" charset="0"/>
                        </a:rPr>
                        <a:t>VIVIENDA URBANA</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a:solidFill>
                            <a:srgbClr val="000000"/>
                          </a:solidFill>
                          <a:effectLst/>
                          <a:latin typeface="Calibri" panose="020F0502020204030204" pitchFamily="34" charset="0"/>
                        </a:rPr>
                        <a:t>13</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13"/>
                  </a:ext>
                </a:extLst>
              </a:tr>
              <a:tr h="190500">
                <a:tc>
                  <a:txBody>
                    <a:bodyPr/>
                    <a:lstStyle/>
                    <a:p>
                      <a:pPr algn="l" fontAlgn="b"/>
                      <a:r>
                        <a:rPr lang="es-CO" sz="1100" b="0" i="0" u="none" strike="noStrike">
                          <a:solidFill>
                            <a:srgbClr val="000000"/>
                          </a:solidFill>
                          <a:effectLst/>
                          <a:latin typeface="Calibri" panose="020F0502020204030204" pitchFamily="34" charset="0"/>
                        </a:rPr>
                        <a:t>Apartamento</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4"/>
                  </a:ext>
                </a:extLst>
              </a:tr>
              <a:tr h="190500">
                <a:tc>
                  <a:txBody>
                    <a:bodyPr/>
                    <a:lstStyle/>
                    <a:p>
                      <a:pPr algn="l" fontAlgn="b"/>
                      <a:r>
                        <a:rPr lang="es-CO" sz="1100" b="0" i="0" u="none" strike="noStrike">
                          <a:solidFill>
                            <a:srgbClr val="000000"/>
                          </a:solidFill>
                          <a:effectLst/>
                          <a:latin typeface="Calibri" panose="020F0502020204030204" pitchFamily="34" charset="0"/>
                        </a:rPr>
                        <a:t>Casa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5"/>
                  </a:ext>
                </a:extLst>
              </a:tr>
              <a:tr h="190500">
                <a:tc>
                  <a:txBody>
                    <a:bodyPr/>
                    <a:lstStyle/>
                    <a:p>
                      <a:pPr algn="l" fontAlgn="b"/>
                      <a:r>
                        <a:rPr lang="es-CO" sz="1100" b="0" i="0" u="none" strike="noStrike">
                          <a:solidFill>
                            <a:srgbClr val="000000"/>
                          </a:solidFill>
                          <a:effectLst/>
                          <a:latin typeface="Calibri" panose="020F0502020204030204" pitchFamily="34" charset="0"/>
                        </a:rPr>
                        <a:t>Edificio</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6"/>
                  </a:ext>
                </a:extLst>
              </a:tr>
              <a:tr h="190500">
                <a:tc>
                  <a:txBody>
                    <a:bodyPr/>
                    <a:lstStyle/>
                    <a:p>
                      <a:pPr algn="l" fontAlgn="b"/>
                      <a:r>
                        <a:rPr lang="es-CO" sz="1100" b="0" i="0" u="none" strike="noStrike">
                          <a:solidFill>
                            <a:srgbClr val="000000"/>
                          </a:solidFill>
                          <a:effectLst/>
                          <a:latin typeface="Calibri" panose="020F0502020204030204" pitchFamily="34" charset="0"/>
                        </a:rPr>
                        <a:t>Garaje</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7"/>
                  </a:ext>
                </a:extLst>
              </a:tr>
              <a:tr h="190500">
                <a:tc>
                  <a:txBody>
                    <a:bodyPr/>
                    <a:lstStyle/>
                    <a:p>
                      <a:pPr algn="l" fontAlgn="b"/>
                      <a:r>
                        <a:rPr lang="es-CO" sz="1100" b="0" i="0" u="none" strike="noStrike">
                          <a:solidFill>
                            <a:srgbClr val="000000"/>
                          </a:solidFill>
                          <a:effectLst/>
                          <a:latin typeface="Calibri" panose="020F0502020204030204" pitchFamily="34" charset="0"/>
                        </a:rPr>
                        <a:t>Lote</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8"/>
                  </a:ext>
                </a:extLst>
              </a:tr>
            </a:tbl>
          </a:graphicData>
        </a:graphic>
      </p:graphicFrame>
      <p:graphicFrame>
        <p:nvGraphicFramePr>
          <p:cNvPr id="21" name="Tabla 20"/>
          <p:cNvGraphicFramePr>
            <a:graphicFrameLocks noGrp="1"/>
          </p:cNvGraphicFramePr>
          <p:nvPr/>
        </p:nvGraphicFramePr>
        <p:xfrm>
          <a:off x="6551242" y="1562777"/>
          <a:ext cx="2057400" cy="3057525"/>
        </p:xfrm>
        <a:graphic>
          <a:graphicData uri="http://schemas.openxmlformats.org/drawingml/2006/table">
            <a:tbl>
              <a:tblPr/>
              <a:tblGrid>
                <a:gridCol w="1648456">
                  <a:extLst>
                    <a:ext uri="{9D8B030D-6E8A-4147-A177-3AD203B41FA5}">
                      <a16:colId xmlns:a16="http://schemas.microsoft.com/office/drawing/2014/main" val="20000"/>
                    </a:ext>
                  </a:extLst>
                </a:gridCol>
                <a:gridCol w="408944">
                  <a:extLst>
                    <a:ext uri="{9D8B030D-6E8A-4147-A177-3AD203B41FA5}">
                      <a16:colId xmlns:a16="http://schemas.microsoft.com/office/drawing/2014/main" val="20001"/>
                    </a:ext>
                  </a:extLst>
                </a:gridCol>
              </a:tblGrid>
              <a:tr h="200025">
                <a:tc>
                  <a:txBody>
                    <a:bodyPr/>
                    <a:lstStyle/>
                    <a:p>
                      <a:pPr algn="ctr" fontAlgn="b"/>
                      <a:r>
                        <a:rPr lang="es-CO" sz="1100" b="1" i="0" u="none" strike="noStrike" dirty="0">
                          <a:solidFill>
                            <a:srgbClr val="FFFFFF"/>
                          </a:solidFill>
                          <a:effectLst/>
                          <a:latin typeface="Calibri" panose="020F0502020204030204" pitchFamily="34" charset="0"/>
                        </a:rPr>
                        <a:t>mar</a:t>
                      </a: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5B9BD5"/>
                    </a:solidFill>
                  </a:tcPr>
                </a:tc>
                <a:tc>
                  <a:txBody>
                    <a:bodyPr/>
                    <a:lstStyle/>
                    <a:p>
                      <a:pPr algn="ctr" fontAlgn="b"/>
                      <a:r>
                        <a:rPr lang="es-CO" sz="1100" b="1" i="0" u="none" strike="noStrike">
                          <a:solidFill>
                            <a:srgbClr val="FFFFFF"/>
                          </a:solidFill>
                          <a:effectLst/>
                          <a:latin typeface="Calibri" panose="020F0502020204030204" pitchFamily="34" charset="0"/>
                        </a:rPr>
                        <a:t>26</a:t>
                      </a: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5B9BD5"/>
                    </a:solidFill>
                  </a:tcPr>
                </a:tc>
                <a:extLst>
                  <a:ext uri="{0D108BD9-81ED-4DB2-BD59-A6C34878D82A}">
                    <a16:rowId xmlns:a16="http://schemas.microsoft.com/office/drawing/2014/main" val="10000"/>
                  </a:ext>
                </a:extLst>
              </a:tr>
              <a:tr h="190500">
                <a:tc>
                  <a:txBody>
                    <a:bodyPr/>
                    <a:lstStyle/>
                    <a:p>
                      <a:pPr algn="l" fontAlgn="b"/>
                      <a:r>
                        <a:rPr lang="es-CO" sz="1100" b="1" i="0" u="none" strike="noStrike">
                          <a:solidFill>
                            <a:srgbClr val="000000"/>
                          </a:solidFill>
                          <a:effectLst/>
                          <a:latin typeface="Calibri" panose="020F0502020204030204" pitchFamily="34" charset="0"/>
                        </a:rPr>
                        <a:t>CONTRATO COMERCIAL</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a:solidFill>
                            <a:srgbClr val="000000"/>
                          </a:solidFill>
                          <a:effectLst/>
                          <a:latin typeface="Calibri" panose="020F0502020204030204" pitchFamily="34" charset="0"/>
                        </a:rPr>
                        <a:t>7</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01"/>
                  </a:ext>
                </a:extLst>
              </a:tr>
              <a:tr h="190500">
                <a:tc>
                  <a:txBody>
                    <a:bodyPr/>
                    <a:lstStyle/>
                    <a:p>
                      <a:pPr algn="l" fontAlgn="b"/>
                      <a:r>
                        <a:rPr lang="es-CO" sz="1100" b="0" i="0" u="none" strike="noStrike">
                          <a:solidFill>
                            <a:srgbClr val="000000"/>
                          </a:solidFill>
                          <a:effectLst/>
                          <a:latin typeface="Calibri" panose="020F0502020204030204" pitchFamily="34" charset="0"/>
                        </a:rPr>
                        <a:t>Bodega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2"/>
                  </a:ext>
                </a:extLst>
              </a:tr>
              <a:tr h="190500">
                <a:tc>
                  <a:txBody>
                    <a:bodyPr/>
                    <a:lstStyle/>
                    <a:p>
                      <a:pPr algn="l" fontAlgn="b"/>
                      <a:r>
                        <a:rPr lang="es-CO" sz="1100" b="0" i="0" u="none" strike="noStrike">
                          <a:solidFill>
                            <a:srgbClr val="000000"/>
                          </a:solidFill>
                          <a:effectLst/>
                          <a:latin typeface="Calibri" panose="020F0502020204030204" pitchFamily="34" charset="0"/>
                        </a:rPr>
                        <a:t>Casa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3"/>
                  </a:ext>
                </a:extLst>
              </a:tr>
              <a:tr h="190500">
                <a:tc>
                  <a:txBody>
                    <a:bodyPr/>
                    <a:lstStyle/>
                    <a:p>
                      <a:pPr algn="l" fontAlgn="b"/>
                      <a:r>
                        <a:rPr lang="es-CO" sz="1100" b="0" i="0" u="none" strike="noStrike">
                          <a:solidFill>
                            <a:srgbClr val="000000"/>
                          </a:solidFill>
                          <a:effectLst/>
                          <a:latin typeface="Calibri" panose="020F0502020204030204" pitchFamily="34" charset="0"/>
                        </a:rPr>
                        <a:t>Finca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4"/>
                  </a:ext>
                </a:extLst>
              </a:tr>
              <a:tr h="190500">
                <a:tc>
                  <a:txBody>
                    <a:bodyPr/>
                    <a:lstStyle/>
                    <a:p>
                      <a:pPr algn="l" fontAlgn="b"/>
                      <a:r>
                        <a:rPr lang="es-CO" sz="1100" b="0" i="0" u="none" strike="noStrike">
                          <a:solidFill>
                            <a:srgbClr val="000000"/>
                          </a:solidFill>
                          <a:effectLst/>
                          <a:latin typeface="Calibri" panose="020F0502020204030204" pitchFamily="34" charset="0"/>
                        </a:rPr>
                        <a:t>Garaje</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5"/>
                  </a:ext>
                </a:extLst>
              </a:tr>
              <a:tr h="190500">
                <a:tc>
                  <a:txBody>
                    <a:bodyPr/>
                    <a:lstStyle/>
                    <a:p>
                      <a:pPr algn="l" fontAlgn="b"/>
                      <a:r>
                        <a:rPr lang="es-CO" sz="1100" b="0" i="0" u="none" strike="noStrike">
                          <a:solidFill>
                            <a:srgbClr val="000000"/>
                          </a:solidFill>
                          <a:effectLst/>
                          <a:latin typeface="Calibri" panose="020F0502020204030204" pitchFamily="34" charset="0"/>
                        </a:rPr>
                        <a:t>Oficina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6"/>
                  </a:ext>
                </a:extLst>
              </a:tr>
              <a:tr h="190500">
                <a:tc>
                  <a:txBody>
                    <a:bodyPr/>
                    <a:lstStyle/>
                    <a:p>
                      <a:pPr algn="l" fontAlgn="b"/>
                      <a:r>
                        <a:rPr lang="es-CO" sz="1100" b="1" i="0" u="none" strike="noStrike">
                          <a:solidFill>
                            <a:srgbClr val="000000"/>
                          </a:solidFill>
                          <a:effectLst/>
                          <a:latin typeface="Calibri" panose="020F0502020204030204" pitchFamily="34" charset="0"/>
                        </a:rPr>
                        <a:t>TRANSACCIÓN</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07"/>
                  </a:ext>
                </a:extLst>
              </a:tr>
              <a:tr h="190500">
                <a:tc>
                  <a:txBody>
                    <a:bodyPr/>
                    <a:lstStyle/>
                    <a:p>
                      <a:pPr algn="l" fontAlgn="b"/>
                      <a:r>
                        <a:rPr lang="es-CO" sz="1100" b="0" i="0" u="none" strike="noStrike">
                          <a:solidFill>
                            <a:srgbClr val="000000"/>
                          </a:solidFill>
                          <a:effectLst/>
                          <a:latin typeface="Calibri" panose="020F0502020204030204" pitchFamily="34" charset="0"/>
                        </a:rPr>
                        <a:t>Casa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8"/>
                  </a:ext>
                </a:extLst>
              </a:tr>
              <a:tr h="190500">
                <a:tc>
                  <a:txBody>
                    <a:bodyPr/>
                    <a:lstStyle/>
                    <a:p>
                      <a:pPr algn="l" fontAlgn="b"/>
                      <a:r>
                        <a:rPr lang="es-CO" sz="1100" b="0" i="0" u="none" strike="noStrike">
                          <a:solidFill>
                            <a:srgbClr val="000000"/>
                          </a:solidFill>
                          <a:effectLst/>
                          <a:latin typeface="Calibri" panose="020F0502020204030204" pitchFamily="34" charset="0"/>
                        </a:rPr>
                        <a:t>Finca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9"/>
                  </a:ext>
                </a:extLst>
              </a:tr>
              <a:tr h="190500">
                <a:tc>
                  <a:txBody>
                    <a:bodyPr/>
                    <a:lstStyle/>
                    <a:p>
                      <a:pPr algn="l" fontAlgn="b"/>
                      <a:r>
                        <a:rPr lang="es-CO" sz="1100" b="1" i="0" u="none" strike="noStrike">
                          <a:solidFill>
                            <a:srgbClr val="000000"/>
                          </a:solidFill>
                          <a:effectLst/>
                          <a:latin typeface="Calibri" panose="020F0502020204030204" pitchFamily="34" charset="0"/>
                        </a:rPr>
                        <a:t>VIVIENDA URBANA</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a:solidFill>
                            <a:srgbClr val="000000"/>
                          </a:solidFill>
                          <a:effectLst/>
                          <a:latin typeface="Calibri" panose="020F0502020204030204" pitchFamily="34" charset="0"/>
                        </a:rPr>
                        <a:t>16</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10"/>
                  </a:ext>
                </a:extLst>
              </a:tr>
              <a:tr h="190500">
                <a:tc>
                  <a:txBody>
                    <a:bodyPr/>
                    <a:lstStyle/>
                    <a:p>
                      <a:pPr algn="l" fontAlgn="b"/>
                      <a:r>
                        <a:rPr lang="es-CO" sz="1100" b="0" i="0" u="none" strike="noStrike">
                          <a:solidFill>
                            <a:srgbClr val="000000"/>
                          </a:solidFill>
                          <a:effectLst/>
                          <a:latin typeface="Calibri" panose="020F0502020204030204" pitchFamily="34" charset="0"/>
                        </a:rPr>
                        <a:t>Apartamento</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8</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1"/>
                  </a:ext>
                </a:extLst>
              </a:tr>
              <a:tr h="190500">
                <a:tc>
                  <a:txBody>
                    <a:bodyPr/>
                    <a:lstStyle/>
                    <a:p>
                      <a:pPr algn="l" fontAlgn="b"/>
                      <a:r>
                        <a:rPr lang="es-CO" sz="1100" b="0" i="0" u="none" strike="noStrike">
                          <a:solidFill>
                            <a:srgbClr val="000000"/>
                          </a:solidFill>
                          <a:effectLst/>
                          <a:latin typeface="Calibri" panose="020F0502020204030204" pitchFamily="34" charset="0"/>
                        </a:rPr>
                        <a:t>Casa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7</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2"/>
                  </a:ext>
                </a:extLst>
              </a:tr>
              <a:tr h="190500">
                <a:tc>
                  <a:txBody>
                    <a:bodyPr/>
                    <a:lstStyle/>
                    <a:p>
                      <a:pPr algn="l" fontAlgn="b"/>
                      <a:r>
                        <a:rPr lang="es-CO" sz="1100" b="0" i="0" u="none" strike="noStrike">
                          <a:solidFill>
                            <a:srgbClr val="000000"/>
                          </a:solidFill>
                          <a:effectLst/>
                          <a:latin typeface="Calibri" panose="020F0502020204030204" pitchFamily="34" charset="0"/>
                        </a:rPr>
                        <a:t>Depósito</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3"/>
                  </a:ext>
                </a:extLst>
              </a:tr>
              <a:tr h="190500">
                <a:tc>
                  <a:txBody>
                    <a:bodyPr/>
                    <a:lstStyle/>
                    <a:p>
                      <a:pPr algn="l" fontAlgn="b"/>
                      <a:r>
                        <a:rPr lang="es-CO" sz="1100" b="0" i="0" u="none" strike="noStrike">
                          <a:solidFill>
                            <a:srgbClr val="000000"/>
                          </a:solidFill>
                          <a:effectLst/>
                          <a:latin typeface="Calibri" panose="020F0502020204030204" pitchFamily="34" charset="0"/>
                        </a:rPr>
                        <a:t>Garaje</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4"/>
                  </a:ext>
                </a:extLst>
              </a:tr>
              <a:tr h="190500">
                <a:tc>
                  <a:txBody>
                    <a:bodyPr/>
                    <a:lstStyle/>
                    <a:p>
                      <a:pPr algn="l" fontAlgn="b"/>
                      <a:r>
                        <a:rPr lang="es-CO" sz="1100" b="0" i="0" u="none" strike="noStrike" dirty="0">
                          <a:solidFill>
                            <a:srgbClr val="000000"/>
                          </a:solidFill>
                          <a:effectLst/>
                          <a:latin typeface="Calibri" panose="020F0502020204030204" pitchFamily="34" charset="0"/>
                        </a:rPr>
                        <a:t>Lote</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5"/>
                  </a:ext>
                </a:extLst>
              </a:tr>
            </a:tbl>
          </a:graphicData>
        </a:graphic>
      </p:graphicFrame>
      <p:graphicFrame>
        <p:nvGraphicFramePr>
          <p:cNvPr id="25" name="Tabla 24"/>
          <p:cNvGraphicFramePr>
            <a:graphicFrameLocks noGrp="1"/>
          </p:cNvGraphicFramePr>
          <p:nvPr/>
        </p:nvGraphicFramePr>
        <p:xfrm>
          <a:off x="9102724" y="1559317"/>
          <a:ext cx="2057400" cy="3248025"/>
        </p:xfrm>
        <a:graphic>
          <a:graphicData uri="http://schemas.openxmlformats.org/drawingml/2006/table">
            <a:tbl>
              <a:tblPr/>
              <a:tblGrid>
                <a:gridCol w="1648456">
                  <a:extLst>
                    <a:ext uri="{9D8B030D-6E8A-4147-A177-3AD203B41FA5}">
                      <a16:colId xmlns:a16="http://schemas.microsoft.com/office/drawing/2014/main" val="20000"/>
                    </a:ext>
                  </a:extLst>
                </a:gridCol>
                <a:gridCol w="408944">
                  <a:extLst>
                    <a:ext uri="{9D8B030D-6E8A-4147-A177-3AD203B41FA5}">
                      <a16:colId xmlns:a16="http://schemas.microsoft.com/office/drawing/2014/main" val="20001"/>
                    </a:ext>
                  </a:extLst>
                </a:gridCol>
              </a:tblGrid>
              <a:tr h="200025">
                <a:tc>
                  <a:txBody>
                    <a:bodyPr/>
                    <a:lstStyle/>
                    <a:p>
                      <a:pPr algn="ctr" fontAlgn="b"/>
                      <a:r>
                        <a:rPr lang="es-CO" sz="1100" b="1" i="0" u="none" strike="noStrike" dirty="0">
                          <a:solidFill>
                            <a:srgbClr val="FFFFFF"/>
                          </a:solidFill>
                          <a:effectLst/>
                          <a:latin typeface="Calibri" panose="020F0502020204030204" pitchFamily="34" charset="0"/>
                        </a:rPr>
                        <a:t>abr</a:t>
                      </a: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5B9BD5"/>
                    </a:solidFill>
                  </a:tcPr>
                </a:tc>
                <a:tc>
                  <a:txBody>
                    <a:bodyPr/>
                    <a:lstStyle/>
                    <a:p>
                      <a:pPr algn="ctr" fontAlgn="b"/>
                      <a:r>
                        <a:rPr lang="es-CO" sz="1100" b="1" i="0" u="none" strike="noStrike" dirty="0">
                          <a:solidFill>
                            <a:srgbClr val="FFFFFF"/>
                          </a:solidFill>
                          <a:effectLst/>
                          <a:latin typeface="Calibri" panose="020F0502020204030204" pitchFamily="34" charset="0"/>
                        </a:rPr>
                        <a:t>21</a:t>
                      </a: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5B9BD5"/>
                    </a:solidFill>
                  </a:tcPr>
                </a:tc>
                <a:extLst>
                  <a:ext uri="{0D108BD9-81ED-4DB2-BD59-A6C34878D82A}">
                    <a16:rowId xmlns:a16="http://schemas.microsoft.com/office/drawing/2014/main" val="10000"/>
                  </a:ext>
                </a:extLst>
              </a:tr>
              <a:tr h="190500">
                <a:tc>
                  <a:txBody>
                    <a:bodyPr/>
                    <a:lstStyle/>
                    <a:p>
                      <a:pPr algn="l" fontAlgn="b"/>
                      <a:r>
                        <a:rPr lang="es-CO" sz="1100" b="1" i="0" u="none" strike="noStrike">
                          <a:solidFill>
                            <a:srgbClr val="000000"/>
                          </a:solidFill>
                          <a:effectLst/>
                          <a:latin typeface="Calibri" panose="020F0502020204030204" pitchFamily="34" charset="0"/>
                        </a:rPr>
                        <a:t>CONTRATO COMERCIAL</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01"/>
                  </a:ext>
                </a:extLst>
              </a:tr>
              <a:tr h="190500">
                <a:tc>
                  <a:txBody>
                    <a:bodyPr/>
                    <a:lstStyle/>
                    <a:p>
                      <a:pPr algn="l" fontAlgn="b"/>
                      <a:r>
                        <a:rPr lang="es-CO" sz="1100" b="0" i="0" u="none" strike="noStrike">
                          <a:solidFill>
                            <a:srgbClr val="000000"/>
                          </a:solidFill>
                          <a:effectLst/>
                          <a:latin typeface="Calibri" panose="020F0502020204030204" pitchFamily="34" charset="0"/>
                        </a:rPr>
                        <a:t>Finca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2"/>
                  </a:ext>
                </a:extLst>
              </a:tr>
              <a:tr h="190500">
                <a:tc>
                  <a:txBody>
                    <a:bodyPr/>
                    <a:lstStyle/>
                    <a:p>
                      <a:pPr algn="l" fontAlgn="b"/>
                      <a:r>
                        <a:rPr lang="es-CO" sz="1100" b="0" i="0" u="none" strike="noStrike">
                          <a:solidFill>
                            <a:srgbClr val="000000"/>
                          </a:solidFill>
                          <a:effectLst/>
                          <a:latin typeface="Calibri" panose="020F0502020204030204" pitchFamily="34" charset="0"/>
                        </a:rPr>
                        <a:t>Lote</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3"/>
                  </a:ext>
                </a:extLst>
              </a:tr>
              <a:tr h="190500">
                <a:tc>
                  <a:txBody>
                    <a:bodyPr/>
                    <a:lstStyle/>
                    <a:p>
                      <a:pPr algn="l" fontAlgn="b"/>
                      <a:r>
                        <a:rPr lang="es-CO" sz="1100" b="1" i="0" u="none" strike="noStrike">
                          <a:solidFill>
                            <a:srgbClr val="000000"/>
                          </a:solidFill>
                          <a:effectLst/>
                          <a:latin typeface="Calibri" panose="020F0502020204030204" pitchFamily="34" charset="0"/>
                        </a:rPr>
                        <a:t>TRANSACCIÓN</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04"/>
                  </a:ext>
                </a:extLst>
              </a:tr>
              <a:tr h="190500">
                <a:tc>
                  <a:txBody>
                    <a:bodyPr/>
                    <a:lstStyle/>
                    <a:p>
                      <a:pPr algn="l" fontAlgn="b"/>
                      <a:r>
                        <a:rPr lang="es-CO" sz="1100" b="0" i="0" u="none" strike="noStrike">
                          <a:solidFill>
                            <a:srgbClr val="000000"/>
                          </a:solidFill>
                          <a:effectLst/>
                          <a:latin typeface="Calibri" panose="020F0502020204030204" pitchFamily="34" charset="0"/>
                        </a:rPr>
                        <a:t>Apartamento</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5"/>
                  </a:ext>
                </a:extLst>
              </a:tr>
              <a:tr h="190500">
                <a:tc>
                  <a:txBody>
                    <a:bodyPr/>
                    <a:lstStyle/>
                    <a:p>
                      <a:pPr algn="l" fontAlgn="b"/>
                      <a:r>
                        <a:rPr lang="es-CO" sz="1100" b="0" i="0" u="none" strike="noStrike">
                          <a:solidFill>
                            <a:srgbClr val="000000"/>
                          </a:solidFill>
                          <a:effectLst/>
                          <a:latin typeface="Calibri" panose="020F0502020204030204" pitchFamily="34" charset="0"/>
                        </a:rPr>
                        <a:t>Casa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6"/>
                  </a:ext>
                </a:extLst>
              </a:tr>
              <a:tr h="190500">
                <a:tc>
                  <a:txBody>
                    <a:bodyPr/>
                    <a:lstStyle/>
                    <a:p>
                      <a:pPr algn="l" fontAlgn="b"/>
                      <a:r>
                        <a:rPr lang="es-CO" sz="1100" b="0" i="0" u="none" strike="noStrike">
                          <a:solidFill>
                            <a:srgbClr val="000000"/>
                          </a:solidFill>
                          <a:effectLst/>
                          <a:latin typeface="Calibri" panose="020F0502020204030204" pitchFamily="34" charset="0"/>
                        </a:rPr>
                        <a:t>Depósito</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7"/>
                  </a:ext>
                </a:extLst>
              </a:tr>
              <a:tr h="190500">
                <a:tc>
                  <a:txBody>
                    <a:bodyPr/>
                    <a:lstStyle/>
                    <a:p>
                      <a:pPr algn="l" fontAlgn="b"/>
                      <a:r>
                        <a:rPr lang="es-CO" sz="1100" b="0" i="0" u="none" strike="noStrike">
                          <a:solidFill>
                            <a:srgbClr val="000000"/>
                          </a:solidFill>
                          <a:effectLst/>
                          <a:latin typeface="Calibri" panose="020F0502020204030204" pitchFamily="34" charset="0"/>
                        </a:rPr>
                        <a:t>Garaje</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8"/>
                  </a:ext>
                </a:extLst>
              </a:tr>
              <a:tr h="190500">
                <a:tc>
                  <a:txBody>
                    <a:bodyPr/>
                    <a:lstStyle/>
                    <a:p>
                      <a:pPr algn="l" fontAlgn="b"/>
                      <a:r>
                        <a:rPr lang="es-CO" sz="1100" b="0" i="0" u="none" strike="noStrike">
                          <a:solidFill>
                            <a:srgbClr val="000000"/>
                          </a:solidFill>
                          <a:effectLst/>
                          <a:latin typeface="Calibri" panose="020F0502020204030204" pitchFamily="34" charset="0"/>
                        </a:rPr>
                        <a:t>Local Comercial</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9"/>
                  </a:ext>
                </a:extLst>
              </a:tr>
              <a:tr h="190500">
                <a:tc>
                  <a:txBody>
                    <a:bodyPr/>
                    <a:lstStyle/>
                    <a:p>
                      <a:pPr algn="l" fontAlgn="b"/>
                      <a:r>
                        <a:rPr lang="es-CO" sz="1100" b="1" i="0" u="none" strike="noStrike">
                          <a:solidFill>
                            <a:srgbClr val="000000"/>
                          </a:solidFill>
                          <a:effectLst/>
                          <a:latin typeface="Calibri" panose="020F0502020204030204" pitchFamily="34" charset="0"/>
                        </a:rPr>
                        <a:t>TRANSACCIÓN CON IVA</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10"/>
                  </a:ext>
                </a:extLst>
              </a:tr>
              <a:tr h="190500">
                <a:tc>
                  <a:txBody>
                    <a:bodyPr/>
                    <a:lstStyle/>
                    <a:p>
                      <a:pPr algn="l" fontAlgn="b"/>
                      <a:r>
                        <a:rPr lang="es-CO" sz="1100" b="0" i="0" u="none" strike="noStrike">
                          <a:solidFill>
                            <a:srgbClr val="000000"/>
                          </a:solidFill>
                          <a:effectLst/>
                          <a:latin typeface="Calibri" panose="020F0502020204030204" pitchFamily="34" charset="0"/>
                        </a:rPr>
                        <a:t>Finca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1"/>
                  </a:ext>
                </a:extLst>
              </a:tr>
              <a:tr h="190500">
                <a:tc>
                  <a:txBody>
                    <a:bodyPr/>
                    <a:lstStyle/>
                    <a:p>
                      <a:pPr algn="l" fontAlgn="b"/>
                      <a:r>
                        <a:rPr lang="es-CO" sz="1100" b="1" i="0" u="none" strike="noStrike">
                          <a:solidFill>
                            <a:srgbClr val="000000"/>
                          </a:solidFill>
                          <a:effectLst/>
                          <a:latin typeface="Calibri" panose="020F0502020204030204" pitchFamily="34" charset="0"/>
                        </a:rPr>
                        <a:t>VIVIENDA URBANA</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a:solidFill>
                            <a:srgbClr val="000000"/>
                          </a:solidFill>
                          <a:effectLst/>
                          <a:latin typeface="Calibri" panose="020F0502020204030204" pitchFamily="34" charset="0"/>
                        </a:rPr>
                        <a:t>7</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12"/>
                  </a:ext>
                </a:extLst>
              </a:tr>
              <a:tr h="190500">
                <a:tc>
                  <a:txBody>
                    <a:bodyPr/>
                    <a:lstStyle/>
                    <a:p>
                      <a:pPr algn="l" fontAlgn="b"/>
                      <a:r>
                        <a:rPr lang="es-CO" sz="1100" b="0" i="0" u="none" strike="noStrike">
                          <a:solidFill>
                            <a:srgbClr val="000000"/>
                          </a:solidFill>
                          <a:effectLst/>
                          <a:latin typeface="Calibri" panose="020F0502020204030204" pitchFamily="34" charset="0"/>
                        </a:rPr>
                        <a:t>Apartamento</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3"/>
                  </a:ext>
                </a:extLst>
              </a:tr>
              <a:tr h="190500">
                <a:tc>
                  <a:txBody>
                    <a:bodyPr/>
                    <a:lstStyle/>
                    <a:p>
                      <a:pPr algn="l" fontAlgn="b"/>
                      <a:r>
                        <a:rPr lang="es-CO" sz="1100" b="0" i="0" u="none" strike="noStrike">
                          <a:solidFill>
                            <a:srgbClr val="000000"/>
                          </a:solidFill>
                          <a:effectLst/>
                          <a:latin typeface="Calibri" panose="020F0502020204030204" pitchFamily="34" charset="0"/>
                        </a:rPr>
                        <a:t>Casa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4"/>
                  </a:ext>
                </a:extLst>
              </a:tr>
              <a:tr h="190500">
                <a:tc>
                  <a:txBody>
                    <a:bodyPr/>
                    <a:lstStyle/>
                    <a:p>
                      <a:pPr algn="l" fontAlgn="b"/>
                      <a:r>
                        <a:rPr lang="es-CO" sz="1100" b="0" i="0" u="none" strike="noStrike">
                          <a:solidFill>
                            <a:srgbClr val="000000"/>
                          </a:solidFill>
                          <a:effectLst/>
                          <a:latin typeface="Calibri" panose="020F0502020204030204" pitchFamily="34" charset="0"/>
                        </a:rPr>
                        <a:t>Edificio</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5"/>
                  </a:ext>
                </a:extLst>
              </a:tr>
              <a:tr h="190500">
                <a:tc>
                  <a:txBody>
                    <a:bodyPr/>
                    <a:lstStyle/>
                    <a:p>
                      <a:pPr algn="l" fontAlgn="b"/>
                      <a:r>
                        <a:rPr lang="es-CO" sz="1100" b="0" i="0" u="none" strike="noStrike">
                          <a:solidFill>
                            <a:srgbClr val="000000"/>
                          </a:solidFill>
                          <a:effectLst/>
                          <a:latin typeface="Calibri" panose="020F0502020204030204" pitchFamily="34" charset="0"/>
                        </a:rPr>
                        <a:t>Garaje</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37594917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69332"/>
          </a:xfrm>
          <a:prstGeom prst="rect">
            <a:avLst/>
          </a:prstGeom>
          <a:noFill/>
        </p:spPr>
        <p:txBody>
          <a:bodyPr wrap="square" rtlCol="0">
            <a:spAutoFit/>
          </a:bodyPr>
          <a:lstStyle/>
          <a:p>
            <a:pPr algn="r"/>
            <a:r>
              <a:rPr lang="es-ES" sz="1800" b="1" dirty="0">
                <a:solidFill>
                  <a:srgbClr val="A9A8A9"/>
                </a:solidFill>
              </a:rPr>
              <a:t>Gerencia Técnica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959" y="48237"/>
            <a:ext cx="1391029" cy="604616"/>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58249" y="76812"/>
            <a:ext cx="3271791" cy="562151"/>
          </a:xfrm>
          <a:prstGeom prst="rect">
            <a:avLst/>
          </a:prstGeom>
        </p:spPr>
      </p:pic>
      <p:sp>
        <p:nvSpPr>
          <p:cNvPr id="15" name="CuadroTexto 14">
            <a:extLst>
              <a:ext uri="{FF2B5EF4-FFF2-40B4-BE49-F238E27FC236}">
                <a16:creationId xmlns:a16="http://schemas.microsoft.com/office/drawing/2014/main" id="{3D66F514-AC01-4403-9F5C-ED1DA7BDEC65}"/>
              </a:ext>
            </a:extLst>
          </p:cNvPr>
          <p:cNvSpPr txBox="1"/>
          <p:nvPr/>
        </p:nvSpPr>
        <p:spPr>
          <a:xfrm>
            <a:off x="1372093" y="638963"/>
            <a:ext cx="9447814" cy="584775"/>
          </a:xfrm>
          <a:prstGeom prst="rect">
            <a:avLst/>
          </a:prstGeom>
          <a:solidFill>
            <a:schemeClr val="bg1"/>
          </a:solidFill>
        </p:spPr>
        <p:txBody>
          <a:bodyPr wrap="square" rtlCol="0">
            <a:spAutoFit/>
          </a:bodyPr>
          <a:lstStyle/>
          <a:p>
            <a:pPr algn="ctr"/>
            <a:r>
              <a:rPr lang="es-CO" sz="3200" b="1" dirty="0">
                <a:solidFill>
                  <a:srgbClr val="000A8B"/>
                </a:solidFill>
                <a:latin typeface="Arial Narrow" panose="020B0606020202030204" pitchFamily="34" charset="0"/>
              </a:rPr>
              <a:t>Tipologías nuevos contratos arrendamiento 2020</a:t>
            </a:r>
          </a:p>
        </p:txBody>
      </p:sp>
      <p:graphicFrame>
        <p:nvGraphicFramePr>
          <p:cNvPr id="6" name="Tabla 5"/>
          <p:cNvGraphicFramePr>
            <a:graphicFrameLocks noGrp="1"/>
          </p:cNvGraphicFramePr>
          <p:nvPr/>
        </p:nvGraphicFramePr>
        <p:xfrm>
          <a:off x="127493" y="1763452"/>
          <a:ext cx="2057400" cy="3211830"/>
        </p:xfrm>
        <a:graphic>
          <a:graphicData uri="http://schemas.openxmlformats.org/drawingml/2006/table">
            <a:tbl>
              <a:tblPr/>
              <a:tblGrid>
                <a:gridCol w="1648456">
                  <a:extLst>
                    <a:ext uri="{9D8B030D-6E8A-4147-A177-3AD203B41FA5}">
                      <a16:colId xmlns:a16="http://schemas.microsoft.com/office/drawing/2014/main" val="20000"/>
                    </a:ext>
                  </a:extLst>
                </a:gridCol>
                <a:gridCol w="408944">
                  <a:extLst>
                    <a:ext uri="{9D8B030D-6E8A-4147-A177-3AD203B41FA5}">
                      <a16:colId xmlns:a16="http://schemas.microsoft.com/office/drawing/2014/main" val="20001"/>
                    </a:ext>
                  </a:extLst>
                </a:gridCol>
              </a:tblGrid>
              <a:tr h="200025">
                <a:tc>
                  <a:txBody>
                    <a:bodyPr/>
                    <a:lstStyle/>
                    <a:p>
                      <a:pPr algn="ctr" fontAlgn="b"/>
                      <a:r>
                        <a:rPr lang="es-CO" sz="1100" b="1" i="0" u="none" strike="noStrike" dirty="0" err="1">
                          <a:solidFill>
                            <a:srgbClr val="FFFFFF"/>
                          </a:solidFill>
                          <a:effectLst/>
                          <a:latin typeface="Calibri" panose="020F0502020204030204" pitchFamily="34" charset="0"/>
                        </a:rPr>
                        <a:t>may</a:t>
                      </a:r>
                      <a:endParaRPr lang="es-CO" sz="1100" b="1" i="0" u="none" strike="noStrike" dirty="0">
                        <a:solidFill>
                          <a:srgbClr val="FFFFFF"/>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5B9BD5"/>
                    </a:solidFill>
                  </a:tcPr>
                </a:tc>
                <a:tc>
                  <a:txBody>
                    <a:bodyPr/>
                    <a:lstStyle/>
                    <a:p>
                      <a:pPr algn="ctr" fontAlgn="b"/>
                      <a:r>
                        <a:rPr lang="es-CO" sz="1100" b="1" i="0" u="none" strike="noStrike">
                          <a:solidFill>
                            <a:srgbClr val="FFFFFF"/>
                          </a:solidFill>
                          <a:effectLst/>
                          <a:latin typeface="Calibri" panose="020F0502020204030204" pitchFamily="34" charset="0"/>
                        </a:rPr>
                        <a:t>17</a:t>
                      </a: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5B9BD5"/>
                    </a:solidFill>
                  </a:tcPr>
                </a:tc>
                <a:extLst>
                  <a:ext uri="{0D108BD9-81ED-4DB2-BD59-A6C34878D82A}">
                    <a16:rowId xmlns:a16="http://schemas.microsoft.com/office/drawing/2014/main" val="10000"/>
                  </a:ext>
                </a:extLst>
              </a:tr>
              <a:tr h="190500">
                <a:tc>
                  <a:txBody>
                    <a:bodyPr/>
                    <a:lstStyle/>
                    <a:p>
                      <a:pPr algn="l" fontAlgn="b"/>
                      <a:r>
                        <a:rPr lang="es-CO" sz="1100" b="1" i="0" u="none" strike="noStrike" dirty="0">
                          <a:solidFill>
                            <a:srgbClr val="000000"/>
                          </a:solidFill>
                          <a:effectLst/>
                          <a:latin typeface="Calibri" panose="020F0502020204030204" pitchFamily="34" charset="0"/>
                        </a:rPr>
                        <a:t>CONTRATO COMERCIAL</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a:solidFill>
                            <a:srgbClr val="000000"/>
                          </a:solidFill>
                          <a:effectLst/>
                          <a:latin typeface="Calibri" panose="020F0502020204030204" pitchFamily="34" charset="0"/>
                        </a:rPr>
                        <a:t>7</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01"/>
                  </a:ext>
                </a:extLst>
              </a:tr>
              <a:tr h="190500">
                <a:tc>
                  <a:txBody>
                    <a:bodyPr/>
                    <a:lstStyle/>
                    <a:p>
                      <a:pPr algn="l" fontAlgn="b"/>
                      <a:r>
                        <a:rPr lang="es-CO" sz="1100" b="0" i="0" u="none" strike="noStrike">
                          <a:solidFill>
                            <a:srgbClr val="000000"/>
                          </a:solidFill>
                          <a:effectLst/>
                          <a:latin typeface="Calibri" panose="020F0502020204030204" pitchFamily="34" charset="0"/>
                        </a:rPr>
                        <a:t>Bodega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2"/>
                  </a:ext>
                </a:extLst>
              </a:tr>
              <a:tr h="190500">
                <a:tc>
                  <a:txBody>
                    <a:bodyPr/>
                    <a:lstStyle/>
                    <a:p>
                      <a:pPr algn="l" fontAlgn="b"/>
                      <a:r>
                        <a:rPr lang="es-CO" sz="1100" b="0" i="0" u="none" strike="noStrike">
                          <a:solidFill>
                            <a:srgbClr val="000000"/>
                          </a:solidFill>
                          <a:effectLst/>
                          <a:latin typeface="Calibri" panose="020F0502020204030204" pitchFamily="34" charset="0"/>
                        </a:rPr>
                        <a:t>Edificación Para Hotel - Motel</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3"/>
                  </a:ext>
                </a:extLst>
              </a:tr>
              <a:tr h="190500">
                <a:tc>
                  <a:txBody>
                    <a:bodyPr/>
                    <a:lstStyle/>
                    <a:p>
                      <a:pPr algn="l" fontAlgn="b"/>
                      <a:r>
                        <a:rPr lang="es-CO" sz="1100" b="0" i="0" u="none" strike="noStrike">
                          <a:solidFill>
                            <a:srgbClr val="000000"/>
                          </a:solidFill>
                          <a:effectLst/>
                          <a:latin typeface="Calibri" panose="020F0502020204030204" pitchFamily="34" charset="0"/>
                        </a:rPr>
                        <a:t>Finca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4"/>
                  </a:ext>
                </a:extLst>
              </a:tr>
              <a:tr h="190500">
                <a:tc>
                  <a:txBody>
                    <a:bodyPr/>
                    <a:lstStyle/>
                    <a:p>
                      <a:pPr algn="l" fontAlgn="b"/>
                      <a:r>
                        <a:rPr lang="es-CO" sz="1100" b="0" i="0" u="none" strike="noStrike">
                          <a:solidFill>
                            <a:srgbClr val="000000"/>
                          </a:solidFill>
                          <a:effectLst/>
                          <a:latin typeface="Calibri" panose="020F0502020204030204" pitchFamily="34" charset="0"/>
                        </a:rPr>
                        <a:t>Local Comercial</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5"/>
                  </a:ext>
                </a:extLst>
              </a:tr>
              <a:tr h="190500">
                <a:tc>
                  <a:txBody>
                    <a:bodyPr/>
                    <a:lstStyle/>
                    <a:p>
                      <a:pPr algn="l" fontAlgn="b"/>
                      <a:r>
                        <a:rPr lang="es-CO" sz="1100" b="0" i="0" u="none" strike="noStrike">
                          <a:solidFill>
                            <a:srgbClr val="000000"/>
                          </a:solidFill>
                          <a:effectLst/>
                          <a:latin typeface="Calibri" panose="020F0502020204030204" pitchFamily="34" charset="0"/>
                        </a:rPr>
                        <a:t>Lote</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6"/>
                  </a:ext>
                </a:extLst>
              </a:tr>
              <a:tr h="190500">
                <a:tc>
                  <a:txBody>
                    <a:bodyPr/>
                    <a:lstStyle/>
                    <a:p>
                      <a:pPr algn="l" fontAlgn="b"/>
                      <a:r>
                        <a:rPr lang="es-CO" sz="1100" b="1" i="0" u="none" strike="noStrike">
                          <a:solidFill>
                            <a:srgbClr val="000000"/>
                          </a:solidFill>
                          <a:effectLst/>
                          <a:latin typeface="Calibri" panose="020F0502020204030204" pitchFamily="34" charset="0"/>
                        </a:rPr>
                        <a:t>TRANSACCIÓN</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a:solidFill>
                            <a:srgbClr val="000000"/>
                          </a:solidFill>
                          <a:effectLst/>
                          <a:latin typeface="Calibri" panose="020F0502020204030204" pitchFamily="34" charset="0"/>
                        </a:rPr>
                        <a:t>8</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07"/>
                  </a:ext>
                </a:extLst>
              </a:tr>
              <a:tr h="190500">
                <a:tc>
                  <a:txBody>
                    <a:bodyPr/>
                    <a:lstStyle/>
                    <a:p>
                      <a:pPr algn="l" fontAlgn="b"/>
                      <a:r>
                        <a:rPr lang="es-CO" sz="1100" b="0" i="0" u="none" strike="noStrike">
                          <a:solidFill>
                            <a:srgbClr val="000000"/>
                          </a:solidFill>
                          <a:effectLst/>
                          <a:latin typeface="Calibri" panose="020F0502020204030204" pitchFamily="34" charset="0"/>
                        </a:rPr>
                        <a:t>Apartamento</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8"/>
                  </a:ext>
                </a:extLst>
              </a:tr>
              <a:tr h="190500">
                <a:tc>
                  <a:txBody>
                    <a:bodyPr/>
                    <a:lstStyle/>
                    <a:p>
                      <a:pPr algn="l" fontAlgn="b"/>
                      <a:r>
                        <a:rPr lang="es-CO" sz="1100" b="0" i="0" u="none" strike="noStrike">
                          <a:solidFill>
                            <a:srgbClr val="000000"/>
                          </a:solidFill>
                          <a:effectLst/>
                          <a:latin typeface="Calibri" panose="020F0502020204030204" pitchFamily="34" charset="0"/>
                        </a:rPr>
                        <a:t>Casa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9"/>
                  </a:ext>
                </a:extLst>
              </a:tr>
              <a:tr h="190500">
                <a:tc>
                  <a:txBody>
                    <a:bodyPr/>
                    <a:lstStyle/>
                    <a:p>
                      <a:pPr algn="l" fontAlgn="b"/>
                      <a:r>
                        <a:rPr lang="es-CO" sz="1100" b="0" i="0" u="none" strike="noStrike">
                          <a:solidFill>
                            <a:srgbClr val="000000"/>
                          </a:solidFill>
                          <a:effectLst/>
                          <a:latin typeface="Calibri" panose="020F0502020204030204" pitchFamily="34" charset="0"/>
                        </a:rPr>
                        <a:t>Finca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0"/>
                  </a:ext>
                </a:extLst>
              </a:tr>
              <a:tr h="190500">
                <a:tc>
                  <a:txBody>
                    <a:bodyPr/>
                    <a:lstStyle/>
                    <a:p>
                      <a:pPr algn="l" fontAlgn="b"/>
                      <a:r>
                        <a:rPr lang="es-CO" sz="1100" b="0" i="0" u="none" strike="noStrike">
                          <a:solidFill>
                            <a:srgbClr val="000000"/>
                          </a:solidFill>
                          <a:effectLst/>
                          <a:latin typeface="Calibri" panose="020F0502020204030204" pitchFamily="34" charset="0"/>
                        </a:rPr>
                        <a:t>Garaje</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1"/>
                  </a:ext>
                </a:extLst>
              </a:tr>
              <a:tr h="190500">
                <a:tc>
                  <a:txBody>
                    <a:bodyPr/>
                    <a:lstStyle/>
                    <a:p>
                      <a:pPr algn="l" fontAlgn="b"/>
                      <a:r>
                        <a:rPr lang="es-CO" sz="1100" b="0" i="0" u="none" strike="noStrike">
                          <a:solidFill>
                            <a:srgbClr val="000000"/>
                          </a:solidFill>
                          <a:effectLst/>
                          <a:latin typeface="Calibri" panose="020F0502020204030204" pitchFamily="34" charset="0"/>
                        </a:rPr>
                        <a:t>Local Comercial</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2"/>
                  </a:ext>
                </a:extLst>
              </a:tr>
              <a:tr h="190500">
                <a:tc>
                  <a:txBody>
                    <a:bodyPr/>
                    <a:lstStyle/>
                    <a:p>
                      <a:pPr algn="l" fontAlgn="b"/>
                      <a:r>
                        <a:rPr lang="es-CO" sz="1100" b="0" i="0" u="none" strike="noStrike">
                          <a:solidFill>
                            <a:srgbClr val="000000"/>
                          </a:solidFill>
                          <a:effectLst/>
                          <a:latin typeface="Calibri" panose="020F0502020204030204" pitchFamily="34" charset="0"/>
                        </a:rPr>
                        <a:t>Lote</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3"/>
                  </a:ext>
                </a:extLst>
              </a:tr>
              <a:tr h="190500">
                <a:tc>
                  <a:txBody>
                    <a:bodyPr/>
                    <a:lstStyle/>
                    <a:p>
                      <a:pPr algn="l" fontAlgn="b"/>
                      <a:r>
                        <a:rPr lang="es-CO" sz="1100" b="1" i="0" u="none" strike="noStrike">
                          <a:solidFill>
                            <a:srgbClr val="000000"/>
                          </a:solidFill>
                          <a:effectLst/>
                          <a:latin typeface="Calibri" panose="020F0502020204030204" pitchFamily="34" charset="0"/>
                        </a:rPr>
                        <a:t>VIVIENDA URBANA</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14"/>
                  </a:ext>
                </a:extLst>
              </a:tr>
              <a:tr h="190500">
                <a:tc>
                  <a:txBody>
                    <a:bodyPr/>
                    <a:lstStyle/>
                    <a:p>
                      <a:pPr algn="l" fontAlgn="b"/>
                      <a:r>
                        <a:rPr lang="es-CO" sz="1100" b="0" i="0" u="none" strike="noStrike">
                          <a:solidFill>
                            <a:srgbClr val="000000"/>
                          </a:solidFill>
                          <a:effectLst/>
                          <a:latin typeface="Calibri" panose="020F0502020204030204" pitchFamily="34" charset="0"/>
                        </a:rPr>
                        <a:t>Casa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dirty="0">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5"/>
                  </a:ext>
                </a:extLst>
              </a:tr>
            </a:tbl>
          </a:graphicData>
        </a:graphic>
      </p:graphicFrame>
      <p:graphicFrame>
        <p:nvGraphicFramePr>
          <p:cNvPr id="11" name="Tabla 10"/>
          <p:cNvGraphicFramePr>
            <a:graphicFrameLocks noGrp="1"/>
          </p:cNvGraphicFramePr>
          <p:nvPr/>
        </p:nvGraphicFramePr>
        <p:xfrm>
          <a:off x="2321554" y="1763452"/>
          <a:ext cx="2057400" cy="3248025"/>
        </p:xfrm>
        <a:graphic>
          <a:graphicData uri="http://schemas.openxmlformats.org/drawingml/2006/table">
            <a:tbl>
              <a:tblPr/>
              <a:tblGrid>
                <a:gridCol w="1648456">
                  <a:extLst>
                    <a:ext uri="{9D8B030D-6E8A-4147-A177-3AD203B41FA5}">
                      <a16:colId xmlns:a16="http://schemas.microsoft.com/office/drawing/2014/main" val="20000"/>
                    </a:ext>
                  </a:extLst>
                </a:gridCol>
                <a:gridCol w="408944">
                  <a:extLst>
                    <a:ext uri="{9D8B030D-6E8A-4147-A177-3AD203B41FA5}">
                      <a16:colId xmlns:a16="http://schemas.microsoft.com/office/drawing/2014/main" val="20001"/>
                    </a:ext>
                  </a:extLst>
                </a:gridCol>
              </a:tblGrid>
              <a:tr h="200025">
                <a:tc>
                  <a:txBody>
                    <a:bodyPr/>
                    <a:lstStyle/>
                    <a:p>
                      <a:pPr algn="ctr" fontAlgn="b"/>
                      <a:r>
                        <a:rPr lang="es-CO" sz="1100" b="1" i="0" u="none" strike="noStrike" dirty="0">
                          <a:solidFill>
                            <a:srgbClr val="FFFFFF"/>
                          </a:solidFill>
                          <a:effectLst/>
                          <a:latin typeface="Calibri" panose="020F0502020204030204" pitchFamily="34" charset="0"/>
                        </a:rPr>
                        <a:t>jun</a:t>
                      </a: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5B9BD5"/>
                    </a:solidFill>
                  </a:tcPr>
                </a:tc>
                <a:tc>
                  <a:txBody>
                    <a:bodyPr/>
                    <a:lstStyle/>
                    <a:p>
                      <a:pPr algn="ctr" fontAlgn="b"/>
                      <a:r>
                        <a:rPr lang="es-CO" sz="1100" b="1" i="0" u="none" strike="noStrike">
                          <a:solidFill>
                            <a:srgbClr val="FFFFFF"/>
                          </a:solidFill>
                          <a:effectLst/>
                          <a:latin typeface="Calibri" panose="020F0502020204030204" pitchFamily="34" charset="0"/>
                        </a:rPr>
                        <a:t>14</a:t>
                      </a: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5B9BD5"/>
                    </a:solidFill>
                  </a:tcPr>
                </a:tc>
                <a:extLst>
                  <a:ext uri="{0D108BD9-81ED-4DB2-BD59-A6C34878D82A}">
                    <a16:rowId xmlns:a16="http://schemas.microsoft.com/office/drawing/2014/main" val="10000"/>
                  </a:ext>
                </a:extLst>
              </a:tr>
              <a:tr h="190500">
                <a:tc>
                  <a:txBody>
                    <a:bodyPr/>
                    <a:lstStyle/>
                    <a:p>
                      <a:pPr algn="l" fontAlgn="b"/>
                      <a:r>
                        <a:rPr lang="es-CO" sz="1100" b="1" i="0" u="none" strike="noStrike">
                          <a:solidFill>
                            <a:srgbClr val="000000"/>
                          </a:solidFill>
                          <a:effectLst/>
                          <a:latin typeface="Calibri" panose="020F0502020204030204" pitchFamily="34" charset="0"/>
                        </a:rPr>
                        <a:t>CONTRATO COMERCIAL</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01"/>
                  </a:ext>
                </a:extLst>
              </a:tr>
              <a:tr h="190500">
                <a:tc>
                  <a:txBody>
                    <a:bodyPr/>
                    <a:lstStyle/>
                    <a:p>
                      <a:pPr algn="l" fontAlgn="b"/>
                      <a:r>
                        <a:rPr lang="es-CO" sz="1100" b="0" i="0" u="none" strike="noStrike">
                          <a:solidFill>
                            <a:srgbClr val="000000"/>
                          </a:solidFill>
                          <a:effectLst/>
                          <a:latin typeface="Calibri" panose="020F0502020204030204" pitchFamily="34" charset="0"/>
                        </a:rPr>
                        <a:t>Bodega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2"/>
                  </a:ext>
                </a:extLst>
              </a:tr>
              <a:tr h="190500">
                <a:tc>
                  <a:txBody>
                    <a:bodyPr/>
                    <a:lstStyle/>
                    <a:p>
                      <a:pPr algn="l" fontAlgn="b"/>
                      <a:r>
                        <a:rPr lang="es-CO" sz="1100" b="0" i="0" u="none" strike="noStrike">
                          <a:solidFill>
                            <a:srgbClr val="000000"/>
                          </a:solidFill>
                          <a:effectLst/>
                          <a:latin typeface="Calibri" panose="020F0502020204030204" pitchFamily="34" charset="0"/>
                        </a:rPr>
                        <a:t>Casa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3"/>
                  </a:ext>
                </a:extLst>
              </a:tr>
              <a:tr h="190500">
                <a:tc>
                  <a:txBody>
                    <a:bodyPr/>
                    <a:lstStyle/>
                    <a:p>
                      <a:pPr algn="l" fontAlgn="b"/>
                      <a:r>
                        <a:rPr lang="es-CO" sz="1100" b="0" i="0" u="none" strike="noStrike">
                          <a:solidFill>
                            <a:srgbClr val="000000"/>
                          </a:solidFill>
                          <a:effectLst/>
                          <a:latin typeface="Calibri" panose="020F0502020204030204" pitchFamily="34" charset="0"/>
                        </a:rPr>
                        <a:t>Lote</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4"/>
                  </a:ext>
                </a:extLst>
              </a:tr>
              <a:tr h="190500">
                <a:tc>
                  <a:txBody>
                    <a:bodyPr/>
                    <a:lstStyle/>
                    <a:p>
                      <a:pPr algn="l" fontAlgn="b"/>
                      <a:r>
                        <a:rPr lang="es-CO" sz="1100" b="1" i="0" u="none" strike="noStrike">
                          <a:solidFill>
                            <a:srgbClr val="000000"/>
                          </a:solidFill>
                          <a:effectLst/>
                          <a:latin typeface="Calibri" panose="020F0502020204030204" pitchFamily="34" charset="0"/>
                        </a:rPr>
                        <a:t>TRANSACCIÓN</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05"/>
                  </a:ext>
                </a:extLst>
              </a:tr>
              <a:tr h="190500">
                <a:tc>
                  <a:txBody>
                    <a:bodyPr/>
                    <a:lstStyle/>
                    <a:p>
                      <a:pPr algn="l" fontAlgn="b"/>
                      <a:r>
                        <a:rPr lang="es-CO" sz="1100" b="0" i="0" u="none" strike="noStrike">
                          <a:solidFill>
                            <a:srgbClr val="000000"/>
                          </a:solidFill>
                          <a:effectLst/>
                          <a:latin typeface="Calibri" panose="020F0502020204030204" pitchFamily="34" charset="0"/>
                        </a:rPr>
                        <a:t>Bodega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6"/>
                  </a:ext>
                </a:extLst>
              </a:tr>
              <a:tr h="190500">
                <a:tc>
                  <a:txBody>
                    <a:bodyPr/>
                    <a:lstStyle/>
                    <a:p>
                      <a:pPr algn="l" fontAlgn="b"/>
                      <a:r>
                        <a:rPr lang="es-CO" sz="1100" b="0" i="0" u="none" strike="noStrike">
                          <a:solidFill>
                            <a:srgbClr val="000000"/>
                          </a:solidFill>
                          <a:effectLst/>
                          <a:latin typeface="Calibri" panose="020F0502020204030204" pitchFamily="34" charset="0"/>
                        </a:rPr>
                        <a:t>Casa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7"/>
                  </a:ext>
                </a:extLst>
              </a:tr>
              <a:tr h="190500">
                <a:tc>
                  <a:txBody>
                    <a:bodyPr/>
                    <a:lstStyle/>
                    <a:p>
                      <a:pPr algn="l" fontAlgn="b"/>
                      <a:r>
                        <a:rPr lang="es-CO" sz="1100" b="0" i="0" u="none" strike="noStrike">
                          <a:solidFill>
                            <a:srgbClr val="000000"/>
                          </a:solidFill>
                          <a:effectLst/>
                          <a:latin typeface="Calibri" panose="020F0502020204030204" pitchFamily="34" charset="0"/>
                        </a:rPr>
                        <a:t>Finca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8"/>
                  </a:ext>
                </a:extLst>
              </a:tr>
              <a:tr h="190500">
                <a:tc>
                  <a:txBody>
                    <a:bodyPr/>
                    <a:lstStyle/>
                    <a:p>
                      <a:pPr algn="l" fontAlgn="b"/>
                      <a:r>
                        <a:rPr lang="es-CO" sz="1100" b="0" i="0" u="none" strike="noStrike">
                          <a:solidFill>
                            <a:srgbClr val="000000"/>
                          </a:solidFill>
                          <a:effectLst/>
                          <a:latin typeface="Calibri" panose="020F0502020204030204" pitchFamily="34" charset="0"/>
                        </a:rPr>
                        <a:t>Garaje</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9"/>
                  </a:ext>
                </a:extLst>
              </a:tr>
              <a:tr h="190500">
                <a:tc>
                  <a:txBody>
                    <a:bodyPr/>
                    <a:lstStyle/>
                    <a:p>
                      <a:pPr algn="l" fontAlgn="b"/>
                      <a:r>
                        <a:rPr lang="es-CO" sz="1100" b="1" i="0" u="none" strike="noStrike">
                          <a:solidFill>
                            <a:srgbClr val="000000"/>
                          </a:solidFill>
                          <a:effectLst/>
                          <a:latin typeface="Calibri" panose="020F0502020204030204" pitchFamily="34" charset="0"/>
                        </a:rPr>
                        <a:t>TRANSACCIÓN CON IVA</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10"/>
                  </a:ext>
                </a:extLst>
              </a:tr>
              <a:tr h="190500">
                <a:tc>
                  <a:txBody>
                    <a:bodyPr/>
                    <a:lstStyle/>
                    <a:p>
                      <a:pPr algn="l" fontAlgn="b"/>
                      <a:r>
                        <a:rPr lang="es-CO" sz="1100" b="0" i="0" u="none" strike="noStrike">
                          <a:solidFill>
                            <a:srgbClr val="000000"/>
                          </a:solidFill>
                          <a:effectLst/>
                          <a:latin typeface="Calibri" panose="020F0502020204030204" pitchFamily="34" charset="0"/>
                        </a:rPr>
                        <a:t>Sin info</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1"/>
                  </a:ext>
                </a:extLst>
              </a:tr>
              <a:tr h="190500">
                <a:tc>
                  <a:txBody>
                    <a:bodyPr/>
                    <a:lstStyle/>
                    <a:p>
                      <a:pPr algn="l" fontAlgn="b"/>
                      <a:r>
                        <a:rPr lang="es-CO" sz="1100" b="1" i="0" u="none" strike="noStrike">
                          <a:solidFill>
                            <a:srgbClr val="000000"/>
                          </a:solidFill>
                          <a:effectLst/>
                          <a:latin typeface="Calibri" panose="020F0502020204030204" pitchFamily="34" charset="0"/>
                        </a:rPr>
                        <a:t>VIVIENDA URBANA</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12"/>
                  </a:ext>
                </a:extLst>
              </a:tr>
              <a:tr h="190500">
                <a:tc>
                  <a:txBody>
                    <a:bodyPr/>
                    <a:lstStyle/>
                    <a:p>
                      <a:pPr algn="l" fontAlgn="b"/>
                      <a:r>
                        <a:rPr lang="es-CO" sz="1100" b="0" i="0" u="none" strike="noStrike">
                          <a:solidFill>
                            <a:srgbClr val="000000"/>
                          </a:solidFill>
                          <a:effectLst/>
                          <a:latin typeface="Calibri" panose="020F0502020204030204" pitchFamily="34" charset="0"/>
                        </a:rPr>
                        <a:t>Apartamento</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3"/>
                  </a:ext>
                </a:extLst>
              </a:tr>
              <a:tr h="190500">
                <a:tc>
                  <a:txBody>
                    <a:bodyPr/>
                    <a:lstStyle/>
                    <a:p>
                      <a:pPr algn="l" fontAlgn="b"/>
                      <a:r>
                        <a:rPr lang="es-CO" sz="1100" b="0" i="0" u="none" strike="noStrike">
                          <a:solidFill>
                            <a:srgbClr val="000000"/>
                          </a:solidFill>
                          <a:effectLst/>
                          <a:latin typeface="Calibri" panose="020F0502020204030204" pitchFamily="34" charset="0"/>
                        </a:rPr>
                        <a:t>Casa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4"/>
                  </a:ext>
                </a:extLst>
              </a:tr>
              <a:tr h="190500">
                <a:tc>
                  <a:txBody>
                    <a:bodyPr/>
                    <a:lstStyle/>
                    <a:p>
                      <a:pPr algn="l" fontAlgn="b"/>
                      <a:r>
                        <a:rPr lang="es-CO" sz="1100" b="0" i="0" u="none" strike="noStrike">
                          <a:solidFill>
                            <a:srgbClr val="000000"/>
                          </a:solidFill>
                          <a:effectLst/>
                          <a:latin typeface="Calibri" panose="020F0502020204030204" pitchFamily="34" charset="0"/>
                        </a:rPr>
                        <a:t>Edificio</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5"/>
                  </a:ext>
                </a:extLst>
              </a:tr>
              <a:tr h="190500">
                <a:tc>
                  <a:txBody>
                    <a:bodyPr/>
                    <a:lstStyle/>
                    <a:p>
                      <a:pPr algn="l" fontAlgn="b"/>
                      <a:r>
                        <a:rPr lang="es-CO" sz="1100" b="0" i="0" u="none" strike="noStrike" dirty="0">
                          <a:solidFill>
                            <a:srgbClr val="000000"/>
                          </a:solidFill>
                          <a:effectLst/>
                          <a:latin typeface="Calibri" panose="020F0502020204030204" pitchFamily="34" charset="0"/>
                        </a:rPr>
                        <a:t>Garaje</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6"/>
                  </a:ext>
                </a:extLst>
              </a:tr>
            </a:tbl>
          </a:graphicData>
        </a:graphic>
      </p:graphicFrame>
      <p:graphicFrame>
        <p:nvGraphicFramePr>
          <p:cNvPr id="14" name="Tabla 13"/>
          <p:cNvGraphicFramePr>
            <a:graphicFrameLocks noGrp="1"/>
          </p:cNvGraphicFramePr>
          <p:nvPr/>
        </p:nvGraphicFramePr>
        <p:xfrm>
          <a:off x="4515615" y="1769856"/>
          <a:ext cx="2489200" cy="3057525"/>
        </p:xfrm>
        <a:graphic>
          <a:graphicData uri="http://schemas.openxmlformats.org/drawingml/2006/table">
            <a:tbl>
              <a:tblPr/>
              <a:tblGrid>
                <a:gridCol w="2080667">
                  <a:extLst>
                    <a:ext uri="{9D8B030D-6E8A-4147-A177-3AD203B41FA5}">
                      <a16:colId xmlns:a16="http://schemas.microsoft.com/office/drawing/2014/main" val="20000"/>
                    </a:ext>
                  </a:extLst>
                </a:gridCol>
                <a:gridCol w="408533">
                  <a:extLst>
                    <a:ext uri="{9D8B030D-6E8A-4147-A177-3AD203B41FA5}">
                      <a16:colId xmlns:a16="http://schemas.microsoft.com/office/drawing/2014/main" val="20001"/>
                    </a:ext>
                  </a:extLst>
                </a:gridCol>
              </a:tblGrid>
              <a:tr h="200025">
                <a:tc>
                  <a:txBody>
                    <a:bodyPr/>
                    <a:lstStyle/>
                    <a:p>
                      <a:pPr algn="ctr" fontAlgn="b"/>
                      <a:r>
                        <a:rPr lang="es-CO" sz="1100" b="1" i="0" u="none" strike="noStrike" dirty="0">
                          <a:solidFill>
                            <a:srgbClr val="FFFFFF"/>
                          </a:solidFill>
                          <a:effectLst/>
                          <a:latin typeface="Calibri" panose="020F0502020204030204" pitchFamily="34" charset="0"/>
                        </a:rPr>
                        <a:t>jul</a:t>
                      </a: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5B9BD5"/>
                    </a:solidFill>
                  </a:tcPr>
                </a:tc>
                <a:tc>
                  <a:txBody>
                    <a:bodyPr/>
                    <a:lstStyle/>
                    <a:p>
                      <a:pPr algn="ctr" fontAlgn="b"/>
                      <a:r>
                        <a:rPr lang="es-CO" sz="1100" b="1" i="0" u="none" strike="noStrike">
                          <a:solidFill>
                            <a:srgbClr val="FFFFFF"/>
                          </a:solidFill>
                          <a:effectLst/>
                          <a:latin typeface="Calibri" panose="020F0502020204030204" pitchFamily="34" charset="0"/>
                        </a:rPr>
                        <a:t>14</a:t>
                      </a: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5B9BD5"/>
                    </a:solidFill>
                  </a:tcPr>
                </a:tc>
                <a:extLst>
                  <a:ext uri="{0D108BD9-81ED-4DB2-BD59-A6C34878D82A}">
                    <a16:rowId xmlns:a16="http://schemas.microsoft.com/office/drawing/2014/main" val="10000"/>
                  </a:ext>
                </a:extLst>
              </a:tr>
              <a:tr h="190500">
                <a:tc>
                  <a:txBody>
                    <a:bodyPr/>
                    <a:lstStyle/>
                    <a:p>
                      <a:pPr algn="l" fontAlgn="b"/>
                      <a:r>
                        <a:rPr lang="es-CO" sz="1100" b="1" i="0" u="none" strike="noStrike">
                          <a:solidFill>
                            <a:srgbClr val="000000"/>
                          </a:solidFill>
                          <a:effectLst/>
                          <a:latin typeface="Calibri" panose="020F0502020204030204" pitchFamily="34" charset="0"/>
                        </a:rPr>
                        <a:t>CONTRATO COMERCIAL</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01"/>
                  </a:ext>
                </a:extLst>
              </a:tr>
              <a:tr h="190500">
                <a:tc>
                  <a:txBody>
                    <a:bodyPr/>
                    <a:lstStyle/>
                    <a:p>
                      <a:pPr algn="l" fontAlgn="b"/>
                      <a:r>
                        <a:rPr lang="es-CO" sz="1100" b="0" i="0" u="none" strike="noStrike" dirty="0">
                          <a:solidFill>
                            <a:srgbClr val="000000"/>
                          </a:solidFill>
                          <a:effectLst/>
                          <a:latin typeface="Calibri" panose="020F0502020204030204" pitchFamily="34" charset="0"/>
                        </a:rPr>
                        <a:t>Bodega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2"/>
                  </a:ext>
                </a:extLst>
              </a:tr>
              <a:tr h="190500">
                <a:tc>
                  <a:txBody>
                    <a:bodyPr/>
                    <a:lstStyle/>
                    <a:p>
                      <a:pPr algn="l" fontAlgn="b"/>
                      <a:r>
                        <a:rPr lang="es-CO" sz="1100" b="0" i="0" u="none" strike="noStrike">
                          <a:solidFill>
                            <a:srgbClr val="000000"/>
                          </a:solidFill>
                          <a:effectLst/>
                          <a:latin typeface="Calibri" panose="020F0502020204030204" pitchFamily="34" charset="0"/>
                        </a:rPr>
                        <a:t>Edificación Para Hotel - Motel</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3"/>
                  </a:ext>
                </a:extLst>
              </a:tr>
              <a:tr h="190500">
                <a:tc>
                  <a:txBody>
                    <a:bodyPr/>
                    <a:lstStyle/>
                    <a:p>
                      <a:pPr algn="l" fontAlgn="b"/>
                      <a:r>
                        <a:rPr lang="es-CO" sz="1100" b="0" i="0" u="none" strike="noStrike">
                          <a:solidFill>
                            <a:srgbClr val="000000"/>
                          </a:solidFill>
                          <a:effectLst/>
                          <a:latin typeface="Calibri" panose="020F0502020204030204" pitchFamily="34" charset="0"/>
                        </a:rPr>
                        <a:t>Finca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4"/>
                  </a:ext>
                </a:extLst>
              </a:tr>
              <a:tr h="190500">
                <a:tc>
                  <a:txBody>
                    <a:bodyPr/>
                    <a:lstStyle/>
                    <a:p>
                      <a:pPr algn="l" fontAlgn="b"/>
                      <a:r>
                        <a:rPr lang="es-CO" sz="1100" b="0" i="0" u="none" strike="noStrike">
                          <a:solidFill>
                            <a:srgbClr val="000000"/>
                          </a:solidFill>
                          <a:effectLst/>
                          <a:latin typeface="Calibri" panose="020F0502020204030204" pitchFamily="34" charset="0"/>
                        </a:rPr>
                        <a:t>Lote</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5"/>
                  </a:ext>
                </a:extLst>
              </a:tr>
              <a:tr h="190500">
                <a:tc>
                  <a:txBody>
                    <a:bodyPr/>
                    <a:lstStyle/>
                    <a:p>
                      <a:pPr algn="l" fontAlgn="b"/>
                      <a:r>
                        <a:rPr lang="es-CO" sz="1100" b="1" i="0" u="none" strike="noStrike">
                          <a:solidFill>
                            <a:srgbClr val="000000"/>
                          </a:solidFill>
                          <a:effectLst/>
                          <a:latin typeface="Calibri" panose="020F0502020204030204" pitchFamily="34" charset="0"/>
                        </a:rPr>
                        <a:t>TRANSACCIÓN</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06"/>
                  </a:ext>
                </a:extLst>
              </a:tr>
              <a:tr h="190500">
                <a:tc>
                  <a:txBody>
                    <a:bodyPr/>
                    <a:lstStyle/>
                    <a:p>
                      <a:pPr algn="l" fontAlgn="b"/>
                      <a:r>
                        <a:rPr lang="es-CO" sz="1100" b="0" i="0" u="none" strike="noStrike">
                          <a:solidFill>
                            <a:srgbClr val="000000"/>
                          </a:solidFill>
                          <a:effectLst/>
                          <a:latin typeface="Calibri" panose="020F0502020204030204" pitchFamily="34" charset="0"/>
                        </a:rPr>
                        <a:t>Apartamento</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7"/>
                  </a:ext>
                </a:extLst>
              </a:tr>
              <a:tr h="190500">
                <a:tc>
                  <a:txBody>
                    <a:bodyPr/>
                    <a:lstStyle/>
                    <a:p>
                      <a:pPr algn="l" fontAlgn="b"/>
                      <a:r>
                        <a:rPr lang="es-CO" sz="1100" b="0" i="0" u="none" strike="noStrike">
                          <a:solidFill>
                            <a:srgbClr val="000000"/>
                          </a:solidFill>
                          <a:effectLst/>
                          <a:latin typeface="Calibri" panose="020F0502020204030204" pitchFamily="34" charset="0"/>
                        </a:rPr>
                        <a:t>Finca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8"/>
                  </a:ext>
                </a:extLst>
              </a:tr>
              <a:tr h="190500">
                <a:tc>
                  <a:txBody>
                    <a:bodyPr/>
                    <a:lstStyle/>
                    <a:p>
                      <a:pPr algn="l" fontAlgn="b"/>
                      <a:r>
                        <a:rPr lang="es-CO" sz="1100" b="0" i="0" u="none" strike="noStrike">
                          <a:solidFill>
                            <a:srgbClr val="000000"/>
                          </a:solidFill>
                          <a:effectLst/>
                          <a:latin typeface="Calibri" panose="020F0502020204030204" pitchFamily="34" charset="0"/>
                        </a:rPr>
                        <a:t>Garaje</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9"/>
                  </a:ext>
                </a:extLst>
              </a:tr>
              <a:tr h="190500">
                <a:tc>
                  <a:txBody>
                    <a:bodyPr/>
                    <a:lstStyle/>
                    <a:p>
                      <a:pPr algn="l" fontAlgn="b"/>
                      <a:r>
                        <a:rPr lang="es-CO" sz="1100" b="0" i="0" u="none" strike="noStrike">
                          <a:solidFill>
                            <a:srgbClr val="000000"/>
                          </a:solidFill>
                          <a:effectLst/>
                          <a:latin typeface="Calibri" panose="020F0502020204030204" pitchFamily="34" charset="0"/>
                        </a:rPr>
                        <a:t>Lote</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0"/>
                  </a:ext>
                </a:extLst>
              </a:tr>
              <a:tr h="190500">
                <a:tc>
                  <a:txBody>
                    <a:bodyPr/>
                    <a:lstStyle/>
                    <a:p>
                      <a:pPr algn="l" fontAlgn="b"/>
                      <a:r>
                        <a:rPr lang="es-CO" sz="1100" b="0" i="0" u="none" strike="noStrike">
                          <a:solidFill>
                            <a:srgbClr val="000000"/>
                          </a:solidFill>
                          <a:effectLst/>
                          <a:latin typeface="Calibri" panose="020F0502020204030204" pitchFamily="34" charset="0"/>
                        </a:rPr>
                        <a:t>Parqueadero Privado</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1"/>
                  </a:ext>
                </a:extLst>
              </a:tr>
              <a:tr h="190500">
                <a:tc>
                  <a:txBody>
                    <a:bodyPr/>
                    <a:lstStyle/>
                    <a:p>
                      <a:pPr algn="l" fontAlgn="b"/>
                      <a:r>
                        <a:rPr lang="es-CO" sz="1100" b="1" i="0" u="none" strike="noStrike">
                          <a:solidFill>
                            <a:srgbClr val="000000"/>
                          </a:solidFill>
                          <a:effectLst/>
                          <a:latin typeface="Calibri" panose="020F0502020204030204" pitchFamily="34" charset="0"/>
                        </a:rPr>
                        <a:t>VIVIENDA URBANA</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12"/>
                  </a:ext>
                </a:extLst>
              </a:tr>
              <a:tr h="190500">
                <a:tc>
                  <a:txBody>
                    <a:bodyPr/>
                    <a:lstStyle/>
                    <a:p>
                      <a:pPr algn="l" fontAlgn="b"/>
                      <a:r>
                        <a:rPr lang="es-CO" sz="1100" b="0" i="0" u="none" strike="noStrike">
                          <a:solidFill>
                            <a:srgbClr val="000000"/>
                          </a:solidFill>
                          <a:effectLst/>
                          <a:latin typeface="Calibri" panose="020F0502020204030204" pitchFamily="34" charset="0"/>
                        </a:rPr>
                        <a:t>Apartamento</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3"/>
                  </a:ext>
                </a:extLst>
              </a:tr>
              <a:tr h="190500">
                <a:tc>
                  <a:txBody>
                    <a:bodyPr/>
                    <a:lstStyle/>
                    <a:p>
                      <a:pPr algn="l" fontAlgn="b"/>
                      <a:r>
                        <a:rPr lang="es-CO" sz="1100" b="0" i="0" u="none" strike="noStrike">
                          <a:solidFill>
                            <a:srgbClr val="000000"/>
                          </a:solidFill>
                          <a:effectLst/>
                          <a:latin typeface="Calibri" panose="020F0502020204030204" pitchFamily="34" charset="0"/>
                        </a:rPr>
                        <a:t>Casa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4"/>
                  </a:ext>
                </a:extLst>
              </a:tr>
              <a:tr h="190500">
                <a:tc>
                  <a:txBody>
                    <a:bodyPr/>
                    <a:lstStyle/>
                    <a:p>
                      <a:pPr algn="l" fontAlgn="b"/>
                      <a:r>
                        <a:rPr lang="es-CO" sz="1100" b="0" i="0" u="none" strike="noStrike" dirty="0">
                          <a:solidFill>
                            <a:srgbClr val="000000"/>
                          </a:solidFill>
                          <a:effectLst/>
                          <a:latin typeface="Calibri" panose="020F0502020204030204" pitchFamily="34" charset="0"/>
                        </a:rPr>
                        <a:t>Lote</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5"/>
                  </a:ext>
                </a:extLst>
              </a:tr>
            </a:tbl>
          </a:graphicData>
        </a:graphic>
      </p:graphicFrame>
      <p:graphicFrame>
        <p:nvGraphicFramePr>
          <p:cNvPr id="17" name="Tabla 16"/>
          <p:cNvGraphicFramePr>
            <a:graphicFrameLocks noGrp="1"/>
          </p:cNvGraphicFramePr>
          <p:nvPr/>
        </p:nvGraphicFramePr>
        <p:xfrm>
          <a:off x="7077215" y="1769856"/>
          <a:ext cx="2489200" cy="4010025"/>
        </p:xfrm>
        <a:graphic>
          <a:graphicData uri="http://schemas.openxmlformats.org/drawingml/2006/table">
            <a:tbl>
              <a:tblPr/>
              <a:tblGrid>
                <a:gridCol w="2080667">
                  <a:extLst>
                    <a:ext uri="{9D8B030D-6E8A-4147-A177-3AD203B41FA5}">
                      <a16:colId xmlns:a16="http://schemas.microsoft.com/office/drawing/2014/main" val="20000"/>
                    </a:ext>
                  </a:extLst>
                </a:gridCol>
                <a:gridCol w="408533">
                  <a:extLst>
                    <a:ext uri="{9D8B030D-6E8A-4147-A177-3AD203B41FA5}">
                      <a16:colId xmlns:a16="http://schemas.microsoft.com/office/drawing/2014/main" val="20001"/>
                    </a:ext>
                  </a:extLst>
                </a:gridCol>
              </a:tblGrid>
              <a:tr h="200025">
                <a:tc>
                  <a:txBody>
                    <a:bodyPr/>
                    <a:lstStyle/>
                    <a:p>
                      <a:pPr algn="ctr" fontAlgn="b"/>
                      <a:r>
                        <a:rPr lang="es-CO" sz="1100" b="1" i="0" u="none" strike="noStrike" dirty="0" err="1">
                          <a:solidFill>
                            <a:srgbClr val="FFFFFF"/>
                          </a:solidFill>
                          <a:effectLst/>
                          <a:latin typeface="Calibri" panose="020F0502020204030204" pitchFamily="34" charset="0"/>
                        </a:rPr>
                        <a:t>ago</a:t>
                      </a:r>
                      <a:endParaRPr lang="es-CO" sz="1100" b="1" i="0" u="none" strike="noStrike" dirty="0">
                        <a:solidFill>
                          <a:srgbClr val="FFFFFF"/>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5B9BD5"/>
                    </a:solidFill>
                  </a:tcPr>
                </a:tc>
                <a:tc>
                  <a:txBody>
                    <a:bodyPr/>
                    <a:lstStyle/>
                    <a:p>
                      <a:pPr algn="ctr" fontAlgn="b"/>
                      <a:r>
                        <a:rPr lang="es-CO" sz="1100" b="1" i="0" u="none" strike="noStrike">
                          <a:solidFill>
                            <a:srgbClr val="FFFFFF"/>
                          </a:solidFill>
                          <a:effectLst/>
                          <a:latin typeface="Calibri" panose="020F0502020204030204" pitchFamily="34" charset="0"/>
                        </a:rPr>
                        <a:t>31</a:t>
                      </a: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5B9BD5"/>
                    </a:solidFill>
                  </a:tcPr>
                </a:tc>
                <a:extLst>
                  <a:ext uri="{0D108BD9-81ED-4DB2-BD59-A6C34878D82A}">
                    <a16:rowId xmlns:a16="http://schemas.microsoft.com/office/drawing/2014/main" val="10000"/>
                  </a:ext>
                </a:extLst>
              </a:tr>
              <a:tr h="190500">
                <a:tc>
                  <a:txBody>
                    <a:bodyPr/>
                    <a:lstStyle/>
                    <a:p>
                      <a:pPr algn="l" fontAlgn="b"/>
                      <a:r>
                        <a:rPr lang="es-CO" sz="1100" b="1" i="0" u="none" strike="noStrike">
                          <a:solidFill>
                            <a:srgbClr val="000000"/>
                          </a:solidFill>
                          <a:effectLst/>
                          <a:latin typeface="Calibri" panose="020F0502020204030204" pitchFamily="34" charset="0"/>
                        </a:rPr>
                        <a:t>CONTRATO COMERCIAL</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01"/>
                  </a:ext>
                </a:extLst>
              </a:tr>
              <a:tr h="190500">
                <a:tc>
                  <a:txBody>
                    <a:bodyPr/>
                    <a:lstStyle/>
                    <a:p>
                      <a:pPr algn="l" fontAlgn="b"/>
                      <a:r>
                        <a:rPr lang="es-CO" sz="1100" b="0" i="0" u="none" strike="noStrike">
                          <a:solidFill>
                            <a:srgbClr val="000000"/>
                          </a:solidFill>
                          <a:effectLst/>
                          <a:latin typeface="Calibri" panose="020F0502020204030204" pitchFamily="34" charset="0"/>
                        </a:rPr>
                        <a:t>Bodega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2"/>
                  </a:ext>
                </a:extLst>
              </a:tr>
              <a:tr h="190500">
                <a:tc>
                  <a:txBody>
                    <a:bodyPr/>
                    <a:lstStyle/>
                    <a:p>
                      <a:pPr algn="l" fontAlgn="b"/>
                      <a:r>
                        <a:rPr lang="es-CO" sz="1100" b="0" i="0" u="none" strike="noStrike" dirty="0">
                          <a:solidFill>
                            <a:srgbClr val="000000"/>
                          </a:solidFill>
                          <a:effectLst/>
                          <a:latin typeface="Calibri" panose="020F0502020204030204" pitchFamily="34" charset="0"/>
                        </a:rPr>
                        <a:t>Casa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3"/>
                  </a:ext>
                </a:extLst>
              </a:tr>
              <a:tr h="190500">
                <a:tc>
                  <a:txBody>
                    <a:bodyPr/>
                    <a:lstStyle/>
                    <a:p>
                      <a:pPr algn="l" fontAlgn="b"/>
                      <a:r>
                        <a:rPr lang="es-CO" sz="1100" b="0" i="0" u="none" strike="noStrike">
                          <a:solidFill>
                            <a:srgbClr val="000000"/>
                          </a:solidFill>
                          <a:effectLst/>
                          <a:latin typeface="Calibri" panose="020F0502020204030204" pitchFamily="34" charset="0"/>
                        </a:rPr>
                        <a:t>Finca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4"/>
                  </a:ext>
                </a:extLst>
              </a:tr>
              <a:tr h="190500">
                <a:tc>
                  <a:txBody>
                    <a:bodyPr/>
                    <a:lstStyle/>
                    <a:p>
                      <a:pPr algn="l" fontAlgn="b"/>
                      <a:r>
                        <a:rPr lang="es-CO" sz="1100" b="0" i="0" u="none" strike="noStrike">
                          <a:solidFill>
                            <a:srgbClr val="000000"/>
                          </a:solidFill>
                          <a:effectLst/>
                          <a:latin typeface="Calibri" panose="020F0502020204030204" pitchFamily="34" charset="0"/>
                        </a:rPr>
                        <a:t>Local Comercial</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5"/>
                  </a:ext>
                </a:extLst>
              </a:tr>
              <a:tr h="190500">
                <a:tc>
                  <a:txBody>
                    <a:bodyPr/>
                    <a:lstStyle/>
                    <a:p>
                      <a:pPr algn="l" fontAlgn="b"/>
                      <a:r>
                        <a:rPr lang="es-CO" sz="1100" b="0" i="0" u="none" strike="noStrike">
                          <a:solidFill>
                            <a:srgbClr val="000000"/>
                          </a:solidFill>
                          <a:effectLst/>
                          <a:latin typeface="Calibri" panose="020F0502020204030204" pitchFamily="34" charset="0"/>
                        </a:rPr>
                        <a:t>Lote</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6"/>
                  </a:ext>
                </a:extLst>
              </a:tr>
              <a:tr h="190500">
                <a:tc>
                  <a:txBody>
                    <a:bodyPr/>
                    <a:lstStyle/>
                    <a:p>
                      <a:pPr algn="l" fontAlgn="b"/>
                      <a:r>
                        <a:rPr lang="es-CO" sz="1100" b="1" i="0" u="none" strike="noStrike">
                          <a:solidFill>
                            <a:srgbClr val="000000"/>
                          </a:solidFill>
                          <a:effectLst/>
                          <a:latin typeface="Calibri" panose="020F0502020204030204" pitchFamily="34" charset="0"/>
                        </a:rPr>
                        <a:t>TRANSACCIÓN</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07"/>
                  </a:ext>
                </a:extLst>
              </a:tr>
              <a:tr h="190500">
                <a:tc>
                  <a:txBody>
                    <a:bodyPr/>
                    <a:lstStyle/>
                    <a:p>
                      <a:pPr algn="l" fontAlgn="b"/>
                      <a:r>
                        <a:rPr lang="es-CO" sz="1100" b="0" i="0" u="none" strike="noStrike">
                          <a:solidFill>
                            <a:srgbClr val="000000"/>
                          </a:solidFill>
                          <a:effectLst/>
                          <a:latin typeface="Calibri" panose="020F0502020204030204" pitchFamily="34" charset="0"/>
                        </a:rPr>
                        <a:t>Apartamento</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8"/>
                  </a:ext>
                </a:extLst>
              </a:tr>
              <a:tr h="190500">
                <a:tc>
                  <a:txBody>
                    <a:bodyPr/>
                    <a:lstStyle/>
                    <a:p>
                      <a:pPr algn="l" fontAlgn="b"/>
                      <a:r>
                        <a:rPr lang="es-CO" sz="1100" b="0" i="0" u="none" strike="noStrike">
                          <a:solidFill>
                            <a:srgbClr val="000000"/>
                          </a:solidFill>
                          <a:effectLst/>
                          <a:latin typeface="Calibri" panose="020F0502020204030204" pitchFamily="34" charset="0"/>
                        </a:rPr>
                        <a:t>Casa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9"/>
                  </a:ext>
                </a:extLst>
              </a:tr>
              <a:tr h="190500">
                <a:tc>
                  <a:txBody>
                    <a:bodyPr/>
                    <a:lstStyle/>
                    <a:p>
                      <a:pPr algn="l" fontAlgn="b"/>
                      <a:r>
                        <a:rPr lang="es-CO" sz="1100" b="0" i="0" u="none" strike="noStrike">
                          <a:solidFill>
                            <a:srgbClr val="000000"/>
                          </a:solidFill>
                          <a:effectLst/>
                          <a:latin typeface="Calibri" panose="020F0502020204030204" pitchFamily="34" charset="0"/>
                        </a:rPr>
                        <a:t>Finca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0"/>
                  </a:ext>
                </a:extLst>
              </a:tr>
              <a:tr h="190500">
                <a:tc>
                  <a:txBody>
                    <a:bodyPr/>
                    <a:lstStyle/>
                    <a:p>
                      <a:pPr algn="l" fontAlgn="b"/>
                      <a:r>
                        <a:rPr lang="es-CO" sz="1100" b="0" i="0" u="none" strike="noStrike">
                          <a:solidFill>
                            <a:srgbClr val="000000"/>
                          </a:solidFill>
                          <a:effectLst/>
                          <a:latin typeface="Calibri" panose="020F0502020204030204" pitchFamily="34" charset="0"/>
                        </a:rPr>
                        <a:t>Garaje</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1"/>
                  </a:ext>
                </a:extLst>
              </a:tr>
              <a:tr h="190500">
                <a:tc>
                  <a:txBody>
                    <a:bodyPr/>
                    <a:lstStyle/>
                    <a:p>
                      <a:pPr algn="l" fontAlgn="b"/>
                      <a:r>
                        <a:rPr lang="es-CO" sz="1100" b="1" i="0" u="none" strike="noStrike">
                          <a:solidFill>
                            <a:srgbClr val="000000"/>
                          </a:solidFill>
                          <a:effectLst/>
                          <a:latin typeface="Calibri" panose="020F0502020204030204" pitchFamily="34" charset="0"/>
                        </a:rPr>
                        <a:t>TRANSACCIÓN CON IVA</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12"/>
                  </a:ext>
                </a:extLst>
              </a:tr>
              <a:tr h="190500">
                <a:tc>
                  <a:txBody>
                    <a:bodyPr/>
                    <a:lstStyle/>
                    <a:p>
                      <a:pPr algn="l" fontAlgn="b"/>
                      <a:r>
                        <a:rPr lang="es-CO" sz="1100" b="0" i="0" u="none" strike="noStrike">
                          <a:solidFill>
                            <a:srgbClr val="000000"/>
                          </a:solidFill>
                          <a:effectLst/>
                          <a:latin typeface="Calibri" panose="020F0502020204030204" pitchFamily="34" charset="0"/>
                        </a:rPr>
                        <a:t>Local Comercial</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3"/>
                  </a:ext>
                </a:extLst>
              </a:tr>
              <a:tr h="190500">
                <a:tc>
                  <a:txBody>
                    <a:bodyPr/>
                    <a:lstStyle/>
                    <a:p>
                      <a:pPr algn="l" fontAlgn="b"/>
                      <a:r>
                        <a:rPr lang="es-CO" sz="1100" b="1" i="0" u="none" strike="noStrike">
                          <a:solidFill>
                            <a:srgbClr val="000000"/>
                          </a:solidFill>
                          <a:effectLst/>
                          <a:latin typeface="Calibri" panose="020F0502020204030204" pitchFamily="34" charset="0"/>
                        </a:rPr>
                        <a:t>VIVIENDA URBANA</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a:solidFill>
                            <a:srgbClr val="000000"/>
                          </a:solidFill>
                          <a:effectLst/>
                          <a:latin typeface="Calibri" panose="020F0502020204030204" pitchFamily="34" charset="0"/>
                        </a:rPr>
                        <a:t>15</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14"/>
                  </a:ext>
                </a:extLst>
              </a:tr>
              <a:tr h="190500">
                <a:tc>
                  <a:txBody>
                    <a:bodyPr/>
                    <a:lstStyle/>
                    <a:p>
                      <a:pPr algn="l" fontAlgn="b"/>
                      <a:r>
                        <a:rPr lang="es-CO" sz="1100" b="0" i="0" u="none" strike="noStrike">
                          <a:solidFill>
                            <a:srgbClr val="000000"/>
                          </a:solidFill>
                          <a:effectLst/>
                          <a:latin typeface="Calibri" panose="020F0502020204030204" pitchFamily="34" charset="0"/>
                        </a:rPr>
                        <a:t>Apartamento</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5"/>
                  </a:ext>
                </a:extLst>
              </a:tr>
              <a:tr h="190500">
                <a:tc>
                  <a:txBody>
                    <a:bodyPr/>
                    <a:lstStyle/>
                    <a:p>
                      <a:pPr algn="l" fontAlgn="b"/>
                      <a:r>
                        <a:rPr lang="es-CO" sz="1100" b="0" i="0" u="none" strike="noStrike">
                          <a:solidFill>
                            <a:srgbClr val="000000"/>
                          </a:solidFill>
                          <a:effectLst/>
                          <a:latin typeface="Calibri" panose="020F0502020204030204" pitchFamily="34" charset="0"/>
                        </a:rPr>
                        <a:t>Casa</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6"/>
                  </a:ext>
                </a:extLst>
              </a:tr>
              <a:tr h="190500">
                <a:tc>
                  <a:txBody>
                    <a:bodyPr/>
                    <a:lstStyle/>
                    <a:p>
                      <a:pPr algn="l" fontAlgn="b"/>
                      <a:r>
                        <a:rPr lang="es-CO" sz="1100" b="0" i="0" u="none" strike="noStrike">
                          <a:solidFill>
                            <a:srgbClr val="000000"/>
                          </a:solidFill>
                          <a:effectLst/>
                          <a:latin typeface="Calibri" panose="020F0502020204030204" pitchFamily="34" charset="0"/>
                        </a:rPr>
                        <a:t>Depósito</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7"/>
                  </a:ext>
                </a:extLst>
              </a:tr>
              <a:tr h="190500">
                <a:tc>
                  <a:txBody>
                    <a:bodyPr/>
                    <a:lstStyle/>
                    <a:p>
                      <a:pPr algn="l" fontAlgn="b"/>
                      <a:r>
                        <a:rPr lang="es-CO" sz="1100" b="0" i="0" u="none" strike="noStrike">
                          <a:solidFill>
                            <a:srgbClr val="000000"/>
                          </a:solidFill>
                          <a:effectLst/>
                          <a:latin typeface="Calibri" panose="020F0502020204030204" pitchFamily="34" charset="0"/>
                        </a:rPr>
                        <a:t>Garaje</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8"/>
                  </a:ext>
                </a:extLst>
              </a:tr>
              <a:tr h="190500">
                <a:tc>
                  <a:txBody>
                    <a:bodyPr/>
                    <a:lstStyle/>
                    <a:p>
                      <a:pPr algn="l" fontAlgn="b"/>
                      <a:r>
                        <a:rPr lang="es-CO" sz="1100" b="0" i="0" u="none" strike="noStrike">
                          <a:solidFill>
                            <a:srgbClr val="000000"/>
                          </a:solidFill>
                          <a:effectLst/>
                          <a:latin typeface="Calibri" panose="020F0502020204030204" pitchFamily="34" charset="0"/>
                        </a:rPr>
                        <a:t>Lote</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9"/>
                  </a:ext>
                </a:extLst>
              </a:tr>
              <a:tr h="190500">
                <a:tc>
                  <a:txBody>
                    <a:bodyPr/>
                    <a:lstStyle/>
                    <a:p>
                      <a:pPr algn="l" fontAlgn="b"/>
                      <a:r>
                        <a:rPr lang="es-CO" sz="1100" b="0" i="0" u="none" strike="noStrike">
                          <a:solidFill>
                            <a:srgbClr val="000000"/>
                          </a:solidFill>
                          <a:effectLst/>
                          <a:latin typeface="Calibri" panose="020F0502020204030204" pitchFamily="34" charset="0"/>
                        </a:rPr>
                        <a:t>Parqueadero Privado</a:t>
                      </a:r>
                    </a:p>
                  </a:txBody>
                  <a:tcPr marL="25717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20"/>
                  </a:ext>
                </a:extLst>
              </a:tr>
            </a:tbl>
          </a:graphicData>
        </a:graphic>
      </p:graphicFrame>
      <p:graphicFrame>
        <p:nvGraphicFramePr>
          <p:cNvPr id="20" name="Tabla 19"/>
          <p:cNvGraphicFramePr>
            <a:graphicFrameLocks noGrp="1"/>
          </p:cNvGraphicFramePr>
          <p:nvPr/>
        </p:nvGraphicFramePr>
        <p:xfrm>
          <a:off x="9657857" y="1763452"/>
          <a:ext cx="2466702" cy="4351333"/>
        </p:xfrm>
        <a:graphic>
          <a:graphicData uri="http://schemas.openxmlformats.org/drawingml/2006/table">
            <a:tbl>
              <a:tblPr/>
              <a:tblGrid>
                <a:gridCol w="2061861">
                  <a:extLst>
                    <a:ext uri="{9D8B030D-6E8A-4147-A177-3AD203B41FA5}">
                      <a16:colId xmlns:a16="http://schemas.microsoft.com/office/drawing/2014/main" val="20000"/>
                    </a:ext>
                  </a:extLst>
                </a:gridCol>
                <a:gridCol w="404841">
                  <a:extLst>
                    <a:ext uri="{9D8B030D-6E8A-4147-A177-3AD203B41FA5}">
                      <a16:colId xmlns:a16="http://schemas.microsoft.com/office/drawing/2014/main" val="20001"/>
                    </a:ext>
                  </a:extLst>
                </a:gridCol>
              </a:tblGrid>
              <a:tr h="198217">
                <a:tc>
                  <a:txBody>
                    <a:bodyPr/>
                    <a:lstStyle/>
                    <a:p>
                      <a:pPr algn="ctr" fontAlgn="b"/>
                      <a:r>
                        <a:rPr lang="es-CO" sz="1100" b="1" i="0" u="none" strike="noStrike" dirty="0" err="1">
                          <a:solidFill>
                            <a:srgbClr val="FFFFFF"/>
                          </a:solidFill>
                          <a:effectLst/>
                          <a:latin typeface="Calibri" panose="020F0502020204030204" pitchFamily="34" charset="0"/>
                        </a:rPr>
                        <a:t>sep</a:t>
                      </a:r>
                      <a:endParaRPr lang="es-CO" sz="1100" b="1" i="0" u="none" strike="noStrike" dirty="0">
                        <a:solidFill>
                          <a:srgbClr val="FFFFFF"/>
                        </a:solidFill>
                        <a:effectLst/>
                        <a:latin typeface="Calibri" panose="020F0502020204030204" pitchFamily="34" charset="0"/>
                      </a:endParaRPr>
                    </a:p>
                  </a:txBody>
                  <a:tcPr marL="9439" marR="9439" marT="9439"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5B9BD5"/>
                    </a:solidFill>
                  </a:tcPr>
                </a:tc>
                <a:tc>
                  <a:txBody>
                    <a:bodyPr/>
                    <a:lstStyle/>
                    <a:p>
                      <a:pPr algn="ctr" fontAlgn="b"/>
                      <a:r>
                        <a:rPr lang="es-CO" sz="1100" b="1" i="0" u="none" strike="noStrike">
                          <a:solidFill>
                            <a:srgbClr val="FFFFFF"/>
                          </a:solidFill>
                          <a:effectLst/>
                          <a:latin typeface="Calibri" panose="020F0502020204030204" pitchFamily="34" charset="0"/>
                        </a:rPr>
                        <a:t>24</a:t>
                      </a:r>
                    </a:p>
                  </a:txBody>
                  <a:tcPr marL="9439" marR="9439" marT="9439"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5B9BD5"/>
                    </a:solidFill>
                  </a:tcPr>
                </a:tc>
                <a:extLst>
                  <a:ext uri="{0D108BD9-81ED-4DB2-BD59-A6C34878D82A}">
                    <a16:rowId xmlns:a16="http://schemas.microsoft.com/office/drawing/2014/main" val="10000"/>
                  </a:ext>
                </a:extLst>
              </a:tr>
              <a:tr h="188778">
                <a:tc>
                  <a:txBody>
                    <a:bodyPr/>
                    <a:lstStyle/>
                    <a:p>
                      <a:pPr algn="l" fontAlgn="b"/>
                      <a:r>
                        <a:rPr lang="es-CO" sz="1100" b="1" i="0" u="none" strike="noStrike">
                          <a:solidFill>
                            <a:srgbClr val="000000"/>
                          </a:solidFill>
                          <a:effectLst/>
                          <a:latin typeface="Calibri" panose="020F0502020204030204" pitchFamily="34" charset="0"/>
                        </a:rPr>
                        <a:t>CONTRATO COMERCIAL</a:t>
                      </a:r>
                    </a:p>
                  </a:txBody>
                  <a:tcPr marL="9439"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dirty="0">
                          <a:solidFill>
                            <a:srgbClr val="000000"/>
                          </a:solidFill>
                          <a:effectLst/>
                          <a:latin typeface="Calibri" panose="020F0502020204030204" pitchFamily="34" charset="0"/>
                        </a:rPr>
                        <a:t>9</a:t>
                      </a:r>
                    </a:p>
                  </a:txBody>
                  <a:tcPr marL="9439"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01"/>
                  </a:ext>
                </a:extLst>
              </a:tr>
              <a:tr h="188778">
                <a:tc>
                  <a:txBody>
                    <a:bodyPr/>
                    <a:lstStyle/>
                    <a:p>
                      <a:pPr algn="l" fontAlgn="b"/>
                      <a:r>
                        <a:rPr lang="es-CO" sz="1100" b="0" i="0" u="none" strike="noStrike">
                          <a:solidFill>
                            <a:srgbClr val="000000"/>
                          </a:solidFill>
                          <a:effectLst/>
                          <a:latin typeface="Calibri" panose="020F0502020204030204" pitchFamily="34" charset="0"/>
                        </a:rPr>
                        <a:t>Bodega</a:t>
                      </a:r>
                    </a:p>
                  </a:txBody>
                  <a:tcPr marL="254851"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439"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2"/>
                  </a:ext>
                </a:extLst>
              </a:tr>
              <a:tr h="188778">
                <a:tc>
                  <a:txBody>
                    <a:bodyPr/>
                    <a:lstStyle/>
                    <a:p>
                      <a:pPr algn="l" fontAlgn="b"/>
                      <a:r>
                        <a:rPr lang="es-CO" sz="1100" b="0" i="0" u="none" strike="noStrike">
                          <a:solidFill>
                            <a:srgbClr val="000000"/>
                          </a:solidFill>
                          <a:effectLst/>
                          <a:latin typeface="Calibri" panose="020F0502020204030204" pitchFamily="34" charset="0"/>
                        </a:rPr>
                        <a:t>Casa</a:t>
                      </a:r>
                    </a:p>
                  </a:txBody>
                  <a:tcPr marL="254851"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5</a:t>
                      </a:r>
                    </a:p>
                  </a:txBody>
                  <a:tcPr marL="9439"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3"/>
                  </a:ext>
                </a:extLst>
              </a:tr>
              <a:tr h="188778">
                <a:tc>
                  <a:txBody>
                    <a:bodyPr/>
                    <a:lstStyle/>
                    <a:p>
                      <a:pPr algn="l" fontAlgn="b"/>
                      <a:r>
                        <a:rPr lang="es-CO" sz="1100" b="0" i="0" u="none" strike="noStrike">
                          <a:solidFill>
                            <a:srgbClr val="000000"/>
                          </a:solidFill>
                          <a:effectLst/>
                          <a:latin typeface="Calibri" panose="020F0502020204030204" pitchFamily="34" charset="0"/>
                        </a:rPr>
                        <a:t>Edificación Para Hotel - Motel</a:t>
                      </a:r>
                    </a:p>
                  </a:txBody>
                  <a:tcPr marL="254851"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439"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4"/>
                  </a:ext>
                </a:extLst>
              </a:tr>
              <a:tr h="188778">
                <a:tc>
                  <a:txBody>
                    <a:bodyPr/>
                    <a:lstStyle/>
                    <a:p>
                      <a:pPr algn="l" fontAlgn="b"/>
                      <a:r>
                        <a:rPr lang="es-CO" sz="1100" b="0" i="0" u="none" strike="noStrike">
                          <a:solidFill>
                            <a:srgbClr val="000000"/>
                          </a:solidFill>
                          <a:effectLst/>
                          <a:latin typeface="Calibri" panose="020F0502020204030204" pitchFamily="34" charset="0"/>
                        </a:rPr>
                        <a:t>Finca</a:t>
                      </a:r>
                    </a:p>
                  </a:txBody>
                  <a:tcPr marL="254851"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3</a:t>
                      </a:r>
                    </a:p>
                  </a:txBody>
                  <a:tcPr marL="9439"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5"/>
                  </a:ext>
                </a:extLst>
              </a:tr>
              <a:tr h="188778">
                <a:tc>
                  <a:txBody>
                    <a:bodyPr/>
                    <a:lstStyle/>
                    <a:p>
                      <a:pPr algn="l" fontAlgn="b"/>
                      <a:r>
                        <a:rPr lang="es-CO" sz="1100" b="0" i="0" u="none" strike="noStrike">
                          <a:solidFill>
                            <a:srgbClr val="000000"/>
                          </a:solidFill>
                          <a:effectLst/>
                          <a:latin typeface="Calibri" panose="020F0502020204030204" pitchFamily="34" charset="0"/>
                        </a:rPr>
                        <a:t>Local Comercial</a:t>
                      </a:r>
                    </a:p>
                  </a:txBody>
                  <a:tcPr marL="254851"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4</a:t>
                      </a:r>
                    </a:p>
                  </a:txBody>
                  <a:tcPr marL="9439"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6"/>
                  </a:ext>
                </a:extLst>
              </a:tr>
              <a:tr h="188778">
                <a:tc>
                  <a:txBody>
                    <a:bodyPr/>
                    <a:lstStyle/>
                    <a:p>
                      <a:pPr algn="l" fontAlgn="b"/>
                      <a:r>
                        <a:rPr lang="es-CO" sz="1100" b="0" i="0" u="none" strike="noStrike">
                          <a:solidFill>
                            <a:srgbClr val="000000"/>
                          </a:solidFill>
                          <a:effectLst/>
                          <a:latin typeface="Calibri" panose="020F0502020204030204" pitchFamily="34" charset="0"/>
                        </a:rPr>
                        <a:t>Lote</a:t>
                      </a:r>
                    </a:p>
                  </a:txBody>
                  <a:tcPr marL="254851"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2</a:t>
                      </a:r>
                    </a:p>
                  </a:txBody>
                  <a:tcPr marL="9439"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7"/>
                  </a:ext>
                </a:extLst>
              </a:tr>
              <a:tr h="188778">
                <a:tc>
                  <a:txBody>
                    <a:bodyPr/>
                    <a:lstStyle/>
                    <a:p>
                      <a:pPr algn="l" fontAlgn="b"/>
                      <a:r>
                        <a:rPr lang="es-CO" sz="1100" b="1" i="0" u="none" strike="noStrike">
                          <a:solidFill>
                            <a:srgbClr val="000000"/>
                          </a:solidFill>
                          <a:effectLst/>
                          <a:latin typeface="Calibri" panose="020F0502020204030204" pitchFamily="34" charset="0"/>
                        </a:rPr>
                        <a:t>TRANSACCIÓN</a:t>
                      </a:r>
                    </a:p>
                  </a:txBody>
                  <a:tcPr marL="9439"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dirty="0">
                          <a:solidFill>
                            <a:srgbClr val="000000"/>
                          </a:solidFill>
                          <a:effectLst/>
                          <a:latin typeface="Calibri" panose="020F0502020204030204" pitchFamily="34" charset="0"/>
                        </a:rPr>
                        <a:t>4</a:t>
                      </a:r>
                    </a:p>
                  </a:txBody>
                  <a:tcPr marL="9439"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08"/>
                  </a:ext>
                </a:extLst>
              </a:tr>
              <a:tr h="188778">
                <a:tc>
                  <a:txBody>
                    <a:bodyPr/>
                    <a:lstStyle/>
                    <a:p>
                      <a:pPr algn="l" fontAlgn="b"/>
                      <a:r>
                        <a:rPr lang="es-CO" sz="1100" b="0" i="0" u="none" strike="noStrike">
                          <a:solidFill>
                            <a:srgbClr val="000000"/>
                          </a:solidFill>
                          <a:effectLst/>
                          <a:latin typeface="Calibri" panose="020F0502020204030204" pitchFamily="34" charset="0"/>
                        </a:rPr>
                        <a:t>Apartamento</a:t>
                      </a:r>
                    </a:p>
                  </a:txBody>
                  <a:tcPr marL="254851"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439"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9"/>
                  </a:ext>
                </a:extLst>
              </a:tr>
              <a:tr h="188778">
                <a:tc>
                  <a:txBody>
                    <a:bodyPr/>
                    <a:lstStyle/>
                    <a:p>
                      <a:pPr algn="l" fontAlgn="b"/>
                      <a:r>
                        <a:rPr lang="es-CO" sz="1100" b="0" i="0" u="none" strike="noStrike">
                          <a:solidFill>
                            <a:srgbClr val="000000"/>
                          </a:solidFill>
                          <a:effectLst/>
                          <a:latin typeface="Calibri" panose="020F0502020204030204" pitchFamily="34" charset="0"/>
                        </a:rPr>
                        <a:t>Casa</a:t>
                      </a:r>
                    </a:p>
                  </a:txBody>
                  <a:tcPr marL="254851"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3</a:t>
                      </a:r>
                    </a:p>
                  </a:txBody>
                  <a:tcPr marL="9439"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0"/>
                  </a:ext>
                </a:extLst>
              </a:tr>
              <a:tr h="188778">
                <a:tc>
                  <a:txBody>
                    <a:bodyPr/>
                    <a:lstStyle/>
                    <a:p>
                      <a:pPr algn="l" fontAlgn="b"/>
                      <a:r>
                        <a:rPr lang="es-CO" sz="1100" b="0" i="0" u="none" strike="noStrike">
                          <a:solidFill>
                            <a:srgbClr val="000000"/>
                          </a:solidFill>
                          <a:effectLst/>
                          <a:latin typeface="Calibri" panose="020F0502020204030204" pitchFamily="34" charset="0"/>
                        </a:rPr>
                        <a:t>Garaje</a:t>
                      </a:r>
                    </a:p>
                  </a:txBody>
                  <a:tcPr marL="254851"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439"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1"/>
                  </a:ext>
                </a:extLst>
              </a:tr>
              <a:tr h="188778">
                <a:tc>
                  <a:txBody>
                    <a:bodyPr/>
                    <a:lstStyle/>
                    <a:p>
                      <a:pPr algn="l" fontAlgn="b"/>
                      <a:r>
                        <a:rPr lang="es-CO" sz="1100" b="0" i="0" u="none" strike="noStrike">
                          <a:solidFill>
                            <a:srgbClr val="000000"/>
                          </a:solidFill>
                          <a:effectLst/>
                          <a:latin typeface="Calibri" panose="020F0502020204030204" pitchFamily="34" charset="0"/>
                        </a:rPr>
                        <a:t>Local Comercial</a:t>
                      </a:r>
                    </a:p>
                  </a:txBody>
                  <a:tcPr marL="254851"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439"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2"/>
                  </a:ext>
                </a:extLst>
              </a:tr>
              <a:tr h="188778">
                <a:tc>
                  <a:txBody>
                    <a:bodyPr/>
                    <a:lstStyle/>
                    <a:p>
                      <a:pPr algn="l" fontAlgn="b"/>
                      <a:r>
                        <a:rPr lang="es-CO" sz="1100" b="0" i="0" u="none" strike="noStrike">
                          <a:solidFill>
                            <a:srgbClr val="000000"/>
                          </a:solidFill>
                          <a:effectLst/>
                          <a:latin typeface="Calibri" panose="020F0502020204030204" pitchFamily="34" charset="0"/>
                        </a:rPr>
                        <a:t>Lote</a:t>
                      </a:r>
                    </a:p>
                  </a:txBody>
                  <a:tcPr marL="254851"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439"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3"/>
                  </a:ext>
                </a:extLst>
              </a:tr>
              <a:tr h="188778">
                <a:tc>
                  <a:txBody>
                    <a:bodyPr/>
                    <a:lstStyle/>
                    <a:p>
                      <a:pPr algn="l" fontAlgn="b"/>
                      <a:r>
                        <a:rPr lang="es-CO" sz="1100" b="1" i="0" u="none" strike="noStrike">
                          <a:solidFill>
                            <a:srgbClr val="000000"/>
                          </a:solidFill>
                          <a:effectLst/>
                          <a:latin typeface="Calibri" panose="020F0502020204030204" pitchFamily="34" charset="0"/>
                        </a:rPr>
                        <a:t>TRANSACCIÓN CON IVA</a:t>
                      </a:r>
                    </a:p>
                  </a:txBody>
                  <a:tcPr marL="9439"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a:solidFill>
                            <a:srgbClr val="000000"/>
                          </a:solidFill>
                          <a:effectLst/>
                          <a:latin typeface="Calibri" panose="020F0502020204030204" pitchFamily="34" charset="0"/>
                        </a:rPr>
                        <a:t>3</a:t>
                      </a:r>
                    </a:p>
                  </a:txBody>
                  <a:tcPr marL="9439"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14"/>
                  </a:ext>
                </a:extLst>
              </a:tr>
              <a:tr h="188778">
                <a:tc>
                  <a:txBody>
                    <a:bodyPr/>
                    <a:lstStyle/>
                    <a:p>
                      <a:pPr algn="l" fontAlgn="b"/>
                      <a:r>
                        <a:rPr lang="es-CO" sz="1100" b="0" i="0" u="none" strike="noStrike">
                          <a:solidFill>
                            <a:srgbClr val="000000"/>
                          </a:solidFill>
                          <a:effectLst/>
                          <a:latin typeface="Calibri" panose="020F0502020204030204" pitchFamily="34" charset="0"/>
                        </a:rPr>
                        <a:t>Casa</a:t>
                      </a:r>
                    </a:p>
                  </a:txBody>
                  <a:tcPr marL="254851"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3</a:t>
                      </a:r>
                    </a:p>
                  </a:txBody>
                  <a:tcPr marL="9439"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5"/>
                  </a:ext>
                </a:extLst>
              </a:tr>
              <a:tr h="188778">
                <a:tc>
                  <a:txBody>
                    <a:bodyPr/>
                    <a:lstStyle/>
                    <a:p>
                      <a:pPr algn="l" fontAlgn="b"/>
                      <a:r>
                        <a:rPr lang="es-CO" sz="1100" b="0" i="0" u="none" strike="noStrike">
                          <a:solidFill>
                            <a:srgbClr val="000000"/>
                          </a:solidFill>
                          <a:effectLst/>
                          <a:latin typeface="Calibri" panose="020F0502020204030204" pitchFamily="34" charset="0"/>
                        </a:rPr>
                        <a:t>Finca</a:t>
                      </a:r>
                    </a:p>
                  </a:txBody>
                  <a:tcPr marL="254851"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439"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6"/>
                  </a:ext>
                </a:extLst>
              </a:tr>
              <a:tr h="188778">
                <a:tc>
                  <a:txBody>
                    <a:bodyPr/>
                    <a:lstStyle/>
                    <a:p>
                      <a:pPr algn="l" fontAlgn="b"/>
                      <a:r>
                        <a:rPr lang="es-CO" sz="1100" b="0" i="0" u="none" strike="noStrike">
                          <a:solidFill>
                            <a:srgbClr val="000000"/>
                          </a:solidFill>
                          <a:effectLst/>
                          <a:latin typeface="Calibri" panose="020F0502020204030204" pitchFamily="34" charset="0"/>
                        </a:rPr>
                        <a:t>Local Comercial</a:t>
                      </a:r>
                    </a:p>
                  </a:txBody>
                  <a:tcPr marL="254851"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3</a:t>
                      </a:r>
                    </a:p>
                  </a:txBody>
                  <a:tcPr marL="9439"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7"/>
                  </a:ext>
                </a:extLst>
              </a:tr>
              <a:tr h="188778">
                <a:tc>
                  <a:txBody>
                    <a:bodyPr/>
                    <a:lstStyle/>
                    <a:p>
                      <a:pPr algn="l" fontAlgn="b"/>
                      <a:r>
                        <a:rPr lang="es-CO" sz="1100" b="1" i="0" u="none" strike="noStrike">
                          <a:solidFill>
                            <a:srgbClr val="000000"/>
                          </a:solidFill>
                          <a:effectLst/>
                          <a:latin typeface="Calibri" panose="020F0502020204030204" pitchFamily="34" charset="0"/>
                        </a:rPr>
                        <a:t>VIVIENDA URBANA</a:t>
                      </a:r>
                    </a:p>
                  </a:txBody>
                  <a:tcPr marL="9439"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tc>
                  <a:txBody>
                    <a:bodyPr/>
                    <a:lstStyle/>
                    <a:p>
                      <a:pPr algn="ctr" fontAlgn="b"/>
                      <a:r>
                        <a:rPr lang="es-CO" sz="1100" b="1" i="0" u="none" strike="noStrike" dirty="0">
                          <a:solidFill>
                            <a:srgbClr val="000000"/>
                          </a:solidFill>
                          <a:effectLst/>
                          <a:latin typeface="Calibri" panose="020F0502020204030204" pitchFamily="34" charset="0"/>
                        </a:rPr>
                        <a:t>8</a:t>
                      </a:r>
                    </a:p>
                  </a:txBody>
                  <a:tcPr marL="9439"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9D9D9"/>
                    </a:solidFill>
                  </a:tcPr>
                </a:tc>
                <a:extLst>
                  <a:ext uri="{0D108BD9-81ED-4DB2-BD59-A6C34878D82A}">
                    <a16:rowId xmlns:a16="http://schemas.microsoft.com/office/drawing/2014/main" val="10018"/>
                  </a:ext>
                </a:extLst>
              </a:tr>
              <a:tr h="188778">
                <a:tc>
                  <a:txBody>
                    <a:bodyPr/>
                    <a:lstStyle/>
                    <a:p>
                      <a:pPr algn="l" fontAlgn="b"/>
                      <a:r>
                        <a:rPr lang="es-CO" sz="1100" b="0" i="0" u="none" strike="noStrike">
                          <a:solidFill>
                            <a:srgbClr val="000000"/>
                          </a:solidFill>
                          <a:effectLst/>
                          <a:latin typeface="Calibri" panose="020F0502020204030204" pitchFamily="34" charset="0"/>
                        </a:rPr>
                        <a:t>Apartamento</a:t>
                      </a:r>
                    </a:p>
                  </a:txBody>
                  <a:tcPr marL="254851"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5</a:t>
                      </a:r>
                    </a:p>
                  </a:txBody>
                  <a:tcPr marL="9439"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9"/>
                  </a:ext>
                </a:extLst>
              </a:tr>
              <a:tr h="188778">
                <a:tc>
                  <a:txBody>
                    <a:bodyPr/>
                    <a:lstStyle/>
                    <a:p>
                      <a:pPr algn="l" fontAlgn="b"/>
                      <a:r>
                        <a:rPr lang="es-CO" sz="1100" b="0" i="0" u="none" strike="noStrike">
                          <a:solidFill>
                            <a:srgbClr val="000000"/>
                          </a:solidFill>
                          <a:effectLst/>
                          <a:latin typeface="Calibri" panose="020F0502020204030204" pitchFamily="34" charset="0"/>
                        </a:rPr>
                        <a:t>Casa</a:t>
                      </a:r>
                    </a:p>
                  </a:txBody>
                  <a:tcPr marL="254851"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2</a:t>
                      </a:r>
                    </a:p>
                  </a:txBody>
                  <a:tcPr marL="9439"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20"/>
                  </a:ext>
                </a:extLst>
              </a:tr>
              <a:tr h="188778">
                <a:tc>
                  <a:txBody>
                    <a:bodyPr/>
                    <a:lstStyle/>
                    <a:p>
                      <a:pPr algn="l" fontAlgn="b"/>
                      <a:r>
                        <a:rPr lang="es-CO" sz="1100" b="0" i="0" u="none" strike="noStrike">
                          <a:solidFill>
                            <a:srgbClr val="000000"/>
                          </a:solidFill>
                          <a:effectLst/>
                          <a:latin typeface="Calibri" panose="020F0502020204030204" pitchFamily="34" charset="0"/>
                        </a:rPr>
                        <a:t>Edificio</a:t>
                      </a:r>
                    </a:p>
                  </a:txBody>
                  <a:tcPr marL="254851"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2</a:t>
                      </a:r>
                    </a:p>
                  </a:txBody>
                  <a:tcPr marL="9439"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21"/>
                  </a:ext>
                </a:extLst>
              </a:tr>
              <a:tr h="188778">
                <a:tc>
                  <a:txBody>
                    <a:bodyPr/>
                    <a:lstStyle/>
                    <a:p>
                      <a:pPr algn="l" fontAlgn="b"/>
                      <a:r>
                        <a:rPr lang="es-CO" sz="1100" b="0" i="0" u="none" strike="noStrike">
                          <a:solidFill>
                            <a:srgbClr val="000000"/>
                          </a:solidFill>
                          <a:effectLst/>
                          <a:latin typeface="Calibri" panose="020F0502020204030204" pitchFamily="34" charset="0"/>
                        </a:rPr>
                        <a:t>Garaje</a:t>
                      </a:r>
                    </a:p>
                  </a:txBody>
                  <a:tcPr marL="254851"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CO" sz="1100" b="0" i="0" u="none" strike="noStrike" dirty="0">
                          <a:solidFill>
                            <a:srgbClr val="000000"/>
                          </a:solidFill>
                          <a:effectLst/>
                          <a:latin typeface="Calibri" panose="020F0502020204030204" pitchFamily="34" charset="0"/>
                        </a:rPr>
                        <a:t>4</a:t>
                      </a:r>
                    </a:p>
                  </a:txBody>
                  <a:tcPr marL="9439" marR="9439" marT="9439"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22"/>
                  </a:ext>
                </a:extLst>
              </a:tr>
            </a:tbl>
          </a:graphicData>
        </a:graphic>
      </p:graphicFrame>
    </p:spTree>
    <p:extLst>
      <p:ext uri="{BB962C8B-B14F-4D97-AF65-F5344CB8AC3E}">
        <p14:creationId xmlns:p14="http://schemas.microsoft.com/office/powerpoint/2010/main" val="38429858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17649" y="2152996"/>
            <a:ext cx="9143999" cy="1938992"/>
          </a:xfrm>
          <a:prstGeom prst="rect">
            <a:avLst/>
          </a:prstGeom>
          <a:noFill/>
        </p:spPr>
        <p:txBody>
          <a:bodyPr wrap="square" rtlCol="0">
            <a:spAutoFit/>
          </a:bodyPr>
          <a:lstStyle/>
          <a:p>
            <a:pPr algn="ctr"/>
            <a:r>
              <a:rPr lang="es-ES" sz="6000" b="1" dirty="0">
                <a:solidFill>
                  <a:srgbClr val="000A8B"/>
                </a:solidFill>
                <a:latin typeface="Arial Narrow" panose="020B0606020202030204" pitchFamily="34" charset="0"/>
              </a:rPr>
              <a:t>Seguimiento Política de</a:t>
            </a:r>
          </a:p>
          <a:p>
            <a:pPr algn="ctr"/>
            <a:r>
              <a:rPr lang="es-ES" sz="6000" b="1" dirty="0">
                <a:solidFill>
                  <a:srgbClr val="000A8B"/>
                </a:solidFill>
                <a:latin typeface="Arial Narrow" panose="020B0606020202030204" pitchFamily="34" charset="0"/>
              </a:rPr>
              <a:t>Alivios por Covid-19</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2400" b="1" dirty="0">
                <a:solidFill>
                  <a:srgbClr val="A9A8A9"/>
                </a:solidFill>
              </a:rPr>
              <a:t>Gerencia Técnica</a:t>
            </a:r>
          </a:p>
        </p:txBody>
      </p:sp>
    </p:spTree>
    <p:extLst>
      <p:ext uri="{BB962C8B-B14F-4D97-AF65-F5344CB8AC3E}">
        <p14:creationId xmlns:p14="http://schemas.microsoft.com/office/powerpoint/2010/main" val="153436453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69332"/>
          </a:xfrm>
          <a:prstGeom prst="rect">
            <a:avLst/>
          </a:prstGeom>
          <a:noFill/>
        </p:spPr>
        <p:txBody>
          <a:bodyPr wrap="square" rtlCol="0">
            <a:spAutoFit/>
          </a:bodyPr>
          <a:lstStyle/>
          <a:p>
            <a:pPr algn="r"/>
            <a:r>
              <a:rPr lang="es-ES" sz="1800" b="1" dirty="0">
                <a:solidFill>
                  <a:srgbClr val="A9A8A9"/>
                </a:solidFill>
              </a:rPr>
              <a:t>Gerencia Técnica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959" y="48237"/>
            <a:ext cx="1391029" cy="604616"/>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58249" y="76812"/>
            <a:ext cx="3271791" cy="562151"/>
          </a:xfrm>
          <a:prstGeom prst="rect">
            <a:avLst/>
          </a:prstGeom>
        </p:spPr>
      </p:pic>
      <p:sp>
        <p:nvSpPr>
          <p:cNvPr id="15" name="CuadroTexto 14">
            <a:extLst>
              <a:ext uri="{FF2B5EF4-FFF2-40B4-BE49-F238E27FC236}">
                <a16:creationId xmlns:a16="http://schemas.microsoft.com/office/drawing/2014/main" id="{3D66F514-AC01-4403-9F5C-ED1DA7BDEC65}"/>
              </a:ext>
            </a:extLst>
          </p:cNvPr>
          <p:cNvSpPr txBox="1"/>
          <p:nvPr/>
        </p:nvSpPr>
        <p:spPr>
          <a:xfrm>
            <a:off x="3244848" y="79994"/>
            <a:ext cx="5550568" cy="523220"/>
          </a:xfrm>
          <a:prstGeom prst="rect">
            <a:avLst/>
          </a:prstGeom>
          <a:solidFill>
            <a:schemeClr val="bg1"/>
          </a:solidFill>
        </p:spPr>
        <p:txBody>
          <a:bodyPr wrap="square" rtlCol="0">
            <a:spAutoFit/>
          </a:bodyPr>
          <a:lstStyle/>
          <a:p>
            <a:pPr algn="ctr"/>
            <a:r>
              <a:rPr lang="es-CO" sz="2800" b="1" dirty="0">
                <a:solidFill>
                  <a:srgbClr val="000A8B"/>
                </a:solidFill>
                <a:latin typeface="Arial Narrow" panose="020B0606020202030204" pitchFamily="34" charset="0"/>
              </a:rPr>
              <a:t>Proyecciones vs Realidad</a:t>
            </a:r>
          </a:p>
        </p:txBody>
      </p:sp>
      <p:graphicFrame>
        <p:nvGraphicFramePr>
          <p:cNvPr id="10" name="Gráfico 9"/>
          <p:cNvGraphicFramePr>
            <a:graphicFrameLocks/>
          </p:cNvGraphicFramePr>
          <p:nvPr/>
        </p:nvGraphicFramePr>
        <p:xfrm>
          <a:off x="216568" y="1552075"/>
          <a:ext cx="11682663" cy="191302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Gráfico 13"/>
          <p:cNvGraphicFramePr>
            <a:graphicFrameLocks/>
          </p:cNvGraphicFramePr>
          <p:nvPr/>
        </p:nvGraphicFramePr>
        <p:xfrm>
          <a:off x="178800" y="3926562"/>
          <a:ext cx="11682664" cy="2603897"/>
        </p:xfrm>
        <a:graphic>
          <a:graphicData uri="http://schemas.openxmlformats.org/drawingml/2006/chart">
            <c:chart xmlns:c="http://schemas.openxmlformats.org/drawingml/2006/chart" xmlns:r="http://schemas.openxmlformats.org/officeDocument/2006/relationships" r:id="rId5"/>
          </a:graphicData>
        </a:graphic>
      </p:graphicFrame>
      <p:sp>
        <p:nvSpPr>
          <p:cNvPr id="16" name="CuadroTexto 15">
            <a:extLst>
              <a:ext uri="{FF2B5EF4-FFF2-40B4-BE49-F238E27FC236}">
                <a16:creationId xmlns:a16="http://schemas.microsoft.com/office/drawing/2014/main" id="{3D66F514-AC01-4403-9F5C-ED1DA7BDEC65}"/>
              </a:ext>
            </a:extLst>
          </p:cNvPr>
          <p:cNvSpPr txBox="1"/>
          <p:nvPr/>
        </p:nvSpPr>
        <p:spPr>
          <a:xfrm>
            <a:off x="1236851" y="3674227"/>
            <a:ext cx="9642096" cy="400110"/>
          </a:xfrm>
          <a:prstGeom prst="rect">
            <a:avLst/>
          </a:prstGeom>
          <a:solidFill>
            <a:schemeClr val="bg1"/>
          </a:solidFill>
        </p:spPr>
        <p:txBody>
          <a:bodyPr wrap="square" rtlCol="0">
            <a:spAutoFit/>
          </a:bodyPr>
          <a:lstStyle/>
          <a:p>
            <a:pPr algn="ctr"/>
            <a:r>
              <a:rPr lang="es-CO" sz="2000" b="1" dirty="0">
                <a:solidFill>
                  <a:srgbClr val="000A8B"/>
                </a:solidFill>
                <a:latin typeface="Arial Narrow" panose="020B0606020202030204" pitchFamily="34" charset="0"/>
              </a:rPr>
              <a:t>Recaudo</a:t>
            </a:r>
          </a:p>
        </p:txBody>
      </p:sp>
      <p:sp>
        <p:nvSpPr>
          <p:cNvPr id="17" name="CuadroTexto 16">
            <a:extLst>
              <a:ext uri="{FF2B5EF4-FFF2-40B4-BE49-F238E27FC236}">
                <a16:creationId xmlns:a16="http://schemas.microsoft.com/office/drawing/2014/main" id="{3D66F514-AC01-4403-9F5C-ED1DA7BDEC65}"/>
              </a:ext>
            </a:extLst>
          </p:cNvPr>
          <p:cNvSpPr txBox="1"/>
          <p:nvPr/>
        </p:nvSpPr>
        <p:spPr>
          <a:xfrm>
            <a:off x="1199084" y="847344"/>
            <a:ext cx="9642096" cy="400110"/>
          </a:xfrm>
          <a:prstGeom prst="rect">
            <a:avLst/>
          </a:prstGeom>
          <a:solidFill>
            <a:schemeClr val="bg1"/>
          </a:solidFill>
        </p:spPr>
        <p:txBody>
          <a:bodyPr wrap="square" rtlCol="0">
            <a:spAutoFit/>
          </a:bodyPr>
          <a:lstStyle/>
          <a:p>
            <a:pPr algn="ctr"/>
            <a:r>
              <a:rPr lang="es-CO" sz="2000" b="1" dirty="0">
                <a:solidFill>
                  <a:srgbClr val="000A8B"/>
                </a:solidFill>
                <a:latin typeface="Arial Narrow" panose="020B0606020202030204" pitchFamily="34" charset="0"/>
              </a:rPr>
              <a:t>Cantidad Contratos</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342678" y="6282120"/>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Tree>
    <p:extLst>
      <p:ext uri="{BB962C8B-B14F-4D97-AF65-F5344CB8AC3E}">
        <p14:creationId xmlns:p14="http://schemas.microsoft.com/office/powerpoint/2010/main" val="261690505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69332"/>
          </a:xfrm>
          <a:prstGeom prst="rect">
            <a:avLst/>
          </a:prstGeom>
          <a:noFill/>
        </p:spPr>
        <p:txBody>
          <a:bodyPr wrap="square" rtlCol="0">
            <a:spAutoFit/>
          </a:bodyPr>
          <a:lstStyle/>
          <a:p>
            <a:pPr algn="r"/>
            <a:r>
              <a:rPr lang="es-ES" b="1" dirty="0">
                <a:solidFill>
                  <a:srgbClr val="A9A8A9"/>
                </a:solidFill>
              </a:rPr>
              <a:t>Gerencia Técnica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959" y="48237"/>
            <a:ext cx="1391029" cy="604616"/>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58249" y="76812"/>
            <a:ext cx="3271791" cy="562151"/>
          </a:xfrm>
          <a:prstGeom prst="rect">
            <a:avLst/>
          </a:prstGeom>
        </p:spPr>
      </p:pic>
      <p:graphicFrame>
        <p:nvGraphicFramePr>
          <p:cNvPr id="10" name="Gráfico 9">
            <a:extLst>
              <a:ext uri="{FF2B5EF4-FFF2-40B4-BE49-F238E27FC236}">
                <a16:creationId xmlns:a16="http://schemas.microsoft.com/office/drawing/2014/main" id="{918DFA27-1A82-4179-8954-C96EE39BFC4E}"/>
              </a:ext>
            </a:extLst>
          </p:cNvPr>
          <p:cNvGraphicFramePr>
            <a:graphicFrameLocks/>
          </p:cNvGraphicFramePr>
          <p:nvPr/>
        </p:nvGraphicFramePr>
        <p:xfrm>
          <a:off x="757473" y="1104459"/>
          <a:ext cx="10566124" cy="2434329"/>
        </p:xfrm>
        <a:graphic>
          <a:graphicData uri="http://schemas.openxmlformats.org/drawingml/2006/chart">
            <c:chart xmlns:c="http://schemas.openxmlformats.org/drawingml/2006/chart" xmlns:r="http://schemas.openxmlformats.org/officeDocument/2006/relationships" r:id="rId4"/>
          </a:graphicData>
        </a:graphic>
      </p:graphicFrame>
      <p:sp>
        <p:nvSpPr>
          <p:cNvPr id="11" name="CuadroTexto 10">
            <a:extLst>
              <a:ext uri="{FF2B5EF4-FFF2-40B4-BE49-F238E27FC236}">
                <a16:creationId xmlns:a16="http://schemas.microsoft.com/office/drawing/2014/main" id="{C257122B-4101-4917-B198-B9C917A25273}"/>
              </a:ext>
            </a:extLst>
          </p:cNvPr>
          <p:cNvSpPr txBox="1"/>
          <p:nvPr/>
        </p:nvSpPr>
        <p:spPr>
          <a:xfrm>
            <a:off x="2386423" y="507657"/>
            <a:ext cx="740645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rgbClr val="000A8B"/>
                </a:solidFill>
              </a:rPr>
              <a:t>Comparativo</a:t>
            </a:r>
            <a:r>
              <a:rPr lang="es-CO" sz="2400" dirty="0">
                <a:solidFill>
                  <a:schemeClr val="accent1">
                    <a:lumMod val="75000"/>
                  </a:schemeClr>
                </a:solidFill>
              </a:rPr>
              <a:t> </a:t>
            </a:r>
            <a:r>
              <a:rPr lang="es-CO" sz="2400" dirty="0">
                <a:solidFill>
                  <a:srgbClr val="000A8B"/>
                </a:solidFill>
              </a:rPr>
              <a:t>Contratos 2020-2019</a:t>
            </a:r>
          </a:p>
        </p:txBody>
      </p:sp>
      <p:sp>
        <p:nvSpPr>
          <p:cNvPr id="14" name="CuadroTexto 13">
            <a:extLst>
              <a:ext uri="{FF2B5EF4-FFF2-40B4-BE49-F238E27FC236}">
                <a16:creationId xmlns:a16="http://schemas.microsoft.com/office/drawing/2014/main" id="{AFD194CD-B436-4AC6-BD5B-EFAF890AB253}"/>
              </a:ext>
            </a:extLst>
          </p:cNvPr>
          <p:cNvSpPr txBox="1"/>
          <p:nvPr/>
        </p:nvSpPr>
        <p:spPr>
          <a:xfrm>
            <a:off x="9003383" y="2699610"/>
            <a:ext cx="2320214" cy="261610"/>
          </a:xfrm>
          <a:prstGeom prst="rect">
            <a:avLst/>
          </a:prstGeom>
          <a:noFill/>
        </p:spPr>
        <p:txBody>
          <a:bodyPr wrap="square" rtlCol="0">
            <a:spAutoFit/>
          </a:bodyPr>
          <a:lstStyle/>
          <a:p>
            <a:pPr algn="r"/>
            <a:r>
              <a:rPr lang="es-CO" sz="1100" i="1" dirty="0">
                <a:solidFill>
                  <a:schemeClr val="accent1">
                    <a:lumMod val="75000"/>
                  </a:schemeClr>
                </a:solidFill>
                <a:latin typeface="Arial Narrow" panose="020B0606020202030204" pitchFamily="34" charset="0"/>
              </a:rPr>
              <a:t>Cifras en  Números de contratos </a:t>
            </a:r>
          </a:p>
        </p:txBody>
      </p:sp>
      <p:sp>
        <p:nvSpPr>
          <p:cNvPr id="15" name="CuadroTexto 14">
            <a:extLst>
              <a:ext uri="{FF2B5EF4-FFF2-40B4-BE49-F238E27FC236}">
                <a16:creationId xmlns:a16="http://schemas.microsoft.com/office/drawing/2014/main" id="{C257122B-4101-4917-B198-B9C917A25273}"/>
              </a:ext>
            </a:extLst>
          </p:cNvPr>
          <p:cNvSpPr txBox="1"/>
          <p:nvPr/>
        </p:nvSpPr>
        <p:spPr>
          <a:xfrm>
            <a:off x="2337309" y="3528729"/>
            <a:ext cx="740645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rgbClr val="000A8B"/>
                </a:solidFill>
              </a:rPr>
              <a:t>Contratos Terminados 2020</a:t>
            </a:r>
          </a:p>
        </p:txBody>
      </p:sp>
      <p:graphicFrame>
        <p:nvGraphicFramePr>
          <p:cNvPr id="16" name="Gráfico 15"/>
          <p:cNvGraphicFramePr>
            <a:graphicFrameLocks/>
          </p:cNvGraphicFramePr>
          <p:nvPr/>
        </p:nvGraphicFramePr>
        <p:xfrm>
          <a:off x="812938" y="4306863"/>
          <a:ext cx="10786010" cy="2298705"/>
        </p:xfrm>
        <a:graphic>
          <a:graphicData uri="http://schemas.openxmlformats.org/drawingml/2006/chart">
            <c:chart xmlns:c="http://schemas.openxmlformats.org/drawingml/2006/chart" xmlns:r="http://schemas.openxmlformats.org/officeDocument/2006/relationships" r:id="rId5"/>
          </a:graphicData>
        </a:graphic>
      </p:graphicFrame>
      <p:sp>
        <p:nvSpPr>
          <p:cNvPr id="3" name="Rectángulo redondeado 2"/>
          <p:cNvSpPr/>
          <p:nvPr/>
        </p:nvSpPr>
        <p:spPr>
          <a:xfrm>
            <a:off x="1359486" y="4113904"/>
            <a:ext cx="392041" cy="229666"/>
          </a:xfrm>
          <a:prstGeom prst="round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dirty="0">
                <a:solidFill>
                  <a:schemeClr val="tx1"/>
                </a:solidFill>
              </a:rPr>
              <a:t>16</a:t>
            </a:r>
          </a:p>
        </p:txBody>
      </p:sp>
      <p:sp>
        <p:nvSpPr>
          <p:cNvPr id="18" name="Rectángulo redondeado 17"/>
          <p:cNvSpPr/>
          <p:nvPr/>
        </p:nvSpPr>
        <p:spPr>
          <a:xfrm>
            <a:off x="2529317" y="4113904"/>
            <a:ext cx="392041" cy="229666"/>
          </a:xfrm>
          <a:prstGeom prst="round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dirty="0">
                <a:solidFill>
                  <a:schemeClr val="tx1"/>
                </a:solidFill>
              </a:rPr>
              <a:t>23</a:t>
            </a:r>
          </a:p>
        </p:txBody>
      </p:sp>
      <p:sp>
        <p:nvSpPr>
          <p:cNvPr id="19" name="Rectángulo redondeado 18"/>
          <p:cNvSpPr/>
          <p:nvPr/>
        </p:nvSpPr>
        <p:spPr>
          <a:xfrm>
            <a:off x="3685960" y="4120197"/>
            <a:ext cx="392041" cy="229666"/>
          </a:xfrm>
          <a:prstGeom prst="round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dirty="0">
                <a:solidFill>
                  <a:schemeClr val="tx1"/>
                </a:solidFill>
              </a:rPr>
              <a:t>22</a:t>
            </a:r>
          </a:p>
        </p:txBody>
      </p:sp>
      <p:sp>
        <p:nvSpPr>
          <p:cNvPr id="20" name="Rectángulo redondeado 19"/>
          <p:cNvSpPr/>
          <p:nvPr/>
        </p:nvSpPr>
        <p:spPr>
          <a:xfrm>
            <a:off x="4842294" y="4118485"/>
            <a:ext cx="392041" cy="229666"/>
          </a:xfrm>
          <a:prstGeom prst="round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dirty="0">
                <a:solidFill>
                  <a:schemeClr val="tx1"/>
                </a:solidFill>
              </a:rPr>
              <a:t>16</a:t>
            </a:r>
          </a:p>
        </p:txBody>
      </p:sp>
      <p:sp>
        <p:nvSpPr>
          <p:cNvPr id="21" name="Rectángulo redondeado 20"/>
          <p:cNvSpPr/>
          <p:nvPr/>
        </p:nvSpPr>
        <p:spPr>
          <a:xfrm>
            <a:off x="6029222" y="4113904"/>
            <a:ext cx="392041" cy="229666"/>
          </a:xfrm>
          <a:prstGeom prst="round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dirty="0">
                <a:solidFill>
                  <a:schemeClr val="tx1"/>
                </a:solidFill>
              </a:rPr>
              <a:t>20</a:t>
            </a:r>
          </a:p>
        </p:txBody>
      </p:sp>
      <p:sp>
        <p:nvSpPr>
          <p:cNvPr id="22" name="Rectángulo redondeado 21"/>
          <p:cNvSpPr/>
          <p:nvPr/>
        </p:nvSpPr>
        <p:spPr>
          <a:xfrm>
            <a:off x="7190040" y="4113904"/>
            <a:ext cx="392041" cy="229666"/>
          </a:xfrm>
          <a:prstGeom prst="round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dirty="0">
                <a:solidFill>
                  <a:schemeClr val="tx1"/>
                </a:solidFill>
              </a:rPr>
              <a:t>35</a:t>
            </a:r>
          </a:p>
        </p:txBody>
      </p:sp>
      <p:sp>
        <p:nvSpPr>
          <p:cNvPr id="23" name="Rectángulo redondeado 22"/>
          <p:cNvSpPr/>
          <p:nvPr/>
        </p:nvSpPr>
        <p:spPr>
          <a:xfrm>
            <a:off x="8341890" y="4119223"/>
            <a:ext cx="392041" cy="229666"/>
          </a:xfrm>
          <a:prstGeom prst="round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dirty="0">
                <a:solidFill>
                  <a:schemeClr val="tx1"/>
                </a:solidFill>
              </a:rPr>
              <a:t>18</a:t>
            </a:r>
          </a:p>
        </p:txBody>
      </p:sp>
      <p:sp>
        <p:nvSpPr>
          <p:cNvPr id="24" name="Rectángulo redondeado 23"/>
          <p:cNvSpPr/>
          <p:nvPr/>
        </p:nvSpPr>
        <p:spPr>
          <a:xfrm>
            <a:off x="9502708" y="4113904"/>
            <a:ext cx="392041" cy="229666"/>
          </a:xfrm>
          <a:prstGeom prst="round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dirty="0">
                <a:solidFill>
                  <a:schemeClr val="tx1"/>
                </a:solidFill>
              </a:rPr>
              <a:t>14</a:t>
            </a:r>
          </a:p>
        </p:txBody>
      </p:sp>
      <p:sp>
        <p:nvSpPr>
          <p:cNvPr id="25" name="Rectángulo redondeado 24"/>
          <p:cNvSpPr/>
          <p:nvPr/>
        </p:nvSpPr>
        <p:spPr>
          <a:xfrm>
            <a:off x="10685152" y="4123804"/>
            <a:ext cx="392041" cy="229666"/>
          </a:xfrm>
          <a:prstGeom prst="round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dirty="0">
                <a:solidFill>
                  <a:schemeClr val="tx1"/>
                </a:solidFill>
              </a:rPr>
              <a:t>14</a:t>
            </a:r>
          </a:p>
        </p:txBody>
      </p:sp>
    </p:spTree>
    <p:extLst>
      <p:ext uri="{BB962C8B-B14F-4D97-AF65-F5344CB8AC3E}">
        <p14:creationId xmlns:p14="http://schemas.microsoft.com/office/powerpoint/2010/main" val="88591886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69332"/>
          </a:xfrm>
          <a:prstGeom prst="rect">
            <a:avLst/>
          </a:prstGeom>
          <a:noFill/>
        </p:spPr>
        <p:txBody>
          <a:bodyPr wrap="square" rtlCol="0">
            <a:spAutoFit/>
          </a:bodyPr>
          <a:lstStyle/>
          <a:p>
            <a:pPr algn="r"/>
            <a:r>
              <a:rPr lang="es-ES" b="1" dirty="0">
                <a:solidFill>
                  <a:srgbClr val="A9A8A9"/>
                </a:solidFill>
              </a:rPr>
              <a:t>Gerencia Técnica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959" y="48237"/>
            <a:ext cx="1391029" cy="604616"/>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58249" y="76812"/>
            <a:ext cx="3271791" cy="562151"/>
          </a:xfrm>
          <a:prstGeom prst="rect">
            <a:avLst/>
          </a:prstGeom>
        </p:spPr>
      </p:pic>
      <p:sp>
        <p:nvSpPr>
          <p:cNvPr id="11" name="CuadroTexto 10">
            <a:extLst>
              <a:ext uri="{FF2B5EF4-FFF2-40B4-BE49-F238E27FC236}">
                <a16:creationId xmlns:a16="http://schemas.microsoft.com/office/drawing/2014/main" id="{C257122B-4101-4917-B198-B9C917A25273}"/>
              </a:ext>
            </a:extLst>
          </p:cNvPr>
          <p:cNvSpPr txBox="1"/>
          <p:nvPr/>
        </p:nvSpPr>
        <p:spPr>
          <a:xfrm>
            <a:off x="2386423" y="689178"/>
            <a:ext cx="740645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rgbClr val="000A8B"/>
                </a:solidFill>
              </a:rPr>
              <a:t>Comparativo</a:t>
            </a:r>
            <a:r>
              <a:rPr lang="es-CO" sz="2400" dirty="0">
                <a:solidFill>
                  <a:schemeClr val="accent1">
                    <a:lumMod val="75000"/>
                  </a:schemeClr>
                </a:solidFill>
              </a:rPr>
              <a:t> </a:t>
            </a:r>
            <a:r>
              <a:rPr lang="es-CO" sz="2400" dirty="0">
                <a:solidFill>
                  <a:srgbClr val="000A8B"/>
                </a:solidFill>
              </a:rPr>
              <a:t>Nuevos</a:t>
            </a:r>
            <a:r>
              <a:rPr lang="es-CO" sz="2400" dirty="0">
                <a:solidFill>
                  <a:schemeClr val="accent1">
                    <a:lumMod val="75000"/>
                  </a:schemeClr>
                </a:solidFill>
              </a:rPr>
              <a:t> </a:t>
            </a:r>
            <a:r>
              <a:rPr lang="es-CO" sz="2400" dirty="0">
                <a:solidFill>
                  <a:srgbClr val="000A8B"/>
                </a:solidFill>
              </a:rPr>
              <a:t>Contratos vs Contratos Terminados</a:t>
            </a:r>
          </a:p>
        </p:txBody>
      </p:sp>
      <p:sp>
        <p:nvSpPr>
          <p:cNvPr id="14" name="CuadroTexto 13">
            <a:extLst>
              <a:ext uri="{FF2B5EF4-FFF2-40B4-BE49-F238E27FC236}">
                <a16:creationId xmlns:a16="http://schemas.microsoft.com/office/drawing/2014/main" id="{AFD194CD-B436-4AC6-BD5B-EFAF890AB253}"/>
              </a:ext>
            </a:extLst>
          </p:cNvPr>
          <p:cNvSpPr txBox="1"/>
          <p:nvPr/>
        </p:nvSpPr>
        <p:spPr>
          <a:xfrm>
            <a:off x="9334037" y="5580146"/>
            <a:ext cx="2320214" cy="261610"/>
          </a:xfrm>
          <a:prstGeom prst="rect">
            <a:avLst/>
          </a:prstGeom>
          <a:noFill/>
        </p:spPr>
        <p:txBody>
          <a:bodyPr wrap="square" rtlCol="0">
            <a:spAutoFit/>
          </a:bodyPr>
          <a:lstStyle/>
          <a:p>
            <a:pPr algn="r"/>
            <a:r>
              <a:rPr lang="es-CO" sz="1100" i="1" dirty="0">
                <a:solidFill>
                  <a:schemeClr val="accent1">
                    <a:lumMod val="75000"/>
                  </a:schemeClr>
                </a:solidFill>
                <a:latin typeface="Arial Narrow" panose="020B0606020202030204" pitchFamily="34" charset="0"/>
              </a:rPr>
              <a:t>Cifras en  Números de contratos </a:t>
            </a:r>
          </a:p>
        </p:txBody>
      </p:sp>
      <p:graphicFrame>
        <p:nvGraphicFramePr>
          <p:cNvPr id="32" name="Gráfico 31"/>
          <p:cNvGraphicFramePr>
            <a:graphicFrameLocks/>
          </p:cNvGraphicFramePr>
          <p:nvPr/>
        </p:nvGraphicFramePr>
        <p:xfrm>
          <a:off x="643944" y="1481071"/>
          <a:ext cx="11170230" cy="493932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7421626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50C7503A-CEA5-D040-95ED-37CAB7355E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73044" y="142623"/>
            <a:ext cx="1399317" cy="608218"/>
          </a:xfrm>
          <a:prstGeom prst="rect">
            <a:avLst/>
          </a:prstGeom>
        </p:spPr>
      </p:pic>
      <p:pic>
        <p:nvPicPr>
          <p:cNvPr id="6" name="Imagen 5">
            <a:extLst>
              <a:ext uri="{FF2B5EF4-FFF2-40B4-BE49-F238E27FC236}">
                <a16:creationId xmlns:a16="http://schemas.microsoft.com/office/drawing/2014/main" id="{DCC1DBDB-DBCB-7745-BB3B-8BCDB2A9DA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32828" y="165937"/>
            <a:ext cx="3386129" cy="581797"/>
          </a:xfrm>
          <a:prstGeom prst="rect">
            <a:avLst/>
          </a:prstGeom>
        </p:spPr>
      </p:pic>
      <p:pic>
        <p:nvPicPr>
          <p:cNvPr id="2" name="Imagen 1"/>
          <p:cNvPicPr>
            <a:picLocks noChangeAspect="1"/>
          </p:cNvPicPr>
          <p:nvPr/>
        </p:nvPicPr>
        <p:blipFill>
          <a:blip r:embed="rId4"/>
          <a:stretch>
            <a:fillRect/>
          </a:stretch>
        </p:blipFill>
        <p:spPr>
          <a:xfrm>
            <a:off x="4527590" y="1924282"/>
            <a:ext cx="3670796" cy="2783351"/>
          </a:xfrm>
          <a:prstGeom prst="rect">
            <a:avLst/>
          </a:prstGeom>
        </p:spPr>
      </p:pic>
      <p:pic>
        <p:nvPicPr>
          <p:cNvPr id="3" name="Imagen 2"/>
          <p:cNvPicPr>
            <a:picLocks noChangeAspect="1"/>
          </p:cNvPicPr>
          <p:nvPr/>
        </p:nvPicPr>
        <p:blipFill>
          <a:blip r:embed="rId5"/>
          <a:stretch>
            <a:fillRect/>
          </a:stretch>
        </p:blipFill>
        <p:spPr>
          <a:xfrm>
            <a:off x="885429" y="1924282"/>
            <a:ext cx="3563446" cy="3126749"/>
          </a:xfrm>
          <a:prstGeom prst="rect">
            <a:avLst/>
          </a:prstGeom>
        </p:spPr>
      </p:pic>
      <p:pic>
        <p:nvPicPr>
          <p:cNvPr id="9" name="Imagen 8"/>
          <p:cNvPicPr>
            <a:picLocks noChangeAspect="1"/>
          </p:cNvPicPr>
          <p:nvPr/>
        </p:nvPicPr>
        <p:blipFill>
          <a:blip r:embed="rId6"/>
          <a:stretch>
            <a:fillRect/>
          </a:stretch>
        </p:blipFill>
        <p:spPr>
          <a:xfrm>
            <a:off x="8198386" y="1924282"/>
            <a:ext cx="3064111" cy="2634839"/>
          </a:xfrm>
          <a:prstGeom prst="rect">
            <a:avLst/>
          </a:prstGeom>
        </p:spPr>
      </p:pic>
      <p:sp>
        <p:nvSpPr>
          <p:cNvPr id="10" name="Rectángulo 9"/>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Rectángulo 10"/>
          <p:cNvSpPr/>
          <p:nvPr/>
        </p:nvSpPr>
        <p:spPr>
          <a:xfrm>
            <a:off x="8946560" y="6540500"/>
            <a:ext cx="3108030" cy="369332"/>
          </a:xfrm>
          <a:prstGeom prst="rect">
            <a:avLst/>
          </a:prstGeom>
        </p:spPr>
        <p:txBody>
          <a:bodyPr wrap="none">
            <a:spAutoFit/>
          </a:bodyPr>
          <a:lstStyle/>
          <a:p>
            <a:pPr algn="r"/>
            <a:r>
              <a:rPr lang="es-ES" b="1" dirty="0">
                <a:solidFill>
                  <a:srgbClr val="A9A8A9"/>
                </a:solidFill>
              </a:rPr>
              <a:t>Sociedad de Activos Especiales</a:t>
            </a:r>
          </a:p>
        </p:txBody>
      </p:sp>
    </p:spTree>
    <p:extLst>
      <p:ext uri="{BB962C8B-B14F-4D97-AF65-F5344CB8AC3E}">
        <p14:creationId xmlns:p14="http://schemas.microsoft.com/office/powerpoint/2010/main" val="296478520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3020388" y="2428899"/>
            <a:ext cx="5802672" cy="193899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6000" dirty="0">
                <a:solidFill>
                  <a:schemeClr val="accent1">
                    <a:lumMod val="75000"/>
                  </a:schemeClr>
                </a:solidFill>
              </a:rPr>
              <a:t>Evolución política de alivios</a:t>
            </a:r>
          </a:p>
        </p:txBody>
      </p:sp>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95</a:t>
            </a:fld>
            <a:endParaRPr lang="es-ES" dirty="0"/>
          </a:p>
        </p:txBody>
      </p:sp>
      <p:sp>
        <p:nvSpPr>
          <p:cNvPr id="10" name="CuadroTexto 9">
            <a:extLst>
              <a:ext uri="{FF2B5EF4-FFF2-40B4-BE49-F238E27FC236}">
                <a16:creationId xmlns:a16="http://schemas.microsoft.com/office/drawing/2014/main" id="{964E91D0-D8D4-4F35-B34E-7DE42EB34CAE}"/>
              </a:ext>
            </a:extLst>
          </p:cNvPr>
          <p:cNvSpPr txBox="1"/>
          <p:nvPr/>
        </p:nvSpPr>
        <p:spPr>
          <a:xfrm>
            <a:off x="61959" y="6535322"/>
            <a:ext cx="7401608" cy="338554"/>
          </a:xfrm>
          <a:prstGeom prst="rect">
            <a:avLst/>
          </a:prstGeom>
          <a:noFill/>
        </p:spPr>
        <p:txBody>
          <a:bodyPr wrap="square" rtlCol="0">
            <a:spAutoFit/>
          </a:bodyPr>
          <a:lstStyle/>
          <a:p>
            <a:r>
              <a:rPr lang="es-CO" sz="1600" i="1" dirty="0">
                <a:solidFill>
                  <a:schemeClr val="bg1"/>
                </a:solidFill>
              </a:rPr>
              <a:t>Informe a corte  18 Octubre 2020</a:t>
            </a:r>
          </a:p>
        </p:txBody>
      </p:sp>
    </p:spTree>
    <p:extLst>
      <p:ext uri="{BB962C8B-B14F-4D97-AF65-F5344CB8AC3E}">
        <p14:creationId xmlns:p14="http://schemas.microsoft.com/office/powerpoint/2010/main" val="202950235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579829" y="331564"/>
            <a:ext cx="5142878"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chemeClr val="accent1">
                    <a:lumMod val="75000"/>
                  </a:schemeClr>
                </a:solidFill>
              </a:rPr>
              <a:t>ESTADISTICAS 2° POLITICA DE ALIVIOS</a:t>
            </a:r>
          </a:p>
        </p:txBody>
      </p:sp>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96</a:t>
            </a:fld>
            <a:endParaRPr lang="es-ES" dirty="0"/>
          </a:p>
        </p:txBody>
      </p:sp>
      <p:sp>
        <p:nvSpPr>
          <p:cNvPr id="14" name="CuadroTexto 13">
            <a:extLst>
              <a:ext uri="{FF2B5EF4-FFF2-40B4-BE49-F238E27FC236}">
                <a16:creationId xmlns:a16="http://schemas.microsoft.com/office/drawing/2014/main" id="{8DCB91EC-5FB1-4E0E-9BD0-65CE6C904522}"/>
              </a:ext>
            </a:extLst>
          </p:cNvPr>
          <p:cNvSpPr txBox="1"/>
          <p:nvPr/>
        </p:nvSpPr>
        <p:spPr>
          <a:xfrm>
            <a:off x="61959" y="6535322"/>
            <a:ext cx="7401608" cy="338554"/>
          </a:xfrm>
          <a:prstGeom prst="rect">
            <a:avLst/>
          </a:prstGeom>
          <a:noFill/>
        </p:spPr>
        <p:txBody>
          <a:bodyPr wrap="square" rtlCol="0">
            <a:spAutoFit/>
          </a:bodyPr>
          <a:lstStyle/>
          <a:p>
            <a:r>
              <a:rPr lang="es-CO" sz="1600" i="1" dirty="0">
                <a:solidFill>
                  <a:schemeClr val="bg1"/>
                </a:solidFill>
              </a:rPr>
              <a:t>Informe a corte  18 Octubre 2020</a:t>
            </a:r>
          </a:p>
        </p:txBody>
      </p:sp>
      <p:sp>
        <p:nvSpPr>
          <p:cNvPr id="68" name="CuadroTexto 67">
            <a:extLst>
              <a:ext uri="{FF2B5EF4-FFF2-40B4-BE49-F238E27FC236}">
                <a16:creationId xmlns:a16="http://schemas.microsoft.com/office/drawing/2014/main" id="{C058A989-6321-4350-986B-96D1E12A1405}"/>
              </a:ext>
            </a:extLst>
          </p:cNvPr>
          <p:cNvSpPr txBox="1"/>
          <p:nvPr/>
        </p:nvSpPr>
        <p:spPr>
          <a:xfrm>
            <a:off x="8844985" y="815380"/>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Cifras en millones</a:t>
            </a:r>
          </a:p>
        </p:txBody>
      </p:sp>
      <p:pic>
        <p:nvPicPr>
          <p:cNvPr id="12" name="Imagen 11">
            <a:extLst>
              <a:ext uri="{FF2B5EF4-FFF2-40B4-BE49-F238E27FC236}">
                <a16:creationId xmlns:a16="http://schemas.microsoft.com/office/drawing/2014/main" id="{6B879D92-7427-4830-A2F9-A9507E2F8655}"/>
              </a:ext>
            </a:extLst>
          </p:cNvPr>
          <p:cNvPicPr>
            <a:picLocks noChangeAspect="1"/>
          </p:cNvPicPr>
          <p:nvPr/>
        </p:nvPicPr>
        <p:blipFill>
          <a:blip r:embed="rId4"/>
          <a:stretch>
            <a:fillRect/>
          </a:stretch>
        </p:blipFill>
        <p:spPr>
          <a:xfrm>
            <a:off x="1042131" y="1607696"/>
            <a:ext cx="6056244" cy="3688790"/>
          </a:xfrm>
          <a:prstGeom prst="rect">
            <a:avLst/>
          </a:prstGeom>
        </p:spPr>
      </p:pic>
      <p:sp>
        <p:nvSpPr>
          <p:cNvPr id="4" name="CuadroTexto 3">
            <a:extLst>
              <a:ext uri="{FF2B5EF4-FFF2-40B4-BE49-F238E27FC236}">
                <a16:creationId xmlns:a16="http://schemas.microsoft.com/office/drawing/2014/main" id="{6D439B7F-B249-4FF4-8D74-84DBF9945785}"/>
              </a:ext>
            </a:extLst>
          </p:cNvPr>
          <p:cNvSpPr txBox="1"/>
          <p:nvPr/>
        </p:nvSpPr>
        <p:spPr>
          <a:xfrm>
            <a:off x="7722706" y="3005679"/>
            <a:ext cx="4248899" cy="1200329"/>
          </a:xfrm>
          <a:prstGeom prst="rect">
            <a:avLst/>
          </a:prstGeom>
          <a:noFill/>
        </p:spPr>
        <p:txBody>
          <a:bodyPr wrap="square" rtlCol="0">
            <a:spAutoFit/>
          </a:bodyPr>
          <a:lstStyle/>
          <a:p>
            <a:pPr marL="285750" indent="-285750" algn="just">
              <a:buFont typeface="Arial" panose="020B0604020202020204" pitchFamily="34" charset="0"/>
              <a:buChar char="•"/>
            </a:pPr>
            <a:r>
              <a:rPr lang="es-MX" dirty="0">
                <a:latin typeface="Arial Narrow" panose="020B0606020202030204" pitchFamily="34" charset="0"/>
              </a:rPr>
              <a:t>El 6.8% de las solicitudes no cumplen los parámetros para ser incluidos en los alivios.</a:t>
            </a:r>
          </a:p>
          <a:p>
            <a:pPr marL="285750" indent="-285750" algn="just">
              <a:buFont typeface="Arial" panose="020B0604020202020204" pitchFamily="34" charset="0"/>
              <a:buChar char="•"/>
            </a:pPr>
            <a:r>
              <a:rPr lang="es-MX" dirty="0">
                <a:latin typeface="Arial Narrow" panose="020B0606020202030204" pitchFamily="34" charset="0"/>
              </a:rPr>
              <a:t>El 93.2 de las solicitudes son susceptible de aplicar la política de alivios</a:t>
            </a:r>
          </a:p>
        </p:txBody>
      </p:sp>
    </p:spTree>
    <p:extLst>
      <p:ext uri="{BB962C8B-B14F-4D97-AF65-F5344CB8AC3E}">
        <p14:creationId xmlns:p14="http://schemas.microsoft.com/office/powerpoint/2010/main" val="321834795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993118" cy="431663"/>
          </a:xfrm>
          <a:prstGeom prst="rect">
            <a:avLst/>
          </a:prstGeom>
        </p:spPr>
      </p:pic>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97</a:t>
            </a:fld>
            <a:endParaRPr lang="es-ES" dirty="0"/>
          </a:p>
        </p:txBody>
      </p:sp>
      <p:sp>
        <p:nvSpPr>
          <p:cNvPr id="14" name="CuadroTexto 13">
            <a:extLst>
              <a:ext uri="{FF2B5EF4-FFF2-40B4-BE49-F238E27FC236}">
                <a16:creationId xmlns:a16="http://schemas.microsoft.com/office/drawing/2014/main" id="{8DCB91EC-5FB1-4E0E-9BD0-65CE6C904522}"/>
              </a:ext>
            </a:extLst>
          </p:cNvPr>
          <p:cNvSpPr txBox="1"/>
          <p:nvPr/>
        </p:nvSpPr>
        <p:spPr>
          <a:xfrm>
            <a:off x="61959" y="6535322"/>
            <a:ext cx="7401608" cy="338554"/>
          </a:xfrm>
          <a:prstGeom prst="rect">
            <a:avLst/>
          </a:prstGeom>
          <a:noFill/>
        </p:spPr>
        <p:txBody>
          <a:bodyPr wrap="square" rtlCol="0">
            <a:spAutoFit/>
          </a:bodyPr>
          <a:lstStyle/>
          <a:p>
            <a:r>
              <a:rPr lang="es-CO" sz="1600" i="1" dirty="0">
                <a:solidFill>
                  <a:schemeClr val="bg1"/>
                </a:solidFill>
              </a:rPr>
              <a:t>Informe a corte  18 Octubre 2020</a:t>
            </a:r>
          </a:p>
        </p:txBody>
      </p:sp>
      <p:sp>
        <p:nvSpPr>
          <p:cNvPr id="6" name="CuadroTexto 5">
            <a:extLst>
              <a:ext uri="{FF2B5EF4-FFF2-40B4-BE49-F238E27FC236}">
                <a16:creationId xmlns:a16="http://schemas.microsoft.com/office/drawing/2014/main" id="{D40BDD81-6574-4098-99D1-53B0E4986C7D}"/>
              </a:ext>
            </a:extLst>
          </p:cNvPr>
          <p:cNvSpPr txBox="1"/>
          <p:nvPr/>
        </p:nvSpPr>
        <p:spPr>
          <a:xfrm>
            <a:off x="6498622" y="6226322"/>
            <a:ext cx="4189030" cy="276999"/>
          </a:xfrm>
          <a:prstGeom prst="rect">
            <a:avLst/>
          </a:prstGeom>
          <a:noFill/>
        </p:spPr>
        <p:txBody>
          <a:bodyPr wrap="square" rtlCol="0">
            <a:spAutoFit/>
          </a:bodyPr>
          <a:lstStyle/>
          <a:p>
            <a:pPr algn="just"/>
            <a:r>
              <a:rPr lang="es-CO" sz="1200" b="1" i="1" dirty="0">
                <a:solidFill>
                  <a:srgbClr val="7030A0"/>
                </a:solidFill>
                <a:latin typeface="Arial Narrow" panose="020B0606020202030204" pitchFamily="34" charset="0"/>
              </a:rPr>
              <a:t>Aprobados:  Comerciales ajuste 47%  /  Vivienda ajuste 16%</a:t>
            </a:r>
          </a:p>
        </p:txBody>
      </p:sp>
      <p:sp>
        <p:nvSpPr>
          <p:cNvPr id="15" name="CuadroTexto 14">
            <a:extLst>
              <a:ext uri="{FF2B5EF4-FFF2-40B4-BE49-F238E27FC236}">
                <a16:creationId xmlns:a16="http://schemas.microsoft.com/office/drawing/2014/main" id="{D037F312-AE72-4AD0-82B6-847389858134}"/>
              </a:ext>
            </a:extLst>
          </p:cNvPr>
          <p:cNvSpPr txBox="1"/>
          <p:nvPr/>
        </p:nvSpPr>
        <p:spPr>
          <a:xfrm>
            <a:off x="10874326" y="59816"/>
            <a:ext cx="1364566" cy="276999"/>
          </a:xfrm>
          <a:prstGeom prst="rect">
            <a:avLst/>
          </a:prstGeom>
          <a:noFill/>
        </p:spPr>
        <p:txBody>
          <a:bodyPr wrap="square" rtlCol="0">
            <a:spAutoFit/>
          </a:bodyPr>
          <a:lstStyle/>
          <a:p>
            <a:pPr algn="r"/>
            <a:r>
              <a:rPr lang="es-ES" sz="1200" dirty="0">
                <a:solidFill>
                  <a:srgbClr val="A9A8A9"/>
                </a:solidFill>
                <a:latin typeface="Arial Narrow" panose="020B0606020202030204" pitchFamily="34" charset="0"/>
                <a:cs typeface="Lato Regular"/>
              </a:rPr>
              <a:t>Cifras en millones</a:t>
            </a:r>
          </a:p>
        </p:txBody>
      </p:sp>
      <p:sp>
        <p:nvSpPr>
          <p:cNvPr id="4" name="CuadroTexto 3">
            <a:extLst>
              <a:ext uri="{FF2B5EF4-FFF2-40B4-BE49-F238E27FC236}">
                <a16:creationId xmlns:a16="http://schemas.microsoft.com/office/drawing/2014/main" id="{C0D621E1-4854-45E2-9B7F-F3F8A3E9050F}"/>
              </a:ext>
            </a:extLst>
          </p:cNvPr>
          <p:cNvSpPr txBox="1"/>
          <p:nvPr/>
        </p:nvSpPr>
        <p:spPr>
          <a:xfrm>
            <a:off x="8853927" y="2091326"/>
            <a:ext cx="2908885" cy="2031325"/>
          </a:xfrm>
          <a:prstGeom prst="rect">
            <a:avLst/>
          </a:prstGeom>
          <a:noFill/>
        </p:spPr>
        <p:txBody>
          <a:bodyPr wrap="square" rtlCol="0">
            <a:spAutoFit/>
          </a:bodyPr>
          <a:lstStyle/>
          <a:p>
            <a:pPr marL="285750" indent="-285750">
              <a:buFont typeface="Arial" panose="020B0604020202020204" pitchFamily="34" charset="0"/>
              <a:buChar char="•"/>
            </a:pPr>
            <a:r>
              <a:rPr lang="es-MX" dirty="0">
                <a:latin typeface="Arial Narrow" panose="020B0606020202030204" pitchFamily="34" charset="0"/>
              </a:rPr>
              <a:t>Retención a 293 Contratos de arrendamientos ($1.188 cánon antes de ajuste).</a:t>
            </a:r>
          </a:p>
          <a:p>
            <a:endParaRPr lang="es-MX" dirty="0">
              <a:latin typeface="Arial Narrow" panose="020B0606020202030204" pitchFamily="34" charset="0"/>
            </a:endParaRPr>
          </a:p>
          <a:p>
            <a:pPr marL="285750" indent="-285750">
              <a:buFont typeface="Arial" panose="020B0604020202020204" pitchFamily="34" charset="0"/>
              <a:buChar char="•"/>
            </a:pPr>
            <a:r>
              <a:rPr lang="es-MX" dirty="0">
                <a:latin typeface="Arial Narrow" panose="020B0606020202030204" pitchFamily="34" charset="0"/>
              </a:rPr>
              <a:t>Se ha conservado el 9.2% del total de los contratos (3.177).</a:t>
            </a:r>
          </a:p>
        </p:txBody>
      </p:sp>
      <p:pic>
        <p:nvPicPr>
          <p:cNvPr id="7" name="Imagen 6">
            <a:extLst>
              <a:ext uri="{FF2B5EF4-FFF2-40B4-BE49-F238E27FC236}">
                <a16:creationId xmlns:a16="http://schemas.microsoft.com/office/drawing/2014/main" id="{29EFB3AB-8942-456B-AB9B-A455F3CB3D1D}"/>
              </a:ext>
            </a:extLst>
          </p:cNvPr>
          <p:cNvPicPr>
            <a:picLocks noChangeAspect="1"/>
          </p:cNvPicPr>
          <p:nvPr/>
        </p:nvPicPr>
        <p:blipFill>
          <a:blip r:embed="rId3"/>
          <a:stretch>
            <a:fillRect/>
          </a:stretch>
        </p:blipFill>
        <p:spPr>
          <a:xfrm>
            <a:off x="1344004" y="225082"/>
            <a:ext cx="7509923" cy="6246239"/>
          </a:xfrm>
          <a:prstGeom prst="rect">
            <a:avLst/>
          </a:prstGeom>
        </p:spPr>
      </p:pic>
    </p:spTree>
    <p:extLst>
      <p:ext uri="{BB962C8B-B14F-4D97-AF65-F5344CB8AC3E}">
        <p14:creationId xmlns:p14="http://schemas.microsoft.com/office/powerpoint/2010/main" val="323733384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993118" cy="431663"/>
          </a:xfrm>
          <a:prstGeom prst="rect">
            <a:avLst/>
          </a:prstGeom>
        </p:spPr>
      </p:pic>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98</a:t>
            </a:fld>
            <a:endParaRPr lang="es-ES" dirty="0"/>
          </a:p>
        </p:txBody>
      </p:sp>
      <p:sp>
        <p:nvSpPr>
          <p:cNvPr id="14" name="CuadroTexto 13">
            <a:extLst>
              <a:ext uri="{FF2B5EF4-FFF2-40B4-BE49-F238E27FC236}">
                <a16:creationId xmlns:a16="http://schemas.microsoft.com/office/drawing/2014/main" id="{8DCB91EC-5FB1-4E0E-9BD0-65CE6C904522}"/>
              </a:ext>
            </a:extLst>
          </p:cNvPr>
          <p:cNvSpPr txBox="1"/>
          <p:nvPr/>
        </p:nvSpPr>
        <p:spPr>
          <a:xfrm>
            <a:off x="61959" y="6535322"/>
            <a:ext cx="7401608" cy="338554"/>
          </a:xfrm>
          <a:prstGeom prst="rect">
            <a:avLst/>
          </a:prstGeom>
          <a:noFill/>
        </p:spPr>
        <p:txBody>
          <a:bodyPr wrap="square" rtlCol="0">
            <a:spAutoFit/>
          </a:bodyPr>
          <a:lstStyle/>
          <a:p>
            <a:r>
              <a:rPr lang="es-CO" sz="1600" i="1" dirty="0">
                <a:solidFill>
                  <a:schemeClr val="bg1"/>
                </a:solidFill>
              </a:rPr>
              <a:t>Informe a corte  18 Octubre 2020</a:t>
            </a:r>
          </a:p>
        </p:txBody>
      </p:sp>
      <p:sp>
        <p:nvSpPr>
          <p:cNvPr id="15" name="CuadroTexto 14">
            <a:extLst>
              <a:ext uri="{FF2B5EF4-FFF2-40B4-BE49-F238E27FC236}">
                <a16:creationId xmlns:a16="http://schemas.microsoft.com/office/drawing/2014/main" id="{D037F312-AE72-4AD0-82B6-847389858134}"/>
              </a:ext>
            </a:extLst>
          </p:cNvPr>
          <p:cNvSpPr txBox="1"/>
          <p:nvPr/>
        </p:nvSpPr>
        <p:spPr>
          <a:xfrm>
            <a:off x="10874326" y="59816"/>
            <a:ext cx="1364566" cy="276999"/>
          </a:xfrm>
          <a:prstGeom prst="rect">
            <a:avLst/>
          </a:prstGeom>
          <a:noFill/>
        </p:spPr>
        <p:txBody>
          <a:bodyPr wrap="square" rtlCol="0">
            <a:spAutoFit/>
          </a:bodyPr>
          <a:lstStyle/>
          <a:p>
            <a:pPr algn="r"/>
            <a:r>
              <a:rPr lang="es-ES" sz="1200" dirty="0">
                <a:solidFill>
                  <a:srgbClr val="A9A8A9"/>
                </a:solidFill>
                <a:latin typeface="Arial Narrow" panose="020B0606020202030204" pitchFamily="34" charset="0"/>
                <a:cs typeface="Lato Regular"/>
              </a:rPr>
              <a:t>Cifras en millones</a:t>
            </a:r>
          </a:p>
        </p:txBody>
      </p:sp>
      <p:sp>
        <p:nvSpPr>
          <p:cNvPr id="11" name="Rectángulo 10">
            <a:extLst>
              <a:ext uri="{FF2B5EF4-FFF2-40B4-BE49-F238E27FC236}">
                <a16:creationId xmlns:a16="http://schemas.microsoft.com/office/drawing/2014/main" id="{9C4CD333-4C1B-407F-B8DD-91BE47CA11D0}"/>
              </a:ext>
            </a:extLst>
          </p:cNvPr>
          <p:cNvSpPr/>
          <p:nvPr/>
        </p:nvSpPr>
        <p:spPr>
          <a:xfrm>
            <a:off x="1102572" y="1654690"/>
            <a:ext cx="1204805" cy="3548620"/>
          </a:xfrm>
          <a:prstGeom prst="rect">
            <a:avLst/>
          </a:prstGeom>
          <a:solidFill>
            <a:srgbClr val="FFFF99">
              <a:alpha val="23922"/>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b="1" dirty="0"/>
          </a:p>
        </p:txBody>
      </p:sp>
      <p:sp>
        <p:nvSpPr>
          <p:cNvPr id="12" name="CuadroTexto 11">
            <a:extLst>
              <a:ext uri="{FF2B5EF4-FFF2-40B4-BE49-F238E27FC236}">
                <a16:creationId xmlns:a16="http://schemas.microsoft.com/office/drawing/2014/main" id="{E7E6A9B9-D15E-4008-A9F5-683B51600D43}"/>
              </a:ext>
            </a:extLst>
          </p:cNvPr>
          <p:cNvSpPr txBox="1"/>
          <p:nvPr/>
        </p:nvSpPr>
        <p:spPr>
          <a:xfrm>
            <a:off x="6535953" y="1423354"/>
            <a:ext cx="5278221" cy="4524315"/>
          </a:xfrm>
          <a:prstGeom prst="rect">
            <a:avLst/>
          </a:prstGeom>
          <a:noFill/>
        </p:spPr>
        <p:txBody>
          <a:bodyPr wrap="square" rtlCol="0">
            <a:spAutoFit/>
          </a:bodyPr>
          <a:lstStyle/>
          <a:p>
            <a:pPr marL="285750" indent="-285750">
              <a:buClr>
                <a:schemeClr val="accent6">
                  <a:lumMod val="75000"/>
                </a:schemeClr>
              </a:buClr>
              <a:buFont typeface="Wingdings" panose="05000000000000000000" pitchFamily="2" charset="2"/>
              <a:buChar char="q"/>
            </a:pPr>
            <a:r>
              <a:rPr lang="es-CO" dirty="0">
                <a:latin typeface="Arial Narrow" panose="020B0606020202030204" pitchFamily="34" charset="0"/>
              </a:rPr>
              <a:t>Los 343 contratos en alivio económico representa el 20% de canon total de los contratos vigentes en octubre 2020.</a:t>
            </a:r>
          </a:p>
          <a:p>
            <a:pPr marL="285750" indent="-285750">
              <a:buClr>
                <a:schemeClr val="accent6">
                  <a:lumMod val="75000"/>
                </a:schemeClr>
              </a:buClr>
              <a:buFont typeface="Wingdings" panose="05000000000000000000" pitchFamily="2" charset="2"/>
              <a:buChar char="q"/>
            </a:pPr>
            <a:endParaRPr lang="es-CO" dirty="0">
              <a:latin typeface="Arial Narrow" panose="020B0606020202030204" pitchFamily="34" charset="0"/>
            </a:endParaRPr>
          </a:p>
          <a:p>
            <a:pPr marL="285750" indent="-285750">
              <a:buClr>
                <a:schemeClr val="accent6">
                  <a:lumMod val="75000"/>
                </a:schemeClr>
              </a:buClr>
              <a:buFont typeface="Wingdings" panose="05000000000000000000" pitchFamily="2" charset="2"/>
              <a:buChar char="q"/>
            </a:pPr>
            <a:r>
              <a:rPr lang="es-CO" dirty="0">
                <a:latin typeface="Arial Narrow" panose="020B0606020202030204" pitchFamily="34" charset="0"/>
              </a:rPr>
              <a:t>De los 343 solicitudes, 42 contratos se encuentran al día con un canon mensual de $61 Millones.</a:t>
            </a:r>
          </a:p>
          <a:p>
            <a:pPr>
              <a:buClr>
                <a:schemeClr val="accent6">
                  <a:lumMod val="75000"/>
                </a:schemeClr>
              </a:buClr>
            </a:pPr>
            <a:endParaRPr lang="es-CO" dirty="0">
              <a:latin typeface="Arial Narrow" panose="020B0606020202030204" pitchFamily="34" charset="0"/>
            </a:endParaRPr>
          </a:p>
          <a:p>
            <a:pPr marL="285750" indent="-285750">
              <a:buClr>
                <a:schemeClr val="accent6">
                  <a:lumMod val="75000"/>
                </a:schemeClr>
              </a:buClr>
              <a:buFont typeface="Wingdings" panose="05000000000000000000" pitchFamily="2" charset="2"/>
              <a:buChar char="q"/>
            </a:pPr>
            <a:r>
              <a:rPr lang="es-CO" dirty="0">
                <a:latin typeface="Arial Narrow" panose="020B0606020202030204" pitchFamily="34" charset="0"/>
              </a:rPr>
              <a:t>A la fecha de los contratos en proceso de alivio económico, 301 contratos representan una cartera total de </a:t>
            </a:r>
            <a:r>
              <a:rPr lang="es-CO" b="1" dirty="0">
                <a:solidFill>
                  <a:srgbClr val="FF0000"/>
                </a:solidFill>
                <a:latin typeface="Arial Narrow" panose="020B0606020202030204" pitchFamily="34" charset="0"/>
              </a:rPr>
              <a:t>5.125</a:t>
            </a:r>
            <a:r>
              <a:rPr lang="es-CO" dirty="0">
                <a:latin typeface="Arial Narrow" panose="020B0606020202030204" pitchFamily="34" charset="0"/>
              </a:rPr>
              <a:t> millones.</a:t>
            </a:r>
          </a:p>
          <a:p>
            <a:pPr marL="285750" indent="-285750">
              <a:buClr>
                <a:schemeClr val="accent6">
                  <a:lumMod val="75000"/>
                </a:schemeClr>
              </a:buClr>
              <a:buFont typeface="Wingdings" panose="05000000000000000000" pitchFamily="2" charset="2"/>
              <a:buChar char="q"/>
            </a:pPr>
            <a:endParaRPr lang="es-CO" dirty="0">
              <a:latin typeface="Arial Narrow" panose="020B0606020202030204" pitchFamily="34" charset="0"/>
            </a:endParaRPr>
          </a:p>
          <a:p>
            <a:pPr marL="285750" indent="-285750">
              <a:buClr>
                <a:schemeClr val="accent6">
                  <a:lumMod val="75000"/>
                </a:schemeClr>
              </a:buClr>
              <a:buFont typeface="Wingdings" panose="05000000000000000000" pitchFamily="2" charset="2"/>
              <a:buChar char="q"/>
            </a:pPr>
            <a:r>
              <a:rPr lang="es-CO" dirty="0">
                <a:latin typeface="Arial Narrow" panose="020B0606020202030204" pitchFamily="34" charset="0"/>
              </a:rPr>
              <a:t>301 contratos presenta mora entre los meses de marzo a octubre 2020.</a:t>
            </a:r>
          </a:p>
          <a:p>
            <a:pPr>
              <a:buClr>
                <a:schemeClr val="accent6">
                  <a:lumMod val="75000"/>
                </a:schemeClr>
              </a:buClr>
            </a:pPr>
            <a:endParaRPr lang="es-CO" dirty="0">
              <a:latin typeface="Arial Narrow" panose="020B0606020202030204" pitchFamily="34" charset="0"/>
            </a:endParaRPr>
          </a:p>
          <a:p>
            <a:pPr marL="285750" indent="-285750">
              <a:buClr>
                <a:schemeClr val="accent6">
                  <a:lumMod val="75000"/>
                </a:schemeClr>
              </a:buClr>
              <a:buFont typeface="Wingdings" panose="05000000000000000000" pitchFamily="2" charset="2"/>
              <a:buChar char="q"/>
            </a:pPr>
            <a:r>
              <a:rPr lang="es-CO" dirty="0">
                <a:latin typeface="Arial Narrow" panose="020B0606020202030204" pitchFamily="34" charset="0"/>
              </a:rPr>
              <a:t>A la fecha, 306 contratos en proceso de alivio económico, han generado recaudos </a:t>
            </a:r>
            <a:r>
              <a:rPr lang="es-CO" b="1" dirty="0">
                <a:latin typeface="Arial Narrow" panose="020B0606020202030204" pitchFamily="34" charset="0"/>
              </a:rPr>
              <a:t>$6.096 </a:t>
            </a:r>
            <a:r>
              <a:rPr lang="es-CO" dirty="0">
                <a:latin typeface="Arial Narrow" panose="020B0606020202030204" pitchFamily="34" charset="0"/>
              </a:rPr>
              <a:t>millones.</a:t>
            </a:r>
          </a:p>
          <a:p>
            <a:pPr marL="285750" indent="-285750">
              <a:buClr>
                <a:schemeClr val="accent6">
                  <a:lumMod val="75000"/>
                </a:schemeClr>
              </a:buClr>
              <a:buFont typeface="Wingdings" panose="05000000000000000000" pitchFamily="2" charset="2"/>
              <a:buChar char="q"/>
            </a:pPr>
            <a:endParaRPr lang="es-CO" dirty="0">
              <a:latin typeface="Arial Narrow" panose="020B0606020202030204" pitchFamily="34" charset="0"/>
            </a:endParaRPr>
          </a:p>
        </p:txBody>
      </p:sp>
      <p:sp>
        <p:nvSpPr>
          <p:cNvPr id="16" name="CuadroTexto 15">
            <a:extLst>
              <a:ext uri="{FF2B5EF4-FFF2-40B4-BE49-F238E27FC236}">
                <a16:creationId xmlns:a16="http://schemas.microsoft.com/office/drawing/2014/main" id="{FE49B4F2-6DF1-4775-AEC8-5AB19FEF92EC}"/>
              </a:ext>
            </a:extLst>
          </p:cNvPr>
          <p:cNvSpPr txBox="1"/>
          <p:nvPr/>
        </p:nvSpPr>
        <p:spPr>
          <a:xfrm>
            <a:off x="1704975" y="252674"/>
            <a:ext cx="7153274" cy="400110"/>
          </a:xfrm>
          <a:prstGeom prst="rect">
            <a:avLst/>
          </a:prstGeom>
          <a:solidFill>
            <a:schemeClr val="bg1"/>
          </a:solidFill>
        </p:spPr>
        <p:txBody>
          <a:bodyPr wrap="square" rtlCol="0">
            <a:spAutoFit/>
          </a:bodyPr>
          <a:lstStyle/>
          <a:p>
            <a:pPr algn="ctr"/>
            <a:r>
              <a:rPr lang="es-CO" sz="2000" b="1" dirty="0">
                <a:solidFill>
                  <a:schemeClr val="accent1">
                    <a:lumMod val="75000"/>
                  </a:schemeClr>
                </a:solidFill>
                <a:latin typeface="Arial Narrow" panose="020B0606020202030204" pitchFamily="34" charset="0"/>
              </a:rPr>
              <a:t>Comportamiento contratos en proceso de alivio económico</a:t>
            </a:r>
          </a:p>
        </p:txBody>
      </p:sp>
      <p:graphicFrame>
        <p:nvGraphicFramePr>
          <p:cNvPr id="13" name="Gráfico 12">
            <a:extLst>
              <a:ext uri="{FF2B5EF4-FFF2-40B4-BE49-F238E27FC236}">
                <a16:creationId xmlns:a16="http://schemas.microsoft.com/office/drawing/2014/main" id="{A2B6965A-403C-49AC-B2F0-A94D30E6FE1B}"/>
              </a:ext>
            </a:extLst>
          </p:cNvPr>
          <p:cNvGraphicFramePr>
            <a:graphicFrameLocks/>
          </p:cNvGraphicFramePr>
          <p:nvPr/>
        </p:nvGraphicFramePr>
        <p:xfrm>
          <a:off x="202636" y="1654690"/>
          <a:ext cx="6563898" cy="377995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9663040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5534880A-3A75-4040-A83F-4849A3806580}"/>
              </a:ext>
            </a:extLst>
          </p:cNvPr>
          <p:cNvSpPr txBox="1"/>
          <p:nvPr/>
        </p:nvSpPr>
        <p:spPr>
          <a:xfrm>
            <a:off x="793002" y="947241"/>
            <a:ext cx="4764580" cy="523220"/>
          </a:xfrm>
          <a:prstGeom prst="rect">
            <a:avLst/>
          </a:prstGeom>
          <a:noFill/>
        </p:spPr>
        <p:txBody>
          <a:bodyPr wrap="square" rtlCol="0">
            <a:spAutoFit/>
          </a:bodyPr>
          <a:lstStyle/>
          <a:p>
            <a:pPr algn="ctr"/>
            <a:r>
              <a:rPr lang="es-ES" sz="2800" b="1" dirty="0">
                <a:solidFill>
                  <a:srgbClr val="000A8B"/>
                </a:solidFill>
                <a:latin typeface="Arial Narrow" panose="020B0606020202030204" pitchFamily="34" charset="0"/>
              </a:rPr>
              <a:t>Factor de Descuento Inicial</a:t>
            </a:r>
          </a:p>
        </p:txBody>
      </p:sp>
      <p:sp>
        <p:nvSpPr>
          <p:cNvPr id="9" name="Rectángulo 8">
            <a:extLst>
              <a:ext uri="{FF2B5EF4-FFF2-40B4-BE49-F238E27FC236}">
                <a16:creationId xmlns:a16="http://schemas.microsoft.com/office/drawing/2014/main" id="{C83CED47-22E4-4D24-845A-6F31A314DC1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Gerencia Técnica</a:t>
            </a:r>
          </a:p>
        </p:txBody>
      </p:sp>
      <p:pic>
        <p:nvPicPr>
          <p:cNvPr id="8" name="Imagen 7">
            <a:extLst>
              <a:ext uri="{FF2B5EF4-FFF2-40B4-BE49-F238E27FC236}">
                <a16:creationId xmlns:a16="http://schemas.microsoft.com/office/drawing/2014/main" id="{42B10CC0-6EBB-48DC-9F27-B6601AA42358}"/>
              </a:ext>
            </a:extLst>
          </p:cNvPr>
          <p:cNvPicPr>
            <a:picLocks noChangeAspect="1"/>
          </p:cNvPicPr>
          <p:nvPr/>
        </p:nvPicPr>
        <p:blipFill>
          <a:blip r:embed="rId4"/>
          <a:stretch>
            <a:fillRect/>
          </a:stretch>
        </p:blipFill>
        <p:spPr>
          <a:xfrm>
            <a:off x="370291" y="1532016"/>
            <a:ext cx="5610002" cy="4471219"/>
          </a:xfrm>
          <a:prstGeom prst="rect">
            <a:avLst/>
          </a:prstGeom>
        </p:spPr>
      </p:pic>
      <p:sp>
        <p:nvSpPr>
          <p:cNvPr id="13" name="CuadroTexto 12">
            <a:extLst>
              <a:ext uri="{FF2B5EF4-FFF2-40B4-BE49-F238E27FC236}">
                <a16:creationId xmlns:a16="http://schemas.microsoft.com/office/drawing/2014/main" id="{AB1E1116-6291-4F9C-88CE-04CD1595BCCF}"/>
              </a:ext>
            </a:extLst>
          </p:cNvPr>
          <p:cNvSpPr txBox="1"/>
          <p:nvPr/>
        </p:nvSpPr>
        <p:spPr>
          <a:xfrm>
            <a:off x="6596020" y="947241"/>
            <a:ext cx="4764580" cy="523220"/>
          </a:xfrm>
          <a:prstGeom prst="rect">
            <a:avLst/>
          </a:prstGeom>
          <a:noFill/>
        </p:spPr>
        <p:txBody>
          <a:bodyPr wrap="square" rtlCol="0">
            <a:spAutoFit/>
          </a:bodyPr>
          <a:lstStyle/>
          <a:p>
            <a:pPr algn="ctr"/>
            <a:r>
              <a:rPr lang="es-ES" sz="2800" b="1" dirty="0">
                <a:solidFill>
                  <a:srgbClr val="000A8B"/>
                </a:solidFill>
                <a:latin typeface="Arial Narrow" panose="020B0606020202030204" pitchFamily="34" charset="0"/>
              </a:rPr>
              <a:t>Factor de Descuento Revisado</a:t>
            </a:r>
          </a:p>
        </p:txBody>
      </p:sp>
      <p:pic>
        <p:nvPicPr>
          <p:cNvPr id="3" name="Imagen 2">
            <a:extLst>
              <a:ext uri="{FF2B5EF4-FFF2-40B4-BE49-F238E27FC236}">
                <a16:creationId xmlns:a16="http://schemas.microsoft.com/office/drawing/2014/main" id="{DD50CBAA-F1C7-4C47-A42C-7CA08A2FC2B8}"/>
              </a:ext>
            </a:extLst>
          </p:cNvPr>
          <p:cNvPicPr>
            <a:picLocks noChangeAspect="1"/>
          </p:cNvPicPr>
          <p:nvPr/>
        </p:nvPicPr>
        <p:blipFill>
          <a:blip r:embed="rId5"/>
          <a:stretch>
            <a:fillRect/>
          </a:stretch>
        </p:blipFill>
        <p:spPr>
          <a:xfrm>
            <a:off x="6819947" y="1627785"/>
            <a:ext cx="4341869" cy="4603233"/>
          </a:xfrm>
          <a:prstGeom prst="rect">
            <a:avLst/>
          </a:prstGeom>
        </p:spPr>
      </p:pic>
    </p:spTree>
    <p:extLst>
      <p:ext uri="{BB962C8B-B14F-4D97-AF65-F5344CB8AC3E}">
        <p14:creationId xmlns:p14="http://schemas.microsoft.com/office/powerpoint/2010/main" val="387174322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5534880A-3A75-4040-A83F-4849A3806580}"/>
              </a:ext>
            </a:extLst>
          </p:cNvPr>
          <p:cNvSpPr txBox="1"/>
          <p:nvPr/>
        </p:nvSpPr>
        <p:spPr>
          <a:xfrm>
            <a:off x="1524000" y="648963"/>
            <a:ext cx="9143999" cy="584775"/>
          </a:xfrm>
          <a:prstGeom prst="rect">
            <a:avLst/>
          </a:prstGeom>
          <a:noFill/>
        </p:spPr>
        <p:txBody>
          <a:bodyPr wrap="square" rtlCol="0">
            <a:spAutoFit/>
          </a:bodyPr>
          <a:lstStyle/>
          <a:p>
            <a:pPr algn="ctr"/>
            <a:r>
              <a:rPr lang="es-ES" sz="3200" b="1" dirty="0">
                <a:solidFill>
                  <a:srgbClr val="000A8B"/>
                </a:solidFill>
                <a:latin typeface="Arial Narrow" panose="020B0606020202030204" pitchFamily="34" charset="0"/>
              </a:rPr>
              <a:t>Ajuste Escenarios</a:t>
            </a:r>
          </a:p>
        </p:txBody>
      </p:sp>
      <p:sp>
        <p:nvSpPr>
          <p:cNvPr id="9" name="Rectángulo 8">
            <a:extLst>
              <a:ext uri="{FF2B5EF4-FFF2-40B4-BE49-F238E27FC236}">
                <a16:creationId xmlns:a16="http://schemas.microsoft.com/office/drawing/2014/main" id="{C83CED47-22E4-4D24-845A-6F31A314DC1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Gerencia Técnica</a:t>
            </a:r>
          </a:p>
        </p:txBody>
      </p:sp>
      <p:graphicFrame>
        <p:nvGraphicFramePr>
          <p:cNvPr id="3" name="Tabla 3">
            <a:extLst>
              <a:ext uri="{FF2B5EF4-FFF2-40B4-BE49-F238E27FC236}">
                <a16:creationId xmlns:a16="http://schemas.microsoft.com/office/drawing/2014/main" id="{39B239BF-7197-4964-9563-A389C63620D5}"/>
              </a:ext>
            </a:extLst>
          </p:cNvPr>
          <p:cNvGraphicFramePr>
            <a:graphicFrameLocks noGrp="1"/>
          </p:cNvGraphicFramePr>
          <p:nvPr/>
        </p:nvGraphicFramePr>
        <p:xfrm>
          <a:off x="453753" y="1559548"/>
          <a:ext cx="11284492" cy="4211320"/>
        </p:xfrm>
        <a:graphic>
          <a:graphicData uri="http://schemas.openxmlformats.org/drawingml/2006/table">
            <a:tbl>
              <a:tblPr firstRow="1" firstCol="1" bandRow="1">
                <a:tableStyleId>{5C22544A-7EE6-4342-B048-85BDC9FD1C3A}</a:tableStyleId>
              </a:tblPr>
              <a:tblGrid>
                <a:gridCol w="1354667">
                  <a:extLst>
                    <a:ext uri="{9D8B030D-6E8A-4147-A177-3AD203B41FA5}">
                      <a16:colId xmlns:a16="http://schemas.microsoft.com/office/drawing/2014/main" val="516178619"/>
                    </a:ext>
                  </a:extLst>
                </a:gridCol>
                <a:gridCol w="2643505">
                  <a:extLst>
                    <a:ext uri="{9D8B030D-6E8A-4147-A177-3AD203B41FA5}">
                      <a16:colId xmlns:a16="http://schemas.microsoft.com/office/drawing/2014/main" val="3647022203"/>
                    </a:ext>
                  </a:extLst>
                </a:gridCol>
                <a:gridCol w="2303503">
                  <a:extLst>
                    <a:ext uri="{9D8B030D-6E8A-4147-A177-3AD203B41FA5}">
                      <a16:colId xmlns:a16="http://schemas.microsoft.com/office/drawing/2014/main" val="3204865187"/>
                    </a:ext>
                  </a:extLst>
                </a:gridCol>
                <a:gridCol w="2643505">
                  <a:extLst>
                    <a:ext uri="{9D8B030D-6E8A-4147-A177-3AD203B41FA5}">
                      <a16:colId xmlns:a16="http://schemas.microsoft.com/office/drawing/2014/main" val="4255173078"/>
                    </a:ext>
                  </a:extLst>
                </a:gridCol>
                <a:gridCol w="2339312">
                  <a:extLst>
                    <a:ext uri="{9D8B030D-6E8A-4147-A177-3AD203B41FA5}">
                      <a16:colId xmlns:a16="http://schemas.microsoft.com/office/drawing/2014/main" val="3862641938"/>
                    </a:ext>
                  </a:extLst>
                </a:gridCol>
              </a:tblGrid>
              <a:tr h="370840">
                <a:tc>
                  <a:txBody>
                    <a:bodyPr/>
                    <a:lstStyle/>
                    <a:p>
                      <a:pPr algn="ctr"/>
                      <a:r>
                        <a:rPr lang="es-CO" dirty="0"/>
                        <a:t>Escenarios</a:t>
                      </a:r>
                    </a:p>
                  </a:txBody>
                  <a:tcPr/>
                </a:tc>
                <a:tc>
                  <a:txBody>
                    <a:bodyPr/>
                    <a:lstStyle/>
                    <a:p>
                      <a:pPr algn="ctr"/>
                      <a:r>
                        <a:rPr lang="es-CO" dirty="0"/>
                        <a:t>Rango Inicial</a:t>
                      </a:r>
                    </a:p>
                  </a:txBody>
                  <a:tcPr/>
                </a:tc>
                <a:tc>
                  <a:txBody>
                    <a:bodyPr/>
                    <a:lstStyle/>
                    <a:p>
                      <a:pPr algn="ctr"/>
                      <a:r>
                        <a:rPr lang="es-CO" dirty="0"/>
                        <a:t>Premisa</a:t>
                      </a:r>
                    </a:p>
                  </a:txBody>
                  <a:tcPr/>
                </a:tc>
                <a:tc>
                  <a:txBody>
                    <a:bodyPr/>
                    <a:lstStyle/>
                    <a:p>
                      <a:pPr algn="ctr"/>
                      <a:r>
                        <a:rPr lang="es-CO" dirty="0"/>
                        <a:t>Rango Revisado</a:t>
                      </a:r>
                    </a:p>
                  </a:txBody>
                  <a:tcPr/>
                </a:tc>
                <a:tc>
                  <a:txBody>
                    <a:bodyPr/>
                    <a:lstStyle/>
                    <a:p>
                      <a:pPr algn="ctr"/>
                      <a:r>
                        <a:rPr lang="es-CO" dirty="0"/>
                        <a:t>Premisa</a:t>
                      </a:r>
                    </a:p>
                  </a:txBody>
                  <a:tcPr/>
                </a:tc>
                <a:extLst>
                  <a:ext uri="{0D108BD9-81ED-4DB2-BD59-A6C34878D82A}">
                    <a16:rowId xmlns:a16="http://schemas.microsoft.com/office/drawing/2014/main" val="1047270129"/>
                  </a:ext>
                </a:extLst>
              </a:tr>
              <a:tr h="370840">
                <a:tc>
                  <a:txBody>
                    <a:bodyPr/>
                    <a:lstStyle/>
                    <a:p>
                      <a:pPr algn="ctr"/>
                      <a:r>
                        <a:rPr lang="es-CO" dirty="0"/>
                        <a:t>Escenario 1</a:t>
                      </a:r>
                    </a:p>
                  </a:txBody>
                  <a:tcPr anchor="ctr"/>
                </a:tc>
                <a:tc>
                  <a:txBody>
                    <a:bodyPr/>
                    <a:lstStyle/>
                    <a:p>
                      <a:pPr algn="ctr"/>
                      <a:r>
                        <a:rPr lang="es-CO" dirty="0"/>
                        <a:t>X &gt; 1’000.000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dirty="0"/>
                        <a:t>Se deben tener en cuenta los Gastos de Operación, los Gastos Administrativos y un margen de ganancia del 20%.</a:t>
                      </a:r>
                    </a:p>
                  </a:txBody>
                  <a:tcPr anchor="ctr"/>
                </a:tc>
                <a:tc>
                  <a:txBody>
                    <a:bodyPr/>
                    <a:lstStyle/>
                    <a:p>
                      <a:pPr algn="ctr"/>
                      <a:r>
                        <a:rPr lang="es-CO" dirty="0"/>
                        <a:t>X &gt; 5’000.000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dirty="0"/>
                        <a:t>Se deben tener en cuenta los Gastos de Operación, los Gastos Administrativos y un margen de ganancia del 20%.</a:t>
                      </a:r>
                    </a:p>
                  </a:txBody>
                  <a:tcPr anchor="ctr"/>
                </a:tc>
                <a:extLst>
                  <a:ext uri="{0D108BD9-81ED-4DB2-BD59-A6C34878D82A}">
                    <a16:rowId xmlns:a16="http://schemas.microsoft.com/office/drawing/2014/main" val="2481610400"/>
                  </a:ext>
                </a:extLst>
              </a:tr>
              <a:tr h="370840">
                <a:tc>
                  <a:txBody>
                    <a:bodyPr/>
                    <a:lstStyle/>
                    <a:p>
                      <a:pPr algn="ctr"/>
                      <a:r>
                        <a:rPr lang="es-CO" dirty="0"/>
                        <a:t>Escenario 2</a:t>
                      </a:r>
                    </a:p>
                  </a:txBody>
                  <a:tcPr anchor="ctr"/>
                </a:tc>
                <a:tc>
                  <a:txBody>
                    <a:bodyPr/>
                    <a:lstStyle/>
                    <a:p>
                      <a:pPr algn="ctr"/>
                      <a:r>
                        <a:rPr lang="es-CO" dirty="0"/>
                        <a:t>500.000 &gt; X &lt; 1’000.000</a:t>
                      </a:r>
                    </a:p>
                  </a:txBody>
                  <a:tcPr anchor="ctr"/>
                </a:tc>
                <a:tc>
                  <a:txBody>
                    <a:bodyPr/>
                    <a:lstStyle/>
                    <a:p>
                      <a:pPr algn="ctr"/>
                      <a:r>
                        <a:rPr lang="es-CO" dirty="0"/>
                        <a:t>Se deben tener en cuenta los Gastos de Operación y los Gastos Administrativos.</a:t>
                      </a:r>
                    </a:p>
                  </a:txBody>
                  <a:tcPr anchor="ctr"/>
                </a:tc>
                <a:tc>
                  <a:txBody>
                    <a:bodyPr/>
                    <a:lstStyle/>
                    <a:p>
                      <a:pPr algn="ctr"/>
                      <a:r>
                        <a:rPr lang="es-CO" dirty="0"/>
                        <a:t>1’000.000 &gt; X &lt; 5’000.000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dirty="0"/>
                        <a:t>Se deben tener en cuenta los Gastos de Operación y los Gastos Administrativos.</a:t>
                      </a:r>
                    </a:p>
                  </a:txBody>
                  <a:tcPr anchor="ctr"/>
                </a:tc>
                <a:extLst>
                  <a:ext uri="{0D108BD9-81ED-4DB2-BD59-A6C34878D82A}">
                    <a16:rowId xmlns:a16="http://schemas.microsoft.com/office/drawing/2014/main" val="2914008060"/>
                  </a:ext>
                </a:extLst>
              </a:tr>
              <a:tr h="370840">
                <a:tc>
                  <a:txBody>
                    <a:bodyPr/>
                    <a:lstStyle/>
                    <a:p>
                      <a:pPr algn="ctr"/>
                      <a:r>
                        <a:rPr lang="es-CO" dirty="0"/>
                        <a:t>Escenario 3</a:t>
                      </a:r>
                    </a:p>
                  </a:txBody>
                  <a:tcPr anchor="ctr"/>
                </a:tc>
                <a:tc>
                  <a:txBody>
                    <a:bodyPr/>
                    <a:lstStyle/>
                    <a:p>
                      <a:pPr algn="ctr"/>
                      <a:r>
                        <a:rPr lang="es-CO" dirty="0"/>
                        <a:t>X &lt; 500.000</a:t>
                      </a:r>
                    </a:p>
                  </a:txBody>
                  <a:tcPr anchor="ctr"/>
                </a:tc>
                <a:tc>
                  <a:txBody>
                    <a:bodyPr/>
                    <a:lstStyle/>
                    <a:p>
                      <a:pPr algn="ctr"/>
                      <a:r>
                        <a:rPr lang="es-CO" dirty="0"/>
                        <a:t>El descuento se realiza directamente al canon.</a:t>
                      </a:r>
                    </a:p>
                  </a:txBody>
                  <a:tcPr anchor="ctr"/>
                </a:tc>
                <a:tc>
                  <a:txBody>
                    <a:bodyPr/>
                    <a:lstStyle/>
                    <a:p>
                      <a:pPr algn="ctr"/>
                      <a:r>
                        <a:rPr lang="es-CO" dirty="0"/>
                        <a:t>X &lt; 1’000.000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dirty="0"/>
                        <a:t>El descuento se realiza directamente al canon.</a:t>
                      </a:r>
                    </a:p>
                  </a:txBody>
                  <a:tcPr anchor="ctr"/>
                </a:tc>
                <a:extLst>
                  <a:ext uri="{0D108BD9-81ED-4DB2-BD59-A6C34878D82A}">
                    <a16:rowId xmlns:a16="http://schemas.microsoft.com/office/drawing/2014/main" val="2710589356"/>
                  </a:ext>
                </a:extLst>
              </a:tr>
            </a:tbl>
          </a:graphicData>
        </a:graphic>
      </p:graphicFrame>
    </p:spTree>
    <p:extLst>
      <p:ext uri="{BB962C8B-B14F-4D97-AF65-F5344CB8AC3E}">
        <p14:creationId xmlns:p14="http://schemas.microsoft.com/office/powerpoint/2010/main" val="179139884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0" y="1131543"/>
            <a:ext cx="9143999" cy="707886"/>
          </a:xfrm>
          <a:prstGeom prst="rect">
            <a:avLst/>
          </a:prstGeom>
          <a:noFill/>
        </p:spPr>
        <p:txBody>
          <a:bodyPr wrap="square" rtlCol="0">
            <a:spAutoFit/>
          </a:bodyPr>
          <a:lstStyle/>
          <a:p>
            <a:pPr algn="ctr"/>
            <a:r>
              <a:rPr lang="es-ES" sz="4000" b="1" dirty="0">
                <a:solidFill>
                  <a:srgbClr val="000A8B"/>
                </a:solidFill>
                <a:latin typeface="Arial Narrow" panose="020B0606020202030204" pitchFamily="34" charset="0"/>
              </a:rPr>
              <a:t>Solicitud  </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 name="Rectángulo 1">
            <a:extLst>
              <a:ext uri="{FF2B5EF4-FFF2-40B4-BE49-F238E27FC236}">
                <a16:creationId xmlns:a16="http://schemas.microsoft.com/office/drawing/2014/main" id="{29B8BB3A-6526-40DC-A288-8469522B8C31}"/>
              </a:ext>
            </a:extLst>
          </p:cNvPr>
          <p:cNvSpPr/>
          <p:nvPr/>
        </p:nvSpPr>
        <p:spPr>
          <a:xfrm>
            <a:off x="384313" y="2340916"/>
            <a:ext cx="11423373" cy="2677656"/>
          </a:xfrm>
          <a:prstGeom prst="rect">
            <a:avLst/>
          </a:prstGeom>
        </p:spPr>
        <p:txBody>
          <a:bodyPr wrap="square">
            <a:spAutoFit/>
          </a:bodyPr>
          <a:lstStyle/>
          <a:p>
            <a:pPr algn="just"/>
            <a:r>
              <a:rPr lang="es-CO" sz="2800" dirty="0">
                <a:solidFill>
                  <a:schemeClr val="bg1">
                    <a:lumMod val="50000"/>
                  </a:schemeClr>
                </a:solidFill>
                <a:latin typeface="Arial Narrow" panose="020B0606020202030204" pitchFamily="34" charset="0"/>
              </a:rPr>
              <a:t>Se solicita a la Junta Directiva la extensión de la política de ajuste de Canon de Arrendamiento o la suscripción de nuevos contratos de arrendamiento, con los factores expuestos, dada la situación económica producida por el COVID -19, es de aclarar que dicha situación será de forma temporal hasta el mes de Junio de 2021, conforme con el crecimiento de la economía en Junio se debe evaluar de nuevo esta política.</a:t>
            </a:r>
          </a:p>
        </p:txBody>
      </p:sp>
      <p:sp>
        <p:nvSpPr>
          <p:cNvPr id="8" name="Rectángulo 7">
            <a:extLst>
              <a:ext uri="{FF2B5EF4-FFF2-40B4-BE49-F238E27FC236}">
                <a16:creationId xmlns:a16="http://schemas.microsoft.com/office/drawing/2014/main" id="{E9DD361B-4D9E-456D-86FB-7AA27A823AB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Gerencia Técnica</a:t>
            </a:r>
          </a:p>
        </p:txBody>
      </p:sp>
    </p:spTree>
    <p:extLst>
      <p:ext uri="{BB962C8B-B14F-4D97-AF65-F5344CB8AC3E}">
        <p14:creationId xmlns:p14="http://schemas.microsoft.com/office/powerpoint/2010/main" val="306320251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ángulo 7">
            <a:extLst>
              <a:ext uri="{FF2B5EF4-FFF2-40B4-BE49-F238E27FC236}">
                <a16:creationId xmlns:a16="http://schemas.microsoft.com/office/drawing/2014/main" id="{089D6406-92EA-4DC6-9155-5227E475B875}"/>
              </a:ext>
            </a:extLst>
          </p:cNvPr>
          <p:cNvSpPr>
            <a:spLocks noChangeArrowheads="1"/>
          </p:cNvSpPr>
          <p:nvPr/>
        </p:nvSpPr>
        <p:spPr bwMode="auto">
          <a:xfrm>
            <a:off x="2420939" y="2305050"/>
            <a:ext cx="7526337"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4000" b="1" dirty="0">
                <a:solidFill>
                  <a:srgbClr val="293166"/>
                </a:solidFill>
                <a:latin typeface="Arial Narrow" panose="020B0606020202030204" pitchFamily="34" charset="0"/>
              </a:rPr>
              <a:t>6. APROBACIÓN ADICIÓN Y PRÓRROGA CONTRATO ARRENDAMIENTO BODEGA ARCHIVO CENTRAL</a:t>
            </a:r>
          </a:p>
        </p:txBody>
      </p:sp>
      <p:sp>
        <p:nvSpPr>
          <p:cNvPr id="8" name="Rectángulo 7">
            <a:extLst>
              <a:ext uri="{FF2B5EF4-FFF2-40B4-BE49-F238E27FC236}">
                <a16:creationId xmlns:a16="http://schemas.microsoft.com/office/drawing/2014/main" id="{E574D43F-5F90-436A-BDBB-278F9EA6AB0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0E005CEB-B915-4945-9906-E5D0989D958F}"/>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0" name="Imagen 7">
            <a:extLst>
              <a:ext uri="{FF2B5EF4-FFF2-40B4-BE49-F238E27FC236}">
                <a16:creationId xmlns:a16="http://schemas.microsoft.com/office/drawing/2014/main" id="{0B09BFD0-FC76-4FB1-AD2C-6C62EAA023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5">
            <a:extLst>
              <a:ext uri="{FF2B5EF4-FFF2-40B4-BE49-F238E27FC236}">
                <a16:creationId xmlns:a16="http://schemas.microsoft.com/office/drawing/2014/main" id="{0AEB5140-418D-403A-8977-E7657C7028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266644160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FD392667-0BDA-4676-871B-4A51066EE24D}"/>
              </a:ext>
            </a:extLst>
          </p:cNvPr>
          <p:cNvSpPr/>
          <p:nvPr/>
        </p:nvSpPr>
        <p:spPr>
          <a:xfrm>
            <a:off x="1" y="6550024"/>
            <a:ext cx="12191999" cy="3079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73731" name="CuadroTexto 9">
            <a:extLst>
              <a:ext uri="{FF2B5EF4-FFF2-40B4-BE49-F238E27FC236}">
                <a16:creationId xmlns:a16="http://schemas.microsoft.com/office/drawing/2014/main" id="{B34BCABC-275E-401E-BE55-F4E25A9CFDCB}"/>
              </a:ext>
            </a:extLst>
          </p:cNvPr>
          <p:cNvSpPr txBox="1">
            <a:spLocks noChangeArrowheads="1"/>
          </p:cNvSpPr>
          <p:nvPr/>
        </p:nvSpPr>
        <p:spPr bwMode="auto">
          <a:xfrm>
            <a:off x="6819899" y="6550023"/>
            <a:ext cx="53721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Vicepresidencia Administrativa y Financiera – Gerencia Financiera</a:t>
            </a:r>
          </a:p>
        </p:txBody>
      </p:sp>
      <p:grpSp>
        <p:nvGrpSpPr>
          <p:cNvPr id="73732" name="Grupo 11">
            <a:extLst>
              <a:ext uri="{FF2B5EF4-FFF2-40B4-BE49-F238E27FC236}">
                <a16:creationId xmlns:a16="http://schemas.microsoft.com/office/drawing/2014/main" id="{FC24098D-445D-4CDE-B1D5-2B06FFAD8C32}"/>
              </a:ext>
            </a:extLst>
          </p:cNvPr>
          <p:cNvGrpSpPr>
            <a:grpSpLocks/>
          </p:cNvGrpSpPr>
          <p:nvPr/>
        </p:nvGrpSpPr>
        <p:grpSpPr bwMode="auto">
          <a:xfrm>
            <a:off x="2097089" y="96839"/>
            <a:ext cx="8040687" cy="746125"/>
            <a:chOff x="0" y="0"/>
            <a:chExt cx="7303135" cy="745490"/>
          </a:xfrm>
        </p:grpSpPr>
        <p:pic>
          <p:nvPicPr>
            <p:cNvPr id="73735" name="Imagen 12">
              <a:extLst>
                <a:ext uri="{FF2B5EF4-FFF2-40B4-BE49-F238E27FC236}">
                  <a16:creationId xmlns:a16="http://schemas.microsoft.com/office/drawing/2014/main" id="{2067DD9E-525A-45EE-A625-0782F8FAD0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715135" cy="745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6" name="Imagen 13">
              <a:extLst>
                <a:ext uri="{FF2B5EF4-FFF2-40B4-BE49-F238E27FC236}">
                  <a16:creationId xmlns:a16="http://schemas.microsoft.com/office/drawing/2014/main" id="{39F7C7F3-8EE7-4712-A7B3-6CD423B538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2775" y="28575"/>
              <a:ext cx="4150360" cy="713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3733" name="CuadroTexto 7">
            <a:extLst>
              <a:ext uri="{FF2B5EF4-FFF2-40B4-BE49-F238E27FC236}">
                <a16:creationId xmlns:a16="http://schemas.microsoft.com/office/drawing/2014/main" id="{3E28D247-A62C-4322-9308-1A2ED2370672}"/>
              </a:ext>
            </a:extLst>
          </p:cNvPr>
          <p:cNvSpPr txBox="1">
            <a:spLocks noChangeArrowheads="1"/>
          </p:cNvSpPr>
          <p:nvPr/>
        </p:nvSpPr>
        <p:spPr bwMode="auto">
          <a:xfrm>
            <a:off x="1943101" y="1930401"/>
            <a:ext cx="8194675" cy="347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CO" altLang="es-CO" sz="2200" b="1">
                <a:latin typeface="Arial Narrow" panose="020B0606020202030204" pitchFamily="34" charset="0"/>
              </a:rPr>
              <a:t>Objeto del contrato</a:t>
            </a:r>
            <a:r>
              <a:rPr lang="es-CO" altLang="es-CO" sz="2200">
                <a:latin typeface="Arial Narrow" panose="020B0606020202030204" pitchFamily="34" charset="0"/>
              </a:rPr>
              <a:t>: </a:t>
            </a:r>
            <a:r>
              <a:rPr lang="es-ES" altLang="es-CO" sz="2200">
                <a:latin typeface="Arial Narrow" panose="020B0606020202030204" pitchFamily="34" charset="0"/>
              </a:rPr>
              <a:t>Arrendar la bodega ubicada en la carrera 36 No. 15 - 35 en la ciudad de Bogotá, para la disposición, custodia y administración del archivo de la SOCIEDAD DE ACTIVOS ESPECIALES - SAE SAS”</a:t>
            </a:r>
            <a:r>
              <a:rPr lang="es-CO" altLang="es-CO" sz="2200">
                <a:latin typeface="Arial Narrow" panose="020B0606020202030204" pitchFamily="34" charset="0"/>
              </a:rPr>
              <a:t>.</a:t>
            </a:r>
          </a:p>
          <a:p>
            <a:pPr algn="just"/>
            <a:endParaRPr lang="es-CO" altLang="es-CO" sz="2200">
              <a:latin typeface="Arial Narrow" panose="020B0606020202030204" pitchFamily="34" charset="0"/>
            </a:endParaRPr>
          </a:p>
          <a:p>
            <a:pPr algn="just"/>
            <a:r>
              <a:rPr lang="es-CO" altLang="es-CO" sz="2200" b="1">
                <a:latin typeface="Arial Narrow" panose="020B0606020202030204" pitchFamily="34" charset="0"/>
              </a:rPr>
              <a:t>Alcance</a:t>
            </a:r>
            <a:r>
              <a:rPr lang="es-CO" altLang="es-CO" sz="2200">
                <a:latin typeface="Arial Narrow" panose="020B0606020202030204" pitchFamily="34" charset="0"/>
              </a:rPr>
              <a:t>: Contar con un inmueble que cumpla con las necesidades técnicas, tecnológicas y de espacio requeridas para </a:t>
            </a:r>
            <a:r>
              <a:rPr lang="es-ES" altLang="es-CO" sz="2200">
                <a:latin typeface="Arial Narrow" panose="020B0606020202030204" pitchFamily="34" charset="0"/>
              </a:rPr>
              <a:t>la disposición, custodia y administración del archivo de la SAE SAS”</a:t>
            </a:r>
            <a:r>
              <a:rPr lang="es-CO" altLang="es-CO" sz="2200">
                <a:latin typeface="Arial Narrow" panose="020B0606020202030204" pitchFamily="34" charset="0"/>
              </a:rPr>
              <a:t> en la ciudad de Bogotá.</a:t>
            </a:r>
          </a:p>
          <a:p>
            <a:pPr algn="just"/>
            <a:endParaRPr lang="es-CO" altLang="es-CO" sz="2200">
              <a:latin typeface="Arial Narrow" panose="020B0606020202030204" pitchFamily="34" charset="0"/>
            </a:endParaRPr>
          </a:p>
          <a:p>
            <a:pPr algn="just"/>
            <a:r>
              <a:rPr lang="es-CO" altLang="es-CO" sz="2200">
                <a:latin typeface="Arial Narrow" panose="020B0606020202030204" pitchFamily="34" charset="0"/>
              </a:rPr>
              <a:t>El espacio del inmueble arrendado actualmente cuenta con un área total de 2.058 mts².</a:t>
            </a:r>
            <a:endParaRPr lang="es-CO" altLang="es-CO" sz="2200"/>
          </a:p>
        </p:txBody>
      </p:sp>
      <p:sp>
        <p:nvSpPr>
          <p:cNvPr id="73734" name="CuadroTexto 8">
            <a:extLst>
              <a:ext uri="{FF2B5EF4-FFF2-40B4-BE49-F238E27FC236}">
                <a16:creationId xmlns:a16="http://schemas.microsoft.com/office/drawing/2014/main" id="{D5DE595B-5603-40B4-B49C-90D5466A8191}"/>
              </a:ext>
            </a:extLst>
          </p:cNvPr>
          <p:cNvSpPr txBox="1">
            <a:spLocks noChangeArrowheads="1"/>
          </p:cNvSpPr>
          <p:nvPr/>
        </p:nvSpPr>
        <p:spPr bwMode="auto">
          <a:xfrm>
            <a:off x="1943100" y="1063626"/>
            <a:ext cx="83581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ES" altLang="es-CO" sz="2800" b="1">
                <a:latin typeface="Arial Narrow" panose="020B0606020202030204" pitchFamily="34" charset="0"/>
              </a:rPr>
              <a:t>Adicionar y prorrogar el contrato No. 014 de 2015</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7" name="CuadroTexto 10">
            <a:extLst>
              <a:ext uri="{FF2B5EF4-FFF2-40B4-BE49-F238E27FC236}">
                <a16:creationId xmlns:a16="http://schemas.microsoft.com/office/drawing/2014/main" id="{6DB485D7-031C-4AC1-841E-92812A6D4584}"/>
              </a:ext>
            </a:extLst>
          </p:cNvPr>
          <p:cNvSpPr txBox="1">
            <a:spLocks noChangeArrowheads="1"/>
          </p:cNvSpPr>
          <p:nvPr/>
        </p:nvSpPr>
        <p:spPr bwMode="auto">
          <a:xfrm>
            <a:off x="1822450" y="1089026"/>
            <a:ext cx="8547100"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CO" altLang="es-CO" sz="2000" b="1">
                <a:latin typeface="Arial Narrow" panose="020B0606020202030204" pitchFamily="34" charset="0"/>
              </a:rPr>
              <a:t>Valor y plazo iniciales: </a:t>
            </a:r>
            <a:r>
              <a:rPr lang="es-CO" altLang="es-CO" sz="2000">
                <a:latin typeface="Arial Narrow" panose="020B0606020202030204" pitchFamily="34" charset="0"/>
              </a:rPr>
              <a:t>El valor inicial del contrato es de $16.356.000, con un plazo de ejecución de tres (3) meses, desde el 2 de febrero de 2015 con fecha de terminación el 1 de mayo de 2015.</a:t>
            </a:r>
          </a:p>
          <a:p>
            <a:pPr algn="just"/>
            <a:endParaRPr lang="es-CO" altLang="es-CO" sz="2000">
              <a:latin typeface="Arial Narrow" panose="020B0606020202030204" pitchFamily="34" charset="0"/>
            </a:endParaRPr>
          </a:p>
          <a:p>
            <a:pPr algn="just"/>
            <a:r>
              <a:rPr lang="es-CO" altLang="es-CO" sz="2000">
                <a:latin typeface="Arial Narrow" panose="020B0606020202030204" pitchFamily="34" charset="0"/>
              </a:rPr>
              <a:t>El siguiente cuadro detalla las modificaciones realizadas al contrato:</a:t>
            </a:r>
          </a:p>
          <a:p>
            <a:pPr algn="just"/>
            <a:endParaRPr lang="es-CO" altLang="es-CO" sz="1600">
              <a:latin typeface="Arial Narrow" panose="020B0606020202030204" pitchFamily="34" charset="0"/>
            </a:endParaRPr>
          </a:p>
          <a:p>
            <a:pPr algn="just"/>
            <a:endParaRPr lang="es-CO" altLang="es-CO" sz="1600">
              <a:latin typeface="Arial Narrow" panose="020B0606020202030204" pitchFamily="34" charset="0"/>
            </a:endParaRPr>
          </a:p>
          <a:p>
            <a:pPr algn="just"/>
            <a:endParaRPr lang="es-CO" altLang="es-CO" sz="1600">
              <a:latin typeface="Arial Narrow" panose="020B0606020202030204" pitchFamily="34" charset="0"/>
            </a:endParaRPr>
          </a:p>
          <a:p>
            <a:pPr algn="just"/>
            <a:endParaRPr lang="es-CO" altLang="es-CO" sz="1600">
              <a:latin typeface="Arial Narrow" panose="020B0606020202030204" pitchFamily="34" charset="0"/>
            </a:endParaRPr>
          </a:p>
          <a:p>
            <a:pPr algn="just"/>
            <a:endParaRPr lang="es-CO" altLang="es-CO" sz="1600">
              <a:latin typeface="Arial Narrow" panose="020B0606020202030204" pitchFamily="34" charset="0"/>
            </a:endParaRPr>
          </a:p>
          <a:p>
            <a:pPr algn="just"/>
            <a:endParaRPr lang="es-CO" altLang="es-CO" sz="1600">
              <a:latin typeface="Arial Narrow" panose="020B0606020202030204" pitchFamily="34" charset="0"/>
            </a:endParaRPr>
          </a:p>
        </p:txBody>
      </p:sp>
      <p:graphicFrame>
        <p:nvGraphicFramePr>
          <p:cNvPr id="3" name="Tabla 2">
            <a:extLst>
              <a:ext uri="{FF2B5EF4-FFF2-40B4-BE49-F238E27FC236}">
                <a16:creationId xmlns:a16="http://schemas.microsoft.com/office/drawing/2014/main" id="{3D6D7863-13A4-4A47-8F75-89A5DA397AD6}"/>
              </a:ext>
            </a:extLst>
          </p:cNvPr>
          <p:cNvGraphicFramePr>
            <a:graphicFrameLocks noGrp="1"/>
          </p:cNvGraphicFramePr>
          <p:nvPr/>
        </p:nvGraphicFramePr>
        <p:xfrm>
          <a:off x="1871664" y="2938463"/>
          <a:ext cx="8328025" cy="2557462"/>
        </p:xfrm>
        <a:graphic>
          <a:graphicData uri="http://schemas.openxmlformats.org/drawingml/2006/table">
            <a:tbl>
              <a:tblPr>
                <a:tableStyleId>{22838BEF-8BB2-4498-84A7-C5851F593DF1}</a:tableStyleId>
              </a:tblPr>
              <a:tblGrid>
                <a:gridCol w="964756">
                  <a:extLst>
                    <a:ext uri="{9D8B030D-6E8A-4147-A177-3AD203B41FA5}">
                      <a16:colId xmlns:a16="http://schemas.microsoft.com/office/drawing/2014/main" val="20000"/>
                    </a:ext>
                  </a:extLst>
                </a:gridCol>
                <a:gridCol w="1702333">
                  <a:extLst>
                    <a:ext uri="{9D8B030D-6E8A-4147-A177-3AD203B41FA5}">
                      <a16:colId xmlns:a16="http://schemas.microsoft.com/office/drawing/2014/main" val="20001"/>
                    </a:ext>
                  </a:extLst>
                </a:gridCol>
                <a:gridCol w="1430353">
                  <a:extLst>
                    <a:ext uri="{9D8B030D-6E8A-4147-A177-3AD203B41FA5}">
                      <a16:colId xmlns:a16="http://schemas.microsoft.com/office/drawing/2014/main" val="20002"/>
                    </a:ext>
                  </a:extLst>
                </a:gridCol>
                <a:gridCol w="1539417">
                  <a:extLst>
                    <a:ext uri="{9D8B030D-6E8A-4147-A177-3AD203B41FA5}">
                      <a16:colId xmlns:a16="http://schemas.microsoft.com/office/drawing/2014/main" val="20003"/>
                    </a:ext>
                  </a:extLst>
                </a:gridCol>
                <a:gridCol w="847307">
                  <a:extLst>
                    <a:ext uri="{9D8B030D-6E8A-4147-A177-3AD203B41FA5}">
                      <a16:colId xmlns:a16="http://schemas.microsoft.com/office/drawing/2014/main" val="20004"/>
                    </a:ext>
                  </a:extLst>
                </a:gridCol>
                <a:gridCol w="1843859">
                  <a:extLst>
                    <a:ext uri="{9D8B030D-6E8A-4147-A177-3AD203B41FA5}">
                      <a16:colId xmlns:a16="http://schemas.microsoft.com/office/drawing/2014/main" val="20005"/>
                    </a:ext>
                  </a:extLst>
                </a:gridCol>
              </a:tblGrid>
              <a:tr h="633270">
                <a:tc>
                  <a:txBody>
                    <a:bodyPr/>
                    <a:lstStyle/>
                    <a:p>
                      <a:pPr algn="ctr" fontAlgn="ctr"/>
                      <a:r>
                        <a:rPr lang="es-CO" sz="1400" b="1" u="none" strike="noStrike" dirty="0">
                          <a:solidFill>
                            <a:schemeClr val="bg1"/>
                          </a:solidFill>
                          <a:effectLst/>
                          <a:latin typeface="Arial Narrow" panose="020B0606020202030204" pitchFamily="34" charset="0"/>
                        </a:rPr>
                        <a:t>Modificación No. </a:t>
                      </a:r>
                      <a:endParaRPr lang="es-CO" sz="1400" b="1" i="0" u="none" strike="noStrike" dirty="0">
                        <a:solidFill>
                          <a:schemeClr val="bg1"/>
                        </a:solidFill>
                        <a:effectLst/>
                        <a:latin typeface="Arial Narrow" panose="020B0606020202030204" pitchFamily="34" charset="0"/>
                      </a:endParaRPr>
                    </a:p>
                  </a:txBody>
                  <a:tcPr marL="9525" marR="9525" marT="9525" marB="0" anchor="ctr">
                    <a:solidFill>
                      <a:schemeClr val="accent1">
                        <a:lumMod val="75000"/>
                      </a:schemeClr>
                    </a:solidFill>
                  </a:tcPr>
                </a:tc>
                <a:tc>
                  <a:txBody>
                    <a:bodyPr/>
                    <a:lstStyle/>
                    <a:p>
                      <a:pPr algn="ctr" fontAlgn="ctr"/>
                      <a:r>
                        <a:rPr lang="es-CO" sz="1400" b="1" u="none" strike="noStrike" dirty="0">
                          <a:solidFill>
                            <a:schemeClr val="bg1"/>
                          </a:solidFill>
                          <a:effectLst/>
                          <a:latin typeface="Arial Narrow" panose="020B0606020202030204" pitchFamily="34" charset="0"/>
                        </a:rPr>
                        <a:t>Fecha Modificación </a:t>
                      </a:r>
                      <a:endParaRPr lang="es-CO" sz="1400" b="1" i="0" u="none" strike="noStrike" dirty="0">
                        <a:solidFill>
                          <a:schemeClr val="bg1"/>
                        </a:solidFill>
                        <a:effectLst/>
                        <a:latin typeface="Arial Narrow" panose="020B0606020202030204" pitchFamily="34" charset="0"/>
                      </a:endParaRPr>
                    </a:p>
                  </a:txBody>
                  <a:tcPr marL="9525" marR="9525" marT="9525" marB="0" anchor="ctr">
                    <a:solidFill>
                      <a:schemeClr val="accent1">
                        <a:lumMod val="75000"/>
                      </a:schemeClr>
                    </a:solidFill>
                  </a:tcPr>
                </a:tc>
                <a:tc>
                  <a:txBody>
                    <a:bodyPr/>
                    <a:lstStyle/>
                    <a:p>
                      <a:pPr algn="ctr" fontAlgn="ctr"/>
                      <a:r>
                        <a:rPr lang="es-CO" sz="1400" b="1" u="none" strike="noStrike" dirty="0">
                          <a:solidFill>
                            <a:schemeClr val="bg1"/>
                          </a:solidFill>
                          <a:effectLst/>
                          <a:latin typeface="Arial Narrow" panose="020B0606020202030204" pitchFamily="34" charset="0"/>
                        </a:rPr>
                        <a:t> Valor Adición  </a:t>
                      </a:r>
                      <a:endParaRPr lang="es-CO" sz="1400" b="1" i="0" u="none" strike="noStrike" dirty="0">
                        <a:solidFill>
                          <a:schemeClr val="bg1"/>
                        </a:solidFill>
                        <a:effectLst/>
                        <a:latin typeface="Arial Narrow" panose="020B0606020202030204" pitchFamily="34" charset="0"/>
                      </a:endParaRPr>
                    </a:p>
                  </a:txBody>
                  <a:tcPr marL="9525" marR="9525" marT="9525" marB="0" anchor="ctr">
                    <a:solidFill>
                      <a:schemeClr val="accent1">
                        <a:lumMod val="75000"/>
                      </a:schemeClr>
                    </a:solidFill>
                  </a:tcPr>
                </a:tc>
                <a:tc>
                  <a:txBody>
                    <a:bodyPr/>
                    <a:lstStyle/>
                    <a:p>
                      <a:pPr algn="ctr" fontAlgn="ctr"/>
                      <a:r>
                        <a:rPr lang="es-ES" sz="1400" b="1" u="none" strike="noStrike" dirty="0">
                          <a:solidFill>
                            <a:schemeClr val="bg1"/>
                          </a:solidFill>
                          <a:effectLst/>
                          <a:latin typeface="Arial Narrow" panose="020B0606020202030204" pitchFamily="34" charset="0"/>
                        </a:rPr>
                        <a:t> Nuevo Valor Total del Contrato </a:t>
                      </a:r>
                      <a:endParaRPr lang="es-ES" sz="1400" b="1" i="0" u="none" strike="noStrike" dirty="0">
                        <a:solidFill>
                          <a:schemeClr val="bg1"/>
                        </a:solidFill>
                        <a:effectLst/>
                        <a:latin typeface="Arial Narrow" panose="020B0606020202030204" pitchFamily="34" charset="0"/>
                      </a:endParaRPr>
                    </a:p>
                  </a:txBody>
                  <a:tcPr marL="9525" marR="9525" marT="9525" marB="0" anchor="ctr">
                    <a:solidFill>
                      <a:schemeClr val="accent1">
                        <a:lumMod val="75000"/>
                      </a:schemeClr>
                    </a:solidFill>
                  </a:tcPr>
                </a:tc>
                <a:tc>
                  <a:txBody>
                    <a:bodyPr/>
                    <a:lstStyle/>
                    <a:p>
                      <a:pPr algn="ctr" fontAlgn="ctr"/>
                      <a:r>
                        <a:rPr lang="es-CO" sz="1400" b="1" u="none" strike="noStrike" dirty="0">
                          <a:solidFill>
                            <a:schemeClr val="bg1"/>
                          </a:solidFill>
                          <a:effectLst/>
                          <a:latin typeface="Arial Narrow" panose="020B0606020202030204" pitchFamily="34" charset="0"/>
                        </a:rPr>
                        <a:t>Prorroga</a:t>
                      </a:r>
                      <a:endParaRPr lang="es-CO" sz="1400" b="1" i="0" u="none" strike="noStrike" dirty="0">
                        <a:solidFill>
                          <a:schemeClr val="bg1"/>
                        </a:solidFill>
                        <a:effectLst/>
                        <a:latin typeface="Arial Narrow" panose="020B0606020202030204" pitchFamily="34" charset="0"/>
                      </a:endParaRPr>
                    </a:p>
                  </a:txBody>
                  <a:tcPr marL="9525" marR="9525" marT="9525" marB="0" anchor="ctr">
                    <a:solidFill>
                      <a:schemeClr val="accent1">
                        <a:lumMod val="75000"/>
                      </a:schemeClr>
                    </a:solidFill>
                  </a:tcPr>
                </a:tc>
                <a:tc>
                  <a:txBody>
                    <a:bodyPr/>
                    <a:lstStyle/>
                    <a:p>
                      <a:pPr algn="ctr" fontAlgn="ctr"/>
                      <a:r>
                        <a:rPr lang="es-CO" sz="1400" b="1" u="none" strike="noStrike" dirty="0">
                          <a:solidFill>
                            <a:schemeClr val="bg1"/>
                          </a:solidFill>
                          <a:effectLst/>
                          <a:latin typeface="Arial Narrow" panose="020B0606020202030204" pitchFamily="34" charset="0"/>
                        </a:rPr>
                        <a:t>Nueva fecha de Terminación</a:t>
                      </a:r>
                      <a:endParaRPr lang="es-CO" sz="1400" b="1" i="0" u="none" strike="noStrike" dirty="0">
                        <a:solidFill>
                          <a:schemeClr val="bg1"/>
                        </a:solidFill>
                        <a:effectLst/>
                        <a:latin typeface="Arial Narrow" panose="020B0606020202030204" pitchFamily="34" charset="0"/>
                      </a:endParaRPr>
                    </a:p>
                  </a:txBody>
                  <a:tcPr marL="9525" marR="9525" marT="9525" marB="0" anchor="ctr">
                    <a:solidFill>
                      <a:schemeClr val="accent1">
                        <a:lumMod val="75000"/>
                      </a:schemeClr>
                    </a:solidFill>
                  </a:tcPr>
                </a:tc>
                <a:extLst>
                  <a:ext uri="{0D108BD9-81ED-4DB2-BD59-A6C34878D82A}">
                    <a16:rowId xmlns:a16="http://schemas.microsoft.com/office/drawing/2014/main" val="10000"/>
                  </a:ext>
                </a:extLst>
              </a:tr>
              <a:tr h="405707">
                <a:tc>
                  <a:txBody>
                    <a:bodyPr/>
                    <a:lstStyle/>
                    <a:p>
                      <a:pPr algn="ctr" fontAlgn="b"/>
                      <a:r>
                        <a:rPr lang="es-CO" sz="1400" u="none" strike="noStrike" dirty="0">
                          <a:effectLst/>
                          <a:latin typeface="Arial Narrow" panose="020B0606020202030204" pitchFamily="34" charset="0"/>
                        </a:rPr>
                        <a:t>01</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27 de abril de 2015</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 $            38,164,000 </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 $            54,520,000 </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a:effectLst/>
                          <a:latin typeface="Arial Narrow" panose="020B0606020202030204" pitchFamily="34" charset="0"/>
                        </a:rPr>
                        <a:t>7 meses</a:t>
                      </a:r>
                      <a:endParaRPr lang="es-CO" sz="1400" b="0" i="0" u="none" strike="noStrike">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01 de diciembre de 2015</a:t>
                      </a:r>
                      <a:endParaRPr lang="es-CO" sz="1400" b="0" i="0" u="none" strike="noStrike" dirty="0">
                        <a:solidFill>
                          <a:srgbClr val="000000"/>
                        </a:solidFill>
                        <a:effectLst/>
                        <a:latin typeface="Arial Narrow" panose="020B0606020202030204" pitchFamily="34" charset="0"/>
                      </a:endParaRPr>
                    </a:p>
                  </a:txBody>
                  <a:tcPr marL="9525" marR="9525" marT="9525" marB="0" anchor="ctr"/>
                </a:tc>
                <a:extLst>
                  <a:ext uri="{0D108BD9-81ED-4DB2-BD59-A6C34878D82A}">
                    <a16:rowId xmlns:a16="http://schemas.microsoft.com/office/drawing/2014/main" val="10001"/>
                  </a:ext>
                </a:extLst>
              </a:tr>
              <a:tr h="385913">
                <a:tc>
                  <a:txBody>
                    <a:bodyPr/>
                    <a:lstStyle/>
                    <a:p>
                      <a:pPr algn="ctr" fontAlgn="b"/>
                      <a:r>
                        <a:rPr lang="es-CO" sz="1400" u="none" strike="noStrike" dirty="0">
                          <a:effectLst/>
                          <a:latin typeface="Arial Narrow" panose="020B0606020202030204" pitchFamily="34" charset="0"/>
                        </a:rPr>
                        <a:t>02</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20 de noviembre de 2015</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 $         243,600,000 </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 $         298,120,000 </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12 meses</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01 de diciembre de 2016</a:t>
                      </a:r>
                      <a:endParaRPr lang="es-CO" sz="1400" b="0" i="0" u="none" strike="noStrike" dirty="0">
                        <a:solidFill>
                          <a:srgbClr val="000000"/>
                        </a:solidFill>
                        <a:effectLst/>
                        <a:latin typeface="Arial Narrow" panose="020B0606020202030204" pitchFamily="34" charset="0"/>
                      </a:endParaRPr>
                    </a:p>
                  </a:txBody>
                  <a:tcPr marL="9525" marR="9525" marT="9525" marB="0" anchor="ctr"/>
                </a:tc>
                <a:extLst>
                  <a:ext uri="{0D108BD9-81ED-4DB2-BD59-A6C34878D82A}">
                    <a16:rowId xmlns:a16="http://schemas.microsoft.com/office/drawing/2014/main" val="10002"/>
                  </a:ext>
                </a:extLst>
              </a:tr>
              <a:tr h="377524">
                <a:tc>
                  <a:txBody>
                    <a:bodyPr/>
                    <a:lstStyle/>
                    <a:p>
                      <a:pPr algn="ctr" fontAlgn="b"/>
                      <a:r>
                        <a:rPr lang="es-CO" sz="1400" u="none" strike="noStrike" dirty="0">
                          <a:effectLst/>
                          <a:latin typeface="Arial Narrow" panose="020B0606020202030204" pitchFamily="34" charset="0"/>
                        </a:rPr>
                        <a:t>03</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pt-BR" sz="1400" u="none" strike="noStrike" dirty="0">
                          <a:effectLst/>
                          <a:latin typeface="Arial Narrow" panose="020B0606020202030204" pitchFamily="34" charset="0"/>
                        </a:rPr>
                        <a:t>31 de agosto de 2016</a:t>
                      </a:r>
                      <a:endParaRPr lang="pt-BR"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 $         323,688,000 </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 $         621,808,000 </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12 meses</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01 de diciembre de 2017</a:t>
                      </a:r>
                      <a:endParaRPr lang="es-CO" sz="1400" b="0" i="0" u="none" strike="noStrike" dirty="0">
                        <a:solidFill>
                          <a:srgbClr val="000000"/>
                        </a:solidFill>
                        <a:effectLst/>
                        <a:latin typeface="Arial Narrow" panose="020B0606020202030204" pitchFamily="34" charset="0"/>
                      </a:endParaRPr>
                    </a:p>
                  </a:txBody>
                  <a:tcPr marL="9525" marR="9525" marT="9525" marB="0" anchor="ctr"/>
                </a:tc>
                <a:extLst>
                  <a:ext uri="{0D108BD9-81ED-4DB2-BD59-A6C34878D82A}">
                    <a16:rowId xmlns:a16="http://schemas.microsoft.com/office/drawing/2014/main" val="10003"/>
                  </a:ext>
                </a:extLst>
              </a:tr>
              <a:tr h="394302">
                <a:tc>
                  <a:txBody>
                    <a:bodyPr/>
                    <a:lstStyle/>
                    <a:p>
                      <a:pPr algn="ctr" fontAlgn="b"/>
                      <a:r>
                        <a:rPr lang="es-CO" sz="1400" u="none" strike="noStrike" dirty="0">
                          <a:effectLst/>
                          <a:latin typeface="Arial Narrow" panose="020B0606020202030204" pitchFamily="34" charset="0"/>
                        </a:rPr>
                        <a:t>04</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20 de noviembre de 2017</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 $         316,990,488 </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a:effectLst/>
                          <a:latin typeface="Arial Narrow" panose="020B0606020202030204" pitchFamily="34" charset="0"/>
                        </a:rPr>
                        <a:t> $         938,798,488 </a:t>
                      </a:r>
                      <a:endParaRPr lang="es-CO" sz="1400" b="0" i="0" u="none" strike="noStrike">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a:effectLst/>
                          <a:latin typeface="Arial Narrow" panose="020B0606020202030204" pitchFamily="34" charset="0"/>
                        </a:rPr>
                        <a:t>12 meses </a:t>
                      </a:r>
                      <a:endParaRPr lang="es-CO" sz="1400" b="0" i="0" u="none" strike="noStrike">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01 de diciembre de 2018</a:t>
                      </a:r>
                      <a:endParaRPr lang="es-CO" sz="1400" b="0" i="0" u="none" strike="noStrike" dirty="0">
                        <a:solidFill>
                          <a:srgbClr val="000000"/>
                        </a:solidFill>
                        <a:effectLst/>
                        <a:latin typeface="Arial Narrow" panose="020B0606020202030204" pitchFamily="34" charset="0"/>
                      </a:endParaRPr>
                    </a:p>
                  </a:txBody>
                  <a:tcPr marL="9525" marR="9525" marT="9525" marB="0" anchor="ctr"/>
                </a:tc>
                <a:extLst>
                  <a:ext uri="{0D108BD9-81ED-4DB2-BD59-A6C34878D82A}">
                    <a16:rowId xmlns:a16="http://schemas.microsoft.com/office/drawing/2014/main" val="10004"/>
                  </a:ext>
                </a:extLst>
              </a:tr>
              <a:tr h="360746">
                <a:tc>
                  <a:txBody>
                    <a:bodyPr/>
                    <a:lstStyle/>
                    <a:p>
                      <a:pPr algn="ctr" fontAlgn="b"/>
                      <a:r>
                        <a:rPr lang="es-CO" sz="1400" u="none" strike="noStrike" dirty="0">
                          <a:effectLst/>
                          <a:latin typeface="Arial Narrow" panose="020B0606020202030204" pitchFamily="34" charset="0"/>
                        </a:rPr>
                        <a:t>05</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ES" sz="1400" u="none" strike="noStrike" dirty="0">
                          <a:effectLst/>
                          <a:latin typeface="Arial Narrow" panose="020B0606020202030204" pitchFamily="34" charset="0"/>
                        </a:rPr>
                        <a:t>26 de octubre de 2018</a:t>
                      </a:r>
                      <a:endParaRPr lang="es-ES"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 $         735,000,000 </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 </a:t>
                      </a:r>
                      <a:r>
                        <a:rPr lang="es-CO" sz="1400" b="1" u="none" strike="noStrike" dirty="0">
                          <a:effectLst/>
                          <a:latin typeface="Arial Narrow" panose="020B0606020202030204" pitchFamily="34" charset="0"/>
                        </a:rPr>
                        <a:t>$      1,673,798,488 </a:t>
                      </a:r>
                      <a:endParaRPr lang="es-CO" sz="1400" b="1"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a:effectLst/>
                          <a:latin typeface="Arial Narrow" panose="020B0606020202030204" pitchFamily="34" charset="0"/>
                        </a:rPr>
                        <a:t>24 meses</a:t>
                      </a:r>
                      <a:endParaRPr lang="es-CO" sz="1400" b="0" i="0" u="none" strike="noStrike">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b="1" u="none" strike="noStrike" dirty="0">
                          <a:effectLst/>
                          <a:latin typeface="Arial Narrow" panose="020B0606020202030204" pitchFamily="34" charset="0"/>
                        </a:rPr>
                        <a:t>01 de diciembre de 2020</a:t>
                      </a:r>
                      <a:endParaRPr lang="es-CO" sz="1400" b="1" i="0" u="none" strike="noStrike" dirty="0">
                        <a:solidFill>
                          <a:srgbClr val="000000"/>
                        </a:solidFill>
                        <a:effectLst/>
                        <a:latin typeface="Arial Narrow" panose="020B0606020202030204" pitchFamily="34" charset="0"/>
                      </a:endParaRPr>
                    </a:p>
                  </a:txBody>
                  <a:tcPr marL="9525" marR="9525" marT="9525" marB="0" anchor="ctr"/>
                </a:tc>
                <a:extLst>
                  <a:ext uri="{0D108BD9-81ED-4DB2-BD59-A6C34878D82A}">
                    <a16:rowId xmlns:a16="http://schemas.microsoft.com/office/drawing/2014/main" val="10005"/>
                  </a:ext>
                </a:extLst>
              </a:tr>
            </a:tbl>
          </a:graphicData>
        </a:graphic>
      </p:graphicFrame>
      <p:sp>
        <p:nvSpPr>
          <p:cNvPr id="9" name="Rectángulo 8">
            <a:extLst>
              <a:ext uri="{FF2B5EF4-FFF2-40B4-BE49-F238E27FC236}">
                <a16:creationId xmlns:a16="http://schemas.microsoft.com/office/drawing/2014/main" id="{AA5A98DD-D1B9-460B-BD17-DDD24B7FFD80}"/>
              </a:ext>
            </a:extLst>
          </p:cNvPr>
          <p:cNvSpPr/>
          <p:nvPr/>
        </p:nvSpPr>
        <p:spPr>
          <a:xfrm>
            <a:off x="1" y="6550024"/>
            <a:ext cx="12191999" cy="3079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0" name="CuadroTexto 9">
            <a:extLst>
              <a:ext uri="{FF2B5EF4-FFF2-40B4-BE49-F238E27FC236}">
                <a16:creationId xmlns:a16="http://schemas.microsoft.com/office/drawing/2014/main" id="{8D7447EA-1822-4C80-9346-79CA559140BE}"/>
              </a:ext>
            </a:extLst>
          </p:cNvPr>
          <p:cNvSpPr txBox="1">
            <a:spLocks noChangeArrowheads="1"/>
          </p:cNvSpPr>
          <p:nvPr/>
        </p:nvSpPr>
        <p:spPr bwMode="auto">
          <a:xfrm>
            <a:off x="6819899" y="6550023"/>
            <a:ext cx="53721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Vicepresidencia Administrativa y Financiera – Gerencia Financiera</a:t>
            </a:r>
          </a:p>
        </p:txBody>
      </p:sp>
      <p:pic>
        <p:nvPicPr>
          <p:cNvPr id="11" name="Imagen 7">
            <a:extLst>
              <a:ext uri="{FF2B5EF4-FFF2-40B4-BE49-F238E27FC236}">
                <a16:creationId xmlns:a16="http://schemas.microsoft.com/office/drawing/2014/main" id="{84F0C05D-1A69-43D8-8588-AB17F8F31D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088682" cy="1172991"/>
          </a:xfrm>
          <a:prstGeom prst="rect">
            <a:avLst/>
          </a:prstGeom>
        </p:spPr>
      </p:pic>
      <p:pic>
        <p:nvPicPr>
          <p:cNvPr id="12" name="Imagen 5">
            <a:extLst>
              <a:ext uri="{FF2B5EF4-FFF2-40B4-BE49-F238E27FC236}">
                <a16:creationId xmlns:a16="http://schemas.microsoft.com/office/drawing/2014/main" id="{65BFEBDB-72E9-4EB5-81B7-CD71FBC7E3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422501" cy="651553"/>
          </a:xfrm>
          <a:prstGeom prst="rect">
            <a:avLst/>
          </a:prstGeom>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1" name="CuadroTexto 7">
            <a:extLst>
              <a:ext uri="{FF2B5EF4-FFF2-40B4-BE49-F238E27FC236}">
                <a16:creationId xmlns:a16="http://schemas.microsoft.com/office/drawing/2014/main" id="{C4FFE558-2E08-4219-A001-440801097896}"/>
              </a:ext>
            </a:extLst>
          </p:cNvPr>
          <p:cNvSpPr txBox="1">
            <a:spLocks noChangeArrowheads="1"/>
          </p:cNvSpPr>
          <p:nvPr/>
        </p:nvSpPr>
        <p:spPr bwMode="auto">
          <a:xfrm>
            <a:off x="1822451" y="957264"/>
            <a:ext cx="841057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CO" altLang="es-CO" sz="1600">
                <a:latin typeface="Arial Narrow" panose="020B0606020202030204" pitchFamily="34" charset="0"/>
              </a:rPr>
              <a:t>El archivo de gestión Documental se encuentra ubicada </a:t>
            </a:r>
            <a:r>
              <a:rPr lang="es-ES" altLang="es-CO" sz="1600">
                <a:latin typeface="Arial Narrow" panose="020B0606020202030204" pitchFamily="34" charset="0"/>
              </a:rPr>
              <a:t>sector de Puente Aranda con un área de 2.058,4 mts², inmueble acondicionado por la SAE con mobiliario de estantería industrial para el almacenamiento del material documental, convirtiéndose en el espacio adecuado para la administración, custodia y conservación del acervo</a:t>
            </a:r>
            <a:r>
              <a:rPr lang="es-ES" altLang="es-CO" sz="1600" b="1">
                <a:latin typeface="Arial Narrow" panose="020B0606020202030204" pitchFamily="34" charset="0"/>
              </a:rPr>
              <a:t> </a:t>
            </a:r>
            <a:r>
              <a:rPr lang="es-ES" altLang="es-CO" sz="1600">
                <a:latin typeface="Arial Narrow" panose="020B0606020202030204" pitchFamily="34" charset="0"/>
              </a:rPr>
              <a:t>documental de la Sociedad. Igualmente en este acervo documental, reposan aproximadamente 26.000 cajas ref. X200 y 2.000 cajas ref. X300, es decir, todo el archivo generado por cada una de las áreas que componen la Sociedad.</a:t>
            </a:r>
            <a:endParaRPr lang="es-ES" altLang="es-CO" sz="1600">
              <a:solidFill>
                <a:srgbClr val="A9A8A9"/>
              </a:solidFill>
              <a:latin typeface="Lato Bold"/>
              <a:ea typeface="Lato Bold"/>
              <a:cs typeface="Lato Bold"/>
            </a:endParaRPr>
          </a:p>
        </p:txBody>
      </p:sp>
      <p:pic>
        <p:nvPicPr>
          <p:cNvPr id="75782" name="Imagen 8">
            <a:extLst>
              <a:ext uri="{FF2B5EF4-FFF2-40B4-BE49-F238E27FC236}">
                <a16:creationId xmlns:a16="http://schemas.microsoft.com/office/drawing/2014/main" id="{D97AD380-B28B-43CA-BA03-2783B76605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0613" y="4318000"/>
            <a:ext cx="1611312" cy="177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3" name="Imagen 14">
            <a:extLst>
              <a:ext uri="{FF2B5EF4-FFF2-40B4-BE49-F238E27FC236}">
                <a16:creationId xmlns:a16="http://schemas.microsoft.com/office/drawing/2014/main" id="{F89B4361-1BA2-4CE8-BF9B-BA823A8693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2314" y="4165600"/>
            <a:ext cx="1692275" cy="192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4" name="Imagen 15">
            <a:extLst>
              <a:ext uri="{FF2B5EF4-FFF2-40B4-BE49-F238E27FC236}">
                <a16:creationId xmlns:a16="http://schemas.microsoft.com/office/drawing/2014/main" id="{3FDEB4B1-51DA-49DB-8029-2B6277EFE6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5264" y="4271963"/>
            <a:ext cx="1844675" cy="180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5" name="Imagen 10">
            <a:extLst>
              <a:ext uri="{FF2B5EF4-FFF2-40B4-BE49-F238E27FC236}">
                <a16:creationId xmlns:a16="http://schemas.microsoft.com/office/drawing/2014/main" id="{A875AAA9-0F23-47C7-ADC7-4DCDB536464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8771" t="9741" r="15077" b="24940"/>
          <a:stretch>
            <a:fillRect/>
          </a:stretch>
        </p:blipFill>
        <p:spPr bwMode="auto">
          <a:xfrm>
            <a:off x="4862514" y="2473326"/>
            <a:ext cx="2479675" cy="143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6" name="Imagen 16">
            <a:extLst>
              <a:ext uri="{FF2B5EF4-FFF2-40B4-BE49-F238E27FC236}">
                <a16:creationId xmlns:a16="http://schemas.microsoft.com/office/drawing/2014/main" id="{C9EEB92D-2659-4442-9224-A5634E9CBCE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7248" t="9834" r="14665" b="22545"/>
          <a:stretch>
            <a:fillRect/>
          </a:stretch>
        </p:blipFill>
        <p:spPr bwMode="auto">
          <a:xfrm>
            <a:off x="1992313" y="2473326"/>
            <a:ext cx="2462212"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7" name="Imagen 17">
            <a:extLst>
              <a:ext uri="{FF2B5EF4-FFF2-40B4-BE49-F238E27FC236}">
                <a16:creationId xmlns:a16="http://schemas.microsoft.com/office/drawing/2014/main" id="{548EDFAF-09D8-4650-A174-1E8D3397AB9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66100" y="4292600"/>
            <a:ext cx="1690688" cy="176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Imagen 18">
            <a:extLst>
              <a:ext uri="{FF2B5EF4-FFF2-40B4-BE49-F238E27FC236}">
                <a16:creationId xmlns:a16="http://schemas.microsoft.com/office/drawing/2014/main" id="{4F5AFF4B-1E8B-4FB6-945A-F0BE73CDACEB}"/>
              </a:ext>
            </a:extLst>
          </p:cNvPr>
          <p:cNvPicPr>
            <a:picLocks noChangeAspect="1"/>
          </p:cNvPicPr>
          <p:nvPr/>
        </p:nvPicPr>
        <p:blipFill rotWithShape="1">
          <a:blip r:embed="rId8"/>
          <a:srcRect t="10681" b="19856"/>
          <a:stretch/>
        </p:blipFill>
        <p:spPr>
          <a:xfrm>
            <a:off x="7886701" y="2411414"/>
            <a:ext cx="2251075" cy="1495425"/>
          </a:xfrm>
          <a:prstGeom prst="rect">
            <a:avLst/>
          </a:prstGeom>
          <a:ln>
            <a:noFill/>
          </a:ln>
          <a:effectLst>
            <a:outerShdw blurRad="292100" dist="139700" dir="2700000" algn="tl" rotWithShape="0">
              <a:srgbClr val="333333">
                <a:alpha val="65000"/>
              </a:srgbClr>
            </a:outerShdw>
          </a:effectLst>
        </p:spPr>
      </p:pic>
      <p:sp>
        <p:nvSpPr>
          <p:cNvPr id="16" name="Rectángulo 15">
            <a:extLst>
              <a:ext uri="{FF2B5EF4-FFF2-40B4-BE49-F238E27FC236}">
                <a16:creationId xmlns:a16="http://schemas.microsoft.com/office/drawing/2014/main" id="{A822ED4C-516D-413A-BED1-F0DBAE78F714}"/>
              </a:ext>
            </a:extLst>
          </p:cNvPr>
          <p:cNvSpPr/>
          <p:nvPr/>
        </p:nvSpPr>
        <p:spPr>
          <a:xfrm>
            <a:off x="1" y="6550024"/>
            <a:ext cx="12191999" cy="3079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7" name="CuadroTexto 9">
            <a:extLst>
              <a:ext uri="{FF2B5EF4-FFF2-40B4-BE49-F238E27FC236}">
                <a16:creationId xmlns:a16="http://schemas.microsoft.com/office/drawing/2014/main" id="{4BAD85A1-16BD-42A7-A190-AFB41E06958A}"/>
              </a:ext>
            </a:extLst>
          </p:cNvPr>
          <p:cNvSpPr txBox="1">
            <a:spLocks noChangeArrowheads="1"/>
          </p:cNvSpPr>
          <p:nvPr/>
        </p:nvSpPr>
        <p:spPr bwMode="auto">
          <a:xfrm>
            <a:off x="6819899" y="6550023"/>
            <a:ext cx="53721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Vicepresidencia Administrativa y Financiera – Gerencia Financiera</a:t>
            </a:r>
          </a:p>
        </p:txBody>
      </p:sp>
      <p:pic>
        <p:nvPicPr>
          <p:cNvPr id="18" name="Imagen 7">
            <a:extLst>
              <a:ext uri="{FF2B5EF4-FFF2-40B4-BE49-F238E27FC236}">
                <a16:creationId xmlns:a16="http://schemas.microsoft.com/office/drawing/2014/main" id="{5CB8C2E4-E834-4C38-B7F6-7155B3F0424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0"/>
            <a:ext cx="1822451" cy="1023478"/>
          </a:xfrm>
          <a:prstGeom prst="rect">
            <a:avLst/>
          </a:prstGeom>
        </p:spPr>
      </p:pic>
      <p:pic>
        <p:nvPicPr>
          <p:cNvPr id="20" name="Imagen 5">
            <a:extLst>
              <a:ext uri="{FF2B5EF4-FFF2-40B4-BE49-F238E27FC236}">
                <a16:creationId xmlns:a16="http://schemas.microsoft.com/office/drawing/2014/main" id="{B1FA9097-122C-4BBA-99DB-EE7B5189352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132359" y="211801"/>
            <a:ext cx="2986256" cy="568503"/>
          </a:xfrm>
          <a:prstGeom prst="rect">
            <a:avLst/>
          </a:prstGeom>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5" name="CuadroTexto 10">
            <a:extLst>
              <a:ext uri="{FF2B5EF4-FFF2-40B4-BE49-F238E27FC236}">
                <a16:creationId xmlns:a16="http://schemas.microsoft.com/office/drawing/2014/main" id="{10BED8CC-7CF2-49BF-BC8A-BB1037EEBE12}"/>
              </a:ext>
            </a:extLst>
          </p:cNvPr>
          <p:cNvSpPr txBox="1">
            <a:spLocks noChangeArrowheads="1"/>
          </p:cNvSpPr>
          <p:nvPr/>
        </p:nvSpPr>
        <p:spPr bwMode="auto">
          <a:xfrm>
            <a:off x="1752600" y="936626"/>
            <a:ext cx="84455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CO" altLang="es-CO" sz="1600">
                <a:latin typeface="Arial Narrow" panose="020B0606020202030204" pitchFamily="34" charset="0"/>
              </a:rPr>
              <a:t>Se procedió a realizar un estudio de mercado, con el propósito de conocer </a:t>
            </a:r>
            <a:r>
              <a:rPr lang="es-ES" altLang="es-CO" sz="1600">
                <a:latin typeface="Arial Narrow" panose="020B0606020202030204" pitchFamily="34" charset="0"/>
              </a:rPr>
              <a:t>los precios del mercado de alquiler inmobiliario en el sector, </a:t>
            </a:r>
            <a:r>
              <a:rPr lang="es-CO" altLang="es-CO" sz="1600">
                <a:latin typeface="Arial Narrow" panose="020B0606020202030204" pitchFamily="34" charset="0"/>
              </a:rPr>
              <a:t>teniendo en cuenta las características requeridas del inmueble en donde reposa actualmente el Archivo Central, resultados que se detallan en el siguiente cuadro:</a:t>
            </a:r>
          </a:p>
        </p:txBody>
      </p:sp>
      <p:pic>
        <p:nvPicPr>
          <p:cNvPr id="76806" name="Imagen 1">
            <a:extLst>
              <a:ext uri="{FF2B5EF4-FFF2-40B4-BE49-F238E27FC236}">
                <a16:creationId xmlns:a16="http://schemas.microsoft.com/office/drawing/2014/main" id="{974530B1-B968-4DA6-BE88-91C24F6A73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9650" y="1860550"/>
            <a:ext cx="7226300" cy="452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ángulo 8">
            <a:extLst>
              <a:ext uri="{FF2B5EF4-FFF2-40B4-BE49-F238E27FC236}">
                <a16:creationId xmlns:a16="http://schemas.microsoft.com/office/drawing/2014/main" id="{F654E41A-FEFF-47F0-BBFD-4CF5FA02439A}"/>
              </a:ext>
            </a:extLst>
          </p:cNvPr>
          <p:cNvSpPr/>
          <p:nvPr/>
        </p:nvSpPr>
        <p:spPr>
          <a:xfrm>
            <a:off x="1" y="6550024"/>
            <a:ext cx="12191999" cy="3079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0" name="CuadroTexto 9">
            <a:extLst>
              <a:ext uri="{FF2B5EF4-FFF2-40B4-BE49-F238E27FC236}">
                <a16:creationId xmlns:a16="http://schemas.microsoft.com/office/drawing/2014/main" id="{492A4616-99BF-47D0-B1C3-6E810C109925}"/>
              </a:ext>
            </a:extLst>
          </p:cNvPr>
          <p:cNvSpPr txBox="1">
            <a:spLocks noChangeArrowheads="1"/>
          </p:cNvSpPr>
          <p:nvPr/>
        </p:nvSpPr>
        <p:spPr bwMode="auto">
          <a:xfrm>
            <a:off x="6819899" y="6550023"/>
            <a:ext cx="53721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Vicepresidencia Administrativa y Financiera – Gerencia Financiera</a:t>
            </a:r>
          </a:p>
        </p:txBody>
      </p:sp>
      <p:pic>
        <p:nvPicPr>
          <p:cNvPr id="11" name="Imagen 7">
            <a:extLst>
              <a:ext uri="{FF2B5EF4-FFF2-40B4-BE49-F238E27FC236}">
                <a16:creationId xmlns:a16="http://schemas.microsoft.com/office/drawing/2014/main" id="{71A9946F-AF6D-427F-B2DA-586F64FEF9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838425" cy="1032448"/>
          </a:xfrm>
          <a:prstGeom prst="rect">
            <a:avLst/>
          </a:prstGeom>
        </p:spPr>
      </p:pic>
      <p:pic>
        <p:nvPicPr>
          <p:cNvPr id="12" name="Imagen 5">
            <a:extLst>
              <a:ext uri="{FF2B5EF4-FFF2-40B4-BE49-F238E27FC236}">
                <a16:creationId xmlns:a16="http://schemas.microsoft.com/office/drawing/2014/main" id="{3E1737E9-0378-47B2-B398-F6AA3F2CDD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9" name="CuadroTexto 8">
            <a:extLst>
              <a:ext uri="{FF2B5EF4-FFF2-40B4-BE49-F238E27FC236}">
                <a16:creationId xmlns:a16="http://schemas.microsoft.com/office/drawing/2014/main" id="{A5A104C4-6401-436D-9DA1-22B34F575DC0}"/>
              </a:ext>
            </a:extLst>
          </p:cNvPr>
          <p:cNvSpPr txBox="1">
            <a:spLocks noChangeArrowheads="1"/>
          </p:cNvSpPr>
          <p:nvPr/>
        </p:nvSpPr>
        <p:spPr bwMode="auto">
          <a:xfrm>
            <a:off x="1778001" y="936626"/>
            <a:ext cx="852487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CO" altLang="es-CO" sz="1600">
                <a:latin typeface="Arial Narrow" panose="020B0606020202030204" pitchFamily="34" charset="0"/>
              </a:rPr>
              <a:t>Actualmente la Sociedad cancela </a:t>
            </a:r>
            <a:r>
              <a:rPr lang="es-ES" altLang="es-CO" sz="1600">
                <a:latin typeface="Arial Narrow" panose="020B0606020202030204" pitchFamily="34" charset="0"/>
              </a:rPr>
              <a:t>un canon mensual de arrendamiento por la suma de </a:t>
            </a:r>
            <a:r>
              <a:rPr lang="es-ES" altLang="es-CO" sz="1600" b="1">
                <a:latin typeface="Arial Narrow" panose="020B0606020202030204" pitchFamily="34" charset="0"/>
              </a:rPr>
              <a:t>$31.512.177 </a:t>
            </a:r>
            <a:r>
              <a:rPr lang="es-ES" altLang="es-CO" sz="1600">
                <a:latin typeface="Arial Narrow" panose="020B0606020202030204" pitchFamily="34" charset="0"/>
              </a:rPr>
              <a:t>(IVA incluido)</a:t>
            </a:r>
            <a:r>
              <a:rPr lang="es-CO" altLang="es-CO" sz="1600">
                <a:latin typeface="Arial Narrow" panose="020B0606020202030204" pitchFamily="34" charset="0"/>
              </a:rPr>
              <a:t> cuyo valor </a:t>
            </a:r>
            <a:r>
              <a:rPr lang="es-ES" altLang="es-CO" sz="1600">
                <a:latin typeface="Arial Narrow" panose="020B0606020202030204" pitchFamily="34" charset="0"/>
              </a:rPr>
              <a:t>por mt² equivale a </a:t>
            </a:r>
            <a:r>
              <a:rPr lang="es-ES" altLang="es-CO" sz="1600" b="1">
                <a:latin typeface="Arial Narrow" panose="020B0606020202030204" pitchFamily="34" charset="0"/>
              </a:rPr>
              <a:t>$15.312 </a:t>
            </a:r>
            <a:r>
              <a:rPr lang="es-ES" altLang="es-CO" sz="1600">
                <a:latin typeface="Arial Narrow" panose="020B0606020202030204" pitchFamily="34" charset="0"/>
              </a:rPr>
              <a:t>(IVA incluido), valor mas económico y favorable en comparación con los resultados</a:t>
            </a:r>
            <a:r>
              <a:rPr lang="es-CO" altLang="es-CO" sz="1600">
                <a:latin typeface="Arial Narrow" panose="020B0606020202030204" pitchFamily="34" charset="0"/>
              </a:rPr>
              <a:t> arrojados en el Estudio de Mercado, teniendo en cuenta que en promedio el Valor por mt² en el sector se encuentra por $19.918 </a:t>
            </a:r>
            <a:r>
              <a:rPr lang="es-ES" altLang="es-CO" sz="1600">
                <a:latin typeface="Arial Narrow" panose="020B0606020202030204" pitchFamily="34" charset="0"/>
              </a:rPr>
              <a:t>(IVA incluido)</a:t>
            </a:r>
            <a:r>
              <a:rPr lang="es-CO" altLang="es-CO" sz="1600">
                <a:latin typeface="Arial Narrow" panose="020B0606020202030204" pitchFamily="34" charset="0"/>
              </a:rPr>
              <a:t>, como se evidencia en la siguiente grafica.</a:t>
            </a:r>
          </a:p>
        </p:txBody>
      </p:sp>
      <p:graphicFrame>
        <p:nvGraphicFramePr>
          <p:cNvPr id="77830" name="Gráfico 10">
            <a:extLst>
              <a:ext uri="{FF2B5EF4-FFF2-40B4-BE49-F238E27FC236}">
                <a16:creationId xmlns:a16="http://schemas.microsoft.com/office/drawing/2014/main" id="{76F95174-AE3A-41B0-B8EC-4CD0B2537132}"/>
              </a:ext>
            </a:extLst>
          </p:cNvPr>
          <p:cNvGraphicFramePr>
            <a:graphicFrameLocks/>
          </p:cNvGraphicFramePr>
          <p:nvPr/>
        </p:nvGraphicFramePr>
        <p:xfrm>
          <a:off x="3787775" y="1903414"/>
          <a:ext cx="4224338" cy="2268537"/>
        </p:xfrm>
        <a:graphic>
          <a:graphicData uri="http://schemas.openxmlformats.org/presentationml/2006/ole">
            <mc:AlternateContent xmlns:mc="http://schemas.openxmlformats.org/markup-compatibility/2006">
              <mc:Choice xmlns:v="urn:schemas-microsoft-com:vml" Requires="v">
                <p:oleObj spid="_x0000_s38926" name="Chart" r:id="rId3" imgW="4230991" imgH="2274005" progId="Excel.Chart.8">
                  <p:embed/>
                </p:oleObj>
              </mc:Choice>
              <mc:Fallback>
                <p:oleObj name="Chart" r:id="rId3" imgW="4230991" imgH="2274005" progId="Excel.Chart.8">
                  <p:embed/>
                  <p:pic>
                    <p:nvPicPr>
                      <p:cNvPr id="77830" name="Gráfico 10">
                        <a:extLst>
                          <a:ext uri="{FF2B5EF4-FFF2-40B4-BE49-F238E27FC236}">
                            <a16:creationId xmlns:a16="http://schemas.microsoft.com/office/drawing/2014/main" id="{76F95174-AE3A-41B0-B8EC-4CD0B253713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87775" y="1903414"/>
                        <a:ext cx="4224338" cy="226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7831" name="Rectángulo 2">
            <a:extLst>
              <a:ext uri="{FF2B5EF4-FFF2-40B4-BE49-F238E27FC236}">
                <a16:creationId xmlns:a16="http://schemas.microsoft.com/office/drawing/2014/main" id="{F7F56858-A8F4-46D3-8F85-0DA571CFD53B}"/>
              </a:ext>
            </a:extLst>
          </p:cNvPr>
          <p:cNvSpPr>
            <a:spLocks noChangeArrowheads="1"/>
          </p:cNvSpPr>
          <p:nvPr/>
        </p:nvSpPr>
        <p:spPr bwMode="auto">
          <a:xfrm>
            <a:off x="1778001" y="4027488"/>
            <a:ext cx="8524875"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ES" altLang="es-CO" sz="1600">
                <a:latin typeface="Arial Narrow" panose="020B0606020202030204" pitchFamily="34" charset="0"/>
              </a:rPr>
              <a:t>Adicionalmente, dada la emergencia sanitaria como consecuencia del Covid-19, en negociación con el Arrendatario se logro acordar un 0% de incremento al ajuste del canon mensual de arrendamiento para los 2 años por los que se prorrogara el contrato, sin tener en cuenta el incremento del IPC mas dos puntos porcentuales inicialmente pactados, es decir el valor mensual del canon de arrendamiento que cancelara la SAE por el tiempo en que se prorrogue el contrato será por </a:t>
            </a:r>
            <a:r>
              <a:rPr lang="es-ES" altLang="es-CO" sz="1600" b="1">
                <a:latin typeface="Arial Narrow" panose="020B0606020202030204" pitchFamily="34" charset="0"/>
              </a:rPr>
              <a:t>$31.512.177 (IVA Incluido), </a:t>
            </a:r>
            <a:r>
              <a:rPr lang="es-ES" altLang="es-CO" sz="1600">
                <a:latin typeface="Arial Narrow" panose="020B0606020202030204" pitchFamily="34" charset="0"/>
              </a:rPr>
              <a:t>lo que implica un ahorro aproximado de </a:t>
            </a:r>
            <a:r>
              <a:rPr lang="es-ES" altLang="es-CO" sz="1600" b="1">
                <a:latin typeface="Arial Narrow" panose="020B0606020202030204" pitchFamily="34" charset="0"/>
              </a:rPr>
              <a:t>$68.000.000 </a:t>
            </a:r>
            <a:r>
              <a:rPr lang="es-ES" altLang="es-CO" sz="1600">
                <a:latin typeface="Arial Narrow" panose="020B0606020202030204" pitchFamily="34" charset="0"/>
              </a:rPr>
              <a:t>a favor de la SAE para los 24 meses.</a:t>
            </a:r>
          </a:p>
          <a:p>
            <a:endParaRPr lang="es-ES" altLang="es-CO" sz="1600"/>
          </a:p>
          <a:p>
            <a:pPr algn="just"/>
            <a:r>
              <a:rPr lang="es-ES" altLang="es-CO" sz="1600">
                <a:latin typeface="Arial Narrow" panose="020B0606020202030204" pitchFamily="34" charset="0"/>
              </a:rPr>
              <a:t>Este inmueble es de propiedad de la sociedad Conti Construcciones &amp; Ingeniería SCI, la cual se encuentra inmersa en un proceso de extinción de dominio donde SAE SAS representa el 100% de las acciones de dicha sociedad.</a:t>
            </a:r>
          </a:p>
          <a:p>
            <a:pPr algn="just"/>
            <a:endParaRPr lang="es-CO" altLang="es-CO" sz="1600">
              <a:latin typeface="Arial Narrow" panose="020B0606020202030204" pitchFamily="34" charset="0"/>
            </a:endParaRPr>
          </a:p>
        </p:txBody>
      </p:sp>
      <p:sp>
        <p:nvSpPr>
          <p:cNvPr id="10" name="Rectángulo 9">
            <a:extLst>
              <a:ext uri="{FF2B5EF4-FFF2-40B4-BE49-F238E27FC236}">
                <a16:creationId xmlns:a16="http://schemas.microsoft.com/office/drawing/2014/main" id="{7EC23E41-F231-4CA2-9D27-C258B07697EB}"/>
              </a:ext>
            </a:extLst>
          </p:cNvPr>
          <p:cNvSpPr/>
          <p:nvPr/>
        </p:nvSpPr>
        <p:spPr>
          <a:xfrm>
            <a:off x="1" y="6550024"/>
            <a:ext cx="12191999" cy="3079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1" name="CuadroTexto 9">
            <a:extLst>
              <a:ext uri="{FF2B5EF4-FFF2-40B4-BE49-F238E27FC236}">
                <a16:creationId xmlns:a16="http://schemas.microsoft.com/office/drawing/2014/main" id="{D7617FEE-4BAA-42BA-A731-DEBAB6776A45}"/>
              </a:ext>
            </a:extLst>
          </p:cNvPr>
          <p:cNvSpPr txBox="1">
            <a:spLocks noChangeArrowheads="1"/>
          </p:cNvSpPr>
          <p:nvPr/>
        </p:nvSpPr>
        <p:spPr bwMode="auto">
          <a:xfrm>
            <a:off x="6819899" y="6550023"/>
            <a:ext cx="53721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Vicepresidencia Administrativa y Financiera – Gerencia Financiera</a:t>
            </a:r>
          </a:p>
        </p:txBody>
      </p:sp>
      <p:pic>
        <p:nvPicPr>
          <p:cNvPr id="12" name="Imagen 7">
            <a:extLst>
              <a:ext uri="{FF2B5EF4-FFF2-40B4-BE49-F238E27FC236}">
                <a16:creationId xmlns:a16="http://schemas.microsoft.com/office/drawing/2014/main" id="{5A370C86-7497-4E2F-8DC2-42642F963D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778001" cy="998515"/>
          </a:xfrm>
          <a:prstGeom prst="rect">
            <a:avLst/>
          </a:prstGeom>
        </p:spPr>
      </p:pic>
      <p:pic>
        <p:nvPicPr>
          <p:cNvPr id="13" name="Imagen 5">
            <a:extLst>
              <a:ext uri="{FF2B5EF4-FFF2-40B4-BE49-F238E27FC236}">
                <a16:creationId xmlns:a16="http://schemas.microsoft.com/office/drawing/2014/main" id="{3C7EC5F5-B72B-44E8-B658-F652B7CC71A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2"/>
            <a:ext cx="2913421" cy="554638"/>
          </a:xfrm>
          <a:prstGeom prst="rect">
            <a:avLst/>
          </a:prstGeom>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3" name="CuadroTexto 10">
            <a:extLst>
              <a:ext uri="{FF2B5EF4-FFF2-40B4-BE49-F238E27FC236}">
                <a16:creationId xmlns:a16="http://schemas.microsoft.com/office/drawing/2014/main" id="{6C8B05B9-0996-436E-A337-FA841D2C8B45}"/>
              </a:ext>
            </a:extLst>
          </p:cNvPr>
          <p:cNvSpPr txBox="1">
            <a:spLocks noChangeArrowheads="1"/>
          </p:cNvSpPr>
          <p:nvPr/>
        </p:nvSpPr>
        <p:spPr bwMode="auto">
          <a:xfrm>
            <a:off x="1782764" y="1273175"/>
            <a:ext cx="8626475" cy="523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CO" altLang="es-CO" sz="2200" b="1">
                <a:latin typeface="Arial Narrow" panose="020B0606020202030204" pitchFamily="34" charset="0"/>
              </a:rPr>
              <a:t>SOLICITUD DE APROBACIÓN:</a:t>
            </a:r>
          </a:p>
          <a:p>
            <a:pPr algn="just"/>
            <a:endParaRPr lang="es-CO" altLang="es-CO" sz="2200" b="1">
              <a:latin typeface="Arial Narrow" panose="020B0606020202030204" pitchFamily="34" charset="0"/>
            </a:endParaRPr>
          </a:p>
          <a:p>
            <a:pPr algn="just"/>
            <a:r>
              <a:rPr lang="es-CO" altLang="es-CO" sz="2200" b="1">
                <a:latin typeface="Arial Narrow" panose="020B0606020202030204" pitchFamily="34" charset="0"/>
              </a:rPr>
              <a:t>Adición</a:t>
            </a:r>
            <a:r>
              <a:rPr lang="es-CO" altLang="es-CO" sz="2200">
                <a:latin typeface="Arial Narrow" panose="020B0606020202030204" pitchFamily="34" charset="0"/>
              </a:rPr>
              <a:t>: </a:t>
            </a:r>
            <a:r>
              <a:rPr lang="es-ES" altLang="es-CO" sz="2200">
                <a:latin typeface="Arial Narrow" panose="020B0606020202030204" pitchFamily="34" charset="0"/>
              </a:rPr>
              <a:t>El valor de la presente adición es de ($ 751.545.307) Setecientos cincuenta y un millones quinientos cuarenta y cinco mil trescientos siete pesos M/CTE, Valor que incluye IVA y todos los impuestos, tasas y contribuciones a que haya lugar.</a:t>
            </a:r>
          </a:p>
          <a:p>
            <a:pPr algn="just"/>
            <a:endParaRPr lang="es-ES" altLang="es-CO" sz="2200">
              <a:latin typeface="Arial Narrow" panose="020B0606020202030204" pitchFamily="34" charset="0"/>
            </a:endParaRPr>
          </a:p>
          <a:p>
            <a:pPr algn="just"/>
            <a:r>
              <a:rPr lang="es-CO" altLang="es-CO" sz="2200" b="1">
                <a:latin typeface="Arial Narrow" panose="020B0606020202030204" pitchFamily="34" charset="0"/>
              </a:rPr>
              <a:t>Prorroga</a:t>
            </a:r>
            <a:r>
              <a:rPr lang="es-CO" altLang="es-CO" sz="2200">
                <a:latin typeface="Arial Narrow" panose="020B0606020202030204" pitchFamily="34" charset="0"/>
              </a:rPr>
              <a:t>: La prorroga solicitada es de veinticuatro (24) meses, la nueva vigencia del contrato será hasta el próximo 1 de diciembre de 2022.</a:t>
            </a:r>
          </a:p>
          <a:p>
            <a:pPr algn="just"/>
            <a:endParaRPr lang="es-CO" altLang="es-CO" sz="2200">
              <a:latin typeface="Arial Narrow" panose="020B0606020202030204" pitchFamily="34" charset="0"/>
            </a:endParaRPr>
          </a:p>
          <a:p>
            <a:pPr algn="just"/>
            <a:r>
              <a:rPr lang="es-CO" altLang="es-CO" sz="2200" b="1">
                <a:latin typeface="Arial Narrow" panose="020B0606020202030204" pitchFamily="34" charset="0"/>
              </a:rPr>
              <a:t>Solicitud</a:t>
            </a:r>
            <a:r>
              <a:rPr lang="es-CO" altLang="es-CO" sz="2200">
                <a:latin typeface="Arial Narrow" panose="020B0606020202030204" pitchFamily="34" charset="0"/>
              </a:rPr>
              <a:t>: Aprobación por parte de la Junta Directiva de la SAE SAS, de la adición y prorroga del contrato 014 de 2015 por un monto de </a:t>
            </a:r>
            <a:r>
              <a:rPr lang="es-ES" altLang="es-CO" sz="2200">
                <a:latin typeface="Arial Narrow" panose="020B0606020202030204" pitchFamily="34" charset="0"/>
              </a:rPr>
              <a:t>$ 751.545.307 </a:t>
            </a:r>
            <a:r>
              <a:rPr lang="es-CO" altLang="es-CO" sz="2200">
                <a:latin typeface="Arial Narrow" panose="020B0606020202030204" pitchFamily="34" charset="0"/>
              </a:rPr>
              <a:t>y un plazo de veinticuatro (24) meses respectivamente.</a:t>
            </a:r>
          </a:p>
          <a:p>
            <a:pPr algn="just"/>
            <a:endParaRPr lang="es-ES" altLang="es-CO" sz="2400">
              <a:latin typeface="Arial Narrow" panose="020B0606020202030204" pitchFamily="34" charset="0"/>
            </a:endParaRPr>
          </a:p>
          <a:p>
            <a:pPr algn="ctr"/>
            <a:endParaRPr lang="es-ES" altLang="es-CO" sz="2400">
              <a:solidFill>
                <a:srgbClr val="A9A8A9"/>
              </a:solidFill>
              <a:latin typeface="Lato Bold"/>
              <a:ea typeface="Lato Bold"/>
              <a:cs typeface="Lato Bold"/>
            </a:endParaRPr>
          </a:p>
        </p:txBody>
      </p:sp>
      <p:sp>
        <p:nvSpPr>
          <p:cNvPr id="8" name="Rectángulo 7">
            <a:extLst>
              <a:ext uri="{FF2B5EF4-FFF2-40B4-BE49-F238E27FC236}">
                <a16:creationId xmlns:a16="http://schemas.microsoft.com/office/drawing/2014/main" id="{9E91171B-15D8-4F61-B5A8-90DD9C46ECFB}"/>
              </a:ext>
            </a:extLst>
          </p:cNvPr>
          <p:cNvSpPr/>
          <p:nvPr/>
        </p:nvSpPr>
        <p:spPr>
          <a:xfrm>
            <a:off x="1" y="6550024"/>
            <a:ext cx="12191999" cy="3079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9" name="CuadroTexto 9">
            <a:extLst>
              <a:ext uri="{FF2B5EF4-FFF2-40B4-BE49-F238E27FC236}">
                <a16:creationId xmlns:a16="http://schemas.microsoft.com/office/drawing/2014/main" id="{4547EC80-6A2B-42C8-BC7B-2C18D8FD54A8}"/>
              </a:ext>
            </a:extLst>
          </p:cNvPr>
          <p:cNvSpPr txBox="1">
            <a:spLocks noChangeArrowheads="1"/>
          </p:cNvSpPr>
          <p:nvPr/>
        </p:nvSpPr>
        <p:spPr bwMode="auto">
          <a:xfrm>
            <a:off x="6819899" y="6550023"/>
            <a:ext cx="53721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Vicepresidencia Administrativa y Financiera – Gerencia Financiera</a:t>
            </a:r>
          </a:p>
        </p:txBody>
      </p:sp>
      <p:pic>
        <p:nvPicPr>
          <p:cNvPr id="10" name="Imagen 7">
            <a:extLst>
              <a:ext uri="{FF2B5EF4-FFF2-40B4-BE49-F238E27FC236}">
                <a16:creationId xmlns:a16="http://schemas.microsoft.com/office/drawing/2014/main" id="{05F1AB6A-56EA-433C-802B-2E8173D6C9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5">
            <a:extLst>
              <a:ext uri="{FF2B5EF4-FFF2-40B4-BE49-F238E27FC236}">
                <a16:creationId xmlns:a16="http://schemas.microsoft.com/office/drawing/2014/main" id="{D89780A6-1428-4DB2-9931-F5E00793B7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CuadroTexto 3">
            <a:extLst>
              <a:ext uri="{FF2B5EF4-FFF2-40B4-BE49-F238E27FC236}">
                <a16:creationId xmlns:a16="http://schemas.microsoft.com/office/drawing/2014/main" id="{9D66FE67-B66F-4CB2-8720-9FCF09E53541}"/>
              </a:ext>
            </a:extLst>
          </p:cNvPr>
          <p:cNvSpPr txBox="1">
            <a:spLocks noChangeArrowheads="1"/>
          </p:cNvSpPr>
          <p:nvPr/>
        </p:nvSpPr>
        <p:spPr bwMode="auto">
          <a:xfrm>
            <a:off x="3825876" y="1160464"/>
            <a:ext cx="4530725" cy="739775"/>
          </a:xfrm>
          <a:prstGeom prst="rect">
            <a:avLst/>
          </a:prstGeom>
          <a:noFill/>
          <a:ln w="9525">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a:t>	</a:t>
            </a:r>
            <a:r>
              <a:rPr lang="es-CO" altLang="es-CO" sz="2100" b="1"/>
              <a:t>Gastos mensuales Archivo Central SAE</a:t>
            </a:r>
          </a:p>
        </p:txBody>
      </p:sp>
      <p:graphicFrame>
        <p:nvGraphicFramePr>
          <p:cNvPr id="2" name="Tabla 1">
            <a:extLst>
              <a:ext uri="{FF2B5EF4-FFF2-40B4-BE49-F238E27FC236}">
                <a16:creationId xmlns:a16="http://schemas.microsoft.com/office/drawing/2014/main" id="{756145E5-AE72-4EF1-B58C-FE2F36A8B6DF}"/>
              </a:ext>
            </a:extLst>
          </p:cNvPr>
          <p:cNvGraphicFramePr>
            <a:graphicFrameLocks noGrp="1"/>
          </p:cNvGraphicFramePr>
          <p:nvPr/>
        </p:nvGraphicFramePr>
        <p:xfrm>
          <a:off x="1863726" y="2166939"/>
          <a:ext cx="3616324" cy="3267076"/>
        </p:xfrm>
        <a:graphic>
          <a:graphicData uri="http://schemas.openxmlformats.org/drawingml/2006/table">
            <a:tbl>
              <a:tblPr>
                <a:tableStyleId>{5C22544A-7EE6-4342-B048-85BDC9FD1C3A}</a:tableStyleId>
              </a:tblPr>
              <a:tblGrid>
                <a:gridCol w="1704839">
                  <a:extLst>
                    <a:ext uri="{9D8B030D-6E8A-4147-A177-3AD203B41FA5}">
                      <a16:colId xmlns:a16="http://schemas.microsoft.com/office/drawing/2014/main" val="20000"/>
                    </a:ext>
                  </a:extLst>
                </a:gridCol>
                <a:gridCol w="1295271">
                  <a:extLst>
                    <a:ext uri="{9D8B030D-6E8A-4147-A177-3AD203B41FA5}">
                      <a16:colId xmlns:a16="http://schemas.microsoft.com/office/drawing/2014/main" val="20001"/>
                    </a:ext>
                  </a:extLst>
                </a:gridCol>
                <a:gridCol w="616214">
                  <a:extLst>
                    <a:ext uri="{9D8B030D-6E8A-4147-A177-3AD203B41FA5}">
                      <a16:colId xmlns:a16="http://schemas.microsoft.com/office/drawing/2014/main" val="20002"/>
                    </a:ext>
                  </a:extLst>
                </a:gridCol>
              </a:tblGrid>
              <a:tr h="169652">
                <a:tc>
                  <a:txBody>
                    <a:bodyPr/>
                    <a:lstStyle/>
                    <a:p>
                      <a:pPr algn="ctr" fontAlgn="b"/>
                      <a:r>
                        <a:rPr lang="es-CO" sz="900" b="1" u="none" strike="noStrike" dirty="0">
                          <a:effectLst/>
                        </a:rPr>
                        <a:t>Concepto</a:t>
                      </a:r>
                      <a:endParaRPr lang="es-CO" sz="900" b="1" i="0" u="none" strike="noStrike" dirty="0">
                        <a:solidFill>
                          <a:srgbClr val="000000"/>
                        </a:solidFill>
                        <a:effectLst/>
                        <a:latin typeface="Calibri" panose="020F0502020204030204" pitchFamily="34" charset="0"/>
                      </a:endParaRPr>
                    </a:p>
                  </a:txBody>
                  <a:tcPr marL="7144" marR="7144" marT="714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
                      <a:r>
                        <a:rPr lang="es-CO" sz="900" b="1" u="none" strike="noStrike" dirty="0">
                          <a:effectLst/>
                        </a:rPr>
                        <a:t>Valor</a:t>
                      </a:r>
                      <a:endParaRPr lang="es-CO" sz="900" b="1" i="0" u="none" strike="noStrike" dirty="0">
                        <a:solidFill>
                          <a:srgbClr val="000000"/>
                        </a:solidFill>
                        <a:effectLst/>
                        <a:latin typeface="Calibri" panose="020F0502020204030204" pitchFamily="34" charset="0"/>
                      </a:endParaRPr>
                    </a:p>
                  </a:txBody>
                  <a:tcPr marL="7144" marR="7144" marT="714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
                      <a:r>
                        <a:rPr lang="es-CO" sz="900" b="1" u="none" strike="noStrike" dirty="0">
                          <a:effectLst/>
                        </a:rPr>
                        <a:t>Periodo</a:t>
                      </a:r>
                      <a:endParaRPr lang="es-CO" sz="900" b="1" i="0" u="none" strike="noStrike" dirty="0">
                        <a:solidFill>
                          <a:srgbClr val="000000"/>
                        </a:solidFill>
                        <a:effectLst/>
                        <a:latin typeface="Calibri" panose="020F0502020204030204" pitchFamily="34" charset="0"/>
                      </a:endParaRPr>
                    </a:p>
                  </a:txBody>
                  <a:tcPr marL="7144" marR="7144" marT="714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00"/>
                  </a:ext>
                </a:extLst>
              </a:tr>
              <a:tr h="246767">
                <a:tc>
                  <a:txBody>
                    <a:bodyPr/>
                    <a:lstStyle/>
                    <a:p>
                      <a:pPr algn="ctr" fontAlgn="ctr"/>
                      <a:r>
                        <a:rPr lang="es-CO" sz="900" u="none" strike="noStrike">
                          <a:effectLst/>
                        </a:rPr>
                        <a:t>Arriendo</a:t>
                      </a:r>
                      <a:endParaRPr lang="es-CO" sz="900" b="0" i="0" u="none" strike="noStrike">
                        <a:solidFill>
                          <a:srgbClr val="000000"/>
                        </a:solidFill>
                        <a:effectLst/>
                        <a:latin typeface="Calibri" panose="020F0502020204030204" pitchFamily="34" charset="0"/>
                      </a:endParaRPr>
                    </a:p>
                  </a:txBody>
                  <a:tcPr marL="7144" marR="7144"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s-CO" sz="900" u="none" strike="noStrike" dirty="0">
                          <a:effectLst/>
                        </a:rPr>
                        <a:t> $               31,512,177 </a:t>
                      </a:r>
                      <a:endParaRPr lang="es-CO" sz="900" b="0" i="0" u="none" strike="noStrike" dirty="0">
                        <a:solidFill>
                          <a:srgbClr val="000000"/>
                        </a:solidFill>
                        <a:effectLst/>
                        <a:latin typeface="Calibri" panose="020F0502020204030204" pitchFamily="34" charset="0"/>
                      </a:endParaRPr>
                    </a:p>
                  </a:txBody>
                  <a:tcPr marL="7144" marR="7144"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a:effectLst/>
                        </a:rPr>
                        <a:t>Mensual</a:t>
                      </a:r>
                      <a:endParaRPr lang="es-CO" sz="900" b="0" i="0" u="none" strike="noStrike">
                        <a:solidFill>
                          <a:srgbClr val="000000"/>
                        </a:solidFill>
                        <a:effectLst/>
                        <a:latin typeface="Calibri" panose="020F0502020204030204" pitchFamily="34" charset="0"/>
                      </a:endParaRPr>
                    </a:p>
                  </a:txBody>
                  <a:tcPr marL="7144" marR="7144"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23632">
                <a:tc>
                  <a:txBody>
                    <a:bodyPr/>
                    <a:lstStyle/>
                    <a:p>
                      <a:pPr algn="ctr" fontAlgn="ctr"/>
                      <a:r>
                        <a:rPr lang="es-CO" sz="900" u="none" strike="noStrike">
                          <a:effectLst/>
                        </a:rPr>
                        <a:t>Agua</a:t>
                      </a:r>
                      <a:endParaRPr lang="es-CO" sz="900" b="0" i="0" u="none" strike="noStrike">
                        <a:solidFill>
                          <a:srgbClr val="000000"/>
                        </a:solidFill>
                        <a:effectLst/>
                        <a:latin typeface="Calibri" panose="020F0502020204030204" pitchFamily="34" charset="0"/>
                      </a:endParaRPr>
                    </a:p>
                  </a:txBody>
                  <a:tcPr marL="7144" marR="7144"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s-CO" sz="900" u="none" strike="noStrike">
                          <a:effectLst/>
                        </a:rPr>
                        <a:t> $                    350,000 </a:t>
                      </a:r>
                      <a:endParaRPr lang="es-CO" sz="900" b="0" i="0" u="none" strike="noStrike">
                        <a:solidFill>
                          <a:srgbClr val="000000"/>
                        </a:solidFill>
                        <a:effectLst/>
                        <a:latin typeface="Calibri" panose="020F0502020204030204" pitchFamily="34" charset="0"/>
                      </a:endParaRPr>
                    </a:p>
                  </a:txBody>
                  <a:tcPr marL="7144" marR="7144"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a:effectLst/>
                        </a:rPr>
                        <a:t>Mensual</a:t>
                      </a:r>
                      <a:endParaRPr lang="es-CO" sz="900" b="0" i="0" u="none" strike="noStrike">
                        <a:solidFill>
                          <a:srgbClr val="000000"/>
                        </a:solidFill>
                        <a:effectLst/>
                        <a:latin typeface="Calibri" panose="020F0502020204030204" pitchFamily="34" charset="0"/>
                      </a:endParaRPr>
                    </a:p>
                  </a:txBody>
                  <a:tcPr marL="7144" marR="7144"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46767">
                <a:tc>
                  <a:txBody>
                    <a:bodyPr/>
                    <a:lstStyle/>
                    <a:p>
                      <a:pPr algn="ctr" fontAlgn="ctr"/>
                      <a:r>
                        <a:rPr lang="es-CO" sz="900" u="none" strike="noStrike" dirty="0">
                          <a:effectLst/>
                        </a:rPr>
                        <a:t>Energía</a:t>
                      </a:r>
                      <a:endParaRPr lang="es-CO" sz="900" b="0" i="0" u="none" strike="noStrike" dirty="0">
                        <a:solidFill>
                          <a:srgbClr val="000000"/>
                        </a:solidFill>
                        <a:effectLst/>
                        <a:latin typeface="Calibri" panose="020F0502020204030204" pitchFamily="34" charset="0"/>
                      </a:endParaRPr>
                    </a:p>
                  </a:txBody>
                  <a:tcPr marL="7144" marR="7144"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s-CO" sz="900" u="none" strike="noStrike">
                          <a:effectLst/>
                        </a:rPr>
                        <a:t> $                 1,370,000 </a:t>
                      </a:r>
                      <a:endParaRPr lang="es-CO" sz="900" b="0" i="0" u="none" strike="noStrike">
                        <a:solidFill>
                          <a:srgbClr val="000000"/>
                        </a:solidFill>
                        <a:effectLst/>
                        <a:latin typeface="Calibri" panose="020F0502020204030204" pitchFamily="34" charset="0"/>
                      </a:endParaRPr>
                    </a:p>
                  </a:txBody>
                  <a:tcPr marL="7144" marR="7144"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a:effectLst/>
                        </a:rPr>
                        <a:t>Mensual</a:t>
                      </a:r>
                      <a:endParaRPr lang="es-CO" sz="900" b="0" i="0" u="none" strike="noStrike">
                        <a:solidFill>
                          <a:srgbClr val="000000"/>
                        </a:solidFill>
                        <a:effectLst/>
                        <a:latin typeface="Calibri" panose="020F0502020204030204" pitchFamily="34" charset="0"/>
                      </a:endParaRPr>
                    </a:p>
                  </a:txBody>
                  <a:tcPr marL="7144" marR="7144"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47514">
                <a:tc>
                  <a:txBody>
                    <a:bodyPr/>
                    <a:lstStyle/>
                    <a:p>
                      <a:pPr algn="ctr" fontAlgn="ctr"/>
                      <a:r>
                        <a:rPr lang="es-CO" sz="900" u="none" strike="noStrike">
                          <a:effectLst/>
                        </a:rPr>
                        <a:t>Servicio de Vigilancia 24 horas</a:t>
                      </a:r>
                      <a:endParaRPr lang="es-CO" sz="900" b="0" i="0" u="none" strike="noStrike">
                        <a:solidFill>
                          <a:srgbClr val="000000"/>
                        </a:solidFill>
                        <a:effectLst/>
                        <a:latin typeface="Calibri" panose="020F0502020204030204" pitchFamily="34" charset="0"/>
                      </a:endParaRPr>
                    </a:p>
                  </a:txBody>
                  <a:tcPr marL="7144" marR="7144"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s-CO" sz="900" u="none" strike="noStrike">
                          <a:effectLst/>
                        </a:rPr>
                        <a:t> $                 8,658,579 </a:t>
                      </a:r>
                      <a:endParaRPr lang="es-CO" sz="900" b="0" i="0" u="none" strike="noStrike">
                        <a:solidFill>
                          <a:srgbClr val="000000"/>
                        </a:solidFill>
                        <a:effectLst/>
                        <a:latin typeface="Calibri" panose="020F0502020204030204" pitchFamily="34" charset="0"/>
                      </a:endParaRPr>
                    </a:p>
                  </a:txBody>
                  <a:tcPr marL="7144" marR="7144"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a:effectLst/>
                        </a:rPr>
                        <a:t>Mensual</a:t>
                      </a:r>
                      <a:endParaRPr lang="es-CO" sz="900" b="0" i="0" u="none" strike="noStrike">
                        <a:solidFill>
                          <a:srgbClr val="000000"/>
                        </a:solidFill>
                        <a:effectLst/>
                        <a:latin typeface="Calibri" panose="020F0502020204030204" pitchFamily="34" charset="0"/>
                      </a:endParaRPr>
                    </a:p>
                  </a:txBody>
                  <a:tcPr marL="7144" marR="7144"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848260">
                <a:tc>
                  <a:txBody>
                    <a:bodyPr/>
                    <a:lstStyle/>
                    <a:p>
                      <a:pPr algn="ctr" fontAlgn="ctr"/>
                      <a:r>
                        <a:rPr lang="es-CO" sz="900" u="none" strike="noStrike">
                          <a:effectLst/>
                        </a:rPr>
                        <a:t>Servicio Aseo y Cafetería (incluido los insumos)   </a:t>
                      </a:r>
                      <a:endParaRPr lang="es-CO" sz="900" b="0" i="0" u="none" strike="noStrike">
                        <a:solidFill>
                          <a:srgbClr val="000000"/>
                        </a:solidFill>
                        <a:effectLst/>
                        <a:latin typeface="Calibri" panose="020F0502020204030204" pitchFamily="34" charset="0"/>
                      </a:endParaRPr>
                    </a:p>
                  </a:txBody>
                  <a:tcPr marL="7144" marR="7144"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s-CO" sz="900" u="none" strike="noStrike">
                          <a:effectLst/>
                        </a:rPr>
                        <a:t> $                 4,815,400 </a:t>
                      </a:r>
                      <a:endParaRPr lang="es-CO" sz="900" b="0" i="0" u="none" strike="noStrike">
                        <a:solidFill>
                          <a:srgbClr val="000000"/>
                        </a:solidFill>
                        <a:effectLst/>
                        <a:latin typeface="Calibri" panose="020F0502020204030204" pitchFamily="34" charset="0"/>
                      </a:endParaRPr>
                    </a:p>
                  </a:txBody>
                  <a:tcPr marL="7144" marR="7144"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a:effectLst/>
                        </a:rPr>
                        <a:t>Mensual</a:t>
                      </a:r>
                      <a:endParaRPr lang="es-CO" sz="900" b="0" i="0" u="none" strike="noStrike">
                        <a:solidFill>
                          <a:srgbClr val="000000"/>
                        </a:solidFill>
                        <a:effectLst/>
                        <a:latin typeface="Calibri" panose="020F0502020204030204" pitchFamily="34" charset="0"/>
                      </a:endParaRPr>
                    </a:p>
                  </a:txBody>
                  <a:tcPr marL="7144" marR="7144"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524378">
                <a:tc>
                  <a:txBody>
                    <a:bodyPr/>
                    <a:lstStyle/>
                    <a:p>
                      <a:pPr algn="ctr" fontAlgn="ctr"/>
                      <a:r>
                        <a:rPr lang="es-CO" sz="900" u="none" strike="noStrike">
                          <a:effectLst/>
                        </a:rPr>
                        <a:t>Servicio de reproducción, scaner impresión (incluido maquinas, toner, papel y mantenimiento)</a:t>
                      </a:r>
                      <a:endParaRPr lang="es-CO" sz="900" b="0" i="0" u="none" strike="noStrike">
                        <a:solidFill>
                          <a:srgbClr val="000000"/>
                        </a:solidFill>
                        <a:effectLst/>
                        <a:latin typeface="Calibri" panose="020F0502020204030204" pitchFamily="34" charset="0"/>
                      </a:endParaRPr>
                    </a:p>
                  </a:txBody>
                  <a:tcPr marL="7144" marR="7144"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s-CO" sz="900" u="none" strike="noStrike">
                          <a:effectLst/>
                        </a:rPr>
                        <a:t> $                 7,720,000 </a:t>
                      </a:r>
                      <a:endParaRPr lang="es-CO" sz="900" b="0" i="0" u="none" strike="noStrike">
                        <a:solidFill>
                          <a:srgbClr val="000000"/>
                        </a:solidFill>
                        <a:effectLst/>
                        <a:latin typeface="Calibri" panose="020F0502020204030204" pitchFamily="34" charset="0"/>
                      </a:endParaRPr>
                    </a:p>
                  </a:txBody>
                  <a:tcPr marL="7144" marR="7144"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a:effectLst/>
                        </a:rPr>
                        <a:t>Mensual</a:t>
                      </a:r>
                      <a:endParaRPr lang="es-CO" sz="900" b="0" i="0" u="none" strike="noStrike">
                        <a:solidFill>
                          <a:srgbClr val="000000"/>
                        </a:solidFill>
                        <a:effectLst/>
                        <a:latin typeface="Calibri" panose="020F0502020204030204" pitchFamily="34" charset="0"/>
                      </a:endParaRPr>
                    </a:p>
                  </a:txBody>
                  <a:tcPr marL="7144" marR="7144"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85324">
                <a:tc>
                  <a:txBody>
                    <a:bodyPr/>
                    <a:lstStyle/>
                    <a:p>
                      <a:pPr algn="ctr" fontAlgn="ctr"/>
                      <a:r>
                        <a:rPr lang="es-CO" sz="900" u="none" strike="noStrike">
                          <a:effectLst/>
                        </a:rPr>
                        <a:t>Cajas, carpetas, ganchos</a:t>
                      </a:r>
                      <a:endParaRPr lang="es-CO" sz="900" b="0" i="0" u="none" strike="noStrike">
                        <a:solidFill>
                          <a:srgbClr val="000000"/>
                        </a:solidFill>
                        <a:effectLst/>
                        <a:latin typeface="Calibri" panose="020F0502020204030204" pitchFamily="34" charset="0"/>
                      </a:endParaRPr>
                    </a:p>
                  </a:txBody>
                  <a:tcPr marL="7144" marR="7144"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s-CO" sz="900" u="none" strike="noStrike" dirty="0">
                          <a:effectLst/>
                        </a:rPr>
                        <a:t> $                 8,500,000 </a:t>
                      </a:r>
                      <a:endParaRPr lang="es-CO" sz="900" b="0" i="0" u="none" strike="noStrike" dirty="0">
                        <a:solidFill>
                          <a:srgbClr val="000000"/>
                        </a:solidFill>
                        <a:effectLst/>
                        <a:latin typeface="Calibri" panose="020F0502020204030204" pitchFamily="34" charset="0"/>
                      </a:endParaRPr>
                    </a:p>
                  </a:txBody>
                  <a:tcPr marL="7144" marR="7144"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900" u="none" strike="noStrike">
                          <a:effectLst/>
                        </a:rPr>
                        <a:t>Mensual</a:t>
                      </a:r>
                      <a:endParaRPr lang="es-CO" sz="900" b="0" i="0" u="none" strike="noStrike">
                        <a:solidFill>
                          <a:srgbClr val="000000"/>
                        </a:solidFill>
                        <a:effectLst/>
                        <a:latin typeface="Calibri" panose="020F0502020204030204" pitchFamily="34" charset="0"/>
                      </a:endParaRPr>
                    </a:p>
                  </a:txBody>
                  <a:tcPr marL="7144" marR="7144"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74782">
                <a:tc>
                  <a:txBody>
                    <a:bodyPr/>
                    <a:lstStyle/>
                    <a:p>
                      <a:pPr algn="ctr" fontAlgn="ctr"/>
                      <a:r>
                        <a:rPr lang="es-CO" sz="1100" b="1" u="none" strike="noStrike">
                          <a:effectLst/>
                        </a:rPr>
                        <a:t>Total</a:t>
                      </a:r>
                      <a:endParaRPr lang="es-CO" sz="1100" b="1" i="0" u="none" strike="noStrike">
                        <a:solidFill>
                          <a:srgbClr val="000000"/>
                        </a:solidFill>
                        <a:effectLst/>
                        <a:latin typeface="Calibri" panose="020F0502020204030204" pitchFamily="34" charset="0"/>
                      </a:endParaRPr>
                    </a:p>
                  </a:txBody>
                  <a:tcPr marL="7144" marR="7144"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s-CO" sz="1100" b="1" u="none" strike="noStrike" dirty="0">
                          <a:effectLst/>
                        </a:rPr>
                        <a:t> $               62,926,156 </a:t>
                      </a:r>
                      <a:endParaRPr lang="es-CO" sz="1100" b="1" i="0" u="none" strike="noStrike" dirty="0">
                        <a:solidFill>
                          <a:srgbClr val="000000"/>
                        </a:solidFill>
                        <a:effectLst/>
                        <a:latin typeface="Calibri" panose="020F0502020204030204" pitchFamily="34" charset="0"/>
                      </a:endParaRPr>
                    </a:p>
                  </a:txBody>
                  <a:tcPr marL="7144" marR="7144"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s-CO" sz="900" b="0" i="0" u="none" strike="noStrike" dirty="0">
                        <a:solidFill>
                          <a:srgbClr val="000000"/>
                        </a:solidFill>
                        <a:effectLst/>
                        <a:latin typeface="Calibri" panose="020F0502020204030204" pitchFamily="34" charset="0"/>
                      </a:endParaRPr>
                    </a:p>
                  </a:txBody>
                  <a:tcPr marL="7144" marR="7144"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graphicFrame>
        <p:nvGraphicFramePr>
          <p:cNvPr id="3" name="Tabla 2">
            <a:extLst>
              <a:ext uri="{FF2B5EF4-FFF2-40B4-BE49-F238E27FC236}">
                <a16:creationId xmlns:a16="http://schemas.microsoft.com/office/drawing/2014/main" id="{BBE6CDF9-B42A-4E2E-824B-514C67D93469}"/>
              </a:ext>
            </a:extLst>
          </p:cNvPr>
          <p:cNvGraphicFramePr>
            <a:graphicFrameLocks noGrp="1"/>
          </p:cNvGraphicFramePr>
          <p:nvPr/>
        </p:nvGraphicFramePr>
        <p:xfrm>
          <a:off x="6384926" y="2157413"/>
          <a:ext cx="3040063" cy="1166811"/>
        </p:xfrm>
        <a:graphic>
          <a:graphicData uri="http://schemas.openxmlformats.org/drawingml/2006/table">
            <a:tbl>
              <a:tblPr>
                <a:tableStyleId>{5C22544A-7EE6-4342-B048-85BDC9FD1C3A}</a:tableStyleId>
              </a:tblPr>
              <a:tblGrid>
                <a:gridCol w="1814612">
                  <a:extLst>
                    <a:ext uri="{9D8B030D-6E8A-4147-A177-3AD203B41FA5}">
                      <a16:colId xmlns:a16="http://schemas.microsoft.com/office/drawing/2014/main" val="20000"/>
                    </a:ext>
                  </a:extLst>
                </a:gridCol>
                <a:gridCol w="1225451">
                  <a:extLst>
                    <a:ext uri="{9D8B030D-6E8A-4147-A177-3AD203B41FA5}">
                      <a16:colId xmlns:a16="http://schemas.microsoft.com/office/drawing/2014/main" val="20001"/>
                    </a:ext>
                  </a:extLst>
                </a:gridCol>
              </a:tblGrid>
              <a:tr h="173302">
                <a:tc>
                  <a:txBody>
                    <a:bodyPr/>
                    <a:lstStyle/>
                    <a:p>
                      <a:pPr algn="ctr" fontAlgn="ctr"/>
                      <a:r>
                        <a:rPr lang="es-CO" sz="800" b="1" u="none" strike="noStrike" dirty="0">
                          <a:effectLst/>
                        </a:rPr>
                        <a:t>Concepto</a:t>
                      </a:r>
                      <a:endParaRPr lang="es-CO" sz="800" b="1" i="0" u="none" strike="noStrike" dirty="0">
                        <a:solidFill>
                          <a:srgbClr val="000000"/>
                        </a:solidFill>
                        <a:effectLst/>
                        <a:latin typeface="Calibri" panose="020F0502020204030204" pitchFamily="34" charset="0"/>
                      </a:endParaRPr>
                    </a:p>
                  </a:txBody>
                  <a:tcPr marL="7142" marR="7142" marT="714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ctr"/>
                      <a:r>
                        <a:rPr lang="es-CO" sz="800" b="1" u="none" strike="noStrike" dirty="0">
                          <a:effectLst/>
                        </a:rPr>
                        <a:t>Costos estimados</a:t>
                      </a:r>
                      <a:endParaRPr lang="es-CO" sz="800" b="1" i="0" u="none" strike="noStrike" dirty="0">
                        <a:solidFill>
                          <a:srgbClr val="000000"/>
                        </a:solidFill>
                        <a:effectLst/>
                        <a:latin typeface="Calibri" panose="020F0502020204030204" pitchFamily="34" charset="0"/>
                      </a:endParaRPr>
                    </a:p>
                  </a:txBody>
                  <a:tcPr marL="7142" marR="7142" marT="714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00"/>
                  </a:ext>
                </a:extLst>
              </a:tr>
              <a:tr h="173302">
                <a:tc>
                  <a:txBody>
                    <a:bodyPr/>
                    <a:lstStyle/>
                    <a:p>
                      <a:pPr algn="l" fontAlgn="ctr"/>
                      <a:r>
                        <a:rPr lang="es-CO" sz="800" u="none" strike="noStrike" dirty="0">
                          <a:effectLst/>
                        </a:rPr>
                        <a:t>SALARIOS  (18 PERSONAS)</a:t>
                      </a:r>
                      <a:endParaRPr lang="es-CO" sz="800" b="0" i="0" u="none" strike="noStrike" dirty="0">
                        <a:solidFill>
                          <a:srgbClr val="000000"/>
                        </a:solidFill>
                        <a:effectLst/>
                        <a:latin typeface="Calibri" panose="020F0502020204030204" pitchFamily="34" charset="0"/>
                      </a:endParaRPr>
                    </a:p>
                  </a:txBody>
                  <a:tcPr marL="7142" marR="7142" marT="714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s-CO" sz="800" u="none" strike="noStrike" dirty="0">
                          <a:effectLst/>
                        </a:rPr>
                        <a:t>44,713,708</a:t>
                      </a:r>
                      <a:endParaRPr lang="es-CO" sz="800" b="0" i="0" u="none" strike="noStrike" dirty="0">
                        <a:solidFill>
                          <a:srgbClr val="000000"/>
                        </a:solidFill>
                        <a:effectLst/>
                        <a:latin typeface="Calibri" panose="020F0502020204030204" pitchFamily="34" charset="0"/>
                      </a:endParaRPr>
                    </a:p>
                  </a:txBody>
                  <a:tcPr marL="7142" marR="7142" marT="714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98742">
                <a:tc>
                  <a:txBody>
                    <a:bodyPr/>
                    <a:lstStyle/>
                    <a:p>
                      <a:pPr algn="l" fontAlgn="ctr"/>
                      <a:r>
                        <a:rPr lang="es-CO" sz="800" u="none" strike="noStrike">
                          <a:effectLst/>
                        </a:rPr>
                        <a:t>APOYO SOSTENIMIENTO APRENDICES (19 EN GIT)</a:t>
                      </a:r>
                      <a:endParaRPr lang="es-CO" sz="800" b="0" i="0" u="none" strike="noStrike">
                        <a:solidFill>
                          <a:srgbClr val="000000"/>
                        </a:solidFill>
                        <a:effectLst/>
                        <a:latin typeface="Calibri" panose="020F0502020204030204" pitchFamily="34" charset="0"/>
                      </a:endParaRPr>
                    </a:p>
                  </a:txBody>
                  <a:tcPr marL="7142" marR="7142" marT="714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s-CO" sz="800" u="none" strike="noStrike">
                          <a:effectLst/>
                        </a:rPr>
                        <a:t>11,190,000</a:t>
                      </a:r>
                      <a:endParaRPr lang="es-CO" sz="800" b="0" i="0" u="none" strike="noStrike">
                        <a:solidFill>
                          <a:srgbClr val="000000"/>
                        </a:solidFill>
                        <a:effectLst/>
                        <a:latin typeface="Calibri" panose="020F0502020204030204" pitchFamily="34" charset="0"/>
                      </a:endParaRPr>
                    </a:p>
                  </a:txBody>
                  <a:tcPr marL="7142" marR="7142" marT="714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73302">
                <a:tc>
                  <a:txBody>
                    <a:bodyPr/>
                    <a:lstStyle/>
                    <a:p>
                      <a:pPr algn="l" fontAlgn="ctr"/>
                      <a:r>
                        <a:rPr lang="es-CO" sz="800" u="none" strike="noStrike">
                          <a:effectLst/>
                        </a:rPr>
                        <a:t>APORTES A SEGURIDAD SOCIAL</a:t>
                      </a:r>
                      <a:endParaRPr lang="es-CO" sz="800" b="0" i="0" u="none" strike="noStrike">
                        <a:solidFill>
                          <a:srgbClr val="000000"/>
                        </a:solidFill>
                        <a:effectLst/>
                        <a:latin typeface="Calibri" panose="020F0502020204030204" pitchFamily="34" charset="0"/>
                      </a:endParaRPr>
                    </a:p>
                  </a:txBody>
                  <a:tcPr marL="7142" marR="7142" marT="714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s-CO" sz="800" u="none" strike="noStrike">
                          <a:effectLst/>
                        </a:rPr>
                        <a:t>9,700,000</a:t>
                      </a:r>
                      <a:endParaRPr lang="es-CO" sz="800" b="0" i="0" u="none" strike="noStrike">
                        <a:solidFill>
                          <a:srgbClr val="000000"/>
                        </a:solidFill>
                        <a:effectLst/>
                        <a:latin typeface="Calibri" panose="020F0502020204030204" pitchFamily="34" charset="0"/>
                      </a:endParaRPr>
                    </a:p>
                  </a:txBody>
                  <a:tcPr marL="7142" marR="7142" marT="714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73302">
                <a:tc>
                  <a:txBody>
                    <a:bodyPr/>
                    <a:lstStyle/>
                    <a:p>
                      <a:pPr algn="l" fontAlgn="ctr"/>
                      <a:r>
                        <a:rPr lang="es-CO" sz="800" u="none" strike="noStrike" dirty="0">
                          <a:effectLst/>
                        </a:rPr>
                        <a:t>PROVISION PRESTACIONES</a:t>
                      </a:r>
                      <a:endParaRPr lang="es-CO" sz="800" b="0" i="0" u="none" strike="noStrike" dirty="0">
                        <a:solidFill>
                          <a:srgbClr val="000000"/>
                        </a:solidFill>
                        <a:effectLst/>
                        <a:latin typeface="Calibri" panose="020F0502020204030204" pitchFamily="34" charset="0"/>
                      </a:endParaRPr>
                    </a:p>
                  </a:txBody>
                  <a:tcPr marL="7142" marR="7142" marT="714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s-CO" sz="800" u="none" strike="noStrike">
                          <a:effectLst/>
                        </a:rPr>
                        <a:t>9,760,000</a:t>
                      </a:r>
                      <a:endParaRPr lang="es-CO" sz="800" b="0" i="0" u="none" strike="noStrike">
                        <a:solidFill>
                          <a:srgbClr val="000000"/>
                        </a:solidFill>
                        <a:effectLst/>
                        <a:latin typeface="Calibri" panose="020F0502020204030204" pitchFamily="34" charset="0"/>
                      </a:endParaRPr>
                    </a:p>
                  </a:txBody>
                  <a:tcPr marL="7142" marR="7142" marT="714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74861">
                <a:tc>
                  <a:txBody>
                    <a:bodyPr/>
                    <a:lstStyle/>
                    <a:p>
                      <a:pPr algn="l" fontAlgn="ctr"/>
                      <a:r>
                        <a:rPr lang="es-CO" sz="1100" b="1" u="none" strike="noStrike" dirty="0">
                          <a:effectLst/>
                        </a:rPr>
                        <a:t>TOTAL</a:t>
                      </a:r>
                      <a:endParaRPr lang="es-CO" sz="1100" b="1" i="0" u="none" strike="noStrike" dirty="0">
                        <a:solidFill>
                          <a:srgbClr val="000000"/>
                        </a:solidFill>
                        <a:effectLst/>
                        <a:latin typeface="Calibri" panose="020F0502020204030204" pitchFamily="34" charset="0"/>
                      </a:endParaRPr>
                    </a:p>
                  </a:txBody>
                  <a:tcPr marL="7142" marR="7142" marT="714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s-CO" sz="1100" b="1" u="none" strike="noStrike" dirty="0">
                          <a:effectLst/>
                        </a:rPr>
                        <a:t>75,363,708</a:t>
                      </a:r>
                      <a:endParaRPr lang="es-CO" sz="1100" b="1" i="0" u="none" strike="noStrike" dirty="0">
                        <a:solidFill>
                          <a:srgbClr val="000000"/>
                        </a:solidFill>
                        <a:effectLst/>
                        <a:latin typeface="Calibri" panose="020F0502020204030204" pitchFamily="34" charset="0"/>
                      </a:endParaRPr>
                    </a:p>
                  </a:txBody>
                  <a:tcPr marL="7142" marR="7142" marT="714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aphicFrame>
        <p:nvGraphicFramePr>
          <p:cNvPr id="6" name="Tabla 5">
            <a:extLst>
              <a:ext uri="{FF2B5EF4-FFF2-40B4-BE49-F238E27FC236}">
                <a16:creationId xmlns:a16="http://schemas.microsoft.com/office/drawing/2014/main" id="{E036A38D-9D4F-49A5-ADC1-582673AF1EE5}"/>
              </a:ext>
            </a:extLst>
          </p:cNvPr>
          <p:cNvGraphicFramePr>
            <a:graphicFrameLocks noGrp="1"/>
          </p:cNvGraphicFramePr>
          <p:nvPr/>
        </p:nvGraphicFramePr>
        <p:xfrm>
          <a:off x="6384926" y="3700464"/>
          <a:ext cx="3040063" cy="517526"/>
        </p:xfrm>
        <a:graphic>
          <a:graphicData uri="http://schemas.openxmlformats.org/drawingml/2006/table">
            <a:tbl>
              <a:tblPr>
                <a:tableStyleId>{5C22544A-7EE6-4342-B048-85BDC9FD1C3A}</a:tableStyleId>
              </a:tblPr>
              <a:tblGrid>
                <a:gridCol w="1814612">
                  <a:extLst>
                    <a:ext uri="{9D8B030D-6E8A-4147-A177-3AD203B41FA5}">
                      <a16:colId xmlns:a16="http://schemas.microsoft.com/office/drawing/2014/main" val="20000"/>
                    </a:ext>
                  </a:extLst>
                </a:gridCol>
                <a:gridCol w="1225451">
                  <a:extLst>
                    <a:ext uri="{9D8B030D-6E8A-4147-A177-3AD203B41FA5}">
                      <a16:colId xmlns:a16="http://schemas.microsoft.com/office/drawing/2014/main" val="20001"/>
                    </a:ext>
                  </a:extLst>
                </a:gridCol>
              </a:tblGrid>
              <a:tr h="258763">
                <a:tc>
                  <a:txBody>
                    <a:bodyPr/>
                    <a:lstStyle/>
                    <a:p>
                      <a:pPr algn="l" fontAlgn="ctr"/>
                      <a:r>
                        <a:rPr lang="es-CO" sz="800" u="none" strike="noStrike">
                          <a:effectLst/>
                        </a:rPr>
                        <a:t>Contrato de aseo archivo</a:t>
                      </a:r>
                      <a:endParaRPr lang="es-CO" sz="800" b="0" i="0" u="none" strike="noStrike">
                        <a:solidFill>
                          <a:srgbClr val="000000"/>
                        </a:solidFill>
                        <a:effectLst/>
                        <a:latin typeface="Calibri" panose="020F0502020204030204" pitchFamily="34" charset="0"/>
                      </a:endParaRPr>
                    </a:p>
                  </a:txBody>
                  <a:tcPr marL="7142" marR="7142" marT="714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s-CO" sz="800" u="none" strike="noStrike" dirty="0">
                          <a:effectLst/>
                        </a:rPr>
                        <a:t>26.728.166</a:t>
                      </a:r>
                    </a:p>
                    <a:p>
                      <a:pPr algn="r" fontAlgn="ctr"/>
                      <a:endParaRPr lang="es-CO" sz="800" b="0" i="0" u="none" strike="noStrike" dirty="0">
                        <a:solidFill>
                          <a:srgbClr val="000000"/>
                        </a:solidFill>
                        <a:effectLst/>
                        <a:latin typeface="Calibri" panose="020F0502020204030204" pitchFamily="34" charset="0"/>
                      </a:endParaRPr>
                    </a:p>
                  </a:txBody>
                  <a:tcPr marL="7142" marR="7142" marT="714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58763">
                <a:tc>
                  <a:txBody>
                    <a:bodyPr/>
                    <a:lstStyle/>
                    <a:p>
                      <a:pPr algn="l" fontAlgn="ctr"/>
                      <a:r>
                        <a:rPr lang="es-CO" sz="800" u="none" strike="noStrike">
                          <a:effectLst/>
                        </a:rPr>
                        <a:t>Valor Estantería archivo</a:t>
                      </a:r>
                      <a:endParaRPr lang="es-CO" sz="800" b="0" i="0" u="none" strike="noStrike">
                        <a:solidFill>
                          <a:srgbClr val="000000"/>
                        </a:solidFill>
                        <a:effectLst/>
                        <a:latin typeface="Calibri" panose="020F0502020204030204" pitchFamily="34" charset="0"/>
                      </a:endParaRPr>
                    </a:p>
                  </a:txBody>
                  <a:tcPr marL="7142" marR="7142" marT="714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s-CO" sz="800" b="0" i="0" u="none" strike="noStrike" dirty="0">
                          <a:solidFill>
                            <a:srgbClr val="000000"/>
                          </a:solidFill>
                          <a:effectLst/>
                          <a:latin typeface="Calibri" panose="020F0502020204030204" pitchFamily="34" charset="0"/>
                        </a:rPr>
                        <a:t>3.777.852</a:t>
                      </a:r>
                    </a:p>
                    <a:p>
                      <a:pPr algn="r" fontAlgn="ctr"/>
                      <a:endParaRPr lang="es-CO" sz="800" b="0" i="0" u="none" strike="noStrike" dirty="0">
                        <a:solidFill>
                          <a:srgbClr val="000000"/>
                        </a:solidFill>
                        <a:effectLst/>
                        <a:latin typeface="Calibri" panose="020F0502020204030204" pitchFamily="34" charset="0"/>
                      </a:endParaRPr>
                    </a:p>
                  </a:txBody>
                  <a:tcPr marL="7142" marR="7142" marT="714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79953" name="CuadroTexto 7">
            <a:extLst>
              <a:ext uri="{FF2B5EF4-FFF2-40B4-BE49-F238E27FC236}">
                <a16:creationId xmlns:a16="http://schemas.microsoft.com/office/drawing/2014/main" id="{10E7783C-FA20-4E42-8730-5A1B5EBC82B1}"/>
              </a:ext>
            </a:extLst>
          </p:cNvPr>
          <p:cNvSpPr txBox="1">
            <a:spLocks noChangeArrowheads="1"/>
          </p:cNvSpPr>
          <p:nvPr/>
        </p:nvSpPr>
        <p:spPr bwMode="auto">
          <a:xfrm>
            <a:off x="6592889" y="4395788"/>
            <a:ext cx="29225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b="1"/>
              <a:t>Valor total mensual</a:t>
            </a:r>
          </a:p>
          <a:p>
            <a:pPr algn="ctr"/>
            <a:r>
              <a:rPr lang="es-CO" altLang="es-CO" b="1"/>
              <a:t>$168.795.882</a:t>
            </a:r>
          </a:p>
        </p:txBody>
      </p:sp>
      <p:sp>
        <p:nvSpPr>
          <p:cNvPr id="9" name="Rectángulo 8">
            <a:extLst>
              <a:ext uri="{FF2B5EF4-FFF2-40B4-BE49-F238E27FC236}">
                <a16:creationId xmlns:a16="http://schemas.microsoft.com/office/drawing/2014/main" id="{AD3F41FA-DCC9-4516-9490-916D30305460}"/>
              </a:ext>
            </a:extLst>
          </p:cNvPr>
          <p:cNvSpPr/>
          <p:nvPr/>
        </p:nvSpPr>
        <p:spPr>
          <a:xfrm>
            <a:off x="1" y="6621465"/>
            <a:ext cx="12192000" cy="25400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0" name="CuadroTexto 9">
            <a:extLst>
              <a:ext uri="{FF2B5EF4-FFF2-40B4-BE49-F238E27FC236}">
                <a16:creationId xmlns:a16="http://schemas.microsoft.com/office/drawing/2014/main" id="{417620BC-3EDF-4C82-8259-1CC5CE0F9770}"/>
              </a:ext>
            </a:extLst>
          </p:cNvPr>
          <p:cNvSpPr txBox="1"/>
          <p:nvPr/>
        </p:nvSpPr>
        <p:spPr>
          <a:xfrm>
            <a:off x="8661936" y="6567689"/>
            <a:ext cx="3571875" cy="307777"/>
          </a:xfrm>
          <a:prstGeom prst="rect">
            <a:avLst/>
          </a:prstGeom>
          <a:noFill/>
        </p:spPr>
        <p:txBody>
          <a:bodyPr>
            <a:spAutoFit/>
          </a:bodyPr>
          <a:lstStyle/>
          <a:p>
            <a:pPr algn="r">
              <a:defRPr/>
            </a:pPr>
            <a:r>
              <a:rPr lang="es-ES" sz="1400" dirty="0">
                <a:solidFill>
                  <a:srgbClr val="A9A8A9"/>
                </a:solidFill>
                <a:latin typeface="Lato Regular"/>
                <a:cs typeface="Lato Regular"/>
              </a:rPr>
              <a:t>Coordinación archivo y correspondencia</a:t>
            </a:r>
          </a:p>
        </p:txBody>
      </p:sp>
      <p:pic>
        <p:nvPicPr>
          <p:cNvPr id="11" name="Imagen 7">
            <a:extLst>
              <a:ext uri="{FF2B5EF4-FFF2-40B4-BE49-F238E27FC236}">
                <a16:creationId xmlns:a16="http://schemas.microsoft.com/office/drawing/2014/main" id="{31FB3A76-110D-45E0-B5C5-8453792F94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2" name="Imagen 5">
            <a:extLst>
              <a:ext uri="{FF2B5EF4-FFF2-40B4-BE49-F238E27FC236}">
                <a16:creationId xmlns:a16="http://schemas.microsoft.com/office/drawing/2014/main" id="{2B55199F-11ED-41A9-A684-63F22255A1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CuadroTexto 3">
            <a:extLst>
              <a:ext uri="{FF2B5EF4-FFF2-40B4-BE49-F238E27FC236}">
                <a16:creationId xmlns:a16="http://schemas.microsoft.com/office/drawing/2014/main" id="{DB92D544-E9A5-44EE-8B7D-60438B267EE5}"/>
              </a:ext>
            </a:extLst>
          </p:cNvPr>
          <p:cNvSpPr txBox="1">
            <a:spLocks noChangeArrowheads="1"/>
          </p:cNvSpPr>
          <p:nvPr/>
        </p:nvSpPr>
        <p:spPr bwMode="auto">
          <a:xfrm>
            <a:off x="3276600" y="1117600"/>
            <a:ext cx="5500688" cy="738664"/>
          </a:xfrm>
          <a:prstGeom prst="rect">
            <a:avLst/>
          </a:prstGeom>
          <a:noFill/>
          <a:ln w="9525">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a:t>	</a:t>
            </a:r>
            <a:r>
              <a:rPr lang="es-CO" altLang="es-CO" sz="2100" b="1"/>
              <a:t>Costo mensual tercerización Archivo Central</a:t>
            </a:r>
          </a:p>
        </p:txBody>
      </p:sp>
      <p:sp>
        <p:nvSpPr>
          <p:cNvPr id="80901" name="CuadroTexto 11">
            <a:extLst>
              <a:ext uri="{FF2B5EF4-FFF2-40B4-BE49-F238E27FC236}">
                <a16:creationId xmlns:a16="http://schemas.microsoft.com/office/drawing/2014/main" id="{C950FD53-0B78-411B-98BD-04BB65ED5D3D}"/>
              </a:ext>
            </a:extLst>
          </p:cNvPr>
          <p:cNvSpPr txBox="1">
            <a:spLocks noChangeArrowheads="1"/>
          </p:cNvSpPr>
          <p:nvPr/>
        </p:nvSpPr>
        <p:spPr bwMode="auto">
          <a:xfrm>
            <a:off x="5753100" y="3089275"/>
            <a:ext cx="685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endParaRPr lang="es-CO" altLang="es-CO"/>
          </a:p>
        </p:txBody>
      </p:sp>
      <p:graphicFrame>
        <p:nvGraphicFramePr>
          <p:cNvPr id="14" name="Tabla 13">
            <a:extLst>
              <a:ext uri="{FF2B5EF4-FFF2-40B4-BE49-F238E27FC236}">
                <a16:creationId xmlns:a16="http://schemas.microsoft.com/office/drawing/2014/main" id="{80426F1D-AF4E-4932-9387-6FEDBCA477C1}"/>
              </a:ext>
            </a:extLst>
          </p:cNvPr>
          <p:cNvGraphicFramePr>
            <a:graphicFrameLocks noGrp="1"/>
          </p:cNvGraphicFramePr>
          <p:nvPr/>
        </p:nvGraphicFramePr>
        <p:xfrm>
          <a:off x="2100264" y="2028825"/>
          <a:ext cx="7851775" cy="2985108"/>
        </p:xfrm>
        <a:graphic>
          <a:graphicData uri="http://schemas.openxmlformats.org/drawingml/2006/table">
            <a:tbl>
              <a:tblPr>
                <a:tableStyleId>{5C22544A-7EE6-4342-B048-85BDC9FD1C3A}</a:tableStyleId>
              </a:tblPr>
              <a:tblGrid>
                <a:gridCol w="3038124">
                  <a:extLst>
                    <a:ext uri="{9D8B030D-6E8A-4147-A177-3AD203B41FA5}">
                      <a16:colId xmlns:a16="http://schemas.microsoft.com/office/drawing/2014/main" val="20000"/>
                    </a:ext>
                  </a:extLst>
                </a:gridCol>
                <a:gridCol w="1736072">
                  <a:extLst>
                    <a:ext uri="{9D8B030D-6E8A-4147-A177-3AD203B41FA5}">
                      <a16:colId xmlns:a16="http://schemas.microsoft.com/office/drawing/2014/main" val="20001"/>
                    </a:ext>
                  </a:extLst>
                </a:gridCol>
                <a:gridCol w="1420421">
                  <a:extLst>
                    <a:ext uri="{9D8B030D-6E8A-4147-A177-3AD203B41FA5}">
                      <a16:colId xmlns:a16="http://schemas.microsoft.com/office/drawing/2014/main" val="20002"/>
                    </a:ext>
                  </a:extLst>
                </a:gridCol>
                <a:gridCol w="1657158">
                  <a:extLst>
                    <a:ext uri="{9D8B030D-6E8A-4147-A177-3AD203B41FA5}">
                      <a16:colId xmlns:a16="http://schemas.microsoft.com/office/drawing/2014/main" val="20003"/>
                    </a:ext>
                  </a:extLst>
                </a:gridCol>
              </a:tblGrid>
              <a:tr h="220453">
                <a:tc>
                  <a:txBody>
                    <a:bodyPr/>
                    <a:lstStyle/>
                    <a:p>
                      <a:pPr algn="ctr" fontAlgn="ctr"/>
                      <a:r>
                        <a:rPr lang="es-CO" sz="1400" b="1" u="none" strike="noStrike" dirty="0">
                          <a:effectLst/>
                        </a:rPr>
                        <a:t>ACTIVIDADES</a:t>
                      </a:r>
                      <a:endParaRPr lang="es-CO" sz="1400" b="1" i="0" u="none" strike="noStrike" dirty="0">
                        <a:solidFill>
                          <a:srgbClr val="000000"/>
                        </a:solidFill>
                        <a:effectLst/>
                        <a:latin typeface="Calibri" panose="020F0502020204030204" pitchFamily="34" charset="0"/>
                      </a:endParaRPr>
                    </a:p>
                  </a:txBody>
                  <a:tcPr marL="7144" marR="7144" marT="71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gridSpan="3">
                  <a:txBody>
                    <a:bodyPr/>
                    <a:lstStyle/>
                    <a:p>
                      <a:pPr algn="ctr" fontAlgn="ctr"/>
                      <a:r>
                        <a:rPr lang="es-CO" sz="1400" b="1" u="none" strike="noStrike" dirty="0">
                          <a:effectLst/>
                        </a:rPr>
                        <a:t>EMPRESAS</a:t>
                      </a:r>
                      <a:endParaRPr lang="es-CO" sz="1400" b="1" i="0" u="none" strike="noStrike" dirty="0">
                        <a:solidFill>
                          <a:srgbClr val="000000"/>
                        </a:solidFill>
                        <a:effectLst/>
                        <a:latin typeface="Calibri" panose="020F0502020204030204" pitchFamily="34" charset="0"/>
                      </a:endParaRPr>
                    </a:p>
                  </a:txBody>
                  <a:tcPr marL="7144" marR="7144" marT="71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0000"/>
                  </a:ext>
                </a:extLst>
              </a:tr>
              <a:tr h="2201247">
                <a:tc>
                  <a:txBody>
                    <a:bodyPr/>
                    <a:lstStyle/>
                    <a:p>
                      <a:pPr algn="l" fontAlgn="b"/>
                      <a:r>
                        <a:rPr lang="es-CO" sz="1200" u="none" strike="noStrike" dirty="0">
                          <a:effectLst/>
                        </a:rPr>
                        <a:t>• Costos iniciales</a:t>
                      </a:r>
                      <a:br>
                        <a:rPr lang="es-CO" sz="1200" u="none" strike="noStrike" dirty="0">
                          <a:effectLst/>
                        </a:rPr>
                      </a:br>
                      <a:r>
                        <a:rPr lang="es-CO" sz="1200" u="none" strike="noStrike" dirty="0">
                          <a:effectLst/>
                        </a:rPr>
                        <a:t>• Almacenamiento y custodia</a:t>
                      </a:r>
                      <a:br>
                        <a:rPr lang="es-CO" sz="1200" u="none" strike="noStrike" dirty="0">
                          <a:effectLst/>
                        </a:rPr>
                      </a:br>
                      <a:r>
                        <a:rPr lang="es-CO" sz="1200" u="none" strike="noStrike" dirty="0">
                          <a:effectLst/>
                        </a:rPr>
                        <a:t>• Solicitudes circulación y préstamo por demanda</a:t>
                      </a:r>
                      <a:br>
                        <a:rPr lang="es-CO" sz="1200" u="none" strike="noStrike" dirty="0">
                          <a:effectLst/>
                        </a:rPr>
                      </a:br>
                      <a:r>
                        <a:rPr lang="es-CO" sz="1200" u="none" strike="noStrike" dirty="0">
                          <a:effectLst/>
                        </a:rPr>
                        <a:t>• Digitalización expedientes (folios)</a:t>
                      </a:r>
                      <a:br>
                        <a:rPr lang="es-CO" sz="1200" u="none" strike="noStrike" dirty="0">
                          <a:effectLst/>
                        </a:rPr>
                      </a:br>
                      <a:r>
                        <a:rPr lang="es-CO" sz="1200" u="none" strike="noStrike" dirty="0">
                          <a:effectLst/>
                        </a:rPr>
                        <a:t>• Inserción de documentos (radicados)</a:t>
                      </a:r>
                      <a:br>
                        <a:rPr lang="es-CO" sz="1200" u="none" strike="noStrike" dirty="0">
                          <a:effectLst/>
                        </a:rPr>
                      </a:br>
                      <a:r>
                        <a:rPr lang="es-CO" sz="1200" u="none" strike="noStrike" dirty="0">
                          <a:effectLst/>
                        </a:rPr>
                        <a:t>• Insumos cajas, carpetas, ganchos</a:t>
                      </a:r>
                      <a:br>
                        <a:rPr lang="es-CO" sz="1200" u="none" strike="noStrike" dirty="0">
                          <a:effectLst/>
                        </a:rPr>
                      </a:br>
                      <a:r>
                        <a:rPr lang="es-CO" sz="1200" u="none" strike="noStrike" dirty="0">
                          <a:effectLst/>
                        </a:rPr>
                        <a:t>• Organización por carpeta</a:t>
                      </a:r>
                      <a:br>
                        <a:rPr lang="es-CO" sz="1200" u="none" strike="noStrike" dirty="0">
                          <a:effectLst/>
                        </a:rPr>
                      </a:br>
                      <a:r>
                        <a:rPr lang="es-CO" sz="1200" u="none" strike="noStrike" dirty="0">
                          <a:effectLst/>
                        </a:rPr>
                        <a:t>• Transporte</a:t>
                      </a:r>
                      <a:br>
                        <a:rPr lang="es-CO" sz="1200" u="none" strike="noStrike" dirty="0">
                          <a:effectLst/>
                        </a:rPr>
                      </a:br>
                      <a:r>
                        <a:rPr lang="es-CO" sz="1200" u="none" strike="noStrike" dirty="0">
                          <a:effectLst/>
                        </a:rPr>
                        <a:t>• Consulta en sala por persona</a:t>
                      </a:r>
                      <a:br>
                        <a:rPr lang="es-CO" sz="1200" u="none" strike="noStrike" dirty="0">
                          <a:effectLst/>
                        </a:rPr>
                      </a:br>
                      <a:r>
                        <a:rPr lang="es-CO" sz="1200" u="none" strike="noStrike" dirty="0">
                          <a:effectLst/>
                        </a:rPr>
                        <a:t>• Recuperación y re-archivo de unidades documentales</a:t>
                      </a:r>
                      <a:endParaRPr lang="es-CO" sz="1200" b="0" i="0" u="none" strike="noStrike" dirty="0">
                        <a:solidFill>
                          <a:srgbClr val="000000"/>
                        </a:solidFill>
                        <a:effectLst/>
                        <a:latin typeface="Calibri" panose="020F0502020204030204" pitchFamily="34" charset="0"/>
                      </a:endParaRPr>
                    </a:p>
                  </a:txBody>
                  <a:tcPr marL="7144" marR="7144" marT="713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CO" sz="1400" u="none" strike="noStrike" dirty="0">
                          <a:effectLst/>
                        </a:rPr>
                        <a:t>DATA FILE</a:t>
                      </a:r>
                      <a:endParaRPr lang="es-CO" sz="1400" b="1" i="0" u="none" strike="noStrike" dirty="0">
                        <a:solidFill>
                          <a:srgbClr val="000000"/>
                        </a:solidFill>
                        <a:effectLst/>
                        <a:latin typeface="Calibri" panose="020F0502020204030204" pitchFamily="34" charset="0"/>
                      </a:endParaRPr>
                    </a:p>
                  </a:txBody>
                  <a:tcPr marL="7144" marR="7144" marT="71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CO" sz="1400" u="none" strike="noStrike">
                          <a:effectLst/>
                        </a:rPr>
                        <a:t>IRON MOUNTAIN</a:t>
                      </a:r>
                      <a:endParaRPr lang="es-CO" sz="1400" b="1" i="0" u="none" strike="noStrike">
                        <a:solidFill>
                          <a:srgbClr val="000000"/>
                        </a:solidFill>
                        <a:effectLst/>
                        <a:latin typeface="Calibri" panose="020F0502020204030204" pitchFamily="34" charset="0"/>
                      </a:endParaRPr>
                    </a:p>
                  </a:txBody>
                  <a:tcPr marL="7144" marR="7144" marT="71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CO" sz="1400" u="none" strike="noStrike">
                          <a:effectLst/>
                        </a:rPr>
                        <a:t>LEXCO</a:t>
                      </a:r>
                      <a:endParaRPr lang="es-CO" sz="1400" b="1" i="0" u="none" strike="noStrike">
                        <a:solidFill>
                          <a:srgbClr val="000000"/>
                        </a:solidFill>
                        <a:effectLst/>
                        <a:latin typeface="Calibri" panose="020F0502020204030204" pitchFamily="34" charset="0"/>
                      </a:endParaRPr>
                    </a:p>
                  </a:txBody>
                  <a:tcPr marL="7144" marR="7144" marT="71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281400">
                <a:tc>
                  <a:txBody>
                    <a:bodyPr/>
                    <a:lstStyle/>
                    <a:p>
                      <a:pPr algn="l" fontAlgn="b"/>
                      <a:r>
                        <a:rPr lang="es-CO" sz="1800" u="none" strike="noStrike">
                          <a:effectLst/>
                        </a:rPr>
                        <a:t>Valor mensual</a:t>
                      </a:r>
                      <a:endParaRPr lang="es-CO" sz="1800" b="1" i="0" u="none" strike="noStrike">
                        <a:solidFill>
                          <a:srgbClr val="000000"/>
                        </a:solidFill>
                        <a:effectLst/>
                        <a:latin typeface="Calibri" panose="020F0502020204030204" pitchFamily="34" charset="0"/>
                      </a:endParaRPr>
                    </a:p>
                  </a:txBody>
                  <a:tcPr marL="7144" marR="7144" marT="713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CO" sz="1400" u="none" strike="noStrike">
                          <a:effectLst/>
                        </a:rPr>
                        <a:t>$370,746,751</a:t>
                      </a:r>
                      <a:endParaRPr lang="es-CO" sz="1400" b="1" i="0" u="none" strike="noStrike">
                        <a:solidFill>
                          <a:srgbClr val="000000"/>
                        </a:solidFill>
                        <a:effectLst/>
                        <a:latin typeface="Calibri" panose="020F0502020204030204" pitchFamily="34" charset="0"/>
                      </a:endParaRPr>
                    </a:p>
                  </a:txBody>
                  <a:tcPr marL="7144" marR="7144" marT="713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CO" sz="1400" u="none" strike="noStrike">
                          <a:effectLst/>
                        </a:rPr>
                        <a:t>$264,118,654</a:t>
                      </a:r>
                      <a:endParaRPr lang="es-CO" sz="1400" b="1" i="0" u="none" strike="noStrike">
                        <a:solidFill>
                          <a:srgbClr val="000000"/>
                        </a:solidFill>
                        <a:effectLst/>
                        <a:latin typeface="Calibri" panose="020F0502020204030204" pitchFamily="34" charset="0"/>
                      </a:endParaRPr>
                    </a:p>
                  </a:txBody>
                  <a:tcPr marL="7144" marR="7144" marT="713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CO" sz="1400" u="none" strike="noStrike">
                          <a:effectLst/>
                        </a:rPr>
                        <a:t>$378,725,065</a:t>
                      </a:r>
                      <a:endParaRPr lang="es-CO" sz="1400" b="1" i="0" u="none" strike="noStrike">
                        <a:solidFill>
                          <a:srgbClr val="000000"/>
                        </a:solidFill>
                        <a:effectLst/>
                        <a:latin typeface="Calibri" panose="020F0502020204030204" pitchFamily="34" charset="0"/>
                      </a:endParaRPr>
                    </a:p>
                  </a:txBody>
                  <a:tcPr marL="7144" marR="7144" marT="713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281400">
                <a:tc>
                  <a:txBody>
                    <a:bodyPr/>
                    <a:lstStyle/>
                    <a:p>
                      <a:pPr algn="l" fontAlgn="b"/>
                      <a:r>
                        <a:rPr lang="es-CO" sz="1800" b="1" u="none" strike="noStrike" dirty="0">
                          <a:effectLst/>
                        </a:rPr>
                        <a:t>Valor Anual</a:t>
                      </a:r>
                      <a:endParaRPr lang="es-CO" sz="1800" b="1" i="0" u="none" strike="noStrike" dirty="0">
                        <a:solidFill>
                          <a:srgbClr val="000000"/>
                        </a:solidFill>
                        <a:effectLst/>
                        <a:latin typeface="Calibri" panose="020F0502020204030204" pitchFamily="34" charset="0"/>
                      </a:endParaRPr>
                    </a:p>
                  </a:txBody>
                  <a:tcPr marL="7144" marR="7144" marT="713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CO" sz="1500" b="1" u="none" strike="noStrike">
                          <a:effectLst/>
                        </a:rPr>
                        <a:t>$4,448,961,008</a:t>
                      </a:r>
                      <a:endParaRPr lang="es-CO" sz="1500" b="1" i="0" u="none" strike="noStrike">
                        <a:solidFill>
                          <a:srgbClr val="000000"/>
                        </a:solidFill>
                        <a:effectLst/>
                        <a:latin typeface="Calibri" panose="020F0502020204030204" pitchFamily="34" charset="0"/>
                      </a:endParaRPr>
                    </a:p>
                  </a:txBody>
                  <a:tcPr marL="7144" marR="7144" marT="713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CO" sz="1500" b="1" u="none" strike="noStrike">
                          <a:effectLst/>
                        </a:rPr>
                        <a:t>$3,169,423,848</a:t>
                      </a:r>
                      <a:endParaRPr lang="es-CO" sz="1500" b="1" i="0" u="none" strike="noStrike">
                        <a:solidFill>
                          <a:srgbClr val="000000"/>
                        </a:solidFill>
                        <a:effectLst/>
                        <a:latin typeface="Calibri" panose="020F0502020204030204" pitchFamily="34" charset="0"/>
                      </a:endParaRPr>
                    </a:p>
                  </a:txBody>
                  <a:tcPr marL="7144" marR="7144" marT="713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CO" sz="1500" b="1" u="none" strike="noStrike" dirty="0">
                          <a:effectLst/>
                        </a:rPr>
                        <a:t>$4,544,700,784</a:t>
                      </a:r>
                      <a:endParaRPr lang="es-CO" sz="1500" b="1" i="0" u="none" strike="noStrike" dirty="0">
                        <a:solidFill>
                          <a:srgbClr val="000000"/>
                        </a:solidFill>
                        <a:effectLst/>
                        <a:latin typeface="Calibri" panose="020F0502020204030204" pitchFamily="34" charset="0"/>
                      </a:endParaRPr>
                    </a:p>
                  </a:txBody>
                  <a:tcPr marL="7144" marR="7144" marT="713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graphicFrame>
        <p:nvGraphicFramePr>
          <p:cNvPr id="15" name="Tabla 14">
            <a:extLst>
              <a:ext uri="{FF2B5EF4-FFF2-40B4-BE49-F238E27FC236}">
                <a16:creationId xmlns:a16="http://schemas.microsoft.com/office/drawing/2014/main" id="{4E78F2A8-C362-4992-BC17-484A7DF2DA49}"/>
              </a:ext>
            </a:extLst>
          </p:cNvPr>
          <p:cNvGraphicFramePr>
            <a:graphicFrameLocks noGrp="1"/>
          </p:cNvGraphicFramePr>
          <p:nvPr/>
        </p:nvGraphicFramePr>
        <p:xfrm>
          <a:off x="3857625" y="5099050"/>
          <a:ext cx="3790950" cy="831849"/>
        </p:xfrm>
        <a:graphic>
          <a:graphicData uri="http://schemas.openxmlformats.org/drawingml/2006/table">
            <a:tbl>
              <a:tblPr>
                <a:tableStyleId>{5C22544A-7EE6-4342-B048-85BDC9FD1C3A}</a:tableStyleId>
              </a:tblPr>
              <a:tblGrid>
                <a:gridCol w="2198893">
                  <a:extLst>
                    <a:ext uri="{9D8B030D-6E8A-4147-A177-3AD203B41FA5}">
                      <a16:colId xmlns:a16="http://schemas.microsoft.com/office/drawing/2014/main" val="20000"/>
                    </a:ext>
                  </a:extLst>
                </a:gridCol>
                <a:gridCol w="1592057">
                  <a:extLst>
                    <a:ext uri="{9D8B030D-6E8A-4147-A177-3AD203B41FA5}">
                      <a16:colId xmlns:a16="http://schemas.microsoft.com/office/drawing/2014/main" val="20001"/>
                    </a:ext>
                  </a:extLst>
                </a:gridCol>
              </a:tblGrid>
              <a:tr h="310957">
                <a:tc gridSpan="2">
                  <a:txBody>
                    <a:bodyPr/>
                    <a:lstStyle/>
                    <a:p>
                      <a:pPr algn="ctr" fontAlgn="b"/>
                      <a:r>
                        <a:rPr lang="es-CO" sz="1800" b="1" u="none" strike="noStrike" dirty="0">
                          <a:effectLst/>
                        </a:rPr>
                        <a:t>SAE</a:t>
                      </a:r>
                      <a:endParaRPr lang="es-CO" sz="1800" b="1" i="0" u="none" strike="noStrike" dirty="0">
                        <a:solidFill>
                          <a:srgbClr val="000000"/>
                        </a:solidFill>
                        <a:effectLst/>
                        <a:latin typeface="Calibri" panose="020F0502020204030204" pitchFamily="34" charset="0"/>
                      </a:endParaRPr>
                    </a:p>
                  </a:txBody>
                  <a:tcPr marL="7144" marR="7144" marT="713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hMerge="1">
                  <a:txBody>
                    <a:bodyPr/>
                    <a:lstStyle/>
                    <a:p>
                      <a:endParaRPr lang="es-CO"/>
                    </a:p>
                  </a:txBody>
                  <a:tcPr/>
                </a:tc>
                <a:extLst>
                  <a:ext uri="{0D108BD9-81ED-4DB2-BD59-A6C34878D82A}">
                    <a16:rowId xmlns:a16="http://schemas.microsoft.com/office/drawing/2014/main" val="10000"/>
                  </a:ext>
                </a:extLst>
              </a:tr>
              <a:tr h="260446">
                <a:tc>
                  <a:txBody>
                    <a:bodyPr/>
                    <a:lstStyle/>
                    <a:p>
                      <a:pPr algn="l" fontAlgn="b"/>
                      <a:r>
                        <a:rPr lang="es-CO" sz="1500" u="none" strike="noStrike">
                          <a:effectLst/>
                        </a:rPr>
                        <a:t> Valor mensual</a:t>
                      </a:r>
                      <a:endParaRPr lang="es-CO" sz="1500" b="1" i="0" u="none" strike="noStrike">
                        <a:solidFill>
                          <a:srgbClr val="000000"/>
                        </a:solidFill>
                        <a:effectLst/>
                        <a:latin typeface="Calibri" panose="020F0502020204030204" pitchFamily="34" charset="0"/>
                      </a:endParaRPr>
                    </a:p>
                  </a:txBody>
                  <a:tcPr marL="7144" marR="7144" marT="713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CO" sz="1400" u="none" strike="noStrike">
                          <a:effectLst/>
                        </a:rPr>
                        <a:t>$168,795,882</a:t>
                      </a:r>
                      <a:endParaRPr lang="es-CO" sz="1400" b="1" i="0" u="none" strike="noStrike">
                        <a:solidFill>
                          <a:srgbClr val="000000"/>
                        </a:solidFill>
                        <a:effectLst/>
                        <a:latin typeface="Calibri" panose="020F0502020204030204" pitchFamily="34" charset="0"/>
                      </a:endParaRPr>
                    </a:p>
                  </a:txBody>
                  <a:tcPr marL="7144" marR="7144" marT="713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260446">
                <a:tc>
                  <a:txBody>
                    <a:bodyPr/>
                    <a:lstStyle/>
                    <a:p>
                      <a:pPr algn="l" fontAlgn="b"/>
                      <a:r>
                        <a:rPr lang="es-CO" sz="1500" u="none" strike="noStrike">
                          <a:effectLst/>
                        </a:rPr>
                        <a:t>Valor anual</a:t>
                      </a:r>
                      <a:endParaRPr lang="es-CO" sz="1500" b="1" i="0" u="none" strike="noStrike">
                        <a:solidFill>
                          <a:srgbClr val="000000"/>
                        </a:solidFill>
                        <a:effectLst/>
                        <a:latin typeface="Calibri" panose="020F0502020204030204" pitchFamily="34" charset="0"/>
                      </a:endParaRPr>
                    </a:p>
                  </a:txBody>
                  <a:tcPr marL="7144" marR="7144" marT="713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CO" sz="1400" u="none" strike="noStrike" dirty="0">
                          <a:effectLst/>
                        </a:rPr>
                        <a:t>$2,025,550,584</a:t>
                      </a:r>
                      <a:endParaRPr lang="es-CO" sz="1400" b="1" i="0" u="none" strike="noStrike" dirty="0">
                        <a:solidFill>
                          <a:srgbClr val="000000"/>
                        </a:solidFill>
                        <a:effectLst/>
                        <a:latin typeface="Calibri" panose="020F0502020204030204" pitchFamily="34" charset="0"/>
                      </a:endParaRPr>
                    </a:p>
                  </a:txBody>
                  <a:tcPr marL="7144" marR="7144" marT="713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1" name="Rectángulo 10">
            <a:extLst>
              <a:ext uri="{FF2B5EF4-FFF2-40B4-BE49-F238E27FC236}">
                <a16:creationId xmlns:a16="http://schemas.microsoft.com/office/drawing/2014/main" id="{E0F3069C-33B8-42A0-B5A1-0B5964E1BFA7}"/>
              </a:ext>
            </a:extLst>
          </p:cNvPr>
          <p:cNvSpPr/>
          <p:nvPr/>
        </p:nvSpPr>
        <p:spPr>
          <a:xfrm>
            <a:off x="1" y="6621465"/>
            <a:ext cx="12192000" cy="25400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2" name="CuadroTexto 11">
            <a:extLst>
              <a:ext uri="{FF2B5EF4-FFF2-40B4-BE49-F238E27FC236}">
                <a16:creationId xmlns:a16="http://schemas.microsoft.com/office/drawing/2014/main" id="{F1B16C91-DBDE-4CD5-90A4-8B3AED107754}"/>
              </a:ext>
            </a:extLst>
          </p:cNvPr>
          <p:cNvSpPr txBox="1"/>
          <p:nvPr/>
        </p:nvSpPr>
        <p:spPr>
          <a:xfrm>
            <a:off x="8661936" y="6567689"/>
            <a:ext cx="3571875" cy="307777"/>
          </a:xfrm>
          <a:prstGeom prst="rect">
            <a:avLst/>
          </a:prstGeom>
          <a:noFill/>
        </p:spPr>
        <p:txBody>
          <a:bodyPr>
            <a:spAutoFit/>
          </a:bodyPr>
          <a:lstStyle/>
          <a:p>
            <a:pPr algn="r">
              <a:defRPr/>
            </a:pPr>
            <a:r>
              <a:rPr lang="es-ES" sz="1400" dirty="0">
                <a:solidFill>
                  <a:srgbClr val="A9A8A9"/>
                </a:solidFill>
                <a:latin typeface="Lato Regular"/>
                <a:cs typeface="Lato Regular"/>
              </a:rPr>
              <a:t>Coordinación archivo y correspondencia</a:t>
            </a:r>
          </a:p>
        </p:txBody>
      </p:sp>
      <p:pic>
        <p:nvPicPr>
          <p:cNvPr id="13" name="Imagen 7">
            <a:extLst>
              <a:ext uri="{FF2B5EF4-FFF2-40B4-BE49-F238E27FC236}">
                <a16:creationId xmlns:a16="http://schemas.microsoft.com/office/drawing/2014/main" id="{DAF8A894-F1D0-47DA-A811-C858AD5AB4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6" name="Imagen 5">
            <a:extLst>
              <a:ext uri="{FF2B5EF4-FFF2-40B4-BE49-F238E27FC236}">
                <a16:creationId xmlns:a16="http://schemas.microsoft.com/office/drawing/2014/main" id="{77AC0D3C-F630-417D-8AD2-A5663C9E98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D04E84F1-676C-44F8-9756-376623BE2873}"/>
              </a:ext>
            </a:extLst>
          </p:cNvPr>
          <p:cNvSpPr/>
          <p:nvPr/>
        </p:nvSpPr>
        <p:spPr>
          <a:xfrm>
            <a:off x="1" y="6550024"/>
            <a:ext cx="12192000" cy="3079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81923" name="CuadroTexto 9">
            <a:extLst>
              <a:ext uri="{FF2B5EF4-FFF2-40B4-BE49-F238E27FC236}">
                <a16:creationId xmlns:a16="http://schemas.microsoft.com/office/drawing/2014/main" id="{719F9D30-050B-453A-B57B-43D365DBC205}"/>
              </a:ext>
            </a:extLst>
          </p:cNvPr>
          <p:cNvSpPr txBox="1">
            <a:spLocks noChangeArrowheads="1"/>
          </p:cNvSpPr>
          <p:nvPr/>
        </p:nvSpPr>
        <p:spPr bwMode="auto">
          <a:xfrm>
            <a:off x="5351077" y="6550223"/>
            <a:ext cx="68505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Gerencia Bienes Muebles</a:t>
            </a:r>
          </a:p>
        </p:txBody>
      </p:sp>
      <p:sp>
        <p:nvSpPr>
          <p:cNvPr id="81925" name="Rectángulo 7">
            <a:extLst>
              <a:ext uri="{FF2B5EF4-FFF2-40B4-BE49-F238E27FC236}">
                <a16:creationId xmlns:a16="http://schemas.microsoft.com/office/drawing/2014/main" id="{84170350-05F9-4890-85DE-803C56C331B9}"/>
              </a:ext>
            </a:extLst>
          </p:cNvPr>
          <p:cNvSpPr>
            <a:spLocks noChangeArrowheads="1"/>
          </p:cNvSpPr>
          <p:nvPr/>
        </p:nvSpPr>
        <p:spPr bwMode="auto">
          <a:xfrm>
            <a:off x="2420939" y="2632309"/>
            <a:ext cx="75263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3600" b="1" dirty="0">
                <a:solidFill>
                  <a:srgbClr val="000A8B"/>
                </a:solidFill>
                <a:latin typeface="Arial Narrow" panose="020B0606020202030204" pitchFamily="34" charset="0"/>
              </a:rPr>
              <a:t>7. APROBACIÓN ADICIÓN CONTRATO GERENCIA DE MUEBLES</a:t>
            </a:r>
            <a:endParaRPr lang="es-CO" altLang="es-CO" sz="3600" b="1" dirty="0">
              <a:latin typeface="Arial Narrow" panose="020B0606020202030204" pitchFamily="34" charset="0"/>
            </a:endParaRPr>
          </a:p>
        </p:txBody>
      </p:sp>
      <p:pic>
        <p:nvPicPr>
          <p:cNvPr id="8" name="Imagen 7">
            <a:extLst>
              <a:ext uri="{FF2B5EF4-FFF2-40B4-BE49-F238E27FC236}">
                <a16:creationId xmlns:a16="http://schemas.microsoft.com/office/drawing/2014/main" id="{350C4316-03BD-4EBC-B40B-4907A38E8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9" name="Imagen 5">
            <a:extLst>
              <a:ext uri="{FF2B5EF4-FFF2-40B4-BE49-F238E27FC236}">
                <a16:creationId xmlns:a16="http://schemas.microsoft.com/office/drawing/2014/main" id="{549C0FEA-C72A-4D77-BD49-F0C8B4036B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50" name="CuadroTexto 9">
            <a:extLst>
              <a:ext uri="{FF2B5EF4-FFF2-40B4-BE49-F238E27FC236}">
                <a16:creationId xmlns:a16="http://schemas.microsoft.com/office/drawing/2014/main" id="{18115E37-A733-456A-BB4E-6BF503B13E20}"/>
              </a:ext>
            </a:extLst>
          </p:cNvPr>
          <p:cNvSpPr txBox="1">
            <a:spLocks noChangeArrowheads="1"/>
          </p:cNvSpPr>
          <p:nvPr/>
        </p:nvSpPr>
        <p:spPr bwMode="auto">
          <a:xfrm>
            <a:off x="1825625" y="1757364"/>
            <a:ext cx="854075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sz="2100" b="1">
                <a:solidFill>
                  <a:srgbClr val="000A8B"/>
                </a:solidFill>
              </a:rPr>
              <a:t>ADICIÓN CONTRATO ALMACENAMIENTO</a:t>
            </a:r>
          </a:p>
          <a:p>
            <a:pPr algn="ctr" eaLnBrk="1" hangingPunct="1">
              <a:spcBef>
                <a:spcPct val="0"/>
              </a:spcBef>
              <a:buFontTx/>
              <a:buNone/>
            </a:pPr>
            <a:r>
              <a:rPr lang="es-CO" altLang="es-CO" sz="2100" b="1">
                <a:solidFill>
                  <a:srgbClr val="000A8B"/>
                </a:solidFill>
              </a:rPr>
              <a:t>045-2019</a:t>
            </a:r>
          </a:p>
        </p:txBody>
      </p:sp>
      <p:pic>
        <p:nvPicPr>
          <p:cNvPr id="82951" name="Imagen 2">
            <a:extLst>
              <a:ext uri="{FF2B5EF4-FFF2-40B4-BE49-F238E27FC236}">
                <a16:creationId xmlns:a16="http://schemas.microsoft.com/office/drawing/2014/main" id="{694476E2-49A8-4189-8FEC-F851D96D86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62239"/>
          <a:stretch>
            <a:fillRect/>
          </a:stretch>
        </p:blipFill>
        <p:spPr bwMode="auto">
          <a:xfrm>
            <a:off x="2790826" y="2960689"/>
            <a:ext cx="2474913"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52" name="Imagen 3">
            <a:extLst>
              <a:ext uri="{FF2B5EF4-FFF2-40B4-BE49-F238E27FC236}">
                <a16:creationId xmlns:a16="http://schemas.microsoft.com/office/drawing/2014/main" id="{68C6E76F-0E4F-46BB-80AA-7F68B08758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7451"/>
          <a:stretch>
            <a:fillRect/>
          </a:stretch>
        </p:blipFill>
        <p:spPr bwMode="auto">
          <a:xfrm>
            <a:off x="2544763" y="4140201"/>
            <a:ext cx="3200400"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53" name="Imagen 4">
            <a:extLst>
              <a:ext uri="{FF2B5EF4-FFF2-40B4-BE49-F238E27FC236}">
                <a16:creationId xmlns:a16="http://schemas.microsoft.com/office/drawing/2014/main" id="{80445B20-43DF-4687-9614-D22CA028AF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0763" y="3189289"/>
            <a:ext cx="849312"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54" name="Imagen 5">
            <a:extLst>
              <a:ext uri="{FF2B5EF4-FFF2-40B4-BE49-F238E27FC236}">
                <a16:creationId xmlns:a16="http://schemas.microsoft.com/office/drawing/2014/main" id="{2FDD18F6-38FA-441E-8A81-B08D33BEB8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42176" y="3870326"/>
            <a:ext cx="208121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55" name="Imagen 3">
            <a:extLst>
              <a:ext uri="{FF2B5EF4-FFF2-40B4-BE49-F238E27FC236}">
                <a16:creationId xmlns:a16="http://schemas.microsoft.com/office/drawing/2014/main" id="{F26F652B-0FB4-4417-878D-B8353D964C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99263" y="4406901"/>
            <a:ext cx="2862262"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56" name="Imagen 2">
            <a:extLst>
              <a:ext uri="{FF2B5EF4-FFF2-40B4-BE49-F238E27FC236}">
                <a16:creationId xmlns:a16="http://schemas.microsoft.com/office/drawing/2014/main" id="{4D2DA61B-D2AD-4E4D-A6CE-FEE120332F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30988" y="2778126"/>
            <a:ext cx="313055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ángulo 12">
            <a:extLst>
              <a:ext uri="{FF2B5EF4-FFF2-40B4-BE49-F238E27FC236}">
                <a16:creationId xmlns:a16="http://schemas.microsoft.com/office/drawing/2014/main" id="{160F3A0B-C8D9-414D-8CBD-7BADC21F9944}"/>
              </a:ext>
            </a:extLst>
          </p:cNvPr>
          <p:cNvSpPr/>
          <p:nvPr/>
        </p:nvSpPr>
        <p:spPr>
          <a:xfrm>
            <a:off x="1" y="6550024"/>
            <a:ext cx="12192000" cy="3079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4" name="CuadroTexto 9">
            <a:extLst>
              <a:ext uri="{FF2B5EF4-FFF2-40B4-BE49-F238E27FC236}">
                <a16:creationId xmlns:a16="http://schemas.microsoft.com/office/drawing/2014/main" id="{B69930BA-B968-45D6-85E0-C8899760BB71}"/>
              </a:ext>
            </a:extLst>
          </p:cNvPr>
          <p:cNvSpPr txBox="1">
            <a:spLocks noChangeArrowheads="1"/>
          </p:cNvSpPr>
          <p:nvPr/>
        </p:nvSpPr>
        <p:spPr bwMode="auto">
          <a:xfrm>
            <a:off x="5351077" y="6550223"/>
            <a:ext cx="68505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Gerencia Bienes Muebles</a:t>
            </a:r>
          </a:p>
        </p:txBody>
      </p:sp>
      <p:pic>
        <p:nvPicPr>
          <p:cNvPr id="15" name="Imagen 7">
            <a:extLst>
              <a:ext uri="{FF2B5EF4-FFF2-40B4-BE49-F238E27FC236}">
                <a16:creationId xmlns:a16="http://schemas.microsoft.com/office/drawing/2014/main" id="{7B425C23-A9D4-46B2-A18A-9FEFB185D4F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6" name="Imagen 5">
            <a:extLst>
              <a:ext uri="{FF2B5EF4-FFF2-40B4-BE49-F238E27FC236}">
                <a16:creationId xmlns:a16="http://schemas.microsoft.com/office/drawing/2014/main" id="{03D088A5-82A0-47EC-9A74-763FE4E6B36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4" name="Rectángulo 9">
            <a:extLst>
              <a:ext uri="{FF2B5EF4-FFF2-40B4-BE49-F238E27FC236}">
                <a16:creationId xmlns:a16="http://schemas.microsoft.com/office/drawing/2014/main" id="{9F73DCA8-8F33-4315-BAC4-BC10BB20FFDC}"/>
              </a:ext>
            </a:extLst>
          </p:cNvPr>
          <p:cNvSpPr>
            <a:spLocks noChangeArrowheads="1"/>
          </p:cNvSpPr>
          <p:nvPr/>
        </p:nvSpPr>
        <p:spPr bwMode="auto">
          <a:xfrm>
            <a:off x="4676775" y="1066801"/>
            <a:ext cx="26035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ES" altLang="es-CO" sz="2100" b="1">
                <a:solidFill>
                  <a:srgbClr val="000A8B"/>
                </a:solidFill>
              </a:rPr>
              <a:t>EXPOSICIÓN DE CASO</a:t>
            </a:r>
          </a:p>
        </p:txBody>
      </p:sp>
      <p:sp>
        <p:nvSpPr>
          <p:cNvPr id="6151" name="CuadroTexto 3">
            <a:extLst>
              <a:ext uri="{FF2B5EF4-FFF2-40B4-BE49-F238E27FC236}">
                <a16:creationId xmlns:a16="http://schemas.microsoft.com/office/drawing/2014/main" id="{6C67D752-5DDE-442A-9C5F-97C7C5E0990F}"/>
              </a:ext>
            </a:extLst>
          </p:cNvPr>
          <p:cNvSpPr txBox="1">
            <a:spLocks noChangeArrowheads="1"/>
          </p:cNvSpPr>
          <p:nvPr/>
        </p:nvSpPr>
        <p:spPr bwMode="auto">
          <a:xfrm>
            <a:off x="2409825" y="1579564"/>
            <a:ext cx="7321550" cy="4408487"/>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defRPr/>
            </a:pPr>
            <a:r>
              <a:rPr lang="es-ES" altLang="es-CO" sz="1275" dirty="0"/>
              <a:t>La Gerencia de Bienes Muebles desde el mes de julio cuando inició la reactivación económica nacional, en el marco de la emergencia sanitaria que atraviesa el país por la COVID-19, ha retomado gradualmente las operaciones de disposición final disminuyendo el inventario de los patios de Espinal y Neiva en un 28% en 3 meses:</a:t>
            </a:r>
          </a:p>
          <a:p>
            <a:pPr algn="just" eaLnBrk="1" hangingPunct="1">
              <a:spcBef>
                <a:spcPct val="0"/>
              </a:spcBef>
              <a:buFontTx/>
              <a:buNone/>
              <a:defRPr/>
            </a:pPr>
            <a:endParaRPr lang="es-ES" altLang="es-CO" sz="1275" dirty="0"/>
          </a:p>
          <a:p>
            <a:pPr algn="just" eaLnBrk="1" hangingPunct="1">
              <a:spcBef>
                <a:spcPct val="0"/>
              </a:spcBef>
              <a:buFontTx/>
              <a:buNone/>
              <a:defRPr/>
            </a:pPr>
            <a:endParaRPr lang="es-ES" altLang="es-CO" sz="1275" dirty="0"/>
          </a:p>
          <a:p>
            <a:pPr algn="just" eaLnBrk="1" hangingPunct="1">
              <a:spcBef>
                <a:spcPct val="0"/>
              </a:spcBef>
              <a:buFontTx/>
              <a:buNone/>
              <a:defRPr/>
            </a:pPr>
            <a:endParaRPr lang="es-ES" altLang="es-CO" sz="1275" dirty="0"/>
          </a:p>
          <a:p>
            <a:pPr algn="just" eaLnBrk="1" hangingPunct="1">
              <a:spcBef>
                <a:spcPct val="0"/>
              </a:spcBef>
              <a:buFontTx/>
              <a:buNone/>
              <a:defRPr/>
            </a:pPr>
            <a:endParaRPr lang="es-ES" altLang="es-CO" sz="1275" dirty="0"/>
          </a:p>
          <a:p>
            <a:pPr algn="just" eaLnBrk="1" hangingPunct="1">
              <a:spcBef>
                <a:spcPct val="0"/>
              </a:spcBef>
              <a:buFontTx/>
              <a:buNone/>
              <a:defRPr/>
            </a:pPr>
            <a:endParaRPr lang="es-ES" altLang="es-CO" sz="1275" dirty="0"/>
          </a:p>
          <a:p>
            <a:pPr algn="just" eaLnBrk="1" hangingPunct="1">
              <a:spcBef>
                <a:spcPct val="0"/>
              </a:spcBef>
              <a:buFontTx/>
              <a:buNone/>
              <a:defRPr/>
            </a:pPr>
            <a:endParaRPr lang="es-ES" altLang="es-CO" sz="1275" dirty="0"/>
          </a:p>
          <a:p>
            <a:pPr algn="just" eaLnBrk="1" hangingPunct="1">
              <a:spcBef>
                <a:spcPct val="0"/>
              </a:spcBef>
              <a:buFontTx/>
              <a:buNone/>
              <a:defRPr/>
            </a:pPr>
            <a:endParaRPr lang="es-ES" altLang="es-CO" sz="1275" dirty="0"/>
          </a:p>
          <a:p>
            <a:pPr algn="just" eaLnBrk="1" hangingPunct="1">
              <a:spcBef>
                <a:spcPct val="0"/>
              </a:spcBef>
              <a:buFontTx/>
              <a:buNone/>
              <a:defRPr/>
            </a:pPr>
            <a:endParaRPr lang="es-ES" altLang="es-CO" sz="1275" dirty="0"/>
          </a:p>
          <a:p>
            <a:pPr algn="just" eaLnBrk="1" hangingPunct="1">
              <a:spcBef>
                <a:spcPct val="0"/>
              </a:spcBef>
              <a:buFontTx/>
              <a:buNone/>
              <a:defRPr/>
            </a:pPr>
            <a:r>
              <a:rPr lang="es-ES" altLang="es-CO" sz="1275" dirty="0"/>
              <a:t>Pese a las gestiones adelantadas, se ha identificado que se requiere una adición a este contrato para terminar el año 2020 por las siguientes causas:</a:t>
            </a:r>
          </a:p>
          <a:p>
            <a:pPr algn="just" eaLnBrk="1" hangingPunct="1">
              <a:spcBef>
                <a:spcPct val="0"/>
              </a:spcBef>
              <a:buFontTx/>
              <a:buNone/>
              <a:defRPr/>
            </a:pPr>
            <a:endParaRPr lang="es-ES" altLang="es-CO" sz="1275" dirty="0"/>
          </a:p>
          <a:p>
            <a:pPr marL="214313" indent="-214313" algn="just">
              <a:spcBef>
                <a:spcPct val="0"/>
              </a:spcBef>
              <a:buFont typeface="Wingdings" panose="05000000000000000000" pitchFamily="2" charset="2"/>
              <a:buChar char="ü"/>
              <a:defRPr/>
            </a:pPr>
            <a:r>
              <a:rPr lang="es-ES" altLang="es-CO" sz="1275" dirty="0"/>
              <a:t>La zona No. 3 asignada a este contrato por concurso publico, tiene la tarifa de almacenamiento por M2 mas alta de los 3 contratos suscritos a la fecha: Patio $28.000 mt2, cobertizo $38.000 mt2 vs. $17.000 patio y hasta $34.000 cobertizo en otras zonas.  </a:t>
            </a:r>
          </a:p>
          <a:p>
            <a:pPr marL="214313" indent="-214313" algn="just">
              <a:spcBef>
                <a:spcPct val="0"/>
              </a:spcBef>
              <a:buFont typeface="Wingdings" panose="05000000000000000000" pitchFamily="2" charset="2"/>
              <a:buChar char="ü"/>
              <a:defRPr/>
            </a:pPr>
            <a:r>
              <a:rPr lang="es-ES" altLang="es-CO" sz="1275" dirty="0"/>
              <a:t>Traslados de recorridos no frecuentes se realizan con cargo a este contrato por cuanto presentan ofertas más económicas.</a:t>
            </a:r>
          </a:p>
          <a:p>
            <a:pPr marL="214313" indent="-214313" algn="just">
              <a:spcBef>
                <a:spcPct val="0"/>
              </a:spcBef>
              <a:buFont typeface="Wingdings" panose="05000000000000000000" pitchFamily="2" charset="2"/>
              <a:buChar char="ü"/>
              <a:defRPr/>
            </a:pPr>
            <a:r>
              <a:rPr lang="es-ES" altLang="es-CO" sz="1275" dirty="0"/>
              <a:t>Costos almacenamiento y traslados de Sociedades.</a:t>
            </a:r>
          </a:p>
          <a:p>
            <a:pPr marL="214313" indent="-214313" algn="just">
              <a:spcBef>
                <a:spcPct val="0"/>
              </a:spcBef>
              <a:buFont typeface="Wingdings" panose="05000000000000000000" pitchFamily="2" charset="2"/>
              <a:buChar char="ü"/>
              <a:defRPr/>
            </a:pPr>
            <a:endParaRPr lang="es-ES" altLang="es-CO" sz="1275" dirty="0"/>
          </a:p>
        </p:txBody>
      </p:sp>
      <p:pic>
        <p:nvPicPr>
          <p:cNvPr id="83976" name="Imagen 2">
            <a:extLst>
              <a:ext uri="{FF2B5EF4-FFF2-40B4-BE49-F238E27FC236}">
                <a16:creationId xmlns:a16="http://schemas.microsoft.com/office/drawing/2014/main" id="{F205C564-054E-4049-9BE5-50AE67E4EC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5939" y="2471738"/>
            <a:ext cx="2276475" cy="124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5" name="CuadroTexto 14">
            <a:extLst>
              <a:ext uri="{FF2B5EF4-FFF2-40B4-BE49-F238E27FC236}">
                <a16:creationId xmlns:a16="http://schemas.microsoft.com/office/drawing/2014/main" id="{AF019118-6E7D-4224-9CFA-581104E6E61C}"/>
              </a:ext>
            </a:extLst>
          </p:cNvPr>
          <p:cNvSpPr txBox="1">
            <a:spLocks noChangeArrowheads="1"/>
          </p:cNvSpPr>
          <p:nvPr/>
        </p:nvSpPr>
        <p:spPr bwMode="auto">
          <a:xfrm>
            <a:off x="6556376" y="2574925"/>
            <a:ext cx="3433763" cy="107315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defRPr/>
            </a:pPr>
            <a:r>
              <a:rPr lang="es-ES" altLang="es-CO" sz="1275"/>
              <a:t>En promedio se han retirado 40 carros al mes, así:</a:t>
            </a:r>
          </a:p>
          <a:p>
            <a:pPr algn="just" eaLnBrk="1" hangingPunct="1">
              <a:spcBef>
                <a:spcPct val="0"/>
              </a:spcBef>
              <a:buFontTx/>
              <a:buNone/>
              <a:defRPr/>
            </a:pPr>
            <a:endParaRPr lang="es-ES" altLang="es-CO" sz="1275"/>
          </a:p>
          <a:p>
            <a:pPr algn="just" eaLnBrk="1" hangingPunct="1">
              <a:spcBef>
                <a:spcPct val="0"/>
              </a:spcBef>
              <a:buFontTx/>
              <a:buNone/>
              <a:defRPr/>
            </a:pPr>
            <a:r>
              <a:rPr lang="es-ES" altLang="es-CO" sz="1275"/>
              <a:t>37 chatarrización promedio mensual.</a:t>
            </a:r>
          </a:p>
          <a:p>
            <a:pPr algn="just" eaLnBrk="1" hangingPunct="1">
              <a:spcBef>
                <a:spcPct val="0"/>
              </a:spcBef>
              <a:buFontTx/>
              <a:buNone/>
              <a:defRPr/>
            </a:pPr>
            <a:r>
              <a:rPr lang="es-ES" altLang="es-CO" sz="1275"/>
              <a:t>3 destinación promedio mensual.</a:t>
            </a:r>
          </a:p>
        </p:txBody>
      </p:sp>
      <p:sp>
        <p:nvSpPr>
          <p:cNvPr id="3" name="Flecha: a la derecha 2">
            <a:extLst>
              <a:ext uri="{FF2B5EF4-FFF2-40B4-BE49-F238E27FC236}">
                <a16:creationId xmlns:a16="http://schemas.microsoft.com/office/drawing/2014/main" id="{CA227941-04C3-4B25-B9FE-8718CEDDED4D}"/>
              </a:ext>
            </a:extLst>
          </p:cNvPr>
          <p:cNvSpPr/>
          <p:nvPr/>
        </p:nvSpPr>
        <p:spPr>
          <a:xfrm>
            <a:off x="5715000" y="2865438"/>
            <a:ext cx="527050" cy="317500"/>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11" name="Rectángulo 10">
            <a:extLst>
              <a:ext uri="{FF2B5EF4-FFF2-40B4-BE49-F238E27FC236}">
                <a16:creationId xmlns:a16="http://schemas.microsoft.com/office/drawing/2014/main" id="{52A2A83F-22B5-4D37-9BCD-7029C80608D7}"/>
              </a:ext>
            </a:extLst>
          </p:cNvPr>
          <p:cNvSpPr/>
          <p:nvPr/>
        </p:nvSpPr>
        <p:spPr>
          <a:xfrm>
            <a:off x="1" y="6550024"/>
            <a:ext cx="12192000" cy="3079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2" name="CuadroTexto 9">
            <a:extLst>
              <a:ext uri="{FF2B5EF4-FFF2-40B4-BE49-F238E27FC236}">
                <a16:creationId xmlns:a16="http://schemas.microsoft.com/office/drawing/2014/main" id="{A94EEB1E-D212-400C-90D9-C014AF4BEB34}"/>
              </a:ext>
            </a:extLst>
          </p:cNvPr>
          <p:cNvSpPr txBox="1">
            <a:spLocks noChangeArrowheads="1"/>
          </p:cNvSpPr>
          <p:nvPr/>
        </p:nvSpPr>
        <p:spPr bwMode="auto">
          <a:xfrm>
            <a:off x="5351077" y="6550223"/>
            <a:ext cx="68505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Gerencia Bienes Muebles</a:t>
            </a:r>
          </a:p>
        </p:txBody>
      </p:sp>
      <p:pic>
        <p:nvPicPr>
          <p:cNvPr id="13" name="Imagen 7">
            <a:extLst>
              <a:ext uri="{FF2B5EF4-FFF2-40B4-BE49-F238E27FC236}">
                <a16:creationId xmlns:a16="http://schemas.microsoft.com/office/drawing/2014/main" id="{572B1321-D15D-4636-BA58-C4E8E46290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11AC3630-7DF9-4004-A0BC-747CBB0E70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ángulo 13">
            <a:extLst>
              <a:ext uri="{FF2B5EF4-FFF2-40B4-BE49-F238E27FC236}">
                <a16:creationId xmlns:a16="http://schemas.microsoft.com/office/drawing/2014/main" id="{C8A83F46-47C3-4476-AC06-4E2174484FD5}"/>
              </a:ext>
            </a:extLst>
          </p:cNvPr>
          <p:cNvSpPr>
            <a:spLocks noChangeArrowheads="1"/>
          </p:cNvSpPr>
          <p:nvPr/>
        </p:nvSpPr>
        <p:spPr bwMode="auto">
          <a:xfrm>
            <a:off x="2855914" y="1704976"/>
            <a:ext cx="3309937" cy="600075"/>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defRPr/>
            </a:pPr>
            <a:r>
              <a:rPr lang="es-ES" altLang="es-CO" sz="1650" b="1">
                <a:solidFill>
                  <a:srgbClr val="000A8B"/>
                </a:solidFill>
              </a:rPr>
              <a:t>DISMINUCION DEL GASTO GERENCIA DE BIENES MUEBLES</a:t>
            </a:r>
          </a:p>
        </p:txBody>
      </p:sp>
      <p:graphicFrame>
        <p:nvGraphicFramePr>
          <p:cNvPr id="17" name="Gráfico 16">
            <a:extLst>
              <a:ext uri="{FF2B5EF4-FFF2-40B4-BE49-F238E27FC236}">
                <a16:creationId xmlns:a16="http://schemas.microsoft.com/office/drawing/2014/main" id="{D2F6A0DF-BBC6-453C-9BC9-24A84ECBA446}"/>
              </a:ext>
            </a:extLst>
          </p:cNvPr>
          <p:cNvGraphicFramePr>
            <a:graphicFrameLocks/>
          </p:cNvGraphicFramePr>
          <p:nvPr/>
        </p:nvGraphicFramePr>
        <p:xfrm>
          <a:off x="2574589" y="2353050"/>
          <a:ext cx="3976181" cy="2480380"/>
        </p:xfrm>
        <a:graphic>
          <a:graphicData uri="http://schemas.openxmlformats.org/drawingml/2006/chart">
            <c:chart xmlns:c="http://schemas.openxmlformats.org/drawingml/2006/chart" xmlns:r="http://schemas.openxmlformats.org/officeDocument/2006/relationships" r:id="rId2"/>
          </a:graphicData>
        </a:graphic>
      </p:graphicFrame>
      <p:sp>
        <p:nvSpPr>
          <p:cNvPr id="85000" name="CuadroTexto 11">
            <a:extLst>
              <a:ext uri="{FF2B5EF4-FFF2-40B4-BE49-F238E27FC236}">
                <a16:creationId xmlns:a16="http://schemas.microsoft.com/office/drawing/2014/main" id="{5EB6D088-20C8-43F5-96B6-6BF53F44204B}"/>
              </a:ext>
            </a:extLst>
          </p:cNvPr>
          <p:cNvSpPr txBox="1">
            <a:spLocks noChangeArrowheads="1"/>
          </p:cNvSpPr>
          <p:nvPr/>
        </p:nvSpPr>
        <p:spPr bwMode="auto">
          <a:xfrm>
            <a:off x="7065964" y="2913063"/>
            <a:ext cx="323306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just" eaLnBrk="1" hangingPunct="1">
              <a:spcBef>
                <a:spcPct val="0"/>
              </a:spcBef>
              <a:buFontTx/>
              <a:buNone/>
            </a:pPr>
            <a:r>
              <a:rPr lang="es-ES" altLang="es-CO" sz="1600" dirty="0"/>
              <a:t>Las gestiones de la Gerencia han disminuido el valor por concepto de almacenamiento de medios de transportes en un 37%.</a:t>
            </a:r>
          </a:p>
        </p:txBody>
      </p:sp>
      <p:sp>
        <p:nvSpPr>
          <p:cNvPr id="9" name="Rectángulo 8">
            <a:extLst>
              <a:ext uri="{FF2B5EF4-FFF2-40B4-BE49-F238E27FC236}">
                <a16:creationId xmlns:a16="http://schemas.microsoft.com/office/drawing/2014/main" id="{5E7CD8C5-0F12-4428-A340-0184217840F0}"/>
              </a:ext>
            </a:extLst>
          </p:cNvPr>
          <p:cNvSpPr/>
          <p:nvPr/>
        </p:nvSpPr>
        <p:spPr>
          <a:xfrm>
            <a:off x="1" y="6550024"/>
            <a:ext cx="12192000" cy="3079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0" name="CuadroTexto 9">
            <a:extLst>
              <a:ext uri="{FF2B5EF4-FFF2-40B4-BE49-F238E27FC236}">
                <a16:creationId xmlns:a16="http://schemas.microsoft.com/office/drawing/2014/main" id="{7AD4E55F-5133-49F2-B797-9023EFFE2EFF}"/>
              </a:ext>
            </a:extLst>
          </p:cNvPr>
          <p:cNvSpPr txBox="1">
            <a:spLocks noChangeArrowheads="1"/>
          </p:cNvSpPr>
          <p:nvPr/>
        </p:nvSpPr>
        <p:spPr bwMode="auto">
          <a:xfrm>
            <a:off x="5351077" y="6550223"/>
            <a:ext cx="68505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Gerencia Bienes Muebles</a:t>
            </a:r>
          </a:p>
        </p:txBody>
      </p:sp>
      <p:pic>
        <p:nvPicPr>
          <p:cNvPr id="11" name="Imagen 7">
            <a:extLst>
              <a:ext uri="{FF2B5EF4-FFF2-40B4-BE49-F238E27FC236}">
                <a16:creationId xmlns:a16="http://schemas.microsoft.com/office/drawing/2014/main" id="{365EB0B2-911A-4173-919B-0D7AE0A86C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2" name="Imagen 5">
            <a:extLst>
              <a:ext uri="{FF2B5EF4-FFF2-40B4-BE49-F238E27FC236}">
                <a16:creationId xmlns:a16="http://schemas.microsoft.com/office/drawing/2014/main" id="{8471E1E5-150A-4536-97E9-F0CB6684D5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2" name="CuadroTexto 11">
            <a:extLst>
              <a:ext uri="{FF2B5EF4-FFF2-40B4-BE49-F238E27FC236}">
                <a16:creationId xmlns:a16="http://schemas.microsoft.com/office/drawing/2014/main" id="{BEB6F27D-AC89-4E2B-8310-B64EC05F19B0}"/>
              </a:ext>
            </a:extLst>
          </p:cNvPr>
          <p:cNvSpPr txBox="1">
            <a:spLocks noChangeArrowheads="1"/>
          </p:cNvSpPr>
          <p:nvPr/>
        </p:nvSpPr>
        <p:spPr bwMode="auto">
          <a:xfrm>
            <a:off x="2751139" y="2160588"/>
            <a:ext cx="65230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just" eaLnBrk="1" hangingPunct="1">
              <a:spcBef>
                <a:spcPct val="0"/>
              </a:spcBef>
              <a:buFontTx/>
              <a:buNone/>
            </a:pPr>
            <a:r>
              <a:rPr lang="es-ES" altLang="es-CO" sz="1200"/>
              <a:t>♦ Transportes de vehículos y traslados de bienes muebles sociales en diligencias de secuestro.</a:t>
            </a:r>
          </a:p>
        </p:txBody>
      </p:sp>
      <p:sp>
        <p:nvSpPr>
          <p:cNvPr id="6151" name="Rectángulo 13">
            <a:extLst>
              <a:ext uri="{FF2B5EF4-FFF2-40B4-BE49-F238E27FC236}">
                <a16:creationId xmlns:a16="http://schemas.microsoft.com/office/drawing/2014/main" id="{128F5CC1-13E1-40FD-8650-F6201EFE0953}"/>
              </a:ext>
            </a:extLst>
          </p:cNvPr>
          <p:cNvSpPr>
            <a:spLocks noChangeArrowheads="1"/>
          </p:cNvSpPr>
          <p:nvPr/>
        </p:nvSpPr>
        <p:spPr bwMode="auto">
          <a:xfrm>
            <a:off x="3082926" y="1196976"/>
            <a:ext cx="2563813" cy="346075"/>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defRPr/>
            </a:pPr>
            <a:r>
              <a:rPr lang="es-ES" altLang="es-CO" sz="1650" b="1">
                <a:solidFill>
                  <a:srgbClr val="000A8B"/>
                </a:solidFill>
              </a:rPr>
              <a:t>OTROS GASTOS</a:t>
            </a:r>
          </a:p>
        </p:txBody>
      </p:sp>
      <p:sp>
        <p:nvSpPr>
          <p:cNvPr id="86024" name="CuadroTexto 9">
            <a:extLst>
              <a:ext uri="{FF2B5EF4-FFF2-40B4-BE49-F238E27FC236}">
                <a16:creationId xmlns:a16="http://schemas.microsoft.com/office/drawing/2014/main" id="{BDDABFC5-CFF7-4CCB-A342-E5DA342E46E0}"/>
              </a:ext>
            </a:extLst>
          </p:cNvPr>
          <p:cNvSpPr txBox="1">
            <a:spLocks noChangeArrowheads="1"/>
          </p:cNvSpPr>
          <p:nvPr/>
        </p:nvSpPr>
        <p:spPr bwMode="auto">
          <a:xfrm>
            <a:off x="2751139" y="2398714"/>
            <a:ext cx="62388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just" eaLnBrk="1" hangingPunct="1">
              <a:spcBef>
                <a:spcPct val="0"/>
              </a:spcBef>
              <a:buFontTx/>
              <a:buNone/>
            </a:pPr>
            <a:r>
              <a:rPr lang="es-ES" altLang="es-CO" sz="1200"/>
              <a:t>♦ Almacenamiento de bienes muebles de establecimientos de comercio.</a:t>
            </a:r>
          </a:p>
        </p:txBody>
      </p:sp>
      <p:sp>
        <p:nvSpPr>
          <p:cNvPr id="86025" name="CuadroTexto 12">
            <a:extLst>
              <a:ext uri="{FF2B5EF4-FFF2-40B4-BE49-F238E27FC236}">
                <a16:creationId xmlns:a16="http://schemas.microsoft.com/office/drawing/2014/main" id="{4F314941-FF67-4201-BE96-6AFF654711D9}"/>
              </a:ext>
            </a:extLst>
          </p:cNvPr>
          <p:cNvSpPr txBox="1">
            <a:spLocks noChangeArrowheads="1"/>
          </p:cNvSpPr>
          <p:nvPr/>
        </p:nvSpPr>
        <p:spPr bwMode="auto">
          <a:xfrm>
            <a:off x="2155825" y="1535113"/>
            <a:ext cx="73215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just" eaLnBrk="1" hangingPunct="1">
              <a:spcBef>
                <a:spcPct val="0"/>
              </a:spcBef>
              <a:buFontTx/>
              <a:buNone/>
            </a:pPr>
            <a:r>
              <a:rPr lang="es-ES" altLang="es-CO" sz="1200"/>
              <a:t>Se presta apoyo a las Gerencia de Sociedades Activas y Sociedades en Liquidación con gastos cargados a este contrato que desfinancia los recursos presupuestados, transporte de vehículos, traslados y almacenamiento de bienes muebles y establecimientos de comercio.</a:t>
            </a:r>
          </a:p>
        </p:txBody>
      </p:sp>
      <p:sp>
        <p:nvSpPr>
          <p:cNvPr id="86026" name="CuadroTexto 9">
            <a:extLst>
              <a:ext uri="{FF2B5EF4-FFF2-40B4-BE49-F238E27FC236}">
                <a16:creationId xmlns:a16="http://schemas.microsoft.com/office/drawing/2014/main" id="{657D13DE-7870-4DAB-9080-42B6D579AF13}"/>
              </a:ext>
            </a:extLst>
          </p:cNvPr>
          <p:cNvSpPr txBox="1">
            <a:spLocks noChangeArrowheads="1"/>
          </p:cNvSpPr>
          <p:nvPr/>
        </p:nvSpPr>
        <p:spPr bwMode="auto">
          <a:xfrm>
            <a:off x="8437563" y="3600451"/>
            <a:ext cx="208121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r>
              <a:rPr lang="es-ES" altLang="es-CO" sz="1200" b="1"/>
              <a:t>*Valor mensual almacenamiento </a:t>
            </a:r>
          </a:p>
          <a:p>
            <a:pPr eaLnBrk="1" hangingPunct="1">
              <a:spcBef>
                <a:spcPct val="0"/>
              </a:spcBef>
              <a:buFontTx/>
              <a:buNone/>
            </a:pPr>
            <a:r>
              <a:rPr lang="es-ES" altLang="es-CO" sz="1200" b="1"/>
              <a:t>$ 10.247.210</a:t>
            </a:r>
          </a:p>
        </p:txBody>
      </p:sp>
      <p:sp>
        <p:nvSpPr>
          <p:cNvPr id="6155" name="CuadroTexto 11">
            <a:extLst>
              <a:ext uri="{FF2B5EF4-FFF2-40B4-BE49-F238E27FC236}">
                <a16:creationId xmlns:a16="http://schemas.microsoft.com/office/drawing/2014/main" id="{9B7FDE9A-2D2F-4D8B-9EAD-89A6F2E402B4}"/>
              </a:ext>
            </a:extLst>
          </p:cNvPr>
          <p:cNvSpPr txBox="1">
            <a:spLocks noChangeArrowheads="1"/>
          </p:cNvSpPr>
          <p:nvPr/>
        </p:nvSpPr>
        <p:spPr bwMode="auto">
          <a:xfrm>
            <a:off x="8437563" y="4699001"/>
            <a:ext cx="2081212" cy="576263"/>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defRPr/>
            </a:pPr>
            <a:r>
              <a:rPr lang="es-ES" altLang="es-CO" sz="1200"/>
              <a:t>* </a:t>
            </a:r>
            <a:r>
              <a:rPr lang="es-ES" altLang="es-CO" sz="975"/>
              <a:t>Estos gastos iniciaron en la vigencia 2019 y continúan en la vigencia 2020 al contrato 045-2019.</a:t>
            </a:r>
          </a:p>
        </p:txBody>
      </p:sp>
      <p:pic>
        <p:nvPicPr>
          <p:cNvPr id="86028" name="Imagen 3">
            <a:extLst>
              <a:ext uri="{FF2B5EF4-FFF2-40B4-BE49-F238E27FC236}">
                <a16:creationId xmlns:a16="http://schemas.microsoft.com/office/drawing/2014/main" id="{99B12526-8819-4351-B751-5114262BE56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40439" y="3354388"/>
            <a:ext cx="1990725" cy="2227262"/>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6029" name="CuadroTexto 9">
            <a:extLst>
              <a:ext uri="{FF2B5EF4-FFF2-40B4-BE49-F238E27FC236}">
                <a16:creationId xmlns:a16="http://schemas.microsoft.com/office/drawing/2014/main" id="{0B87DC0A-88DA-4AFB-8605-2D829D120F24}"/>
              </a:ext>
            </a:extLst>
          </p:cNvPr>
          <p:cNvSpPr txBox="1">
            <a:spLocks noChangeArrowheads="1"/>
          </p:cNvSpPr>
          <p:nvPr/>
        </p:nvSpPr>
        <p:spPr bwMode="auto">
          <a:xfrm>
            <a:off x="2751139" y="2922588"/>
            <a:ext cx="62388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just" eaLnBrk="1" hangingPunct="1">
              <a:spcBef>
                <a:spcPct val="0"/>
              </a:spcBef>
              <a:buFontTx/>
              <a:buNone/>
            </a:pPr>
            <a:r>
              <a:rPr lang="es-ES" altLang="es-CO" sz="1200"/>
              <a:t>♦ Fumigación mensual de mercancías contaminadas </a:t>
            </a:r>
          </a:p>
        </p:txBody>
      </p:sp>
      <p:sp>
        <p:nvSpPr>
          <p:cNvPr id="86030" name="CuadroTexto 9">
            <a:extLst>
              <a:ext uri="{FF2B5EF4-FFF2-40B4-BE49-F238E27FC236}">
                <a16:creationId xmlns:a16="http://schemas.microsoft.com/office/drawing/2014/main" id="{F77E8931-50E2-4FB8-9B99-84238D04FB53}"/>
              </a:ext>
            </a:extLst>
          </p:cNvPr>
          <p:cNvSpPr txBox="1">
            <a:spLocks noChangeArrowheads="1"/>
          </p:cNvSpPr>
          <p:nvPr/>
        </p:nvSpPr>
        <p:spPr bwMode="auto">
          <a:xfrm>
            <a:off x="2741614" y="2659064"/>
            <a:ext cx="62388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just" eaLnBrk="1" hangingPunct="1">
              <a:spcBef>
                <a:spcPct val="0"/>
              </a:spcBef>
              <a:buFontTx/>
              <a:buNone/>
            </a:pPr>
            <a:r>
              <a:rPr lang="es-ES" altLang="es-CO" sz="1200"/>
              <a:t>♦ Avalúo de bienes sociales</a:t>
            </a:r>
          </a:p>
        </p:txBody>
      </p:sp>
      <p:pic>
        <p:nvPicPr>
          <p:cNvPr id="86031" name="Imagen 2">
            <a:extLst>
              <a:ext uri="{FF2B5EF4-FFF2-40B4-BE49-F238E27FC236}">
                <a16:creationId xmlns:a16="http://schemas.microsoft.com/office/drawing/2014/main" id="{251AC751-B801-4063-8869-73BAAE00F69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41614" y="3336926"/>
            <a:ext cx="2606675" cy="228917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 name="Rectángulo 15">
            <a:extLst>
              <a:ext uri="{FF2B5EF4-FFF2-40B4-BE49-F238E27FC236}">
                <a16:creationId xmlns:a16="http://schemas.microsoft.com/office/drawing/2014/main" id="{8F810B66-2B70-4679-B9B8-A6DA3CDCE536}"/>
              </a:ext>
            </a:extLst>
          </p:cNvPr>
          <p:cNvSpPr/>
          <p:nvPr/>
        </p:nvSpPr>
        <p:spPr>
          <a:xfrm>
            <a:off x="1" y="6550024"/>
            <a:ext cx="12192000" cy="3079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7" name="CuadroTexto 9">
            <a:extLst>
              <a:ext uri="{FF2B5EF4-FFF2-40B4-BE49-F238E27FC236}">
                <a16:creationId xmlns:a16="http://schemas.microsoft.com/office/drawing/2014/main" id="{874A67F3-88AE-4782-81B2-C5EFF95375DE}"/>
              </a:ext>
            </a:extLst>
          </p:cNvPr>
          <p:cNvSpPr txBox="1">
            <a:spLocks noChangeArrowheads="1"/>
          </p:cNvSpPr>
          <p:nvPr/>
        </p:nvSpPr>
        <p:spPr bwMode="auto">
          <a:xfrm>
            <a:off x="5351077" y="6550223"/>
            <a:ext cx="68505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Gerencia Bienes Muebles</a:t>
            </a:r>
          </a:p>
        </p:txBody>
      </p:sp>
      <p:pic>
        <p:nvPicPr>
          <p:cNvPr id="18" name="Imagen 7">
            <a:extLst>
              <a:ext uri="{FF2B5EF4-FFF2-40B4-BE49-F238E27FC236}">
                <a16:creationId xmlns:a16="http://schemas.microsoft.com/office/drawing/2014/main" id="{E5B41614-C361-4C39-8357-0626EC4351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9" name="Imagen 5">
            <a:extLst>
              <a:ext uri="{FF2B5EF4-FFF2-40B4-BE49-F238E27FC236}">
                <a16:creationId xmlns:a16="http://schemas.microsoft.com/office/drawing/2014/main" id="{F959F2BA-77D3-4702-A064-B01220EE60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6" name="CuadroTexto 14">
            <a:extLst>
              <a:ext uri="{FF2B5EF4-FFF2-40B4-BE49-F238E27FC236}">
                <a16:creationId xmlns:a16="http://schemas.microsoft.com/office/drawing/2014/main" id="{A90E140E-65C0-4B34-9682-ECEA3FA8AFEE}"/>
              </a:ext>
            </a:extLst>
          </p:cNvPr>
          <p:cNvSpPr txBox="1">
            <a:spLocks noChangeArrowheads="1"/>
          </p:cNvSpPr>
          <p:nvPr/>
        </p:nvSpPr>
        <p:spPr bwMode="auto">
          <a:xfrm>
            <a:off x="1683921" y="5879490"/>
            <a:ext cx="96546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just" eaLnBrk="1" hangingPunct="1">
              <a:spcBef>
                <a:spcPct val="0"/>
              </a:spcBef>
              <a:buFontTx/>
              <a:buNone/>
            </a:pPr>
            <a:r>
              <a:rPr lang="es-ES" altLang="es-CO" sz="1200"/>
              <a:t>* Mediante los memorandos CI2020-001719, CI2020-001666 y  CI2020-011555 se ha requerido el traslado de recursos suficientes.</a:t>
            </a:r>
          </a:p>
        </p:txBody>
      </p:sp>
      <p:sp>
        <p:nvSpPr>
          <p:cNvPr id="7175" name="CuadroTexto 14">
            <a:extLst>
              <a:ext uri="{FF2B5EF4-FFF2-40B4-BE49-F238E27FC236}">
                <a16:creationId xmlns:a16="http://schemas.microsoft.com/office/drawing/2014/main" id="{15B467B5-7CBA-49E0-93A6-C11D1EF45523}"/>
              </a:ext>
            </a:extLst>
          </p:cNvPr>
          <p:cNvSpPr txBox="1">
            <a:spLocks noChangeArrowheads="1"/>
          </p:cNvSpPr>
          <p:nvPr/>
        </p:nvSpPr>
        <p:spPr bwMode="auto">
          <a:xfrm>
            <a:off x="7750176" y="1541464"/>
            <a:ext cx="2524125" cy="4478149"/>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defRPr/>
            </a:pPr>
            <a:r>
              <a:rPr lang="es-ES" altLang="es-CO" sz="975"/>
              <a:t>1. La Gerencia de Bienes Muebles en la vigencia de 2019 tuvo gasto en almacenamiento de bienes sociales por $772’920.000, de los cuales se recibió traslado de recursos por parte de la Gerencia de Sociedades Activas por $80’000.000</a:t>
            </a:r>
          </a:p>
          <a:p>
            <a:pPr algn="just" eaLnBrk="1" hangingPunct="1">
              <a:spcBef>
                <a:spcPct val="0"/>
              </a:spcBef>
              <a:buFontTx/>
              <a:buNone/>
              <a:defRPr/>
            </a:pPr>
            <a:endParaRPr lang="es-ES" altLang="es-CO" sz="975"/>
          </a:p>
          <a:p>
            <a:pPr algn="just" eaLnBrk="1" hangingPunct="1">
              <a:spcBef>
                <a:spcPct val="0"/>
              </a:spcBef>
              <a:buFontTx/>
              <a:buNone/>
              <a:defRPr/>
            </a:pPr>
            <a:endParaRPr lang="es-ES" altLang="es-CO" sz="975"/>
          </a:p>
          <a:p>
            <a:pPr algn="just" eaLnBrk="1" hangingPunct="1">
              <a:spcBef>
                <a:spcPct val="0"/>
              </a:spcBef>
              <a:buFont typeface="Arial" panose="020B0604020202020204" pitchFamily="34" charset="0"/>
              <a:buNone/>
              <a:defRPr/>
            </a:pPr>
            <a:r>
              <a:rPr lang="es-ES" altLang="es-CO" sz="975"/>
              <a:t>2. La Gerencia de Bienes Muebles en lo corrido de 2020 ha tenido un gasto en almacenamiento de bienes sociales por $1.074’817.100, de los cuales ha recibido recursos así:</a:t>
            </a:r>
          </a:p>
          <a:p>
            <a:pPr algn="just" eaLnBrk="1" hangingPunct="1">
              <a:spcBef>
                <a:spcPct val="0"/>
              </a:spcBef>
              <a:buFont typeface="Arial" panose="020B0604020202020204" pitchFamily="34" charset="0"/>
              <a:buNone/>
              <a:defRPr/>
            </a:pPr>
            <a:endParaRPr lang="es-ES" altLang="es-CO" sz="975"/>
          </a:p>
          <a:p>
            <a:pPr algn="just" eaLnBrk="1" hangingPunct="1">
              <a:spcBef>
                <a:spcPct val="0"/>
              </a:spcBef>
              <a:buFont typeface="Arial" panose="020B0604020202020204" pitchFamily="34" charset="0"/>
              <a:buNone/>
              <a:defRPr/>
            </a:pPr>
            <a:r>
              <a:rPr lang="es-ES" altLang="es-CO" sz="975"/>
              <a:t>Sociedades Activas: 			$30’000.000</a:t>
            </a:r>
          </a:p>
          <a:p>
            <a:pPr algn="just" eaLnBrk="1" hangingPunct="1">
              <a:spcBef>
                <a:spcPct val="0"/>
              </a:spcBef>
              <a:buFont typeface="Arial" panose="020B0604020202020204" pitchFamily="34" charset="0"/>
              <a:buNone/>
              <a:defRPr/>
            </a:pPr>
            <a:endParaRPr lang="es-ES" altLang="es-CO" sz="975"/>
          </a:p>
          <a:p>
            <a:pPr eaLnBrk="1" hangingPunct="1">
              <a:spcBef>
                <a:spcPct val="0"/>
              </a:spcBef>
              <a:buFont typeface="Arial" panose="020B0604020202020204" pitchFamily="34" charset="0"/>
              <a:buNone/>
              <a:defRPr/>
            </a:pPr>
            <a:r>
              <a:rPr lang="es-ES" altLang="es-CO" sz="975"/>
              <a:t>Sociedades en Liquidación: 	$90’000.000</a:t>
            </a:r>
          </a:p>
          <a:p>
            <a:pPr algn="just" eaLnBrk="1" hangingPunct="1">
              <a:spcBef>
                <a:spcPct val="0"/>
              </a:spcBef>
              <a:buFontTx/>
              <a:buNone/>
              <a:defRPr/>
            </a:pPr>
            <a:endParaRPr lang="es-ES" altLang="es-CO" sz="975"/>
          </a:p>
          <a:p>
            <a:pPr algn="just" eaLnBrk="1" hangingPunct="1">
              <a:spcBef>
                <a:spcPct val="0"/>
              </a:spcBef>
              <a:buFontTx/>
              <a:buNone/>
              <a:defRPr/>
            </a:pPr>
            <a:r>
              <a:rPr lang="es-ES" altLang="es-CO" sz="975"/>
              <a:t>Total 					200’000.000</a:t>
            </a:r>
          </a:p>
          <a:p>
            <a:pPr algn="just" eaLnBrk="1" hangingPunct="1">
              <a:spcBef>
                <a:spcPct val="0"/>
              </a:spcBef>
              <a:buFontTx/>
              <a:buNone/>
              <a:defRPr/>
            </a:pPr>
            <a:endParaRPr lang="es-ES" altLang="es-CO" sz="975"/>
          </a:p>
          <a:p>
            <a:pPr algn="just" eaLnBrk="1" hangingPunct="1">
              <a:spcBef>
                <a:spcPct val="0"/>
              </a:spcBef>
              <a:buFont typeface="Arial" panose="020B0604020202020204" pitchFamily="34" charset="0"/>
              <a:buNone/>
              <a:defRPr/>
            </a:pPr>
            <a:r>
              <a:rPr lang="es-ES" altLang="es-CO" sz="1050"/>
              <a:t>Diferencia gastos almacenamiento 2019 y 2020 vs. recursos recibidos en esas vigencias: $1.647’737.100</a:t>
            </a:r>
          </a:p>
          <a:p>
            <a:pPr algn="just" eaLnBrk="1" hangingPunct="1">
              <a:spcBef>
                <a:spcPct val="0"/>
              </a:spcBef>
              <a:buFontTx/>
              <a:buNone/>
              <a:defRPr/>
            </a:pPr>
            <a:endParaRPr lang="es-ES" altLang="es-CO" sz="975"/>
          </a:p>
        </p:txBody>
      </p:sp>
      <p:graphicFrame>
        <p:nvGraphicFramePr>
          <p:cNvPr id="20" name="Gráfico 19">
            <a:extLst>
              <a:ext uri="{FF2B5EF4-FFF2-40B4-BE49-F238E27FC236}">
                <a16:creationId xmlns:a16="http://schemas.microsoft.com/office/drawing/2014/main" id="{BA3C84F0-E23E-4F06-B16E-00FEDEB34ADB}"/>
              </a:ext>
            </a:extLst>
          </p:cNvPr>
          <p:cNvGraphicFramePr>
            <a:graphicFrameLocks/>
          </p:cNvGraphicFramePr>
          <p:nvPr/>
        </p:nvGraphicFramePr>
        <p:xfrm>
          <a:off x="2064329" y="1626665"/>
          <a:ext cx="5444945" cy="3339135"/>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ángulo 8">
            <a:extLst>
              <a:ext uri="{FF2B5EF4-FFF2-40B4-BE49-F238E27FC236}">
                <a16:creationId xmlns:a16="http://schemas.microsoft.com/office/drawing/2014/main" id="{47BD9069-8B10-4B32-93D8-6EA82D30FE4C}"/>
              </a:ext>
            </a:extLst>
          </p:cNvPr>
          <p:cNvSpPr/>
          <p:nvPr/>
        </p:nvSpPr>
        <p:spPr>
          <a:xfrm>
            <a:off x="1" y="6550024"/>
            <a:ext cx="12192000" cy="3079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0" name="CuadroTexto 9">
            <a:extLst>
              <a:ext uri="{FF2B5EF4-FFF2-40B4-BE49-F238E27FC236}">
                <a16:creationId xmlns:a16="http://schemas.microsoft.com/office/drawing/2014/main" id="{D666D94E-B4A4-420E-8B94-A0B6629EB89A}"/>
              </a:ext>
            </a:extLst>
          </p:cNvPr>
          <p:cNvSpPr txBox="1">
            <a:spLocks noChangeArrowheads="1"/>
          </p:cNvSpPr>
          <p:nvPr/>
        </p:nvSpPr>
        <p:spPr bwMode="auto">
          <a:xfrm>
            <a:off x="5351077" y="6550223"/>
            <a:ext cx="68505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Gerencia Bienes Muebles</a:t>
            </a:r>
          </a:p>
        </p:txBody>
      </p:sp>
      <p:pic>
        <p:nvPicPr>
          <p:cNvPr id="11" name="Imagen 7">
            <a:extLst>
              <a:ext uri="{FF2B5EF4-FFF2-40B4-BE49-F238E27FC236}">
                <a16:creationId xmlns:a16="http://schemas.microsoft.com/office/drawing/2014/main" id="{1614EA83-9EC1-474E-A396-9894F878D1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2" name="Imagen 5">
            <a:extLst>
              <a:ext uri="{FF2B5EF4-FFF2-40B4-BE49-F238E27FC236}">
                <a16:creationId xmlns:a16="http://schemas.microsoft.com/office/drawing/2014/main" id="{5B34E24E-31CE-443F-9AAA-B49C19E2B2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70" name="Rectángulo 12">
            <a:extLst>
              <a:ext uri="{FF2B5EF4-FFF2-40B4-BE49-F238E27FC236}">
                <a16:creationId xmlns:a16="http://schemas.microsoft.com/office/drawing/2014/main" id="{2CB1D3BB-AE33-46C8-9A19-C0E7AC0EBE0B}"/>
              </a:ext>
            </a:extLst>
          </p:cNvPr>
          <p:cNvSpPr>
            <a:spLocks noChangeArrowheads="1"/>
          </p:cNvSpPr>
          <p:nvPr/>
        </p:nvSpPr>
        <p:spPr bwMode="auto">
          <a:xfrm>
            <a:off x="4419601" y="1651001"/>
            <a:ext cx="334327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ES" altLang="es-CO" sz="2100" b="1">
                <a:solidFill>
                  <a:srgbClr val="000A8B"/>
                </a:solidFill>
              </a:rPr>
              <a:t>ALMACENAMIENTO ACTUAL</a:t>
            </a:r>
          </a:p>
        </p:txBody>
      </p:sp>
      <p:sp>
        <p:nvSpPr>
          <p:cNvPr id="15" name="Rectángulo 14">
            <a:extLst>
              <a:ext uri="{FF2B5EF4-FFF2-40B4-BE49-F238E27FC236}">
                <a16:creationId xmlns:a16="http://schemas.microsoft.com/office/drawing/2014/main" id="{5002C231-3743-442A-97C1-66E9B72CB683}"/>
              </a:ext>
            </a:extLst>
          </p:cNvPr>
          <p:cNvSpPr/>
          <p:nvPr/>
        </p:nvSpPr>
        <p:spPr>
          <a:xfrm>
            <a:off x="5440363" y="2232025"/>
            <a:ext cx="1249362" cy="508000"/>
          </a:xfrm>
          <a:prstGeom prst="rect">
            <a:avLst/>
          </a:prstGeom>
          <a:noFill/>
        </p:spPr>
        <p:txBody>
          <a:bodyPr wrap="none">
            <a:spAutoFit/>
          </a:bodyPr>
          <a:lstStyle/>
          <a:p>
            <a:pPr algn="ctr">
              <a:defRPr/>
            </a:pPr>
            <a:r>
              <a:rPr lang="es-ES" sz="2700" dirty="0">
                <a:ln w="0"/>
                <a:solidFill>
                  <a:schemeClr val="accent1"/>
                </a:solidFill>
                <a:effectLst>
                  <a:outerShdw blurRad="38100" dist="25400" dir="5400000" algn="ctr" rotWithShape="0">
                    <a:srgbClr val="6E747A">
                      <a:alpha val="43000"/>
                    </a:srgbClr>
                  </a:outerShdw>
                </a:effectLst>
              </a:rPr>
              <a:t>ZONA 3</a:t>
            </a:r>
          </a:p>
        </p:txBody>
      </p:sp>
      <p:pic>
        <p:nvPicPr>
          <p:cNvPr id="88072" name="Imagen 3">
            <a:extLst>
              <a:ext uri="{FF2B5EF4-FFF2-40B4-BE49-F238E27FC236}">
                <a16:creationId xmlns:a16="http://schemas.microsoft.com/office/drawing/2014/main" id="{166FDE7E-3F9D-4BB5-B7C6-95376E70F04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60550" y="2843213"/>
            <a:ext cx="8408988" cy="208915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 name="Rectángulo 8">
            <a:extLst>
              <a:ext uri="{FF2B5EF4-FFF2-40B4-BE49-F238E27FC236}">
                <a16:creationId xmlns:a16="http://schemas.microsoft.com/office/drawing/2014/main" id="{A2625F49-1531-413F-A1E6-41DF22667BDA}"/>
              </a:ext>
            </a:extLst>
          </p:cNvPr>
          <p:cNvSpPr/>
          <p:nvPr/>
        </p:nvSpPr>
        <p:spPr>
          <a:xfrm>
            <a:off x="1" y="6550024"/>
            <a:ext cx="12192000" cy="3079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0" name="CuadroTexto 9">
            <a:extLst>
              <a:ext uri="{FF2B5EF4-FFF2-40B4-BE49-F238E27FC236}">
                <a16:creationId xmlns:a16="http://schemas.microsoft.com/office/drawing/2014/main" id="{430AC9D1-311B-4E22-873B-027EA6590025}"/>
              </a:ext>
            </a:extLst>
          </p:cNvPr>
          <p:cNvSpPr txBox="1">
            <a:spLocks noChangeArrowheads="1"/>
          </p:cNvSpPr>
          <p:nvPr/>
        </p:nvSpPr>
        <p:spPr bwMode="auto">
          <a:xfrm>
            <a:off x="5351077" y="6550223"/>
            <a:ext cx="68505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Gerencia Bienes Muebles</a:t>
            </a:r>
          </a:p>
        </p:txBody>
      </p:sp>
      <p:pic>
        <p:nvPicPr>
          <p:cNvPr id="11" name="Imagen 7">
            <a:extLst>
              <a:ext uri="{FF2B5EF4-FFF2-40B4-BE49-F238E27FC236}">
                <a16:creationId xmlns:a16="http://schemas.microsoft.com/office/drawing/2014/main" id="{6E039A12-232A-4103-A9FC-5464DEEB2E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2" name="Imagen 5">
            <a:extLst>
              <a:ext uri="{FF2B5EF4-FFF2-40B4-BE49-F238E27FC236}">
                <a16:creationId xmlns:a16="http://schemas.microsoft.com/office/drawing/2014/main" id="{75F2E2EC-E508-446C-BA70-6487CDF5FE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4" name="Rectángulo 9">
            <a:extLst>
              <a:ext uri="{FF2B5EF4-FFF2-40B4-BE49-F238E27FC236}">
                <a16:creationId xmlns:a16="http://schemas.microsoft.com/office/drawing/2014/main" id="{48DE6263-5CB1-403C-B556-5781D332230A}"/>
              </a:ext>
            </a:extLst>
          </p:cNvPr>
          <p:cNvSpPr>
            <a:spLocks noChangeArrowheads="1"/>
          </p:cNvSpPr>
          <p:nvPr/>
        </p:nvSpPr>
        <p:spPr bwMode="auto">
          <a:xfrm>
            <a:off x="3812017" y="718024"/>
            <a:ext cx="39424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ES" altLang="es-CO" sz="2800" b="1" dirty="0">
                <a:solidFill>
                  <a:srgbClr val="000A8B"/>
                </a:solidFill>
              </a:rPr>
              <a:t>PROYECCION DE RETIROS</a:t>
            </a:r>
          </a:p>
        </p:txBody>
      </p:sp>
      <p:sp>
        <p:nvSpPr>
          <p:cNvPr id="9223" name="CuadroTexto 11">
            <a:extLst>
              <a:ext uri="{FF2B5EF4-FFF2-40B4-BE49-F238E27FC236}">
                <a16:creationId xmlns:a16="http://schemas.microsoft.com/office/drawing/2014/main" id="{CD4D0D89-C26D-40A4-BD18-F9287DB4A368}"/>
              </a:ext>
            </a:extLst>
          </p:cNvPr>
          <p:cNvSpPr txBox="1">
            <a:spLocks noChangeArrowheads="1"/>
          </p:cNvSpPr>
          <p:nvPr/>
        </p:nvSpPr>
        <p:spPr bwMode="auto">
          <a:xfrm>
            <a:off x="1199782" y="1557582"/>
            <a:ext cx="9721516" cy="4732065"/>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defRPr/>
            </a:pPr>
            <a:r>
              <a:rPr lang="es-ES" altLang="es-CO" sz="2400" dirty="0"/>
              <a:t>La proyección para el primer semestre de la vigencia 2021 en retiros de este patio es:</a:t>
            </a:r>
          </a:p>
          <a:p>
            <a:pPr algn="just" eaLnBrk="1" hangingPunct="1">
              <a:spcBef>
                <a:spcPct val="0"/>
              </a:spcBef>
              <a:buFontTx/>
              <a:buNone/>
              <a:defRPr/>
            </a:pPr>
            <a:endParaRPr lang="es-ES" altLang="es-CO" sz="2400" dirty="0"/>
          </a:p>
          <a:p>
            <a:pPr algn="just" eaLnBrk="1" hangingPunct="1">
              <a:spcBef>
                <a:spcPct val="0"/>
              </a:spcBef>
              <a:buFontTx/>
              <a:buNone/>
              <a:defRPr/>
            </a:pPr>
            <a:r>
              <a:rPr lang="es-ES" altLang="es-CO" sz="2400" dirty="0"/>
              <a:t>♦ 81 Vehículos pertenecientes al Fondo de Bienes de la Fiscalía, que se encuentran pendientes de viabilidad jurídica. </a:t>
            </a:r>
          </a:p>
          <a:p>
            <a:pPr algn="just" eaLnBrk="1" hangingPunct="1">
              <a:spcBef>
                <a:spcPct val="0"/>
              </a:spcBef>
              <a:buFontTx/>
              <a:buNone/>
              <a:defRPr/>
            </a:pPr>
            <a:endParaRPr lang="es-ES" altLang="es-CO" sz="2400" dirty="0"/>
          </a:p>
          <a:p>
            <a:pPr algn="just" eaLnBrk="1" hangingPunct="1">
              <a:spcBef>
                <a:spcPct val="0"/>
              </a:spcBef>
              <a:buFontTx/>
              <a:buNone/>
              <a:defRPr/>
            </a:pPr>
            <a:endParaRPr lang="es-ES" altLang="es-CO" sz="2400" dirty="0"/>
          </a:p>
          <a:p>
            <a:pPr algn="just" eaLnBrk="1" hangingPunct="1">
              <a:spcBef>
                <a:spcPct val="0"/>
              </a:spcBef>
              <a:buFontTx/>
              <a:buNone/>
              <a:defRPr/>
            </a:pPr>
            <a:r>
              <a:rPr lang="es-ES" altLang="es-CO" sz="2400" dirty="0"/>
              <a:t>♦ 41 Vehículos con viabilidad jurídica para chatarrización en tramite de resolución.</a:t>
            </a:r>
          </a:p>
          <a:p>
            <a:pPr algn="just" eaLnBrk="1" hangingPunct="1">
              <a:spcBef>
                <a:spcPct val="0"/>
              </a:spcBef>
              <a:buFontTx/>
              <a:buNone/>
              <a:defRPr/>
            </a:pPr>
            <a:endParaRPr lang="es-ES" altLang="es-CO" sz="2400" dirty="0"/>
          </a:p>
          <a:p>
            <a:pPr algn="just" eaLnBrk="1" hangingPunct="1">
              <a:spcBef>
                <a:spcPct val="0"/>
              </a:spcBef>
              <a:buFontTx/>
              <a:buNone/>
              <a:defRPr/>
            </a:pPr>
            <a:r>
              <a:rPr lang="es-ES" altLang="es-CO" sz="2400" dirty="0"/>
              <a:t>Con este retiro se estima reducir el costo de almacenamiento mensual en 1454 M2 por un valor aproximado de $55’632.000</a:t>
            </a:r>
          </a:p>
          <a:p>
            <a:pPr algn="just" eaLnBrk="1" hangingPunct="1">
              <a:spcBef>
                <a:spcPct val="0"/>
              </a:spcBef>
              <a:buFontTx/>
              <a:buNone/>
              <a:defRPr/>
            </a:pPr>
            <a:endParaRPr lang="es-ES" altLang="es-CO" sz="1350" dirty="0"/>
          </a:p>
        </p:txBody>
      </p:sp>
      <p:sp>
        <p:nvSpPr>
          <p:cNvPr id="8" name="Rectángulo 7">
            <a:extLst>
              <a:ext uri="{FF2B5EF4-FFF2-40B4-BE49-F238E27FC236}">
                <a16:creationId xmlns:a16="http://schemas.microsoft.com/office/drawing/2014/main" id="{F27E8CE3-B587-46FD-8653-1EACDB110EAC}"/>
              </a:ext>
            </a:extLst>
          </p:cNvPr>
          <p:cNvSpPr/>
          <p:nvPr/>
        </p:nvSpPr>
        <p:spPr>
          <a:xfrm>
            <a:off x="1" y="6550024"/>
            <a:ext cx="12192000" cy="3079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9" name="CuadroTexto 9">
            <a:extLst>
              <a:ext uri="{FF2B5EF4-FFF2-40B4-BE49-F238E27FC236}">
                <a16:creationId xmlns:a16="http://schemas.microsoft.com/office/drawing/2014/main" id="{32CDB3CC-760C-41F2-B18B-A981D0AD508E}"/>
              </a:ext>
            </a:extLst>
          </p:cNvPr>
          <p:cNvSpPr txBox="1">
            <a:spLocks noChangeArrowheads="1"/>
          </p:cNvSpPr>
          <p:nvPr/>
        </p:nvSpPr>
        <p:spPr bwMode="auto">
          <a:xfrm>
            <a:off x="5351077" y="6550223"/>
            <a:ext cx="68505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Gerencia Bienes Muebles</a:t>
            </a:r>
          </a:p>
        </p:txBody>
      </p:sp>
      <p:pic>
        <p:nvPicPr>
          <p:cNvPr id="10" name="Imagen 7">
            <a:extLst>
              <a:ext uri="{FF2B5EF4-FFF2-40B4-BE49-F238E27FC236}">
                <a16:creationId xmlns:a16="http://schemas.microsoft.com/office/drawing/2014/main" id="{6DFC2493-DF57-4390-B659-771FAD3C53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5">
            <a:extLst>
              <a:ext uri="{FF2B5EF4-FFF2-40B4-BE49-F238E27FC236}">
                <a16:creationId xmlns:a16="http://schemas.microsoft.com/office/drawing/2014/main" id="{B424855F-C9B0-4825-9466-3BFD8D9152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6" name="Imagen 8">
            <a:extLst>
              <a:ext uri="{FF2B5EF4-FFF2-40B4-BE49-F238E27FC236}">
                <a16:creationId xmlns:a16="http://schemas.microsoft.com/office/drawing/2014/main" id="{0D4865B5-3A07-46F6-9F90-696BC663EA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3526" y="80963"/>
            <a:ext cx="2189163"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7" name="Imagen 10">
            <a:extLst>
              <a:ext uri="{FF2B5EF4-FFF2-40B4-BE49-F238E27FC236}">
                <a16:creationId xmlns:a16="http://schemas.microsoft.com/office/drawing/2014/main" id="{46510190-1FF1-43B0-8046-0604309E25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0713" y="0"/>
            <a:ext cx="49784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8" name="Rectángulo 9">
            <a:extLst>
              <a:ext uri="{FF2B5EF4-FFF2-40B4-BE49-F238E27FC236}">
                <a16:creationId xmlns:a16="http://schemas.microsoft.com/office/drawing/2014/main" id="{312F590A-873F-4922-A16F-DBA23FC82C77}"/>
              </a:ext>
            </a:extLst>
          </p:cNvPr>
          <p:cNvSpPr>
            <a:spLocks noChangeArrowheads="1"/>
          </p:cNvSpPr>
          <p:nvPr/>
        </p:nvSpPr>
        <p:spPr bwMode="auto">
          <a:xfrm>
            <a:off x="4190750" y="1651001"/>
            <a:ext cx="38009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ES" altLang="es-CO" sz="2800" b="1" dirty="0">
                <a:solidFill>
                  <a:srgbClr val="000A8B"/>
                </a:solidFill>
              </a:rPr>
              <a:t>SOLICITUD PRESENTADA</a:t>
            </a:r>
          </a:p>
        </p:txBody>
      </p:sp>
      <p:sp>
        <p:nvSpPr>
          <p:cNvPr id="12" name="CuadroTexto 11">
            <a:extLst>
              <a:ext uri="{FF2B5EF4-FFF2-40B4-BE49-F238E27FC236}">
                <a16:creationId xmlns:a16="http://schemas.microsoft.com/office/drawing/2014/main" id="{FB6BC6C4-A5CC-4510-B92C-A58E47BA7721}"/>
              </a:ext>
            </a:extLst>
          </p:cNvPr>
          <p:cNvSpPr txBox="1"/>
          <p:nvPr/>
        </p:nvSpPr>
        <p:spPr>
          <a:xfrm>
            <a:off x="1897682" y="2623653"/>
            <a:ext cx="8078787" cy="1431161"/>
          </a:xfrm>
          <a:prstGeom prst="rect">
            <a:avLst/>
          </a:prstGeom>
          <a:noFill/>
        </p:spPr>
        <p:txBody>
          <a:bodyPr wrap="square">
            <a:spAutoFit/>
          </a:bodyPr>
          <a:lstStyle/>
          <a:p>
            <a:pPr algn="just">
              <a:defRPr/>
            </a:pPr>
            <a:endParaRPr lang="es-ES" sz="2400" dirty="0"/>
          </a:p>
          <a:p>
            <a:pPr marL="257175" indent="-257175" algn="just">
              <a:buFont typeface="Arial" panose="020B0604020202020204" pitchFamily="34" charset="0"/>
              <a:buChar char="•"/>
              <a:defRPr/>
            </a:pPr>
            <a:r>
              <a:rPr lang="es-ES" sz="2400" dirty="0"/>
              <a:t>Se solicita se autorice la adición del contrato 045 de 2019 por un valor de $303’604.000 para la vigencia actual.</a:t>
            </a:r>
          </a:p>
          <a:p>
            <a:pPr marL="401241" algn="just">
              <a:defRPr/>
            </a:pPr>
            <a:endParaRPr lang="es-ES" sz="1500" dirty="0"/>
          </a:p>
        </p:txBody>
      </p:sp>
      <p:sp>
        <p:nvSpPr>
          <p:cNvPr id="8" name="Rectángulo 7">
            <a:extLst>
              <a:ext uri="{FF2B5EF4-FFF2-40B4-BE49-F238E27FC236}">
                <a16:creationId xmlns:a16="http://schemas.microsoft.com/office/drawing/2014/main" id="{2DFBAA21-A7B4-4125-ABEC-126E73E1E640}"/>
              </a:ext>
            </a:extLst>
          </p:cNvPr>
          <p:cNvSpPr/>
          <p:nvPr/>
        </p:nvSpPr>
        <p:spPr>
          <a:xfrm>
            <a:off x="1" y="6550024"/>
            <a:ext cx="12192000" cy="3079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9" name="CuadroTexto 9">
            <a:extLst>
              <a:ext uri="{FF2B5EF4-FFF2-40B4-BE49-F238E27FC236}">
                <a16:creationId xmlns:a16="http://schemas.microsoft.com/office/drawing/2014/main" id="{63509DC8-CD77-4645-B8D5-DC19C8373C0A}"/>
              </a:ext>
            </a:extLst>
          </p:cNvPr>
          <p:cNvSpPr txBox="1">
            <a:spLocks noChangeArrowheads="1"/>
          </p:cNvSpPr>
          <p:nvPr/>
        </p:nvSpPr>
        <p:spPr bwMode="auto">
          <a:xfrm>
            <a:off x="5351077" y="6550223"/>
            <a:ext cx="68505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Gerencia Bienes Muebles</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222131" y="2371554"/>
            <a:ext cx="9143999" cy="3662541"/>
          </a:xfrm>
          <a:prstGeom prst="rect">
            <a:avLst/>
          </a:prstGeom>
          <a:noFill/>
        </p:spPr>
        <p:txBody>
          <a:bodyPr wrap="square" rtlCol="0">
            <a:spAutoFit/>
          </a:bodyPr>
          <a:lstStyle/>
          <a:p>
            <a:pPr algn="ctr"/>
            <a:r>
              <a:rPr lang="es-ES" sz="4800" b="1" dirty="0">
                <a:solidFill>
                  <a:srgbClr val="002060"/>
                </a:solidFill>
              </a:rPr>
              <a:t>5. </a:t>
            </a:r>
            <a:r>
              <a:rPr lang="es-CO" sz="4800" b="1" dirty="0">
                <a:solidFill>
                  <a:srgbClr val="002060"/>
                </a:solidFill>
              </a:rPr>
              <a:t>GESTIÓN INMUEBLES MUNICIPIO DE CALI</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12630179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292362" y="2729097"/>
            <a:ext cx="9143999" cy="1938992"/>
          </a:xfrm>
          <a:prstGeom prst="rect">
            <a:avLst/>
          </a:prstGeom>
          <a:noFill/>
        </p:spPr>
        <p:txBody>
          <a:bodyPr wrap="square" rtlCol="0">
            <a:spAutoFit/>
          </a:bodyPr>
          <a:lstStyle/>
          <a:p>
            <a:pPr algn="ctr"/>
            <a:r>
              <a:rPr lang="es-ES" sz="4000" b="1" dirty="0">
                <a:solidFill>
                  <a:srgbClr val="000A8B"/>
                </a:solidFill>
              </a:rPr>
              <a:t>REACTIVACIÓN ECONOMICA CALI</a:t>
            </a:r>
          </a:p>
          <a:p>
            <a:pPr algn="ctr"/>
            <a:endParaRPr lang="es-ES" sz="4000" b="1" dirty="0">
              <a:solidFill>
                <a:srgbClr val="000A8B"/>
              </a:solidFill>
            </a:endParaRPr>
          </a:p>
          <a:p>
            <a:pPr algn="ctr"/>
            <a:r>
              <a:rPr lang="es-ES" sz="4000" b="1" dirty="0">
                <a:solidFill>
                  <a:srgbClr val="000A8B"/>
                </a:solidFill>
              </a:rPr>
              <a:t>1. PROYECTOS VIS</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latin typeface="Lato Regular"/>
                <a:cs typeface="Lato Regular"/>
              </a:rPr>
              <a:t>Gerencia Técnica</a:t>
            </a:r>
          </a:p>
        </p:txBody>
      </p:sp>
    </p:spTree>
    <p:extLst>
      <p:ext uri="{BB962C8B-B14F-4D97-AF65-F5344CB8AC3E}">
        <p14:creationId xmlns:p14="http://schemas.microsoft.com/office/powerpoint/2010/main" val="171581719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758823" y="3770082"/>
            <a:ext cx="10674351" cy="2308324"/>
          </a:xfrm>
          <a:prstGeom prst="rect">
            <a:avLst/>
          </a:prstGeom>
          <a:noFill/>
        </p:spPr>
        <p:txBody>
          <a:bodyPr wrap="square" rtlCol="0">
            <a:spAutoFit/>
          </a:bodyPr>
          <a:lstStyle/>
          <a:p>
            <a:pPr marL="457200" indent="-457200" algn="ctr">
              <a:buAutoNum type="arabicPeriod"/>
            </a:pPr>
            <a:r>
              <a:rPr lang="es-ES" sz="2400" dirty="0"/>
              <a:t>Análisis normativo</a:t>
            </a:r>
          </a:p>
          <a:p>
            <a:pPr marL="457200" indent="-457200" algn="ctr">
              <a:buAutoNum type="arabicPeriod"/>
            </a:pPr>
            <a:endParaRPr lang="es-ES" sz="2400" dirty="0"/>
          </a:p>
          <a:p>
            <a:pPr marL="457200" indent="-457200" algn="ctr">
              <a:buAutoNum type="arabicPeriod"/>
            </a:pPr>
            <a:r>
              <a:rPr lang="es-ES" sz="2400" dirty="0"/>
              <a:t>Articulación de SAE – Ministerio de Vivienda para proyectos VIS</a:t>
            </a:r>
          </a:p>
          <a:p>
            <a:pPr algn="ctr"/>
            <a:endParaRPr lang="es-ES" sz="2400" dirty="0"/>
          </a:p>
          <a:p>
            <a:pPr algn="ctr"/>
            <a:r>
              <a:rPr lang="es-ES" sz="2400" dirty="0"/>
              <a:t>3. Bienes Extintos con posibilidad de desarrollo vivienda.</a:t>
            </a:r>
          </a:p>
          <a:p>
            <a:pPr algn="ctr"/>
            <a:endParaRPr lang="es-ES" sz="2400" dirty="0"/>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latin typeface="Lato Regular"/>
                <a:cs typeface="Lato Regular"/>
              </a:rPr>
              <a:t>Gerencia Técnica</a:t>
            </a:r>
          </a:p>
        </p:txBody>
      </p:sp>
      <p:sp>
        <p:nvSpPr>
          <p:cNvPr id="8" name="CuadroTexto 7">
            <a:extLst>
              <a:ext uri="{FF2B5EF4-FFF2-40B4-BE49-F238E27FC236}">
                <a16:creationId xmlns:a16="http://schemas.microsoft.com/office/drawing/2014/main" id="{82F070B4-E3F8-4D0E-B137-AD1445225945}"/>
              </a:ext>
            </a:extLst>
          </p:cNvPr>
          <p:cNvSpPr txBox="1"/>
          <p:nvPr/>
        </p:nvSpPr>
        <p:spPr>
          <a:xfrm>
            <a:off x="1524000" y="779594"/>
            <a:ext cx="9143999" cy="707886"/>
          </a:xfrm>
          <a:prstGeom prst="rect">
            <a:avLst/>
          </a:prstGeom>
          <a:noFill/>
        </p:spPr>
        <p:txBody>
          <a:bodyPr wrap="square" rtlCol="0">
            <a:spAutoFit/>
          </a:bodyPr>
          <a:lstStyle/>
          <a:p>
            <a:pPr algn="ctr"/>
            <a:r>
              <a:rPr lang="es-ES" sz="4000" b="1" dirty="0">
                <a:solidFill>
                  <a:srgbClr val="000A8B"/>
                </a:solidFill>
              </a:rPr>
              <a:t>PROYECTOS VIS CON BIENES SAE</a:t>
            </a:r>
          </a:p>
        </p:txBody>
      </p:sp>
      <p:sp>
        <p:nvSpPr>
          <p:cNvPr id="9" name="CuadroTexto 8">
            <a:extLst>
              <a:ext uri="{FF2B5EF4-FFF2-40B4-BE49-F238E27FC236}">
                <a16:creationId xmlns:a16="http://schemas.microsoft.com/office/drawing/2014/main" id="{E9154C4D-84D8-43F9-BC01-8BC535773687}"/>
              </a:ext>
            </a:extLst>
          </p:cNvPr>
          <p:cNvSpPr txBox="1"/>
          <p:nvPr/>
        </p:nvSpPr>
        <p:spPr>
          <a:xfrm>
            <a:off x="752472" y="1693315"/>
            <a:ext cx="10674351" cy="1569660"/>
          </a:xfrm>
          <a:prstGeom prst="rect">
            <a:avLst/>
          </a:prstGeom>
          <a:noFill/>
        </p:spPr>
        <p:txBody>
          <a:bodyPr wrap="square" rtlCol="0">
            <a:spAutoFit/>
          </a:bodyPr>
          <a:lstStyle/>
          <a:p>
            <a:pPr marL="457200" indent="-457200" algn="ctr">
              <a:buAutoNum type="arabicPeriod"/>
            </a:pPr>
            <a:endParaRPr lang="es-ES" sz="2400" dirty="0"/>
          </a:p>
          <a:p>
            <a:pPr algn="ctr"/>
            <a:r>
              <a:rPr lang="es-ES" sz="2400" dirty="0"/>
              <a:t>Por iniciativa de la Presidencia de la Republica, la Sociedad de Activos Especiales dio inicio a la ruta para la asignación de bienes para proyectos VIS con base en lo siguiente:</a:t>
            </a:r>
          </a:p>
        </p:txBody>
      </p:sp>
    </p:spTree>
    <p:extLst>
      <p:ext uri="{BB962C8B-B14F-4D97-AF65-F5344CB8AC3E}">
        <p14:creationId xmlns:p14="http://schemas.microsoft.com/office/powerpoint/2010/main" val="363028219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latin typeface="Lato Regular"/>
                <a:cs typeface="Lato Regular"/>
              </a:rPr>
              <a:t>Gerencia Técnica</a:t>
            </a:r>
          </a:p>
        </p:txBody>
      </p:sp>
      <p:sp>
        <p:nvSpPr>
          <p:cNvPr id="2" name="Rectángulo 1">
            <a:extLst>
              <a:ext uri="{FF2B5EF4-FFF2-40B4-BE49-F238E27FC236}">
                <a16:creationId xmlns:a16="http://schemas.microsoft.com/office/drawing/2014/main" id="{76100816-3BE2-40EA-99A8-31A32E1D8868}"/>
              </a:ext>
            </a:extLst>
          </p:cNvPr>
          <p:cNvSpPr/>
          <p:nvPr/>
        </p:nvSpPr>
        <p:spPr>
          <a:xfrm>
            <a:off x="1214651" y="2545980"/>
            <a:ext cx="9826388" cy="1384995"/>
          </a:xfrm>
          <a:prstGeom prst="rect">
            <a:avLst/>
          </a:prstGeom>
        </p:spPr>
        <p:txBody>
          <a:bodyPr wrap="square">
            <a:spAutoFit/>
          </a:bodyPr>
          <a:lstStyle/>
          <a:p>
            <a:pPr marL="457200" indent="-457200" algn="ctr">
              <a:buAutoNum type="arabicPeriod"/>
            </a:pPr>
            <a:r>
              <a:rPr lang="es-ES" sz="3600" dirty="0">
                <a:latin typeface="Arial" panose="020B0604020202020204" pitchFamily="34" charset="0"/>
                <a:cs typeface="Arial" panose="020B0604020202020204" pitchFamily="34" charset="0"/>
              </a:rPr>
              <a:t>Análisis Normativo</a:t>
            </a:r>
          </a:p>
          <a:p>
            <a:pPr marL="457200" indent="-457200" algn="ctr">
              <a:buAutoNum type="arabicPeriod"/>
            </a:pPr>
            <a:endParaRPr lang="es-ES" sz="2800" dirty="0"/>
          </a:p>
          <a:p>
            <a:pPr algn="ctr"/>
            <a:r>
              <a:rPr lang="es-CO" sz="2000" dirty="0"/>
              <a:t>Fondo para la Rehabilitación, </a:t>
            </a:r>
            <a:r>
              <a:rPr lang="es-CO" sz="2000" b="1" dirty="0">
                <a:solidFill>
                  <a:schemeClr val="accent6">
                    <a:lumMod val="75000"/>
                  </a:schemeClr>
                </a:solidFill>
              </a:rPr>
              <a:t>Inversión Social</a:t>
            </a:r>
            <a:r>
              <a:rPr lang="es-CO" sz="2000" dirty="0"/>
              <a:t> y Lucha Contra el Crimen Organizado</a:t>
            </a:r>
            <a:endParaRPr lang="es-ES" sz="3200" dirty="0"/>
          </a:p>
        </p:txBody>
      </p:sp>
    </p:spTree>
    <p:extLst>
      <p:ext uri="{BB962C8B-B14F-4D97-AF65-F5344CB8AC3E}">
        <p14:creationId xmlns:p14="http://schemas.microsoft.com/office/powerpoint/2010/main" val="102532063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99" name="CuadroTexto 98">
            <a:extLst>
              <a:ext uri="{FF2B5EF4-FFF2-40B4-BE49-F238E27FC236}">
                <a16:creationId xmlns:a16="http://schemas.microsoft.com/office/drawing/2014/main" id="{EDE04A12-D1A1-4F4F-B763-7B22145D24D1}"/>
              </a:ext>
            </a:extLst>
          </p:cNvPr>
          <p:cNvSpPr txBox="1"/>
          <p:nvPr/>
        </p:nvSpPr>
        <p:spPr>
          <a:xfrm>
            <a:off x="2012912" y="809998"/>
            <a:ext cx="6439447" cy="1138773"/>
          </a:xfrm>
          <a:prstGeom prst="rect">
            <a:avLst/>
          </a:prstGeom>
          <a:noFill/>
        </p:spPr>
        <p:txBody>
          <a:bodyPr wrap="square" rtlCol="0">
            <a:spAutoFit/>
          </a:bodyPr>
          <a:lstStyle/>
          <a:p>
            <a:pPr algn="ctr"/>
            <a:r>
              <a:rPr lang="es-ES" sz="2400" b="1" dirty="0">
                <a:latin typeface="Arial Narrow" panose="020B0606020202030204" pitchFamily="34" charset="0"/>
              </a:rPr>
              <a:t>SUSTENTACIÓN JURIDICA PARA DISPOSICIÓN DE BIENES DEL FRISCO</a:t>
            </a:r>
          </a:p>
          <a:p>
            <a:pPr algn="ctr"/>
            <a:endParaRPr lang="es-ES" sz="2000" b="1" dirty="0">
              <a:latin typeface="Arial Narrow" panose="020B0606020202030204" pitchFamily="34" charset="0"/>
            </a:endParaRPr>
          </a:p>
        </p:txBody>
      </p:sp>
      <p:sp>
        <p:nvSpPr>
          <p:cNvPr id="3" name="Rectángulo 2">
            <a:extLst>
              <a:ext uri="{FF2B5EF4-FFF2-40B4-BE49-F238E27FC236}">
                <a16:creationId xmlns:a16="http://schemas.microsoft.com/office/drawing/2014/main" id="{F0C36A2E-1840-4D8A-85B4-67CACC22C29A}"/>
              </a:ext>
            </a:extLst>
          </p:cNvPr>
          <p:cNvSpPr/>
          <p:nvPr/>
        </p:nvSpPr>
        <p:spPr>
          <a:xfrm>
            <a:off x="755551" y="1968852"/>
            <a:ext cx="10680898" cy="3752374"/>
          </a:xfrm>
          <a:prstGeom prst="rect">
            <a:avLst/>
          </a:prstGeom>
        </p:spPr>
        <p:txBody>
          <a:bodyPr wrap="square">
            <a:spAutoFit/>
          </a:bodyPr>
          <a:lstStyle/>
          <a:p>
            <a:pPr marL="342900" lvl="0" indent="-342900" algn="just">
              <a:lnSpc>
                <a:spcPct val="115000"/>
              </a:lnSpc>
              <a:spcAft>
                <a:spcPts val="1000"/>
              </a:spcAft>
              <a:buFont typeface="Symbol" panose="05050102010706020507" pitchFamily="18" charset="2"/>
              <a:buChar char=""/>
            </a:pPr>
            <a:r>
              <a:rPr lang="es-CO" sz="2000" b="1" dirty="0">
                <a:latin typeface="Arial Narrow" panose="020B0606020202030204" pitchFamily="34" charset="0"/>
                <a:ea typeface="Calibri" panose="020F0502020204030204" pitchFamily="34" charset="0"/>
                <a:cs typeface="Times New Roman" panose="02020603050405020304" pitchFamily="18" charset="0"/>
              </a:rPr>
              <a:t>Mecanismo de Extinción de Obligaciones: </a:t>
            </a:r>
            <a:r>
              <a:rPr lang="es-CO" sz="2000" dirty="0">
                <a:latin typeface="Arial Narrow" panose="020B0606020202030204" pitchFamily="34" charset="0"/>
                <a:ea typeface="Calibri" panose="020F0502020204030204" pitchFamily="34" charset="0"/>
                <a:cs typeface="Times New Roman" panose="02020603050405020304" pitchFamily="18" charset="0"/>
              </a:rPr>
              <a:t>- artículo 2.5.5.3.3.6 del Decreto 2136 de 2015:</a:t>
            </a:r>
          </a:p>
          <a:p>
            <a:pPr marL="742950" lvl="1" indent="-285750" algn="just">
              <a:lnSpc>
                <a:spcPct val="115000"/>
              </a:lnSpc>
              <a:spcAft>
                <a:spcPts val="1000"/>
              </a:spcAft>
              <a:buFont typeface="Wingdings" panose="05000000000000000000" pitchFamily="2" charset="2"/>
              <a:buChar char="ü"/>
            </a:pPr>
            <a:r>
              <a:rPr lang="es-CO" sz="1600" dirty="0">
                <a:latin typeface="Arial Narrow" panose="020B0606020202030204" pitchFamily="34" charset="0"/>
                <a:cs typeface="Times New Roman" panose="02020603050405020304" pitchFamily="18" charset="0"/>
              </a:rPr>
              <a:t>Cruce de cuentas </a:t>
            </a:r>
          </a:p>
          <a:p>
            <a:pPr marL="742950" lvl="1" indent="-285750" algn="just">
              <a:lnSpc>
                <a:spcPct val="115000"/>
              </a:lnSpc>
              <a:spcAft>
                <a:spcPts val="1000"/>
              </a:spcAft>
              <a:buFont typeface="Wingdings" panose="05000000000000000000" pitchFamily="2" charset="2"/>
              <a:buChar char="ü"/>
            </a:pPr>
            <a:r>
              <a:rPr lang="es-CO" sz="1600" dirty="0">
                <a:latin typeface="Arial Narrow" panose="020B0606020202030204" pitchFamily="34" charset="0"/>
                <a:cs typeface="Times New Roman" panose="02020603050405020304" pitchFamily="18" charset="0"/>
              </a:rPr>
              <a:t>Dación en pago</a:t>
            </a:r>
          </a:p>
          <a:p>
            <a:pPr lvl="1" algn="just">
              <a:lnSpc>
                <a:spcPct val="115000"/>
              </a:lnSpc>
              <a:spcAft>
                <a:spcPts val="1000"/>
              </a:spcAft>
            </a:pPr>
            <a:endParaRPr lang="es-CO" sz="1600" dirty="0">
              <a:latin typeface="Arial Narrow" panose="020B0606020202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es-CO" sz="2000" b="1" dirty="0">
                <a:effectLst/>
                <a:latin typeface="Arial Narrow" panose="020B0606020202030204" pitchFamily="34" charset="0"/>
                <a:ea typeface="Calibri" panose="020F0502020204030204" pitchFamily="34" charset="0"/>
                <a:cs typeface="Times New Roman" panose="02020603050405020304" pitchFamily="18" charset="0"/>
              </a:rPr>
              <a:t>Asignación Definitiva de </a:t>
            </a:r>
            <a:r>
              <a:rPr lang="es-CO" sz="2000" b="1" dirty="0">
                <a:latin typeface="Arial Narrow" panose="020B0606020202030204" pitchFamily="34" charset="0"/>
                <a:ea typeface="Calibri" panose="020F0502020204030204" pitchFamily="34" charset="0"/>
                <a:cs typeface="Times New Roman" panose="02020603050405020304" pitchFamily="18" charset="0"/>
              </a:rPr>
              <a:t>Bienes: - </a:t>
            </a:r>
            <a:r>
              <a:rPr lang="es-CO" sz="2000" dirty="0">
                <a:effectLst/>
                <a:latin typeface="Arial Narrow" panose="020B0606020202030204" pitchFamily="34" charset="0"/>
                <a:ea typeface="Calibri" panose="020F0502020204030204" pitchFamily="34" charset="0"/>
                <a:cs typeface="Times New Roman" panose="02020603050405020304" pitchFamily="18" charset="0"/>
              </a:rPr>
              <a:t>Artículo 41 de la ley 1537 de 2012 </a:t>
            </a:r>
            <a:r>
              <a:rPr lang="es-CO" sz="2000" i="1" dirty="0">
                <a:effectLst/>
                <a:latin typeface="Arial Narrow" panose="020B0606020202030204" pitchFamily="34" charset="0"/>
                <a:ea typeface="Calibri" panose="020F0502020204030204" pitchFamily="34" charset="0"/>
                <a:cs typeface="Times New Roman" panose="02020603050405020304" pitchFamily="18" charset="0"/>
              </a:rPr>
              <a:t>“</a:t>
            </a:r>
            <a:r>
              <a:rPr lang="es-ES" sz="2000" i="1" dirty="0">
                <a:latin typeface="Arial Narrow" panose="020B0606020202030204" pitchFamily="34" charset="0"/>
              </a:rPr>
              <a:t>Por la cual se dictan normas tendientes a facilitar y promover el desarrollo urbano y el acceso a la vivienda y se dictan otras disposiciones”</a:t>
            </a:r>
          </a:p>
          <a:p>
            <a:pPr marL="742950" lvl="1" indent="-285750" algn="just">
              <a:lnSpc>
                <a:spcPct val="115000"/>
              </a:lnSpc>
              <a:spcAft>
                <a:spcPts val="1000"/>
              </a:spcAft>
              <a:buFont typeface="Wingdings" panose="05000000000000000000" pitchFamily="2" charset="2"/>
              <a:buChar char="ü"/>
            </a:pPr>
            <a:r>
              <a:rPr lang="es-CO" sz="1600" dirty="0">
                <a:latin typeface="Arial Narrow" panose="020B0606020202030204" pitchFamily="34" charset="0"/>
                <a:cs typeface="Times New Roman" panose="02020603050405020304" pitchFamily="18" charset="0"/>
              </a:rPr>
              <a:t>Transferir a título gratuito a Fonvivienda, a los patrimonios autónomos que este, Findeter, o las entidades que establezca el Gobierno Nacional, constituyan, o a las entidades públicas que desarrollen programas de Vivienda de Interés Social de carácter territorial, departamental, municipal o distrital para la construcción o el desarrollo de proyectos de Vivienda de Interés Social, de acuerdo a lo establecido en los Planes de ordenamiento territorial y los instrumentos que lo complementen o desarrollen.</a:t>
            </a:r>
          </a:p>
        </p:txBody>
      </p:sp>
    </p:spTree>
    <p:extLst>
      <p:ext uri="{BB962C8B-B14F-4D97-AF65-F5344CB8AC3E}">
        <p14:creationId xmlns:p14="http://schemas.microsoft.com/office/powerpoint/2010/main" val="391680906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latin typeface="Lato Regular"/>
                <a:cs typeface="Lato Regular"/>
              </a:rPr>
              <a:t>Gerencia Técnica</a:t>
            </a:r>
          </a:p>
        </p:txBody>
      </p:sp>
      <p:sp>
        <p:nvSpPr>
          <p:cNvPr id="2" name="Rectángulo 1">
            <a:extLst>
              <a:ext uri="{FF2B5EF4-FFF2-40B4-BE49-F238E27FC236}">
                <a16:creationId xmlns:a16="http://schemas.microsoft.com/office/drawing/2014/main" id="{76100816-3BE2-40EA-99A8-31A32E1D8868}"/>
              </a:ext>
            </a:extLst>
          </p:cNvPr>
          <p:cNvSpPr/>
          <p:nvPr/>
        </p:nvSpPr>
        <p:spPr>
          <a:xfrm>
            <a:off x="2756452" y="2545980"/>
            <a:ext cx="6851571" cy="1754326"/>
          </a:xfrm>
          <a:prstGeom prst="rect">
            <a:avLst/>
          </a:prstGeom>
        </p:spPr>
        <p:txBody>
          <a:bodyPr wrap="square">
            <a:spAutoFit/>
          </a:bodyPr>
          <a:lstStyle/>
          <a:p>
            <a:pPr algn="ctr"/>
            <a:r>
              <a:rPr lang="es-ES" sz="3600" dirty="0">
                <a:latin typeface="Arial" panose="020B0604020202020204" pitchFamily="34" charset="0"/>
                <a:cs typeface="Arial" panose="020B0604020202020204" pitchFamily="34" charset="0"/>
              </a:rPr>
              <a:t>2. Articulación de SAE – Ministerio de Vivienda para proyectos VIS</a:t>
            </a:r>
          </a:p>
        </p:txBody>
      </p:sp>
    </p:spTree>
    <p:extLst>
      <p:ext uri="{BB962C8B-B14F-4D97-AF65-F5344CB8AC3E}">
        <p14:creationId xmlns:p14="http://schemas.microsoft.com/office/powerpoint/2010/main" val="21865242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rgbClr val="069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7462" y="740069"/>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
        <p:nvSpPr>
          <p:cNvPr id="9" name="Círculo: vacío 8">
            <a:extLst>
              <a:ext uri="{FF2B5EF4-FFF2-40B4-BE49-F238E27FC236}">
                <a16:creationId xmlns:a16="http://schemas.microsoft.com/office/drawing/2014/main" id="{A487468A-9048-4E57-A661-50DA29BACAEC}"/>
              </a:ext>
            </a:extLst>
          </p:cNvPr>
          <p:cNvSpPr/>
          <p:nvPr/>
        </p:nvSpPr>
        <p:spPr>
          <a:xfrm>
            <a:off x="6374837" y="1306529"/>
            <a:ext cx="4584010" cy="4583810"/>
          </a:xfrm>
          <a:prstGeom prst="donut">
            <a:avLst>
              <a:gd name="adj" fmla="val 11010"/>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nvGrpSpPr>
          <p:cNvPr id="11" name="Grupo 10">
            <a:extLst>
              <a:ext uri="{FF2B5EF4-FFF2-40B4-BE49-F238E27FC236}">
                <a16:creationId xmlns:a16="http://schemas.microsoft.com/office/drawing/2014/main" id="{E7A38AB3-3C78-4377-B676-CAF29A7C4CE5}"/>
              </a:ext>
            </a:extLst>
          </p:cNvPr>
          <p:cNvGrpSpPr/>
          <p:nvPr/>
        </p:nvGrpSpPr>
        <p:grpSpPr>
          <a:xfrm>
            <a:off x="6921470" y="1810811"/>
            <a:ext cx="3575401" cy="3575245"/>
            <a:chOff x="3043137" y="1844725"/>
            <a:chExt cx="3575401" cy="3575245"/>
          </a:xfrm>
        </p:grpSpPr>
        <p:sp>
          <p:nvSpPr>
            <p:cNvPr id="12" name="Elipse 11">
              <a:extLst>
                <a:ext uri="{FF2B5EF4-FFF2-40B4-BE49-F238E27FC236}">
                  <a16:creationId xmlns:a16="http://schemas.microsoft.com/office/drawing/2014/main" id="{8CCFB4EF-01DA-4E17-BEE5-D88FF0B860B8}"/>
                </a:ext>
              </a:extLst>
            </p:cNvPr>
            <p:cNvSpPr/>
            <p:nvPr/>
          </p:nvSpPr>
          <p:spPr>
            <a:xfrm>
              <a:off x="3043137" y="1844725"/>
              <a:ext cx="3575401" cy="3575245"/>
            </a:xfrm>
            <a:prstGeom prst="ellipse">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3" name="Elipse 4">
              <a:extLst>
                <a:ext uri="{FF2B5EF4-FFF2-40B4-BE49-F238E27FC236}">
                  <a16:creationId xmlns:a16="http://schemas.microsoft.com/office/drawing/2014/main" id="{4834DA5E-8300-42F8-8B73-51510A972A9F}"/>
                </a:ext>
              </a:extLst>
            </p:cNvPr>
            <p:cNvSpPr txBox="1"/>
            <p:nvPr/>
          </p:nvSpPr>
          <p:spPr>
            <a:xfrm>
              <a:off x="3084416" y="2386531"/>
              <a:ext cx="3492841" cy="252807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0" rIns="0" bIns="0" numCol="1" spcCol="1270" anchor="ctr" anchorCtr="0">
              <a:noAutofit/>
            </a:bodyPr>
            <a:lstStyle/>
            <a:p>
              <a:pPr algn="ctr" hangingPunct="0"/>
              <a:r>
                <a:rPr lang="es-MX" sz="3800" dirty="0"/>
                <a:t>LOTES PARA PROYECTOS VIS</a:t>
              </a:r>
              <a:endParaRPr lang="es-CO" sz="3800" dirty="0"/>
            </a:p>
          </p:txBody>
        </p:sp>
      </p:grpSp>
    </p:spTree>
    <p:extLst>
      <p:ext uri="{BB962C8B-B14F-4D97-AF65-F5344CB8AC3E}">
        <p14:creationId xmlns:p14="http://schemas.microsoft.com/office/powerpoint/2010/main" val="311393752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Técnica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ECE8D86A-81AC-4973-918D-A79F25F5714E}"/>
              </a:ext>
            </a:extLst>
          </p:cNvPr>
          <p:cNvSpPr txBox="1"/>
          <p:nvPr/>
        </p:nvSpPr>
        <p:spPr>
          <a:xfrm>
            <a:off x="3949389" y="909432"/>
            <a:ext cx="4175195" cy="584775"/>
          </a:xfrm>
          <a:prstGeom prst="rect">
            <a:avLst/>
          </a:prstGeom>
          <a:noFill/>
        </p:spPr>
        <p:txBody>
          <a:bodyPr wrap="square" rtlCol="0">
            <a:spAutoFit/>
          </a:bodyPr>
          <a:lstStyle/>
          <a:p>
            <a:r>
              <a:rPr lang="es-CO" sz="3200" b="1" dirty="0">
                <a:solidFill>
                  <a:srgbClr val="000A8B"/>
                </a:solidFill>
                <a:latin typeface="Arial Narrow" panose="020B0606020202030204" pitchFamily="34" charset="0"/>
              </a:rPr>
              <a:t>PREDIO 370-101541 </a:t>
            </a:r>
          </a:p>
        </p:txBody>
      </p:sp>
      <p:graphicFrame>
        <p:nvGraphicFramePr>
          <p:cNvPr id="7" name="Tabla 4">
            <a:extLst>
              <a:ext uri="{FF2B5EF4-FFF2-40B4-BE49-F238E27FC236}">
                <a16:creationId xmlns:a16="http://schemas.microsoft.com/office/drawing/2014/main" id="{32E9389C-4FB8-4057-8CDC-72A36908023A}"/>
              </a:ext>
            </a:extLst>
          </p:cNvPr>
          <p:cNvGraphicFramePr>
            <a:graphicFrameLocks noGrp="1"/>
          </p:cNvGraphicFramePr>
          <p:nvPr/>
        </p:nvGraphicFramePr>
        <p:xfrm>
          <a:off x="440890" y="3701173"/>
          <a:ext cx="4600893" cy="1358615"/>
        </p:xfrm>
        <a:graphic>
          <a:graphicData uri="http://schemas.openxmlformats.org/drawingml/2006/table">
            <a:tbl>
              <a:tblPr firstRow="1" bandRow="1">
                <a:tableStyleId>{5C22544A-7EE6-4342-B048-85BDC9FD1C3A}</a:tableStyleId>
              </a:tblPr>
              <a:tblGrid>
                <a:gridCol w="1533631">
                  <a:extLst>
                    <a:ext uri="{9D8B030D-6E8A-4147-A177-3AD203B41FA5}">
                      <a16:colId xmlns:a16="http://schemas.microsoft.com/office/drawing/2014/main" val="2552791120"/>
                    </a:ext>
                  </a:extLst>
                </a:gridCol>
                <a:gridCol w="1533631">
                  <a:extLst>
                    <a:ext uri="{9D8B030D-6E8A-4147-A177-3AD203B41FA5}">
                      <a16:colId xmlns:a16="http://schemas.microsoft.com/office/drawing/2014/main" val="3913283261"/>
                    </a:ext>
                  </a:extLst>
                </a:gridCol>
                <a:gridCol w="1533631">
                  <a:extLst>
                    <a:ext uri="{9D8B030D-6E8A-4147-A177-3AD203B41FA5}">
                      <a16:colId xmlns:a16="http://schemas.microsoft.com/office/drawing/2014/main" val="2044141626"/>
                    </a:ext>
                  </a:extLst>
                </a:gridCol>
              </a:tblGrid>
              <a:tr h="764221">
                <a:tc>
                  <a:txBody>
                    <a:bodyPr/>
                    <a:lstStyle/>
                    <a:p>
                      <a:pPr algn="ctr"/>
                      <a:r>
                        <a:rPr lang="es-CO" sz="1400" dirty="0"/>
                        <a:t>ÁREA DE ACTIVIDAD</a:t>
                      </a:r>
                    </a:p>
                  </a:txBody>
                  <a:tcPr/>
                </a:tc>
                <a:tc>
                  <a:txBody>
                    <a:bodyPr/>
                    <a:lstStyle/>
                    <a:p>
                      <a:pPr algn="ctr"/>
                      <a:r>
                        <a:rPr lang="es-CO" sz="1400" dirty="0"/>
                        <a:t>TRATAMIENTO</a:t>
                      </a:r>
                    </a:p>
                  </a:txBody>
                  <a:tcPr/>
                </a:tc>
                <a:tc>
                  <a:txBody>
                    <a:bodyPr/>
                    <a:lstStyle/>
                    <a:p>
                      <a:pPr algn="ctr"/>
                      <a:r>
                        <a:rPr lang="es-CO" sz="1400" dirty="0"/>
                        <a:t>UNIDAD PLANIFICACIÓN URBANA - UPU</a:t>
                      </a:r>
                    </a:p>
                  </a:txBody>
                  <a:tcPr/>
                </a:tc>
                <a:extLst>
                  <a:ext uri="{0D108BD9-81ED-4DB2-BD59-A6C34878D82A}">
                    <a16:rowId xmlns:a16="http://schemas.microsoft.com/office/drawing/2014/main" val="2772780534"/>
                  </a:ext>
                </a:extLst>
              </a:tr>
              <a:tr h="594394">
                <a:tc>
                  <a:txBody>
                    <a:bodyPr/>
                    <a:lstStyle/>
                    <a:p>
                      <a:pPr algn="ctr"/>
                      <a:r>
                        <a:rPr lang="es-CO" sz="1600" dirty="0"/>
                        <a:t>Residencial Neta</a:t>
                      </a:r>
                    </a:p>
                  </a:txBody>
                  <a:tcPr/>
                </a:tc>
                <a:tc>
                  <a:txBody>
                    <a:bodyPr/>
                    <a:lstStyle/>
                    <a:p>
                      <a:pPr algn="ctr"/>
                      <a:r>
                        <a:rPr lang="es-CO" sz="1600" dirty="0"/>
                        <a:t>Consolidación Moderada (C3)</a:t>
                      </a:r>
                    </a:p>
                  </a:txBody>
                  <a:tcPr/>
                </a:tc>
                <a:tc>
                  <a:txBody>
                    <a:bodyPr/>
                    <a:lstStyle/>
                    <a:p>
                      <a:pPr algn="ctr"/>
                      <a:r>
                        <a:rPr lang="es-CO" sz="1600" dirty="0"/>
                        <a:t>Valle del Lili</a:t>
                      </a:r>
                    </a:p>
                  </a:txBody>
                  <a:tcPr/>
                </a:tc>
                <a:extLst>
                  <a:ext uri="{0D108BD9-81ED-4DB2-BD59-A6C34878D82A}">
                    <a16:rowId xmlns:a16="http://schemas.microsoft.com/office/drawing/2014/main" val="1710335587"/>
                  </a:ext>
                </a:extLst>
              </a:tr>
            </a:tbl>
          </a:graphicData>
        </a:graphic>
      </p:graphicFrame>
      <p:graphicFrame>
        <p:nvGraphicFramePr>
          <p:cNvPr id="12" name="Tabla 11">
            <a:extLst>
              <a:ext uri="{FF2B5EF4-FFF2-40B4-BE49-F238E27FC236}">
                <a16:creationId xmlns:a16="http://schemas.microsoft.com/office/drawing/2014/main" id="{C80FEC7A-C437-4EF4-9CFA-E33A6DB9445E}"/>
              </a:ext>
            </a:extLst>
          </p:cNvPr>
          <p:cNvGraphicFramePr>
            <a:graphicFrameLocks noGrp="1"/>
          </p:cNvGraphicFramePr>
          <p:nvPr/>
        </p:nvGraphicFramePr>
        <p:xfrm>
          <a:off x="435296" y="2744964"/>
          <a:ext cx="4606488" cy="731520"/>
        </p:xfrm>
        <a:graphic>
          <a:graphicData uri="http://schemas.openxmlformats.org/drawingml/2006/table">
            <a:tbl>
              <a:tblPr firstRow="1" bandRow="1">
                <a:tableStyleId>{5C22544A-7EE6-4342-B048-85BDC9FD1C3A}</a:tableStyleId>
              </a:tblPr>
              <a:tblGrid>
                <a:gridCol w="2303244">
                  <a:extLst>
                    <a:ext uri="{9D8B030D-6E8A-4147-A177-3AD203B41FA5}">
                      <a16:colId xmlns:a16="http://schemas.microsoft.com/office/drawing/2014/main" val="511710948"/>
                    </a:ext>
                  </a:extLst>
                </a:gridCol>
                <a:gridCol w="2303244">
                  <a:extLst>
                    <a:ext uri="{9D8B030D-6E8A-4147-A177-3AD203B41FA5}">
                      <a16:colId xmlns:a16="http://schemas.microsoft.com/office/drawing/2014/main" val="3641507587"/>
                    </a:ext>
                  </a:extLst>
                </a:gridCol>
              </a:tblGrid>
              <a:tr h="362493">
                <a:tc>
                  <a:txBody>
                    <a:bodyPr/>
                    <a:lstStyle/>
                    <a:p>
                      <a:pPr algn="ctr"/>
                      <a:r>
                        <a:rPr lang="es-CO" dirty="0"/>
                        <a:t>ÁREA JURÍDICA</a:t>
                      </a:r>
                    </a:p>
                  </a:txBody>
                  <a:tcPr/>
                </a:tc>
                <a:tc>
                  <a:txBody>
                    <a:bodyPr/>
                    <a:lstStyle/>
                    <a:p>
                      <a:pPr algn="ctr"/>
                      <a:r>
                        <a:rPr lang="es-CO" dirty="0"/>
                        <a:t>ÁREA CATASTRAL</a:t>
                      </a:r>
                    </a:p>
                  </a:txBody>
                  <a:tcPr/>
                </a:tc>
                <a:extLst>
                  <a:ext uri="{0D108BD9-81ED-4DB2-BD59-A6C34878D82A}">
                    <a16:rowId xmlns:a16="http://schemas.microsoft.com/office/drawing/2014/main" val="1522411828"/>
                  </a:ext>
                </a:extLst>
              </a:tr>
              <a:tr h="362493">
                <a:tc>
                  <a:txBody>
                    <a:bodyPr/>
                    <a:lstStyle/>
                    <a:p>
                      <a:pPr algn="ctr"/>
                      <a:r>
                        <a:rPr lang="es-CO" dirty="0"/>
                        <a:t>1000 m2</a:t>
                      </a:r>
                    </a:p>
                  </a:txBody>
                  <a:tcPr/>
                </a:tc>
                <a:tc>
                  <a:txBody>
                    <a:bodyPr/>
                    <a:lstStyle/>
                    <a:p>
                      <a:pPr algn="ctr"/>
                      <a:r>
                        <a:rPr lang="es-CO" dirty="0"/>
                        <a:t>1000 m2</a:t>
                      </a:r>
                    </a:p>
                  </a:txBody>
                  <a:tcPr/>
                </a:tc>
                <a:extLst>
                  <a:ext uri="{0D108BD9-81ED-4DB2-BD59-A6C34878D82A}">
                    <a16:rowId xmlns:a16="http://schemas.microsoft.com/office/drawing/2014/main" val="143811073"/>
                  </a:ext>
                </a:extLst>
              </a:tr>
            </a:tbl>
          </a:graphicData>
        </a:graphic>
      </p:graphicFrame>
      <p:graphicFrame>
        <p:nvGraphicFramePr>
          <p:cNvPr id="13" name="Tabla 14">
            <a:extLst>
              <a:ext uri="{FF2B5EF4-FFF2-40B4-BE49-F238E27FC236}">
                <a16:creationId xmlns:a16="http://schemas.microsoft.com/office/drawing/2014/main" id="{C40F7506-CDBA-41DF-A14F-458E87F3BF3E}"/>
              </a:ext>
            </a:extLst>
          </p:cNvPr>
          <p:cNvGraphicFramePr>
            <a:graphicFrameLocks noGrp="1"/>
          </p:cNvGraphicFramePr>
          <p:nvPr/>
        </p:nvGraphicFramePr>
        <p:xfrm>
          <a:off x="435296" y="1732635"/>
          <a:ext cx="4606488" cy="787640"/>
        </p:xfrm>
        <a:graphic>
          <a:graphicData uri="http://schemas.openxmlformats.org/drawingml/2006/table">
            <a:tbl>
              <a:tblPr firstRow="1" bandRow="1">
                <a:tableStyleId>{5C22544A-7EE6-4342-B048-85BDC9FD1C3A}</a:tableStyleId>
              </a:tblPr>
              <a:tblGrid>
                <a:gridCol w="2303244">
                  <a:extLst>
                    <a:ext uri="{9D8B030D-6E8A-4147-A177-3AD203B41FA5}">
                      <a16:colId xmlns:a16="http://schemas.microsoft.com/office/drawing/2014/main" val="3669820856"/>
                    </a:ext>
                  </a:extLst>
                </a:gridCol>
                <a:gridCol w="2303244">
                  <a:extLst>
                    <a:ext uri="{9D8B030D-6E8A-4147-A177-3AD203B41FA5}">
                      <a16:colId xmlns:a16="http://schemas.microsoft.com/office/drawing/2014/main" val="1030519487"/>
                    </a:ext>
                  </a:extLst>
                </a:gridCol>
              </a:tblGrid>
              <a:tr h="393820">
                <a:tc>
                  <a:txBody>
                    <a:bodyPr/>
                    <a:lstStyle/>
                    <a:p>
                      <a:pPr algn="ctr"/>
                      <a:r>
                        <a:rPr lang="es-CO" dirty="0"/>
                        <a:t>DIRECCIÓN</a:t>
                      </a:r>
                    </a:p>
                  </a:txBody>
                  <a:tcPr/>
                </a:tc>
                <a:tc>
                  <a:txBody>
                    <a:bodyPr/>
                    <a:lstStyle/>
                    <a:p>
                      <a:pPr algn="ctr"/>
                      <a:r>
                        <a:rPr lang="es-CO" dirty="0"/>
                        <a:t>NÚMERO PREDIAL</a:t>
                      </a:r>
                    </a:p>
                  </a:txBody>
                  <a:tcPr/>
                </a:tc>
                <a:extLst>
                  <a:ext uri="{0D108BD9-81ED-4DB2-BD59-A6C34878D82A}">
                    <a16:rowId xmlns:a16="http://schemas.microsoft.com/office/drawing/2014/main" val="870438824"/>
                  </a:ext>
                </a:extLst>
              </a:tr>
              <a:tr h="393820">
                <a:tc>
                  <a:txBody>
                    <a:bodyPr/>
                    <a:lstStyle/>
                    <a:p>
                      <a:pPr algn="ctr"/>
                      <a:r>
                        <a:rPr lang="pl-PL" dirty="0"/>
                        <a:t>C</a:t>
                      </a:r>
                      <a:r>
                        <a:rPr lang="es-CO" dirty="0"/>
                        <a:t> </a:t>
                      </a:r>
                      <a:r>
                        <a:rPr lang="pl-PL" dirty="0"/>
                        <a:t>2B 65</a:t>
                      </a:r>
                      <a:r>
                        <a:rPr lang="es-CO" dirty="0"/>
                        <a:t> </a:t>
                      </a:r>
                      <a:r>
                        <a:rPr lang="pl-PL" dirty="0"/>
                        <a:t>96 </a:t>
                      </a:r>
                      <a:endParaRPr lang="es-CO" dirty="0"/>
                    </a:p>
                  </a:txBody>
                  <a:tcPr/>
                </a:tc>
                <a:tc>
                  <a:txBody>
                    <a:bodyPr/>
                    <a:lstStyle/>
                    <a:p>
                      <a:pPr algn="ctr"/>
                      <a:r>
                        <a:rPr lang="es-CO" dirty="0"/>
                        <a:t>F005800030000</a:t>
                      </a:r>
                    </a:p>
                  </a:txBody>
                  <a:tcPr/>
                </a:tc>
                <a:extLst>
                  <a:ext uri="{0D108BD9-81ED-4DB2-BD59-A6C34878D82A}">
                    <a16:rowId xmlns:a16="http://schemas.microsoft.com/office/drawing/2014/main" val="17005562"/>
                  </a:ext>
                </a:extLst>
              </a:tr>
            </a:tbl>
          </a:graphicData>
        </a:graphic>
      </p:graphicFrame>
      <p:graphicFrame>
        <p:nvGraphicFramePr>
          <p:cNvPr id="14" name="Tabla 4">
            <a:extLst>
              <a:ext uri="{FF2B5EF4-FFF2-40B4-BE49-F238E27FC236}">
                <a16:creationId xmlns:a16="http://schemas.microsoft.com/office/drawing/2014/main" id="{38386DDF-C6C5-4629-B4D2-E6C1F61ECCDC}"/>
              </a:ext>
            </a:extLst>
          </p:cNvPr>
          <p:cNvGraphicFramePr>
            <a:graphicFrameLocks noGrp="1"/>
          </p:cNvGraphicFramePr>
          <p:nvPr/>
        </p:nvGraphicFramePr>
        <p:xfrm>
          <a:off x="1683858" y="5241744"/>
          <a:ext cx="2099577" cy="731520"/>
        </p:xfrm>
        <a:graphic>
          <a:graphicData uri="http://schemas.openxmlformats.org/drawingml/2006/table">
            <a:tbl>
              <a:tblPr firstRow="1" bandRow="1">
                <a:tableStyleId>{5C22544A-7EE6-4342-B048-85BDC9FD1C3A}</a:tableStyleId>
              </a:tblPr>
              <a:tblGrid>
                <a:gridCol w="2099577">
                  <a:extLst>
                    <a:ext uri="{9D8B030D-6E8A-4147-A177-3AD203B41FA5}">
                      <a16:colId xmlns:a16="http://schemas.microsoft.com/office/drawing/2014/main" val="865681365"/>
                    </a:ext>
                  </a:extLst>
                </a:gridCol>
              </a:tblGrid>
              <a:tr h="359315">
                <a:tc>
                  <a:txBody>
                    <a:bodyPr/>
                    <a:lstStyle/>
                    <a:p>
                      <a:pPr algn="ctr"/>
                      <a:r>
                        <a:rPr lang="es-CO" dirty="0"/>
                        <a:t>ESTRATO</a:t>
                      </a:r>
                    </a:p>
                  </a:txBody>
                  <a:tcPr/>
                </a:tc>
                <a:extLst>
                  <a:ext uri="{0D108BD9-81ED-4DB2-BD59-A6C34878D82A}">
                    <a16:rowId xmlns:a16="http://schemas.microsoft.com/office/drawing/2014/main" val="101175606"/>
                  </a:ext>
                </a:extLst>
              </a:tr>
              <a:tr h="359315">
                <a:tc>
                  <a:txBody>
                    <a:bodyPr/>
                    <a:lstStyle/>
                    <a:p>
                      <a:pPr algn="ctr"/>
                      <a:r>
                        <a:rPr lang="es-CO" dirty="0"/>
                        <a:t>4</a:t>
                      </a:r>
                    </a:p>
                  </a:txBody>
                  <a:tcPr/>
                </a:tc>
                <a:extLst>
                  <a:ext uri="{0D108BD9-81ED-4DB2-BD59-A6C34878D82A}">
                    <a16:rowId xmlns:a16="http://schemas.microsoft.com/office/drawing/2014/main" val="2099103406"/>
                  </a:ext>
                </a:extLst>
              </a:tr>
            </a:tbl>
          </a:graphicData>
        </a:graphic>
      </p:graphicFrame>
      <p:pic>
        <p:nvPicPr>
          <p:cNvPr id="15" name="Imagen 14">
            <a:extLst>
              <a:ext uri="{FF2B5EF4-FFF2-40B4-BE49-F238E27FC236}">
                <a16:creationId xmlns:a16="http://schemas.microsoft.com/office/drawing/2014/main" id="{78C9859C-1373-4F90-A8C3-AF309204E92D}"/>
              </a:ext>
            </a:extLst>
          </p:cNvPr>
          <p:cNvPicPr/>
          <p:nvPr/>
        </p:nvPicPr>
        <p:blipFill rotWithShape="1">
          <a:blip r:embed="rId4"/>
          <a:srcRect l="20167" b="6204"/>
          <a:stretch/>
        </p:blipFill>
        <p:spPr>
          <a:xfrm>
            <a:off x="5226475" y="1674748"/>
            <a:ext cx="5796219" cy="4298516"/>
          </a:xfrm>
          <a:prstGeom prst="rect">
            <a:avLst/>
          </a:prstGeom>
        </p:spPr>
      </p:pic>
      <p:pic>
        <p:nvPicPr>
          <p:cNvPr id="16" name="Imagen 15">
            <a:extLst>
              <a:ext uri="{FF2B5EF4-FFF2-40B4-BE49-F238E27FC236}">
                <a16:creationId xmlns:a16="http://schemas.microsoft.com/office/drawing/2014/main" id="{C172D03A-4548-4F5A-B526-484BB73B94CB}"/>
              </a:ext>
            </a:extLst>
          </p:cNvPr>
          <p:cNvPicPr/>
          <p:nvPr/>
        </p:nvPicPr>
        <p:blipFill rotWithShape="1">
          <a:blip r:embed="rId5"/>
          <a:srcRect r="5901"/>
          <a:stretch/>
        </p:blipFill>
        <p:spPr>
          <a:xfrm>
            <a:off x="9530027" y="1674748"/>
            <a:ext cx="2400868" cy="4298516"/>
          </a:xfrm>
          <a:prstGeom prst="rect">
            <a:avLst/>
          </a:prstGeom>
        </p:spPr>
      </p:pic>
    </p:spTree>
    <p:extLst>
      <p:ext uri="{BB962C8B-B14F-4D97-AF65-F5344CB8AC3E}">
        <p14:creationId xmlns:p14="http://schemas.microsoft.com/office/powerpoint/2010/main" val="188575493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Técnica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ECE8D86A-81AC-4973-918D-A79F25F5714E}"/>
              </a:ext>
            </a:extLst>
          </p:cNvPr>
          <p:cNvSpPr txBox="1"/>
          <p:nvPr/>
        </p:nvSpPr>
        <p:spPr>
          <a:xfrm>
            <a:off x="457445" y="2793088"/>
            <a:ext cx="2872984" cy="769441"/>
          </a:xfrm>
          <a:prstGeom prst="rect">
            <a:avLst/>
          </a:prstGeom>
          <a:noFill/>
        </p:spPr>
        <p:txBody>
          <a:bodyPr wrap="square" rtlCol="0">
            <a:spAutoFit/>
          </a:bodyPr>
          <a:lstStyle/>
          <a:p>
            <a:r>
              <a:rPr lang="es-CO" sz="4400" b="1" dirty="0">
                <a:solidFill>
                  <a:srgbClr val="000A8B"/>
                </a:solidFill>
                <a:latin typeface="Arial Narrow" panose="020B0606020202030204" pitchFamily="34" charset="0"/>
              </a:rPr>
              <a:t>UBICACIÓN</a:t>
            </a:r>
          </a:p>
        </p:txBody>
      </p:sp>
      <p:pic>
        <p:nvPicPr>
          <p:cNvPr id="5" name="Imagen 4">
            <a:extLst>
              <a:ext uri="{FF2B5EF4-FFF2-40B4-BE49-F238E27FC236}">
                <a16:creationId xmlns:a16="http://schemas.microsoft.com/office/drawing/2014/main" id="{664350E9-03A8-4162-8298-5B61D4C7E6AC}"/>
              </a:ext>
            </a:extLst>
          </p:cNvPr>
          <p:cNvPicPr>
            <a:picLocks noChangeAspect="1"/>
          </p:cNvPicPr>
          <p:nvPr/>
        </p:nvPicPr>
        <p:blipFill>
          <a:blip r:embed="rId4"/>
          <a:stretch>
            <a:fillRect/>
          </a:stretch>
        </p:blipFill>
        <p:spPr>
          <a:xfrm>
            <a:off x="3594805" y="875954"/>
            <a:ext cx="8418230" cy="5432034"/>
          </a:xfrm>
          <a:prstGeom prst="rect">
            <a:avLst/>
          </a:prstGeom>
        </p:spPr>
      </p:pic>
    </p:spTree>
    <p:extLst>
      <p:ext uri="{BB962C8B-B14F-4D97-AF65-F5344CB8AC3E}">
        <p14:creationId xmlns:p14="http://schemas.microsoft.com/office/powerpoint/2010/main" val="116563369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Técnica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ECE8D86A-81AC-4973-918D-A79F25F5714E}"/>
              </a:ext>
            </a:extLst>
          </p:cNvPr>
          <p:cNvSpPr txBox="1"/>
          <p:nvPr/>
        </p:nvSpPr>
        <p:spPr>
          <a:xfrm>
            <a:off x="3804486" y="1053029"/>
            <a:ext cx="4175195" cy="584775"/>
          </a:xfrm>
          <a:prstGeom prst="rect">
            <a:avLst/>
          </a:prstGeom>
          <a:noFill/>
        </p:spPr>
        <p:txBody>
          <a:bodyPr wrap="square" rtlCol="0">
            <a:spAutoFit/>
          </a:bodyPr>
          <a:lstStyle/>
          <a:p>
            <a:r>
              <a:rPr lang="es-CO" sz="3200" b="1" dirty="0">
                <a:solidFill>
                  <a:srgbClr val="000A8B"/>
                </a:solidFill>
                <a:latin typeface="Arial Narrow" panose="020B0606020202030204" pitchFamily="34" charset="0"/>
              </a:rPr>
              <a:t>PREDIO 370-76127 </a:t>
            </a:r>
          </a:p>
        </p:txBody>
      </p:sp>
      <p:graphicFrame>
        <p:nvGraphicFramePr>
          <p:cNvPr id="7" name="Tabla 4">
            <a:extLst>
              <a:ext uri="{FF2B5EF4-FFF2-40B4-BE49-F238E27FC236}">
                <a16:creationId xmlns:a16="http://schemas.microsoft.com/office/drawing/2014/main" id="{7136B43F-884F-4644-983B-8C928198E041}"/>
              </a:ext>
            </a:extLst>
          </p:cNvPr>
          <p:cNvGraphicFramePr>
            <a:graphicFrameLocks noGrp="1"/>
          </p:cNvGraphicFramePr>
          <p:nvPr/>
        </p:nvGraphicFramePr>
        <p:xfrm>
          <a:off x="435296" y="3734136"/>
          <a:ext cx="4421931" cy="1392639"/>
        </p:xfrm>
        <a:graphic>
          <a:graphicData uri="http://schemas.openxmlformats.org/drawingml/2006/table">
            <a:tbl>
              <a:tblPr firstRow="1" bandRow="1">
                <a:tableStyleId>{5C22544A-7EE6-4342-B048-85BDC9FD1C3A}</a:tableStyleId>
              </a:tblPr>
              <a:tblGrid>
                <a:gridCol w="1473977">
                  <a:extLst>
                    <a:ext uri="{9D8B030D-6E8A-4147-A177-3AD203B41FA5}">
                      <a16:colId xmlns:a16="http://schemas.microsoft.com/office/drawing/2014/main" val="2552791120"/>
                    </a:ext>
                  </a:extLst>
                </a:gridCol>
                <a:gridCol w="1473977">
                  <a:extLst>
                    <a:ext uri="{9D8B030D-6E8A-4147-A177-3AD203B41FA5}">
                      <a16:colId xmlns:a16="http://schemas.microsoft.com/office/drawing/2014/main" val="3913283261"/>
                    </a:ext>
                  </a:extLst>
                </a:gridCol>
                <a:gridCol w="1473977">
                  <a:extLst>
                    <a:ext uri="{9D8B030D-6E8A-4147-A177-3AD203B41FA5}">
                      <a16:colId xmlns:a16="http://schemas.microsoft.com/office/drawing/2014/main" val="2044141626"/>
                    </a:ext>
                  </a:extLst>
                </a:gridCol>
              </a:tblGrid>
              <a:tr h="783359">
                <a:tc>
                  <a:txBody>
                    <a:bodyPr/>
                    <a:lstStyle/>
                    <a:p>
                      <a:pPr algn="ctr"/>
                      <a:r>
                        <a:rPr lang="es-CO" sz="1400" dirty="0"/>
                        <a:t>ÁREA DE ACTIVIDAD</a:t>
                      </a:r>
                    </a:p>
                  </a:txBody>
                  <a:tcPr/>
                </a:tc>
                <a:tc>
                  <a:txBody>
                    <a:bodyPr/>
                    <a:lstStyle/>
                    <a:p>
                      <a:pPr algn="ctr"/>
                      <a:r>
                        <a:rPr lang="es-CO" sz="1400" dirty="0"/>
                        <a:t>TRATAMIENTO</a:t>
                      </a:r>
                    </a:p>
                  </a:txBody>
                  <a:tcPr/>
                </a:tc>
                <a:tc>
                  <a:txBody>
                    <a:bodyPr/>
                    <a:lstStyle/>
                    <a:p>
                      <a:pPr algn="ctr"/>
                      <a:r>
                        <a:rPr lang="es-CO" sz="1400" dirty="0"/>
                        <a:t>UNIDAD PLANIFICACIÓN URBANA - UPU</a:t>
                      </a:r>
                    </a:p>
                  </a:txBody>
                  <a:tcPr/>
                </a:tc>
                <a:extLst>
                  <a:ext uri="{0D108BD9-81ED-4DB2-BD59-A6C34878D82A}">
                    <a16:rowId xmlns:a16="http://schemas.microsoft.com/office/drawing/2014/main" val="2772780534"/>
                  </a:ext>
                </a:extLst>
              </a:tr>
              <a:tr h="609280">
                <a:tc>
                  <a:txBody>
                    <a:bodyPr/>
                    <a:lstStyle/>
                    <a:p>
                      <a:pPr algn="ctr"/>
                      <a:r>
                        <a:rPr lang="es-CO" sz="1600" dirty="0"/>
                        <a:t>Actividad Mixta</a:t>
                      </a:r>
                    </a:p>
                  </a:txBody>
                  <a:tcPr/>
                </a:tc>
                <a:tc>
                  <a:txBody>
                    <a:bodyPr/>
                    <a:lstStyle/>
                    <a:p>
                      <a:pPr algn="ctr"/>
                      <a:r>
                        <a:rPr lang="es-CO" sz="1600" dirty="0"/>
                        <a:t>Consolidación Moderada (C3)</a:t>
                      </a:r>
                    </a:p>
                  </a:txBody>
                  <a:tcPr/>
                </a:tc>
                <a:tc>
                  <a:txBody>
                    <a:bodyPr/>
                    <a:lstStyle/>
                    <a:p>
                      <a:pPr algn="ctr"/>
                      <a:r>
                        <a:rPr lang="es-CO" sz="1600" dirty="0"/>
                        <a:t>Estadio</a:t>
                      </a:r>
                    </a:p>
                  </a:txBody>
                  <a:tcPr/>
                </a:tc>
                <a:extLst>
                  <a:ext uri="{0D108BD9-81ED-4DB2-BD59-A6C34878D82A}">
                    <a16:rowId xmlns:a16="http://schemas.microsoft.com/office/drawing/2014/main" val="1710335587"/>
                  </a:ext>
                </a:extLst>
              </a:tr>
            </a:tbl>
          </a:graphicData>
        </a:graphic>
      </p:graphicFrame>
      <p:graphicFrame>
        <p:nvGraphicFramePr>
          <p:cNvPr id="12" name="Tabla 11">
            <a:extLst>
              <a:ext uri="{FF2B5EF4-FFF2-40B4-BE49-F238E27FC236}">
                <a16:creationId xmlns:a16="http://schemas.microsoft.com/office/drawing/2014/main" id="{86A27B2E-353F-49C2-AFDF-6AC42BB6DBD5}"/>
              </a:ext>
            </a:extLst>
          </p:cNvPr>
          <p:cNvGraphicFramePr>
            <a:graphicFrameLocks noGrp="1"/>
          </p:cNvGraphicFramePr>
          <p:nvPr/>
        </p:nvGraphicFramePr>
        <p:xfrm>
          <a:off x="435296" y="2756638"/>
          <a:ext cx="4421930" cy="731520"/>
        </p:xfrm>
        <a:graphic>
          <a:graphicData uri="http://schemas.openxmlformats.org/drawingml/2006/table">
            <a:tbl>
              <a:tblPr firstRow="1" bandRow="1">
                <a:tableStyleId>{5C22544A-7EE6-4342-B048-85BDC9FD1C3A}</a:tableStyleId>
              </a:tblPr>
              <a:tblGrid>
                <a:gridCol w="2210965">
                  <a:extLst>
                    <a:ext uri="{9D8B030D-6E8A-4147-A177-3AD203B41FA5}">
                      <a16:colId xmlns:a16="http://schemas.microsoft.com/office/drawing/2014/main" val="511710948"/>
                    </a:ext>
                  </a:extLst>
                </a:gridCol>
                <a:gridCol w="2210965">
                  <a:extLst>
                    <a:ext uri="{9D8B030D-6E8A-4147-A177-3AD203B41FA5}">
                      <a16:colId xmlns:a16="http://schemas.microsoft.com/office/drawing/2014/main" val="3641507587"/>
                    </a:ext>
                  </a:extLst>
                </a:gridCol>
              </a:tblGrid>
              <a:tr h="330560">
                <a:tc>
                  <a:txBody>
                    <a:bodyPr/>
                    <a:lstStyle/>
                    <a:p>
                      <a:pPr algn="ctr"/>
                      <a:r>
                        <a:rPr lang="es-CO" dirty="0"/>
                        <a:t>ÁREA JURÍDICA</a:t>
                      </a:r>
                    </a:p>
                  </a:txBody>
                  <a:tcPr/>
                </a:tc>
                <a:tc>
                  <a:txBody>
                    <a:bodyPr/>
                    <a:lstStyle/>
                    <a:p>
                      <a:pPr algn="ctr"/>
                      <a:r>
                        <a:rPr lang="es-CO" dirty="0"/>
                        <a:t>ÁREA CATASTRAL</a:t>
                      </a:r>
                    </a:p>
                  </a:txBody>
                  <a:tcPr/>
                </a:tc>
                <a:extLst>
                  <a:ext uri="{0D108BD9-81ED-4DB2-BD59-A6C34878D82A}">
                    <a16:rowId xmlns:a16="http://schemas.microsoft.com/office/drawing/2014/main" val="1522411828"/>
                  </a:ext>
                </a:extLst>
              </a:tr>
              <a:tr h="330560">
                <a:tc>
                  <a:txBody>
                    <a:bodyPr/>
                    <a:lstStyle/>
                    <a:p>
                      <a:pPr algn="ctr"/>
                      <a:r>
                        <a:rPr lang="es-CO" dirty="0"/>
                        <a:t>951.38 m2</a:t>
                      </a:r>
                    </a:p>
                  </a:txBody>
                  <a:tcPr/>
                </a:tc>
                <a:tc>
                  <a:txBody>
                    <a:bodyPr/>
                    <a:lstStyle/>
                    <a:p>
                      <a:pPr algn="ctr"/>
                      <a:r>
                        <a:rPr lang="es-CO" dirty="0"/>
                        <a:t>940 m2</a:t>
                      </a:r>
                    </a:p>
                  </a:txBody>
                  <a:tcPr/>
                </a:tc>
                <a:extLst>
                  <a:ext uri="{0D108BD9-81ED-4DB2-BD59-A6C34878D82A}">
                    <a16:rowId xmlns:a16="http://schemas.microsoft.com/office/drawing/2014/main" val="143811073"/>
                  </a:ext>
                </a:extLst>
              </a:tr>
            </a:tbl>
          </a:graphicData>
        </a:graphic>
      </p:graphicFrame>
      <p:graphicFrame>
        <p:nvGraphicFramePr>
          <p:cNvPr id="13" name="Tabla 14">
            <a:extLst>
              <a:ext uri="{FF2B5EF4-FFF2-40B4-BE49-F238E27FC236}">
                <a16:creationId xmlns:a16="http://schemas.microsoft.com/office/drawing/2014/main" id="{C61927B1-A410-4E87-87F9-7693630009A5}"/>
              </a:ext>
            </a:extLst>
          </p:cNvPr>
          <p:cNvGraphicFramePr>
            <a:graphicFrameLocks noGrp="1"/>
          </p:cNvGraphicFramePr>
          <p:nvPr/>
        </p:nvGraphicFramePr>
        <p:xfrm>
          <a:off x="435296" y="1723020"/>
          <a:ext cx="4421930" cy="787640"/>
        </p:xfrm>
        <a:graphic>
          <a:graphicData uri="http://schemas.openxmlformats.org/drawingml/2006/table">
            <a:tbl>
              <a:tblPr firstRow="1" bandRow="1">
                <a:tableStyleId>{5C22544A-7EE6-4342-B048-85BDC9FD1C3A}</a:tableStyleId>
              </a:tblPr>
              <a:tblGrid>
                <a:gridCol w="2210965">
                  <a:extLst>
                    <a:ext uri="{9D8B030D-6E8A-4147-A177-3AD203B41FA5}">
                      <a16:colId xmlns:a16="http://schemas.microsoft.com/office/drawing/2014/main" val="3669820856"/>
                    </a:ext>
                  </a:extLst>
                </a:gridCol>
                <a:gridCol w="2210965">
                  <a:extLst>
                    <a:ext uri="{9D8B030D-6E8A-4147-A177-3AD203B41FA5}">
                      <a16:colId xmlns:a16="http://schemas.microsoft.com/office/drawing/2014/main" val="1030519487"/>
                    </a:ext>
                  </a:extLst>
                </a:gridCol>
              </a:tblGrid>
              <a:tr h="393820">
                <a:tc>
                  <a:txBody>
                    <a:bodyPr/>
                    <a:lstStyle/>
                    <a:p>
                      <a:pPr algn="ctr"/>
                      <a:r>
                        <a:rPr lang="es-CO" dirty="0"/>
                        <a:t>DIRECCIÓN</a:t>
                      </a:r>
                    </a:p>
                  </a:txBody>
                  <a:tcPr/>
                </a:tc>
                <a:tc>
                  <a:txBody>
                    <a:bodyPr/>
                    <a:lstStyle/>
                    <a:p>
                      <a:pPr algn="ctr"/>
                      <a:r>
                        <a:rPr lang="es-CO" dirty="0"/>
                        <a:t>NÚMERO PREDIAL</a:t>
                      </a:r>
                    </a:p>
                  </a:txBody>
                  <a:tcPr/>
                </a:tc>
                <a:extLst>
                  <a:ext uri="{0D108BD9-81ED-4DB2-BD59-A6C34878D82A}">
                    <a16:rowId xmlns:a16="http://schemas.microsoft.com/office/drawing/2014/main" val="870438824"/>
                  </a:ext>
                </a:extLst>
              </a:tr>
              <a:tr h="393820">
                <a:tc>
                  <a:txBody>
                    <a:bodyPr/>
                    <a:lstStyle/>
                    <a:p>
                      <a:pPr algn="ctr"/>
                      <a:r>
                        <a:rPr lang="pl-PL" dirty="0"/>
                        <a:t>K</a:t>
                      </a:r>
                      <a:r>
                        <a:rPr lang="es-CO" dirty="0"/>
                        <a:t> </a:t>
                      </a:r>
                      <a:r>
                        <a:rPr lang="pl-PL" dirty="0"/>
                        <a:t>44</a:t>
                      </a:r>
                      <a:r>
                        <a:rPr lang="es-CO" dirty="0"/>
                        <a:t> </a:t>
                      </a:r>
                      <a:r>
                        <a:rPr lang="pl-PL" dirty="0"/>
                        <a:t>9C</a:t>
                      </a:r>
                      <a:r>
                        <a:rPr lang="es-CO" dirty="0"/>
                        <a:t> </a:t>
                      </a:r>
                      <a:r>
                        <a:rPr lang="pl-PL" dirty="0"/>
                        <a:t>05 </a:t>
                      </a:r>
                      <a:endParaRPr lang="es-CO" dirty="0"/>
                    </a:p>
                  </a:txBody>
                  <a:tcPr/>
                </a:tc>
                <a:tc>
                  <a:txBody>
                    <a:bodyPr/>
                    <a:lstStyle/>
                    <a:p>
                      <a:pPr algn="ctr"/>
                      <a:r>
                        <a:rPr lang="es-CO" dirty="0"/>
                        <a:t>G040200170000</a:t>
                      </a:r>
                    </a:p>
                  </a:txBody>
                  <a:tcPr/>
                </a:tc>
                <a:extLst>
                  <a:ext uri="{0D108BD9-81ED-4DB2-BD59-A6C34878D82A}">
                    <a16:rowId xmlns:a16="http://schemas.microsoft.com/office/drawing/2014/main" val="17005562"/>
                  </a:ext>
                </a:extLst>
              </a:tr>
            </a:tbl>
          </a:graphicData>
        </a:graphic>
      </p:graphicFrame>
      <p:graphicFrame>
        <p:nvGraphicFramePr>
          <p:cNvPr id="14" name="Tabla 4">
            <a:extLst>
              <a:ext uri="{FF2B5EF4-FFF2-40B4-BE49-F238E27FC236}">
                <a16:creationId xmlns:a16="http://schemas.microsoft.com/office/drawing/2014/main" id="{9B189043-D414-4628-9DF7-4C005D7D288F}"/>
              </a:ext>
            </a:extLst>
          </p:cNvPr>
          <p:cNvGraphicFramePr>
            <a:graphicFrameLocks noGrp="1"/>
          </p:cNvGraphicFramePr>
          <p:nvPr/>
        </p:nvGraphicFramePr>
        <p:xfrm>
          <a:off x="1667080" y="5253024"/>
          <a:ext cx="1965353" cy="731520"/>
        </p:xfrm>
        <a:graphic>
          <a:graphicData uri="http://schemas.openxmlformats.org/drawingml/2006/table">
            <a:tbl>
              <a:tblPr firstRow="1" bandRow="1">
                <a:tableStyleId>{5C22544A-7EE6-4342-B048-85BDC9FD1C3A}</a:tableStyleId>
              </a:tblPr>
              <a:tblGrid>
                <a:gridCol w="1965353">
                  <a:extLst>
                    <a:ext uri="{9D8B030D-6E8A-4147-A177-3AD203B41FA5}">
                      <a16:colId xmlns:a16="http://schemas.microsoft.com/office/drawing/2014/main" val="865681365"/>
                    </a:ext>
                  </a:extLst>
                </a:gridCol>
              </a:tblGrid>
              <a:tr h="313349">
                <a:tc>
                  <a:txBody>
                    <a:bodyPr/>
                    <a:lstStyle/>
                    <a:p>
                      <a:pPr algn="ctr"/>
                      <a:r>
                        <a:rPr lang="es-CO" dirty="0"/>
                        <a:t>ESTRATO</a:t>
                      </a:r>
                    </a:p>
                  </a:txBody>
                  <a:tcPr/>
                </a:tc>
                <a:extLst>
                  <a:ext uri="{0D108BD9-81ED-4DB2-BD59-A6C34878D82A}">
                    <a16:rowId xmlns:a16="http://schemas.microsoft.com/office/drawing/2014/main" val="101175606"/>
                  </a:ext>
                </a:extLst>
              </a:tr>
              <a:tr h="313349">
                <a:tc>
                  <a:txBody>
                    <a:bodyPr/>
                    <a:lstStyle/>
                    <a:p>
                      <a:pPr algn="ctr"/>
                      <a:r>
                        <a:rPr lang="es-CO" dirty="0"/>
                        <a:t>0</a:t>
                      </a:r>
                    </a:p>
                  </a:txBody>
                  <a:tcPr/>
                </a:tc>
                <a:extLst>
                  <a:ext uri="{0D108BD9-81ED-4DB2-BD59-A6C34878D82A}">
                    <a16:rowId xmlns:a16="http://schemas.microsoft.com/office/drawing/2014/main" val="2099103406"/>
                  </a:ext>
                </a:extLst>
              </a:tr>
            </a:tbl>
          </a:graphicData>
        </a:graphic>
      </p:graphicFrame>
      <p:pic>
        <p:nvPicPr>
          <p:cNvPr id="15" name="Imagen 14">
            <a:extLst>
              <a:ext uri="{FF2B5EF4-FFF2-40B4-BE49-F238E27FC236}">
                <a16:creationId xmlns:a16="http://schemas.microsoft.com/office/drawing/2014/main" id="{96326CF5-4C77-4E4E-8BBE-C500865C5C47}"/>
              </a:ext>
            </a:extLst>
          </p:cNvPr>
          <p:cNvPicPr/>
          <p:nvPr/>
        </p:nvPicPr>
        <p:blipFill>
          <a:blip r:embed="rId4"/>
          <a:stretch>
            <a:fillRect/>
          </a:stretch>
        </p:blipFill>
        <p:spPr>
          <a:xfrm>
            <a:off x="4970678" y="1723020"/>
            <a:ext cx="5867898" cy="4197560"/>
          </a:xfrm>
          <a:prstGeom prst="rect">
            <a:avLst/>
          </a:prstGeom>
        </p:spPr>
      </p:pic>
      <p:pic>
        <p:nvPicPr>
          <p:cNvPr id="16" name="Imagen 15">
            <a:extLst>
              <a:ext uri="{FF2B5EF4-FFF2-40B4-BE49-F238E27FC236}">
                <a16:creationId xmlns:a16="http://schemas.microsoft.com/office/drawing/2014/main" id="{F04AE095-7AB0-4CBB-87CB-BDF928573DB6}"/>
              </a:ext>
            </a:extLst>
          </p:cNvPr>
          <p:cNvPicPr/>
          <p:nvPr/>
        </p:nvPicPr>
        <p:blipFill rotWithShape="1">
          <a:blip r:embed="rId5"/>
          <a:srcRect r="30916"/>
          <a:stretch/>
        </p:blipFill>
        <p:spPr>
          <a:xfrm>
            <a:off x="9422587" y="1686062"/>
            <a:ext cx="2545239" cy="4284980"/>
          </a:xfrm>
          <a:prstGeom prst="rect">
            <a:avLst/>
          </a:prstGeom>
        </p:spPr>
      </p:pic>
    </p:spTree>
    <p:extLst>
      <p:ext uri="{BB962C8B-B14F-4D97-AF65-F5344CB8AC3E}">
        <p14:creationId xmlns:p14="http://schemas.microsoft.com/office/powerpoint/2010/main" val="318456725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Técnica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ECE8D86A-81AC-4973-918D-A79F25F5714E}"/>
              </a:ext>
            </a:extLst>
          </p:cNvPr>
          <p:cNvSpPr txBox="1"/>
          <p:nvPr/>
        </p:nvSpPr>
        <p:spPr>
          <a:xfrm>
            <a:off x="457446" y="2793088"/>
            <a:ext cx="2872984" cy="769441"/>
          </a:xfrm>
          <a:prstGeom prst="rect">
            <a:avLst/>
          </a:prstGeom>
          <a:noFill/>
        </p:spPr>
        <p:txBody>
          <a:bodyPr wrap="square" rtlCol="0">
            <a:spAutoFit/>
          </a:bodyPr>
          <a:lstStyle/>
          <a:p>
            <a:r>
              <a:rPr lang="es-CO" sz="4400" b="1" dirty="0">
                <a:solidFill>
                  <a:srgbClr val="000A8B"/>
                </a:solidFill>
                <a:latin typeface="Arial Narrow" panose="020B0606020202030204" pitchFamily="34" charset="0"/>
              </a:rPr>
              <a:t>UBICACIÓN</a:t>
            </a:r>
          </a:p>
        </p:txBody>
      </p:sp>
      <p:pic>
        <p:nvPicPr>
          <p:cNvPr id="5" name="Imagen 4" descr="Imagen que contiene edificio&#10;&#10;Descripción generada automáticamente">
            <a:extLst>
              <a:ext uri="{FF2B5EF4-FFF2-40B4-BE49-F238E27FC236}">
                <a16:creationId xmlns:a16="http://schemas.microsoft.com/office/drawing/2014/main" id="{249A560E-5918-4F55-80E1-0B8EE182FC5F}"/>
              </a:ext>
            </a:extLst>
          </p:cNvPr>
          <p:cNvPicPr>
            <a:picLocks noChangeAspect="1"/>
          </p:cNvPicPr>
          <p:nvPr/>
        </p:nvPicPr>
        <p:blipFill>
          <a:blip r:embed="rId4"/>
          <a:stretch>
            <a:fillRect/>
          </a:stretch>
        </p:blipFill>
        <p:spPr>
          <a:xfrm>
            <a:off x="3500513" y="824034"/>
            <a:ext cx="8629528" cy="5568377"/>
          </a:xfrm>
          <a:prstGeom prst="rect">
            <a:avLst/>
          </a:prstGeom>
        </p:spPr>
      </p:pic>
    </p:spTree>
    <p:extLst>
      <p:ext uri="{BB962C8B-B14F-4D97-AF65-F5344CB8AC3E}">
        <p14:creationId xmlns:p14="http://schemas.microsoft.com/office/powerpoint/2010/main" val="363442056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Técnica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ECE8D86A-81AC-4973-918D-A79F25F5714E}"/>
              </a:ext>
            </a:extLst>
          </p:cNvPr>
          <p:cNvSpPr txBox="1"/>
          <p:nvPr/>
        </p:nvSpPr>
        <p:spPr>
          <a:xfrm>
            <a:off x="3231578" y="1061193"/>
            <a:ext cx="5728843" cy="584775"/>
          </a:xfrm>
          <a:prstGeom prst="rect">
            <a:avLst/>
          </a:prstGeom>
          <a:noFill/>
        </p:spPr>
        <p:txBody>
          <a:bodyPr wrap="square" rtlCol="0">
            <a:spAutoFit/>
          </a:bodyPr>
          <a:lstStyle/>
          <a:p>
            <a:r>
              <a:rPr lang="es-CO" sz="3200" b="1" dirty="0">
                <a:solidFill>
                  <a:srgbClr val="000A8B"/>
                </a:solidFill>
                <a:latin typeface="Arial Narrow" panose="020B0606020202030204" pitchFamily="34" charset="0"/>
              </a:rPr>
              <a:t>PREDIO 370-28334 (Predio Social) </a:t>
            </a:r>
          </a:p>
        </p:txBody>
      </p:sp>
      <p:graphicFrame>
        <p:nvGraphicFramePr>
          <p:cNvPr id="7" name="Tabla 4">
            <a:extLst>
              <a:ext uri="{FF2B5EF4-FFF2-40B4-BE49-F238E27FC236}">
                <a16:creationId xmlns:a16="http://schemas.microsoft.com/office/drawing/2014/main" id="{E205F9C4-C03A-40FD-9097-5D15E744F83F}"/>
              </a:ext>
            </a:extLst>
          </p:cNvPr>
          <p:cNvGraphicFramePr>
            <a:graphicFrameLocks noGrp="1"/>
          </p:cNvGraphicFramePr>
          <p:nvPr/>
        </p:nvGraphicFramePr>
        <p:xfrm>
          <a:off x="405856" y="3734136"/>
          <a:ext cx="4625976" cy="1392639"/>
        </p:xfrm>
        <a:graphic>
          <a:graphicData uri="http://schemas.openxmlformats.org/drawingml/2006/table">
            <a:tbl>
              <a:tblPr firstRow="1" bandRow="1">
                <a:tableStyleId>{5C22544A-7EE6-4342-B048-85BDC9FD1C3A}</a:tableStyleId>
              </a:tblPr>
              <a:tblGrid>
                <a:gridCol w="1541992">
                  <a:extLst>
                    <a:ext uri="{9D8B030D-6E8A-4147-A177-3AD203B41FA5}">
                      <a16:colId xmlns:a16="http://schemas.microsoft.com/office/drawing/2014/main" val="2552791120"/>
                    </a:ext>
                  </a:extLst>
                </a:gridCol>
                <a:gridCol w="1541992">
                  <a:extLst>
                    <a:ext uri="{9D8B030D-6E8A-4147-A177-3AD203B41FA5}">
                      <a16:colId xmlns:a16="http://schemas.microsoft.com/office/drawing/2014/main" val="3913283261"/>
                    </a:ext>
                  </a:extLst>
                </a:gridCol>
                <a:gridCol w="1541992">
                  <a:extLst>
                    <a:ext uri="{9D8B030D-6E8A-4147-A177-3AD203B41FA5}">
                      <a16:colId xmlns:a16="http://schemas.microsoft.com/office/drawing/2014/main" val="2044141626"/>
                    </a:ext>
                  </a:extLst>
                </a:gridCol>
              </a:tblGrid>
              <a:tr h="783359">
                <a:tc>
                  <a:txBody>
                    <a:bodyPr/>
                    <a:lstStyle/>
                    <a:p>
                      <a:pPr algn="ctr"/>
                      <a:r>
                        <a:rPr lang="es-CO" sz="1400" dirty="0"/>
                        <a:t>ÁREA DE ACTIVIDAD</a:t>
                      </a:r>
                    </a:p>
                  </a:txBody>
                  <a:tcPr/>
                </a:tc>
                <a:tc>
                  <a:txBody>
                    <a:bodyPr/>
                    <a:lstStyle/>
                    <a:p>
                      <a:pPr algn="ctr"/>
                      <a:r>
                        <a:rPr lang="es-CO" sz="1400" dirty="0"/>
                        <a:t>TRATAMIENTO</a:t>
                      </a:r>
                    </a:p>
                  </a:txBody>
                  <a:tcPr/>
                </a:tc>
                <a:tc>
                  <a:txBody>
                    <a:bodyPr/>
                    <a:lstStyle/>
                    <a:p>
                      <a:pPr algn="ctr"/>
                      <a:r>
                        <a:rPr lang="es-CO" sz="1400" dirty="0"/>
                        <a:t>UNIDAD PLANIFICACIÓN URBANA - UPU</a:t>
                      </a:r>
                    </a:p>
                  </a:txBody>
                  <a:tcPr/>
                </a:tc>
                <a:extLst>
                  <a:ext uri="{0D108BD9-81ED-4DB2-BD59-A6C34878D82A}">
                    <a16:rowId xmlns:a16="http://schemas.microsoft.com/office/drawing/2014/main" val="2772780534"/>
                  </a:ext>
                </a:extLst>
              </a:tr>
              <a:tr h="609280">
                <a:tc>
                  <a:txBody>
                    <a:bodyPr/>
                    <a:lstStyle/>
                    <a:p>
                      <a:pPr algn="ctr"/>
                      <a:r>
                        <a:rPr lang="es-CO" sz="1600" dirty="0"/>
                        <a:t>Residencial Neta</a:t>
                      </a:r>
                    </a:p>
                  </a:txBody>
                  <a:tcPr/>
                </a:tc>
                <a:tc>
                  <a:txBody>
                    <a:bodyPr/>
                    <a:lstStyle/>
                    <a:p>
                      <a:pPr algn="ctr"/>
                      <a:r>
                        <a:rPr lang="es-CO" sz="1600" dirty="0"/>
                        <a:t>Consolidación Moderada (C3)</a:t>
                      </a:r>
                    </a:p>
                  </a:txBody>
                  <a:tcPr/>
                </a:tc>
                <a:tc>
                  <a:txBody>
                    <a:bodyPr/>
                    <a:lstStyle/>
                    <a:p>
                      <a:pPr algn="ctr"/>
                      <a:r>
                        <a:rPr lang="es-CO" sz="1600" dirty="0"/>
                        <a:t>Manzana del Saber</a:t>
                      </a:r>
                    </a:p>
                  </a:txBody>
                  <a:tcPr/>
                </a:tc>
                <a:extLst>
                  <a:ext uri="{0D108BD9-81ED-4DB2-BD59-A6C34878D82A}">
                    <a16:rowId xmlns:a16="http://schemas.microsoft.com/office/drawing/2014/main" val="1710335587"/>
                  </a:ext>
                </a:extLst>
              </a:tr>
            </a:tbl>
          </a:graphicData>
        </a:graphic>
      </p:graphicFrame>
      <p:graphicFrame>
        <p:nvGraphicFramePr>
          <p:cNvPr id="12" name="Tabla 11">
            <a:extLst>
              <a:ext uri="{FF2B5EF4-FFF2-40B4-BE49-F238E27FC236}">
                <a16:creationId xmlns:a16="http://schemas.microsoft.com/office/drawing/2014/main" id="{37A8C84C-BBC2-4E4E-AED0-64E3D11FB7BC}"/>
              </a:ext>
            </a:extLst>
          </p:cNvPr>
          <p:cNvGraphicFramePr>
            <a:graphicFrameLocks noGrp="1"/>
          </p:cNvGraphicFramePr>
          <p:nvPr/>
        </p:nvGraphicFramePr>
        <p:xfrm>
          <a:off x="405856" y="2756638"/>
          <a:ext cx="4625976" cy="731520"/>
        </p:xfrm>
        <a:graphic>
          <a:graphicData uri="http://schemas.openxmlformats.org/drawingml/2006/table">
            <a:tbl>
              <a:tblPr firstRow="1" bandRow="1">
                <a:tableStyleId>{5C22544A-7EE6-4342-B048-85BDC9FD1C3A}</a:tableStyleId>
              </a:tblPr>
              <a:tblGrid>
                <a:gridCol w="2312988">
                  <a:extLst>
                    <a:ext uri="{9D8B030D-6E8A-4147-A177-3AD203B41FA5}">
                      <a16:colId xmlns:a16="http://schemas.microsoft.com/office/drawing/2014/main" val="511710948"/>
                    </a:ext>
                  </a:extLst>
                </a:gridCol>
                <a:gridCol w="2312988">
                  <a:extLst>
                    <a:ext uri="{9D8B030D-6E8A-4147-A177-3AD203B41FA5}">
                      <a16:colId xmlns:a16="http://schemas.microsoft.com/office/drawing/2014/main" val="3641507587"/>
                    </a:ext>
                  </a:extLst>
                </a:gridCol>
              </a:tblGrid>
              <a:tr h="294816">
                <a:tc>
                  <a:txBody>
                    <a:bodyPr/>
                    <a:lstStyle/>
                    <a:p>
                      <a:pPr algn="ctr"/>
                      <a:r>
                        <a:rPr lang="es-CO" dirty="0"/>
                        <a:t>ÁREA JURÍDICA</a:t>
                      </a:r>
                    </a:p>
                  </a:txBody>
                  <a:tcPr/>
                </a:tc>
                <a:tc>
                  <a:txBody>
                    <a:bodyPr/>
                    <a:lstStyle/>
                    <a:p>
                      <a:pPr algn="ctr"/>
                      <a:r>
                        <a:rPr lang="es-CO" dirty="0"/>
                        <a:t>ÁREA CATASTRAL</a:t>
                      </a:r>
                    </a:p>
                  </a:txBody>
                  <a:tcPr/>
                </a:tc>
                <a:extLst>
                  <a:ext uri="{0D108BD9-81ED-4DB2-BD59-A6C34878D82A}">
                    <a16:rowId xmlns:a16="http://schemas.microsoft.com/office/drawing/2014/main" val="1522411828"/>
                  </a:ext>
                </a:extLst>
              </a:tr>
              <a:tr h="294816">
                <a:tc>
                  <a:txBody>
                    <a:bodyPr/>
                    <a:lstStyle/>
                    <a:p>
                      <a:pPr algn="ctr"/>
                      <a:r>
                        <a:rPr lang="es-CO" dirty="0"/>
                        <a:t>285.06 m2</a:t>
                      </a:r>
                    </a:p>
                  </a:txBody>
                  <a:tcPr/>
                </a:tc>
                <a:tc>
                  <a:txBody>
                    <a:bodyPr/>
                    <a:lstStyle/>
                    <a:p>
                      <a:pPr algn="ctr"/>
                      <a:r>
                        <a:rPr lang="es-CO" dirty="0"/>
                        <a:t>286 m2</a:t>
                      </a:r>
                    </a:p>
                  </a:txBody>
                  <a:tcPr/>
                </a:tc>
                <a:extLst>
                  <a:ext uri="{0D108BD9-81ED-4DB2-BD59-A6C34878D82A}">
                    <a16:rowId xmlns:a16="http://schemas.microsoft.com/office/drawing/2014/main" val="143811073"/>
                  </a:ext>
                </a:extLst>
              </a:tr>
            </a:tbl>
          </a:graphicData>
        </a:graphic>
      </p:graphicFrame>
      <p:graphicFrame>
        <p:nvGraphicFramePr>
          <p:cNvPr id="13" name="Tabla 14">
            <a:extLst>
              <a:ext uri="{FF2B5EF4-FFF2-40B4-BE49-F238E27FC236}">
                <a16:creationId xmlns:a16="http://schemas.microsoft.com/office/drawing/2014/main" id="{1E6A0D8F-3542-4A66-A7D7-2C5DA74A0DA4}"/>
              </a:ext>
            </a:extLst>
          </p:cNvPr>
          <p:cNvGraphicFramePr>
            <a:graphicFrameLocks noGrp="1"/>
          </p:cNvGraphicFramePr>
          <p:nvPr/>
        </p:nvGraphicFramePr>
        <p:xfrm>
          <a:off x="405856" y="1723020"/>
          <a:ext cx="4625976" cy="787640"/>
        </p:xfrm>
        <a:graphic>
          <a:graphicData uri="http://schemas.openxmlformats.org/drawingml/2006/table">
            <a:tbl>
              <a:tblPr firstRow="1" bandRow="1">
                <a:tableStyleId>{5C22544A-7EE6-4342-B048-85BDC9FD1C3A}</a:tableStyleId>
              </a:tblPr>
              <a:tblGrid>
                <a:gridCol w="2312988">
                  <a:extLst>
                    <a:ext uri="{9D8B030D-6E8A-4147-A177-3AD203B41FA5}">
                      <a16:colId xmlns:a16="http://schemas.microsoft.com/office/drawing/2014/main" val="3669820856"/>
                    </a:ext>
                  </a:extLst>
                </a:gridCol>
                <a:gridCol w="2312988">
                  <a:extLst>
                    <a:ext uri="{9D8B030D-6E8A-4147-A177-3AD203B41FA5}">
                      <a16:colId xmlns:a16="http://schemas.microsoft.com/office/drawing/2014/main" val="1030519487"/>
                    </a:ext>
                  </a:extLst>
                </a:gridCol>
              </a:tblGrid>
              <a:tr h="393820">
                <a:tc>
                  <a:txBody>
                    <a:bodyPr/>
                    <a:lstStyle/>
                    <a:p>
                      <a:pPr algn="ctr"/>
                      <a:r>
                        <a:rPr lang="es-CO" dirty="0"/>
                        <a:t>DIRECCIÓN</a:t>
                      </a:r>
                    </a:p>
                  </a:txBody>
                  <a:tcPr/>
                </a:tc>
                <a:tc>
                  <a:txBody>
                    <a:bodyPr/>
                    <a:lstStyle/>
                    <a:p>
                      <a:pPr algn="ctr"/>
                      <a:r>
                        <a:rPr lang="es-CO" dirty="0"/>
                        <a:t>NÚMERO PREDIAL</a:t>
                      </a:r>
                    </a:p>
                  </a:txBody>
                  <a:tcPr/>
                </a:tc>
                <a:extLst>
                  <a:ext uri="{0D108BD9-81ED-4DB2-BD59-A6C34878D82A}">
                    <a16:rowId xmlns:a16="http://schemas.microsoft.com/office/drawing/2014/main" val="870438824"/>
                  </a:ext>
                </a:extLst>
              </a:tr>
              <a:tr h="393820">
                <a:tc>
                  <a:txBody>
                    <a:bodyPr/>
                    <a:lstStyle/>
                    <a:p>
                      <a:pPr algn="ctr"/>
                      <a:r>
                        <a:rPr lang="pl-PL" dirty="0"/>
                        <a:t>K</a:t>
                      </a:r>
                      <a:r>
                        <a:rPr lang="es-CO" dirty="0"/>
                        <a:t> </a:t>
                      </a:r>
                      <a:r>
                        <a:rPr lang="pl-PL" dirty="0"/>
                        <a:t>24 E</a:t>
                      </a:r>
                      <a:r>
                        <a:rPr lang="es-CO" dirty="0"/>
                        <a:t> </a:t>
                      </a:r>
                      <a:r>
                        <a:rPr lang="pl-PL" dirty="0"/>
                        <a:t>6</a:t>
                      </a:r>
                      <a:r>
                        <a:rPr lang="es-CO" dirty="0"/>
                        <a:t> </a:t>
                      </a:r>
                      <a:r>
                        <a:rPr lang="pl-PL" dirty="0"/>
                        <a:t>W </a:t>
                      </a:r>
                      <a:endParaRPr lang="es-CO" dirty="0"/>
                    </a:p>
                  </a:txBody>
                  <a:tcPr/>
                </a:tc>
                <a:tc>
                  <a:txBody>
                    <a:bodyPr/>
                    <a:lstStyle/>
                    <a:p>
                      <a:pPr algn="ctr"/>
                      <a:r>
                        <a:rPr lang="es-CO" dirty="0"/>
                        <a:t>G002100340000</a:t>
                      </a:r>
                    </a:p>
                  </a:txBody>
                  <a:tcPr/>
                </a:tc>
                <a:extLst>
                  <a:ext uri="{0D108BD9-81ED-4DB2-BD59-A6C34878D82A}">
                    <a16:rowId xmlns:a16="http://schemas.microsoft.com/office/drawing/2014/main" val="17005562"/>
                  </a:ext>
                </a:extLst>
              </a:tr>
            </a:tbl>
          </a:graphicData>
        </a:graphic>
      </p:graphicFrame>
      <p:graphicFrame>
        <p:nvGraphicFramePr>
          <p:cNvPr id="14" name="Tabla 4">
            <a:extLst>
              <a:ext uri="{FF2B5EF4-FFF2-40B4-BE49-F238E27FC236}">
                <a16:creationId xmlns:a16="http://schemas.microsoft.com/office/drawing/2014/main" id="{C928B233-01D2-44D6-9874-0AA65C262B84}"/>
              </a:ext>
            </a:extLst>
          </p:cNvPr>
          <p:cNvGraphicFramePr>
            <a:graphicFrameLocks noGrp="1"/>
          </p:cNvGraphicFramePr>
          <p:nvPr/>
        </p:nvGraphicFramePr>
        <p:xfrm>
          <a:off x="1687974" y="5269802"/>
          <a:ext cx="2057632" cy="731520"/>
        </p:xfrm>
        <a:graphic>
          <a:graphicData uri="http://schemas.openxmlformats.org/drawingml/2006/table">
            <a:tbl>
              <a:tblPr firstRow="1" bandRow="1">
                <a:tableStyleId>{5C22544A-7EE6-4342-B048-85BDC9FD1C3A}</a:tableStyleId>
              </a:tblPr>
              <a:tblGrid>
                <a:gridCol w="2057632">
                  <a:extLst>
                    <a:ext uri="{9D8B030D-6E8A-4147-A177-3AD203B41FA5}">
                      <a16:colId xmlns:a16="http://schemas.microsoft.com/office/drawing/2014/main" val="865681365"/>
                    </a:ext>
                  </a:extLst>
                </a:gridCol>
              </a:tblGrid>
              <a:tr h="313349">
                <a:tc>
                  <a:txBody>
                    <a:bodyPr/>
                    <a:lstStyle/>
                    <a:p>
                      <a:pPr algn="ctr"/>
                      <a:r>
                        <a:rPr lang="es-CO" dirty="0"/>
                        <a:t>ESTRATO</a:t>
                      </a:r>
                    </a:p>
                  </a:txBody>
                  <a:tcPr/>
                </a:tc>
                <a:extLst>
                  <a:ext uri="{0D108BD9-81ED-4DB2-BD59-A6C34878D82A}">
                    <a16:rowId xmlns:a16="http://schemas.microsoft.com/office/drawing/2014/main" val="101175606"/>
                  </a:ext>
                </a:extLst>
              </a:tr>
              <a:tr h="313349">
                <a:tc>
                  <a:txBody>
                    <a:bodyPr/>
                    <a:lstStyle/>
                    <a:p>
                      <a:pPr algn="ctr"/>
                      <a:r>
                        <a:rPr lang="es-CO" dirty="0"/>
                        <a:t>4</a:t>
                      </a:r>
                    </a:p>
                  </a:txBody>
                  <a:tcPr/>
                </a:tc>
                <a:extLst>
                  <a:ext uri="{0D108BD9-81ED-4DB2-BD59-A6C34878D82A}">
                    <a16:rowId xmlns:a16="http://schemas.microsoft.com/office/drawing/2014/main" val="2099103406"/>
                  </a:ext>
                </a:extLst>
              </a:tr>
            </a:tbl>
          </a:graphicData>
        </a:graphic>
      </p:graphicFrame>
      <p:pic>
        <p:nvPicPr>
          <p:cNvPr id="15" name="Imagen 14">
            <a:extLst>
              <a:ext uri="{FF2B5EF4-FFF2-40B4-BE49-F238E27FC236}">
                <a16:creationId xmlns:a16="http://schemas.microsoft.com/office/drawing/2014/main" id="{01ED523E-CAA6-4FB1-9254-39DFCCB88DD3}"/>
              </a:ext>
            </a:extLst>
          </p:cNvPr>
          <p:cNvPicPr/>
          <p:nvPr/>
        </p:nvPicPr>
        <p:blipFill>
          <a:blip r:embed="rId4"/>
          <a:stretch>
            <a:fillRect/>
          </a:stretch>
        </p:blipFill>
        <p:spPr>
          <a:xfrm>
            <a:off x="5191937" y="1717482"/>
            <a:ext cx="6592797" cy="4283839"/>
          </a:xfrm>
          <a:prstGeom prst="rect">
            <a:avLst/>
          </a:prstGeom>
        </p:spPr>
      </p:pic>
      <p:pic>
        <p:nvPicPr>
          <p:cNvPr id="16" name="Imagen 15">
            <a:extLst>
              <a:ext uri="{FF2B5EF4-FFF2-40B4-BE49-F238E27FC236}">
                <a16:creationId xmlns:a16="http://schemas.microsoft.com/office/drawing/2014/main" id="{C34E5125-2E74-41F9-A5B2-6E4F9CFD5C28}"/>
              </a:ext>
            </a:extLst>
          </p:cNvPr>
          <p:cNvPicPr/>
          <p:nvPr/>
        </p:nvPicPr>
        <p:blipFill rotWithShape="1">
          <a:blip r:embed="rId5"/>
          <a:srcRect r="25044"/>
          <a:stretch/>
        </p:blipFill>
        <p:spPr>
          <a:xfrm>
            <a:off x="9503889" y="1717481"/>
            <a:ext cx="2280845" cy="4283839"/>
          </a:xfrm>
          <a:prstGeom prst="rect">
            <a:avLst/>
          </a:prstGeom>
        </p:spPr>
      </p:pic>
    </p:spTree>
    <p:extLst>
      <p:ext uri="{BB962C8B-B14F-4D97-AF65-F5344CB8AC3E}">
        <p14:creationId xmlns:p14="http://schemas.microsoft.com/office/powerpoint/2010/main" val="402825897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Técnica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ECE8D86A-81AC-4973-918D-A79F25F5714E}"/>
              </a:ext>
            </a:extLst>
          </p:cNvPr>
          <p:cNvSpPr txBox="1"/>
          <p:nvPr/>
        </p:nvSpPr>
        <p:spPr>
          <a:xfrm>
            <a:off x="432279" y="2793088"/>
            <a:ext cx="2872984" cy="769441"/>
          </a:xfrm>
          <a:prstGeom prst="rect">
            <a:avLst/>
          </a:prstGeom>
          <a:noFill/>
        </p:spPr>
        <p:txBody>
          <a:bodyPr wrap="square" rtlCol="0">
            <a:spAutoFit/>
          </a:bodyPr>
          <a:lstStyle/>
          <a:p>
            <a:r>
              <a:rPr lang="es-CO" sz="4400" b="1" dirty="0">
                <a:solidFill>
                  <a:srgbClr val="000A8B"/>
                </a:solidFill>
                <a:latin typeface="Arial Narrow" panose="020B0606020202030204" pitchFamily="34" charset="0"/>
              </a:rPr>
              <a:t>UBICACIÓN</a:t>
            </a:r>
          </a:p>
        </p:txBody>
      </p:sp>
      <p:pic>
        <p:nvPicPr>
          <p:cNvPr id="5" name="Imagen 4" descr="Imagen que contiene hombre, circuito, firmar, calle&#10;&#10;Descripción generada automáticamente">
            <a:extLst>
              <a:ext uri="{FF2B5EF4-FFF2-40B4-BE49-F238E27FC236}">
                <a16:creationId xmlns:a16="http://schemas.microsoft.com/office/drawing/2014/main" id="{1777858D-91C1-4C4C-A543-694414692AE0}"/>
              </a:ext>
            </a:extLst>
          </p:cNvPr>
          <p:cNvPicPr>
            <a:picLocks noChangeAspect="1"/>
          </p:cNvPicPr>
          <p:nvPr/>
        </p:nvPicPr>
        <p:blipFill>
          <a:blip r:embed="rId4"/>
          <a:stretch>
            <a:fillRect/>
          </a:stretch>
        </p:blipFill>
        <p:spPr>
          <a:xfrm>
            <a:off x="3457431" y="809998"/>
            <a:ext cx="8690282" cy="5607580"/>
          </a:xfrm>
          <a:prstGeom prst="rect">
            <a:avLst/>
          </a:prstGeom>
        </p:spPr>
      </p:pic>
    </p:spTree>
    <p:extLst>
      <p:ext uri="{BB962C8B-B14F-4D97-AF65-F5344CB8AC3E}">
        <p14:creationId xmlns:p14="http://schemas.microsoft.com/office/powerpoint/2010/main" val="265787708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Técnica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ECE8D86A-81AC-4973-918D-A79F25F5714E}"/>
              </a:ext>
            </a:extLst>
          </p:cNvPr>
          <p:cNvSpPr txBox="1"/>
          <p:nvPr/>
        </p:nvSpPr>
        <p:spPr>
          <a:xfrm>
            <a:off x="3804486" y="1069521"/>
            <a:ext cx="6134644" cy="584775"/>
          </a:xfrm>
          <a:prstGeom prst="rect">
            <a:avLst/>
          </a:prstGeom>
          <a:noFill/>
        </p:spPr>
        <p:txBody>
          <a:bodyPr wrap="square" rtlCol="0">
            <a:spAutoFit/>
          </a:bodyPr>
          <a:lstStyle/>
          <a:p>
            <a:r>
              <a:rPr lang="es-CO" sz="3200" b="1" dirty="0">
                <a:solidFill>
                  <a:srgbClr val="000A8B"/>
                </a:solidFill>
                <a:latin typeface="Arial Narrow" panose="020B0606020202030204" pitchFamily="34" charset="0"/>
              </a:rPr>
              <a:t>PREDIO 370-27389 (Predio Social) </a:t>
            </a:r>
          </a:p>
        </p:txBody>
      </p:sp>
      <p:graphicFrame>
        <p:nvGraphicFramePr>
          <p:cNvPr id="7" name="Tabla 4">
            <a:extLst>
              <a:ext uri="{FF2B5EF4-FFF2-40B4-BE49-F238E27FC236}">
                <a16:creationId xmlns:a16="http://schemas.microsoft.com/office/drawing/2014/main" id="{8637341D-44DC-4506-BAE9-3DB5EF7AB268}"/>
              </a:ext>
            </a:extLst>
          </p:cNvPr>
          <p:cNvGraphicFramePr>
            <a:graphicFrameLocks noGrp="1"/>
          </p:cNvGraphicFramePr>
          <p:nvPr/>
        </p:nvGraphicFramePr>
        <p:xfrm>
          <a:off x="435296" y="3700580"/>
          <a:ext cx="4421931" cy="1310640"/>
        </p:xfrm>
        <a:graphic>
          <a:graphicData uri="http://schemas.openxmlformats.org/drawingml/2006/table">
            <a:tbl>
              <a:tblPr firstRow="1" bandRow="1">
                <a:tableStyleId>{5C22544A-7EE6-4342-B048-85BDC9FD1C3A}</a:tableStyleId>
              </a:tblPr>
              <a:tblGrid>
                <a:gridCol w="1473977">
                  <a:extLst>
                    <a:ext uri="{9D8B030D-6E8A-4147-A177-3AD203B41FA5}">
                      <a16:colId xmlns:a16="http://schemas.microsoft.com/office/drawing/2014/main" val="2552791120"/>
                    </a:ext>
                  </a:extLst>
                </a:gridCol>
                <a:gridCol w="1473977">
                  <a:extLst>
                    <a:ext uri="{9D8B030D-6E8A-4147-A177-3AD203B41FA5}">
                      <a16:colId xmlns:a16="http://schemas.microsoft.com/office/drawing/2014/main" val="3913283261"/>
                    </a:ext>
                  </a:extLst>
                </a:gridCol>
                <a:gridCol w="1473977">
                  <a:extLst>
                    <a:ext uri="{9D8B030D-6E8A-4147-A177-3AD203B41FA5}">
                      <a16:colId xmlns:a16="http://schemas.microsoft.com/office/drawing/2014/main" val="2044141626"/>
                    </a:ext>
                  </a:extLst>
                </a:gridCol>
              </a:tblGrid>
              <a:tr h="370840">
                <a:tc>
                  <a:txBody>
                    <a:bodyPr/>
                    <a:lstStyle/>
                    <a:p>
                      <a:pPr algn="ctr"/>
                      <a:r>
                        <a:rPr lang="es-CO" sz="1400" dirty="0"/>
                        <a:t>ÁREA DE ACTIVIDAD</a:t>
                      </a:r>
                    </a:p>
                  </a:txBody>
                  <a:tcPr/>
                </a:tc>
                <a:tc>
                  <a:txBody>
                    <a:bodyPr/>
                    <a:lstStyle/>
                    <a:p>
                      <a:pPr algn="ctr"/>
                      <a:r>
                        <a:rPr lang="es-CO" sz="1400" dirty="0"/>
                        <a:t>TRATAMIENTO</a:t>
                      </a:r>
                    </a:p>
                  </a:txBody>
                  <a:tcPr/>
                </a:tc>
                <a:tc>
                  <a:txBody>
                    <a:bodyPr/>
                    <a:lstStyle/>
                    <a:p>
                      <a:pPr algn="ctr"/>
                      <a:r>
                        <a:rPr lang="es-CO" sz="1400" dirty="0"/>
                        <a:t>UNIDAD PLANIFICACIÓN URBANA - UPU</a:t>
                      </a:r>
                    </a:p>
                  </a:txBody>
                  <a:tcPr/>
                </a:tc>
                <a:extLst>
                  <a:ext uri="{0D108BD9-81ED-4DB2-BD59-A6C34878D82A}">
                    <a16:rowId xmlns:a16="http://schemas.microsoft.com/office/drawing/2014/main" val="2772780534"/>
                  </a:ext>
                </a:extLst>
              </a:tr>
              <a:tr h="370840">
                <a:tc>
                  <a:txBody>
                    <a:bodyPr/>
                    <a:lstStyle/>
                    <a:p>
                      <a:pPr algn="ctr"/>
                      <a:r>
                        <a:rPr lang="es-CO" sz="1600" dirty="0"/>
                        <a:t>Residencial Neta</a:t>
                      </a:r>
                    </a:p>
                  </a:txBody>
                  <a:tcPr/>
                </a:tc>
                <a:tc>
                  <a:txBody>
                    <a:bodyPr/>
                    <a:lstStyle/>
                    <a:p>
                      <a:pPr algn="ctr"/>
                      <a:r>
                        <a:rPr lang="es-CO" sz="1600" dirty="0"/>
                        <a:t>Consolidación Moderada (C3)</a:t>
                      </a:r>
                    </a:p>
                  </a:txBody>
                  <a:tcPr/>
                </a:tc>
                <a:tc>
                  <a:txBody>
                    <a:bodyPr/>
                    <a:lstStyle/>
                    <a:p>
                      <a:pPr algn="ctr"/>
                      <a:r>
                        <a:rPr lang="es-CO" sz="1600" dirty="0"/>
                        <a:t>Manzana del Saber</a:t>
                      </a:r>
                    </a:p>
                  </a:txBody>
                  <a:tcPr/>
                </a:tc>
                <a:extLst>
                  <a:ext uri="{0D108BD9-81ED-4DB2-BD59-A6C34878D82A}">
                    <a16:rowId xmlns:a16="http://schemas.microsoft.com/office/drawing/2014/main" val="1710335587"/>
                  </a:ext>
                </a:extLst>
              </a:tr>
            </a:tbl>
          </a:graphicData>
        </a:graphic>
      </p:graphicFrame>
      <p:graphicFrame>
        <p:nvGraphicFramePr>
          <p:cNvPr id="12" name="Tabla 11">
            <a:extLst>
              <a:ext uri="{FF2B5EF4-FFF2-40B4-BE49-F238E27FC236}">
                <a16:creationId xmlns:a16="http://schemas.microsoft.com/office/drawing/2014/main" id="{AA4A8011-C376-480D-9202-EB37B5028119}"/>
              </a:ext>
            </a:extLst>
          </p:cNvPr>
          <p:cNvGraphicFramePr>
            <a:graphicFrameLocks noGrp="1"/>
          </p:cNvGraphicFramePr>
          <p:nvPr/>
        </p:nvGraphicFramePr>
        <p:xfrm>
          <a:off x="435296" y="2723082"/>
          <a:ext cx="4421930" cy="731520"/>
        </p:xfrm>
        <a:graphic>
          <a:graphicData uri="http://schemas.openxmlformats.org/drawingml/2006/table">
            <a:tbl>
              <a:tblPr firstRow="1" bandRow="1">
                <a:tableStyleId>{5C22544A-7EE6-4342-B048-85BDC9FD1C3A}</a:tableStyleId>
              </a:tblPr>
              <a:tblGrid>
                <a:gridCol w="2210965">
                  <a:extLst>
                    <a:ext uri="{9D8B030D-6E8A-4147-A177-3AD203B41FA5}">
                      <a16:colId xmlns:a16="http://schemas.microsoft.com/office/drawing/2014/main" val="511710948"/>
                    </a:ext>
                  </a:extLst>
                </a:gridCol>
                <a:gridCol w="2210965">
                  <a:extLst>
                    <a:ext uri="{9D8B030D-6E8A-4147-A177-3AD203B41FA5}">
                      <a16:colId xmlns:a16="http://schemas.microsoft.com/office/drawing/2014/main" val="3641507587"/>
                    </a:ext>
                  </a:extLst>
                </a:gridCol>
              </a:tblGrid>
              <a:tr h="294816">
                <a:tc>
                  <a:txBody>
                    <a:bodyPr/>
                    <a:lstStyle/>
                    <a:p>
                      <a:pPr algn="ctr"/>
                      <a:r>
                        <a:rPr lang="es-CO" dirty="0"/>
                        <a:t>ÁREA JURÍDICA</a:t>
                      </a:r>
                    </a:p>
                  </a:txBody>
                  <a:tcPr/>
                </a:tc>
                <a:tc>
                  <a:txBody>
                    <a:bodyPr/>
                    <a:lstStyle/>
                    <a:p>
                      <a:pPr algn="ctr"/>
                      <a:r>
                        <a:rPr lang="es-CO" dirty="0"/>
                        <a:t>ÁREA CATASTRAL</a:t>
                      </a:r>
                    </a:p>
                  </a:txBody>
                  <a:tcPr/>
                </a:tc>
                <a:extLst>
                  <a:ext uri="{0D108BD9-81ED-4DB2-BD59-A6C34878D82A}">
                    <a16:rowId xmlns:a16="http://schemas.microsoft.com/office/drawing/2014/main" val="1522411828"/>
                  </a:ext>
                </a:extLst>
              </a:tr>
              <a:tr h="294816">
                <a:tc>
                  <a:txBody>
                    <a:bodyPr/>
                    <a:lstStyle/>
                    <a:p>
                      <a:pPr algn="ctr"/>
                      <a:r>
                        <a:rPr lang="es-CO" dirty="0"/>
                        <a:t>285.93 m2</a:t>
                      </a:r>
                    </a:p>
                  </a:txBody>
                  <a:tcPr/>
                </a:tc>
                <a:tc>
                  <a:txBody>
                    <a:bodyPr/>
                    <a:lstStyle/>
                    <a:p>
                      <a:pPr algn="ctr"/>
                      <a:r>
                        <a:rPr lang="es-CO" dirty="0"/>
                        <a:t>286 m2</a:t>
                      </a:r>
                    </a:p>
                  </a:txBody>
                  <a:tcPr/>
                </a:tc>
                <a:extLst>
                  <a:ext uri="{0D108BD9-81ED-4DB2-BD59-A6C34878D82A}">
                    <a16:rowId xmlns:a16="http://schemas.microsoft.com/office/drawing/2014/main" val="143811073"/>
                  </a:ext>
                </a:extLst>
              </a:tr>
            </a:tbl>
          </a:graphicData>
        </a:graphic>
      </p:graphicFrame>
      <p:graphicFrame>
        <p:nvGraphicFramePr>
          <p:cNvPr id="13" name="Tabla 14">
            <a:extLst>
              <a:ext uri="{FF2B5EF4-FFF2-40B4-BE49-F238E27FC236}">
                <a16:creationId xmlns:a16="http://schemas.microsoft.com/office/drawing/2014/main" id="{29E1D4C2-9629-45B6-A345-008E8F1DDB5F}"/>
              </a:ext>
            </a:extLst>
          </p:cNvPr>
          <p:cNvGraphicFramePr>
            <a:graphicFrameLocks noGrp="1"/>
          </p:cNvGraphicFramePr>
          <p:nvPr/>
        </p:nvGraphicFramePr>
        <p:xfrm>
          <a:off x="435296" y="1689464"/>
          <a:ext cx="4421930" cy="787640"/>
        </p:xfrm>
        <a:graphic>
          <a:graphicData uri="http://schemas.openxmlformats.org/drawingml/2006/table">
            <a:tbl>
              <a:tblPr firstRow="1" bandRow="1">
                <a:tableStyleId>{5C22544A-7EE6-4342-B048-85BDC9FD1C3A}</a:tableStyleId>
              </a:tblPr>
              <a:tblGrid>
                <a:gridCol w="2210965">
                  <a:extLst>
                    <a:ext uri="{9D8B030D-6E8A-4147-A177-3AD203B41FA5}">
                      <a16:colId xmlns:a16="http://schemas.microsoft.com/office/drawing/2014/main" val="3669820856"/>
                    </a:ext>
                  </a:extLst>
                </a:gridCol>
                <a:gridCol w="2210965">
                  <a:extLst>
                    <a:ext uri="{9D8B030D-6E8A-4147-A177-3AD203B41FA5}">
                      <a16:colId xmlns:a16="http://schemas.microsoft.com/office/drawing/2014/main" val="1030519487"/>
                    </a:ext>
                  </a:extLst>
                </a:gridCol>
              </a:tblGrid>
              <a:tr h="393820">
                <a:tc>
                  <a:txBody>
                    <a:bodyPr/>
                    <a:lstStyle/>
                    <a:p>
                      <a:pPr algn="ctr"/>
                      <a:r>
                        <a:rPr lang="es-CO" dirty="0"/>
                        <a:t>DIRECCIÓN</a:t>
                      </a:r>
                    </a:p>
                  </a:txBody>
                  <a:tcPr/>
                </a:tc>
                <a:tc>
                  <a:txBody>
                    <a:bodyPr/>
                    <a:lstStyle/>
                    <a:p>
                      <a:pPr algn="ctr"/>
                      <a:r>
                        <a:rPr lang="es-CO" dirty="0"/>
                        <a:t>NÚMERO PREDIAL</a:t>
                      </a:r>
                    </a:p>
                  </a:txBody>
                  <a:tcPr/>
                </a:tc>
                <a:extLst>
                  <a:ext uri="{0D108BD9-81ED-4DB2-BD59-A6C34878D82A}">
                    <a16:rowId xmlns:a16="http://schemas.microsoft.com/office/drawing/2014/main" val="870438824"/>
                  </a:ext>
                </a:extLst>
              </a:tr>
              <a:tr h="393820">
                <a:tc>
                  <a:txBody>
                    <a:bodyPr/>
                    <a:lstStyle/>
                    <a:p>
                      <a:pPr algn="ctr"/>
                      <a:r>
                        <a:rPr lang="pl-PL" dirty="0"/>
                        <a:t>K</a:t>
                      </a:r>
                      <a:r>
                        <a:rPr lang="es-CO" dirty="0"/>
                        <a:t> </a:t>
                      </a:r>
                      <a:r>
                        <a:rPr lang="pl-PL" dirty="0"/>
                        <a:t>24 E</a:t>
                      </a:r>
                      <a:r>
                        <a:rPr lang="es-CO" dirty="0"/>
                        <a:t> </a:t>
                      </a:r>
                      <a:r>
                        <a:rPr lang="pl-PL" dirty="0"/>
                        <a:t>4 </a:t>
                      </a:r>
                      <a:endParaRPr lang="es-CO" dirty="0"/>
                    </a:p>
                  </a:txBody>
                  <a:tcPr/>
                </a:tc>
                <a:tc>
                  <a:txBody>
                    <a:bodyPr/>
                    <a:lstStyle/>
                    <a:p>
                      <a:pPr algn="ctr"/>
                      <a:r>
                        <a:rPr lang="es-CO" dirty="0"/>
                        <a:t>G002100330000</a:t>
                      </a:r>
                    </a:p>
                  </a:txBody>
                  <a:tcPr/>
                </a:tc>
                <a:extLst>
                  <a:ext uri="{0D108BD9-81ED-4DB2-BD59-A6C34878D82A}">
                    <a16:rowId xmlns:a16="http://schemas.microsoft.com/office/drawing/2014/main" val="17005562"/>
                  </a:ext>
                </a:extLst>
              </a:tr>
            </a:tbl>
          </a:graphicData>
        </a:graphic>
      </p:graphicFrame>
      <p:graphicFrame>
        <p:nvGraphicFramePr>
          <p:cNvPr id="14" name="Tabla 4">
            <a:extLst>
              <a:ext uri="{FF2B5EF4-FFF2-40B4-BE49-F238E27FC236}">
                <a16:creationId xmlns:a16="http://schemas.microsoft.com/office/drawing/2014/main" id="{583F1499-88E1-4376-BA00-0CE17894CCFE}"/>
              </a:ext>
            </a:extLst>
          </p:cNvPr>
          <p:cNvGraphicFramePr>
            <a:graphicFrameLocks noGrp="1"/>
          </p:cNvGraphicFramePr>
          <p:nvPr/>
        </p:nvGraphicFramePr>
        <p:xfrm>
          <a:off x="1579694" y="5155730"/>
          <a:ext cx="2133133" cy="731520"/>
        </p:xfrm>
        <a:graphic>
          <a:graphicData uri="http://schemas.openxmlformats.org/drawingml/2006/table">
            <a:tbl>
              <a:tblPr firstRow="1" bandRow="1">
                <a:tableStyleId>{5C22544A-7EE6-4342-B048-85BDC9FD1C3A}</a:tableStyleId>
              </a:tblPr>
              <a:tblGrid>
                <a:gridCol w="2133133">
                  <a:extLst>
                    <a:ext uri="{9D8B030D-6E8A-4147-A177-3AD203B41FA5}">
                      <a16:colId xmlns:a16="http://schemas.microsoft.com/office/drawing/2014/main" val="865681365"/>
                    </a:ext>
                  </a:extLst>
                </a:gridCol>
              </a:tblGrid>
              <a:tr h="355332">
                <a:tc>
                  <a:txBody>
                    <a:bodyPr/>
                    <a:lstStyle/>
                    <a:p>
                      <a:pPr algn="ctr"/>
                      <a:r>
                        <a:rPr lang="es-CO" dirty="0"/>
                        <a:t>ESTRATO</a:t>
                      </a:r>
                    </a:p>
                  </a:txBody>
                  <a:tcPr/>
                </a:tc>
                <a:extLst>
                  <a:ext uri="{0D108BD9-81ED-4DB2-BD59-A6C34878D82A}">
                    <a16:rowId xmlns:a16="http://schemas.microsoft.com/office/drawing/2014/main" val="101175606"/>
                  </a:ext>
                </a:extLst>
              </a:tr>
              <a:tr h="355332">
                <a:tc>
                  <a:txBody>
                    <a:bodyPr/>
                    <a:lstStyle/>
                    <a:p>
                      <a:pPr algn="ctr"/>
                      <a:r>
                        <a:rPr lang="es-CO" dirty="0"/>
                        <a:t>4</a:t>
                      </a:r>
                    </a:p>
                  </a:txBody>
                  <a:tcPr/>
                </a:tc>
                <a:extLst>
                  <a:ext uri="{0D108BD9-81ED-4DB2-BD59-A6C34878D82A}">
                    <a16:rowId xmlns:a16="http://schemas.microsoft.com/office/drawing/2014/main" val="2099103406"/>
                  </a:ext>
                </a:extLst>
              </a:tr>
            </a:tbl>
          </a:graphicData>
        </a:graphic>
      </p:graphicFrame>
      <p:pic>
        <p:nvPicPr>
          <p:cNvPr id="15" name="Imagen 14">
            <a:extLst>
              <a:ext uri="{FF2B5EF4-FFF2-40B4-BE49-F238E27FC236}">
                <a16:creationId xmlns:a16="http://schemas.microsoft.com/office/drawing/2014/main" id="{589C5B37-BD20-456D-AF46-2CA916A7999C}"/>
              </a:ext>
            </a:extLst>
          </p:cNvPr>
          <p:cNvPicPr/>
          <p:nvPr/>
        </p:nvPicPr>
        <p:blipFill>
          <a:blip r:embed="rId4"/>
          <a:stretch>
            <a:fillRect/>
          </a:stretch>
        </p:blipFill>
        <p:spPr>
          <a:xfrm>
            <a:off x="5000175" y="1689463"/>
            <a:ext cx="6509519" cy="4310921"/>
          </a:xfrm>
          <a:prstGeom prst="rect">
            <a:avLst/>
          </a:prstGeom>
        </p:spPr>
      </p:pic>
      <p:pic>
        <p:nvPicPr>
          <p:cNvPr id="16" name="Imagen 15">
            <a:extLst>
              <a:ext uri="{FF2B5EF4-FFF2-40B4-BE49-F238E27FC236}">
                <a16:creationId xmlns:a16="http://schemas.microsoft.com/office/drawing/2014/main" id="{1CF2032C-5D43-40E9-BBB9-2C1FB41DD042}"/>
              </a:ext>
            </a:extLst>
          </p:cNvPr>
          <p:cNvPicPr/>
          <p:nvPr/>
        </p:nvPicPr>
        <p:blipFill rotWithShape="1">
          <a:blip r:embed="rId5"/>
          <a:srcRect r="21229"/>
          <a:stretch/>
        </p:blipFill>
        <p:spPr>
          <a:xfrm>
            <a:off x="9443139" y="1694825"/>
            <a:ext cx="2514901" cy="4340725"/>
          </a:xfrm>
          <a:prstGeom prst="rect">
            <a:avLst/>
          </a:prstGeom>
        </p:spPr>
      </p:pic>
    </p:spTree>
    <p:extLst>
      <p:ext uri="{BB962C8B-B14F-4D97-AF65-F5344CB8AC3E}">
        <p14:creationId xmlns:p14="http://schemas.microsoft.com/office/powerpoint/2010/main" val="123630308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Técnica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ECE8D86A-81AC-4973-918D-A79F25F5714E}"/>
              </a:ext>
            </a:extLst>
          </p:cNvPr>
          <p:cNvSpPr txBox="1"/>
          <p:nvPr/>
        </p:nvSpPr>
        <p:spPr>
          <a:xfrm>
            <a:off x="482612" y="2793088"/>
            <a:ext cx="2872984" cy="769441"/>
          </a:xfrm>
          <a:prstGeom prst="rect">
            <a:avLst/>
          </a:prstGeom>
          <a:noFill/>
        </p:spPr>
        <p:txBody>
          <a:bodyPr wrap="square" rtlCol="0">
            <a:spAutoFit/>
          </a:bodyPr>
          <a:lstStyle/>
          <a:p>
            <a:r>
              <a:rPr lang="es-CO" sz="4400" b="1" dirty="0">
                <a:solidFill>
                  <a:srgbClr val="000A8B"/>
                </a:solidFill>
                <a:latin typeface="Arial Narrow" panose="020B0606020202030204" pitchFamily="34" charset="0"/>
              </a:rPr>
              <a:t>UBICACIÓN</a:t>
            </a:r>
          </a:p>
        </p:txBody>
      </p:sp>
      <p:pic>
        <p:nvPicPr>
          <p:cNvPr id="7" name="Imagen 6" descr="Imagen que contiene hombre, circuito, firmar, calle&#10;&#10;Descripción generada automáticamente">
            <a:extLst>
              <a:ext uri="{FF2B5EF4-FFF2-40B4-BE49-F238E27FC236}">
                <a16:creationId xmlns:a16="http://schemas.microsoft.com/office/drawing/2014/main" id="{655F9915-BAFC-4B74-96BA-C39CEB77BA3A}"/>
              </a:ext>
            </a:extLst>
          </p:cNvPr>
          <p:cNvPicPr>
            <a:picLocks noChangeAspect="1"/>
          </p:cNvPicPr>
          <p:nvPr/>
        </p:nvPicPr>
        <p:blipFill>
          <a:blip r:embed="rId4"/>
          <a:stretch>
            <a:fillRect/>
          </a:stretch>
        </p:blipFill>
        <p:spPr>
          <a:xfrm>
            <a:off x="3457431" y="809998"/>
            <a:ext cx="8690282" cy="5607580"/>
          </a:xfrm>
          <a:prstGeom prst="rect">
            <a:avLst/>
          </a:prstGeom>
        </p:spPr>
      </p:pic>
    </p:spTree>
    <p:extLst>
      <p:ext uri="{BB962C8B-B14F-4D97-AF65-F5344CB8AC3E}">
        <p14:creationId xmlns:p14="http://schemas.microsoft.com/office/powerpoint/2010/main" val="391223443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Técnica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ECE8D86A-81AC-4973-918D-A79F25F5714E}"/>
              </a:ext>
            </a:extLst>
          </p:cNvPr>
          <p:cNvSpPr txBox="1"/>
          <p:nvPr/>
        </p:nvSpPr>
        <p:spPr>
          <a:xfrm>
            <a:off x="3728985" y="1028476"/>
            <a:ext cx="4175195" cy="584775"/>
          </a:xfrm>
          <a:prstGeom prst="rect">
            <a:avLst/>
          </a:prstGeom>
          <a:noFill/>
        </p:spPr>
        <p:txBody>
          <a:bodyPr wrap="square" rtlCol="0">
            <a:spAutoFit/>
          </a:bodyPr>
          <a:lstStyle/>
          <a:p>
            <a:r>
              <a:rPr lang="es-CO" sz="3200" b="1" dirty="0">
                <a:solidFill>
                  <a:srgbClr val="000A8B"/>
                </a:solidFill>
                <a:latin typeface="Arial Narrow" panose="020B0606020202030204" pitchFamily="34" charset="0"/>
              </a:rPr>
              <a:t>PREDIO 370-48238</a:t>
            </a:r>
          </a:p>
        </p:txBody>
      </p:sp>
      <p:graphicFrame>
        <p:nvGraphicFramePr>
          <p:cNvPr id="7" name="Tabla 4">
            <a:extLst>
              <a:ext uri="{FF2B5EF4-FFF2-40B4-BE49-F238E27FC236}">
                <a16:creationId xmlns:a16="http://schemas.microsoft.com/office/drawing/2014/main" id="{15B99017-D91A-4255-AA04-99957C823281}"/>
              </a:ext>
            </a:extLst>
          </p:cNvPr>
          <p:cNvGraphicFramePr>
            <a:graphicFrameLocks noGrp="1"/>
          </p:cNvGraphicFramePr>
          <p:nvPr/>
        </p:nvGraphicFramePr>
        <p:xfrm>
          <a:off x="359795" y="3650246"/>
          <a:ext cx="4648431" cy="1310640"/>
        </p:xfrm>
        <a:graphic>
          <a:graphicData uri="http://schemas.openxmlformats.org/drawingml/2006/table">
            <a:tbl>
              <a:tblPr firstRow="1" bandRow="1">
                <a:tableStyleId>{5C22544A-7EE6-4342-B048-85BDC9FD1C3A}</a:tableStyleId>
              </a:tblPr>
              <a:tblGrid>
                <a:gridCol w="1549477">
                  <a:extLst>
                    <a:ext uri="{9D8B030D-6E8A-4147-A177-3AD203B41FA5}">
                      <a16:colId xmlns:a16="http://schemas.microsoft.com/office/drawing/2014/main" val="2552791120"/>
                    </a:ext>
                  </a:extLst>
                </a:gridCol>
                <a:gridCol w="1549477">
                  <a:extLst>
                    <a:ext uri="{9D8B030D-6E8A-4147-A177-3AD203B41FA5}">
                      <a16:colId xmlns:a16="http://schemas.microsoft.com/office/drawing/2014/main" val="3913283261"/>
                    </a:ext>
                  </a:extLst>
                </a:gridCol>
                <a:gridCol w="1549477">
                  <a:extLst>
                    <a:ext uri="{9D8B030D-6E8A-4147-A177-3AD203B41FA5}">
                      <a16:colId xmlns:a16="http://schemas.microsoft.com/office/drawing/2014/main" val="2044141626"/>
                    </a:ext>
                  </a:extLst>
                </a:gridCol>
              </a:tblGrid>
              <a:tr h="370840">
                <a:tc>
                  <a:txBody>
                    <a:bodyPr/>
                    <a:lstStyle/>
                    <a:p>
                      <a:pPr algn="ctr"/>
                      <a:r>
                        <a:rPr lang="es-CO" sz="1400" dirty="0"/>
                        <a:t>ÁREA DE ACTIVIDAD</a:t>
                      </a:r>
                    </a:p>
                  </a:txBody>
                  <a:tcPr/>
                </a:tc>
                <a:tc>
                  <a:txBody>
                    <a:bodyPr/>
                    <a:lstStyle/>
                    <a:p>
                      <a:pPr algn="ctr"/>
                      <a:r>
                        <a:rPr lang="es-CO" sz="1400" dirty="0"/>
                        <a:t>TRATAMIENTO</a:t>
                      </a:r>
                    </a:p>
                  </a:txBody>
                  <a:tcPr/>
                </a:tc>
                <a:tc>
                  <a:txBody>
                    <a:bodyPr/>
                    <a:lstStyle/>
                    <a:p>
                      <a:pPr algn="ctr"/>
                      <a:r>
                        <a:rPr lang="es-CO" sz="1400" dirty="0"/>
                        <a:t>UNIDAD PLANIFICACIÓN URBANA - UPU</a:t>
                      </a:r>
                    </a:p>
                  </a:txBody>
                  <a:tcPr/>
                </a:tc>
                <a:extLst>
                  <a:ext uri="{0D108BD9-81ED-4DB2-BD59-A6C34878D82A}">
                    <a16:rowId xmlns:a16="http://schemas.microsoft.com/office/drawing/2014/main" val="2772780534"/>
                  </a:ext>
                </a:extLst>
              </a:tr>
              <a:tr h="370840">
                <a:tc>
                  <a:txBody>
                    <a:bodyPr/>
                    <a:lstStyle/>
                    <a:p>
                      <a:pPr algn="ctr"/>
                      <a:r>
                        <a:rPr lang="es-CO" sz="1600" dirty="0"/>
                        <a:t>Actividad Mixta</a:t>
                      </a:r>
                    </a:p>
                  </a:txBody>
                  <a:tcPr/>
                </a:tc>
                <a:tc>
                  <a:txBody>
                    <a:bodyPr/>
                    <a:lstStyle/>
                    <a:p>
                      <a:pPr algn="ctr"/>
                      <a:r>
                        <a:rPr lang="es-CO" sz="1600" dirty="0"/>
                        <a:t>Consolidación Moderada (C3)</a:t>
                      </a:r>
                    </a:p>
                  </a:txBody>
                  <a:tcPr/>
                </a:tc>
                <a:tc>
                  <a:txBody>
                    <a:bodyPr/>
                    <a:lstStyle/>
                    <a:p>
                      <a:pPr algn="ctr"/>
                      <a:r>
                        <a:rPr lang="es-CO" sz="1600" dirty="0"/>
                        <a:t>Manzana del Saber</a:t>
                      </a:r>
                    </a:p>
                  </a:txBody>
                  <a:tcPr/>
                </a:tc>
                <a:extLst>
                  <a:ext uri="{0D108BD9-81ED-4DB2-BD59-A6C34878D82A}">
                    <a16:rowId xmlns:a16="http://schemas.microsoft.com/office/drawing/2014/main" val="1710335587"/>
                  </a:ext>
                </a:extLst>
              </a:tr>
            </a:tbl>
          </a:graphicData>
        </a:graphic>
      </p:graphicFrame>
      <p:graphicFrame>
        <p:nvGraphicFramePr>
          <p:cNvPr id="12" name="Tabla 11">
            <a:extLst>
              <a:ext uri="{FF2B5EF4-FFF2-40B4-BE49-F238E27FC236}">
                <a16:creationId xmlns:a16="http://schemas.microsoft.com/office/drawing/2014/main" id="{78362389-1C5F-490D-894D-372A63F91C2E}"/>
              </a:ext>
            </a:extLst>
          </p:cNvPr>
          <p:cNvGraphicFramePr>
            <a:graphicFrameLocks noGrp="1"/>
          </p:cNvGraphicFramePr>
          <p:nvPr/>
        </p:nvGraphicFramePr>
        <p:xfrm>
          <a:off x="359795" y="2672748"/>
          <a:ext cx="4648432" cy="731520"/>
        </p:xfrm>
        <a:graphic>
          <a:graphicData uri="http://schemas.openxmlformats.org/drawingml/2006/table">
            <a:tbl>
              <a:tblPr firstRow="1" bandRow="1">
                <a:tableStyleId>{5C22544A-7EE6-4342-B048-85BDC9FD1C3A}</a:tableStyleId>
              </a:tblPr>
              <a:tblGrid>
                <a:gridCol w="2324216">
                  <a:extLst>
                    <a:ext uri="{9D8B030D-6E8A-4147-A177-3AD203B41FA5}">
                      <a16:colId xmlns:a16="http://schemas.microsoft.com/office/drawing/2014/main" val="511710948"/>
                    </a:ext>
                  </a:extLst>
                </a:gridCol>
                <a:gridCol w="2324216">
                  <a:extLst>
                    <a:ext uri="{9D8B030D-6E8A-4147-A177-3AD203B41FA5}">
                      <a16:colId xmlns:a16="http://schemas.microsoft.com/office/drawing/2014/main" val="3641507587"/>
                    </a:ext>
                  </a:extLst>
                </a:gridCol>
              </a:tblGrid>
              <a:tr h="359125">
                <a:tc>
                  <a:txBody>
                    <a:bodyPr/>
                    <a:lstStyle/>
                    <a:p>
                      <a:pPr algn="ctr"/>
                      <a:r>
                        <a:rPr lang="es-CO" dirty="0"/>
                        <a:t>ÁREA JURÍDICA</a:t>
                      </a:r>
                    </a:p>
                  </a:txBody>
                  <a:tcPr/>
                </a:tc>
                <a:tc>
                  <a:txBody>
                    <a:bodyPr/>
                    <a:lstStyle/>
                    <a:p>
                      <a:pPr algn="ctr"/>
                      <a:r>
                        <a:rPr lang="es-CO" dirty="0"/>
                        <a:t>ÁREA CATASTRAL</a:t>
                      </a:r>
                    </a:p>
                  </a:txBody>
                  <a:tcPr/>
                </a:tc>
                <a:extLst>
                  <a:ext uri="{0D108BD9-81ED-4DB2-BD59-A6C34878D82A}">
                    <a16:rowId xmlns:a16="http://schemas.microsoft.com/office/drawing/2014/main" val="1522411828"/>
                  </a:ext>
                </a:extLst>
              </a:tr>
              <a:tr h="359125">
                <a:tc>
                  <a:txBody>
                    <a:bodyPr/>
                    <a:lstStyle/>
                    <a:p>
                      <a:pPr algn="ctr"/>
                      <a:r>
                        <a:rPr lang="es-CO" dirty="0"/>
                        <a:t>133626.59 m2</a:t>
                      </a:r>
                    </a:p>
                  </a:txBody>
                  <a:tcPr/>
                </a:tc>
                <a:tc>
                  <a:txBody>
                    <a:bodyPr/>
                    <a:lstStyle/>
                    <a:p>
                      <a:pPr algn="ctr"/>
                      <a:r>
                        <a:rPr lang="es-CO" dirty="0"/>
                        <a:t>14390 m2</a:t>
                      </a:r>
                    </a:p>
                  </a:txBody>
                  <a:tcPr/>
                </a:tc>
                <a:extLst>
                  <a:ext uri="{0D108BD9-81ED-4DB2-BD59-A6C34878D82A}">
                    <a16:rowId xmlns:a16="http://schemas.microsoft.com/office/drawing/2014/main" val="143811073"/>
                  </a:ext>
                </a:extLst>
              </a:tr>
            </a:tbl>
          </a:graphicData>
        </a:graphic>
      </p:graphicFrame>
      <p:graphicFrame>
        <p:nvGraphicFramePr>
          <p:cNvPr id="13" name="Tabla 14">
            <a:extLst>
              <a:ext uri="{FF2B5EF4-FFF2-40B4-BE49-F238E27FC236}">
                <a16:creationId xmlns:a16="http://schemas.microsoft.com/office/drawing/2014/main" id="{926E7A32-6039-4088-B472-332E8D7F6DDD}"/>
              </a:ext>
            </a:extLst>
          </p:cNvPr>
          <p:cNvGraphicFramePr>
            <a:graphicFrameLocks noGrp="1"/>
          </p:cNvGraphicFramePr>
          <p:nvPr/>
        </p:nvGraphicFramePr>
        <p:xfrm>
          <a:off x="359795" y="1639130"/>
          <a:ext cx="4648432" cy="787640"/>
        </p:xfrm>
        <a:graphic>
          <a:graphicData uri="http://schemas.openxmlformats.org/drawingml/2006/table">
            <a:tbl>
              <a:tblPr firstRow="1" bandRow="1">
                <a:tableStyleId>{5C22544A-7EE6-4342-B048-85BDC9FD1C3A}</a:tableStyleId>
              </a:tblPr>
              <a:tblGrid>
                <a:gridCol w="2324216">
                  <a:extLst>
                    <a:ext uri="{9D8B030D-6E8A-4147-A177-3AD203B41FA5}">
                      <a16:colId xmlns:a16="http://schemas.microsoft.com/office/drawing/2014/main" val="3669820856"/>
                    </a:ext>
                  </a:extLst>
                </a:gridCol>
                <a:gridCol w="2324216">
                  <a:extLst>
                    <a:ext uri="{9D8B030D-6E8A-4147-A177-3AD203B41FA5}">
                      <a16:colId xmlns:a16="http://schemas.microsoft.com/office/drawing/2014/main" val="1030519487"/>
                    </a:ext>
                  </a:extLst>
                </a:gridCol>
              </a:tblGrid>
              <a:tr h="393820">
                <a:tc>
                  <a:txBody>
                    <a:bodyPr/>
                    <a:lstStyle/>
                    <a:p>
                      <a:pPr algn="ctr"/>
                      <a:r>
                        <a:rPr lang="es-CO" dirty="0"/>
                        <a:t>DIRECCIÓN</a:t>
                      </a:r>
                    </a:p>
                  </a:txBody>
                  <a:tcPr/>
                </a:tc>
                <a:tc>
                  <a:txBody>
                    <a:bodyPr/>
                    <a:lstStyle/>
                    <a:p>
                      <a:pPr algn="ctr"/>
                      <a:r>
                        <a:rPr lang="es-CO" dirty="0"/>
                        <a:t>NÚMERO PREDIAL</a:t>
                      </a:r>
                    </a:p>
                  </a:txBody>
                  <a:tcPr/>
                </a:tc>
                <a:extLst>
                  <a:ext uri="{0D108BD9-81ED-4DB2-BD59-A6C34878D82A}">
                    <a16:rowId xmlns:a16="http://schemas.microsoft.com/office/drawing/2014/main" val="870438824"/>
                  </a:ext>
                </a:extLst>
              </a:tr>
              <a:tr h="393820">
                <a:tc>
                  <a:txBody>
                    <a:bodyPr/>
                    <a:lstStyle/>
                    <a:p>
                      <a:pPr algn="ctr"/>
                      <a:r>
                        <a:rPr lang="pl-PL" dirty="0"/>
                        <a:t>C</a:t>
                      </a:r>
                      <a:r>
                        <a:rPr lang="es-CO" dirty="0"/>
                        <a:t> </a:t>
                      </a:r>
                      <a:r>
                        <a:rPr lang="pl-PL" dirty="0"/>
                        <a:t>1K 66 </a:t>
                      </a:r>
                      <a:endParaRPr lang="es-CO" dirty="0"/>
                    </a:p>
                  </a:txBody>
                  <a:tcPr/>
                </a:tc>
                <a:tc>
                  <a:txBody>
                    <a:bodyPr/>
                    <a:lstStyle/>
                    <a:p>
                      <a:pPr algn="ctr"/>
                      <a:r>
                        <a:rPr lang="es-CO" dirty="0"/>
                        <a:t>F005000010000</a:t>
                      </a:r>
                    </a:p>
                  </a:txBody>
                  <a:tcPr/>
                </a:tc>
                <a:extLst>
                  <a:ext uri="{0D108BD9-81ED-4DB2-BD59-A6C34878D82A}">
                    <a16:rowId xmlns:a16="http://schemas.microsoft.com/office/drawing/2014/main" val="17005562"/>
                  </a:ext>
                </a:extLst>
              </a:tr>
            </a:tbl>
          </a:graphicData>
        </a:graphic>
      </p:graphicFrame>
      <p:graphicFrame>
        <p:nvGraphicFramePr>
          <p:cNvPr id="14" name="Tabla 4">
            <a:extLst>
              <a:ext uri="{FF2B5EF4-FFF2-40B4-BE49-F238E27FC236}">
                <a16:creationId xmlns:a16="http://schemas.microsoft.com/office/drawing/2014/main" id="{D85F7832-7EFC-486F-A922-1264212F8616}"/>
              </a:ext>
            </a:extLst>
          </p:cNvPr>
          <p:cNvGraphicFramePr>
            <a:graphicFrameLocks noGrp="1"/>
          </p:cNvGraphicFramePr>
          <p:nvPr/>
        </p:nvGraphicFramePr>
        <p:xfrm>
          <a:off x="1633523" y="5177546"/>
          <a:ext cx="2099577" cy="731520"/>
        </p:xfrm>
        <a:graphic>
          <a:graphicData uri="http://schemas.openxmlformats.org/drawingml/2006/table">
            <a:tbl>
              <a:tblPr firstRow="1" bandRow="1">
                <a:tableStyleId>{5C22544A-7EE6-4342-B048-85BDC9FD1C3A}</a:tableStyleId>
              </a:tblPr>
              <a:tblGrid>
                <a:gridCol w="2099577">
                  <a:extLst>
                    <a:ext uri="{9D8B030D-6E8A-4147-A177-3AD203B41FA5}">
                      <a16:colId xmlns:a16="http://schemas.microsoft.com/office/drawing/2014/main" val="865681365"/>
                    </a:ext>
                  </a:extLst>
                </a:gridCol>
              </a:tblGrid>
              <a:tr h="313349">
                <a:tc>
                  <a:txBody>
                    <a:bodyPr/>
                    <a:lstStyle/>
                    <a:p>
                      <a:pPr algn="ctr"/>
                      <a:r>
                        <a:rPr lang="es-CO" dirty="0"/>
                        <a:t>ESTRATO</a:t>
                      </a:r>
                    </a:p>
                  </a:txBody>
                  <a:tcPr/>
                </a:tc>
                <a:extLst>
                  <a:ext uri="{0D108BD9-81ED-4DB2-BD59-A6C34878D82A}">
                    <a16:rowId xmlns:a16="http://schemas.microsoft.com/office/drawing/2014/main" val="101175606"/>
                  </a:ext>
                </a:extLst>
              </a:tr>
              <a:tr h="313349">
                <a:tc>
                  <a:txBody>
                    <a:bodyPr/>
                    <a:lstStyle/>
                    <a:p>
                      <a:pPr algn="ctr"/>
                      <a:r>
                        <a:rPr lang="es-CO" dirty="0"/>
                        <a:t>0</a:t>
                      </a:r>
                    </a:p>
                  </a:txBody>
                  <a:tcPr/>
                </a:tc>
                <a:extLst>
                  <a:ext uri="{0D108BD9-81ED-4DB2-BD59-A6C34878D82A}">
                    <a16:rowId xmlns:a16="http://schemas.microsoft.com/office/drawing/2014/main" val="2099103406"/>
                  </a:ext>
                </a:extLst>
              </a:tr>
            </a:tbl>
          </a:graphicData>
        </a:graphic>
      </p:graphicFrame>
      <p:pic>
        <p:nvPicPr>
          <p:cNvPr id="15" name="Imagen 14">
            <a:extLst>
              <a:ext uri="{FF2B5EF4-FFF2-40B4-BE49-F238E27FC236}">
                <a16:creationId xmlns:a16="http://schemas.microsoft.com/office/drawing/2014/main" id="{10A39B16-4263-4FE3-BAF4-4478F82B44E0}"/>
              </a:ext>
            </a:extLst>
          </p:cNvPr>
          <p:cNvPicPr/>
          <p:nvPr/>
        </p:nvPicPr>
        <p:blipFill>
          <a:blip r:embed="rId4"/>
          <a:stretch>
            <a:fillRect/>
          </a:stretch>
        </p:blipFill>
        <p:spPr>
          <a:xfrm>
            <a:off x="5098114" y="1639130"/>
            <a:ext cx="6822641" cy="4269936"/>
          </a:xfrm>
          <a:prstGeom prst="rect">
            <a:avLst/>
          </a:prstGeom>
        </p:spPr>
      </p:pic>
      <p:pic>
        <p:nvPicPr>
          <p:cNvPr id="16" name="Imagen 15">
            <a:extLst>
              <a:ext uri="{FF2B5EF4-FFF2-40B4-BE49-F238E27FC236}">
                <a16:creationId xmlns:a16="http://schemas.microsoft.com/office/drawing/2014/main" id="{4BFE5849-7A44-4D58-AC73-B8491078241B}"/>
              </a:ext>
            </a:extLst>
          </p:cNvPr>
          <p:cNvPicPr/>
          <p:nvPr/>
        </p:nvPicPr>
        <p:blipFill rotWithShape="1">
          <a:blip r:embed="rId5"/>
          <a:srcRect r="22524"/>
          <a:stretch/>
        </p:blipFill>
        <p:spPr>
          <a:xfrm>
            <a:off x="9815119" y="1639130"/>
            <a:ext cx="2105636" cy="4269936"/>
          </a:xfrm>
          <a:prstGeom prst="rect">
            <a:avLst/>
          </a:prstGeom>
        </p:spPr>
      </p:pic>
    </p:spTree>
    <p:extLst>
      <p:ext uri="{BB962C8B-B14F-4D97-AF65-F5344CB8AC3E}">
        <p14:creationId xmlns:p14="http://schemas.microsoft.com/office/powerpoint/2010/main" val="399077028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Técnica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ECE8D86A-81AC-4973-918D-A79F25F5714E}"/>
              </a:ext>
            </a:extLst>
          </p:cNvPr>
          <p:cNvSpPr txBox="1"/>
          <p:nvPr/>
        </p:nvSpPr>
        <p:spPr>
          <a:xfrm>
            <a:off x="423889" y="2809420"/>
            <a:ext cx="2872984" cy="769441"/>
          </a:xfrm>
          <a:prstGeom prst="rect">
            <a:avLst/>
          </a:prstGeom>
          <a:noFill/>
        </p:spPr>
        <p:txBody>
          <a:bodyPr wrap="square" rtlCol="0">
            <a:spAutoFit/>
          </a:bodyPr>
          <a:lstStyle/>
          <a:p>
            <a:r>
              <a:rPr lang="es-CO" sz="4400" b="1" dirty="0">
                <a:solidFill>
                  <a:srgbClr val="000A8B"/>
                </a:solidFill>
                <a:latin typeface="Arial Narrow" panose="020B0606020202030204" pitchFamily="34" charset="0"/>
              </a:rPr>
              <a:t>UBICACIÓN</a:t>
            </a:r>
          </a:p>
        </p:txBody>
      </p:sp>
      <p:pic>
        <p:nvPicPr>
          <p:cNvPr id="5" name="Imagen 4" descr="Imagen que contiene texto, circuito&#10;&#10;Descripción generada automáticamente">
            <a:extLst>
              <a:ext uri="{FF2B5EF4-FFF2-40B4-BE49-F238E27FC236}">
                <a16:creationId xmlns:a16="http://schemas.microsoft.com/office/drawing/2014/main" id="{64424EF2-FA55-4C05-8B32-BA0C1A02E9BA}"/>
              </a:ext>
            </a:extLst>
          </p:cNvPr>
          <p:cNvPicPr>
            <a:picLocks noChangeAspect="1"/>
          </p:cNvPicPr>
          <p:nvPr/>
        </p:nvPicPr>
        <p:blipFill>
          <a:blip r:embed="rId4"/>
          <a:stretch>
            <a:fillRect/>
          </a:stretch>
        </p:blipFill>
        <p:spPr>
          <a:xfrm>
            <a:off x="3471474" y="821118"/>
            <a:ext cx="8673048" cy="5596460"/>
          </a:xfrm>
          <a:prstGeom prst="rect">
            <a:avLst/>
          </a:prstGeom>
        </p:spPr>
      </p:pic>
    </p:spTree>
    <p:extLst>
      <p:ext uri="{BB962C8B-B14F-4D97-AF65-F5344CB8AC3E}">
        <p14:creationId xmlns:p14="http://schemas.microsoft.com/office/powerpoint/2010/main" val="351879964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292362" y="2729097"/>
            <a:ext cx="9143999" cy="1938992"/>
          </a:xfrm>
          <a:prstGeom prst="rect">
            <a:avLst/>
          </a:prstGeom>
          <a:noFill/>
        </p:spPr>
        <p:txBody>
          <a:bodyPr wrap="square" rtlCol="0">
            <a:spAutoFit/>
          </a:bodyPr>
          <a:lstStyle/>
          <a:p>
            <a:pPr algn="ctr"/>
            <a:r>
              <a:rPr lang="es-ES" sz="4000" b="1" dirty="0">
                <a:solidFill>
                  <a:srgbClr val="000A8B"/>
                </a:solidFill>
              </a:rPr>
              <a:t>REACTIVACIÓN ECONOMICA CALI</a:t>
            </a:r>
          </a:p>
          <a:p>
            <a:pPr algn="ctr"/>
            <a:endParaRPr lang="es-ES" sz="4000" b="1" dirty="0">
              <a:solidFill>
                <a:srgbClr val="000A8B"/>
              </a:solidFill>
            </a:endParaRPr>
          </a:p>
          <a:p>
            <a:pPr algn="ctr"/>
            <a:r>
              <a:rPr lang="es-ES" sz="4000" b="1" dirty="0">
                <a:solidFill>
                  <a:srgbClr val="000A8B"/>
                </a:solidFill>
              </a:rPr>
              <a:t>2. CRUCE DE CUENTAS </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latin typeface="Lato Regular"/>
                <a:cs typeface="Lato Regular"/>
              </a:rPr>
              <a:t>Gerencia Técnica</a:t>
            </a:r>
          </a:p>
        </p:txBody>
      </p:sp>
    </p:spTree>
    <p:extLst>
      <p:ext uri="{BB962C8B-B14F-4D97-AF65-F5344CB8AC3E}">
        <p14:creationId xmlns:p14="http://schemas.microsoft.com/office/powerpoint/2010/main" val="425890634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0" y="2382734"/>
            <a:ext cx="9143999" cy="1938992"/>
          </a:xfrm>
          <a:prstGeom prst="rect">
            <a:avLst/>
          </a:prstGeom>
          <a:noFill/>
        </p:spPr>
        <p:txBody>
          <a:bodyPr wrap="square" rtlCol="0">
            <a:spAutoFit/>
          </a:bodyPr>
          <a:lstStyle/>
          <a:p>
            <a:pPr algn="ctr"/>
            <a:r>
              <a:rPr lang="es-ES" sz="4000" b="1" dirty="0">
                <a:solidFill>
                  <a:srgbClr val="000A8B"/>
                </a:solidFill>
              </a:rPr>
              <a:t>Cruce de Cuentas SAE – Alcaldía de Cali</a:t>
            </a:r>
          </a:p>
          <a:p>
            <a:pPr algn="ctr"/>
            <a:r>
              <a:rPr lang="es-ES" sz="4000" b="1" dirty="0">
                <a:solidFill>
                  <a:srgbClr val="000A8B"/>
                </a:solidFill>
              </a:rPr>
              <a:t>Predio Antiguo Club San Fernando</a:t>
            </a:r>
          </a:p>
          <a:p>
            <a:pPr algn="ctr"/>
            <a:r>
              <a:rPr lang="es-ES" sz="4000" b="1" dirty="0">
                <a:solidFill>
                  <a:srgbClr val="000A8B"/>
                </a:solidFill>
              </a:rPr>
              <a:t>FMI 370-25995</a:t>
            </a:r>
          </a:p>
        </p:txBody>
      </p:sp>
      <p:pic>
        <p:nvPicPr>
          <p:cNvPr id="6" name="Imagen 5">
            <a:extLst>
              <a:ext uri="{FF2B5EF4-FFF2-40B4-BE49-F238E27FC236}">
                <a16:creationId xmlns:a16="http://schemas.microsoft.com/office/drawing/2014/main" id="{5235F54E-C4CA-497F-B4AB-8F09C970A6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8" name="Imagen 7">
            <a:extLst>
              <a:ext uri="{FF2B5EF4-FFF2-40B4-BE49-F238E27FC236}">
                <a16:creationId xmlns:a16="http://schemas.microsoft.com/office/drawing/2014/main" id="{D6109372-C7BF-48FF-8D7E-CC03973C7F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spTree>
    <p:extLst>
      <p:ext uri="{BB962C8B-B14F-4D97-AF65-F5344CB8AC3E}">
        <p14:creationId xmlns:p14="http://schemas.microsoft.com/office/powerpoint/2010/main" val="3504825433"/>
      </p:ext>
    </p:extLst>
  </p:cSld>
  <p:clrMapOvr>
    <a:masterClrMapping/>
  </p:clrMapOvr>
  <p:transition spd="slow">
    <p:cove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Imagen 54">
            <a:extLst>
              <a:ext uri="{FF2B5EF4-FFF2-40B4-BE49-F238E27FC236}">
                <a16:creationId xmlns:a16="http://schemas.microsoft.com/office/drawing/2014/main" id="{F3EA150E-ECB4-4256-B69C-99D3A62A27A0}"/>
              </a:ext>
            </a:extLst>
          </p:cNvPr>
          <p:cNvPicPr>
            <a:picLocks noChangeAspect="1"/>
          </p:cNvPicPr>
          <p:nvPr/>
        </p:nvPicPr>
        <p:blipFill rotWithShape="1">
          <a:blip r:embed="rId2"/>
          <a:srcRect l="2550" r="6" b="6"/>
          <a:stretch/>
        </p:blipFill>
        <p:spPr>
          <a:xfrm>
            <a:off x="1" y="-6235"/>
            <a:ext cx="3255403" cy="2505456"/>
          </a:xfrm>
          <a:custGeom>
            <a:avLst/>
            <a:gdLst>
              <a:gd name="connsiteX0" fmla="*/ 0 w 3255403"/>
              <a:gd name="connsiteY0" fmla="*/ 0 h 2505456"/>
              <a:gd name="connsiteX1" fmla="*/ 3255403 w 3255403"/>
              <a:gd name="connsiteY1" fmla="*/ 0 h 2505456"/>
              <a:gd name="connsiteX2" fmla="*/ 2094477 w 3255403"/>
              <a:gd name="connsiteY2" fmla="*/ 2505456 h 2505456"/>
              <a:gd name="connsiteX3" fmla="*/ 0 w 3255403"/>
              <a:gd name="connsiteY3" fmla="*/ 2505456 h 2505456"/>
            </a:gdLst>
            <a:ahLst/>
            <a:cxnLst>
              <a:cxn ang="0">
                <a:pos x="connsiteX0" y="connsiteY0"/>
              </a:cxn>
              <a:cxn ang="0">
                <a:pos x="connsiteX1" y="connsiteY1"/>
              </a:cxn>
              <a:cxn ang="0">
                <a:pos x="connsiteX2" y="connsiteY2"/>
              </a:cxn>
              <a:cxn ang="0">
                <a:pos x="connsiteX3" y="connsiteY3"/>
              </a:cxn>
            </a:cxnLst>
            <a:rect l="l" t="t" r="r" b="b"/>
            <a:pathLst>
              <a:path w="3255403" h="2505456">
                <a:moveTo>
                  <a:pt x="0" y="0"/>
                </a:moveTo>
                <a:lnTo>
                  <a:pt x="3255403" y="0"/>
                </a:lnTo>
                <a:lnTo>
                  <a:pt x="2094477" y="2505456"/>
                </a:lnTo>
                <a:lnTo>
                  <a:pt x="0" y="2505456"/>
                </a:lnTo>
                <a:close/>
              </a:path>
            </a:pathLst>
          </a:custGeom>
          <a:ln w="19050">
            <a:solidFill>
              <a:schemeClr val="bg1"/>
            </a:solidFill>
          </a:ln>
        </p:spPr>
      </p:pic>
      <p:pic>
        <p:nvPicPr>
          <p:cNvPr id="59" name="Imagen 58">
            <a:extLst>
              <a:ext uri="{FF2B5EF4-FFF2-40B4-BE49-F238E27FC236}">
                <a16:creationId xmlns:a16="http://schemas.microsoft.com/office/drawing/2014/main" id="{EDE6D808-8D0C-4F68-AEAB-6602E76EF203}"/>
              </a:ext>
            </a:extLst>
          </p:cNvPr>
          <p:cNvPicPr>
            <a:picLocks noChangeAspect="1"/>
          </p:cNvPicPr>
          <p:nvPr/>
        </p:nvPicPr>
        <p:blipFill rotWithShape="1">
          <a:blip r:embed="rId3"/>
          <a:srcRect t="5274" r="-3" b="25375"/>
          <a:stretch/>
        </p:blipFill>
        <p:spPr>
          <a:xfrm>
            <a:off x="7381876" y="10"/>
            <a:ext cx="4810125" cy="2501827"/>
          </a:xfrm>
          <a:custGeom>
            <a:avLst/>
            <a:gdLst>
              <a:gd name="connsiteX0" fmla="*/ 1159248 w 4810125"/>
              <a:gd name="connsiteY0" fmla="*/ 0 h 2501837"/>
              <a:gd name="connsiteX1" fmla="*/ 4810125 w 4810125"/>
              <a:gd name="connsiteY1" fmla="*/ 0 h 2501837"/>
              <a:gd name="connsiteX2" fmla="*/ 4810125 w 4810125"/>
              <a:gd name="connsiteY2" fmla="*/ 2501837 h 2501837"/>
              <a:gd name="connsiteX3" fmla="*/ 0 w 4810125"/>
              <a:gd name="connsiteY3" fmla="*/ 2501837 h 2501837"/>
            </a:gdLst>
            <a:ahLst/>
            <a:cxnLst>
              <a:cxn ang="0">
                <a:pos x="connsiteX0" y="connsiteY0"/>
              </a:cxn>
              <a:cxn ang="0">
                <a:pos x="connsiteX1" y="connsiteY1"/>
              </a:cxn>
              <a:cxn ang="0">
                <a:pos x="connsiteX2" y="connsiteY2"/>
              </a:cxn>
              <a:cxn ang="0">
                <a:pos x="connsiteX3" y="connsiteY3"/>
              </a:cxn>
            </a:cxnLst>
            <a:rect l="l" t="t" r="r" b="b"/>
            <a:pathLst>
              <a:path w="4810125" h="2501837">
                <a:moveTo>
                  <a:pt x="1159248" y="0"/>
                </a:moveTo>
                <a:lnTo>
                  <a:pt x="4810125" y="0"/>
                </a:lnTo>
                <a:lnTo>
                  <a:pt x="4810125" y="2501837"/>
                </a:lnTo>
                <a:lnTo>
                  <a:pt x="0" y="2501837"/>
                </a:lnTo>
                <a:close/>
              </a:path>
            </a:pathLst>
          </a:custGeom>
          <a:ln w="19050">
            <a:solidFill>
              <a:schemeClr val="bg1"/>
            </a:solidFill>
          </a:ln>
        </p:spPr>
      </p:pic>
      <p:pic>
        <p:nvPicPr>
          <p:cNvPr id="57" name="Imagen 56">
            <a:extLst>
              <a:ext uri="{FF2B5EF4-FFF2-40B4-BE49-F238E27FC236}">
                <a16:creationId xmlns:a16="http://schemas.microsoft.com/office/drawing/2014/main" id="{9657ADB8-6922-40DD-823B-BDE9714A4829}"/>
              </a:ext>
            </a:extLst>
          </p:cNvPr>
          <p:cNvPicPr>
            <a:picLocks noChangeAspect="1"/>
          </p:cNvPicPr>
          <p:nvPr/>
        </p:nvPicPr>
        <p:blipFill rotWithShape="1">
          <a:blip r:embed="rId4"/>
          <a:srcRect r="5" b="9173"/>
          <a:stretch/>
        </p:blipFill>
        <p:spPr>
          <a:xfrm>
            <a:off x="4675537" y="-6235"/>
            <a:ext cx="3677817" cy="2505456"/>
          </a:xfrm>
          <a:custGeom>
            <a:avLst/>
            <a:gdLst>
              <a:gd name="connsiteX0" fmla="*/ 1160926 w 3677817"/>
              <a:gd name="connsiteY0" fmla="*/ 0 h 2505456"/>
              <a:gd name="connsiteX1" fmla="*/ 3677817 w 3677817"/>
              <a:gd name="connsiteY1" fmla="*/ 0 h 2505456"/>
              <a:gd name="connsiteX2" fmla="*/ 2516891 w 3677817"/>
              <a:gd name="connsiteY2" fmla="*/ 2505456 h 2505456"/>
              <a:gd name="connsiteX3" fmla="*/ 0 w 3677817"/>
              <a:gd name="connsiteY3" fmla="*/ 2505456 h 2505456"/>
            </a:gdLst>
            <a:ahLst/>
            <a:cxnLst>
              <a:cxn ang="0">
                <a:pos x="connsiteX0" y="connsiteY0"/>
              </a:cxn>
              <a:cxn ang="0">
                <a:pos x="connsiteX1" y="connsiteY1"/>
              </a:cxn>
              <a:cxn ang="0">
                <a:pos x="connsiteX2" y="connsiteY2"/>
              </a:cxn>
              <a:cxn ang="0">
                <a:pos x="connsiteX3" y="connsiteY3"/>
              </a:cxn>
            </a:cxnLst>
            <a:rect l="l" t="t" r="r" b="b"/>
            <a:pathLst>
              <a:path w="3677817" h="2505456">
                <a:moveTo>
                  <a:pt x="1160926" y="0"/>
                </a:moveTo>
                <a:lnTo>
                  <a:pt x="3677817" y="0"/>
                </a:lnTo>
                <a:lnTo>
                  <a:pt x="2516891" y="2505456"/>
                </a:lnTo>
                <a:lnTo>
                  <a:pt x="0" y="2505456"/>
                </a:lnTo>
                <a:close/>
              </a:path>
            </a:pathLst>
          </a:custGeom>
          <a:ln w="19050">
            <a:solidFill>
              <a:schemeClr val="bg1"/>
            </a:solidFill>
          </a:ln>
        </p:spPr>
      </p:pic>
      <p:pic>
        <p:nvPicPr>
          <p:cNvPr id="53" name="Imagen 52">
            <a:extLst>
              <a:ext uri="{FF2B5EF4-FFF2-40B4-BE49-F238E27FC236}">
                <a16:creationId xmlns:a16="http://schemas.microsoft.com/office/drawing/2014/main" id="{866BC08A-D393-43A7-A1CE-6A0B73A00FD4}"/>
              </a:ext>
            </a:extLst>
          </p:cNvPr>
          <p:cNvPicPr>
            <a:picLocks noChangeAspect="1"/>
          </p:cNvPicPr>
          <p:nvPr/>
        </p:nvPicPr>
        <p:blipFill rotWithShape="1">
          <a:blip r:embed="rId5"/>
          <a:srcRect r="-2" b="21414"/>
          <a:stretch/>
        </p:blipFill>
        <p:spPr>
          <a:xfrm>
            <a:off x="1" y="2660079"/>
            <a:ext cx="7122523" cy="4197911"/>
          </a:xfrm>
          <a:custGeom>
            <a:avLst/>
            <a:gdLst>
              <a:gd name="connsiteX0" fmla="*/ 0 w 7122523"/>
              <a:gd name="connsiteY0" fmla="*/ 0 h 4197911"/>
              <a:gd name="connsiteX1" fmla="*/ 7122523 w 7122523"/>
              <a:gd name="connsiteY1" fmla="*/ 0 h 4197911"/>
              <a:gd name="connsiteX2" fmla="*/ 5177382 w 7122523"/>
              <a:gd name="connsiteY2" fmla="*/ 4197911 h 4197911"/>
              <a:gd name="connsiteX3" fmla="*/ 5171159 w 7122523"/>
              <a:gd name="connsiteY3" fmla="*/ 4197911 h 4197911"/>
              <a:gd name="connsiteX4" fmla="*/ 3981368 w 7122523"/>
              <a:gd name="connsiteY4" fmla="*/ 4197911 h 4197911"/>
              <a:gd name="connsiteX5" fmla="*/ 2331323 w 7122523"/>
              <a:gd name="connsiteY5" fmla="*/ 4197911 h 4197911"/>
              <a:gd name="connsiteX6" fmla="*/ 0 w 7122523"/>
              <a:gd name="connsiteY6" fmla="*/ 4197911 h 4197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22523" h="4197911">
                <a:moveTo>
                  <a:pt x="0" y="0"/>
                </a:moveTo>
                <a:lnTo>
                  <a:pt x="7122523" y="0"/>
                </a:lnTo>
                <a:lnTo>
                  <a:pt x="5177382" y="4197911"/>
                </a:lnTo>
                <a:lnTo>
                  <a:pt x="5171159" y="4197911"/>
                </a:lnTo>
                <a:lnTo>
                  <a:pt x="3981368" y="4197911"/>
                </a:lnTo>
                <a:lnTo>
                  <a:pt x="2331323" y="4197911"/>
                </a:lnTo>
                <a:lnTo>
                  <a:pt x="0" y="4197911"/>
                </a:lnTo>
                <a:close/>
              </a:path>
            </a:pathLst>
          </a:custGeom>
          <a:ln w="19050">
            <a:solidFill>
              <a:schemeClr val="bg1"/>
            </a:solidFill>
          </a:ln>
        </p:spPr>
      </p:pic>
      <p:pic>
        <p:nvPicPr>
          <p:cNvPr id="51" name="Imagen 50">
            <a:extLst>
              <a:ext uri="{FF2B5EF4-FFF2-40B4-BE49-F238E27FC236}">
                <a16:creationId xmlns:a16="http://schemas.microsoft.com/office/drawing/2014/main" id="{4BD312CB-8EBB-44C7-AFAF-88AC14475493}"/>
              </a:ext>
            </a:extLst>
          </p:cNvPr>
          <p:cNvPicPr>
            <a:picLocks noChangeAspect="1"/>
          </p:cNvPicPr>
          <p:nvPr/>
        </p:nvPicPr>
        <p:blipFill rotWithShape="1">
          <a:blip r:embed="rId6"/>
          <a:srcRect r="2" b="1676"/>
          <a:stretch/>
        </p:blipFill>
        <p:spPr>
          <a:xfrm>
            <a:off x="2261968" y="10"/>
            <a:ext cx="3393943" cy="2502833"/>
          </a:xfrm>
          <a:custGeom>
            <a:avLst/>
            <a:gdLst>
              <a:gd name="connsiteX0" fmla="*/ 1159715 w 3393943"/>
              <a:gd name="connsiteY0" fmla="*/ 0 h 2502843"/>
              <a:gd name="connsiteX1" fmla="*/ 3393943 w 3393943"/>
              <a:gd name="connsiteY1" fmla="*/ 0 h 2502843"/>
              <a:gd name="connsiteX2" fmla="*/ 2234228 w 3393943"/>
              <a:gd name="connsiteY2" fmla="*/ 2502843 h 2502843"/>
              <a:gd name="connsiteX3" fmla="*/ 0 w 3393943"/>
              <a:gd name="connsiteY3" fmla="*/ 2502843 h 2502843"/>
            </a:gdLst>
            <a:ahLst/>
            <a:cxnLst>
              <a:cxn ang="0">
                <a:pos x="connsiteX0" y="connsiteY0"/>
              </a:cxn>
              <a:cxn ang="0">
                <a:pos x="connsiteX1" y="connsiteY1"/>
              </a:cxn>
              <a:cxn ang="0">
                <a:pos x="connsiteX2" y="connsiteY2"/>
              </a:cxn>
              <a:cxn ang="0">
                <a:pos x="connsiteX3" y="connsiteY3"/>
              </a:cxn>
            </a:cxnLst>
            <a:rect l="l" t="t" r="r" b="b"/>
            <a:pathLst>
              <a:path w="3393943" h="2502843">
                <a:moveTo>
                  <a:pt x="1159715" y="0"/>
                </a:moveTo>
                <a:lnTo>
                  <a:pt x="3393943" y="0"/>
                </a:lnTo>
                <a:lnTo>
                  <a:pt x="2234228" y="2502843"/>
                </a:lnTo>
                <a:lnTo>
                  <a:pt x="0" y="2502843"/>
                </a:lnTo>
                <a:close/>
              </a:path>
            </a:pathLst>
          </a:custGeom>
          <a:ln w="19050">
            <a:solidFill>
              <a:schemeClr val="bg1"/>
            </a:solidFill>
          </a:ln>
        </p:spPr>
      </p:pic>
      <p:sp>
        <p:nvSpPr>
          <p:cNvPr id="3" name="Rectángulo 2">
            <a:extLst>
              <a:ext uri="{FF2B5EF4-FFF2-40B4-BE49-F238E27FC236}">
                <a16:creationId xmlns:a16="http://schemas.microsoft.com/office/drawing/2014/main" id="{F73BDD29-9919-4591-B3ED-E5E0997DA97C}"/>
              </a:ext>
            </a:extLst>
          </p:cNvPr>
          <p:cNvSpPr/>
          <p:nvPr/>
        </p:nvSpPr>
        <p:spPr>
          <a:xfrm>
            <a:off x="657138" y="1528862"/>
            <a:ext cx="9714924" cy="369332"/>
          </a:xfrm>
          <a:prstGeom prst="rect">
            <a:avLst/>
          </a:prstGeom>
        </p:spPr>
        <p:txBody>
          <a:bodyPr wrap="square">
            <a:spAutoFit/>
          </a:bodyPr>
          <a:lstStyle/>
          <a:p>
            <a:pPr algn="just">
              <a:spcAft>
                <a:spcPts val="0"/>
              </a:spcAft>
            </a:pPr>
            <a:endParaRPr lang="es-CO" dirty="0">
              <a:latin typeface="Calibri" panose="020F0502020204030204" pitchFamily="34" charset="0"/>
              <a:ea typeface="Calibri" panose="020F0502020204030204" pitchFamily="34" charset="0"/>
              <a:cs typeface="Calibri" panose="020F0502020204030204" pitchFamily="34" charset="0"/>
            </a:endParaRPr>
          </a:p>
        </p:txBody>
      </p:sp>
      <p:pic>
        <p:nvPicPr>
          <p:cNvPr id="9" name="Imagen 8">
            <a:extLst>
              <a:ext uri="{FF2B5EF4-FFF2-40B4-BE49-F238E27FC236}">
                <a16:creationId xmlns:a16="http://schemas.microsoft.com/office/drawing/2014/main" id="{BCAC1A5B-EE06-4DA2-BDF9-794DBBE9E4D6}"/>
              </a:ext>
            </a:extLst>
          </p:cNvPr>
          <p:cNvPicPr>
            <a:picLocks noChangeAspect="1"/>
          </p:cNvPicPr>
          <p:nvPr/>
        </p:nvPicPr>
        <p:blipFill>
          <a:blip r:embed="rId7"/>
          <a:stretch>
            <a:fillRect/>
          </a:stretch>
        </p:blipFill>
        <p:spPr>
          <a:xfrm>
            <a:off x="6963733" y="3376965"/>
            <a:ext cx="5038270" cy="28887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62018376"/>
      </p:ext>
    </p:extLst>
  </p:cSld>
  <p:clrMapOvr>
    <a:masterClrMapping/>
  </p:clrMapOvr>
  <p:transition spd="slow">
    <p:cove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7C12F-630E-428E-A113-E7530752CB55}"/>
              </a:ext>
            </a:extLst>
          </p:cNvPr>
          <p:cNvSpPr>
            <a:spLocks noGrp="1"/>
          </p:cNvSpPr>
          <p:nvPr>
            <p:ph type="title"/>
          </p:nvPr>
        </p:nvSpPr>
        <p:spPr>
          <a:xfrm>
            <a:off x="2557959" y="138543"/>
            <a:ext cx="5890407" cy="1077218"/>
          </a:xfrm>
        </p:spPr>
        <p:txBody>
          <a:bodyPr/>
          <a:lstStyle/>
          <a:p>
            <a:pPr algn="ctr"/>
            <a:r>
              <a:rPr lang="en-US" sz="3200" b="1" dirty="0">
                <a:solidFill>
                  <a:srgbClr val="000A8B"/>
                </a:solidFill>
              </a:rPr>
              <a:t>Antecedentes</a:t>
            </a:r>
            <a:br>
              <a:rPr lang="en-US" sz="3200" b="1" dirty="0">
                <a:solidFill>
                  <a:srgbClr val="000A8B"/>
                </a:solidFill>
              </a:rPr>
            </a:br>
            <a:r>
              <a:rPr lang="en-US" sz="3200" b="1" dirty="0">
                <a:solidFill>
                  <a:srgbClr val="000A8B"/>
                </a:solidFill>
              </a:rPr>
              <a:t>administración</a:t>
            </a:r>
          </a:p>
        </p:txBody>
      </p:sp>
      <p:sp>
        <p:nvSpPr>
          <p:cNvPr id="4" name="Slide Number Placeholder 3">
            <a:extLst>
              <a:ext uri="{FF2B5EF4-FFF2-40B4-BE49-F238E27FC236}">
                <a16:creationId xmlns:a16="http://schemas.microsoft.com/office/drawing/2014/main" id="{E3A594A7-5113-4F68-B4BE-8FA4523A0D7D}"/>
              </a:ext>
            </a:extLst>
          </p:cNvPr>
          <p:cNvSpPr>
            <a:spLocks noGrp="1"/>
          </p:cNvSpPr>
          <p:nvPr>
            <p:ph type="sldNum" sz="quarter" idx="12"/>
          </p:nvPr>
        </p:nvSpPr>
        <p:spPr/>
        <p: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fld id="{F68327C5-B821-4FE9-A59A-A60D9EB59A9A}" type="slidenum">
              <a:rPr kumimoji="0" lang="en-US" sz="1400" b="0" i="0" u="none" strike="noStrike" kern="1200" cap="none" spc="0" normalizeH="0" baseline="0" noProof="0" smtClean="0">
                <a:ln>
                  <a:noFill/>
                </a:ln>
                <a:solidFill>
                  <a:srgbClr val="2F3A46"/>
                </a:solidFill>
                <a:effectLst/>
                <a:uLnTx/>
                <a:uFillTx/>
                <a:latin typeface="Calibri"/>
                <a:ea typeface="+mn-ea"/>
                <a:cs typeface="+mn-cs"/>
              </a:rPr>
              <a:pPr marL="0" marR="0" lvl="0" indent="0" algn="ctr" defTabSz="914354" rtl="0" eaLnBrk="1" fontAlgn="auto" latinLnBrk="0" hangingPunct="1">
                <a:lnSpc>
                  <a:spcPct val="100000"/>
                </a:lnSpc>
                <a:spcBef>
                  <a:spcPts val="0"/>
                </a:spcBef>
                <a:spcAft>
                  <a:spcPts val="0"/>
                </a:spcAft>
                <a:buClrTx/>
                <a:buSzTx/>
                <a:buFontTx/>
                <a:buNone/>
                <a:tabLst/>
                <a:defRPr/>
              </a:pPr>
              <a:t>140</a:t>
            </a:fld>
            <a:endParaRPr kumimoji="0" lang="en-US" sz="1400" b="0" i="0" u="none" strike="noStrike" kern="1200" cap="none" spc="0" normalizeH="0" baseline="0" noProof="0" dirty="0">
              <a:ln>
                <a:noFill/>
              </a:ln>
              <a:solidFill>
                <a:srgbClr val="2F3A46"/>
              </a:solidFill>
              <a:effectLst/>
              <a:uLnTx/>
              <a:uFillTx/>
              <a:latin typeface="Calibri"/>
              <a:ea typeface="+mn-ea"/>
              <a:cs typeface="+mn-cs"/>
            </a:endParaRPr>
          </a:p>
        </p:txBody>
      </p:sp>
      <p:sp>
        <p:nvSpPr>
          <p:cNvPr id="7" name="Oval 6">
            <a:extLst>
              <a:ext uri="{FF2B5EF4-FFF2-40B4-BE49-F238E27FC236}">
                <a16:creationId xmlns:a16="http://schemas.microsoft.com/office/drawing/2014/main" id="{D1FE1C87-C950-4EC4-8F09-FC4BDC9FB0A0}"/>
              </a:ext>
            </a:extLst>
          </p:cNvPr>
          <p:cNvSpPr/>
          <p:nvPr/>
        </p:nvSpPr>
        <p:spPr>
          <a:xfrm>
            <a:off x="1170161" y="3499217"/>
            <a:ext cx="822960" cy="822960"/>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Oval 15">
            <a:extLst>
              <a:ext uri="{FF2B5EF4-FFF2-40B4-BE49-F238E27FC236}">
                <a16:creationId xmlns:a16="http://schemas.microsoft.com/office/drawing/2014/main" id="{38BCA8CA-A570-48FD-AAA9-4F1E44DE8205}"/>
              </a:ext>
            </a:extLst>
          </p:cNvPr>
          <p:cNvSpPr/>
          <p:nvPr/>
        </p:nvSpPr>
        <p:spPr>
          <a:xfrm>
            <a:off x="2453666" y="3499217"/>
            <a:ext cx="822960" cy="82296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Oval 16">
            <a:extLst>
              <a:ext uri="{FF2B5EF4-FFF2-40B4-BE49-F238E27FC236}">
                <a16:creationId xmlns:a16="http://schemas.microsoft.com/office/drawing/2014/main" id="{0343E6FF-F403-411F-BD24-7DD81ED6BE46}"/>
              </a:ext>
            </a:extLst>
          </p:cNvPr>
          <p:cNvSpPr/>
          <p:nvPr/>
        </p:nvSpPr>
        <p:spPr>
          <a:xfrm>
            <a:off x="3746601" y="3499217"/>
            <a:ext cx="822960" cy="822960"/>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Oval 17">
            <a:extLst>
              <a:ext uri="{FF2B5EF4-FFF2-40B4-BE49-F238E27FC236}">
                <a16:creationId xmlns:a16="http://schemas.microsoft.com/office/drawing/2014/main" id="{44E8CC54-07AB-4D93-99D1-7C581AC8F143}"/>
              </a:ext>
            </a:extLst>
          </p:cNvPr>
          <p:cNvSpPr/>
          <p:nvPr/>
        </p:nvSpPr>
        <p:spPr>
          <a:xfrm>
            <a:off x="5039536" y="3499217"/>
            <a:ext cx="822960" cy="822960"/>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Oval 18">
            <a:extLst>
              <a:ext uri="{FF2B5EF4-FFF2-40B4-BE49-F238E27FC236}">
                <a16:creationId xmlns:a16="http://schemas.microsoft.com/office/drawing/2014/main" id="{2620DDAB-03BD-471C-BE76-27C7D87EC792}"/>
              </a:ext>
            </a:extLst>
          </p:cNvPr>
          <p:cNvSpPr/>
          <p:nvPr/>
        </p:nvSpPr>
        <p:spPr>
          <a:xfrm>
            <a:off x="6336217" y="3499217"/>
            <a:ext cx="822960" cy="822960"/>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Oval 19">
            <a:extLst>
              <a:ext uri="{FF2B5EF4-FFF2-40B4-BE49-F238E27FC236}">
                <a16:creationId xmlns:a16="http://schemas.microsoft.com/office/drawing/2014/main" id="{7B4486B1-D100-43E2-B353-B2D9EAE5595D}"/>
              </a:ext>
            </a:extLst>
          </p:cNvPr>
          <p:cNvSpPr/>
          <p:nvPr/>
        </p:nvSpPr>
        <p:spPr>
          <a:xfrm>
            <a:off x="7625406" y="3499217"/>
            <a:ext cx="822960" cy="822960"/>
          </a:xfrm>
          <a:prstGeom prst="ellipse">
            <a:avLst/>
          </a:prstGeom>
          <a:solidFill>
            <a:schemeClr val="accent2"/>
          </a:solidFill>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Oval 21">
            <a:extLst>
              <a:ext uri="{FF2B5EF4-FFF2-40B4-BE49-F238E27FC236}">
                <a16:creationId xmlns:a16="http://schemas.microsoft.com/office/drawing/2014/main" id="{BF49B58D-4A27-469A-B043-F9CB1090B367}"/>
              </a:ext>
            </a:extLst>
          </p:cNvPr>
          <p:cNvSpPr/>
          <p:nvPr/>
        </p:nvSpPr>
        <p:spPr>
          <a:xfrm>
            <a:off x="8922087" y="3499217"/>
            <a:ext cx="822960" cy="822960"/>
          </a:xfrm>
          <a:prstGeom prst="ellipse">
            <a:avLst/>
          </a:prstGeom>
          <a:solidFill>
            <a:schemeClr val="tx2"/>
          </a:solidFill>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Oval 23">
            <a:extLst>
              <a:ext uri="{FF2B5EF4-FFF2-40B4-BE49-F238E27FC236}">
                <a16:creationId xmlns:a16="http://schemas.microsoft.com/office/drawing/2014/main" id="{5A8C67CD-C323-4B05-B55A-E278F809916E}"/>
              </a:ext>
            </a:extLst>
          </p:cNvPr>
          <p:cNvSpPr/>
          <p:nvPr/>
        </p:nvSpPr>
        <p:spPr>
          <a:xfrm>
            <a:off x="10211274" y="3499217"/>
            <a:ext cx="822960" cy="822960"/>
          </a:xfrm>
          <a:prstGeom prst="ellipse">
            <a:avLst/>
          </a:prstGeom>
          <a:solidFill>
            <a:schemeClr val="accent1"/>
          </a:solidFill>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Freeform: Shape 27">
            <a:extLst>
              <a:ext uri="{FF2B5EF4-FFF2-40B4-BE49-F238E27FC236}">
                <a16:creationId xmlns:a16="http://schemas.microsoft.com/office/drawing/2014/main" id="{910C7596-6F29-4311-8950-5B40C2B92C14}"/>
              </a:ext>
            </a:extLst>
          </p:cNvPr>
          <p:cNvSpPr/>
          <p:nvPr/>
        </p:nvSpPr>
        <p:spPr>
          <a:xfrm rot="16200000">
            <a:off x="11148074" y="3143392"/>
            <a:ext cx="767459" cy="767151"/>
          </a:xfrm>
          <a:custGeom>
            <a:avLst/>
            <a:gdLst>
              <a:gd name="connsiteX0" fmla="*/ 525908 w 767459"/>
              <a:gd name="connsiteY0" fmla="*/ 767151 h 767151"/>
              <a:gd name="connsiteX1" fmla="*/ 105823 w 767459"/>
              <a:gd name="connsiteY1" fmla="*/ 252190 h 767151"/>
              <a:gd name="connsiteX2" fmla="*/ 0 w 767459"/>
              <a:gd name="connsiteY2" fmla="*/ 241554 h 767151"/>
              <a:gd name="connsiteX3" fmla="*/ 0 w 767459"/>
              <a:gd name="connsiteY3" fmla="*/ 0 h 767151"/>
              <a:gd name="connsiteX4" fmla="*/ 78238 w 767459"/>
              <a:gd name="connsiteY4" fmla="*/ 3928 h 767151"/>
              <a:gd name="connsiteX5" fmla="*/ 767459 w 767459"/>
              <a:gd name="connsiteY5" fmla="*/ 767015 h 767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7459" h="767151">
                <a:moveTo>
                  <a:pt x="525908" y="767151"/>
                </a:moveTo>
                <a:cubicBezTo>
                  <a:pt x="525766" y="513057"/>
                  <a:pt x="345443" y="301143"/>
                  <a:pt x="105823" y="252190"/>
                </a:cubicBezTo>
                <a:lnTo>
                  <a:pt x="0" y="241554"/>
                </a:lnTo>
                <a:lnTo>
                  <a:pt x="0" y="0"/>
                </a:lnTo>
                <a:lnTo>
                  <a:pt x="78238" y="3928"/>
                </a:lnTo>
                <a:cubicBezTo>
                  <a:pt x="465173" y="43106"/>
                  <a:pt x="767235" y="369730"/>
                  <a:pt x="767459" y="767015"/>
                </a:cubicBezTo>
                <a:close/>
              </a:path>
            </a:pathLst>
          </a:custGeom>
          <a:gradFill>
            <a:gsLst>
              <a:gs pos="0">
                <a:schemeClr val="tx1">
                  <a:lumMod val="60000"/>
                  <a:lumOff val="40000"/>
                </a:schemeClr>
              </a:gs>
              <a:gs pos="31000">
                <a:schemeClr val="tx1">
                  <a:lumMod val="40000"/>
                  <a:lumOff val="60000"/>
                </a:schemeClr>
              </a:gs>
              <a:gs pos="90000">
                <a:schemeClr val="bg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5A5A6"/>
              </a:solidFill>
              <a:effectLst/>
              <a:uLnTx/>
              <a:uFillTx/>
              <a:latin typeface="Calibri"/>
              <a:ea typeface="+mn-ea"/>
              <a:cs typeface="+mn-cs"/>
            </a:endParaRPr>
          </a:p>
        </p:txBody>
      </p:sp>
      <p:sp>
        <p:nvSpPr>
          <p:cNvPr id="29" name="Freeform: Shape 28">
            <a:extLst>
              <a:ext uri="{FF2B5EF4-FFF2-40B4-BE49-F238E27FC236}">
                <a16:creationId xmlns:a16="http://schemas.microsoft.com/office/drawing/2014/main" id="{8FC136E9-9A92-4C6C-980E-40C3F9DB9E8F}"/>
              </a:ext>
            </a:extLst>
          </p:cNvPr>
          <p:cNvSpPr/>
          <p:nvPr/>
        </p:nvSpPr>
        <p:spPr>
          <a:xfrm rot="10800000">
            <a:off x="276621" y="3910697"/>
            <a:ext cx="767459" cy="767458"/>
          </a:xfrm>
          <a:custGeom>
            <a:avLst/>
            <a:gdLst>
              <a:gd name="connsiteX0" fmla="*/ 241549 w 767459"/>
              <a:gd name="connsiteY0" fmla="*/ 767458 h 767458"/>
              <a:gd name="connsiteX1" fmla="*/ 0 w 767459"/>
              <a:gd name="connsiteY1" fmla="*/ 767458 h 767458"/>
              <a:gd name="connsiteX2" fmla="*/ 767243 w 767459"/>
              <a:gd name="connsiteY2" fmla="*/ 0 h 767458"/>
              <a:gd name="connsiteX3" fmla="*/ 767459 w 767459"/>
              <a:gd name="connsiteY3" fmla="*/ 11 h 767458"/>
              <a:gd name="connsiteX4" fmla="*/ 767459 w 767459"/>
              <a:gd name="connsiteY4" fmla="*/ 241565 h 767458"/>
              <a:gd name="connsiteX5" fmla="*/ 767310 w 767459"/>
              <a:gd name="connsiteY5" fmla="*/ 241550 h 767458"/>
              <a:gd name="connsiteX6" fmla="*/ 241549 w 767459"/>
              <a:gd name="connsiteY6" fmla="*/ 767458 h 76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7459" h="767458">
                <a:moveTo>
                  <a:pt x="241549" y="767458"/>
                </a:moveTo>
                <a:lnTo>
                  <a:pt x="0" y="767458"/>
                </a:lnTo>
                <a:cubicBezTo>
                  <a:pt x="0" y="343687"/>
                  <a:pt x="343472" y="119"/>
                  <a:pt x="767243" y="0"/>
                </a:cubicBezTo>
                <a:lnTo>
                  <a:pt x="767459" y="11"/>
                </a:lnTo>
                <a:lnTo>
                  <a:pt x="767459" y="241565"/>
                </a:lnTo>
                <a:lnTo>
                  <a:pt x="767310" y="241550"/>
                </a:lnTo>
                <a:cubicBezTo>
                  <a:pt x="476916" y="241632"/>
                  <a:pt x="241549" y="477065"/>
                  <a:pt x="241549" y="767458"/>
                </a:cubicBezTo>
                <a:close/>
              </a:path>
            </a:pathLst>
          </a:custGeom>
          <a:gradFill>
            <a:gsLst>
              <a:gs pos="0">
                <a:schemeClr val="tx1">
                  <a:lumMod val="60000"/>
                  <a:lumOff val="40000"/>
                </a:schemeClr>
              </a:gs>
              <a:gs pos="31000">
                <a:schemeClr val="tx1">
                  <a:lumMod val="40000"/>
                  <a:lumOff val="60000"/>
                </a:schemeClr>
              </a:gs>
              <a:gs pos="90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5A5A6"/>
              </a:solidFill>
              <a:effectLst/>
              <a:uLnTx/>
              <a:uFillTx/>
              <a:latin typeface="Calibri"/>
              <a:ea typeface="+mn-ea"/>
              <a:cs typeface="+mn-cs"/>
            </a:endParaRPr>
          </a:p>
        </p:txBody>
      </p:sp>
      <p:pic>
        <p:nvPicPr>
          <p:cNvPr id="43" name="Graphic 42" descr="Bar chart">
            <a:extLst>
              <a:ext uri="{FF2B5EF4-FFF2-40B4-BE49-F238E27FC236}">
                <a16:creationId xmlns:a16="http://schemas.microsoft.com/office/drawing/2014/main" id="{721BC24B-C0E0-4930-891F-96EE83A6ED3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557007" y="3605520"/>
            <a:ext cx="610349" cy="610349"/>
          </a:xfrm>
          <a:prstGeom prst="rect">
            <a:avLst/>
          </a:prstGeom>
        </p:spPr>
      </p:pic>
      <p:pic>
        <p:nvPicPr>
          <p:cNvPr id="44" name="Graphic 43" descr="Upward trend">
            <a:extLst>
              <a:ext uri="{FF2B5EF4-FFF2-40B4-BE49-F238E27FC236}">
                <a16:creationId xmlns:a16="http://schemas.microsoft.com/office/drawing/2014/main" id="{3A469E4A-C6E5-4642-9184-DE363D49A32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64072" y="3605520"/>
            <a:ext cx="610349" cy="610349"/>
          </a:xfrm>
          <a:prstGeom prst="rect">
            <a:avLst/>
          </a:prstGeom>
        </p:spPr>
      </p:pic>
      <p:pic>
        <p:nvPicPr>
          <p:cNvPr id="45" name="Graphic 44" descr="Gears">
            <a:extLst>
              <a:ext uri="{FF2B5EF4-FFF2-40B4-BE49-F238E27FC236}">
                <a16:creationId xmlns:a16="http://schemas.microsoft.com/office/drawing/2014/main" id="{5DDFD5B8-8FFE-4189-85BD-409A1C7DE78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852906" y="3605520"/>
            <a:ext cx="610349" cy="610349"/>
          </a:xfrm>
          <a:prstGeom prst="rect">
            <a:avLst/>
          </a:prstGeom>
        </p:spPr>
      </p:pic>
      <p:pic>
        <p:nvPicPr>
          <p:cNvPr id="46" name="Graphic 45" descr="Puzzle">
            <a:extLst>
              <a:ext uri="{FF2B5EF4-FFF2-40B4-BE49-F238E27FC236}">
                <a16:creationId xmlns:a16="http://schemas.microsoft.com/office/drawing/2014/main" id="{36769D1B-3701-497F-9705-800A3D171E7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145841" y="3605521"/>
            <a:ext cx="610349" cy="610349"/>
          </a:xfrm>
          <a:prstGeom prst="rect">
            <a:avLst/>
          </a:prstGeom>
        </p:spPr>
      </p:pic>
      <p:pic>
        <p:nvPicPr>
          <p:cNvPr id="47" name="Graphic 46" descr="Database">
            <a:extLst>
              <a:ext uri="{FF2B5EF4-FFF2-40B4-BE49-F238E27FC236}">
                <a16:creationId xmlns:a16="http://schemas.microsoft.com/office/drawing/2014/main" id="{0CD8F8B5-CA96-4E55-AF28-D4FDAA35ECC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438776" y="3605521"/>
            <a:ext cx="610349" cy="610349"/>
          </a:xfrm>
          <a:prstGeom prst="rect">
            <a:avLst/>
          </a:prstGeom>
        </p:spPr>
      </p:pic>
      <p:pic>
        <p:nvPicPr>
          <p:cNvPr id="48" name="Graphic 47" descr="Rocket">
            <a:extLst>
              <a:ext uri="{FF2B5EF4-FFF2-40B4-BE49-F238E27FC236}">
                <a16:creationId xmlns:a16="http://schemas.microsoft.com/office/drawing/2014/main" id="{38EDE8E8-D24E-460D-A336-CFEF234CD768}"/>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731709" y="3605521"/>
            <a:ext cx="610349" cy="610349"/>
          </a:xfrm>
          <a:prstGeom prst="rect">
            <a:avLst/>
          </a:prstGeom>
        </p:spPr>
      </p:pic>
      <p:pic>
        <p:nvPicPr>
          <p:cNvPr id="49" name="Graphic 48" descr="Tools">
            <a:extLst>
              <a:ext uri="{FF2B5EF4-FFF2-40B4-BE49-F238E27FC236}">
                <a16:creationId xmlns:a16="http://schemas.microsoft.com/office/drawing/2014/main" id="{A9F6F8B8-FE0E-416A-A239-09CC6692E8B4}"/>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9024644" y="3605521"/>
            <a:ext cx="610349" cy="610349"/>
          </a:xfrm>
          <a:prstGeom prst="rect">
            <a:avLst/>
          </a:prstGeom>
        </p:spPr>
      </p:pic>
      <p:pic>
        <p:nvPicPr>
          <p:cNvPr id="50" name="Graphic 49" descr="Users">
            <a:extLst>
              <a:ext uri="{FF2B5EF4-FFF2-40B4-BE49-F238E27FC236}">
                <a16:creationId xmlns:a16="http://schemas.microsoft.com/office/drawing/2014/main" id="{A13D278E-3A90-4E92-8924-98A833597343}"/>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0317579" y="3605522"/>
            <a:ext cx="610349" cy="610349"/>
          </a:xfrm>
          <a:prstGeom prst="rect">
            <a:avLst/>
          </a:prstGeom>
        </p:spPr>
      </p:pic>
      <p:grpSp>
        <p:nvGrpSpPr>
          <p:cNvPr id="65" name="Group 64">
            <a:extLst>
              <a:ext uri="{FF2B5EF4-FFF2-40B4-BE49-F238E27FC236}">
                <a16:creationId xmlns:a16="http://schemas.microsoft.com/office/drawing/2014/main" id="{CF42D280-54AC-45DE-BDF5-FEC628658118}"/>
              </a:ext>
            </a:extLst>
          </p:cNvPr>
          <p:cNvGrpSpPr/>
          <p:nvPr/>
        </p:nvGrpSpPr>
        <p:grpSpPr>
          <a:xfrm>
            <a:off x="804753" y="3143237"/>
            <a:ext cx="1535852" cy="1534918"/>
            <a:chOff x="804753" y="3143237"/>
            <a:chExt cx="1535852" cy="1534918"/>
          </a:xfrm>
        </p:grpSpPr>
        <p:sp>
          <p:nvSpPr>
            <p:cNvPr id="12" name="Block Arc 11">
              <a:extLst>
                <a:ext uri="{FF2B5EF4-FFF2-40B4-BE49-F238E27FC236}">
                  <a16:creationId xmlns:a16="http://schemas.microsoft.com/office/drawing/2014/main" id="{807AD98A-0A7F-476F-8F6A-254E8AD5DC3A}"/>
                </a:ext>
              </a:extLst>
            </p:cNvPr>
            <p:cNvSpPr/>
            <p:nvPr/>
          </p:nvSpPr>
          <p:spPr>
            <a:xfrm>
              <a:off x="804753" y="3143239"/>
              <a:ext cx="1534917" cy="1534916"/>
            </a:xfrm>
            <a:prstGeom prst="blockArc">
              <a:avLst>
                <a:gd name="adj1" fmla="val 10800000"/>
                <a:gd name="adj2" fmla="val 21598066"/>
                <a:gd name="adj3" fmla="val 1573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5A5A6"/>
                </a:solidFill>
                <a:effectLst/>
                <a:uLnTx/>
                <a:uFillTx/>
                <a:latin typeface="Calibri"/>
                <a:ea typeface="+mn-ea"/>
                <a:cs typeface="+mn-cs"/>
              </a:endParaRPr>
            </a:p>
          </p:txBody>
        </p:sp>
        <p:sp>
          <p:nvSpPr>
            <p:cNvPr id="54" name="Freeform: Shape 53">
              <a:extLst>
                <a:ext uri="{FF2B5EF4-FFF2-40B4-BE49-F238E27FC236}">
                  <a16:creationId xmlns:a16="http://schemas.microsoft.com/office/drawing/2014/main" id="{3735492E-5CE5-4DBD-B511-CD089B88A852}"/>
                </a:ext>
              </a:extLst>
            </p:cNvPr>
            <p:cNvSpPr/>
            <p:nvPr/>
          </p:nvSpPr>
          <p:spPr>
            <a:xfrm>
              <a:off x="804753" y="3143237"/>
              <a:ext cx="1535852" cy="767926"/>
            </a:xfrm>
            <a:custGeom>
              <a:avLst/>
              <a:gdLst>
                <a:gd name="connsiteX0" fmla="*/ 1511743 w 3024336"/>
                <a:gd name="connsiteY0" fmla="*/ 0 h 1512168"/>
                <a:gd name="connsiteX1" fmla="*/ 3024336 w 3024336"/>
                <a:gd name="connsiteY1" fmla="*/ 1511317 h 1512168"/>
                <a:gd name="connsiteX2" fmla="*/ 2783148 w 3024336"/>
                <a:gd name="connsiteY2" fmla="*/ 1511453 h 1512168"/>
                <a:gd name="connsiteX3" fmla="*/ 2776622 w 3024336"/>
                <a:gd name="connsiteY3" fmla="*/ 1382214 h 1512168"/>
                <a:gd name="connsiteX4" fmla="*/ 1512168 w 3024336"/>
                <a:gd name="connsiteY4" fmla="*/ 241152 h 1512168"/>
                <a:gd name="connsiteX5" fmla="*/ 241152 w 3024336"/>
                <a:gd name="connsiteY5" fmla="*/ 1512168 h 1512168"/>
                <a:gd name="connsiteX6" fmla="*/ 0 w 3024336"/>
                <a:gd name="connsiteY6" fmla="*/ 1512168 h 1512168"/>
                <a:gd name="connsiteX7" fmla="*/ 1511743 w 3024336"/>
                <a:gd name="connsiteY7" fmla="*/ 0 h 1512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24336" h="1512168">
                  <a:moveTo>
                    <a:pt x="1511743" y="0"/>
                  </a:moveTo>
                  <a:cubicBezTo>
                    <a:pt x="2346724" y="-235"/>
                    <a:pt x="3023866" y="676336"/>
                    <a:pt x="3024336" y="1511317"/>
                  </a:cubicBezTo>
                  <a:lnTo>
                    <a:pt x="2783148" y="1511453"/>
                  </a:lnTo>
                  <a:lnTo>
                    <a:pt x="2776622" y="1382214"/>
                  </a:lnTo>
                  <a:cubicBezTo>
                    <a:pt x="2711533" y="741296"/>
                    <a:pt x="2170259" y="241152"/>
                    <a:pt x="1512168" y="241152"/>
                  </a:cubicBezTo>
                  <a:cubicBezTo>
                    <a:pt x="810205" y="241152"/>
                    <a:pt x="241152" y="810205"/>
                    <a:pt x="241152" y="1512168"/>
                  </a:cubicBezTo>
                  <a:lnTo>
                    <a:pt x="0" y="1512168"/>
                  </a:lnTo>
                  <a:cubicBezTo>
                    <a:pt x="0" y="677187"/>
                    <a:pt x="676761" y="235"/>
                    <a:pt x="1511743" y="0"/>
                  </a:cubicBezTo>
                  <a:close/>
                </a:path>
              </a:pathLst>
            </a:custGeom>
            <a:solidFill>
              <a:schemeClr val="bg2">
                <a:lumMod val="1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5A5A6"/>
                </a:solidFill>
                <a:effectLst/>
                <a:uLnTx/>
                <a:uFillTx/>
                <a:latin typeface="Calibri"/>
                <a:ea typeface="+mn-ea"/>
                <a:cs typeface="+mn-cs"/>
              </a:endParaRPr>
            </a:p>
          </p:txBody>
        </p:sp>
      </p:grpSp>
      <p:grpSp>
        <p:nvGrpSpPr>
          <p:cNvPr id="66" name="Group 65">
            <a:extLst>
              <a:ext uri="{FF2B5EF4-FFF2-40B4-BE49-F238E27FC236}">
                <a16:creationId xmlns:a16="http://schemas.microsoft.com/office/drawing/2014/main" id="{87B6742D-D1A5-4DF3-A0E9-086547EFB098}"/>
              </a:ext>
            </a:extLst>
          </p:cNvPr>
          <p:cNvGrpSpPr/>
          <p:nvPr/>
        </p:nvGrpSpPr>
        <p:grpSpPr>
          <a:xfrm>
            <a:off x="2097688" y="3143239"/>
            <a:ext cx="1534917" cy="1534916"/>
            <a:chOff x="2097688" y="3143239"/>
            <a:chExt cx="1534917" cy="1534916"/>
          </a:xfrm>
        </p:grpSpPr>
        <p:sp>
          <p:nvSpPr>
            <p:cNvPr id="13" name="Block Arc 12">
              <a:extLst>
                <a:ext uri="{FF2B5EF4-FFF2-40B4-BE49-F238E27FC236}">
                  <a16:creationId xmlns:a16="http://schemas.microsoft.com/office/drawing/2014/main" id="{F1BAFD95-8459-4BA2-8938-BB3E3E1315FA}"/>
                </a:ext>
              </a:extLst>
            </p:cNvPr>
            <p:cNvSpPr/>
            <p:nvPr/>
          </p:nvSpPr>
          <p:spPr>
            <a:xfrm rot="10800000">
              <a:off x="2097688" y="3143239"/>
              <a:ext cx="1534917" cy="1534916"/>
            </a:xfrm>
            <a:prstGeom prst="blockArc">
              <a:avLst>
                <a:gd name="adj1" fmla="val 10800000"/>
                <a:gd name="adj2" fmla="val 21598066"/>
                <a:gd name="adj3" fmla="val 1573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5A5A6"/>
                </a:solidFill>
                <a:effectLst/>
                <a:uLnTx/>
                <a:uFillTx/>
                <a:latin typeface="Calibri"/>
                <a:ea typeface="+mn-ea"/>
                <a:cs typeface="+mn-cs"/>
              </a:endParaRPr>
            </a:p>
          </p:txBody>
        </p:sp>
        <p:sp>
          <p:nvSpPr>
            <p:cNvPr id="55" name="Freeform: Shape 54">
              <a:extLst>
                <a:ext uri="{FF2B5EF4-FFF2-40B4-BE49-F238E27FC236}">
                  <a16:creationId xmlns:a16="http://schemas.microsoft.com/office/drawing/2014/main" id="{719C9516-B832-48EC-BA7A-B531A6963F7B}"/>
                </a:ext>
              </a:extLst>
            </p:cNvPr>
            <p:cNvSpPr/>
            <p:nvPr/>
          </p:nvSpPr>
          <p:spPr>
            <a:xfrm rot="10800000">
              <a:off x="2220472" y="3911163"/>
              <a:ext cx="1290905" cy="645461"/>
            </a:xfrm>
            <a:custGeom>
              <a:avLst/>
              <a:gdLst>
                <a:gd name="connsiteX0" fmla="*/ 1271016 w 2541996"/>
                <a:gd name="connsiteY0" fmla="*/ 0 h 1271016"/>
                <a:gd name="connsiteX1" fmla="*/ 2535470 w 2541996"/>
                <a:gd name="connsiteY1" fmla="*/ 1141062 h 1271016"/>
                <a:gd name="connsiteX2" fmla="*/ 2541996 w 2541996"/>
                <a:gd name="connsiteY2" fmla="*/ 1270301 h 1271016"/>
                <a:gd name="connsiteX3" fmla="*/ 2307244 w 2541996"/>
                <a:gd name="connsiteY3" fmla="*/ 1270433 h 1271016"/>
                <a:gd name="connsiteX4" fmla="*/ 1270725 w 2541996"/>
                <a:gd name="connsiteY4" fmla="*/ 234788 h 1271016"/>
                <a:gd name="connsiteX5" fmla="*/ 234788 w 2541996"/>
                <a:gd name="connsiteY5" fmla="*/ 1271016 h 1271016"/>
                <a:gd name="connsiteX6" fmla="*/ 0 w 2541996"/>
                <a:gd name="connsiteY6" fmla="*/ 1271016 h 1271016"/>
                <a:gd name="connsiteX7" fmla="*/ 1271016 w 2541996"/>
                <a:gd name="connsiteY7" fmla="*/ 0 h 1271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41996" h="1271016">
                  <a:moveTo>
                    <a:pt x="1271016" y="0"/>
                  </a:moveTo>
                  <a:cubicBezTo>
                    <a:pt x="1929107" y="0"/>
                    <a:pt x="2470381" y="500144"/>
                    <a:pt x="2535470" y="1141062"/>
                  </a:cubicBezTo>
                  <a:lnTo>
                    <a:pt x="2541996" y="1270301"/>
                  </a:lnTo>
                  <a:lnTo>
                    <a:pt x="2307244" y="1270433"/>
                  </a:lnTo>
                  <a:cubicBezTo>
                    <a:pt x="2306922" y="698254"/>
                    <a:pt x="1842904" y="234627"/>
                    <a:pt x="1270725" y="234788"/>
                  </a:cubicBezTo>
                  <a:cubicBezTo>
                    <a:pt x="698546" y="234949"/>
                    <a:pt x="234788" y="698837"/>
                    <a:pt x="234788" y="1271016"/>
                  </a:cubicBezTo>
                  <a:lnTo>
                    <a:pt x="0" y="1271016"/>
                  </a:lnTo>
                  <a:cubicBezTo>
                    <a:pt x="0" y="569053"/>
                    <a:pt x="569053" y="0"/>
                    <a:pt x="1271016" y="0"/>
                  </a:cubicBezTo>
                  <a:close/>
                </a:path>
              </a:pathLst>
            </a:custGeom>
            <a:solidFill>
              <a:schemeClr val="bg2">
                <a:lumMod val="1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5A5A6"/>
                </a:solidFill>
                <a:effectLst/>
                <a:uLnTx/>
                <a:uFillTx/>
                <a:latin typeface="Calibri"/>
                <a:ea typeface="+mn-ea"/>
                <a:cs typeface="+mn-cs"/>
              </a:endParaRPr>
            </a:p>
          </p:txBody>
        </p:sp>
      </p:grpSp>
      <p:grpSp>
        <p:nvGrpSpPr>
          <p:cNvPr id="67" name="Group 66">
            <a:extLst>
              <a:ext uri="{FF2B5EF4-FFF2-40B4-BE49-F238E27FC236}">
                <a16:creationId xmlns:a16="http://schemas.microsoft.com/office/drawing/2014/main" id="{59B86FD7-5DBE-4EF6-9899-FC74D2D30924}"/>
              </a:ext>
            </a:extLst>
          </p:cNvPr>
          <p:cNvGrpSpPr/>
          <p:nvPr/>
        </p:nvGrpSpPr>
        <p:grpSpPr>
          <a:xfrm>
            <a:off x="3390623" y="3143237"/>
            <a:ext cx="1535852" cy="1534918"/>
            <a:chOff x="3390623" y="3143237"/>
            <a:chExt cx="1535852" cy="1534918"/>
          </a:xfrm>
        </p:grpSpPr>
        <p:sp>
          <p:nvSpPr>
            <p:cNvPr id="14" name="Block Arc 13">
              <a:extLst>
                <a:ext uri="{FF2B5EF4-FFF2-40B4-BE49-F238E27FC236}">
                  <a16:creationId xmlns:a16="http://schemas.microsoft.com/office/drawing/2014/main" id="{EE9B72FA-1E8C-4939-AAE8-4E529D81D681}"/>
                </a:ext>
              </a:extLst>
            </p:cNvPr>
            <p:cNvSpPr/>
            <p:nvPr/>
          </p:nvSpPr>
          <p:spPr>
            <a:xfrm>
              <a:off x="3390623" y="3143239"/>
              <a:ext cx="1534917" cy="1534916"/>
            </a:xfrm>
            <a:prstGeom prst="blockArc">
              <a:avLst>
                <a:gd name="adj1" fmla="val 10800000"/>
                <a:gd name="adj2" fmla="val 21598066"/>
                <a:gd name="adj3" fmla="val 1573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5A5A6"/>
                </a:solidFill>
                <a:effectLst/>
                <a:uLnTx/>
                <a:uFillTx/>
                <a:latin typeface="Calibri"/>
                <a:ea typeface="+mn-ea"/>
                <a:cs typeface="+mn-cs"/>
              </a:endParaRPr>
            </a:p>
          </p:txBody>
        </p:sp>
        <p:sp>
          <p:nvSpPr>
            <p:cNvPr id="57" name="Freeform: Shape 56">
              <a:extLst>
                <a:ext uri="{FF2B5EF4-FFF2-40B4-BE49-F238E27FC236}">
                  <a16:creationId xmlns:a16="http://schemas.microsoft.com/office/drawing/2014/main" id="{EBE5C1CF-CCEA-40F4-8579-BF8250B3FFA4}"/>
                </a:ext>
              </a:extLst>
            </p:cNvPr>
            <p:cNvSpPr/>
            <p:nvPr/>
          </p:nvSpPr>
          <p:spPr>
            <a:xfrm>
              <a:off x="3390623" y="3143237"/>
              <a:ext cx="1535852" cy="767926"/>
            </a:xfrm>
            <a:custGeom>
              <a:avLst/>
              <a:gdLst>
                <a:gd name="connsiteX0" fmla="*/ 1511743 w 3024336"/>
                <a:gd name="connsiteY0" fmla="*/ 0 h 1512168"/>
                <a:gd name="connsiteX1" fmla="*/ 3024336 w 3024336"/>
                <a:gd name="connsiteY1" fmla="*/ 1511317 h 1512168"/>
                <a:gd name="connsiteX2" fmla="*/ 2783148 w 3024336"/>
                <a:gd name="connsiteY2" fmla="*/ 1511453 h 1512168"/>
                <a:gd name="connsiteX3" fmla="*/ 2776622 w 3024336"/>
                <a:gd name="connsiteY3" fmla="*/ 1382214 h 1512168"/>
                <a:gd name="connsiteX4" fmla="*/ 1512168 w 3024336"/>
                <a:gd name="connsiteY4" fmla="*/ 241152 h 1512168"/>
                <a:gd name="connsiteX5" fmla="*/ 241152 w 3024336"/>
                <a:gd name="connsiteY5" fmla="*/ 1512168 h 1512168"/>
                <a:gd name="connsiteX6" fmla="*/ 0 w 3024336"/>
                <a:gd name="connsiteY6" fmla="*/ 1512168 h 1512168"/>
                <a:gd name="connsiteX7" fmla="*/ 1511743 w 3024336"/>
                <a:gd name="connsiteY7" fmla="*/ 0 h 1512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24336" h="1512168">
                  <a:moveTo>
                    <a:pt x="1511743" y="0"/>
                  </a:moveTo>
                  <a:cubicBezTo>
                    <a:pt x="2346724" y="-235"/>
                    <a:pt x="3023866" y="676336"/>
                    <a:pt x="3024336" y="1511317"/>
                  </a:cubicBezTo>
                  <a:lnTo>
                    <a:pt x="2783148" y="1511453"/>
                  </a:lnTo>
                  <a:lnTo>
                    <a:pt x="2776622" y="1382214"/>
                  </a:lnTo>
                  <a:cubicBezTo>
                    <a:pt x="2711533" y="741296"/>
                    <a:pt x="2170259" y="241152"/>
                    <a:pt x="1512168" y="241152"/>
                  </a:cubicBezTo>
                  <a:cubicBezTo>
                    <a:pt x="810205" y="241152"/>
                    <a:pt x="241152" y="810205"/>
                    <a:pt x="241152" y="1512168"/>
                  </a:cubicBezTo>
                  <a:lnTo>
                    <a:pt x="0" y="1512168"/>
                  </a:lnTo>
                  <a:cubicBezTo>
                    <a:pt x="0" y="677187"/>
                    <a:pt x="676761" y="235"/>
                    <a:pt x="1511743" y="0"/>
                  </a:cubicBezTo>
                  <a:close/>
                </a:path>
              </a:pathLst>
            </a:custGeom>
            <a:solidFill>
              <a:schemeClr val="bg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5A5A6"/>
                </a:solidFill>
                <a:effectLst/>
                <a:uLnTx/>
                <a:uFillTx/>
                <a:latin typeface="Calibri"/>
                <a:ea typeface="+mn-ea"/>
                <a:cs typeface="+mn-cs"/>
              </a:endParaRPr>
            </a:p>
          </p:txBody>
        </p:sp>
      </p:grpSp>
      <p:grpSp>
        <p:nvGrpSpPr>
          <p:cNvPr id="68" name="Group 67">
            <a:extLst>
              <a:ext uri="{FF2B5EF4-FFF2-40B4-BE49-F238E27FC236}">
                <a16:creationId xmlns:a16="http://schemas.microsoft.com/office/drawing/2014/main" id="{3C46D0B4-09CB-41C2-A4AB-76811896F677}"/>
              </a:ext>
            </a:extLst>
          </p:cNvPr>
          <p:cNvGrpSpPr/>
          <p:nvPr/>
        </p:nvGrpSpPr>
        <p:grpSpPr>
          <a:xfrm>
            <a:off x="4683558" y="3143239"/>
            <a:ext cx="1534917" cy="1534916"/>
            <a:chOff x="4683558" y="3143239"/>
            <a:chExt cx="1534917" cy="1534916"/>
          </a:xfrm>
        </p:grpSpPr>
        <p:sp>
          <p:nvSpPr>
            <p:cNvPr id="10" name="Block Arc 9">
              <a:extLst>
                <a:ext uri="{FF2B5EF4-FFF2-40B4-BE49-F238E27FC236}">
                  <a16:creationId xmlns:a16="http://schemas.microsoft.com/office/drawing/2014/main" id="{FC2CB8AA-2838-457D-B3D6-1D0A9A5B596B}"/>
                </a:ext>
              </a:extLst>
            </p:cNvPr>
            <p:cNvSpPr/>
            <p:nvPr/>
          </p:nvSpPr>
          <p:spPr>
            <a:xfrm rot="10800000">
              <a:off x="4683558" y="3143239"/>
              <a:ext cx="1534917" cy="1534916"/>
            </a:xfrm>
            <a:prstGeom prst="blockArc">
              <a:avLst>
                <a:gd name="adj1" fmla="val 10800000"/>
                <a:gd name="adj2" fmla="val 21598066"/>
                <a:gd name="adj3" fmla="val 1573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58" name="Freeform: Shape 57">
              <a:extLst>
                <a:ext uri="{FF2B5EF4-FFF2-40B4-BE49-F238E27FC236}">
                  <a16:creationId xmlns:a16="http://schemas.microsoft.com/office/drawing/2014/main" id="{ABECBD48-EE63-4AE0-9A0A-BE79ACBBD3EC}"/>
                </a:ext>
              </a:extLst>
            </p:cNvPr>
            <p:cNvSpPr/>
            <p:nvPr/>
          </p:nvSpPr>
          <p:spPr>
            <a:xfrm rot="10800000">
              <a:off x="4806342" y="3911163"/>
              <a:ext cx="1290905" cy="645461"/>
            </a:xfrm>
            <a:custGeom>
              <a:avLst/>
              <a:gdLst>
                <a:gd name="connsiteX0" fmla="*/ 1271016 w 2541996"/>
                <a:gd name="connsiteY0" fmla="*/ 0 h 1271016"/>
                <a:gd name="connsiteX1" fmla="*/ 2535470 w 2541996"/>
                <a:gd name="connsiteY1" fmla="*/ 1141062 h 1271016"/>
                <a:gd name="connsiteX2" fmla="*/ 2541996 w 2541996"/>
                <a:gd name="connsiteY2" fmla="*/ 1270301 h 1271016"/>
                <a:gd name="connsiteX3" fmla="*/ 2307244 w 2541996"/>
                <a:gd name="connsiteY3" fmla="*/ 1270433 h 1271016"/>
                <a:gd name="connsiteX4" fmla="*/ 1270725 w 2541996"/>
                <a:gd name="connsiteY4" fmla="*/ 234788 h 1271016"/>
                <a:gd name="connsiteX5" fmla="*/ 234788 w 2541996"/>
                <a:gd name="connsiteY5" fmla="*/ 1271016 h 1271016"/>
                <a:gd name="connsiteX6" fmla="*/ 0 w 2541996"/>
                <a:gd name="connsiteY6" fmla="*/ 1271016 h 1271016"/>
                <a:gd name="connsiteX7" fmla="*/ 1271016 w 2541996"/>
                <a:gd name="connsiteY7" fmla="*/ 0 h 1271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41996" h="1271016">
                  <a:moveTo>
                    <a:pt x="1271016" y="0"/>
                  </a:moveTo>
                  <a:cubicBezTo>
                    <a:pt x="1929107" y="0"/>
                    <a:pt x="2470381" y="500144"/>
                    <a:pt x="2535470" y="1141062"/>
                  </a:cubicBezTo>
                  <a:lnTo>
                    <a:pt x="2541996" y="1270301"/>
                  </a:lnTo>
                  <a:lnTo>
                    <a:pt x="2307244" y="1270433"/>
                  </a:lnTo>
                  <a:cubicBezTo>
                    <a:pt x="2306922" y="698254"/>
                    <a:pt x="1842904" y="234627"/>
                    <a:pt x="1270725" y="234788"/>
                  </a:cubicBezTo>
                  <a:cubicBezTo>
                    <a:pt x="698546" y="234949"/>
                    <a:pt x="234788" y="698837"/>
                    <a:pt x="234788" y="1271016"/>
                  </a:cubicBezTo>
                  <a:lnTo>
                    <a:pt x="0" y="1271016"/>
                  </a:lnTo>
                  <a:cubicBezTo>
                    <a:pt x="0" y="569053"/>
                    <a:pt x="569053" y="0"/>
                    <a:pt x="1271016" y="0"/>
                  </a:cubicBezTo>
                  <a:close/>
                </a:path>
              </a:pathLst>
            </a:custGeom>
            <a:solidFill>
              <a:schemeClr val="bg2">
                <a:lumMod val="1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5A5A6"/>
                </a:solidFill>
                <a:effectLst/>
                <a:uLnTx/>
                <a:uFillTx/>
                <a:latin typeface="Calibri"/>
                <a:ea typeface="+mn-ea"/>
                <a:cs typeface="+mn-cs"/>
              </a:endParaRPr>
            </a:p>
          </p:txBody>
        </p:sp>
      </p:grpSp>
      <p:grpSp>
        <p:nvGrpSpPr>
          <p:cNvPr id="69" name="Group 68">
            <a:extLst>
              <a:ext uri="{FF2B5EF4-FFF2-40B4-BE49-F238E27FC236}">
                <a16:creationId xmlns:a16="http://schemas.microsoft.com/office/drawing/2014/main" id="{40A54573-A06C-4AFC-91B6-5E2659E8F07A}"/>
              </a:ext>
            </a:extLst>
          </p:cNvPr>
          <p:cNvGrpSpPr/>
          <p:nvPr/>
        </p:nvGrpSpPr>
        <p:grpSpPr>
          <a:xfrm>
            <a:off x="5976490" y="3143237"/>
            <a:ext cx="1535852" cy="1534918"/>
            <a:chOff x="5976490" y="3143237"/>
            <a:chExt cx="1535852" cy="1534918"/>
          </a:xfrm>
        </p:grpSpPr>
        <p:sp>
          <p:nvSpPr>
            <p:cNvPr id="11" name="Block Arc 10">
              <a:extLst>
                <a:ext uri="{FF2B5EF4-FFF2-40B4-BE49-F238E27FC236}">
                  <a16:creationId xmlns:a16="http://schemas.microsoft.com/office/drawing/2014/main" id="{43CC9508-CEBD-4220-B8BE-02FA23FDA327}"/>
                </a:ext>
              </a:extLst>
            </p:cNvPr>
            <p:cNvSpPr/>
            <p:nvPr/>
          </p:nvSpPr>
          <p:spPr>
            <a:xfrm>
              <a:off x="5976493" y="3143239"/>
              <a:ext cx="1534917" cy="1534916"/>
            </a:xfrm>
            <a:prstGeom prst="blockArc">
              <a:avLst>
                <a:gd name="adj1" fmla="val 10800000"/>
                <a:gd name="adj2" fmla="val 21598066"/>
                <a:gd name="adj3" fmla="val 1573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5A5A6"/>
                </a:solidFill>
                <a:effectLst/>
                <a:uLnTx/>
                <a:uFillTx/>
                <a:latin typeface="Calibri"/>
                <a:ea typeface="+mn-ea"/>
                <a:cs typeface="+mn-cs"/>
              </a:endParaRPr>
            </a:p>
          </p:txBody>
        </p:sp>
        <p:sp>
          <p:nvSpPr>
            <p:cNvPr id="60" name="Freeform: Shape 59">
              <a:extLst>
                <a:ext uri="{FF2B5EF4-FFF2-40B4-BE49-F238E27FC236}">
                  <a16:creationId xmlns:a16="http://schemas.microsoft.com/office/drawing/2014/main" id="{4A9E66FE-9290-4DFE-A0E1-1127FF2FB3AB}"/>
                </a:ext>
              </a:extLst>
            </p:cNvPr>
            <p:cNvSpPr/>
            <p:nvPr/>
          </p:nvSpPr>
          <p:spPr>
            <a:xfrm>
              <a:off x="5976490" y="3143237"/>
              <a:ext cx="1535852" cy="767926"/>
            </a:xfrm>
            <a:custGeom>
              <a:avLst/>
              <a:gdLst>
                <a:gd name="connsiteX0" fmla="*/ 1511743 w 3024336"/>
                <a:gd name="connsiteY0" fmla="*/ 0 h 1512168"/>
                <a:gd name="connsiteX1" fmla="*/ 3024336 w 3024336"/>
                <a:gd name="connsiteY1" fmla="*/ 1511317 h 1512168"/>
                <a:gd name="connsiteX2" fmla="*/ 2783148 w 3024336"/>
                <a:gd name="connsiteY2" fmla="*/ 1511453 h 1512168"/>
                <a:gd name="connsiteX3" fmla="*/ 2776622 w 3024336"/>
                <a:gd name="connsiteY3" fmla="*/ 1382214 h 1512168"/>
                <a:gd name="connsiteX4" fmla="*/ 1512168 w 3024336"/>
                <a:gd name="connsiteY4" fmla="*/ 241152 h 1512168"/>
                <a:gd name="connsiteX5" fmla="*/ 241152 w 3024336"/>
                <a:gd name="connsiteY5" fmla="*/ 1512168 h 1512168"/>
                <a:gd name="connsiteX6" fmla="*/ 0 w 3024336"/>
                <a:gd name="connsiteY6" fmla="*/ 1512168 h 1512168"/>
                <a:gd name="connsiteX7" fmla="*/ 1511743 w 3024336"/>
                <a:gd name="connsiteY7" fmla="*/ 0 h 1512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24336" h="1512168">
                  <a:moveTo>
                    <a:pt x="1511743" y="0"/>
                  </a:moveTo>
                  <a:cubicBezTo>
                    <a:pt x="2346724" y="-235"/>
                    <a:pt x="3023866" y="676336"/>
                    <a:pt x="3024336" y="1511317"/>
                  </a:cubicBezTo>
                  <a:lnTo>
                    <a:pt x="2783148" y="1511453"/>
                  </a:lnTo>
                  <a:lnTo>
                    <a:pt x="2776622" y="1382214"/>
                  </a:lnTo>
                  <a:cubicBezTo>
                    <a:pt x="2711533" y="741296"/>
                    <a:pt x="2170259" y="241152"/>
                    <a:pt x="1512168" y="241152"/>
                  </a:cubicBezTo>
                  <a:cubicBezTo>
                    <a:pt x="810205" y="241152"/>
                    <a:pt x="241152" y="810205"/>
                    <a:pt x="241152" y="1512168"/>
                  </a:cubicBezTo>
                  <a:lnTo>
                    <a:pt x="0" y="1512168"/>
                  </a:lnTo>
                  <a:cubicBezTo>
                    <a:pt x="0" y="677187"/>
                    <a:pt x="676761" y="235"/>
                    <a:pt x="1511743" y="0"/>
                  </a:cubicBezTo>
                  <a:close/>
                </a:path>
              </a:pathLst>
            </a:custGeom>
            <a:solidFill>
              <a:schemeClr val="bg2">
                <a:lumMod val="1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5A5A6"/>
                </a:solidFill>
                <a:effectLst/>
                <a:uLnTx/>
                <a:uFillTx/>
                <a:latin typeface="Calibri"/>
                <a:ea typeface="+mn-ea"/>
                <a:cs typeface="+mn-cs"/>
              </a:endParaRPr>
            </a:p>
          </p:txBody>
        </p:sp>
      </p:grpSp>
      <p:grpSp>
        <p:nvGrpSpPr>
          <p:cNvPr id="70" name="Group 69">
            <a:extLst>
              <a:ext uri="{FF2B5EF4-FFF2-40B4-BE49-F238E27FC236}">
                <a16:creationId xmlns:a16="http://schemas.microsoft.com/office/drawing/2014/main" id="{BAF46FFF-C21F-4FAF-B24B-FD2B011B199A}"/>
              </a:ext>
            </a:extLst>
          </p:cNvPr>
          <p:cNvGrpSpPr/>
          <p:nvPr/>
        </p:nvGrpSpPr>
        <p:grpSpPr>
          <a:xfrm>
            <a:off x="7269428" y="3143239"/>
            <a:ext cx="1534917" cy="1534916"/>
            <a:chOff x="7269428" y="3143239"/>
            <a:chExt cx="1534917" cy="1534916"/>
          </a:xfrm>
        </p:grpSpPr>
        <p:sp>
          <p:nvSpPr>
            <p:cNvPr id="15" name="Block Arc 14">
              <a:extLst>
                <a:ext uri="{FF2B5EF4-FFF2-40B4-BE49-F238E27FC236}">
                  <a16:creationId xmlns:a16="http://schemas.microsoft.com/office/drawing/2014/main" id="{29B4DD4F-794B-4811-BDA9-0D5BE82BEB8F}"/>
                </a:ext>
              </a:extLst>
            </p:cNvPr>
            <p:cNvSpPr/>
            <p:nvPr/>
          </p:nvSpPr>
          <p:spPr>
            <a:xfrm rot="10800000">
              <a:off x="7269428" y="3143239"/>
              <a:ext cx="1534917" cy="1534916"/>
            </a:xfrm>
            <a:prstGeom prst="blockArc">
              <a:avLst>
                <a:gd name="adj1" fmla="val 10800000"/>
                <a:gd name="adj2" fmla="val 21598066"/>
                <a:gd name="adj3" fmla="val 1573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sp>
          <p:nvSpPr>
            <p:cNvPr id="61" name="Freeform: Shape 60">
              <a:extLst>
                <a:ext uri="{FF2B5EF4-FFF2-40B4-BE49-F238E27FC236}">
                  <a16:creationId xmlns:a16="http://schemas.microsoft.com/office/drawing/2014/main" id="{345C349E-8C35-49A0-BD5E-5EBB70E7A996}"/>
                </a:ext>
              </a:extLst>
            </p:cNvPr>
            <p:cNvSpPr/>
            <p:nvPr/>
          </p:nvSpPr>
          <p:spPr>
            <a:xfrm rot="10800000">
              <a:off x="7392209" y="3911163"/>
              <a:ext cx="1290905" cy="645461"/>
            </a:xfrm>
            <a:custGeom>
              <a:avLst/>
              <a:gdLst>
                <a:gd name="connsiteX0" fmla="*/ 1271016 w 2541996"/>
                <a:gd name="connsiteY0" fmla="*/ 0 h 1271016"/>
                <a:gd name="connsiteX1" fmla="*/ 2535470 w 2541996"/>
                <a:gd name="connsiteY1" fmla="*/ 1141062 h 1271016"/>
                <a:gd name="connsiteX2" fmla="*/ 2541996 w 2541996"/>
                <a:gd name="connsiteY2" fmla="*/ 1270301 h 1271016"/>
                <a:gd name="connsiteX3" fmla="*/ 2307244 w 2541996"/>
                <a:gd name="connsiteY3" fmla="*/ 1270433 h 1271016"/>
                <a:gd name="connsiteX4" fmla="*/ 1270725 w 2541996"/>
                <a:gd name="connsiteY4" fmla="*/ 234788 h 1271016"/>
                <a:gd name="connsiteX5" fmla="*/ 234788 w 2541996"/>
                <a:gd name="connsiteY5" fmla="*/ 1271016 h 1271016"/>
                <a:gd name="connsiteX6" fmla="*/ 0 w 2541996"/>
                <a:gd name="connsiteY6" fmla="*/ 1271016 h 1271016"/>
                <a:gd name="connsiteX7" fmla="*/ 1271016 w 2541996"/>
                <a:gd name="connsiteY7" fmla="*/ 0 h 1271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41996" h="1271016">
                  <a:moveTo>
                    <a:pt x="1271016" y="0"/>
                  </a:moveTo>
                  <a:cubicBezTo>
                    <a:pt x="1929107" y="0"/>
                    <a:pt x="2470381" y="500144"/>
                    <a:pt x="2535470" y="1141062"/>
                  </a:cubicBezTo>
                  <a:lnTo>
                    <a:pt x="2541996" y="1270301"/>
                  </a:lnTo>
                  <a:lnTo>
                    <a:pt x="2307244" y="1270433"/>
                  </a:lnTo>
                  <a:cubicBezTo>
                    <a:pt x="2306922" y="698254"/>
                    <a:pt x="1842904" y="234627"/>
                    <a:pt x="1270725" y="234788"/>
                  </a:cubicBezTo>
                  <a:cubicBezTo>
                    <a:pt x="698546" y="234949"/>
                    <a:pt x="234788" y="698837"/>
                    <a:pt x="234788" y="1271016"/>
                  </a:cubicBezTo>
                  <a:lnTo>
                    <a:pt x="0" y="1271016"/>
                  </a:lnTo>
                  <a:cubicBezTo>
                    <a:pt x="0" y="569053"/>
                    <a:pt x="569053" y="0"/>
                    <a:pt x="1271016" y="0"/>
                  </a:cubicBezTo>
                  <a:close/>
                </a:path>
              </a:pathLst>
            </a:custGeom>
            <a:solidFill>
              <a:schemeClr val="bg2">
                <a:lumMod val="1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5A5A6"/>
                </a:solidFill>
                <a:effectLst/>
                <a:uLnTx/>
                <a:uFillTx/>
                <a:latin typeface="Calibri"/>
                <a:ea typeface="+mn-ea"/>
                <a:cs typeface="+mn-cs"/>
              </a:endParaRPr>
            </a:p>
          </p:txBody>
        </p:sp>
      </p:grpSp>
      <p:grpSp>
        <p:nvGrpSpPr>
          <p:cNvPr id="71" name="Group 70">
            <a:extLst>
              <a:ext uri="{FF2B5EF4-FFF2-40B4-BE49-F238E27FC236}">
                <a16:creationId xmlns:a16="http://schemas.microsoft.com/office/drawing/2014/main" id="{F15C7CC0-BD9F-47EA-B04D-801F506EAF19}"/>
              </a:ext>
            </a:extLst>
          </p:cNvPr>
          <p:cNvGrpSpPr/>
          <p:nvPr/>
        </p:nvGrpSpPr>
        <p:grpSpPr>
          <a:xfrm>
            <a:off x="8562363" y="3143237"/>
            <a:ext cx="1536944" cy="1534918"/>
            <a:chOff x="8562363" y="3143237"/>
            <a:chExt cx="1536944" cy="1534918"/>
          </a:xfrm>
        </p:grpSpPr>
        <p:sp>
          <p:nvSpPr>
            <p:cNvPr id="21" name="Block Arc 20">
              <a:extLst>
                <a:ext uri="{FF2B5EF4-FFF2-40B4-BE49-F238E27FC236}">
                  <a16:creationId xmlns:a16="http://schemas.microsoft.com/office/drawing/2014/main" id="{F9162ACF-ABA6-4039-9C28-E7307B5A61CB}"/>
                </a:ext>
              </a:extLst>
            </p:cNvPr>
            <p:cNvSpPr/>
            <p:nvPr/>
          </p:nvSpPr>
          <p:spPr>
            <a:xfrm>
              <a:off x="8562363" y="3143239"/>
              <a:ext cx="1534917" cy="1534916"/>
            </a:xfrm>
            <a:prstGeom prst="blockArc">
              <a:avLst>
                <a:gd name="adj1" fmla="val 10800000"/>
                <a:gd name="adj2" fmla="val 21598066"/>
                <a:gd name="adj3" fmla="val 15737"/>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5A5A6"/>
                </a:solidFill>
                <a:effectLst/>
                <a:uLnTx/>
                <a:uFillTx/>
                <a:latin typeface="Calibri"/>
                <a:ea typeface="+mn-ea"/>
                <a:cs typeface="+mn-cs"/>
              </a:endParaRPr>
            </a:p>
          </p:txBody>
        </p:sp>
        <p:sp>
          <p:nvSpPr>
            <p:cNvPr id="63" name="Freeform: Shape 62">
              <a:extLst>
                <a:ext uri="{FF2B5EF4-FFF2-40B4-BE49-F238E27FC236}">
                  <a16:creationId xmlns:a16="http://schemas.microsoft.com/office/drawing/2014/main" id="{C2025EB2-F958-4473-A0A1-C9F997C3BDEF}"/>
                </a:ext>
              </a:extLst>
            </p:cNvPr>
            <p:cNvSpPr/>
            <p:nvPr/>
          </p:nvSpPr>
          <p:spPr>
            <a:xfrm>
              <a:off x="8563455" y="3143237"/>
              <a:ext cx="1535852" cy="767926"/>
            </a:xfrm>
            <a:custGeom>
              <a:avLst/>
              <a:gdLst>
                <a:gd name="connsiteX0" fmla="*/ 1511743 w 3024336"/>
                <a:gd name="connsiteY0" fmla="*/ 0 h 1512168"/>
                <a:gd name="connsiteX1" fmla="*/ 3024336 w 3024336"/>
                <a:gd name="connsiteY1" fmla="*/ 1511317 h 1512168"/>
                <a:gd name="connsiteX2" fmla="*/ 2783148 w 3024336"/>
                <a:gd name="connsiteY2" fmla="*/ 1511453 h 1512168"/>
                <a:gd name="connsiteX3" fmla="*/ 2776622 w 3024336"/>
                <a:gd name="connsiteY3" fmla="*/ 1382214 h 1512168"/>
                <a:gd name="connsiteX4" fmla="*/ 1512168 w 3024336"/>
                <a:gd name="connsiteY4" fmla="*/ 241152 h 1512168"/>
                <a:gd name="connsiteX5" fmla="*/ 241152 w 3024336"/>
                <a:gd name="connsiteY5" fmla="*/ 1512168 h 1512168"/>
                <a:gd name="connsiteX6" fmla="*/ 0 w 3024336"/>
                <a:gd name="connsiteY6" fmla="*/ 1512168 h 1512168"/>
                <a:gd name="connsiteX7" fmla="*/ 1511743 w 3024336"/>
                <a:gd name="connsiteY7" fmla="*/ 0 h 1512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24336" h="1512168">
                  <a:moveTo>
                    <a:pt x="1511743" y="0"/>
                  </a:moveTo>
                  <a:cubicBezTo>
                    <a:pt x="2346724" y="-235"/>
                    <a:pt x="3023866" y="676336"/>
                    <a:pt x="3024336" y="1511317"/>
                  </a:cubicBezTo>
                  <a:lnTo>
                    <a:pt x="2783148" y="1511453"/>
                  </a:lnTo>
                  <a:lnTo>
                    <a:pt x="2776622" y="1382214"/>
                  </a:lnTo>
                  <a:cubicBezTo>
                    <a:pt x="2711533" y="741296"/>
                    <a:pt x="2170259" y="241152"/>
                    <a:pt x="1512168" y="241152"/>
                  </a:cubicBezTo>
                  <a:cubicBezTo>
                    <a:pt x="810205" y="241152"/>
                    <a:pt x="241152" y="810205"/>
                    <a:pt x="241152" y="1512168"/>
                  </a:cubicBezTo>
                  <a:lnTo>
                    <a:pt x="0" y="1512168"/>
                  </a:lnTo>
                  <a:cubicBezTo>
                    <a:pt x="0" y="677187"/>
                    <a:pt x="676761" y="235"/>
                    <a:pt x="1511743" y="0"/>
                  </a:cubicBezTo>
                  <a:close/>
                </a:path>
              </a:pathLst>
            </a:custGeom>
            <a:solidFill>
              <a:schemeClr val="bg2">
                <a:lumMod val="1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5A5A6"/>
                </a:solidFill>
                <a:effectLst/>
                <a:uLnTx/>
                <a:uFillTx/>
                <a:latin typeface="Calibri"/>
                <a:ea typeface="+mn-ea"/>
                <a:cs typeface="+mn-cs"/>
              </a:endParaRPr>
            </a:p>
          </p:txBody>
        </p:sp>
      </p:grpSp>
      <p:grpSp>
        <p:nvGrpSpPr>
          <p:cNvPr id="72" name="Group 71">
            <a:extLst>
              <a:ext uri="{FF2B5EF4-FFF2-40B4-BE49-F238E27FC236}">
                <a16:creationId xmlns:a16="http://schemas.microsoft.com/office/drawing/2014/main" id="{D0147700-1901-4D6B-9F82-173A01BD4DD1}"/>
              </a:ext>
            </a:extLst>
          </p:cNvPr>
          <p:cNvGrpSpPr/>
          <p:nvPr/>
        </p:nvGrpSpPr>
        <p:grpSpPr>
          <a:xfrm>
            <a:off x="9855296" y="3143240"/>
            <a:ext cx="1534917" cy="1534916"/>
            <a:chOff x="9855296" y="3143240"/>
            <a:chExt cx="1534917" cy="1534916"/>
          </a:xfrm>
        </p:grpSpPr>
        <p:sp>
          <p:nvSpPr>
            <p:cNvPr id="23" name="Block Arc 22">
              <a:extLst>
                <a:ext uri="{FF2B5EF4-FFF2-40B4-BE49-F238E27FC236}">
                  <a16:creationId xmlns:a16="http://schemas.microsoft.com/office/drawing/2014/main" id="{960DD992-18E2-41A3-B466-946D69ECA564}"/>
                </a:ext>
              </a:extLst>
            </p:cNvPr>
            <p:cNvSpPr/>
            <p:nvPr/>
          </p:nvSpPr>
          <p:spPr>
            <a:xfrm rot="10800000">
              <a:off x="9855296" y="3143240"/>
              <a:ext cx="1534917" cy="1534916"/>
            </a:xfrm>
            <a:prstGeom prst="blockArc">
              <a:avLst>
                <a:gd name="adj1" fmla="val 10800000"/>
                <a:gd name="adj2" fmla="val 21598066"/>
                <a:gd name="adj3" fmla="val 1573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5A5A6"/>
                </a:solidFill>
                <a:effectLst/>
                <a:uLnTx/>
                <a:uFillTx/>
                <a:latin typeface="Calibri"/>
                <a:ea typeface="+mn-ea"/>
                <a:cs typeface="+mn-cs"/>
              </a:endParaRPr>
            </a:p>
          </p:txBody>
        </p:sp>
        <p:sp>
          <p:nvSpPr>
            <p:cNvPr id="64" name="Freeform: Shape 63">
              <a:extLst>
                <a:ext uri="{FF2B5EF4-FFF2-40B4-BE49-F238E27FC236}">
                  <a16:creationId xmlns:a16="http://schemas.microsoft.com/office/drawing/2014/main" id="{C485BB90-AF72-448E-A310-22BDBAB10E45}"/>
                </a:ext>
              </a:extLst>
            </p:cNvPr>
            <p:cNvSpPr/>
            <p:nvPr/>
          </p:nvSpPr>
          <p:spPr>
            <a:xfrm rot="10800000">
              <a:off x="9979174" y="3911163"/>
              <a:ext cx="1290905" cy="645461"/>
            </a:xfrm>
            <a:custGeom>
              <a:avLst/>
              <a:gdLst>
                <a:gd name="connsiteX0" fmla="*/ 1271016 w 2541996"/>
                <a:gd name="connsiteY0" fmla="*/ 0 h 1271016"/>
                <a:gd name="connsiteX1" fmla="*/ 2535470 w 2541996"/>
                <a:gd name="connsiteY1" fmla="*/ 1141062 h 1271016"/>
                <a:gd name="connsiteX2" fmla="*/ 2541996 w 2541996"/>
                <a:gd name="connsiteY2" fmla="*/ 1270301 h 1271016"/>
                <a:gd name="connsiteX3" fmla="*/ 2307244 w 2541996"/>
                <a:gd name="connsiteY3" fmla="*/ 1270433 h 1271016"/>
                <a:gd name="connsiteX4" fmla="*/ 1270725 w 2541996"/>
                <a:gd name="connsiteY4" fmla="*/ 234788 h 1271016"/>
                <a:gd name="connsiteX5" fmla="*/ 234788 w 2541996"/>
                <a:gd name="connsiteY5" fmla="*/ 1271016 h 1271016"/>
                <a:gd name="connsiteX6" fmla="*/ 0 w 2541996"/>
                <a:gd name="connsiteY6" fmla="*/ 1271016 h 1271016"/>
                <a:gd name="connsiteX7" fmla="*/ 1271016 w 2541996"/>
                <a:gd name="connsiteY7" fmla="*/ 0 h 1271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41996" h="1271016">
                  <a:moveTo>
                    <a:pt x="1271016" y="0"/>
                  </a:moveTo>
                  <a:cubicBezTo>
                    <a:pt x="1929107" y="0"/>
                    <a:pt x="2470381" y="500144"/>
                    <a:pt x="2535470" y="1141062"/>
                  </a:cubicBezTo>
                  <a:lnTo>
                    <a:pt x="2541996" y="1270301"/>
                  </a:lnTo>
                  <a:lnTo>
                    <a:pt x="2307244" y="1270433"/>
                  </a:lnTo>
                  <a:cubicBezTo>
                    <a:pt x="2306922" y="698254"/>
                    <a:pt x="1842904" y="234627"/>
                    <a:pt x="1270725" y="234788"/>
                  </a:cubicBezTo>
                  <a:cubicBezTo>
                    <a:pt x="698546" y="234949"/>
                    <a:pt x="234788" y="698837"/>
                    <a:pt x="234788" y="1271016"/>
                  </a:cubicBezTo>
                  <a:lnTo>
                    <a:pt x="0" y="1271016"/>
                  </a:lnTo>
                  <a:cubicBezTo>
                    <a:pt x="0" y="569053"/>
                    <a:pt x="569053" y="0"/>
                    <a:pt x="1271016" y="0"/>
                  </a:cubicBezTo>
                  <a:close/>
                </a:path>
              </a:pathLst>
            </a:custGeom>
            <a:solidFill>
              <a:schemeClr val="bg2">
                <a:lumMod val="1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5A5A6"/>
                </a:solidFill>
                <a:effectLst/>
                <a:uLnTx/>
                <a:uFillTx/>
                <a:latin typeface="Calibri"/>
                <a:ea typeface="+mn-ea"/>
                <a:cs typeface="+mn-cs"/>
              </a:endParaRPr>
            </a:p>
          </p:txBody>
        </p:sp>
      </p:grpSp>
      <p:sp>
        <p:nvSpPr>
          <p:cNvPr id="30" name="Oval 29">
            <a:extLst>
              <a:ext uri="{FF2B5EF4-FFF2-40B4-BE49-F238E27FC236}">
                <a16:creationId xmlns:a16="http://schemas.microsoft.com/office/drawing/2014/main" id="{7B0C2F3C-A438-4E39-BFD9-F3038808F740}"/>
              </a:ext>
            </a:extLst>
          </p:cNvPr>
          <p:cNvSpPr/>
          <p:nvPr/>
        </p:nvSpPr>
        <p:spPr>
          <a:xfrm>
            <a:off x="1398761" y="2905250"/>
            <a:ext cx="365760" cy="365760"/>
          </a:xfrm>
          <a:prstGeom prst="ellipse">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39C12">
                    <a:lumMod val="50000"/>
                  </a:srgbClr>
                </a:solidFill>
                <a:effectLst/>
                <a:uLnTx/>
                <a:uFillTx/>
                <a:latin typeface="Calibri"/>
                <a:ea typeface="+mn-ea"/>
                <a:cs typeface="+mn-cs"/>
              </a:rPr>
              <a:t>1</a:t>
            </a:r>
          </a:p>
        </p:txBody>
      </p:sp>
      <p:sp>
        <p:nvSpPr>
          <p:cNvPr id="31" name="Oval 30">
            <a:extLst>
              <a:ext uri="{FF2B5EF4-FFF2-40B4-BE49-F238E27FC236}">
                <a16:creationId xmlns:a16="http://schemas.microsoft.com/office/drawing/2014/main" id="{B218E51F-1CB7-4EC1-B617-8F82EDA9BDAB}"/>
              </a:ext>
            </a:extLst>
          </p:cNvPr>
          <p:cNvSpPr/>
          <p:nvPr/>
        </p:nvSpPr>
        <p:spPr>
          <a:xfrm>
            <a:off x="3975201" y="2905250"/>
            <a:ext cx="365760" cy="365760"/>
          </a:xfrm>
          <a:prstGeom prst="ellipse">
            <a:avLst/>
          </a:prstGeom>
          <a:solidFill>
            <a:schemeClr val="accent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3</a:t>
            </a:r>
          </a:p>
        </p:txBody>
      </p:sp>
      <p:sp>
        <p:nvSpPr>
          <p:cNvPr id="32" name="Oval 31">
            <a:extLst>
              <a:ext uri="{FF2B5EF4-FFF2-40B4-BE49-F238E27FC236}">
                <a16:creationId xmlns:a16="http://schemas.microsoft.com/office/drawing/2014/main" id="{665162B7-9949-4B00-9A1E-D14E617CD729}"/>
              </a:ext>
            </a:extLst>
          </p:cNvPr>
          <p:cNvSpPr/>
          <p:nvPr/>
        </p:nvSpPr>
        <p:spPr>
          <a:xfrm>
            <a:off x="2682266" y="4551318"/>
            <a:ext cx="365760" cy="365760"/>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9BBB59">
                    <a:lumMod val="50000"/>
                  </a:srgbClr>
                </a:solidFill>
                <a:effectLst/>
                <a:uLnTx/>
                <a:uFillTx/>
                <a:latin typeface="Calibri"/>
                <a:ea typeface="+mn-ea"/>
                <a:cs typeface="+mn-cs"/>
              </a:rPr>
              <a:t>2</a:t>
            </a:r>
          </a:p>
        </p:txBody>
      </p:sp>
      <p:sp>
        <p:nvSpPr>
          <p:cNvPr id="33" name="Oval 32">
            <a:extLst>
              <a:ext uri="{FF2B5EF4-FFF2-40B4-BE49-F238E27FC236}">
                <a16:creationId xmlns:a16="http://schemas.microsoft.com/office/drawing/2014/main" id="{7D49F444-2432-4218-9EF8-9B73D9F57DD5}"/>
              </a:ext>
            </a:extLst>
          </p:cNvPr>
          <p:cNvSpPr/>
          <p:nvPr/>
        </p:nvSpPr>
        <p:spPr>
          <a:xfrm>
            <a:off x="5268136" y="4551318"/>
            <a:ext cx="365760" cy="365760"/>
          </a:xfrm>
          <a:prstGeom prst="ellipse">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4</a:t>
            </a:r>
          </a:p>
        </p:txBody>
      </p:sp>
      <p:sp>
        <p:nvSpPr>
          <p:cNvPr id="34" name="Oval 33">
            <a:extLst>
              <a:ext uri="{FF2B5EF4-FFF2-40B4-BE49-F238E27FC236}">
                <a16:creationId xmlns:a16="http://schemas.microsoft.com/office/drawing/2014/main" id="{E81498F0-7C1A-453E-8BCF-39CEDEAF1F03}"/>
              </a:ext>
            </a:extLst>
          </p:cNvPr>
          <p:cNvSpPr/>
          <p:nvPr/>
        </p:nvSpPr>
        <p:spPr>
          <a:xfrm>
            <a:off x="6561071" y="2905250"/>
            <a:ext cx="365760" cy="365760"/>
          </a:xfrm>
          <a:prstGeom prst="ellipse">
            <a:avLst/>
          </a:prstGeom>
          <a:solidFill>
            <a:schemeClr val="accent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5</a:t>
            </a:r>
          </a:p>
        </p:txBody>
      </p:sp>
      <p:sp>
        <p:nvSpPr>
          <p:cNvPr id="35" name="Oval 34">
            <a:extLst>
              <a:ext uri="{FF2B5EF4-FFF2-40B4-BE49-F238E27FC236}">
                <a16:creationId xmlns:a16="http://schemas.microsoft.com/office/drawing/2014/main" id="{89030C31-8E06-4BB7-9891-52A4F3DDA779}"/>
              </a:ext>
            </a:extLst>
          </p:cNvPr>
          <p:cNvSpPr/>
          <p:nvPr/>
        </p:nvSpPr>
        <p:spPr>
          <a:xfrm>
            <a:off x="7854006" y="4551318"/>
            <a:ext cx="365760" cy="365760"/>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6</a:t>
            </a:r>
          </a:p>
        </p:txBody>
      </p:sp>
      <p:sp>
        <p:nvSpPr>
          <p:cNvPr id="36" name="Oval 35">
            <a:extLst>
              <a:ext uri="{FF2B5EF4-FFF2-40B4-BE49-F238E27FC236}">
                <a16:creationId xmlns:a16="http://schemas.microsoft.com/office/drawing/2014/main" id="{F7DCA756-256E-4E2D-B561-F938285F284F}"/>
              </a:ext>
            </a:extLst>
          </p:cNvPr>
          <p:cNvSpPr/>
          <p:nvPr/>
        </p:nvSpPr>
        <p:spPr>
          <a:xfrm>
            <a:off x="9146941" y="2905250"/>
            <a:ext cx="365760" cy="365760"/>
          </a:xfrm>
          <a:prstGeom prst="ellipse">
            <a:avLst/>
          </a:prstGeom>
          <a:solidFill>
            <a:schemeClr val="tx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7</a:t>
            </a:r>
          </a:p>
        </p:txBody>
      </p:sp>
      <p:sp>
        <p:nvSpPr>
          <p:cNvPr id="37" name="Oval 36">
            <a:extLst>
              <a:ext uri="{FF2B5EF4-FFF2-40B4-BE49-F238E27FC236}">
                <a16:creationId xmlns:a16="http://schemas.microsoft.com/office/drawing/2014/main" id="{1D955D3D-6052-4F3C-98DF-A9646C4636CE}"/>
              </a:ext>
            </a:extLst>
          </p:cNvPr>
          <p:cNvSpPr/>
          <p:nvPr/>
        </p:nvSpPr>
        <p:spPr>
          <a:xfrm>
            <a:off x="10439874" y="4551318"/>
            <a:ext cx="365760" cy="36576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8</a:t>
            </a:r>
          </a:p>
        </p:txBody>
      </p:sp>
      <p:sp>
        <p:nvSpPr>
          <p:cNvPr id="80" name="Rectangle 79">
            <a:extLst>
              <a:ext uri="{FF2B5EF4-FFF2-40B4-BE49-F238E27FC236}">
                <a16:creationId xmlns:a16="http://schemas.microsoft.com/office/drawing/2014/main" id="{5EE2B28A-5135-4D5E-A752-67AFD836FB25}"/>
              </a:ext>
            </a:extLst>
          </p:cNvPr>
          <p:cNvSpPr/>
          <p:nvPr/>
        </p:nvSpPr>
        <p:spPr>
          <a:xfrm>
            <a:off x="4506046" y="1826023"/>
            <a:ext cx="2045595" cy="1200329"/>
          </a:xfrm>
          <a:prstGeom prst="rect">
            <a:avLst/>
          </a:prstGeom>
        </p:spPr>
        <p:txBody>
          <a:bodyPr wrap="square">
            <a:spAutoFit/>
          </a:bodyPr>
          <a:lstStyle/>
          <a:p>
            <a:pPr lvl="0" algn="ctr" defTabSz="914354"/>
            <a:r>
              <a:rPr lang="es-ES" sz="1200" dirty="0">
                <a:solidFill>
                  <a:schemeClr val="tx2"/>
                </a:solidFill>
              </a:rPr>
              <a:t>Fijación primera intención de diligencia de desalojo.. El ocupante ilegal “EVENTPLUS”, Se suspende por observaciones del Ministerio publico.</a:t>
            </a:r>
          </a:p>
        </p:txBody>
      </p:sp>
      <p:grpSp>
        <p:nvGrpSpPr>
          <p:cNvPr id="82" name="Group 81">
            <a:extLst>
              <a:ext uri="{FF2B5EF4-FFF2-40B4-BE49-F238E27FC236}">
                <a16:creationId xmlns:a16="http://schemas.microsoft.com/office/drawing/2014/main" id="{3B51A83D-BD4D-4264-BA0F-9E4786A43544}"/>
              </a:ext>
            </a:extLst>
          </p:cNvPr>
          <p:cNvGrpSpPr/>
          <p:nvPr/>
        </p:nvGrpSpPr>
        <p:grpSpPr>
          <a:xfrm>
            <a:off x="5666460" y="4765796"/>
            <a:ext cx="2223814" cy="1138774"/>
            <a:chOff x="2062043" y="5178342"/>
            <a:chExt cx="2974700" cy="1138774"/>
          </a:xfrm>
        </p:grpSpPr>
        <p:sp>
          <p:nvSpPr>
            <p:cNvPr id="83" name="Rectangle 82">
              <a:extLst>
                <a:ext uri="{FF2B5EF4-FFF2-40B4-BE49-F238E27FC236}">
                  <a16:creationId xmlns:a16="http://schemas.microsoft.com/office/drawing/2014/main" id="{8B1A700B-C7B5-4A4E-859C-EAA086767B0B}"/>
                </a:ext>
              </a:extLst>
            </p:cNvPr>
            <p:cNvSpPr/>
            <p:nvPr/>
          </p:nvSpPr>
          <p:spPr>
            <a:xfrm>
              <a:off x="2181243" y="5486119"/>
              <a:ext cx="2736304" cy="830997"/>
            </a:xfrm>
            <a:prstGeom prst="rect">
              <a:avLst/>
            </a:prstGeom>
          </p:spPr>
          <p:txBody>
            <a:bodyPr wrap="square">
              <a:spAutoFit/>
            </a:bodyPr>
            <a:lstStyle/>
            <a:p>
              <a:pPr lvl="0" algn="just" defTabSz="914354"/>
              <a:r>
                <a:rPr lang="es-ES" sz="1200" dirty="0">
                  <a:solidFill>
                    <a:schemeClr val="tx2"/>
                  </a:solidFill>
                </a:rPr>
                <a:t>Segunda intención de Diligencia de desalojo. Se suspende por observaciones del Ministerio Público. </a:t>
              </a:r>
            </a:p>
          </p:txBody>
        </p:sp>
        <p:sp>
          <p:nvSpPr>
            <p:cNvPr id="84" name="TextBox 83">
              <a:extLst>
                <a:ext uri="{FF2B5EF4-FFF2-40B4-BE49-F238E27FC236}">
                  <a16:creationId xmlns:a16="http://schemas.microsoft.com/office/drawing/2014/main" id="{81AE1B64-7844-47EC-BEF4-701C485E5DD8}"/>
                </a:ext>
              </a:extLst>
            </p:cNvPr>
            <p:cNvSpPr txBox="1"/>
            <p:nvPr/>
          </p:nvSpPr>
          <p:spPr>
            <a:xfrm>
              <a:off x="2062043" y="5178342"/>
              <a:ext cx="2974700" cy="307777"/>
            </a:xfrm>
            <a:prstGeom prst="rect">
              <a:avLst/>
            </a:prstGeom>
            <a:noFill/>
          </p:spPr>
          <p:txBody>
            <a:bodyPr wrap="none" rtlCol="0" anchor="b">
              <a:spAutoFit/>
            </a:bodyPr>
            <a:lstStyle/>
            <a:p>
              <a:pPr lvl="0" algn="ctr" defTabSz="914354"/>
              <a:r>
                <a:rPr lang="en-US" sz="1400" b="1" cap="all" dirty="0">
                  <a:solidFill>
                    <a:srgbClr val="4B2C50"/>
                  </a:solidFill>
                </a:rPr>
                <a:t>03 de </a:t>
              </a:r>
              <a:r>
                <a:rPr lang="en-US" sz="1400" b="1" cap="all" dirty="0" err="1">
                  <a:solidFill>
                    <a:srgbClr val="4B2C50"/>
                  </a:solidFill>
                </a:rPr>
                <a:t>noviembre</a:t>
              </a:r>
              <a:r>
                <a:rPr lang="en-US" sz="1400" b="1" cap="all" dirty="0">
                  <a:solidFill>
                    <a:srgbClr val="4B2C50"/>
                  </a:solidFill>
                </a:rPr>
                <a:t> de 2017</a:t>
              </a:r>
            </a:p>
          </p:txBody>
        </p:sp>
      </p:grpSp>
      <p:sp>
        <p:nvSpPr>
          <p:cNvPr id="86" name="Rectangle 85">
            <a:extLst>
              <a:ext uri="{FF2B5EF4-FFF2-40B4-BE49-F238E27FC236}">
                <a16:creationId xmlns:a16="http://schemas.microsoft.com/office/drawing/2014/main" id="{11111401-8898-4718-A8E3-121A963F92CF}"/>
              </a:ext>
            </a:extLst>
          </p:cNvPr>
          <p:cNvSpPr/>
          <p:nvPr/>
        </p:nvSpPr>
        <p:spPr>
          <a:xfrm>
            <a:off x="3057283" y="5140667"/>
            <a:ext cx="2045595" cy="1015663"/>
          </a:xfrm>
          <a:prstGeom prst="rect">
            <a:avLst/>
          </a:prstGeom>
        </p:spPr>
        <p:txBody>
          <a:bodyPr wrap="square">
            <a:spAutoFit/>
          </a:bodyPr>
          <a:lstStyle/>
          <a:p>
            <a:pPr lvl="0" algn="ctr" defTabSz="914354"/>
            <a:r>
              <a:rPr lang="es-ES" sz="1200" dirty="0">
                <a:solidFill>
                  <a:schemeClr val="tx2"/>
                </a:solidFill>
              </a:rPr>
              <a:t>Se expide el estimado de Renta recalculado fijándolo por el límite inferior en $46.250.000 y superior en $50.000.000.</a:t>
            </a:r>
            <a:endParaRPr kumimoji="0" lang="en-US" sz="1200" b="0" i="0" u="none" strike="noStrike" kern="1200" cap="none" spc="0" normalizeH="0" baseline="0" noProof="0" dirty="0">
              <a:ln>
                <a:noFill/>
              </a:ln>
              <a:solidFill>
                <a:schemeClr val="tx2"/>
              </a:solidFill>
              <a:effectLst/>
              <a:uLnTx/>
              <a:uFillTx/>
              <a:latin typeface="Calibri"/>
            </a:endParaRPr>
          </a:p>
        </p:txBody>
      </p:sp>
      <p:grpSp>
        <p:nvGrpSpPr>
          <p:cNvPr id="88" name="Group 87">
            <a:extLst>
              <a:ext uri="{FF2B5EF4-FFF2-40B4-BE49-F238E27FC236}">
                <a16:creationId xmlns:a16="http://schemas.microsoft.com/office/drawing/2014/main" id="{8FD19F04-3090-46CF-9C8B-427B31E67444}"/>
              </a:ext>
            </a:extLst>
          </p:cNvPr>
          <p:cNvGrpSpPr/>
          <p:nvPr/>
        </p:nvGrpSpPr>
        <p:grpSpPr>
          <a:xfrm>
            <a:off x="6899385" y="1537326"/>
            <a:ext cx="2223814" cy="1323440"/>
            <a:chOff x="2062043" y="5178342"/>
            <a:chExt cx="2974700" cy="1323440"/>
          </a:xfrm>
        </p:grpSpPr>
        <p:sp>
          <p:nvSpPr>
            <p:cNvPr id="89" name="Rectangle 88">
              <a:extLst>
                <a:ext uri="{FF2B5EF4-FFF2-40B4-BE49-F238E27FC236}">
                  <a16:creationId xmlns:a16="http://schemas.microsoft.com/office/drawing/2014/main" id="{E49F686E-7D0C-4025-8ABA-C9714A0A5D6B}"/>
                </a:ext>
              </a:extLst>
            </p:cNvPr>
            <p:cNvSpPr/>
            <p:nvPr/>
          </p:nvSpPr>
          <p:spPr>
            <a:xfrm>
              <a:off x="2181243" y="5486119"/>
              <a:ext cx="2736304" cy="1015663"/>
            </a:xfrm>
            <a:prstGeom prst="rect">
              <a:avLst/>
            </a:prstGeom>
          </p:spPr>
          <p:txBody>
            <a:bodyPr wrap="square">
              <a:spAutoFit/>
            </a:bodyPr>
            <a:lstStyle/>
            <a:p>
              <a:pPr lvl="0" algn="ctr"/>
              <a:r>
                <a:rPr lang="es-CO" sz="1200" dirty="0">
                  <a:solidFill>
                    <a:schemeClr val="tx2"/>
                  </a:solidFill>
                </a:rPr>
                <a:t>Tercera intención de diligencia de desalojo. Se suspende la diligencia por observaciones del Ministerio Público. </a:t>
              </a:r>
            </a:p>
          </p:txBody>
        </p:sp>
        <p:sp>
          <p:nvSpPr>
            <p:cNvPr id="90" name="TextBox 89">
              <a:extLst>
                <a:ext uri="{FF2B5EF4-FFF2-40B4-BE49-F238E27FC236}">
                  <a16:creationId xmlns:a16="http://schemas.microsoft.com/office/drawing/2014/main" id="{D8334674-F817-4FD2-8DC7-1C030B5A8D0C}"/>
                </a:ext>
              </a:extLst>
            </p:cNvPr>
            <p:cNvSpPr txBox="1"/>
            <p:nvPr/>
          </p:nvSpPr>
          <p:spPr>
            <a:xfrm>
              <a:off x="2062043" y="5178342"/>
              <a:ext cx="2974700" cy="307777"/>
            </a:xfrm>
            <a:prstGeom prst="rect">
              <a:avLst/>
            </a:prstGeom>
            <a:noFill/>
          </p:spPr>
          <p:txBody>
            <a:bodyPr wrap="none" rtlCol="0" anchor="b">
              <a:spAutoFit/>
            </a:bodyPr>
            <a:lstStyle/>
            <a:p>
              <a:pPr lvl="0" algn="ctr" defTabSz="914354"/>
              <a:r>
                <a:rPr lang="en-US" sz="1400" b="1" cap="all" dirty="0">
                  <a:solidFill>
                    <a:srgbClr val="16A085"/>
                  </a:solidFill>
                </a:rPr>
                <a:t>08 de </a:t>
              </a:r>
              <a:r>
                <a:rPr lang="en-US" sz="1400" b="1" cap="all" dirty="0" err="1">
                  <a:solidFill>
                    <a:srgbClr val="16A085"/>
                  </a:solidFill>
                </a:rPr>
                <a:t>noviembre</a:t>
              </a:r>
              <a:r>
                <a:rPr lang="en-US" sz="1400" b="1" cap="all" dirty="0">
                  <a:solidFill>
                    <a:srgbClr val="16A085"/>
                  </a:solidFill>
                </a:rPr>
                <a:t> de 2017</a:t>
              </a:r>
            </a:p>
          </p:txBody>
        </p:sp>
      </p:grpSp>
      <p:grpSp>
        <p:nvGrpSpPr>
          <p:cNvPr id="91" name="Group 90">
            <a:extLst>
              <a:ext uri="{FF2B5EF4-FFF2-40B4-BE49-F238E27FC236}">
                <a16:creationId xmlns:a16="http://schemas.microsoft.com/office/drawing/2014/main" id="{B1129BBD-C202-49B1-9620-F8A81A8040FE}"/>
              </a:ext>
            </a:extLst>
          </p:cNvPr>
          <p:cNvGrpSpPr/>
          <p:nvPr/>
        </p:nvGrpSpPr>
        <p:grpSpPr>
          <a:xfrm>
            <a:off x="8261255" y="4765796"/>
            <a:ext cx="2137124" cy="1138774"/>
            <a:chOff x="2120025" y="5178342"/>
            <a:chExt cx="2858738" cy="1138774"/>
          </a:xfrm>
        </p:grpSpPr>
        <p:sp>
          <p:nvSpPr>
            <p:cNvPr id="92" name="Rectangle 91">
              <a:extLst>
                <a:ext uri="{FF2B5EF4-FFF2-40B4-BE49-F238E27FC236}">
                  <a16:creationId xmlns:a16="http://schemas.microsoft.com/office/drawing/2014/main" id="{5D038D94-92AD-4BBB-9D32-FBABB51BBB9E}"/>
                </a:ext>
              </a:extLst>
            </p:cNvPr>
            <p:cNvSpPr/>
            <p:nvPr/>
          </p:nvSpPr>
          <p:spPr>
            <a:xfrm>
              <a:off x="2181243" y="5486119"/>
              <a:ext cx="2736304" cy="830997"/>
            </a:xfrm>
            <a:prstGeom prst="rect">
              <a:avLst/>
            </a:prstGeom>
          </p:spPr>
          <p:txBody>
            <a:bodyPr wrap="square">
              <a:spAutoFit/>
            </a:bodyPr>
            <a:lstStyle/>
            <a:p>
              <a:pPr lvl="0" algn="ctr" defTabSz="914354"/>
              <a:r>
                <a:rPr lang="es-ES" sz="1200" dirty="0">
                  <a:solidFill>
                    <a:schemeClr val="tx2"/>
                  </a:solidFill>
                </a:rPr>
                <a:t>Cuarta intención de diligencia de desalojo. Se pacta la entrega voluntaria con el ocupante.</a:t>
              </a:r>
            </a:p>
          </p:txBody>
        </p:sp>
        <p:sp>
          <p:nvSpPr>
            <p:cNvPr id="93" name="TextBox 92">
              <a:extLst>
                <a:ext uri="{FF2B5EF4-FFF2-40B4-BE49-F238E27FC236}">
                  <a16:creationId xmlns:a16="http://schemas.microsoft.com/office/drawing/2014/main" id="{22604A2D-E446-4E40-B2F6-840CBE1B30B7}"/>
                </a:ext>
              </a:extLst>
            </p:cNvPr>
            <p:cNvSpPr txBox="1"/>
            <p:nvPr/>
          </p:nvSpPr>
          <p:spPr>
            <a:xfrm>
              <a:off x="2120025" y="5178342"/>
              <a:ext cx="2858738" cy="307777"/>
            </a:xfrm>
            <a:prstGeom prst="rect">
              <a:avLst/>
            </a:prstGeom>
            <a:noFill/>
          </p:spPr>
          <p:txBody>
            <a:bodyPr wrap="none" rtlCol="0" anchor="b">
              <a:spAutoFit/>
            </a:bodyPr>
            <a:lstStyle/>
            <a:p>
              <a:pPr lvl="0" algn="ctr" defTabSz="914354"/>
              <a:r>
                <a:rPr lang="en-US" sz="1400" b="1" cap="all" dirty="0">
                  <a:solidFill>
                    <a:srgbClr val="2C3E50"/>
                  </a:solidFill>
                </a:rPr>
                <a:t>22 de </a:t>
              </a:r>
              <a:r>
                <a:rPr lang="en-US" sz="1400" b="1" cap="all" dirty="0" err="1">
                  <a:solidFill>
                    <a:srgbClr val="2C3E50"/>
                  </a:solidFill>
                </a:rPr>
                <a:t>Diciembre</a:t>
              </a:r>
              <a:r>
                <a:rPr lang="en-US" sz="1400" b="1" cap="all" dirty="0">
                  <a:solidFill>
                    <a:srgbClr val="2C3E50"/>
                  </a:solidFill>
                </a:rPr>
                <a:t> de 2017</a:t>
              </a:r>
            </a:p>
          </p:txBody>
        </p:sp>
      </p:grpSp>
      <p:grpSp>
        <p:nvGrpSpPr>
          <p:cNvPr id="94" name="Group 93">
            <a:extLst>
              <a:ext uri="{FF2B5EF4-FFF2-40B4-BE49-F238E27FC236}">
                <a16:creationId xmlns:a16="http://schemas.microsoft.com/office/drawing/2014/main" id="{206699BB-0C0C-4BB0-BA47-0F221433CFC0}"/>
              </a:ext>
            </a:extLst>
          </p:cNvPr>
          <p:cNvGrpSpPr/>
          <p:nvPr/>
        </p:nvGrpSpPr>
        <p:grpSpPr>
          <a:xfrm>
            <a:off x="9598943" y="1611618"/>
            <a:ext cx="2045595" cy="1323440"/>
            <a:chOff x="2181243" y="5178342"/>
            <a:chExt cx="2736304" cy="1323440"/>
          </a:xfrm>
        </p:grpSpPr>
        <p:sp>
          <p:nvSpPr>
            <p:cNvPr id="95" name="Rectangle 94">
              <a:extLst>
                <a:ext uri="{FF2B5EF4-FFF2-40B4-BE49-F238E27FC236}">
                  <a16:creationId xmlns:a16="http://schemas.microsoft.com/office/drawing/2014/main" id="{CCFB16DB-B111-4A05-843A-CC73C1F29FB7}"/>
                </a:ext>
              </a:extLst>
            </p:cNvPr>
            <p:cNvSpPr/>
            <p:nvPr/>
          </p:nvSpPr>
          <p:spPr>
            <a:xfrm>
              <a:off x="2181243" y="5486119"/>
              <a:ext cx="2736304" cy="1015663"/>
            </a:xfrm>
            <a:prstGeom prst="rect">
              <a:avLst/>
            </a:prstGeom>
          </p:spPr>
          <p:txBody>
            <a:bodyPr wrap="square">
              <a:spAutoFit/>
            </a:bodyPr>
            <a:lstStyle/>
            <a:p>
              <a:pPr lvl="0" algn="ctr" defTabSz="914354"/>
              <a:r>
                <a:rPr lang="es-ES" sz="1200" dirty="0">
                  <a:solidFill>
                    <a:schemeClr val="tx2"/>
                  </a:solidFill>
                </a:rPr>
                <a:t>Se realiza la entrega del inmueble de manera voluntaria y esta se extiende hasta el 08 de Marzo de 2018.</a:t>
              </a:r>
            </a:p>
          </p:txBody>
        </p:sp>
        <p:sp>
          <p:nvSpPr>
            <p:cNvPr id="96" name="TextBox 95">
              <a:extLst>
                <a:ext uri="{FF2B5EF4-FFF2-40B4-BE49-F238E27FC236}">
                  <a16:creationId xmlns:a16="http://schemas.microsoft.com/office/drawing/2014/main" id="{6473D16B-F142-49C6-ACD5-96C46E24A72A}"/>
                </a:ext>
              </a:extLst>
            </p:cNvPr>
            <p:cNvSpPr txBox="1"/>
            <p:nvPr/>
          </p:nvSpPr>
          <p:spPr>
            <a:xfrm>
              <a:off x="2336683" y="5178342"/>
              <a:ext cx="2425425" cy="307777"/>
            </a:xfrm>
            <a:prstGeom prst="rect">
              <a:avLst/>
            </a:prstGeom>
            <a:noFill/>
          </p:spPr>
          <p:txBody>
            <a:bodyPr wrap="none" rtlCol="0" anchor="b">
              <a:spAutoFit/>
            </a:bodyPr>
            <a:lstStyle/>
            <a:p>
              <a:pPr lvl="0" algn="ctr" defTabSz="914354"/>
              <a:r>
                <a:rPr lang="es-ES" sz="1400" b="1" cap="all" dirty="0">
                  <a:solidFill>
                    <a:srgbClr val="2980B9"/>
                  </a:solidFill>
                </a:rPr>
                <a:t>19 de Enero de 2018</a:t>
              </a:r>
            </a:p>
          </p:txBody>
        </p:sp>
      </p:grpSp>
      <p:grpSp>
        <p:nvGrpSpPr>
          <p:cNvPr id="100" name="Group 59">
            <a:extLst>
              <a:ext uri="{FF2B5EF4-FFF2-40B4-BE49-F238E27FC236}">
                <a16:creationId xmlns:a16="http://schemas.microsoft.com/office/drawing/2014/main" id="{A7A69812-456A-4A53-A0B4-8881549C9E61}"/>
              </a:ext>
            </a:extLst>
          </p:cNvPr>
          <p:cNvGrpSpPr/>
          <p:nvPr/>
        </p:nvGrpSpPr>
        <p:grpSpPr>
          <a:xfrm>
            <a:off x="1935475" y="1647319"/>
            <a:ext cx="1928028" cy="1323440"/>
            <a:chOff x="2047284" y="5178342"/>
            <a:chExt cx="3004235" cy="1323440"/>
          </a:xfrm>
        </p:grpSpPr>
        <p:sp>
          <p:nvSpPr>
            <p:cNvPr id="101" name="Rectangle 60">
              <a:extLst>
                <a:ext uri="{FF2B5EF4-FFF2-40B4-BE49-F238E27FC236}">
                  <a16:creationId xmlns:a16="http://schemas.microsoft.com/office/drawing/2014/main" id="{AAD120EC-A5DA-47E4-92EB-2EAFACB9AB1E}"/>
                </a:ext>
              </a:extLst>
            </p:cNvPr>
            <p:cNvSpPr/>
            <p:nvPr/>
          </p:nvSpPr>
          <p:spPr>
            <a:xfrm>
              <a:off x="2181243" y="5486119"/>
              <a:ext cx="2736304" cy="1015663"/>
            </a:xfrm>
            <a:prstGeom prst="rect">
              <a:avLst/>
            </a:prstGeom>
          </p:spPr>
          <p:txBody>
            <a:bodyPr wrap="square">
              <a:spAutoFit/>
            </a:bodyPr>
            <a:lstStyle/>
            <a:p>
              <a:pPr lvl="0" algn="ctr" defTabSz="914354"/>
              <a:r>
                <a:rPr lang="es-ES" sz="1200" dirty="0">
                  <a:solidFill>
                    <a:schemeClr val="tx2"/>
                  </a:solidFill>
                </a:rPr>
                <a:t>Se expide la Resolución 1017 de 2017, en donde se fija que se ejecutara la diligencia de manera directa</a:t>
              </a:r>
              <a:endParaRPr kumimoji="0" lang="en-US" sz="1200" b="0" i="0" u="none" strike="noStrike" kern="1200" cap="none" spc="0" normalizeH="0" baseline="0" noProof="0" dirty="0">
                <a:ln>
                  <a:noFill/>
                </a:ln>
                <a:solidFill>
                  <a:schemeClr val="tx2"/>
                </a:solidFill>
                <a:effectLst/>
                <a:uLnTx/>
                <a:uFillTx/>
                <a:latin typeface="Calibri"/>
              </a:endParaRPr>
            </a:p>
          </p:txBody>
        </p:sp>
        <p:sp>
          <p:nvSpPr>
            <p:cNvPr id="102" name="TextBox 61">
              <a:extLst>
                <a:ext uri="{FF2B5EF4-FFF2-40B4-BE49-F238E27FC236}">
                  <a16:creationId xmlns:a16="http://schemas.microsoft.com/office/drawing/2014/main" id="{149F2035-B08C-444C-A58E-A90325AE9699}"/>
                </a:ext>
              </a:extLst>
            </p:cNvPr>
            <p:cNvSpPr txBox="1"/>
            <p:nvPr/>
          </p:nvSpPr>
          <p:spPr>
            <a:xfrm>
              <a:off x="2047284" y="5178342"/>
              <a:ext cx="3004235" cy="307777"/>
            </a:xfrm>
            <a:prstGeom prst="rect">
              <a:avLst/>
            </a:prstGeom>
            <a:noFill/>
          </p:spPr>
          <p:txBody>
            <a:bodyPr wrap="none" rtlCol="0" anchor="b">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400" b="1" i="0" u="none" strike="noStrike" kern="1200" cap="all" spc="0" normalizeH="0" baseline="0" noProof="0" dirty="0">
                  <a:ln>
                    <a:noFill/>
                  </a:ln>
                  <a:solidFill>
                    <a:srgbClr val="9BBB59"/>
                  </a:solidFill>
                  <a:effectLst/>
                  <a:uLnTx/>
                  <a:uFillTx/>
                  <a:latin typeface="Calibri"/>
                  <a:ea typeface="+mn-ea"/>
                  <a:cs typeface="+mn-cs"/>
                </a:rPr>
                <a:t>29 de Agosto de 2017</a:t>
              </a:r>
            </a:p>
          </p:txBody>
        </p:sp>
      </p:grpSp>
      <p:grpSp>
        <p:nvGrpSpPr>
          <p:cNvPr id="103" name="Group 56">
            <a:extLst>
              <a:ext uri="{FF2B5EF4-FFF2-40B4-BE49-F238E27FC236}">
                <a16:creationId xmlns:a16="http://schemas.microsoft.com/office/drawing/2014/main" id="{143A8183-DFEA-4934-8DD8-654489B1D843}"/>
              </a:ext>
            </a:extLst>
          </p:cNvPr>
          <p:cNvGrpSpPr/>
          <p:nvPr/>
        </p:nvGrpSpPr>
        <p:grpSpPr>
          <a:xfrm>
            <a:off x="201094" y="4799536"/>
            <a:ext cx="2736304" cy="1138774"/>
            <a:chOff x="2181243" y="5178342"/>
            <a:chExt cx="2736304" cy="1138774"/>
          </a:xfrm>
        </p:grpSpPr>
        <p:sp>
          <p:nvSpPr>
            <p:cNvPr id="104" name="Rectangle 57">
              <a:extLst>
                <a:ext uri="{FF2B5EF4-FFF2-40B4-BE49-F238E27FC236}">
                  <a16:creationId xmlns:a16="http://schemas.microsoft.com/office/drawing/2014/main" id="{93BDE43E-5A91-4714-B8B8-FAAF7A52DF04}"/>
                </a:ext>
              </a:extLst>
            </p:cNvPr>
            <p:cNvSpPr/>
            <p:nvPr/>
          </p:nvSpPr>
          <p:spPr>
            <a:xfrm>
              <a:off x="2181243" y="5486119"/>
              <a:ext cx="2736304" cy="830997"/>
            </a:xfrm>
            <a:prstGeom prst="rect">
              <a:avLst/>
            </a:prstGeom>
          </p:spPr>
          <p:txBody>
            <a:bodyPr wrap="square">
              <a:spAutoFit/>
            </a:bodyPr>
            <a:lstStyle/>
            <a:p>
              <a:pPr lvl="0" algn="ctr"/>
              <a:r>
                <a:rPr lang="es-ES" sz="1200" dirty="0">
                  <a:solidFill>
                    <a:schemeClr val="tx2"/>
                  </a:solidFill>
                </a:rPr>
                <a:t>Se expide la Resolución 377 de 2016, en la cual se solicita a la inspección de policía del cedro la ejecución de la diligencia de desalojo</a:t>
              </a:r>
              <a:endParaRPr lang="es-CO" sz="1200" dirty="0">
                <a:solidFill>
                  <a:schemeClr val="tx2"/>
                </a:solidFill>
              </a:endParaRPr>
            </a:p>
          </p:txBody>
        </p:sp>
        <p:sp>
          <p:nvSpPr>
            <p:cNvPr id="105" name="TextBox 58">
              <a:extLst>
                <a:ext uri="{FF2B5EF4-FFF2-40B4-BE49-F238E27FC236}">
                  <a16:creationId xmlns:a16="http://schemas.microsoft.com/office/drawing/2014/main" id="{E56A5B93-9ADD-4BDD-92B1-683EB1AB9BAB}"/>
                </a:ext>
              </a:extLst>
            </p:cNvPr>
            <p:cNvSpPr txBox="1"/>
            <p:nvPr/>
          </p:nvSpPr>
          <p:spPr>
            <a:xfrm>
              <a:off x="2544508" y="5178342"/>
              <a:ext cx="2009781" cy="307777"/>
            </a:xfrm>
            <a:prstGeom prst="rect">
              <a:avLst/>
            </a:prstGeom>
            <a:noFill/>
          </p:spPr>
          <p:txBody>
            <a:bodyPr wrap="none" rtlCol="0" anchor="b">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400" b="1" i="0" u="none" strike="noStrike" kern="1200" cap="all" spc="0" normalizeH="0" baseline="0" noProof="0" dirty="0">
                  <a:ln>
                    <a:noFill/>
                  </a:ln>
                  <a:solidFill>
                    <a:srgbClr val="F39C12"/>
                  </a:solidFill>
                  <a:effectLst/>
                  <a:uLnTx/>
                  <a:uFillTx/>
                  <a:latin typeface="Calibri"/>
                  <a:ea typeface="+mn-ea"/>
                  <a:cs typeface="+mn-cs"/>
                </a:rPr>
                <a:t>25 de </a:t>
              </a:r>
              <a:r>
                <a:rPr kumimoji="0" lang="en-US" sz="1400" b="1" i="0" u="none" strike="noStrike" kern="1200" cap="all" spc="0" normalizeH="0" baseline="0" noProof="0" dirty="0" err="1">
                  <a:ln>
                    <a:noFill/>
                  </a:ln>
                  <a:solidFill>
                    <a:srgbClr val="F39C12"/>
                  </a:solidFill>
                  <a:effectLst/>
                  <a:uLnTx/>
                  <a:uFillTx/>
                  <a:latin typeface="Calibri"/>
                  <a:ea typeface="+mn-ea"/>
                  <a:cs typeface="+mn-cs"/>
                </a:rPr>
                <a:t>octubre</a:t>
              </a:r>
              <a:r>
                <a:rPr kumimoji="0" lang="en-US" sz="1400" b="1" i="0" u="none" strike="noStrike" kern="1200" cap="all" spc="0" normalizeH="0" baseline="0" noProof="0" dirty="0">
                  <a:ln>
                    <a:noFill/>
                  </a:ln>
                  <a:solidFill>
                    <a:srgbClr val="F39C12"/>
                  </a:solidFill>
                  <a:effectLst/>
                  <a:uLnTx/>
                  <a:uFillTx/>
                  <a:latin typeface="Calibri"/>
                  <a:ea typeface="+mn-ea"/>
                  <a:cs typeface="+mn-cs"/>
                </a:rPr>
                <a:t> de 2016</a:t>
              </a:r>
            </a:p>
          </p:txBody>
        </p:sp>
      </p:grpSp>
      <p:sp>
        <p:nvSpPr>
          <p:cNvPr id="106" name="TextBox 80">
            <a:extLst>
              <a:ext uri="{FF2B5EF4-FFF2-40B4-BE49-F238E27FC236}">
                <a16:creationId xmlns:a16="http://schemas.microsoft.com/office/drawing/2014/main" id="{D51FFCAE-DAFA-49A5-9905-62061FA6C673}"/>
              </a:ext>
            </a:extLst>
          </p:cNvPr>
          <p:cNvSpPr txBox="1"/>
          <p:nvPr/>
        </p:nvSpPr>
        <p:spPr>
          <a:xfrm>
            <a:off x="3187074" y="4853193"/>
            <a:ext cx="1756699" cy="307777"/>
          </a:xfrm>
          <a:prstGeom prst="rect">
            <a:avLst/>
          </a:prstGeom>
          <a:noFill/>
        </p:spPr>
        <p:txBody>
          <a:bodyPr wrap="none" rtlCol="0" anchor="b">
            <a:spAutoFit/>
          </a:bodyPr>
          <a:lstStyle/>
          <a:p>
            <a:pPr lvl="0" algn="ctr" defTabSz="914354"/>
            <a:r>
              <a:rPr lang="es-ES" sz="1400" b="1" cap="all" dirty="0">
                <a:solidFill>
                  <a:srgbClr val="C0392B"/>
                </a:solidFill>
              </a:rPr>
              <a:t>08 de mayo de 2017</a:t>
            </a:r>
          </a:p>
        </p:txBody>
      </p:sp>
      <p:sp>
        <p:nvSpPr>
          <p:cNvPr id="107" name="TextBox 86">
            <a:extLst>
              <a:ext uri="{FF2B5EF4-FFF2-40B4-BE49-F238E27FC236}">
                <a16:creationId xmlns:a16="http://schemas.microsoft.com/office/drawing/2014/main" id="{43D2BF81-5760-4433-B3B1-52B6D00F7EA5}"/>
              </a:ext>
            </a:extLst>
          </p:cNvPr>
          <p:cNvSpPr txBox="1"/>
          <p:nvPr/>
        </p:nvSpPr>
        <p:spPr>
          <a:xfrm>
            <a:off x="4738159" y="1327747"/>
            <a:ext cx="1589987" cy="523220"/>
          </a:xfrm>
          <a:prstGeom prst="rect">
            <a:avLst/>
          </a:prstGeom>
          <a:noFill/>
        </p:spPr>
        <p:txBody>
          <a:bodyPr wrap="none" rtlCol="0" anchor="b">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400" b="1" cap="all" dirty="0">
                <a:solidFill>
                  <a:srgbClr val="95A5A6">
                    <a:lumMod val="75000"/>
                  </a:srgbClr>
                </a:solidFill>
                <a:latin typeface="Calibri"/>
              </a:rPr>
              <a:t>29</a:t>
            </a:r>
            <a:r>
              <a:rPr kumimoji="0" lang="en-US" sz="1400" b="1" i="0" u="none" strike="noStrike" kern="1200" cap="all" spc="0" normalizeH="0" baseline="0" noProof="0" dirty="0">
                <a:ln>
                  <a:noFill/>
                </a:ln>
                <a:solidFill>
                  <a:srgbClr val="95A5A6">
                    <a:lumMod val="75000"/>
                  </a:srgbClr>
                </a:solidFill>
                <a:effectLst/>
                <a:uLnTx/>
                <a:uFillTx/>
                <a:latin typeface="Calibri"/>
                <a:ea typeface="+mn-ea"/>
                <a:cs typeface="+mn-cs"/>
              </a:rPr>
              <a:t> de </a:t>
            </a:r>
            <a:r>
              <a:rPr kumimoji="0" lang="en-US" sz="1400" b="1" i="0" u="none" strike="noStrike" kern="1200" cap="all" spc="0" normalizeH="0" baseline="0" noProof="0" dirty="0" err="1">
                <a:ln>
                  <a:noFill/>
                </a:ln>
                <a:solidFill>
                  <a:srgbClr val="95A5A6">
                    <a:lumMod val="75000"/>
                  </a:srgbClr>
                </a:solidFill>
                <a:effectLst/>
                <a:uLnTx/>
                <a:uFillTx/>
                <a:latin typeface="Calibri"/>
                <a:ea typeface="+mn-ea"/>
                <a:cs typeface="+mn-cs"/>
              </a:rPr>
              <a:t>septiembre</a:t>
            </a:r>
            <a:endParaRPr kumimoji="0" lang="en-US" sz="1400" b="1" i="0" u="none" strike="noStrike" kern="1200" cap="all" spc="0" normalizeH="0" baseline="0" noProof="0" dirty="0">
              <a:ln>
                <a:noFill/>
              </a:ln>
              <a:solidFill>
                <a:srgbClr val="95A5A6">
                  <a:lumMod val="75000"/>
                </a:srgbClr>
              </a:solidFill>
              <a:effectLst/>
              <a:uLnTx/>
              <a:uFillTx/>
              <a:latin typeface="Calibri"/>
              <a:ea typeface="+mn-ea"/>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400" b="1" i="0" u="none" strike="noStrike" kern="1200" cap="all" spc="0" normalizeH="0" baseline="0" noProof="0" dirty="0">
                <a:ln>
                  <a:noFill/>
                </a:ln>
                <a:solidFill>
                  <a:srgbClr val="95A5A6">
                    <a:lumMod val="75000"/>
                  </a:srgbClr>
                </a:solidFill>
                <a:effectLst/>
                <a:uLnTx/>
                <a:uFillTx/>
                <a:latin typeface="Calibri"/>
                <a:ea typeface="+mn-ea"/>
                <a:cs typeface="+mn-cs"/>
              </a:rPr>
              <a:t> de 2017</a:t>
            </a:r>
          </a:p>
        </p:txBody>
      </p:sp>
      <p:pic>
        <p:nvPicPr>
          <p:cNvPr id="108" name="Imagen 107">
            <a:extLst>
              <a:ext uri="{FF2B5EF4-FFF2-40B4-BE49-F238E27FC236}">
                <a16:creationId xmlns:a16="http://schemas.microsoft.com/office/drawing/2014/main" id="{AB2CAD0F-498F-498F-AEDD-15CAB01F7F6A}"/>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09" name="Imagen 108">
            <a:extLst>
              <a:ext uri="{FF2B5EF4-FFF2-40B4-BE49-F238E27FC236}">
                <a16:creationId xmlns:a16="http://schemas.microsoft.com/office/drawing/2014/main" id="{B50BFFCA-D737-465C-AE49-57C3B4ABB048}"/>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spTree>
    <p:extLst>
      <p:ext uri="{BB962C8B-B14F-4D97-AF65-F5344CB8AC3E}">
        <p14:creationId xmlns:p14="http://schemas.microsoft.com/office/powerpoint/2010/main" val="111458106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3"/>
                                        </p:tgtEl>
                                        <p:attrNameLst>
                                          <p:attrName>style.visibility</p:attrName>
                                        </p:attrNameLst>
                                      </p:cBhvr>
                                      <p:to>
                                        <p:strVal val="visible"/>
                                      </p:to>
                                    </p:set>
                                    <p:anim calcmode="lin" valueType="num">
                                      <p:cBhvr additive="base">
                                        <p:cTn id="7" dur="500" fill="hold"/>
                                        <p:tgtEl>
                                          <p:spTgt spid="103"/>
                                        </p:tgtEl>
                                        <p:attrNameLst>
                                          <p:attrName>ppt_x</p:attrName>
                                        </p:attrNameLst>
                                      </p:cBhvr>
                                      <p:tavLst>
                                        <p:tav tm="0">
                                          <p:val>
                                            <p:strVal val="#ppt_x"/>
                                          </p:val>
                                        </p:tav>
                                        <p:tav tm="100000">
                                          <p:val>
                                            <p:strVal val="#ppt_x"/>
                                          </p:val>
                                        </p:tav>
                                      </p:tavLst>
                                    </p:anim>
                                    <p:anim calcmode="lin" valueType="num">
                                      <p:cBhvr additive="base">
                                        <p:cTn id="8" dur="500" fill="hold"/>
                                        <p:tgtEl>
                                          <p:spTgt spid="10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ppt_x"/>
                                          </p:val>
                                        </p:tav>
                                        <p:tav tm="100000">
                                          <p:val>
                                            <p:strVal val="#ppt_x"/>
                                          </p:val>
                                        </p:tav>
                                      </p:tavLst>
                                    </p:anim>
                                    <p:anim calcmode="lin" valueType="num">
                                      <p:cBhvr additive="base">
                                        <p:cTn id="12" dur="500" fill="hold"/>
                                        <p:tgtEl>
                                          <p:spTgt spid="2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fill="hold"/>
                                        <p:tgtEl>
                                          <p:spTgt spid="44"/>
                                        </p:tgtEl>
                                        <p:attrNameLst>
                                          <p:attrName>ppt_x</p:attrName>
                                        </p:attrNameLst>
                                      </p:cBhvr>
                                      <p:tavLst>
                                        <p:tav tm="0">
                                          <p:val>
                                            <p:strVal val="#ppt_x"/>
                                          </p:val>
                                        </p:tav>
                                        <p:tav tm="100000">
                                          <p:val>
                                            <p:strVal val="#ppt_x"/>
                                          </p:val>
                                        </p:tav>
                                      </p:tavLst>
                                    </p:anim>
                                    <p:anim calcmode="lin" valueType="num">
                                      <p:cBhvr additive="base">
                                        <p:cTn id="16" dur="500" fill="hold"/>
                                        <p:tgtEl>
                                          <p:spTgt spid="4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5"/>
                                        </p:tgtEl>
                                        <p:attrNameLst>
                                          <p:attrName>style.visibility</p:attrName>
                                        </p:attrNameLst>
                                      </p:cBhvr>
                                      <p:to>
                                        <p:strVal val="visible"/>
                                      </p:to>
                                    </p:set>
                                    <p:anim calcmode="lin" valueType="num">
                                      <p:cBhvr additive="base">
                                        <p:cTn id="19" dur="500" fill="hold"/>
                                        <p:tgtEl>
                                          <p:spTgt spid="65"/>
                                        </p:tgtEl>
                                        <p:attrNameLst>
                                          <p:attrName>ppt_x</p:attrName>
                                        </p:attrNameLst>
                                      </p:cBhvr>
                                      <p:tavLst>
                                        <p:tav tm="0">
                                          <p:val>
                                            <p:strVal val="#ppt_x"/>
                                          </p:val>
                                        </p:tav>
                                        <p:tav tm="100000">
                                          <p:val>
                                            <p:strVal val="#ppt_x"/>
                                          </p:val>
                                        </p:tav>
                                      </p:tavLst>
                                    </p:anim>
                                    <p:anim calcmode="lin" valueType="num">
                                      <p:cBhvr additive="base">
                                        <p:cTn id="20" dur="500" fill="hold"/>
                                        <p:tgtEl>
                                          <p:spTgt spid="6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fill="hold"/>
                                        <p:tgtEl>
                                          <p:spTgt spid="30"/>
                                        </p:tgtEl>
                                        <p:attrNameLst>
                                          <p:attrName>ppt_x</p:attrName>
                                        </p:attrNameLst>
                                      </p:cBhvr>
                                      <p:tavLst>
                                        <p:tav tm="0">
                                          <p:val>
                                            <p:strVal val="#ppt_x"/>
                                          </p:val>
                                        </p:tav>
                                        <p:tav tm="100000">
                                          <p:val>
                                            <p:strVal val="#ppt_x"/>
                                          </p:val>
                                        </p:tav>
                                      </p:tavLst>
                                    </p:anim>
                                    <p:anim calcmode="lin" valueType="num">
                                      <p:cBhvr additive="base">
                                        <p:cTn id="24" dur="500" fill="hold"/>
                                        <p:tgtEl>
                                          <p:spTgt spid="3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2"/>
                                        </p:tgtEl>
                                        <p:attrNameLst>
                                          <p:attrName>style.visibility</p:attrName>
                                        </p:attrNameLst>
                                      </p:cBhvr>
                                      <p:to>
                                        <p:strVal val="visible"/>
                                      </p:to>
                                    </p:set>
                                    <p:anim calcmode="lin" valueType="num">
                                      <p:cBhvr additive="base">
                                        <p:cTn id="33" dur="500" fill="hold"/>
                                        <p:tgtEl>
                                          <p:spTgt spid="32"/>
                                        </p:tgtEl>
                                        <p:attrNameLst>
                                          <p:attrName>ppt_x</p:attrName>
                                        </p:attrNameLst>
                                      </p:cBhvr>
                                      <p:tavLst>
                                        <p:tav tm="0">
                                          <p:val>
                                            <p:strVal val="#ppt_x"/>
                                          </p:val>
                                        </p:tav>
                                        <p:tav tm="100000">
                                          <p:val>
                                            <p:strVal val="#ppt_x"/>
                                          </p:val>
                                        </p:tav>
                                      </p:tavLst>
                                    </p:anim>
                                    <p:anim calcmode="lin" valueType="num">
                                      <p:cBhvr additive="base">
                                        <p:cTn id="34" dur="500" fill="hold"/>
                                        <p:tgtEl>
                                          <p:spTgt spid="32"/>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additive="base">
                                        <p:cTn id="37" dur="500" fill="hold"/>
                                        <p:tgtEl>
                                          <p:spTgt spid="66"/>
                                        </p:tgtEl>
                                        <p:attrNameLst>
                                          <p:attrName>ppt_x</p:attrName>
                                        </p:attrNameLst>
                                      </p:cBhvr>
                                      <p:tavLst>
                                        <p:tav tm="0">
                                          <p:val>
                                            <p:strVal val="#ppt_x"/>
                                          </p:val>
                                        </p:tav>
                                        <p:tav tm="100000">
                                          <p:val>
                                            <p:strVal val="#ppt_x"/>
                                          </p:val>
                                        </p:tav>
                                      </p:tavLst>
                                    </p:anim>
                                    <p:anim calcmode="lin" valueType="num">
                                      <p:cBhvr additive="base">
                                        <p:cTn id="38" dur="500" fill="hold"/>
                                        <p:tgtEl>
                                          <p:spTgt spid="66"/>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additive="base">
                                        <p:cTn id="45" dur="500" fill="hold"/>
                                        <p:tgtEl>
                                          <p:spTgt spid="43"/>
                                        </p:tgtEl>
                                        <p:attrNameLst>
                                          <p:attrName>ppt_x</p:attrName>
                                        </p:attrNameLst>
                                      </p:cBhvr>
                                      <p:tavLst>
                                        <p:tav tm="0">
                                          <p:val>
                                            <p:strVal val="#ppt_x"/>
                                          </p:val>
                                        </p:tav>
                                        <p:tav tm="100000">
                                          <p:val>
                                            <p:strVal val="#ppt_x"/>
                                          </p:val>
                                        </p:tav>
                                      </p:tavLst>
                                    </p:anim>
                                    <p:anim calcmode="lin" valueType="num">
                                      <p:cBhvr additive="base">
                                        <p:cTn id="46" dur="500" fill="hold"/>
                                        <p:tgtEl>
                                          <p:spTgt spid="43"/>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00"/>
                                        </p:tgtEl>
                                        <p:attrNameLst>
                                          <p:attrName>style.visibility</p:attrName>
                                        </p:attrNameLst>
                                      </p:cBhvr>
                                      <p:to>
                                        <p:strVal val="visible"/>
                                      </p:to>
                                    </p:set>
                                    <p:anim calcmode="lin" valueType="num">
                                      <p:cBhvr additive="base">
                                        <p:cTn id="49" dur="500" fill="hold"/>
                                        <p:tgtEl>
                                          <p:spTgt spid="100"/>
                                        </p:tgtEl>
                                        <p:attrNameLst>
                                          <p:attrName>ppt_x</p:attrName>
                                        </p:attrNameLst>
                                      </p:cBhvr>
                                      <p:tavLst>
                                        <p:tav tm="0">
                                          <p:val>
                                            <p:strVal val="#ppt_x"/>
                                          </p:val>
                                        </p:tav>
                                        <p:tav tm="100000">
                                          <p:val>
                                            <p:strVal val="#ppt_x"/>
                                          </p:val>
                                        </p:tav>
                                      </p:tavLst>
                                    </p:anim>
                                    <p:anim calcmode="lin" valueType="num">
                                      <p:cBhvr additive="base">
                                        <p:cTn id="50"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7"/>
                                        </p:tgtEl>
                                        <p:attrNameLst>
                                          <p:attrName>style.visibility</p:attrName>
                                        </p:attrNameLst>
                                      </p:cBhvr>
                                      <p:to>
                                        <p:strVal val="visible"/>
                                      </p:to>
                                    </p:set>
                                    <p:anim calcmode="lin" valueType="num">
                                      <p:cBhvr additive="base">
                                        <p:cTn id="55" dur="500" fill="hold"/>
                                        <p:tgtEl>
                                          <p:spTgt spid="67"/>
                                        </p:tgtEl>
                                        <p:attrNameLst>
                                          <p:attrName>ppt_x</p:attrName>
                                        </p:attrNameLst>
                                      </p:cBhvr>
                                      <p:tavLst>
                                        <p:tav tm="0">
                                          <p:val>
                                            <p:strVal val="#ppt_x"/>
                                          </p:val>
                                        </p:tav>
                                        <p:tav tm="100000">
                                          <p:val>
                                            <p:strVal val="#ppt_x"/>
                                          </p:val>
                                        </p:tav>
                                      </p:tavLst>
                                    </p:anim>
                                    <p:anim calcmode="lin" valueType="num">
                                      <p:cBhvr additive="base">
                                        <p:cTn id="56" dur="500" fill="hold"/>
                                        <p:tgtEl>
                                          <p:spTgt spid="67"/>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500" fill="hold"/>
                                        <p:tgtEl>
                                          <p:spTgt spid="45"/>
                                        </p:tgtEl>
                                        <p:attrNameLst>
                                          <p:attrName>ppt_x</p:attrName>
                                        </p:attrNameLst>
                                      </p:cBhvr>
                                      <p:tavLst>
                                        <p:tav tm="0">
                                          <p:val>
                                            <p:strVal val="#ppt_x"/>
                                          </p:val>
                                        </p:tav>
                                        <p:tav tm="100000">
                                          <p:val>
                                            <p:strVal val="#ppt_x"/>
                                          </p:val>
                                        </p:tav>
                                      </p:tavLst>
                                    </p:anim>
                                    <p:anim calcmode="lin" valueType="num">
                                      <p:cBhvr additive="base">
                                        <p:cTn id="60" dur="500" fill="hold"/>
                                        <p:tgtEl>
                                          <p:spTgt spid="4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cBhvr additive="base">
                                        <p:cTn id="63" dur="500" fill="hold"/>
                                        <p:tgtEl>
                                          <p:spTgt spid="17"/>
                                        </p:tgtEl>
                                        <p:attrNameLst>
                                          <p:attrName>ppt_x</p:attrName>
                                        </p:attrNameLst>
                                      </p:cBhvr>
                                      <p:tavLst>
                                        <p:tav tm="0">
                                          <p:val>
                                            <p:strVal val="#ppt_x"/>
                                          </p:val>
                                        </p:tav>
                                        <p:tav tm="100000">
                                          <p:val>
                                            <p:strVal val="#ppt_x"/>
                                          </p:val>
                                        </p:tav>
                                      </p:tavLst>
                                    </p:anim>
                                    <p:anim calcmode="lin" valueType="num">
                                      <p:cBhvr additive="base">
                                        <p:cTn id="64" dur="500" fill="hold"/>
                                        <p:tgtEl>
                                          <p:spTgt spid="17"/>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additive="base">
                                        <p:cTn id="67" dur="500" fill="hold"/>
                                        <p:tgtEl>
                                          <p:spTgt spid="31"/>
                                        </p:tgtEl>
                                        <p:attrNameLst>
                                          <p:attrName>ppt_x</p:attrName>
                                        </p:attrNameLst>
                                      </p:cBhvr>
                                      <p:tavLst>
                                        <p:tav tm="0">
                                          <p:val>
                                            <p:strVal val="#ppt_x"/>
                                          </p:val>
                                        </p:tav>
                                        <p:tav tm="100000">
                                          <p:val>
                                            <p:strVal val="#ppt_x"/>
                                          </p:val>
                                        </p:tav>
                                      </p:tavLst>
                                    </p:anim>
                                    <p:anim calcmode="lin" valueType="num">
                                      <p:cBhvr additive="base">
                                        <p:cTn id="68" dur="500" fill="hold"/>
                                        <p:tgtEl>
                                          <p:spTgt spid="31"/>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86"/>
                                        </p:tgtEl>
                                        <p:attrNameLst>
                                          <p:attrName>style.visibility</p:attrName>
                                        </p:attrNameLst>
                                      </p:cBhvr>
                                      <p:to>
                                        <p:strVal val="visible"/>
                                      </p:to>
                                    </p:set>
                                    <p:anim calcmode="lin" valueType="num">
                                      <p:cBhvr additive="base">
                                        <p:cTn id="71" dur="500" fill="hold"/>
                                        <p:tgtEl>
                                          <p:spTgt spid="86"/>
                                        </p:tgtEl>
                                        <p:attrNameLst>
                                          <p:attrName>ppt_x</p:attrName>
                                        </p:attrNameLst>
                                      </p:cBhvr>
                                      <p:tavLst>
                                        <p:tav tm="0">
                                          <p:val>
                                            <p:strVal val="#ppt_x"/>
                                          </p:val>
                                        </p:tav>
                                        <p:tav tm="100000">
                                          <p:val>
                                            <p:strVal val="#ppt_x"/>
                                          </p:val>
                                        </p:tav>
                                      </p:tavLst>
                                    </p:anim>
                                    <p:anim calcmode="lin" valueType="num">
                                      <p:cBhvr additive="base">
                                        <p:cTn id="72" dur="500" fill="hold"/>
                                        <p:tgtEl>
                                          <p:spTgt spid="86"/>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06"/>
                                        </p:tgtEl>
                                        <p:attrNameLst>
                                          <p:attrName>style.visibility</p:attrName>
                                        </p:attrNameLst>
                                      </p:cBhvr>
                                      <p:to>
                                        <p:strVal val="visible"/>
                                      </p:to>
                                    </p:set>
                                    <p:anim calcmode="lin" valueType="num">
                                      <p:cBhvr additive="base">
                                        <p:cTn id="75" dur="500" fill="hold"/>
                                        <p:tgtEl>
                                          <p:spTgt spid="106"/>
                                        </p:tgtEl>
                                        <p:attrNameLst>
                                          <p:attrName>ppt_x</p:attrName>
                                        </p:attrNameLst>
                                      </p:cBhvr>
                                      <p:tavLst>
                                        <p:tav tm="0">
                                          <p:val>
                                            <p:strVal val="#ppt_x"/>
                                          </p:val>
                                        </p:tav>
                                        <p:tav tm="100000">
                                          <p:val>
                                            <p:strVal val="#ppt_x"/>
                                          </p:val>
                                        </p:tav>
                                      </p:tavLst>
                                    </p:anim>
                                    <p:anim calcmode="lin" valueType="num">
                                      <p:cBhvr additive="base">
                                        <p:cTn id="76" dur="500" fill="hold"/>
                                        <p:tgtEl>
                                          <p:spTgt spid="106"/>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107"/>
                                        </p:tgtEl>
                                        <p:attrNameLst>
                                          <p:attrName>style.visibility</p:attrName>
                                        </p:attrNameLst>
                                      </p:cBhvr>
                                      <p:to>
                                        <p:strVal val="visible"/>
                                      </p:to>
                                    </p:set>
                                    <p:anim calcmode="lin" valueType="num">
                                      <p:cBhvr additive="base">
                                        <p:cTn id="81" dur="500" fill="hold"/>
                                        <p:tgtEl>
                                          <p:spTgt spid="107"/>
                                        </p:tgtEl>
                                        <p:attrNameLst>
                                          <p:attrName>ppt_x</p:attrName>
                                        </p:attrNameLst>
                                      </p:cBhvr>
                                      <p:tavLst>
                                        <p:tav tm="0">
                                          <p:val>
                                            <p:strVal val="#ppt_x"/>
                                          </p:val>
                                        </p:tav>
                                        <p:tav tm="100000">
                                          <p:val>
                                            <p:strVal val="#ppt_x"/>
                                          </p:val>
                                        </p:tav>
                                      </p:tavLst>
                                    </p:anim>
                                    <p:anim calcmode="lin" valueType="num">
                                      <p:cBhvr additive="base">
                                        <p:cTn id="82" dur="500" fill="hold"/>
                                        <p:tgtEl>
                                          <p:spTgt spid="107"/>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80"/>
                                        </p:tgtEl>
                                        <p:attrNameLst>
                                          <p:attrName>style.visibility</p:attrName>
                                        </p:attrNameLst>
                                      </p:cBhvr>
                                      <p:to>
                                        <p:strVal val="visible"/>
                                      </p:to>
                                    </p:set>
                                    <p:anim calcmode="lin" valueType="num">
                                      <p:cBhvr additive="base">
                                        <p:cTn id="85" dur="500" fill="hold"/>
                                        <p:tgtEl>
                                          <p:spTgt spid="80"/>
                                        </p:tgtEl>
                                        <p:attrNameLst>
                                          <p:attrName>ppt_x</p:attrName>
                                        </p:attrNameLst>
                                      </p:cBhvr>
                                      <p:tavLst>
                                        <p:tav tm="0">
                                          <p:val>
                                            <p:strVal val="#ppt_x"/>
                                          </p:val>
                                        </p:tav>
                                        <p:tav tm="100000">
                                          <p:val>
                                            <p:strVal val="#ppt_x"/>
                                          </p:val>
                                        </p:tav>
                                      </p:tavLst>
                                    </p:anim>
                                    <p:anim calcmode="lin" valueType="num">
                                      <p:cBhvr additive="base">
                                        <p:cTn id="86" dur="500" fill="hold"/>
                                        <p:tgtEl>
                                          <p:spTgt spid="80"/>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46"/>
                                        </p:tgtEl>
                                        <p:attrNameLst>
                                          <p:attrName>style.visibility</p:attrName>
                                        </p:attrNameLst>
                                      </p:cBhvr>
                                      <p:to>
                                        <p:strVal val="visible"/>
                                      </p:to>
                                    </p:set>
                                    <p:anim calcmode="lin" valueType="num">
                                      <p:cBhvr additive="base">
                                        <p:cTn id="89" dur="500" fill="hold"/>
                                        <p:tgtEl>
                                          <p:spTgt spid="46"/>
                                        </p:tgtEl>
                                        <p:attrNameLst>
                                          <p:attrName>ppt_x</p:attrName>
                                        </p:attrNameLst>
                                      </p:cBhvr>
                                      <p:tavLst>
                                        <p:tav tm="0">
                                          <p:val>
                                            <p:strVal val="#ppt_x"/>
                                          </p:val>
                                        </p:tav>
                                        <p:tav tm="100000">
                                          <p:val>
                                            <p:strVal val="#ppt_x"/>
                                          </p:val>
                                        </p:tav>
                                      </p:tavLst>
                                    </p:anim>
                                    <p:anim calcmode="lin" valueType="num">
                                      <p:cBhvr additive="base">
                                        <p:cTn id="90" dur="500" fill="hold"/>
                                        <p:tgtEl>
                                          <p:spTgt spid="46"/>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additive="base">
                                        <p:cTn id="93" dur="500" fill="hold"/>
                                        <p:tgtEl>
                                          <p:spTgt spid="18"/>
                                        </p:tgtEl>
                                        <p:attrNameLst>
                                          <p:attrName>ppt_x</p:attrName>
                                        </p:attrNameLst>
                                      </p:cBhvr>
                                      <p:tavLst>
                                        <p:tav tm="0">
                                          <p:val>
                                            <p:strVal val="#ppt_x"/>
                                          </p:val>
                                        </p:tav>
                                        <p:tav tm="100000">
                                          <p:val>
                                            <p:strVal val="#ppt_x"/>
                                          </p:val>
                                        </p:tav>
                                      </p:tavLst>
                                    </p:anim>
                                    <p:anim calcmode="lin" valueType="num">
                                      <p:cBhvr additive="base">
                                        <p:cTn id="94" dur="500" fill="hold"/>
                                        <p:tgtEl>
                                          <p:spTgt spid="18"/>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33"/>
                                        </p:tgtEl>
                                        <p:attrNameLst>
                                          <p:attrName>style.visibility</p:attrName>
                                        </p:attrNameLst>
                                      </p:cBhvr>
                                      <p:to>
                                        <p:strVal val="visible"/>
                                      </p:to>
                                    </p:set>
                                    <p:anim calcmode="lin" valueType="num">
                                      <p:cBhvr additive="base">
                                        <p:cTn id="97" dur="500" fill="hold"/>
                                        <p:tgtEl>
                                          <p:spTgt spid="33"/>
                                        </p:tgtEl>
                                        <p:attrNameLst>
                                          <p:attrName>ppt_x</p:attrName>
                                        </p:attrNameLst>
                                      </p:cBhvr>
                                      <p:tavLst>
                                        <p:tav tm="0">
                                          <p:val>
                                            <p:strVal val="#ppt_x"/>
                                          </p:val>
                                        </p:tav>
                                        <p:tav tm="100000">
                                          <p:val>
                                            <p:strVal val="#ppt_x"/>
                                          </p:val>
                                        </p:tav>
                                      </p:tavLst>
                                    </p:anim>
                                    <p:anim calcmode="lin" valueType="num">
                                      <p:cBhvr additive="base">
                                        <p:cTn id="98" dur="500" fill="hold"/>
                                        <p:tgtEl>
                                          <p:spTgt spid="33"/>
                                        </p:tgtEl>
                                        <p:attrNameLst>
                                          <p:attrName>ppt_y</p:attrName>
                                        </p:attrNameLst>
                                      </p:cBhvr>
                                      <p:tavLst>
                                        <p:tav tm="0">
                                          <p:val>
                                            <p:strVal val="1+#ppt_h/2"/>
                                          </p:val>
                                        </p:tav>
                                        <p:tav tm="100000">
                                          <p:val>
                                            <p:strVal val="#ppt_y"/>
                                          </p:val>
                                        </p:tav>
                                      </p:tavLst>
                                    </p:anim>
                                  </p:childTnLst>
                                </p:cTn>
                              </p:par>
                              <p:par>
                                <p:cTn id="99" presetID="2" presetClass="entr" presetSubtype="4" fill="hold" nodeType="withEffect">
                                  <p:stCondLst>
                                    <p:cond delay="0"/>
                                  </p:stCondLst>
                                  <p:childTnLst>
                                    <p:set>
                                      <p:cBhvr>
                                        <p:cTn id="100" dur="1" fill="hold">
                                          <p:stCondLst>
                                            <p:cond delay="0"/>
                                          </p:stCondLst>
                                        </p:cTn>
                                        <p:tgtEl>
                                          <p:spTgt spid="68"/>
                                        </p:tgtEl>
                                        <p:attrNameLst>
                                          <p:attrName>style.visibility</p:attrName>
                                        </p:attrNameLst>
                                      </p:cBhvr>
                                      <p:to>
                                        <p:strVal val="visible"/>
                                      </p:to>
                                    </p:set>
                                    <p:anim calcmode="lin" valueType="num">
                                      <p:cBhvr additive="base">
                                        <p:cTn id="101" dur="500" fill="hold"/>
                                        <p:tgtEl>
                                          <p:spTgt spid="68"/>
                                        </p:tgtEl>
                                        <p:attrNameLst>
                                          <p:attrName>ppt_x</p:attrName>
                                        </p:attrNameLst>
                                      </p:cBhvr>
                                      <p:tavLst>
                                        <p:tav tm="0">
                                          <p:val>
                                            <p:strVal val="#ppt_x"/>
                                          </p:val>
                                        </p:tav>
                                        <p:tav tm="100000">
                                          <p:val>
                                            <p:strVal val="#ppt_x"/>
                                          </p:val>
                                        </p:tav>
                                      </p:tavLst>
                                    </p:anim>
                                    <p:anim calcmode="lin" valueType="num">
                                      <p:cBhvr additive="base">
                                        <p:cTn id="102"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4" fill="hold" grpId="0" nodeType="clickEffect">
                                  <p:stCondLst>
                                    <p:cond delay="0"/>
                                  </p:stCondLst>
                                  <p:childTnLst>
                                    <p:set>
                                      <p:cBhvr>
                                        <p:cTn id="106" dur="1" fill="hold">
                                          <p:stCondLst>
                                            <p:cond delay="0"/>
                                          </p:stCondLst>
                                        </p:cTn>
                                        <p:tgtEl>
                                          <p:spTgt spid="19"/>
                                        </p:tgtEl>
                                        <p:attrNameLst>
                                          <p:attrName>style.visibility</p:attrName>
                                        </p:attrNameLst>
                                      </p:cBhvr>
                                      <p:to>
                                        <p:strVal val="visible"/>
                                      </p:to>
                                    </p:set>
                                    <p:anim calcmode="lin" valueType="num">
                                      <p:cBhvr additive="base">
                                        <p:cTn id="107" dur="500" fill="hold"/>
                                        <p:tgtEl>
                                          <p:spTgt spid="19"/>
                                        </p:tgtEl>
                                        <p:attrNameLst>
                                          <p:attrName>ppt_x</p:attrName>
                                        </p:attrNameLst>
                                      </p:cBhvr>
                                      <p:tavLst>
                                        <p:tav tm="0">
                                          <p:val>
                                            <p:strVal val="#ppt_x"/>
                                          </p:val>
                                        </p:tav>
                                        <p:tav tm="100000">
                                          <p:val>
                                            <p:strVal val="#ppt_x"/>
                                          </p:val>
                                        </p:tav>
                                      </p:tavLst>
                                    </p:anim>
                                    <p:anim calcmode="lin" valueType="num">
                                      <p:cBhvr additive="base">
                                        <p:cTn id="108" dur="500" fill="hold"/>
                                        <p:tgtEl>
                                          <p:spTgt spid="19"/>
                                        </p:tgtEl>
                                        <p:attrNameLst>
                                          <p:attrName>ppt_y</p:attrName>
                                        </p:attrNameLst>
                                      </p:cBhvr>
                                      <p:tavLst>
                                        <p:tav tm="0">
                                          <p:val>
                                            <p:strVal val="1+#ppt_h/2"/>
                                          </p:val>
                                        </p:tav>
                                        <p:tav tm="100000">
                                          <p:val>
                                            <p:strVal val="#ppt_y"/>
                                          </p:val>
                                        </p:tav>
                                      </p:tavLst>
                                    </p:anim>
                                  </p:childTnLst>
                                </p:cTn>
                              </p:par>
                              <p:par>
                                <p:cTn id="109" presetID="2" presetClass="entr" presetSubtype="4" fill="hold" nodeType="withEffect">
                                  <p:stCondLst>
                                    <p:cond delay="0"/>
                                  </p:stCondLst>
                                  <p:childTnLst>
                                    <p:set>
                                      <p:cBhvr>
                                        <p:cTn id="110" dur="1" fill="hold">
                                          <p:stCondLst>
                                            <p:cond delay="0"/>
                                          </p:stCondLst>
                                        </p:cTn>
                                        <p:tgtEl>
                                          <p:spTgt spid="47"/>
                                        </p:tgtEl>
                                        <p:attrNameLst>
                                          <p:attrName>style.visibility</p:attrName>
                                        </p:attrNameLst>
                                      </p:cBhvr>
                                      <p:to>
                                        <p:strVal val="visible"/>
                                      </p:to>
                                    </p:set>
                                    <p:anim calcmode="lin" valueType="num">
                                      <p:cBhvr additive="base">
                                        <p:cTn id="111" dur="500" fill="hold"/>
                                        <p:tgtEl>
                                          <p:spTgt spid="47"/>
                                        </p:tgtEl>
                                        <p:attrNameLst>
                                          <p:attrName>ppt_x</p:attrName>
                                        </p:attrNameLst>
                                      </p:cBhvr>
                                      <p:tavLst>
                                        <p:tav tm="0">
                                          <p:val>
                                            <p:strVal val="#ppt_x"/>
                                          </p:val>
                                        </p:tav>
                                        <p:tav tm="100000">
                                          <p:val>
                                            <p:strVal val="#ppt_x"/>
                                          </p:val>
                                        </p:tav>
                                      </p:tavLst>
                                    </p:anim>
                                    <p:anim calcmode="lin" valueType="num">
                                      <p:cBhvr additive="base">
                                        <p:cTn id="112" dur="500" fill="hold"/>
                                        <p:tgtEl>
                                          <p:spTgt spid="47"/>
                                        </p:tgtEl>
                                        <p:attrNameLst>
                                          <p:attrName>ppt_y</p:attrName>
                                        </p:attrNameLst>
                                      </p:cBhvr>
                                      <p:tavLst>
                                        <p:tav tm="0">
                                          <p:val>
                                            <p:strVal val="1+#ppt_h/2"/>
                                          </p:val>
                                        </p:tav>
                                        <p:tav tm="100000">
                                          <p:val>
                                            <p:strVal val="#ppt_y"/>
                                          </p:val>
                                        </p:tav>
                                      </p:tavLst>
                                    </p:anim>
                                  </p:childTnLst>
                                </p:cTn>
                              </p:par>
                              <p:par>
                                <p:cTn id="113" presetID="2" presetClass="entr" presetSubtype="4" fill="hold" nodeType="withEffect">
                                  <p:stCondLst>
                                    <p:cond delay="0"/>
                                  </p:stCondLst>
                                  <p:childTnLst>
                                    <p:set>
                                      <p:cBhvr>
                                        <p:cTn id="114" dur="1" fill="hold">
                                          <p:stCondLst>
                                            <p:cond delay="0"/>
                                          </p:stCondLst>
                                        </p:cTn>
                                        <p:tgtEl>
                                          <p:spTgt spid="69"/>
                                        </p:tgtEl>
                                        <p:attrNameLst>
                                          <p:attrName>style.visibility</p:attrName>
                                        </p:attrNameLst>
                                      </p:cBhvr>
                                      <p:to>
                                        <p:strVal val="visible"/>
                                      </p:to>
                                    </p:set>
                                    <p:anim calcmode="lin" valueType="num">
                                      <p:cBhvr additive="base">
                                        <p:cTn id="115" dur="500" fill="hold"/>
                                        <p:tgtEl>
                                          <p:spTgt spid="69"/>
                                        </p:tgtEl>
                                        <p:attrNameLst>
                                          <p:attrName>ppt_x</p:attrName>
                                        </p:attrNameLst>
                                      </p:cBhvr>
                                      <p:tavLst>
                                        <p:tav tm="0">
                                          <p:val>
                                            <p:strVal val="#ppt_x"/>
                                          </p:val>
                                        </p:tav>
                                        <p:tav tm="100000">
                                          <p:val>
                                            <p:strVal val="#ppt_x"/>
                                          </p:val>
                                        </p:tav>
                                      </p:tavLst>
                                    </p:anim>
                                    <p:anim calcmode="lin" valueType="num">
                                      <p:cBhvr additive="base">
                                        <p:cTn id="116" dur="500" fill="hold"/>
                                        <p:tgtEl>
                                          <p:spTgt spid="69"/>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34"/>
                                        </p:tgtEl>
                                        <p:attrNameLst>
                                          <p:attrName>style.visibility</p:attrName>
                                        </p:attrNameLst>
                                      </p:cBhvr>
                                      <p:to>
                                        <p:strVal val="visible"/>
                                      </p:to>
                                    </p:set>
                                    <p:anim calcmode="lin" valueType="num">
                                      <p:cBhvr additive="base">
                                        <p:cTn id="119" dur="500" fill="hold"/>
                                        <p:tgtEl>
                                          <p:spTgt spid="34"/>
                                        </p:tgtEl>
                                        <p:attrNameLst>
                                          <p:attrName>ppt_x</p:attrName>
                                        </p:attrNameLst>
                                      </p:cBhvr>
                                      <p:tavLst>
                                        <p:tav tm="0">
                                          <p:val>
                                            <p:strVal val="#ppt_x"/>
                                          </p:val>
                                        </p:tav>
                                        <p:tav tm="100000">
                                          <p:val>
                                            <p:strVal val="#ppt_x"/>
                                          </p:val>
                                        </p:tav>
                                      </p:tavLst>
                                    </p:anim>
                                    <p:anim calcmode="lin" valueType="num">
                                      <p:cBhvr additive="base">
                                        <p:cTn id="120" dur="500" fill="hold"/>
                                        <p:tgtEl>
                                          <p:spTgt spid="34"/>
                                        </p:tgtEl>
                                        <p:attrNameLst>
                                          <p:attrName>ppt_y</p:attrName>
                                        </p:attrNameLst>
                                      </p:cBhvr>
                                      <p:tavLst>
                                        <p:tav tm="0">
                                          <p:val>
                                            <p:strVal val="1+#ppt_h/2"/>
                                          </p:val>
                                        </p:tav>
                                        <p:tav tm="100000">
                                          <p:val>
                                            <p:strVal val="#ppt_y"/>
                                          </p:val>
                                        </p:tav>
                                      </p:tavLst>
                                    </p:anim>
                                  </p:childTnLst>
                                </p:cTn>
                              </p:par>
                              <p:par>
                                <p:cTn id="121" presetID="2" presetClass="entr" presetSubtype="4" fill="hold" nodeType="withEffect">
                                  <p:stCondLst>
                                    <p:cond delay="0"/>
                                  </p:stCondLst>
                                  <p:childTnLst>
                                    <p:set>
                                      <p:cBhvr>
                                        <p:cTn id="122" dur="1" fill="hold">
                                          <p:stCondLst>
                                            <p:cond delay="0"/>
                                          </p:stCondLst>
                                        </p:cTn>
                                        <p:tgtEl>
                                          <p:spTgt spid="82"/>
                                        </p:tgtEl>
                                        <p:attrNameLst>
                                          <p:attrName>style.visibility</p:attrName>
                                        </p:attrNameLst>
                                      </p:cBhvr>
                                      <p:to>
                                        <p:strVal val="visible"/>
                                      </p:to>
                                    </p:set>
                                    <p:anim calcmode="lin" valueType="num">
                                      <p:cBhvr additive="base">
                                        <p:cTn id="123" dur="500" fill="hold"/>
                                        <p:tgtEl>
                                          <p:spTgt spid="82"/>
                                        </p:tgtEl>
                                        <p:attrNameLst>
                                          <p:attrName>ppt_x</p:attrName>
                                        </p:attrNameLst>
                                      </p:cBhvr>
                                      <p:tavLst>
                                        <p:tav tm="0">
                                          <p:val>
                                            <p:strVal val="#ppt_x"/>
                                          </p:val>
                                        </p:tav>
                                        <p:tav tm="100000">
                                          <p:val>
                                            <p:strVal val="#ppt_x"/>
                                          </p:val>
                                        </p:tav>
                                      </p:tavLst>
                                    </p:anim>
                                    <p:anim calcmode="lin" valueType="num">
                                      <p:cBhvr additive="base">
                                        <p:cTn id="124"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ntr" presetSubtype="4" fill="hold" nodeType="clickEffect">
                                  <p:stCondLst>
                                    <p:cond delay="0"/>
                                  </p:stCondLst>
                                  <p:childTnLst>
                                    <p:set>
                                      <p:cBhvr>
                                        <p:cTn id="128" dur="1" fill="hold">
                                          <p:stCondLst>
                                            <p:cond delay="0"/>
                                          </p:stCondLst>
                                        </p:cTn>
                                        <p:tgtEl>
                                          <p:spTgt spid="48"/>
                                        </p:tgtEl>
                                        <p:attrNameLst>
                                          <p:attrName>style.visibility</p:attrName>
                                        </p:attrNameLst>
                                      </p:cBhvr>
                                      <p:to>
                                        <p:strVal val="visible"/>
                                      </p:to>
                                    </p:set>
                                    <p:anim calcmode="lin" valueType="num">
                                      <p:cBhvr additive="base">
                                        <p:cTn id="129" dur="500" fill="hold"/>
                                        <p:tgtEl>
                                          <p:spTgt spid="48"/>
                                        </p:tgtEl>
                                        <p:attrNameLst>
                                          <p:attrName>ppt_x</p:attrName>
                                        </p:attrNameLst>
                                      </p:cBhvr>
                                      <p:tavLst>
                                        <p:tav tm="0">
                                          <p:val>
                                            <p:strVal val="#ppt_x"/>
                                          </p:val>
                                        </p:tav>
                                        <p:tav tm="100000">
                                          <p:val>
                                            <p:strVal val="#ppt_x"/>
                                          </p:val>
                                        </p:tav>
                                      </p:tavLst>
                                    </p:anim>
                                    <p:anim calcmode="lin" valueType="num">
                                      <p:cBhvr additive="base">
                                        <p:cTn id="130" dur="500" fill="hold"/>
                                        <p:tgtEl>
                                          <p:spTgt spid="48"/>
                                        </p:tgtEl>
                                        <p:attrNameLst>
                                          <p:attrName>ppt_y</p:attrName>
                                        </p:attrNameLst>
                                      </p:cBhvr>
                                      <p:tavLst>
                                        <p:tav tm="0">
                                          <p:val>
                                            <p:strVal val="1+#ppt_h/2"/>
                                          </p:val>
                                        </p:tav>
                                        <p:tav tm="100000">
                                          <p:val>
                                            <p:strVal val="#ppt_y"/>
                                          </p:val>
                                        </p:tav>
                                      </p:tavLst>
                                    </p:anim>
                                  </p:childTnLst>
                                </p:cTn>
                              </p:par>
                              <p:par>
                                <p:cTn id="131" presetID="2" presetClass="entr" presetSubtype="4" fill="hold" grpId="0" nodeType="withEffect">
                                  <p:stCondLst>
                                    <p:cond delay="0"/>
                                  </p:stCondLst>
                                  <p:childTnLst>
                                    <p:set>
                                      <p:cBhvr>
                                        <p:cTn id="132" dur="1" fill="hold">
                                          <p:stCondLst>
                                            <p:cond delay="0"/>
                                          </p:stCondLst>
                                        </p:cTn>
                                        <p:tgtEl>
                                          <p:spTgt spid="20"/>
                                        </p:tgtEl>
                                        <p:attrNameLst>
                                          <p:attrName>style.visibility</p:attrName>
                                        </p:attrNameLst>
                                      </p:cBhvr>
                                      <p:to>
                                        <p:strVal val="visible"/>
                                      </p:to>
                                    </p:set>
                                    <p:anim calcmode="lin" valueType="num">
                                      <p:cBhvr additive="base">
                                        <p:cTn id="133" dur="500" fill="hold"/>
                                        <p:tgtEl>
                                          <p:spTgt spid="20"/>
                                        </p:tgtEl>
                                        <p:attrNameLst>
                                          <p:attrName>ppt_x</p:attrName>
                                        </p:attrNameLst>
                                      </p:cBhvr>
                                      <p:tavLst>
                                        <p:tav tm="0">
                                          <p:val>
                                            <p:strVal val="#ppt_x"/>
                                          </p:val>
                                        </p:tav>
                                        <p:tav tm="100000">
                                          <p:val>
                                            <p:strVal val="#ppt_x"/>
                                          </p:val>
                                        </p:tav>
                                      </p:tavLst>
                                    </p:anim>
                                    <p:anim calcmode="lin" valueType="num">
                                      <p:cBhvr additive="base">
                                        <p:cTn id="134" dur="500" fill="hold"/>
                                        <p:tgtEl>
                                          <p:spTgt spid="20"/>
                                        </p:tgtEl>
                                        <p:attrNameLst>
                                          <p:attrName>ppt_y</p:attrName>
                                        </p:attrNameLst>
                                      </p:cBhvr>
                                      <p:tavLst>
                                        <p:tav tm="0">
                                          <p:val>
                                            <p:strVal val="1+#ppt_h/2"/>
                                          </p:val>
                                        </p:tav>
                                        <p:tav tm="100000">
                                          <p:val>
                                            <p:strVal val="#ppt_y"/>
                                          </p:val>
                                        </p:tav>
                                      </p:tavLst>
                                    </p:anim>
                                  </p:childTnLst>
                                </p:cTn>
                              </p:par>
                              <p:par>
                                <p:cTn id="135" presetID="2" presetClass="entr" presetSubtype="4" fill="hold" nodeType="withEffect">
                                  <p:stCondLst>
                                    <p:cond delay="0"/>
                                  </p:stCondLst>
                                  <p:childTnLst>
                                    <p:set>
                                      <p:cBhvr>
                                        <p:cTn id="136" dur="1" fill="hold">
                                          <p:stCondLst>
                                            <p:cond delay="0"/>
                                          </p:stCondLst>
                                        </p:cTn>
                                        <p:tgtEl>
                                          <p:spTgt spid="70"/>
                                        </p:tgtEl>
                                        <p:attrNameLst>
                                          <p:attrName>style.visibility</p:attrName>
                                        </p:attrNameLst>
                                      </p:cBhvr>
                                      <p:to>
                                        <p:strVal val="visible"/>
                                      </p:to>
                                    </p:set>
                                    <p:anim calcmode="lin" valueType="num">
                                      <p:cBhvr additive="base">
                                        <p:cTn id="137" dur="500" fill="hold"/>
                                        <p:tgtEl>
                                          <p:spTgt spid="70"/>
                                        </p:tgtEl>
                                        <p:attrNameLst>
                                          <p:attrName>ppt_x</p:attrName>
                                        </p:attrNameLst>
                                      </p:cBhvr>
                                      <p:tavLst>
                                        <p:tav tm="0">
                                          <p:val>
                                            <p:strVal val="#ppt_x"/>
                                          </p:val>
                                        </p:tav>
                                        <p:tav tm="100000">
                                          <p:val>
                                            <p:strVal val="#ppt_x"/>
                                          </p:val>
                                        </p:tav>
                                      </p:tavLst>
                                    </p:anim>
                                    <p:anim calcmode="lin" valueType="num">
                                      <p:cBhvr additive="base">
                                        <p:cTn id="138" dur="500" fill="hold"/>
                                        <p:tgtEl>
                                          <p:spTgt spid="70"/>
                                        </p:tgtEl>
                                        <p:attrNameLst>
                                          <p:attrName>ppt_y</p:attrName>
                                        </p:attrNameLst>
                                      </p:cBhvr>
                                      <p:tavLst>
                                        <p:tav tm="0">
                                          <p:val>
                                            <p:strVal val="1+#ppt_h/2"/>
                                          </p:val>
                                        </p:tav>
                                        <p:tav tm="100000">
                                          <p:val>
                                            <p:strVal val="#ppt_y"/>
                                          </p:val>
                                        </p:tav>
                                      </p:tavLst>
                                    </p:anim>
                                  </p:childTnLst>
                                </p:cTn>
                              </p:par>
                              <p:par>
                                <p:cTn id="139" presetID="2" presetClass="entr" presetSubtype="4" fill="hold" grpId="0" nodeType="withEffect">
                                  <p:stCondLst>
                                    <p:cond delay="0"/>
                                  </p:stCondLst>
                                  <p:childTnLst>
                                    <p:set>
                                      <p:cBhvr>
                                        <p:cTn id="140" dur="1" fill="hold">
                                          <p:stCondLst>
                                            <p:cond delay="0"/>
                                          </p:stCondLst>
                                        </p:cTn>
                                        <p:tgtEl>
                                          <p:spTgt spid="35"/>
                                        </p:tgtEl>
                                        <p:attrNameLst>
                                          <p:attrName>style.visibility</p:attrName>
                                        </p:attrNameLst>
                                      </p:cBhvr>
                                      <p:to>
                                        <p:strVal val="visible"/>
                                      </p:to>
                                    </p:set>
                                    <p:anim calcmode="lin" valueType="num">
                                      <p:cBhvr additive="base">
                                        <p:cTn id="141" dur="500" fill="hold"/>
                                        <p:tgtEl>
                                          <p:spTgt spid="35"/>
                                        </p:tgtEl>
                                        <p:attrNameLst>
                                          <p:attrName>ppt_x</p:attrName>
                                        </p:attrNameLst>
                                      </p:cBhvr>
                                      <p:tavLst>
                                        <p:tav tm="0">
                                          <p:val>
                                            <p:strVal val="#ppt_x"/>
                                          </p:val>
                                        </p:tav>
                                        <p:tav tm="100000">
                                          <p:val>
                                            <p:strVal val="#ppt_x"/>
                                          </p:val>
                                        </p:tav>
                                      </p:tavLst>
                                    </p:anim>
                                    <p:anim calcmode="lin" valueType="num">
                                      <p:cBhvr additive="base">
                                        <p:cTn id="142" dur="500" fill="hold"/>
                                        <p:tgtEl>
                                          <p:spTgt spid="35"/>
                                        </p:tgtEl>
                                        <p:attrNameLst>
                                          <p:attrName>ppt_y</p:attrName>
                                        </p:attrNameLst>
                                      </p:cBhvr>
                                      <p:tavLst>
                                        <p:tav tm="0">
                                          <p:val>
                                            <p:strVal val="1+#ppt_h/2"/>
                                          </p:val>
                                        </p:tav>
                                        <p:tav tm="100000">
                                          <p:val>
                                            <p:strVal val="#ppt_y"/>
                                          </p:val>
                                        </p:tav>
                                      </p:tavLst>
                                    </p:anim>
                                  </p:childTnLst>
                                </p:cTn>
                              </p:par>
                              <p:par>
                                <p:cTn id="143" presetID="2" presetClass="entr" presetSubtype="4" fill="hold" nodeType="withEffect">
                                  <p:stCondLst>
                                    <p:cond delay="0"/>
                                  </p:stCondLst>
                                  <p:childTnLst>
                                    <p:set>
                                      <p:cBhvr>
                                        <p:cTn id="144" dur="1" fill="hold">
                                          <p:stCondLst>
                                            <p:cond delay="0"/>
                                          </p:stCondLst>
                                        </p:cTn>
                                        <p:tgtEl>
                                          <p:spTgt spid="88"/>
                                        </p:tgtEl>
                                        <p:attrNameLst>
                                          <p:attrName>style.visibility</p:attrName>
                                        </p:attrNameLst>
                                      </p:cBhvr>
                                      <p:to>
                                        <p:strVal val="visible"/>
                                      </p:to>
                                    </p:set>
                                    <p:anim calcmode="lin" valueType="num">
                                      <p:cBhvr additive="base">
                                        <p:cTn id="145" dur="500" fill="hold"/>
                                        <p:tgtEl>
                                          <p:spTgt spid="88"/>
                                        </p:tgtEl>
                                        <p:attrNameLst>
                                          <p:attrName>ppt_x</p:attrName>
                                        </p:attrNameLst>
                                      </p:cBhvr>
                                      <p:tavLst>
                                        <p:tav tm="0">
                                          <p:val>
                                            <p:strVal val="#ppt_x"/>
                                          </p:val>
                                        </p:tav>
                                        <p:tav tm="100000">
                                          <p:val>
                                            <p:strVal val="#ppt_x"/>
                                          </p:val>
                                        </p:tav>
                                      </p:tavLst>
                                    </p:anim>
                                    <p:anim calcmode="lin" valueType="num">
                                      <p:cBhvr additive="base">
                                        <p:cTn id="146"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2" presetClass="entr" presetSubtype="4" fill="hold" nodeType="clickEffect">
                                  <p:stCondLst>
                                    <p:cond delay="0"/>
                                  </p:stCondLst>
                                  <p:childTnLst>
                                    <p:set>
                                      <p:cBhvr>
                                        <p:cTn id="150" dur="1" fill="hold">
                                          <p:stCondLst>
                                            <p:cond delay="0"/>
                                          </p:stCondLst>
                                        </p:cTn>
                                        <p:tgtEl>
                                          <p:spTgt spid="71"/>
                                        </p:tgtEl>
                                        <p:attrNameLst>
                                          <p:attrName>style.visibility</p:attrName>
                                        </p:attrNameLst>
                                      </p:cBhvr>
                                      <p:to>
                                        <p:strVal val="visible"/>
                                      </p:to>
                                    </p:set>
                                    <p:anim calcmode="lin" valueType="num">
                                      <p:cBhvr additive="base">
                                        <p:cTn id="151" dur="500" fill="hold"/>
                                        <p:tgtEl>
                                          <p:spTgt spid="71"/>
                                        </p:tgtEl>
                                        <p:attrNameLst>
                                          <p:attrName>ppt_x</p:attrName>
                                        </p:attrNameLst>
                                      </p:cBhvr>
                                      <p:tavLst>
                                        <p:tav tm="0">
                                          <p:val>
                                            <p:strVal val="#ppt_x"/>
                                          </p:val>
                                        </p:tav>
                                        <p:tav tm="100000">
                                          <p:val>
                                            <p:strVal val="#ppt_x"/>
                                          </p:val>
                                        </p:tav>
                                      </p:tavLst>
                                    </p:anim>
                                    <p:anim calcmode="lin" valueType="num">
                                      <p:cBhvr additive="base">
                                        <p:cTn id="152" dur="500" fill="hold"/>
                                        <p:tgtEl>
                                          <p:spTgt spid="71"/>
                                        </p:tgtEl>
                                        <p:attrNameLst>
                                          <p:attrName>ppt_y</p:attrName>
                                        </p:attrNameLst>
                                      </p:cBhvr>
                                      <p:tavLst>
                                        <p:tav tm="0">
                                          <p:val>
                                            <p:strVal val="1+#ppt_h/2"/>
                                          </p:val>
                                        </p:tav>
                                        <p:tav tm="100000">
                                          <p:val>
                                            <p:strVal val="#ppt_y"/>
                                          </p:val>
                                        </p:tav>
                                      </p:tavLst>
                                    </p:anim>
                                  </p:childTnLst>
                                </p:cTn>
                              </p:par>
                              <p:par>
                                <p:cTn id="153" presetID="2" presetClass="entr" presetSubtype="4" fill="hold" nodeType="withEffect">
                                  <p:stCondLst>
                                    <p:cond delay="0"/>
                                  </p:stCondLst>
                                  <p:childTnLst>
                                    <p:set>
                                      <p:cBhvr>
                                        <p:cTn id="154" dur="1" fill="hold">
                                          <p:stCondLst>
                                            <p:cond delay="0"/>
                                          </p:stCondLst>
                                        </p:cTn>
                                        <p:tgtEl>
                                          <p:spTgt spid="49"/>
                                        </p:tgtEl>
                                        <p:attrNameLst>
                                          <p:attrName>style.visibility</p:attrName>
                                        </p:attrNameLst>
                                      </p:cBhvr>
                                      <p:to>
                                        <p:strVal val="visible"/>
                                      </p:to>
                                    </p:set>
                                    <p:anim calcmode="lin" valueType="num">
                                      <p:cBhvr additive="base">
                                        <p:cTn id="155" dur="500" fill="hold"/>
                                        <p:tgtEl>
                                          <p:spTgt spid="49"/>
                                        </p:tgtEl>
                                        <p:attrNameLst>
                                          <p:attrName>ppt_x</p:attrName>
                                        </p:attrNameLst>
                                      </p:cBhvr>
                                      <p:tavLst>
                                        <p:tav tm="0">
                                          <p:val>
                                            <p:strVal val="#ppt_x"/>
                                          </p:val>
                                        </p:tav>
                                        <p:tav tm="100000">
                                          <p:val>
                                            <p:strVal val="#ppt_x"/>
                                          </p:val>
                                        </p:tav>
                                      </p:tavLst>
                                    </p:anim>
                                    <p:anim calcmode="lin" valueType="num">
                                      <p:cBhvr additive="base">
                                        <p:cTn id="156" dur="500" fill="hold"/>
                                        <p:tgtEl>
                                          <p:spTgt spid="49"/>
                                        </p:tgtEl>
                                        <p:attrNameLst>
                                          <p:attrName>ppt_y</p:attrName>
                                        </p:attrNameLst>
                                      </p:cBhvr>
                                      <p:tavLst>
                                        <p:tav tm="0">
                                          <p:val>
                                            <p:strVal val="1+#ppt_h/2"/>
                                          </p:val>
                                        </p:tav>
                                        <p:tav tm="100000">
                                          <p:val>
                                            <p:strVal val="#ppt_y"/>
                                          </p:val>
                                        </p:tav>
                                      </p:tavLst>
                                    </p:anim>
                                  </p:childTnLst>
                                </p:cTn>
                              </p:par>
                              <p:par>
                                <p:cTn id="157" presetID="2" presetClass="entr" presetSubtype="4" fill="hold" grpId="0" nodeType="withEffect">
                                  <p:stCondLst>
                                    <p:cond delay="0"/>
                                  </p:stCondLst>
                                  <p:childTnLst>
                                    <p:set>
                                      <p:cBhvr>
                                        <p:cTn id="158" dur="1" fill="hold">
                                          <p:stCondLst>
                                            <p:cond delay="0"/>
                                          </p:stCondLst>
                                        </p:cTn>
                                        <p:tgtEl>
                                          <p:spTgt spid="22"/>
                                        </p:tgtEl>
                                        <p:attrNameLst>
                                          <p:attrName>style.visibility</p:attrName>
                                        </p:attrNameLst>
                                      </p:cBhvr>
                                      <p:to>
                                        <p:strVal val="visible"/>
                                      </p:to>
                                    </p:set>
                                    <p:anim calcmode="lin" valueType="num">
                                      <p:cBhvr additive="base">
                                        <p:cTn id="159" dur="500" fill="hold"/>
                                        <p:tgtEl>
                                          <p:spTgt spid="22"/>
                                        </p:tgtEl>
                                        <p:attrNameLst>
                                          <p:attrName>ppt_x</p:attrName>
                                        </p:attrNameLst>
                                      </p:cBhvr>
                                      <p:tavLst>
                                        <p:tav tm="0">
                                          <p:val>
                                            <p:strVal val="#ppt_x"/>
                                          </p:val>
                                        </p:tav>
                                        <p:tav tm="100000">
                                          <p:val>
                                            <p:strVal val="#ppt_x"/>
                                          </p:val>
                                        </p:tav>
                                      </p:tavLst>
                                    </p:anim>
                                    <p:anim calcmode="lin" valueType="num">
                                      <p:cBhvr additive="base">
                                        <p:cTn id="160" dur="500" fill="hold"/>
                                        <p:tgtEl>
                                          <p:spTgt spid="22"/>
                                        </p:tgtEl>
                                        <p:attrNameLst>
                                          <p:attrName>ppt_y</p:attrName>
                                        </p:attrNameLst>
                                      </p:cBhvr>
                                      <p:tavLst>
                                        <p:tav tm="0">
                                          <p:val>
                                            <p:strVal val="1+#ppt_h/2"/>
                                          </p:val>
                                        </p:tav>
                                        <p:tav tm="100000">
                                          <p:val>
                                            <p:strVal val="#ppt_y"/>
                                          </p:val>
                                        </p:tav>
                                      </p:tavLst>
                                    </p:anim>
                                  </p:childTnLst>
                                </p:cTn>
                              </p:par>
                              <p:par>
                                <p:cTn id="161" presetID="2" presetClass="entr" presetSubtype="4" fill="hold" nodeType="withEffect">
                                  <p:stCondLst>
                                    <p:cond delay="0"/>
                                  </p:stCondLst>
                                  <p:childTnLst>
                                    <p:set>
                                      <p:cBhvr>
                                        <p:cTn id="162" dur="1" fill="hold">
                                          <p:stCondLst>
                                            <p:cond delay="0"/>
                                          </p:stCondLst>
                                        </p:cTn>
                                        <p:tgtEl>
                                          <p:spTgt spid="91"/>
                                        </p:tgtEl>
                                        <p:attrNameLst>
                                          <p:attrName>style.visibility</p:attrName>
                                        </p:attrNameLst>
                                      </p:cBhvr>
                                      <p:to>
                                        <p:strVal val="visible"/>
                                      </p:to>
                                    </p:set>
                                    <p:anim calcmode="lin" valueType="num">
                                      <p:cBhvr additive="base">
                                        <p:cTn id="163" dur="500" fill="hold"/>
                                        <p:tgtEl>
                                          <p:spTgt spid="91"/>
                                        </p:tgtEl>
                                        <p:attrNameLst>
                                          <p:attrName>ppt_x</p:attrName>
                                        </p:attrNameLst>
                                      </p:cBhvr>
                                      <p:tavLst>
                                        <p:tav tm="0">
                                          <p:val>
                                            <p:strVal val="#ppt_x"/>
                                          </p:val>
                                        </p:tav>
                                        <p:tav tm="100000">
                                          <p:val>
                                            <p:strVal val="#ppt_x"/>
                                          </p:val>
                                        </p:tav>
                                      </p:tavLst>
                                    </p:anim>
                                    <p:anim calcmode="lin" valueType="num">
                                      <p:cBhvr additive="base">
                                        <p:cTn id="164" dur="500" fill="hold"/>
                                        <p:tgtEl>
                                          <p:spTgt spid="91"/>
                                        </p:tgtEl>
                                        <p:attrNameLst>
                                          <p:attrName>ppt_y</p:attrName>
                                        </p:attrNameLst>
                                      </p:cBhvr>
                                      <p:tavLst>
                                        <p:tav tm="0">
                                          <p:val>
                                            <p:strVal val="1+#ppt_h/2"/>
                                          </p:val>
                                        </p:tav>
                                        <p:tav tm="100000">
                                          <p:val>
                                            <p:strVal val="#ppt_y"/>
                                          </p:val>
                                        </p:tav>
                                      </p:tavLst>
                                    </p:anim>
                                  </p:childTnLst>
                                </p:cTn>
                              </p:par>
                              <p:par>
                                <p:cTn id="165" presetID="2" presetClass="entr" presetSubtype="4" fill="hold" grpId="0" nodeType="withEffect">
                                  <p:stCondLst>
                                    <p:cond delay="0"/>
                                  </p:stCondLst>
                                  <p:childTnLst>
                                    <p:set>
                                      <p:cBhvr>
                                        <p:cTn id="166" dur="1" fill="hold">
                                          <p:stCondLst>
                                            <p:cond delay="0"/>
                                          </p:stCondLst>
                                        </p:cTn>
                                        <p:tgtEl>
                                          <p:spTgt spid="36"/>
                                        </p:tgtEl>
                                        <p:attrNameLst>
                                          <p:attrName>style.visibility</p:attrName>
                                        </p:attrNameLst>
                                      </p:cBhvr>
                                      <p:to>
                                        <p:strVal val="visible"/>
                                      </p:to>
                                    </p:set>
                                    <p:anim calcmode="lin" valueType="num">
                                      <p:cBhvr additive="base">
                                        <p:cTn id="167" dur="500" fill="hold"/>
                                        <p:tgtEl>
                                          <p:spTgt spid="36"/>
                                        </p:tgtEl>
                                        <p:attrNameLst>
                                          <p:attrName>ppt_x</p:attrName>
                                        </p:attrNameLst>
                                      </p:cBhvr>
                                      <p:tavLst>
                                        <p:tav tm="0">
                                          <p:val>
                                            <p:strVal val="#ppt_x"/>
                                          </p:val>
                                        </p:tav>
                                        <p:tav tm="100000">
                                          <p:val>
                                            <p:strVal val="#ppt_x"/>
                                          </p:val>
                                        </p:tav>
                                      </p:tavLst>
                                    </p:anim>
                                    <p:anim calcmode="lin" valueType="num">
                                      <p:cBhvr additive="base">
                                        <p:cTn id="16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169" fill="hold">
                      <p:stCondLst>
                        <p:cond delay="indefinite"/>
                      </p:stCondLst>
                      <p:childTnLst>
                        <p:par>
                          <p:cTn id="170" fill="hold">
                            <p:stCondLst>
                              <p:cond delay="0"/>
                            </p:stCondLst>
                            <p:childTnLst>
                              <p:par>
                                <p:cTn id="171" presetID="2" presetClass="entr" presetSubtype="4" fill="hold" nodeType="clickEffect">
                                  <p:stCondLst>
                                    <p:cond delay="0"/>
                                  </p:stCondLst>
                                  <p:childTnLst>
                                    <p:set>
                                      <p:cBhvr>
                                        <p:cTn id="172" dur="1" fill="hold">
                                          <p:stCondLst>
                                            <p:cond delay="0"/>
                                          </p:stCondLst>
                                        </p:cTn>
                                        <p:tgtEl>
                                          <p:spTgt spid="94"/>
                                        </p:tgtEl>
                                        <p:attrNameLst>
                                          <p:attrName>style.visibility</p:attrName>
                                        </p:attrNameLst>
                                      </p:cBhvr>
                                      <p:to>
                                        <p:strVal val="visible"/>
                                      </p:to>
                                    </p:set>
                                    <p:anim calcmode="lin" valueType="num">
                                      <p:cBhvr additive="base">
                                        <p:cTn id="173" dur="500" fill="hold"/>
                                        <p:tgtEl>
                                          <p:spTgt spid="94"/>
                                        </p:tgtEl>
                                        <p:attrNameLst>
                                          <p:attrName>ppt_x</p:attrName>
                                        </p:attrNameLst>
                                      </p:cBhvr>
                                      <p:tavLst>
                                        <p:tav tm="0">
                                          <p:val>
                                            <p:strVal val="#ppt_x"/>
                                          </p:val>
                                        </p:tav>
                                        <p:tav tm="100000">
                                          <p:val>
                                            <p:strVal val="#ppt_x"/>
                                          </p:val>
                                        </p:tav>
                                      </p:tavLst>
                                    </p:anim>
                                    <p:anim calcmode="lin" valueType="num">
                                      <p:cBhvr additive="base">
                                        <p:cTn id="174" dur="500" fill="hold"/>
                                        <p:tgtEl>
                                          <p:spTgt spid="94"/>
                                        </p:tgtEl>
                                        <p:attrNameLst>
                                          <p:attrName>ppt_y</p:attrName>
                                        </p:attrNameLst>
                                      </p:cBhvr>
                                      <p:tavLst>
                                        <p:tav tm="0">
                                          <p:val>
                                            <p:strVal val="1+#ppt_h/2"/>
                                          </p:val>
                                        </p:tav>
                                        <p:tav tm="100000">
                                          <p:val>
                                            <p:strVal val="#ppt_y"/>
                                          </p:val>
                                        </p:tav>
                                      </p:tavLst>
                                    </p:anim>
                                  </p:childTnLst>
                                </p:cTn>
                              </p:par>
                              <p:par>
                                <p:cTn id="175" presetID="2" presetClass="entr" presetSubtype="4" fill="hold" grpId="0" nodeType="withEffect">
                                  <p:stCondLst>
                                    <p:cond delay="0"/>
                                  </p:stCondLst>
                                  <p:childTnLst>
                                    <p:set>
                                      <p:cBhvr>
                                        <p:cTn id="176" dur="1" fill="hold">
                                          <p:stCondLst>
                                            <p:cond delay="0"/>
                                          </p:stCondLst>
                                        </p:cTn>
                                        <p:tgtEl>
                                          <p:spTgt spid="24"/>
                                        </p:tgtEl>
                                        <p:attrNameLst>
                                          <p:attrName>style.visibility</p:attrName>
                                        </p:attrNameLst>
                                      </p:cBhvr>
                                      <p:to>
                                        <p:strVal val="visible"/>
                                      </p:to>
                                    </p:set>
                                    <p:anim calcmode="lin" valueType="num">
                                      <p:cBhvr additive="base">
                                        <p:cTn id="177" dur="500" fill="hold"/>
                                        <p:tgtEl>
                                          <p:spTgt spid="24"/>
                                        </p:tgtEl>
                                        <p:attrNameLst>
                                          <p:attrName>ppt_x</p:attrName>
                                        </p:attrNameLst>
                                      </p:cBhvr>
                                      <p:tavLst>
                                        <p:tav tm="0">
                                          <p:val>
                                            <p:strVal val="#ppt_x"/>
                                          </p:val>
                                        </p:tav>
                                        <p:tav tm="100000">
                                          <p:val>
                                            <p:strVal val="#ppt_x"/>
                                          </p:val>
                                        </p:tav>
                                      </p:tavLst>
                                    </p:anim>
                                    <p:anim calcmode="lin" valueType="num">
                                      <p:cBhvr additive="base">
                                        <p:cTn id="178" dur="500" fill="hold"/>
                                        <p:tgtEl>
                                          <p:spTgt spid="24"/>
                                        </p:tgtEl>
                                        <p:attrNameLst>
                                          <p:attrName>ppt_y</p:attrName>
                                        </p:attrNameLst>
                                      </p:cBhvr>
                                      <p:tavLst>
                                        <p:tav tm="0">
                                          <p:val>
                                            <p:strVal val="1+#ppt_h/2"/>
                                          </p:val>
                                        </p:tav>
                                        <p:tav tm="100000">
                                          <p:val>
                                            <p:strVal val="#ppt_y"/>
                                          </p:val>
                                        </p:tav>
                                      </p:tavLst>
                                    </p:anim>
                                  </p:childTnLst>
                                </p:cTn>
                              </p:par>
                              <p:par>
                                <p:cTn id="179" presetID="2" presetClass="entr" presetSubtype="4" fill="hold" nodeType="withEffect">
                                  <p:stCondLst>
                                    <p:cond delay="0"/>
                                  </p:stCondLst>
                                  <p:childTnLst>
                                    <p:set>
                                      <p:cBhvr>
                                        <p:cTn id="180" dur="1" fill="hold">
                                          <p:stCondLst>
                                            <p:cond delay="0"/>
                                          </p:stCondLst>
                                        </p:cTn>
                                        <p:tgtEl>
                                          <p:spTgt spid="50"/>
                                        </p:tgtEl>
                                        <p:attrNameLst>
                                          <p:attrName>style.visibility</p:attrName>
                                        </p:attrNameLst>
                                      </p:cBhvr>
                                      <p:to>
                                        <p:strVal val="visible"/>
                                      </p:to>
                                    </p:set>
                                    <p:anim calcmode="lin" valueType="num">
                                      <p:cBhvr additive="base">
                                        <p:cTn id="181" dur="500" fill="hold"/>
                                        <p:tgtEl>
                                          <p:spTgt spid="50"/>
                                        </p:tgtEl>
                                        <p:attrNameLst>
                                          <p:attrName>ppt_x</p:attrName>
                                        </p:attrNameLst>
                                      </p:cBhvr>
                                      <p:tavLst>
                                        <p:tav tm="0">
                                          <p:val>
                                            <p:strVal val="#ppt_x"/>
                                          </p:val>
                                        </p:tav>
                                        <p:tav tm="100000">
                                          <p:val>
                                            <p:strVal val="#ppt_x"/>
                                          </p:val>
                                        </p:tav>
                                      </p:tavLst>
                                    </p:anim>
                                    <p:anim calcmode="lin" valueType="num">
                                      <p:cBhvr additive="base">
                                        <p:cTn id="182" dur="500" fill="hold"/>
                                        <p:tgtEl>
                                          <p:spTgt spid="50"/>
                                        </p:tgtEl>
                                        <p:attrNameLst>
                                          <p:attrName>ppt_y</p:attrName>
                                        </p:attrNameLst>
                                      </p:cBhvr>
                                      <p:tavLst>
                                        <p:tav tm="0">
                                          <p:val>
                                            <p:strVal val="1+#ppt_h/2"/>
                                          </p:val>
                                        </p:tav>
                                        <p:tav tm="100000">
                                          <p:val>
                                            <p:strVal val="#ppt_y"/>
                                          </p:val>
                                        </p:tav>
                                      </p:tavLst>
                                    </p:anim>
                                  </p:childTnLst>
                                </p:cTn>
                              </p:par>
                              <p:par>
                                <p:cTn id="183" presetID="2" presetClass="entr" presetSubtype="4" fill="hold" grpId="0" nodeType="withEffect">
                                  <p:stCondLst>
                                    <p:cond delay="0"/>
                                  </p:stCondLst>
                                  <p:childTnLst>
                                    <p:set>
                                      <p:cBhvr>
                                        <p:cTn id="184" dur="1" fill="hold">
                                          <p:stCondLst>
                                            <p:cond delay="0"/>
                                          </p:stCondLst>
                                        </p:cTn>
                                        <p:tgtEl>
                                          <p:spTgt spid="37"/>
                                        </p:tgtEl>
                                        <p:attrNameLst>
                                          <p:attrName>style.visibility</p:attrName>
                                        </p:attrNameLst>
                                      </p:cBhvr>
                                      <p:to>
                                        <p:strVal val="visible"/>
                                      </p:to>
                                    </p:set>
                                    <p:anim calcmode="lin" valueType="num">
                                      <p:cBhvr additive="base">
                                        <p:cTn id="185" dur="500" fill="hold"/>
                                        <p:tgtEl>
                                          <p:spTgt spid="37"/>
                                        </p:tgtEl>
                                        <p:attrNameLst>
                                          <p:attrName>ppt_x</p:attrName>
                                        </p:attrNameLst>
                                      </p:cBhvr>
                                      <p:tavLst>
                                        <p:tav tm="0">
                                          <p:val>
                                            <p:strVal val="#ppt_x"/>
                                          </p:val>
                                        </p:tav>
                                        <p:tav tm="100000">
                                          <p:val>
                                            <p:strVal val="#ppt_x"/>
                                          </p:val>
                                        </p:tav>
                                      </p:tavLst>
                                    </p:anim>
                                    <p:anim calcmode="lin" valueType="num">
                                      <p:cBhvr additive="base">
                                        <p:cTn id="186" dur="500" fill="hold"/>
                                        <p:tgtEl>
                                          <p:spTgt spid="37"/>
                                        </p:tgtEl>
                                        <p:attrNameLst>
                                          <p:attrName>ppt_y</p:attrName>
                                        </p:attrNameLst>
                                      </p:cBhvr>
                                      <p:tavLst>
                                        <p:tav tm="0">
                                          <p:val>
                                            <p:strVal val="1+#ppt_h/2"/>
                                          </p:val>
                                        </p:tav>
                                        <p:tav tm="100000">
                                          <p:val>
                                            <p:strVal val="#ppt_y"/>
                                          </p:val>
                                        </p:tav>
                                      </p:tavLst>
                                    </p:anim>
                                  </p:childTnLst>
                                </p:cTn>
                              </p:par>
                              <p:par>
                                <p:cTn id="187" presetID="2" presetClass="entr" presetSubtype="4" fill="hold" nodeType="withEffect">
                                  <p:stCondLst>
                                    <p:cond delay="0"/>
                                  </p:stCondLst>
                                  <p:childTnLst>
                                    <p:set>
                                      <p:cBhvr>
                                        <p:cTn id="188" dur="1" fill="hold">
                                          <p:stCondLst>
                                            <p:cond delay="0"/>
                                          </p:stCondLst>
                                        </p:cTn>
                                        <p:tgtEl>
                                          <p:spTgt spid="72"/>
                                        </p:tgtEl>
                                        <p:attrNameLst>
                                          <p:attrName>style.visibility</p:attrName>
                                        </p:attrNameLst>
                                      </p:cBhvr>
                                      <p:to>
                                        <p:strVal val="visible"/>
                                      </p:to>
                                    </p:set>
                                    <p:anim calcmode="lin" valueType="num">
                                      <p:cBhvr additive="base">
                                        <p:cTn id="189" dur="500" fill="hold"/>
                                        <p:tgtEl>
                                          <p:spTgt spid="72"/>
                                        </p:tgtEl>
                                        <p:attrNameLst>
                                          <p:attrName>ppt_x</p:attrName>
                                        </p:attrNameLst>
                                      </p:cBhvr>
                                      <p:tavLst>
                                        <p:tav tm="0">
                                          <p:val>
                                            <p:strVal val="#ppt_x"/>
                                          </p:val>
                                        </p:tav>
                                        <p:tav tm="100000">
                                          <p:val>
                                            <p:strVal val="#ppt_x"/>
                                          </p:val>
                                        </p:tav>
                                      </p:tavLst>
                                    </p:anim>
                                    <p:anim calcmode="lin" valueType="num">
                                      <p:cBhvr additive="base">
                                        <p:cTn id="190" dur="500" fill="hold"/>
                                        <p:tgtEl>
                                          <p:spTgt spid="72"/>
                                        </p:tgtEl>
                                        <p:attrNameLst>
                                          <p:attrName>ppt_y</p:attrName>
                                        </p:attrNameLst>
                                      </p:cBhvr>
                                      <p:tavLst>
                                        <p:tav tm="0">
                                          <p:val>
                                            <p:strVal val="1+#ppt_h/2"/>
                                          </p:val>
                                        </p:tav>
                                        <p:tav tm="100000">
                                          <p:val>
                                            <p:strVal val="#ppt_y"/>
                                          </p:val>
                                        </p:tav>
                                      </p:tavLst>
                                    </p:anim>
                                  </p:childTnLst>
                                </p:cTn>
                              </p:par>
                              <p:par>
                                <p:cTn id="191" presetID="2" presetClass="entr" presetSubtype="4" fill="hold" grpId="0" nodeType="withEffect">
                                  <p:stCondLst>
                                    <p:cond delay="0"/>
                                  </p:stCondLst>
                                  <p:childTnLst>
                                    <p:set>
                                      <p:cBhvr>
                                        <p:cTn id="192" dur="1" fill="hold">
                                          <p:stCondLst>
                                            <p:cond delay="0"/>
                                          </p:stCondLst>
                                        </p:cTn>
                                        <p:tgtEl>
                                          <p:spTgt spid="28"/>
                                        </p:tgtEl>
                                        <p:attrNameLst>
                                          <p:attrName>style.visibility</p:attrName>
                                        </p:attrNameLst>
                                      </p:cBhvr>
                                      <p:to>
                                        <p:strVal val="visible"/>
                                      </p:to>
                                    </p:set>
                                    <p:anim calcmode="lin" valueType="num">
                                      <p:cBhvr additive="base">
                                        <p:cTn id="193" dur="500" fill="hold"/>
                                        <p:tgtEl>
                                          <p:spTgt spid="28"/>
                                        </p:tgtEl>
                                        <p:attrNameLst>
                                          <p:attrName>ppt_x</p:attrName>
                                        </p:attrNameLst>
                                      </p:cBhvr>
                                      <p:tavLst>
                                        <p:tav tm="0">
                                          <p:val>
                                            <p:strVal val="#ppt_x"/>
                                          </p:val>
                                        </p:tav>
                                        <p:tav tm="100000">
                                          <p:val>
                                            <p:strVal val="#ppt_x"/>
                                          </p:val>
                                        </p:tav>
                                      </p:tavLst>
                                    </p:anim>
                                    <p:anim calcmode="lin" valueType="num">
                                      <p:cBhvr additive="base">
                                        <p:cTn id="19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6" grpId="0" animBg="1"/>
      <p:bldP spid="17" grpId="0" animBg="1"/>
      <p:bldP spid="18" grpId="0" animBg="1"/>
      <p:bldP spid="19" grpId="0" animBg="1"/>
      <p:bldP spid="20" grpId="0" animBg="1"/>
      <p:bldP spid="22" grpId="0" animBg="1"/>
      <p:bldP spid="24"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80" grpId="0"/>
      <p:bldP spid="86" grpId="0"/>
      <p:bldP spid="106" grpId="0"/>
      <p:bldP spid="107" grpId="0"/>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2750F2A4-EC76-4209-A118-2B37F84870D5}"/>
              </a:ext>
            </a:extLst>
          </p:cNvPr>
          <p:cNvSpPr/>
          <p:nvPr/>
        </p:nvSpPr>
        <p:spPr>
          <a:xfrm>
            <a:off x="0" y="3198205"/>
            <a:ext cx="12191999" cy="4615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F9EE64E9-66F0-4EB9-B0CE-84DDE2A21D25}"/>
              </a:ext>
            </a:extLst>
          </p:cNvPr>
          <p:cNvSpPr/>
          <p:nvPr/>
        </p:nvSpPr>
        <p:spPr>
          <a:xfrm>
            <a:off x="5865548" y="0"/>
            <a:ext cx="46090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80369215-361F-4E5D-B300-7D786F725A07}"/>
              </a:ext>
            </a:extLst>
          </p:cNvPr>
          <p:cNvSpPr/>
          <p:nvPr/>
        </p:nvSpPr>
        <p:spPr>
          <a:xfrm>
            <a:off x="3690213" y="887342"/>
            <a:ext cx="4621725" cy="46217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Freeform: Shape 77">
            <a:extLst>
              <a:ext uri="{FF2B5EF4-FFF2-40B4-BE49-F238E27FC236}">
                <a16:creationId xmlns:a16="http://schemas.microsoft.com/office/drawing/2014/main" id="{75EDEE95-87D1-4A52-9CEE-26A2B29A51BB}"/>
              </a:ext>
            </a:extLst>
          </p:cNvPr>
          <p:cNvSpPr/>
          <p:nvPr/>
        </p:nvSpPr>
        <p:spPr>
          <a:xfrm>
            <a:off x="1" y="-13200"/>
            <a:ext cx="12191999" cy="6870212"/>
          </a:xfrm>
          <a:custGeom>
            <a:avLst/>
            <a:gdLst>
              <a:gd name="connsiteX0" fmla="*/ 6095186 w 12191999"/>
              <a:gd name="connsiteY0" fmla="*/ 6466216 h 6870212"/>
              <a:gd name="connsiteX1" fmla="*/ 6073783 w 12191999"/>
              <a:gd name="connsiteY1" fmla="*/ 6487842 h 6870212"/>
              <a:gd name="connsiteX2" fmla="*/ 6073783 w 12191999"/>
              <a:gd name="connsiteY2" fmla="*/ 6634655 h 6870212"/>
              <a:gd name="connsiteX3" fmla="*/ 6095186 w 12191999"/>
              <a:gd name="connsiteY3" fmla="*/ 6655866 h 6870212"/>
              <a:gd name="connsiteX4" fmla="*/ 6116592 w 12191999"/>
              <a:gd name="connsiteY4" fmla="*/ 6634655 h 6870212"/>
              <a:gd name="connsiteX5" fmla="*/ 6116592 w 12191999"/>
              <a:gd name="connsiteY5" fmla="*/ 6487842 h 6870212"/>
              <a:gd name="connsiteX6" fmla="*/ 6095186 w 12191999"/>
              <a:gd name="connsiteY6" fmla="*/ 6466216 h 6870212"/>
              <a:gd name="connsiteX7" fmla="*/ 6095186 w 12191999"/>
              <a:gd name="connsiteY7" fmla="*/ 6172589 h 6870212"/>
              <a:gd name="connsiteX8" fmla="*/ 6073783 w 12191999"/>
              <a:gd name="connsiteY8" fmla="*/ 6193800 h 6870212"/>
              <a:gd name="connsiteX9" fmla="*/ 6073783 w 12191999"/>
              <a:gd name="connsiteY9" fmla="*/ 6340613 h 6870212"/>
              <a:gd name="connsiteX10" fmla="*/ 6095186 w 12191999"/>
              <a:gd name="connsiteY10" fmla="*/ 6362240 h 6870212"/>
              <a:gd name="connsiteX11" fmla="*/ 6116592 w 12191999"/>
              <a:gd name="connsiteY11" fmla="*/ 6340613 h 6870212"/>
              <a:gd name="connsiteX12" fmla="*/ 6116592 w 12191999"/>
              <a:gd name="connsiteY12" fmla="*/ 6193800 h 6870212"/>
              <a:gd name="connsiteX13" fmla="*/ 6095186 w 12191999"/>
              <a:gd name="connsiteY13" fmla="*/ 6172589 h 6870212"/>
              <a:gd name="connsiteX14" fmla="*/ 6095186 w 12191999"/>
              <a:gd name="connsiteY14" fmla="*/ 5878547 h 6870212"/>
              <a:gd name="connsiteX15" fmla="*/ 6073783 w 12191999"/>
              <a:gd name="connsiteY15" fmla="*/ 5900174 h 6870212"/>
              <a:gd name="connsiteX16" fmla="*/ 6073783 w 12191999"/>
              <a:gd name="connsiteY16" fmla="*/ 6046987 h 6870212"/>
              <a:gd name="connsiteX17" fmla="*/ 6095186 w 12191999"/>
              <a:gd name="connsiteY17" fmla="*/ 6068198 h 6870212"/>
              <a:gd name="connsiteX18" fmla="*/ 6116592 w 12191999"/>
              <a:gd name="connsiteY18" fmla="*/ 6046987 h 6870212"/>
              <a:gd name="connsiteX19" fmla="*/ 6116592 w 12191999"/>
              <a:gd name="connsiteY19" fmla="*/ 5900174 h 6870212"/>
              <a:gd name="connsiteX20" fmla="*/ 6095186 w 12191999"/>
              <a:gd name="connsiteY20" fmla="*/ 5878547 h 6870212"/>
              <a:gd name="connsiteX21" fmla="*/ 6022785 w 12191999"/>
              <a:gd name="connsiteY21" fmla="*/ 5538340 h 6870212"/>
              <a:gd name="connsiteX22" fmla="*/ 6002010 w 12191999"/>
              <a:gd name="connsiteY22" fmla="*/ 5559135 h 6870212"/>
              <a:gd name="connsiteX23" fmla="*/ 6022785 w 12191999"/>
              <a:gd name="connsiteY23" fmla="*/ 5581178 h 6870212"/>
              <a:gd name="connsiteX24" fmla="*/ 6096446 w 12191999"/>
              <a:gd name="connsiteY24" fmla="*/ 5582426 h 6870212"/>
              <a:gd name="connsiteX25" fmla="*/ 6172623 w 12191999"/>
              <a:gd name="connsiteY25" fmla="*/ 5581178 h 6870212"/>
              <a:gd name="connsiteX26" fmla="*/ 6192771 w 12191999"/>
              <a:gd name="connsiteY26" fmla="*/ 5559135 h 6870212"/>
              <a:gd name="connsiteX27" fmla="*/ 6170735 w 12191999"/>
              <a:gd name="connsiteY27" fmla="*/ 5538340 h 6870212"/>
              <a:gd name="connsiteX28" fmla="*/ 6022785 w 12191999"/>
              <a:gd name="connsiteY28" fmla="*/ 5538340 h 6870212"/>
              <a:gd name="connsiteX29" fmla="*/ 5733185 w 12191999"/>
              <a:gd name="connsiteY29" fmla="*/ 5508396 h 6870212"/>
              <a:gd name="connsiteX30" fmla="*/ 5717443 w 12191999"/>
              <a:gd name="connsiteY30" fmla="*/ 5512139 h 6870212"/>
              <a:gd name="connsiteX31" fmla="*/ 5708630 w 12191999"/>
              <a:gd name="connsiteY31" fmla="*/ 5525863 h 6870212"/>
              <a:gd name="connsiteX32" fmla="*/ 5712409 w 12191999"/>
              <a:gd name="connsiteY32" fmla="*/ 5542083 h 6870212"/>
              <a:gd name="connsiteX33" fmla="*/ 5726258 w 12191999"/>
              <a:gd name="connsiteY33" fmla="*/ 5550817 h 6870212"/>
              <a:gd name="connsiteX34" fmla="*/ 5874206 w 12191999"/>
              <a:gd name="connsiteY34" fmla="*/ 5571197 h 6870212"/>
              <a:gd name="connsiteX35" fmla="*/ 5876096 w 12191999"/>
              <a:gd name="connsiteY35" fmla="*/ 5571197 h 6870212"/>
              <a:gd name="connsiteX36" fmla="*/ 5897501 w 12191999"/>
              <a:gd name="connsiteY36" fmla="*/ 5552065 h 6870212"/>
              <a:gd name="connsiteX37" fmla="*/ 5877984 w 12191999"/>
              <a:gd name="connsiteY37" fmla="*/ 5528775 h 6870212"/>
              <a:gd name="connsiteX38" fmla="*/ 5733185 w 12191999"/>
              <a:gd name="connsiteY38" fmla="*/ 5508396 h 6870212"/>
              <a:gd name="connsiteX39" fmla="*/ 6461598 w 12191999"/>
              <a:gd name="connsiteY39" fmla="*/ 5507980 h 6870212"/>
              <a:gd name="connsiteX40" fmla="*/ 6316795 w 12191999"/>
              <a:gd name="connsiteY40" fmla="*/ 5527943 h 6870212"/>
              <a:gd name="connsiteX41" fmla="*/ 6297908 w 12191999"/>
              <a:gd name="connsiteY41" fmla="*/ 5551649 h 6870212"/>
              <a:gd name="connsiteX42" fmla="*/ 6319314 w 12191999"/>
              <a:gd name="connsiteY42" fmla="*/ 5570781 h 6870212"/>
              <a:gd name="connsiteX43" fmla="*/ 6321202 w 12191999"/>
              <a:gd name="connsiteY43" fmla="*/ 5570781 h 6870212"/>
              <a:gd name="connsiteX44" fmla="*/ 6469152 w 12191999"/>
              <a:gd name="connsiteY44" fmla="*/ 5549986 h 6870212"/>
              <a:gd name="connsiteX45" fmla="*/ 6486780 w 12191999"/>
              <a:gd name="connsiteY45" fmla="*/ 5525032 h 6870212"/>
              <a:gd name="connsiteX46" fmla="*/ 6461598 w 12191999"/>
              <a:gd name="connsiteY46" fmla="*/ 5507980 h 6870212"/>
              <a:gd name="connsiteX47" fmla="*/ 5449875 w 12191999"/>
              <a:gd name="connsiteY47" fmla="*/ 5438108 h 6870212"/>
              <a:gd name="connsiteX48" fmla="*/ 5433507 w 12191999"/>
              <a:gd name="connsiteY48" fmla="*/ 5439356 h 6870212"/>
              <a:gd name="connsiteX49" fmla="*/ 5422804 w 12191999"/>
              <a:gd name="connsiteY49" fmla="*/ 5451833 h 6870212"/>
              <a:gd name="connsiteX50" fmla="*/ 5424065 w 12191999"/>
              <a:gd name="connsiteY50" fmla="*/ 5468053 h 6870212"/>
              <a:gd name="connsiteX51" fmla="*/ 5436654 w 12191999"/>
              <a:gd name="connsiteY51" fmla="*/ 5478867 h 6870212"/>
              <a:gd name="connsiteX52" fmla="*/ 5580197 w 12191999"/>
              <a:gd name="connsiteY52" fmla="*/ 5519625 h 6870212"/>
              <a:gd name="connsiteX53" fmla="*/ 5585233 w 12191999"/>
              <a:gd name="connsiteY53" fmla="*/ 5520457 h 6870212"/>
              <a:gd name="connsiteX54" fmla="*/ 5606008 w 12191999"/>
              <a:gd name="connsiteY54" fmla="*/ 5503821 h 6870212"/>
              <a:gd name="connsiteX55" fmla="*/ 5603493 w 12191999"/>
              <a:gd name="connsiteY55" fmla="*/ 5487600 h 6870212"/>
              <a:gd name="connsiteX56" fmla="*/ 5590270 w 12191999"/>
              <a:gd name="connsiteY56" fmla="*/ 5478035 h 6870212"/>
              <a:gd name="connsiteX57" fmla="*/ 5449875 w 12191999"/>
              <a:gd name="connsiteY57" fmla="*/ 5438108 h 6870212"/>
              <a:gd name="connsiteX58" fmla="*/ 6745534 w 12191999"/>
              <a:gd name="connsiteY58" fmla="*/ 5437276 h 6870212"/>
              <a:gd name="connsiteX59" fmla="*/ 6605140 w 12191999"/>
              <a:gd name="connsiteY59" fmla="*/ 5477619 h 6870212"/>
              <a:gd name="connsiteX60" fmla="*/ 6589400 w 12191999"/>
              <a:gd name="connsiteY60" fmla="*/ 5503405 h 6870212"/>
              <a:gd name="connsiteX61" fmla="*/ 6610177 w 12191999"/>
              <a:gd name="connsiteY61" fmla="*/ 5519625 h 6870212"/>
              <a:gd name="connsiteX62" fmla="*/ 6615214 w 12191999"/>
              <a:gd name="connsiteY62" fmla="*/ 5519209 h 6870212"/>
              <a:gd name="connsiteX63" fmla="*/ 6758756 w 12191999"/>
              <a:gd name="connsiteY63" fmla="*/ 5477619 h 6870212"/>
              <a:gd name="connsiteX64" fmla="*/ 6771347 w 12191999"/>
              <a:gd name="connsiteY64" fmla="*/ 5467221 h 6870212"/>
              <a:gd name="connsiteX65" fmla="*/ 6772606 w 12191999"/>
              <a:gd name="connsiteY65" fmla="*/ 5451001 h 6870212"/>
              <a:gd name="connsiteX66" fmla="*/ 6745534 w 12191999"/>
              <a:gd name="connsiteY66" fmla="*/ 5437276 h 6870212"/>
              <a:gd name="connsiteX67" fmla="*/ 5162161 w 12191999"/>
              <a:gd name="connsiteY67" fmla="*/ 5327479 h 6870212"/>
              <a:gd name="connsiteX68" fmla="*/ 5149570 w 12191999"/>
              <a:gd name="connsiteY68" fmla="*/ 5338292 h 6870212"/>
              <a:gd name="connsiteX69" fmla="*/ 5148940 w 12191999"/>
              <a:gd name="connsiteY69" fmla="*/ 5354512 h 6870212"/>
              <a:gd name="connsiteX70" fmla="*/ 5159641 w 12191999"/>
              <a:gd name="connsiteY70" fmla="*/ 5366989 h 6870212"/>
              <a:gd name="connsiteX71" fmla="*/ 5296259 w 12191999"/>
              <a:gd name="connsiteY71" fmla="*/ 5427711 h 6870212"/>
              <a:gd name="connsiteX72" fmla="*/ 5303815 w 12191999"/>
              <a:gd name="connsiteY72" fmla="*/ 5428958 h 6870212"/>
              <a:gd name="connsiteX73" fmla="*/ 5323961 w 12191999"/>
              <a:gd name="connsiteY73" fmla="*/ 5415650 h 6870212"/>
              <a:gd name="connsiteX74" fmla="*/ 5311999 w 12191999"/>
              <a:gd name="connsiteY74" fmla="*/ 5387784 h 6870212"/>
              <a:gd name="connsiteX75" fmla="*/ 5178528 w 12191999"/>
              <a:gd name="connsiteY75" fmla="*/ 5328310 h 6870212"/>
              <a:gd name="connsiteX76" fmla="*/ 5162161 w 12191999"/>
              <a:gd name="connsiteY76" fmla="*/ 5327479 h 6870212"/>
              <a:gd name="connsiteX77" fmla="*/ 7033249 w 12191999"/>
              <a:gd name="connsiteY77" fmla="*/ 5326543 h 6870212"/>
              <a:gd name="connsiteX78" fmla="*/ 7016880 w 12191999"/>
              <a:gd name="connsiteY78" fmla="*/ 5327479 h 6870212"/>
              <a:gd name="connsiteX79" fmla="*/ 6883411 w 12191999"/>
              <a:gd name="connsiteY79" fmla="*/ 5386952 h 6870212"/>
              <a:gd name="connsiteX80" fmla="*/ 6871450 w 12191999"/>
              <a:gd name="connsiteY80" fmla="*/ 5398598 h 6870212"/>
              <a:gd name="connsiteX81" fmla="*/ 6871450 w 12191999"/>
              <a:gd name="connsiteY81" fmla="*/ 5414818 h 6870212"/>
              <a:gd name="connsiteX82" fmla="*/ 6891595 w 12191999"/>
              <a:gd name="connsiteY82" fmla="*/ 5428127 h 6870212"/>
              <a:gd name="connsiteX83" fmla="*/ 6899781 w 12191999"/>
              <a:gd name="connsiteY83" fmla="*/ 5426463 h 6870212"/>
              <a:gd name="connsiteX84" fmla="*/ 7035767 w 12191999"/>
              <a:gd name="connsiteY84" fmla="*/ 5365741 h 6870212"/>
              <a:gd name="connsiteX85" fmla="*/ 7045840 w 12191999"/>
              <a:gd name="connsiteY85" fmla="*/ 5337460 h 6870212"/>
              <a:gd name="connsiteX86" fmla="*/ 7033249 w 12191999"/>
              <a:gd name="connsiteY86" fmla="*/ 5326543 h 6870212"/>
              <a:gd name="connsiteX87" fmla="*/ 4908445 w 12191999"/>
              <a:gd name="connsiteY87" fmla="*/ 5178586 h 6870212"/>
              <a:gd name="connsiteX88" fmla="*/ 4894592 w 12191999"/>
              <a:gd name="connsiteY88" fmla="*/ 5187320 h 6870212"/>
              <a:gd name="connsiteX89" fmla="*/ 4891444 w 12191999"/>
              <a:gd name="connsiteY89" fmla="*/ 5203540 h 6870212"/>
              <a:gd name="connsiteX90" fmla="*/ 4900259 w 12191999"/>
              <a:gd name="connsiteY90" fmla="*/ 5217265 h 6870212"/>
              <a:gd name="connsiteX91" fmla="*/ 5027434 w 12191999"/>
              <a:gd name="connsiteY91" fmla="*/ 5296286 h 6870212"/>
              <a:gd name="connsiteX92" fmla="*/ 5038133 w 12191999"/>
              <a:gd name="connsiteY92" fmla="*/ 5299197 h 6870212"/>
              <a:gd name="connsiteX93" fmla="*/ 5056392 w 12191999"/>
              <a:gd name="connsiteY93" fmla="*/ 5288800 h 6870212"/>
              <a:gd name="connsiteX94" fmla="*/ 5058282 w 12191999"/>
              <a:gd name="connsiteY94" fmla="*/ 5272580 h 6870212"/>
              <a:gd name="connsiteX95" fmla="*/ 5048836 w 12191999"/>
              <a:gd name="connsiteY95" fmla="*/ 5259271 h 6870212"/>
              <a:gd name="connsiteX96" fmla="*/ 4924810 w 12191999"/>
              <a:gd name="connsiteY96" fmla="*/ 5181497 h 6870212"/>
              <a:gd name="connsiteX97" fmla="*/ 4908445 w 12191999"/>
              <a:gd name="connsiteY97" fmla="*/ 5178586 h 6870212"/>
              <a:gd name="connsiteX98" fmla="*/ 7285078 w 12191999"/>
              <a:gd name="connsiteY98" fmla="*/ 5177338 h 6870212"/>
              <a:gd name="connsiteX99" fmla="*/ 7269338 w 12191999"/>
              <a:gd name="connsiteY99" fmla="*/ 5180666 h 6870212"/>
              <a:gd name="connsiteX100" fmla="*/ 7145314 w 12191999"/>
              <a:gd name="connsiteY100" fmla="*/ 5258439 h 6870212"/>
              <a:gd name="connsiteX101" fmla="*/ 7135240 w 12191999"/>
              <a:gd name="connsiteY101" fmla="*/ 5271332 h 6870212"/>
              <a:gd name="connsiteX102" fmla="*/ 7137759 w 12191999"/>
              <a:gd name="connsiteY102" fmla="*/ 5287968 h 6870212"/>
              <a:gd name="connsiteX103" fmla="*/ 7156015 w 12191999"/>
              <a:gd name="connsiteY103" fmla="*/ 5298781 h 6870212"/>
              <a:gd name="connsiteX104" fmla="*/ 7167349 w 12191999"/>
              <a:gd name="connsiteY104" fmla="*/ 5295870 h 6870212"/>
              <a:gd name="connsiteX105" fmla="*/ 7293893 w 12191999"/>
              <a:gd name="connsiteY105" fmla="*/ 5216433 h 6870212"/>
              <a:gd name="connsiteX106" fmla="*/ 7298928 w 12191999"/>
              <a:gd name="connsiteY106" fmla="*/ 5186488 h 6870212"/>
              <a:gd name="connsiteX107" fmla="*/ 7285078 w 12191999"/>
              <a:gd name="connsiteY107" fmla="*/ 5177338 h 6870212"/>
              <a:gd name="connsiteX108" fmla="*/ 4678018 w 12191999"/>
              <a:gd name="connsiteY108" fmla="*/ 4996005 h 6870212"/>
              <a:gd name="connsiteX109" fmla="*/ 4663539 w 12191999"/>
              <a:gd name="connsiteY109" fmla="*/ 5003076 h 6870212"/>
              <a:gd name="connsiteX110" fmla="*/ 4657873 w 12191999"/>
              <a:gd name="connsiteY110" fmla="*/ 5018464 h 6870212"/>
              <a:gd name="connsiteX111" fmla="*/ 4665429 w 12191999"/>
              <a:gd name="connsiteY111" fmla="*/ 5033437 h 6870212"/>
              <a:gd name="connsiteX112" fmla="*/ 4779382 w 12191999"/>
              <a:gd name="connsiteY112" fmla="*/ 5129510 h 6870212"/>
              <a:gd name="connsiteX113" fmla="*/ 4792602 w 12191999"/>
              <a:gd name="connsiteY113" fmla="*/ 5134085 h 6870212"/>
              <a:gd name="connsiteX114" fmla="*/ 4809599 w 12191999"/>
              <a:gd name="connsiteY114" fmla="*/ 5125767 h 6870212"/>
              <a:gd name="connsiteX115" fmla="*/ 4806452 w 12191999"/>
              <a:gd name="connsiteY115" fmla="*/ 5095406 h 6870212"/>
              <a:gd name="connsiteX116" fmla="*/ 4693758 w 12191999"/>
              <a:gd name="connsiteY116" fmla="*/ 5001412 h 6870212"/>
              <a:gd name="connsiteX117" fmla="*/ 4678018 w 12191999"/>
              <a:gd name="connsiteY117" fmla="*/ 4996005 h 6870212"/>
              <a:gd name="connsiteX118" fmla="*/ 7515423 w 12191999"/>
              <a:gd name="connsiteY118" fmla="*/ 4994758 h 6870212"/>
              <a:gd name="connsiteX119" fmla="*/ 7499762 w 12191999"/>
              <a:gd name="connsiteY119" fmla="*/ 5000164 h 6870212"/>
              <a:gd name="connsiteX120" fmla="*/ 7388329 w 12191999"/>
              <a:gd name="connsiteY120" fmla="*/ 5094158 h 6870212"/>
              <a:gd name="connsiteX121" fmla="*/ 7380143 w 12191999"/>
              <a:gd name="connsiteY121" fmla="*/ 5108299 h 6870212"/>
              <a:gd name="connsiteX122" fmla="*/ 7384551 w 12191999"/>
              <a:gd name="connsiteY122" fmla="*/ 5124519 h 6870212"/>
              <a:gd name="connsiteX123" fmla="*/ 7401549 w 12191999"/>
              <a:gd name="connsiteY123" fmla="*/ 5132837 h 6870212"/>
              <a:gd name="connsiteX124" fmla="*/ 7414770 w 12191999"/>
              <a:gd name="connsiteY124" fmla="*/ 5128262 h 6870212"/>
              <a:gd name="connsiteX125" fmla="*/ 7528722 w 12191999"/>
              <a:gd name="connsiteY125" fmla="*/ 5032189 h 6870212"/>
              <a:gd name="connsiteX126" fmla="*/ 7530611 w 12191999"/>
              <a:gd name="connsiteY126" fmla="*/ 5001828 h 6870212"/>
              <a:gd name="connsiteX127" fmla="*/ 7515423 w 12191999"/>
              <a:gd name="connsiteY127" fmla="*/ 4994758 h 6870212"/>
              <a:gd name="connsiteX128" fmla="*/ 4475769 w 12191999"/>
              <a:gd name="connsiteY128" fmla="*/ 4784104 h 6870212"/>
              <a:gd name="connsiteX129" fmla="*/ 4460186 w 12191999"/>
              <a:gd name="connsiteY129" fmla="*/ 4788887 h 6870212"/>
              <a:gd name="connsiteX130" fmla="*/ 4457670 w 12191999"/>
              <a:gd name="connsiteY130" fmla="*/ 4819248 h 6870212"/>
              <a:gd name="connsiteX131" fmla="*/ 4557775 w 12191999"/>
              <a:gd name="connsiteY131" fmla="*/ 4929877 h 6870212"/>
              <a:gd name="connsiteX132" fmla="*/ 4572883 w 12191999"/>
              <a:gd name="connsiteY132" fmla="*/ 4936532 h 6870212"/>
              <a:gd name="connsiteX133" fmla="*/ 4587992 w 12191999"/>
              <a:gd name="connsiteY133" fmla="*/ 4930293 h 6870212"/>
              <a:gd name="connsiteX134" fmla="*/ 4588621 w 12191999"/>
              <a:gd name="connsiteY134" fmla="*/ 4900348 h 6870212"/>
              <a:gd name="connsiteX135" fmla="*/ 4490405 w 12191999"/>
              <a:gd name="connsiteY135" fmla="*/ 4791798 h 6870212"/>
              <a:gd name="connsiteX136" fmla="*/ 4475769 w 12191999"/>
              <a:gd name="connsiteY136" fmla="*/ 4784104 h 6870212"/>
              <a:gd name="connsiteX137" fmla="*/ 7717752 w 12191999"/>
              <a:gd name="connsiteY137" fmla="*/ 4782492 h 6870212"/>
              <a:gd name="connsiteX138" fmla="*/ 7703114 w 12191999"/>
              <a:gd name="connsiteY138" fmla="*/ 4790134 h 6870212"/>
              <a:gd name="connsiteX139" fmla="*/ 7605530 w 12191999"/>
              <a:gd name="connsiteY139" fmla="*/ 4898685 h 6870212"/>
              <a:gd name="connsiteX140" fmla="*/ 7599235 w 12191999"/>
              <a:gd name="connsiteY140" fmla="*/ 4914073 h 6870212"/>
              <a:gd name="connsiteX141" fmla="*/ 7605530 w 12191999"/>
              <a:gd name="connsiteY141" fmla="*/ 4929045 h 6870212"/>
              <a:gd name="connsiteX142" fmla="*/ 7620640 w 12191999"/>
              <a:gd name="connsiteY142" fmla="*/ 4935284 h 6870212"/>
              <a:gd name="connsiteX143" fmla="*/ 7636379 w 12191999"/>
              <a:gd name="connsiteY143" fmla="*/ 4928629 h 6870212"/>
              <a:gd name="connsiteX144" fmla="*/ 7736481 w 12191999"/>
              <a:gd name="connsiteY144" fmla="*/ 4818000 h 6870212"/>
              <a:gd name="connsiteX145" fmla="*/ 7740888 w 12191999"/>
              <a:gd name="connsiteY145" fmla="*/ 4802196 h 6870212"/>
              <a:gd name="connsiteX146" fmla="*/ 7733333 w 12191999"/>
              <a:gd name="connsiteY146" fmla="*/ 4787639 h 6870212"/>
              <a:gd name="connsiteX147" fmla="*/ 7717752 w 12191999"/>
              <a:gd name="connsiteY147" fmla="*/ 4782492 h 6870212"/>
              <a:gd name="connsiteX148" fmla="*/ 4304683 w 12191999"/>
              <a:gd name="connsiteY148" fmla="*/ 4544753 h 6870212"/>
              <a:gd name="connsiteX149" fmla="*/ 4288316 w 12191999"/>
              <a:gd name="connsiteY149" fmla="*/ 4547664 h 6870212"/>
              <a:gd name="connsiteX150" fmla="*/ 4278871 w 12191999"/>
              <a:gd name="connsiteY150" fmla="*/ 4560973 h 6870212"/>
              <a:gd name="connsiteX151" fmla="*/ 4282019 w 12191999"/>
              <a:gd name="connsiteY151" fmla="*/ 4577193 h 6870212"/>
              <a:gd name="connsiteX152" fmla="*/ 4365752 w 12191999"/>
              <a:gd name="connsiteY152" fmla="*/ 4701132 h 6870212"/>
              <a:gd name="connsiteX153" fmla="*/ 4382752 w 12191999"/>
              <a:gd name="connsiteY153" fmla="*/ 4710281 h 6870212"/>
              <a:gd name="connsiteX154" fmla="*/ 4395341 w 12191999"/>
              <a:gd name="connsiteY154" fmla="*/ 4706122 h 6870212"/>
              <a:gd name="connsiteX155" fmla="*/ 4404157 w 12191999"/>
              <a:gd name="connsiteY155" fmla="*/ 4691566 h 6870212"/>
              <a:gd name="connsiteX156" fmla="*/ 4400378 w 12191999"/>
              <a:gd name="connsiteY156" fmla="*/ 4675762 h 6870212"/>
              <a:gd name="connsiteX157" fmla="*/ 4317904 w 12191999"/>
              <a:gd name="connsiteY157" fmla="*/ 4554319 h 6870212"/>
              <a:gd name="connsiteX158" fmla="*/ 4304683 w 12191999"/>
              <a:gd name="connsiteY158" fmla="*/ 4544753 h 6870212"/>
              <a:gd name="connsiteX159" fmla="*/ 7888996 w 12191999"/>
              <a:gd name="connsiteY159" fmla="*/ 4543661 h 6870212"/>
              <a:gd name="connsiteX160" fmla="*/ 7875617 w 12191999"/>
              <a:gd name="connsiteY160" fmla="*/ 4553071 h 6870212"/>
              <a:gd name="connsiteX161" fmla="*/ 7793143 w 12191999"/>
              <a:gd name="connsiteY161" fmla="*/ 4674514 h 6870212"/>
              <a:gd name="connsiteX162" fmla="*/ 7798179 w 12191999"/>
              <a:gd name="connsiteY162" fmla="*/ 4704459 h 6870212"/>
              <a:gd name="connsiteX163" fmla="*/ 7810771 w 12191999"/>
              <a:gd name="connsiteY163" fmla="*/ 4708618 h 6870212"/>
              <a:gd name="connsiteX164" fmla="*/ 7827769 w 12191999"/>
              <a:gd name="connsiteY164" fmla="*/ 4699884 h 6870212"/>
              <a:gd name="connsiteX165" fmla="*/ 7911503 w 12191999"/>
              <a:gd name="connsiteY165" fmla="*/ 4575945 h 6870212"/>
              <a:gd name="connsiteX166" fmla="*/ 7914650 w 12191999"/>
              <a:gd name="connsiteY166" fmla="*/ 4559725 h 6870212"/>
              <a:gd name="connsiteX167" fmla="*/ 7905207 w 12191999"/>
              <a:gd name="connsiteY167" fmla="*/ 4546416 h 6870212"/>
              <a:gd name="connsiteX168" fmla="*/ 7888996 w 12191999"/>
              <a:gd name="connsiteY168" fmla="*/ 4543661 h 6870212"/>
              <a:gd name="connsiteX169" fmla="*/ 4168615 w 12191999"/>
              <a:gd name="connsiteY169" fmla="*/ 4286374 h 6870212"/>
              <a:gd name="connsiteX170" fmla="*/ 4152325 w 12191999"/>
              <a:gd name="connsiteY170" fmla="*/ 4286894 h 6870212"/>
              <a:gd name="connsiteX171" fmla="*/ 4140993 w 12191999"/>
              <a:gd name="connsiteY171" fmla="*/ 4314760 h 6870212"/>
              <a:gd name="connsiteX172" fmla="*/ 4206469 w 12191999"/>
              <a:gd name="connsiteY172" fmla="*/ 4448680 h 6870212"/>
              <a:gd name="connsiteX173" fmla="*/ 4225356 w 12191999"/>
              <a:gd name="connsiteY173" fmla="*/ 4459909 h 6870212"/>
              <a:gd name="connsiteX174" fmla="*/ 4236061 w 12191999"/>
              <a:gd name="connsiteY174" fmla="*/ 4457414 h 6870212"/>
              <a:gd name="connsiteX175" fmla="*/ 4246131 w 12191999"/>
              <a:gd name="connsiteY175" fmla="*/ 4444521 h 6870212"/>
              <a:gd name="connsiteX176" fmla="*/ 4244874 w 12191999"/>
              <a:gd name="connsiteY176" fmla="*/ 4429132 h 6870212"/>
              <a:gd name="connsiteX177" fmla="*/ 4180656 w 12191999"/>
              <a:gd name="connsiteY177" fmla="*/ 4297708 h 6870212"/>
              <a:gd name="connsiteX178" fmla="*/ 4168615 w 12191999"/>
              <a:gd name="connsiteY178" fmla="*/ 4286374 h 6870212"/>
              <a:gd name="connsiteX179" fmla="*/ 8024905 w 12191999"/>
              <a:gd name="connsiteY179" fmla="*/ 4283203 h 6870212"/>
              <a:gd name="connsiteX180" fmla="*/ 8012864 w 12191999"/>
              <a:gd name="connsiteY180" fmla="*/ 4294380 h 6870212"/>
              <a:gd name="connsiteX181" fmla="*/ 7948647 w 12191999"/>
              <a:gd name="connsiteY181" fmla="*/ 4426221 h 6870212"/>
              <a:gd name="connsiteX182" fmla="*/ 7958091 w 12191999"/>
              <a:gd name="connsiteY182" fmla="*/ 4455334 h 6870212"/>
              <a:gd name="connsiteX183" fmla="*/ 7968164 w 12191999"/>
              <a:gd name="connsiteY183" fmla="*/ 4457830 h 6870212"/>
              <a:gd name="connsiteX184" fmla="*/ 7987051 w 12191999"/>
              <a:gd name="connsiteY184" fmla="*/ 4446600 h 6870212"/>
              <a:gd name="connsiteX185" fmla="*/ 8052527 w 12191999"/>
              <a:gd name="connsiteY185" fmla="*/ 4312264 h 6870212"/>
              <a:gd name="connsiteX186" fmla="*/ 8041194 w 12191999"/>
              <a:gd name="connsiteY186" fmla="*/ 4283567 h 6870212"/>
              <a:gd name="connsiteX187" fmla="*/ 8024905 w 12191999"/>
              <a:gd name="connsiteY187" fmla="*/ 4283203 h 6870212"/>
              <a:gd name="connsiteX188" fmla="*/ 4053482 w 12191999"/>
              <a:gd name="connsiteY188" fmla="*/ 4007825 h 6870212"/>
              <a:gd name="connsiteX189" fmla="*/ 4039002 w 12191999"/>
              <a:gd name="connsiteY189" fmla="*/ 4034026 h 6870212"/>
              <a:gd name="connsiteX190" fmla="*/ 4084961 w 12191999"/>
              <a:gd name="connsiteY190" fmla="*/ 4176265 h 6870212"/>
              <a:gd name="connsiteX191" fmla="*/ 4105107 w 12191999"/>
              <a:gd name="connsiteY191" fmla="*/ 4190405 h 6870212"/>
              <a:gd name="connsiteX192" fmla="*/ 4112662 w 12191999"/>
              <a:gd name="connsiteY192" fmla="*/ 4188742 h 6870212"/>
              <a:gd name="connsiteX193" fmla="*/ 4125253 w 12191999"/>
              <a:gd name="connsiteY193" fmla="*/ 4161292 h 6870212"/>
              <a:gd name="connsiteX194" fmla="*/ 4079924 w 12191999"/>
              <a:gd name="connsiteY194" fmla="*/ 4022381 h 6870212"/>
              <a:gd name="connsiteX195" fmla="*/ 4069851 w 12191999"/>
              <a:gd name="connsiteY195" fmla="*/ 4009488 h 6870212"/>
              <a:gd name="connsiteX196" fmla="*/ 4053482 w 12191999"/>
              <a:gd name="connsiteY196" fmla="*/ 4007825 h 6870212"/>
              <a:gd name="connsiteX197" fmla="*/ 8139408 w 12191999"/>
              <a:gd name="connsiteY197" fmla="*/ 4005329 h 6870212"/>
              <a:gd name="connsiteX198" fmla="*/ 8112966 w 12191999"/>
              <a:gd name="connsiteY198" fmla="*/ 4020302 h 6870212"/>
              <a:gd name="connsiteX199" fmla="*/ 8068266 w 12191999"/>
              <a:gd name="connsiteY199" fmla="*/ 4159213 h 6870212"/>
              <a:gd name="connsiteX200" fmla="*/ 8080858 w 12191999"/>
              <a:gd name="connsiteY200" fmla="*/ 4186662 h 6870212"/>
              <a:gd name="connsiteX201" fmla="*/ 8088412 w 12191999"/>
              <a:gd name="connsiteY201" fmla="*/ 4187910 h 6870212"/>
              <a:gd name="connsiteX202" fmla="*/ 8108559 w 12191999"/>
              <a:gd name="connsiteY202" fmla="*/ 4173769 h 6870212"/>
              <a:gd name="connsiteX203" fmla="*/ 8154518 w 12191999"/>
              <a:gd name="connsiteY203" fmla="*/ 4031947 h 6870212"/>
              <a:gd name="connsiteX204" fmla="*/ 8152629 w 12191999"/>
              <a:gd name="connsiteY204" fmla="*/ 4015727 h 6870212"/>
              <a:gd name="connsiteX205" fmla="*/ 8139408 w 12191999"/>
              <a:gd name="connsiteY205" fmla="*/ 4005329 h 6870212"/>
              <a:gd name="connsiteX206" fmla="*/ 3994932 w 12191999"/>
              <a:gd name="connsiteY206" fmla="*/ 3717942 h 6870212"/>
              <a:gd name="connsiteX207" fmla="*/ 3981081 w 12191999"/>
              <a:gd name="connsiteY207" fmla="*/ 3726260 h 6870212"/>
              <a:gd name="connsiteX208" fmla="*/ 3976674 w 12191999"/>
              <a:gd name="connsiteY208" fmla="*/ 3742064 h 6870212"/>
              <a:gd name="connsiteX209" fmla="*/ 4002487 w 12191999"/>
              <a:gd name="connsiteY209" fmla="*/ 3889293 h 6870212"/>
              <a:gd name="connsiteX210" fmla="*/ 4023892 w 12191999"/>
              <a:gd name="connsiteY210" fmla="*/ 3906345 h 6870212"/>
              <a:gd name="connsiteX211" fmla="*/ 4028299 w 12191999"/>
              <a:gd name="connsiteY211" fmla="*/ 3905929 h 6870212"/>
              <a:gd name="connsiteX212" fmla="*/ 4044668 w 12191999"/>
              <a:gd name="connsiteY212" fmla="*/ 3880559 h 6870212"/>
              <a:gd name="connsiteX213" fmla="*/ 4019485 w 12191999"/>
              <a:gd name="connsiteY213" fmla="*/ 3736241 h 6870212"/>
              <a:gd name="connsiteX214" fmla="*/ 3994932 w 12191999"/>
              <a:gd name="connsiteY214" fmla="*/ 3717942 h 6870212"/>
              <a:gd name="connsiteX215" fmla="*/ 8198588 w 12191999"/>
              <a:gd name="connsiteY215" fmla="*/ 3715862 h 6870212"/>
              <a:gd name="connsiteX216" fmla="*/ 8182848 w 12191999"/>
              <a:gd name="connsiteY216" fmla="*/ 3719605 h 6870212"/>
              <a:gd name="connsiteX217" fmla="*/ 8174034 w 12191999"/>
              <a:gd name="connsiteY217" fmla="*/ 3733746 h 6870212"/>
              <a:gd name="connsiteX218" fmla="*/ 8148851 w 12191999"/>
              <a:gd name="connsiteY218" fmla="*/ 3878064 h 6870212"/>
              <a:gd name="connsiteX219" fmla="*/ 8151370 w 12191999"/>
              <a:gd name="connsiteY219" fmla="*/ 3894284 h 6870212"/>
              <a:gd name="connsiteX220" fmla="*/ 8165220 w 12191999"/>
              <a:gd name="connsiteY220" fmla="*/ 3903433 h 6870212"/>
              <a:gd name="connsiteX221" fmla="*/ 8169627 w 12191999"/>
              <a:gd name="connsiteY221" fmla="*/ 3903849 h 6870212"/>
              <a:gd name="connsiteX222" fmla="*/ 8190403 w 12191999"/>
              <a:gd name="connsiteY222" fmla="*/ 3886797 h 6870212"/>
              <a:gd name="connsiteX223" fmla="*/ 8216216 w 12191999"/>
              <a:gd name="connsiteY223" fmla="*/ 3739984 h 6870212"/>
              <a:gd name="connsiteX224" fmla="*/ 8212438 w 12191999"/>
              <a:gd name="connsiteY224" fmla="*/ 3724180 h 6870212"/>
              <a:gd name="connsiteX225" fmla="*/ 8198588 w 12191999"/>
              <a:gd name="connsiteY225" fmla="*/ 3715862 h 6870212"/>
              <a:gd name="connsiteX226" fmla="*/ 3977304 w 12191999"/>
              <a:gd name="connsiteY226" fmla="*/ 3422652 h 6870212"/>
              <a:gd name="connsiteX227" fmla="*/ 3955898 w 12191999"/>
              <a:gd name="connsiteY227" fmla="*/ 3444279 h 6870212"/>
              <a:gd name="connsiteX228" fmla="*/ 3961564 w 12191999"/>
              <a:gd name="connsiteY228" fmla="*/ 3593587 h 6870212"/>
              <a:gd name="connsiteX229" fmla="*/ 3982340 w 12191999"/>
              <a:gd name="connsiteY229" fmla="*/ 3613550 h 6870212"/>
              <a:gd name="connsiteX230" fmla="*/ 3984229 w 12191999"/>
              <a:gd name="connsiteY230" fmla="*/ 3613550 h 6870212"/>
              <a:gd name="connsiteX231" fmla="*/ 4003746 w 12191999"/>
              <a:gd name="connsiteY231" fmla="*/ 3590260 h 6870212"/>
              <a:gd name="connsiteX232" fmla="*/ 3998709 w 12191999"/>
              <a:gd name="connsiteY232" fmla="*/ 3444279 h 6870212"/>
              <a:gd name="connsiteX233" fmla="*/ 3977304 w 12191999"/>
              <a:gd name="connsiteY233" fmla="*/ 3422652 h 6870212"/>
              <a:gd name="connsiteX234" fmla="*/ 3413532 w 12191999"/>
              <a:gd name="connsiteY234" fmla="*/ 3420987 h 6870212"/>
              <a:gd name="connsiteX235" fmla="*/ 3392127 w 12191999"/>
              <a:gd name="connsiteY235" fmla="*/ 3442198 h 6870212"/>
              <a:gd name="connsiteX236" fmla="*/ 3413532 w 12191999"/>
              <a:gd name="connsiteY236" fmla="*/ 3463825 h 6870212"/>
              <a:gd name="connsiteX237" fmla="*/ 3560223 w 12191999"/>
              <a:gd name="connsiteY237" fmla="*/ 3463825 h 6870212"/>
              <a:gd name="connsiteX238" fmla="*/ 3581628 w 12191999"/>
              <a:gd name="connsiteY238" fmla="*/ 3442198 h 6870212"/>
              <a:gd name="connsiteX239" fmla="*/ 3560223 w 12191999"/>
              <a:gd name="connsiteY239" fmla="*/ 3420987 h 6870212"/>
              <a:gd name="connsiteX240" fmla="*/ 3119522 w 12191999"/>
              <a:gd name="connsiteY240" fmla="*/ 3420987 h 6870212"/>
              <a:gd name="connsiteX241" fmla="*/ 3098117 w 12191999"/>
              <a:gd name="connsiteY241" fmla="*/ 3442198 h 6870212"/>
              <a:gd name="connsiteX242" fmla="*/ 3119522 w 12191999"/>
              <a:gd name="connsiteY242" fmla="*/ 3463825 h 6870212"/>
              <a:gd name="connsiteX243" fmla="*/ 3266212 w 12191999"/>
              <a:gd name="connsiteY243" fmla="*/ 3463825 h 6870212"/>
              <a:gd name="connsiteX244" fmla="*/ 3287618 w 12191999"/>
              <a:gd name="connsiteY244" fmla="*/ 3442198 h 6870212"/>
              <a:gd name="connsiteX245" fmla="*/ 3266212 w 12191999"/>
              <a:gd name="connsiteY245" fmla="*/ 3420987 h 6870212"/>
              <a:gd name="connsiteX246" fmla="*/ 2825512 w 12191999"/>
              <a:gd name="connsiteY246" fmla="*/ 3420987 h 6870212"/>
              <a:gd name="connsiteX247" fmla="*/ 2804106 w 12191999"/>
              <a:gd name="connsiteY247" fmla="*/ 3442198 h 6870212"/>
              <a:gd name="connsiteX248" fmla="*/ 2825512 w 12191999"/>
              <a:gd name="connsiteY248" fmla="*/ 3463825 h 6870212"/>
              <a:gd name="connsiteX249" fmla="*/ 2972202 w 12191999"/>
              <a:gd name="connsiteY249" fmla="*/ 3463825 h 6870212"/>
              <a:gd name="connsiteX250" fmla="*/ 2993607 w 12191999"/>
              <a:gd name="connsiteY250" fmla="*/ 3442198 h 6870212"/>
              <a:gd name="connsiteX251" fmla="*/ 2972202 w 12191999"/>
              <a:gd name="connsiteY251" fmla="*/ 3420987 h 6870212"/>
              <a:gd name="connsiteX252" fmla="*/ 2532131 w 12191999"/>
              <a:gd name="connsiteY252" fmla="*/ 3420987 h 6870212"/>
              <a:gd name="connsiteX253" fmla="*/ 2510096 w 12191999"/>
              <a:gd name="connsiteY253" fmla="*/ 3442198 h 6870212"/>
              <a:gd name="connsiteX254" fmla="*/ 2532131 w 12191999"/>
              <a:gd name="connsiteY254" fmla="*/ 3463825 h 6870212"/>
              <a:gd name="connsiteX255" fmla="*/ 2678821 w 12191999"/>
              <a:gd name="connsiteY255" fmla="*/ 3463825 h 6870212"/>
              <a:gd name="connsiteX256" fmla="*/ 2700227 w 12191999"/>
              <a:gd name="connsiteY256" fmla="*/ 3442198 h 6870212"/>
              <a:gd name="connsiteX257" fmla="*/ 2678821 w 12191999"/>
              <a:gd name="connsiteY257" fmla="*/ 3420987 h 6870212"/>
              <a:gd name="connsiteX258" fmla="*/ 2238120 w 12191999"/>
              <a:gd name="connsiteY258" fmla="*/ 3420987 h 6870212"/>
              <a:gd name="connsiteX259" fmla="*/ 2216715 w 12191999"/>
              <a:gd name="connsiteY259" fmla="*/ 3442198 h 6870212"/>
              <a:gd name="connsiteX260" fmla="*/ 2238120 w 12191999"/>
              <a:gd name="connsiteY260" fmla="*/ 3463825 h 6870212"/>
              <a:gd name="connsiteX261" fmla="*/ 2384811 w 12191999"/>
              <a:gd name="connsiteY261" fmla="*/ 3463825 h 6870212"/>
              <a:gd name="connsiteX262" fmla="*/ 2406216 w 12191999"/>
              <a:gd name="connsiteY262" fmla="*/ 3442198 h 6870212"/>
              <a:gd name="connsiteX263" fmla="*/ 2384811 w 12191999"/>
              <a:gd name="connsiteY263" fmla="*/ 3420987 h 6870212"/>
              <a:gd name="connsiteX264" fmla="*/ 1944110 w 12191999"/>
              <a:gd name="connsiteY264" fmla="*/ 3420987 h 6870212"/>
              <a:gd name="connsiteX265" fmla="*/ 1922704 w 12191999"/>
              <a:gd name="connsiteY265" fmla="*/ 3442198 h 6870212"/>
              <a:gd name="connsiteX266" fmla="*/ 1944110 w 12191999"/>
              <a:gd name="connsiteY266" fmla="*/ 3463825 h 6870212"/>
              <a:gd name="connsiteX267" fmla="*/ 2090800 w 12191999"/>
              <a:gd name="connsiteY267" fmla="*/ 3463825 h 6870212"/>
              <a:gd name="connsiteX268" fmla="*/ 2112206 w 12191999"/>
              <a:gd name="connsiteY268" fmla="*/ 3442198 h 6870212"/>
              <a:gd name="connsiteX269" fmla="*/ 2090800 w 12191999"/>
              <a:gd name="connsiteY269" fmla="*/ 3420987 h 6870212"/>
              <a:gd name="connsiteX270" fmla="*/ 1636249 w 12191999"/>
              <a:gd name="connsiteY270" fmla="*/ 3420987 h 6870212"/>
              <a:gd name="connsiteX271" fmla="*/ 1614214 w 12191999"/>
              <a:gd name="connsiteY271" fmla="*/ 3442198 h 6870212"/>
              <a:gd name="connsiteX272" fmla="*/ 1636249 w 12191999"/>
              <a:gd name="connsiteY272" fmla="*/ 3463825 h 6870212"/>
              <a:gd name="connsiteX273" fmla="*/ 1782939 w 12191999"/>
              <a:gd name="connsiteY273" fmla="*/ 3463825 h 6870212"/>
              <a:gd name="connsiteX274" fmla="*/ 1804345 w 12191999"/>
              <a:gd name="connsiteY274" fmla="*/ 3442198 h 6870212"/>
              <a:gd name="connsiteX275" fmla="*/ 1782939 w 12191999"/>
              <a:gd name="connsiteY275" fmla="*/ 3420987 h 6870212"/>
              <a:gd name="connsiteX276" fmla="*/ 1342239 w 12191999"/>
              <a:gd name="connsiteY276" fmla="*/ 3420987 h 6870212"/>
              <a:gd name="connsiteX277" fmla="*/ 1320833 w 12191999"/>
              <a:gd name="connsiteY277" fmla="*/ 3442198 h 6870212"/>
              <a:gd name="connsiteX278" fmla="*/ 1342239 w 12191999"/>
              <a:gd name="connsiteY278" fmla="*/ 3463825 h 6870212"/>
              <a:gd name="connsiteX279" fmla="*/ 1488929 w 12191999"/>
              <a:gd name="connsiteY279" fmla="*/ 3463825 h 6870212"/>
              <a:gd name="connsiteX280" fmla="*/ 1510334 w 12191999"/>
              <a:gd name="connsiteY280" fmla="*/ 3442198 h 6870212"/>
              <a:gd name="connsiteX281" fmla="*/ 1488929 w 12191999"/>
              <a:gd name="connsiteY281" fmla="*/ 3420987 h 6870212"/>
              <a:gd name="connsiteX282" fmla="*/ 1048228 w 12191999"/>
              <a:gd name="connsiteY282" fmla="*/ 3420987 h 6870212"/>
              <a:gd name="connsiteX283" fmla="*/ 1026823 w 12191999"/>
              <a:gd name="connsiteY283" fmla="*/ 3442198 h 6870212"/>
              <a:gd name="connsiteX284" fmla="*/ 1048228 w 12191999"/>
              <a:gd name="connsiteY284" fmla="*/ 3463825 h 6870212"/>
              <a:gd name="connsiteX285" fmla="*/ 1194919 w 12191999"/>
              <a:gd name="connsiteY285" fmla="*/ 3463825 h 6870212"/>
              <a:gd name="connsiteX286" fmla="*/ 1216324 w 12191999"/>
              <a:gd name="connsiteY286" fmla="*/ 3442198 h 6870212"/>
              <a:gd name="connsiteX287" fmla="*/ 1194919 w 12191999"/>
              <a:gd name="connsiteY287" fmla="*/ 3420987 h 6870212"/>
              <a:gd name="connsiteX288" fmla="*/ 754218 w 12191999"/>
              <a:gd name="connsiteY288" fmla="*/ 3420987 h 6870212"/>
              <a:gd name="connsiteX289" fmla="*/ 732812 w 12191999"/>
              <a:gd name="connsiteY289" fmla="*/ 3442198 h 6870212"/>
              <a:gd name="connsiteX290" fmla="*/ 754218 w 12191999"/>
              <a:gd name="connsiteY290" fmla="*/ 3463825 h 6870212"/>
              <a:gd name="connsiteX291" fmla="*/ 900908 w 12191999"/>
              <a:gd name="connsiteY291" fmla="*/ 3463825 h 6870212"/>
              <a:gd name="connsiteX292" fmla="*/ 922314 w 12191999"/>
              <a:gd name="connsiteY292" fmla="*/ 3442198 h 6870212"/>
              <a:gd name="connsiteX293" fmla="*/ 900908 w 12191999"/>
              <a:gd name="connsiteY293" fmla="*/ 3420987 h 6870212"/>
              <a:gd name="connsiteX294" fmla="*/ 460837 w 12191999"/>
              <a:gd name="connsiteY294" fmla="*/ 3420987 h 6870212"/>
              <a:gd name="connsiteX295" fmla="*/ 439431 w 12191999"/>
              <a:gd name="connsiteY295" fmla="*/ 3442198 h 6870212"/>
              <a:gd name="connsiteX296" fmla="*/ 460837 w 12191999"/>
              <a:gd name="connsiteY296" fmla="*/ 3463825 h 6870212"/>
              <a:gd name="connsiteX297" fmla="*/ 607527 w 12191999"/>
              <a:gd name="connsiteY297" fmla="*/ 3463825 h 6870212"/>
              <a:gd name="connsiteX298" fmla="*/ 628933 w 12191999"/>
              <a:gd name="connsiteY298" fmla="*/ 3442198 h 6870212"/>
              <a:gd name="connsiteX299" fmla="*/ 607527 w 12191999"/>
              <a:gd name="connsiteY299" fmla="*/ 3420987 h 6870212"/>
              <a:gd name="connsiteX300" fmla="*/ 179418 w 12191999"/>
              <a:gd name="connsiteY300" fmla="*/ 3420987 h 6870212"/>
              <a:gd name="connsiteX301" fmla="*/ 158013 w 12191999"/>
              <a:gd name="connsiteY301" fmla="*/ 3442198 h 6870212"/>
              <a:gd name="connsiteX302" fmla="*/ 179418 w 12191999"/>
              <a:gd name="connsiteY302" fmla="*/ 3463825 h 6870212"/>
              <a:gd name="connsiteX303" fmla="*/ 326108 w 12191999"/>
              <a:gd name="connsiteY303" fmla="*/ 3463825 h 6870212"/>
              <a:gd name="connsiteX304" fmla="*/ 347514 w 12191999"/>
              <a:gd name="connsiteY304" fmla="*/ 3442198 h 6870212"/>
              <a:gd name="connsiteX305" fmla="*/ 326108 w 12191999"/>
              <a:gd name="connsiteY305" fmla="*/ 3420987 h 6870212"/>
              <a:gd name="connsiteX306" fmla="*/ 11892920 w 12191999"/>
              <a:gd name="connsiteY306" fmla="*/ 3420572 h 6870212"/>
              <a:gd name="connsiteX307" fmla="*/ 11871514 w 12191999"/>
              <a:gd name="connsiteY307" fmla="*/ 3442199 h 6870212"/>
              <a:gd name="connsiteX308" fmla="*/ 11892920 w 12191999"/>
              <a:gd name="connsiteY308" fmla="*/ 3463410 h 6870212"/>
              <a:gd name="connsiteX309" fmla="*/ 12039610 w 12191999"/>
              <a:gd name="connsiteY309" fmla="*/ 3463410 h 6870212"/>
              <a:gd name="connsiteX310" fmla="*/ 12061015 w 12191999"/>
              <a:gd name="connsiteY310" fmla="*/ 3442199 h 6870212"/>
              <a:gd name="connsiteX311" fmla="*/ 12039610 w 12191999"/>
              <a:gd name="connsiteY311" fmla="*/ 3420572 h 6870212"/>
              <a:gd name="connsiteX312" fmla="*/ 11611501 w 12191999"/>
              <a:gd name="connsiteY312" fmla="*/ 3420572 h 6870212"/>
              <a:gd name="connsiteX313" fmla="*/ 11590095 w 12191999"/>
              <a:gd name="connsiteY313" fmla="*/ 3442199 h 6870212"/>
              <a:gd name="connsiteX314" fmla="*/ 11611501 w 12191999"/>
              <a:gd name="connsiteY314" fmla="*/ 3463410 h 6870212"/>
              <a:gd name="connsiteX315" fmla="*/ 11758191 w 12191999"/>
              <a:gd name="connsiteY315" fmla="*/ 3463410 h 6870212"/>
              <a:gd name="connsiteX316" fmla="*/ 11779597 w 12191999"/>
              <a:gd name="connsiteY316" fmla="*/ 3442199 h 6870212"/>
              <a:gd name="connsiteX317" fmla="*/ 11758191 w 12191999"/>
              <a:gd name="connsiteY317" fmla="*/ 3420572 h 6870212"/>
              <a:gd name="connsiteX318" fmla="*/ 11318120 w 12191999"/>
              <a:gd name="connsiteY318" fmla="*/ 3420572 h 6870212"/>
              <a:gd name="connsiteX319" fmla="*/ 11296714 w 12191999"/>
              <a:gd name="connsiteY319" fmla="*/ 3442199 h 6870212"/>
              <a:gd name="connsiteX320" fmla="*/ 11318120 w 12191999"/>
              <a:gd name="connsiteY320" fmla="*/ 3463410 h 6870212"/>
              <a:gd name="connsiteX321" fmla="*/ 11464810 w 12191999"/>
              <a:gd name="connsiteY321" fmla="*/ 3463410 h 6870212"/>
              <a:gd name="connsiteX322" fmla="*/ 11486216 w 12191999"/>
              <a:gd name="connsiteY322" fmla="*/ 3442199 h 6870212"/>
              <a:gd name="connsiteX323" fmla="*/ 11464810 w 12191999"/>
              <a:gd name="connsiteY323" fmla="*/ 3420572 h 6870212"/>
              <a:gd name="connsiteX324" fmla="*/ 11024109 w 12191999"/>
              <a:gd name="connsiteY324" fmla="*/ 3420572 h 6870212"/>
              <a:gd name="connsiteX325" fmla="*/ 11002704 w 12191999"/>
              <a:gd name="connsiteY325" fmla="*/ 3442199 h 6870212"/>
              <a:gd name="connsiteX326" fmla="*/ 11024109 w 12191999"/>
              <a:gd name="connsiteY326" fmla="*/ 3463410 h 6870212"/>
              <a:gd name="connsiteX327" fmla="*/ 11170800 w 12191999"/>
              <a:gd name="connsiteY327" fmla="*/ 3463410 h 6870212"/>
              <a:gd name="connsiteX328" fmla="*/ 11192205 w 12191999"/>
              <a:gd name="connsiteY328" fmla="*/ 3442199 h 6870212"/>
              <a:gd name="connsiteX329" fmla="*/ 11170800 w 12191999"/>
              <a:gd name="connsiteY329" fmla="*/ 3420572 h 6870212"/>
              <a:gd name="connsiteX330" fmla="*/ 10730099 w 12191999"/>
              <a:gd name="connsiteY330" fmla="*/ 3420572 h 6870212"/>
              <a:gd name="connsiteX331" fmla="*/ 10708694 w 12191999"/>
              <a:gd name="connsiteY331" fmla="*/ 3442199 h 6870212"/>
              <a:gd name="connsiteX332" fmla="*/ 10730099 w 12191999"/>
              <a:gd name="connsiteY332" fmla="*/ 3463410 h 6870212"/>
              <a:gd name="connsiteX333" fmla="*/ 10876789 w 12191999"/>
              <a:gd name="connsiteY333" fmla="*/ 3463410 h 6870212"/>
              <a:gd name="connsiteX334" fmla="*/ 10898195 w 12191999"/>
              <a:gd name="connsiteY334" fmla="*/ 3442199 h 6870212"/>
              <a:gd name="connsiteX335" fmla="*/ 10876789 w 12191999"/>
              <a:gd name="connsiteY335" fmla="*/ 3420572 h 6870212"/>
              <a:gd name="connsiteX336" fmla="*/ 10436089 w 12191999"/>
              <a:gd name="connsiteY336" fmla="*/ 3420572 h 6870212"/>
              <a:gd name="connsiteX337" fmla="*/ 10414683 w 12191999"/>
              <a:gd name="connsiteY337" fmla="*/ 3442199 h 6870212"/>
              <a:gd name="connsiteX338" fmla="*/ 10436089 w 12191999"/>
              <a:gd name="connsiteY338" fmla="*/ 3463410 h 6870212"/>
              <a:gd name="connsiteX339" fmla="*/ 10582779 w 12191999"/>
              <a:gd name="connsiteY339" fmla="*/ 3463410 h 6870212"/>
              <a:gd name="connsiteX340" fmla="*/ 10604814 w 12191999"/>
              <a:gd name="connsiteY340" fmla="*/ 3442199 h 6870212"/>
              <a:gd name="connsiteX341" fmla="*/ 10582779 w 12191999"/>
              <a:gd name="connsiteY341" fmla="*/ 3420572 h 6870212"/>
              <a:gd name="connsiteX342" fmla="*/ 10128228 w 12191999"/>
              <a:gd name="connsiteY342" fmla="*/ 3420572 h 6870212"/>
              <a:gd name="connsiteX343" fmla="*/ 10106822 w 12191999"/>
              <a:gd name="connsiteY343" fmla="*/ 3442199 h 6870212"/>
              <a:gd name="connsiteX344" fmla="*/ 10128228 w 12191999"/>
              <a:gd name="connsiteY344" fmla="*/ 3463410 h 6870212"/>
              <a:gd name="connsiteX345" fmla="*/ 10274918 w 12191999"/>
              <a:gd name="connsiteY345" fmla="*/ 3463410 h 6870212"/>
              <a:gd name="connsiteX346" fmla="*/ 10296324 w 12191999"/>
              <a:gd name="connsiteY346" fmla="*/ 3442199 h 6870212"/>
              <a:gd name="connsiteX347" fmla="*/ 10274918 w 12191999"/>
              <a:gd name="connsiteY347" fmla="*/ 3420572 h 6870212"/>
              <a:gd name="connsiteX348" fmla="*/ 9834217 w 12191999"/>
              <a:gd name="connsiteY348" fmla="*/ 3420572 h 6870212"/>
              <a:gd name="connsiteX349" fmla="*/ 9812812 w 12191999"/>
              <a:gd name="connsiteY349" fmla="*/ 3442199 h 6870212"/>
              <a:gd name="connsiteX350" fmla="*/ 9834217 w 12191999"/>
              <a:gd name="connsiteY350" fmla="*/ 3463410 h 6870212"/>
              <a:gd name="connsiteX351" fmla="*/ 9980908 w 12191999"/>
              <a:gd name="connsiteY351" fmla="*/ 3463410 h 6870212"/>
              <a:gd name="connsiteX352" fmla="*/ 10002313 w 12191999"/>
              <a:gd name="connsiteY352" fmla="*/ 3442199 h 6870212"/>
              <a:gd name="connsiteX353" fmla="*/ 9980908 w 12191999"/>
              <a:gd name="connsiteY353" fmla="*/ 3420572 h 6870212"/>
              <a:gd name="connsiteX354" fmla="*/ 9540207 w 12191999"/>
              <a:gd name="connsiteY354" fmla="*/ 3420572 h 6870212"/>
              <a:gd name="connsiteX355" fmla="*/ 9518801 w 12191999"/>
              <a:gd name="connsiteY355" fmla="*/ 3442199 h 6870212"/>
              <a:gd name="connsiteX356" fmla="*/ 9540207 w 12191999"/>
              <a:gd name="connsiteY356" fmla="*/ 3463410 h 6870212"/>
              <a:gd name="connsiteX357" fmla="*/ 9686897 w 12191999"/>
              <a:gd name="connsiteY357" fmla="*/ 3463410 h 6870212"/>
              <a:gd name="connsiteX358" fmla="*/ 9708932 w 12191999"/>
              <a:gd name="connsiteY358" fmla="*/ 3442199 h 6870212"/>
              <a:gd name="connsiteX359" fmla="*/ 9686897 w 12191999"/>
              <a:gd name="connsiteY359" fmla="*/ 3420572 h 6870212"/>
              <a:gd name="connsiteX360" fmla="*/ 9246826 w 12191999"/>
              <a:gd name="connsiteY360" fmla="*/ 3420572 h 6870212"/>
              <a:gd name="connsiteX361" fmla="*/ 9225421 w 12191999"/>
              <a:gd name="connsiteY361" fmla="*/ 3442199 h 6870212"/>
              <a:gd name="connsiteX362" fmla="*/ 9246826 w 12191999"/>
              <a:gd name="connsiteY362" fmla="*/ 3463410 h 6870212"/>
              <a:gd name="connsiteX363" fmla="*/ 9393516 w 12191999"/>
              <a:gd name="connsiteY363" fmla="*/ 3463410 h 6870212"/>
              <a:gd name="connsiteX364" fmla="*/ 9414922 w 12191999"/>
              <a:gd name="connsiteY364" fmla="*/ 3442199 h 6870212"/>
              <a:gd name="connsiteX365" fmla="*/ 9393516 w 12191999"/>
              <a:gd name="connsiteY365" fmla="*/ 3420572 h 6870212"/>
              <a:gd name="connsiteX366" fmla="*/ 8952816 w 12191999"/>
              <a:gd name="connsiteY366" fmla="*/ 3420572 h 6870212"/>
              <a:gd name="connsiteX367" fmla="*/ 8931410 w 12191999"/>
              <a:gd name="connsiteY367" fmla="*/ 3442199 h 6870212"/>
              <a:gd name="connsiteX368" fmla="*/ 8952816 w 12191999"/>
              <a:gd name="connsiteY368" fmla="*/ 3463410 h 6870212"/>
              <a:gd name="connsiteX369" fmla="*/ 9099506 w 12191999"/>
              <a:gd name="connsiteY369" fmla="*/ 3463410 h 6870212"/>
              <a:gd name="connsiteX370" fmla="*/ 9120911 w 12191999"/>
              <a:gd name="connsiteY370" fmla="*/ 3442199 h 6870212"/>
              <a:gd name="connsiteX371" fmla="*/ 9099506 w 12191999"/>
              <a:gd name="connsiteY371" fmla="*/ 3420572 h 6870212"/>
              <a:gd name="connsiteX372" fmla="*/ 8658805 w 12191999"/>
              <a:gd name="connsiteY372" fmla="*/ 3420572 h 6870212"/>
              <a:gd name="connsiteX373" fmla="*/ 8637400 w 12191999"/>
              <a:gd name="connsiteY373" fmla="*/ 3442199 h 6870212"/>
              <a:gd name="connsiteX374" fmla="*/ 8658805 w 12191999"/>
              <a:gd name="connsiteY374" fmla="*/ 3463410 h 6870212"/>
              <a:gd name="connsiteX375" fmla="*/ 8805496 w 12191999"/>
              <a:gd name="connsiteY375" fmla="*/ 3463410 h 6870212"/>
              <a:gd name="connsiteX376" fmla="*/ 8826901 w 12191999"/>
              <a:gd name="connsiteY376" fmla="*/ 3442199 h 6870212"/>
              <a:gd name="connsiteX377" fmla="*/ 8805496 w 12191999"/>
              <a:gd name="connsiteY377" fmla="*/ 3420572 h 6870212"/>
              <a:gd name="connsiteX378" fmla="*/ 8215586 w 12191999"/>
              <a:gd name="connsiteY378" fmla="*/ 3415997 h 6870212"/>
              <a:gd name="connsiteX379" fmla="*/ 8194181 w 12191999"/>
              <a:gd name="connsiteY379" fmla="*/ 3437208 h 6870212"/>
              <a:gd name="connsiteX380" fmla="*/ 8194181 w 12191999"/>
              <a:gd name="connsiteY380" fmla="*/ 3442199 h 6870212"/>
              <a:gd name="connsiteX381" fmla="*/ 8189144 w 12191999"/>
              <a:gd name="connsiteY381" fmla="*/ 3588181 h 6870212"/>
              <a:gd name="connsiteX382" fmla="*/ 8194181 w 12191999"/>
              <a:gd name="connsiteY382" fmla="*/ 3603985 h 6870212"/>
              <a:gd name="connsiteX383" fmla="*/ 8208661 w 12191999"/>
              <a:gd name="connsiteY383" fmla="*/ 3611055 h 6870212"/>
              <a:gd name="connsiteX384" fmla="*/ 8210550 w 12191999"/>
              <a:gd name="connsiteY384" fmla="*/ 3611055 h 6870212"/>
              <a:gd name="connsiteX385" fmla="*/ 8231955 w 12191999"/>
              <a:gd name="connsiteY385" fmla="*/ 3591508 h 6870212"/>
              <a:gd name="connsiteX386" fmla="*/ 8236992 w 12191999"/>
              <a:gd name="connsiteY386" fmla="*/ 3442199 h 6870212"/>
              <a:gd name="connsiteX387" fmla="*/ 8236992 w 12191999"/>
              <a:gd name="connsiteY387" fmla="*/ 3437208 h 6870212"/>
              <a:gd name="connsiteX388" fmla="*/ 8215586 w 12191999"/>
              <a:gd name="connsiteY388" fmla="*/ 3415997 h 6870212"/>
              <a:gd name="connsiteX389" fmla="*/ 4000598 w 12191999"/>
              <a:gd name="connsiteY389" fmla="*/ 3128194 h 6870212"/>
              <a:gd name="connsiteX390" fmla="*/ 3984859 w 12191999"/>
              <a:gd name="connsiteY390" fmla="*/ 3132353 h 6870212"/>
              <a:gd name="connsiteX391" fmla="*/ 3976045 w 12191999"/>
              <a:gd name="connsiteY391" fmla="*/ 3146494 h 6870212"/>
              <a:gd name="connsiteX392" fmla="*/ 3960935 w 12191999"/>
              <a:gd name="connsiteY392" fmla="*/ 3295386 h 6870212"/>
              <a:gd name="connsiteX393" fmla="*/ 3980452 w 12191999"/>
              <a:gd name="connsiteY393" fmla="*/ 3317845 h 6870212"/>
              <a:gd name="connsiteX394" fmla="*/ 3982340 w 12191999"/>
              <a:gd name="connsiteY394" fmla="*/ 3317845 h 6870212"/>
              <a:gd name="connsiteX395" fmla="*/ 4003746 w 12191999"/>
              <a:gd name="connsiteY395" fmla="*/ 3298297 h 6870212"/>
              <a:gd name="connsiteX396" fmla="*/ 4018855 w 12191999"/>
              <a:gd name="connsiteY396" fmla="*/ 3152732 h 6870212"/>
              <a:gd name="connsiteX397" fmla="*/ 4014448 w 12191999"/>
              <a:gd name="connsiteY397" fmla="*/ 3136512 h 6870212"/>
              <a:gd name="connsiteX398" fmla="*/ 4000598 w 12191999"/>
              <a:gd name="connsiteY398" fmla="*/ 3128194 h 6870212"/>
              <a:gd name="connsiteX399" fmla="*/ 8191033 w 12191999"/>
              <a:gd name="connsiteY399" fmla="*/ 3121124 h 6870212"/>
              <a:gd name="connsiteX400" fmla="*/ 8172775 w 12191999"/>
              <a:gd name="connsiteY400" fmla="*/ 3145246 h 6870212"/>
              <a:gd name="connsiteX401" fmla="*/ 8188514 w 12191999"/>
              <a:gd name="connsiteY401" fmla="*/ 3290811 h 6870212"/>
              <a:gd name="connsiteX402" fmla="*/ 8209920 w 12191999"/>
              <a:gd name="connsiteY402" fmla="*/ 3310775 h 6870212"/>
              <a:gd name="connsiteX403" fmla="*/ 8211179 w 12191999"/>
              <a:gd name="connsiteY403" fmla="*/ 3310775 h 6870212"/>
              <a:gd name="connsiteX404" fmla="*/ 8226289 w 12191999"/>
              <a:gd name="connsiteY404" fmla="*/ 3303288 h 6870212"/>
              <a:gd name="connsiteX405" fmla="*/ 8231325 w 12191999"/>
              <a:gd name="connsiteY405" fmla="*/ 3287484 h 6870212"/>
              <a:gd name="connsiteX406" fmla="*/ 8215586 w 12191999"/>
              <a:gd name="connsiteY406" fmla="*/ 3139423 h 6870212"/>
              <a:gd name="connsiteX407" fmla="*/ 8207402 w 12191999"/>
              <a:gd name="connsiteY407" fmla="*/ 3125283 h 6870212"/>
              <a:gd name="connsiteX408" fmla="*/ 8191033 w 12191999"/>
              <a:gd name="connsiteY408" fmla="*/ 3121124 h 6870212"/>
              <a:gd name="connsiteX409" fmla="*/ 4064185 w 12191999"/>
              <a:gd name="connsiteY409" fmla="*/ 2839559 h 6870212"/>
              <a:gd name="connsiteX410" fmla="*/ 4037743 w 12191999"/>
              <a:gd name="connsiteY410" fmla="*/ 2854531 h 6870212"/>
              <a:gd name="connsiteX411" fmla="*/ 4001857 w 12191999"/>
              <a:gd name="connsiteY411" fmla="*/ 2999680 h 6870212"/>
              <a:gd name="connsiteX412" fmla="*/ 4018226 w 12191999"/>
              <a:gd name="connsiteY412" fmla="*/ 3024635 h 6870212"/>
              <a:gd name="connsiteX413" fmla="*/ 4022633 w 12191999"/>
              <a:gd name="connsiteY413" fmla="*/ 3025050 h 6870212"/>
              <a:gd name="connsiteX414" fmla="*/ 4043409 w 12191999"/>
              <a:gd name="connsiteY414" fmla="*/ 3007998 h 6870212"/>
              <a:gd name="connsiteX415" fmla="*/ 4078665 w 12191999"/>
              <a:gd name="connsiteY415" fmla="*/ 2866176 h 6870212"/>
              <a:gd name="connsiteX416" fmla="*/ 4064185 w 12191999"/>
              <a:gd name="connsiteY416" fmla="*/ 2839559 h 6870212"/>
              <a:gd name="connsiteX417" fmla="*/ 8126816 w 12191999"/>
              <a:gd name="connsiteY417" fmla="*/ 2832488 h 6870212"/>
              <a:gd name="connsiteX418" fmla="*/ 8113595 w 12191999"/>
              <a:gd name="connsiteY418" fmla="*/ 2842886 h 6870212"/>
              <a:gd name="connsiteX419" fmla="*/ 8111707 w 12191999"/>
              <a:gd name="connsiteY419" fmla="*/ 2859106 h 6870212"/>
              <a:gd name="connsiteX420" fmla="*/ 8147592 w 12191999"/>
              <a:gd name="connsiteY420" fmla="*/ 3000928 h 6870212"/>
              <a:gd name="connsiteX421" fmla="*/ 8168368 w 12191999"/>
              <a:gd name="connsiteY421" fmla="*/ 3017980 h 6870212"/>
              <a:gd name="connsiteX422" fmla="*/ 8172775 w 12191999"/>
              <a:gd name="connsiteY422" fmla="*/ 3017564 h 6870212"/>
              <a:gd name="connsiteX423" fmla="*/ 8189774 w 12191999"/>
              <a:gd name="connsiteY423" fmla="*/ 2992194 h 6870212"/>
              <a:gd name="connsiteX424" fmla="*/ 8153258 w 12191999"/>
              <a:gd name="connsiteY424" fmla="*/ 2847461 h 6870212"/>
              <a:gd name="connsiteX425" fmla="*/ 8126816 w 12191999"/>
              <a:gd name="connsiteY425" fmla="*/ 2832488 h 6870212"/>
              <a:gd name="connsiteX426" fmla="*/ 4151223 w 12191999"/>
              <a:gd name="connsiteY426" fmla="*/ 2562465 h 6870212"/>
              <a:gd name="connsiteX427" fmla="*/ 4139733 w 12191999"/>
              <a:gd name="connsiteY427" fmla="*/ 2573798 h 6870212"/>
              <a:gd name="connsiteX428" fmla="*/ 4083701 w 12191999"/>
              <a:gd name="connsiteY428" fmla="*/ 2712293 h 6870212"/>
              <a:gd name="connsiteX429" fmla="*/ 4084331 w 12191999"/>
              <a:gd name="connsiteY429" fmla="*/ 2728513 h 6870212"/>
              <a:gd name="connsiteX430" fmla="*/ 4096922 w 12191999"/>
              <a:gd name="connsiteY430" fmla="*/ 2739742 h 6870212"/>
              <a:gd name="connsiteX431" fmla="*/ 4103848 w 12191999"/>
              <a:gd name="connsiteY431" fmla="*/ 2740990 h 6870212"/>
              <a:gd name="connsiteX432" fmla="*/ 4123994 w 12191999"/>
              <a:gd name="connsiteY432" fmla="*/ 2726849 h 6870212"/>
              <a:gd name="connsiteX433" fmla="*/ 4178767 w 12191999"/>
              <a:gd name="connsiteY433" fmla="*/ 2590850 h 6870212"/>
              <a:gd name="connsiteX434" fmla="*/ 4179396 w 12191999"/>
              <a:gd name="connsiteY434" fmla="*/ 2574630 h 6870212"/>
              <a:gd name="connsiteX435" fmla="*/ 4167435 w 12191999"/>
              <a:gd name="connsiteY435" fmla="*/ 2562984 h 6870212"/>
              <a:gd name="connsiteX436" fmla="*/ 4151223 w 12191999"/>
              <a:gd name="connsiteY436" fmla="*/ 2562465 h 6870212"/>
              <a:gd name="connsiteX437" fmla="*/ 8038676 w 12191999"/>
              <a:gd name="connsiteY437" fmla="*/ 2556330 h 6870212"/>
              <a:gd name="connsiteX438" fmla="*/ 8022307 w 12191999"/>
              <a:gd name="connsiteY438" fmla="*/ 2556746 h 6870212"/>
              <a:gd name="connsiteX439" fmla="*/ 8010975 w 12191999"/>
              <a:gd name="connsiteY439" fmla="*/ 2568391 h 6870212"/>
              <a:gd name="connsiteX440" fmla="*/ 8011605 w 12191999"/>
              <a:gd name="connsiteY440" fmla="*/ 2585027 h 6870212"/>
              <a:gd name="connsiteX441" fmla="*/ 8066377 w 12191999"/>
              <a:gd name="connsiteY441" fmla="*/ 2720611 h 6870212"/>
              <a:gd name="connsiteX442" fmla="*/ 8086524 w 12191999"/>
              <a:gd name="connsiteY442" fmla="*/ 2734336 h 6870212"/>
              <a:gd name="connsiteX443" fmla="*/ 8094079 w 12191999"/>
              <a:gd name="connsiteY443" fmla="*/ 2733088 h 6870212"/>
              <a:gd name="connsiteX444" fmla="*/ 8106670 w 12191999"/>
              <a:gd name="connsiteY444" fmla="*/ 2705638 h 6870212"/>
              <a:gd name="connsiteX445" fmla="*/ 8050638 w 12191999"/>
              <a:gd name="connsiteY445" fmla="*/ 2567559 h 6870212"/>
              <a:gd name="connsiteX446" fmla="*/ 8038676 w 12191999"/>
              <a:gd name="connsiteY446" fmla="*/ 2556330 h 6870212"/>
              <a:gd name="connsiteX447" fmla="*/ 4292878 w 12191999"/>
              <a:gd name="connsiteY447" fmla="*/ 2300447 h 6870212"/>
              <a:gd name="connsiteX448" fmla="*/ 4279501 w 12191999"/>
              <a:gd name="connsiteY448" fmla="*/ 2309701 h 6870212"/>
              <a:gd name="connsiteX449" fmla="*/ 4205212 w 12191999"/>
              <a:gd name="connsiteY449" fmla="*/ 2439462 h 6870212"/>
              <a:gd name="connsiteX450" fmla="*/ 4203320 w 12191999"/>
              <a:gd name="connsiteY450" fmla="*/ 2455682 h 6870212"/>
              <a:gd name="connsiteX451" fmla="*/ 4214025 w 12191999"/>
              <a:gd name="connsiteY451" fmla="*/ 2468159 h 6870212"/>
              <a:gd name="connsiteX452" fmla="*/ 4224097 w 12191999"/>
              <a:gd name="connsiteY452" fmla="*/ 2470654 h 6870212"/>
              <a:gd name="connsiteX453" fmla="*/ 4242984 w 12191999"/>
              <a:gd name="connsiteY453" fmla="*/ 2459009 h 6870212"/>
              <a:gd name="connsiteX454" fmla="*/ 4316014 w 12191999"/>
              <a:gd name="connsiteY454" fmla="*/ 2332159 h 6870212"/>
              <a:gd name="connsiteX455" fmla="*/ 4309089 w 12191999"/>
              <a:gd name="connsiteY455" fmla="*/ 2303046 h 6870212"/>
              <a:gd name="connsiteX456" fmla="*/ 4292878 w 12191999"/>
              <a:gd name="connsiteY456" fmla="*/ 2300447 h 6870212"/>
              <a:gd name="connsiteX457" fmla="*/ 7896393 w 12191999"/>
              <a:gd name="connsiteY457" fmla="*/ 2294728 h 6870212"/>
              <a:gd name="connsiteX458" fmla="*/ 7880653 w 12191999"/>
              <a:gd name="connsiteY458" fmla="*/ 2297224 h 6870212"/>
              <a:gd name="connsiteX459" fmla="*/ 7870580 w 12191999"/>
              <a:gd name="connsiteY459" fmla="*/ 2310948 h 6870212"/>
              <a:gd name="connsiteX460" fmla="*/ 7873099 w 12191999"/>
              <a:gd name="connsiteY460" fmla="*/ 2326753 h 6870212"/>
              <a:gd name="connsiteX461" fmla="*/ 7946759 w 12191999"/>
              <a:gd name="connsiteY461" fmla="*/ 2453602 h 6870212"/>
              <a:gd name="connsiteX462" fmla="*/ 7965646 w 12191999"/>
              <a:gd name="connsiteY462" fmla="*/ 2464416 h 6870212"/>
              <a:gd name="connsiteX463" fmla="*/ 7975719 w 12191999"/>
              <a:gd name="connsiteY463" fmla="*/ 2461920 h 6870212"/>
              <a:gd name="connsiteX464" fmla="*/ 7986422 w 12191999"/>
              <a:gd name="connsiteY464" fmla="*/ 2449443 h 6870212"/>
              <a:gd name="connsiteX465" fmla="*/ 7984533 w 12191999"/>
              <a:gd name="connsiteY465" fmla="*/ 2432807 h 6870212"/>
              <a:gd name="connsiteX466" fmla="*/ 7909614 w 12191999"/>
              <a:gd name="connsiteY466" fmla="*/ 2304294 h 6870212"/>
              <a:gd name="connsiteX467" fmla="*/ 7896393 w 12191999"/>
              <a:gd name="connsiteY467" fmla="*/ 2294728 h 6870212"/>
              <a:gd name="connsiteX468" fmla="*/ 4469552 w 12191999"/>
              <a:gd name="connsiteY468" fmla="*/ 2060316 h 6870212"/>
              <a:gd name="connsiteX469" fmla="*/ 4455153 w 12191999"/>
              <a:gd name="connsiteY469" fmla="*/ 2067646 h 6870212"/>
              <a:gd name="connsiteX470" fmla="*/ 4363232 w 12191999"/>
              <a:gd name="connsiteY470" fmla="*/ 2185762 h 6870212"/>
              <a:gd name="connsiteX471" fmla="*/ 4368271 w 12191999"/>
              <a:gd name="connsiteY471" fmla="*/ 2215707 h 6870212"/>
              <a:gd name="connsiteX472" fmla="*/ 4380862 w 12191999"/>
              <a:gd name="connsiteY472" fmla="*/ 2219866 h 6870212"/>
              <a:gd name="connsiteX473" fmla="*/ 4398488 w 12191999"/>
              <a:gd name="connsiteY473" fmla="*/ 2210716 h 6870212"/>
              <a:gd name="connsiteX474" fmla="*/ 4488519 w 12191999"/>
              <a:gd name="connsiteY474" fmla="*/ 2095512 h 6870212"/>
              <a:gd name="connsiteX475" fmla="*/ 4492926 w 12191999"/>
              <a:gd name="connsiteY475" fmla="*/ 2079707 h 6870212"/>
              <a:gd name="connsiteX476" fmla="*/ 4485372 w 12191999"/>
              <a:gd name="connsiteY476" fmla="*/ 2065151 h 6870212"/>
              <a:gd name="connsiteX477" fmla="*/ 4469552 w 12191999"/>
              <a:gd name="connsiteY477" fmla="*/ 2060316 h 6870212"/>
              <a:gd name="connsiteX478" fmla="*/ 7719011 w 12191999"/>
              <a:gd name="connsiteY478" fmla="*/ 2055429 h 6870212"/>
              <a:gd name="connsiteX479" fmla="*/ 7703114 w 12191999"/>
              <a:gd name="connsiteY479" fmla="*/ 2060576 h 6870212"/>
              <a:gd name="connsiteX480" fmla="*/ 7700596 w 12191999"/>
              <a:gd name="connsiteY480" fmla="*/ 2090521 h 6870212"/>
              <a:gd name="connsiteX481" fmla="*/ 7791254 w 12191999"/>
              <a:gd name="connsiteY481" fmla="*/ 2205725 h 6870212"/>
              <a:gd name="connsiteX482" fmla="*/ 7808253 w 12191999"/>
              <a:gd name="connsiteY482" fmla="*/ 2214459 h 6870212"/>
              <a:gd name="connsiteX483" fmla="*/ 7820844 w 12191999"/>
              <a:gd name="connsiteY483" fmla="*/ 2210300 h 6870212"/>
              <a:gd name="connsiteX484" fmla="*/ 7829658 w 12191999"/>
              <a:gd name="connsiteY484" fmla="*/ 2196576 h 6870212"/>
              <a:gd name="connsiteX485" fmla="*/ 7825881 w 12191999"/>
              <a:gd name="connsiteY485" fmla="*/ 2180355 h 6870212"/>
              <a:gd name="connsiteX486" fmla="*/ 7733963 w 12191999"/>
              <a:gd name="connsiteY486" fmla="*/ 2063071 h 6870212"/>
              <a:gd name="connsiteX487" fmla="*/ 7719011 w 12191999"/>
              <a:gd name="connsiteY487" fmla="*/ 2055429 h 6870212"/>
              <a:gd name="connsiteX488" fmla="*/ 4677864 w 12191999"/>
              <a:gd name="connsiteY488" fmla="*/ 1847479 h 6870212"/>
              <a:gd name="connsiteX489" fmla="*/ 4662280 w 12191999"/>
              <a:gd name="connsiteY489" fmla="*/ 1853042 h 6870212"/>
              <a:gd name="connsiteX490" fmla="*/ 4554623 w 12191999"/>
              <a:gd name="connsiteY490" fmla="*/ 1957017 h 6870212"/>
              <a:gd name="connsiteX491" fmla="*/ 4555882 w 12191999"/>
              <a:gd name="connsiteY491" fmla="*/ 1986961 h 6870212"/>
              <a:gd name="connsiteX492" fmla="*/ 4570364 w 12191999"/>
              <a:gd name="connsiteY492" fmla="*/ 1993200 h 6870212"/>
              <a:gd name="connsiteX493" fmla="*/ 4586102 w 12191999"/>
              <a:gd name="connsiteY493" fmla="*/ 1986129 h 6870212"/>
              <a:gd name="connsiteX494" fmla="*/ 4691241 w 12191999"/>
              <a:gd name="connsiteY494" fmla="*/ 1884650 h 6870212"/>
              <a:gd name="connsiteX495" fmla="*/ 4698166 w 12191999"/>
              <a:gd name="connsiteY495" fmla="*/ 1870093 h 6870212"/>
              <a:gd name="connsiteX496" fmla="*/ 4692499 w 12191999"/>
              <a:gd name="connsiteY496" fmla="*/ 1854705 h 6870212"/>
              <a:gd name="connsiteX497" fmla="*/ 4677864 w 12191999"/>
              <a:gd name="connsiteY497" fmla="*/ 1847479 h 6870212"/>
              <a:gd name="connsiteX498" fmla="*/ 7510229 w 12191999"/>
              <a:gd name="connsiteY498" fmla="*/ 1843476 h 6870212"/>
              <a:gd name="connsiteX499" fmla="*/ 7495355 w 12191999"/>
              <a:gd name="connsiteY499" fmla="*/ 1850546 h 6870212"/>
              <a:gd name="connsiteX500" fmla="*/ 7497244 w 12191999"/>
              <a:gd name="connsiteY500" fmla="*/ 1881323 h 6870212"/>
              <a:gd name="connsiteX501" fmla="*/ 7603012 w 12191999"/>
              <a:gd name="connsiteY501" fmla="*/ 1982387 h 6870212"/>
              <a:gd name="connsiteX502" fmla="*/ 7618122 w 12191999"/>
              <a:gd name="connsiteY502" fmla="*/ 1989041 h 6870212"/>
              <a:gd name="connsiteX503" fmla="*/ 7633231 w 12191999"/>
              <a:gd name="connsiteY503" fmla="*/ 1982802 h 6870212"/>
              <a:gd name="connsiteX504" fmla="*/ 7633861 w 12191999"/>
              <a:gd name="connsiteY504" fmla="*/ 1952442 h 6870212"/>
              <a:gd name="connsiteX505" fmla="*/ 7525575 w 12191999"/>
              <a:gd name="connsiteY505" fmla="*/ 1848883 h 6870212"/>
              <a:gd name="connsiteX506" fmla="*/ 7510229 w 12191999"/>
              <a:gd name="connsiteY506" fmla="*/ 1843476 h 6870212"/>
              <a:gd name="connsiteX507" fmla="*/ 4912850 w 12191999"/>
              <a:gd name="connsiteY507" fmla="*/ 1665886 h 6870212"/>
              <a:gd name="connsiteX508" fmla="*/ 4897112 w 12191999"/>
              <a:gd name="connsiteY508" fmla="*/ 1669213 h 6870212"/>
              <a:gd name="connsiteX509" fmla="*/ 4776235 w 12191999"/>
              <a:gd name="connsiteY509" fmla="*/ 1756968 h 6870212"/>
              <a:gd name="connsiteX510" fmla="*/ 4768049 w 12191999"/>
              <a:gd name="connsiteY510" fmla="*/ 1771525 h 6870212"/>
              <a:gd name="connsiteX511" fmla="*/ 4772456 w 12191999"/>
              <a:gd name="connsiteY511" fmla="*/ 1786913 h 6870212"/>
              <a:gd name="connsiteX512" fmla="*/ 4789453 w 12191999"/>
              <a:gd name="connsiteY512" fmla="*/ 1795231 h 6870212"/>
              <a:gd name="connsiteX513" fmla="*/ 4802676 w 12191999"/>
              <a:gd name="connsiteY513" fmla="*/ 1791072 h 6870212"/>
              <a:gd name="connsiteX514" fmla="*/ 4921034 w 12191999"/>
              <a:gd name="connsiteY514" fmla="*/ 1704565 h 6870212"/>
              <a:gd name="connsiteX515" fmla="*/ 4929847 w 12191999"/>
              <a:gd name="connsiteY515" fmla="*/ 1690840 h 6870212"/>
              <a:gd name="connsiteX516" fmla="*/ 4926700 w 12191999"/>
              <a:gd name="connsiteY516" fmla="*/ 1675036 h 6870212"/>
              <a:gd name="connsiteX517" fmla="*/ 4912850 w 12191999"/>
              <a:gd name="connsiteY517" fmla="*/ 1665886 h 6870212"/>
              <a:gd name="connsiteX518" fmla="*/ 7274375 w 12191999"/>
              <a:gd name="connsiteY518" fmla="*/ 1662143 h 6870212"/>
              <a:gd name="connsiteX519" fmla="*/ 7260525 w 12191999"/>
              <a:gd name="connsiteY519" fmla="*/ 1670877 h 6870212"/>
              <a:gd name="connsiteX520" fmla="*/ 7266191 w 12191999"/>
              <a:gd name="connsiteY520" fmla="*/ 1700822 h 6870212"/>
              <a:gd name="connsiteX521" fmla="*/ 7384551 w 12191999"/>
              <a:gd name="connsiteY521" fmla="*/ 1786913 h 6870212"/>
              <a:gd name="connsiteX522" fmla="*/ 7397771 w 12191999"/>
              <a:gd name="connsiteY522" fmla="*/ 1791072 h 6870212"/>
              <a:gd name="connsiteX523" fmla="*/ 7414770 w 12191999"/>
              <a:gd name="connsiteY523" fmla="*/ 1782754 h 6870212"/>
              <a:gd name="connsiteX524" fmla="*/ 7410992 w 12191999"/>
              <a:gd name="connsiteY524" fmla="*/ 1752809 h 6870212"/>
              <a:gd name="connsiteX525" fmla="*/ 7290114 w 12191999"/>
              <a:gd name="connsiteY525" fmla="*/ 1665470 h 6870212"/>
              <a:gd name="connsiteX526" fmla="*/ 7274375 w 12191999"/>
              <a:gd name="connsiteY526" fmla="*/ 1662143 h 6870212"/>
              <a:gd name="connsiteX527" fmla="*/ 6096446 w 12191999"/>
              <a:gd name="connsiteY527" fmla="*/ 1646339 h 6870212"/>
              <a:gd name="connsiteX528" fmla="*/ 4300905 w 12191999"/>
              <a:gd name="connsiteY528" fmla="*/ 3442199 h 6870212"/>
              <a:gd name="connsiteX529" fmla="*/ 6096446 w 12191999"/>
              <a:gd name="connsiteY529" fmla="*/ 5237644 h 6870212"/>
              <a:gd name="connsiteX530" fmla="*/ 7891986 w 12191999"/>
              <a:gd name="connsiteY530" fmla="*/ 3442199 h 6870212"/>
              <a:gd name="connsiteX531" fmla="*/ 6096446 w 12191999"/>
              <a:gd name="connsiteY531" fmla="*/ 1646339 h 6870212"/>
              <a:gd name="connsiteX532" fmla="*/ 5171603 w 12191999"/>
              <a:gd name="connsiteY532" fmla="*/ 1518293 h 6870212"/>
              <a:gd name="connsiteX533" fmla="*/ 5155234 w 12191999"/>
              <a:gd name="connsiteY533" fmla="*/ 1519073 h 6870212"/>
              <a:gd name="connsiteX534" fmla="*/ 5023654 w 12191999"/>
              <a:gd name="connsiteY534" fmla="*/ 1589360 h 6870212"/>
              <a:gd name="connsiteX535" fmla="*/ 5013580 w 12191999"/>
              <a:gd name="connsiteY535" fmla="*/ 1602669 h 6870212"/>
              <a:gd name="connsiteX536" fmla="*/ 5016101 w 12191999"/>
              <a:gd name="connsiteY536" fmla="*/ 1619305 h 6870212"/>
              <a:gd name="connsiteX537" fmla="*/ 5034356 w 12191999"/>
              <a:gd name="connsiteY537" fmla="*/ 1629702 h 6870212"/>
              <a:gd name="connsiteX538" fmla="*/ 5045060 w 12191999"/>
              <a:gd name="connsiteY538" fmla="*/ 1626791 h 6870212"/>
              <a:gd name="connsiteX539" fmla="*/ 5174123 w 12191999"/>
              <a:gd name="connsiteY539" fmla="*/ 1557752 h 6870212"/>
              <a:gd name="connsiteX540" fmla="*/ 5184196 w 12191999"/>
              <a:gd name="connsiteY540" fmla="*/ 1529054 h 6870212"/>
              <a:gd name="connsiteX541" fmla="*/ 5171603 w 12191999"/>
              <a:gd name="connsiteY541" fmla="*/ 1518293 h 6870212"/>
              <a:gd name="connsiteX542" fmla="*/ 7014992 w 12191999"/>
              <a:gd name="connsiteY542" fmla="*/ 1514914 h 6870212"/>
              <a:gd name="connsiteX543" fmla="*/ 7003030 w 12191999"/>
              <a:gd name="connsiteY543" fmla="*/ 1525727 h 6870212"/>
              <a:gd name="connsiteX544" fmla="*/ 7001771 w 12191999"/>
              <a:gd name="connsiteY544" fmla="*/ 1542779 h 6870212"/>
              <a:gd name="connsiteX545" fmla="*/ 7012473 w 12191999"/>
              <a:gd name="connsiteY545" fmla="*/ 1554841 h 6870212"/>
              <a:gd name="connsiteX546" fmla="*/ 7142165 w 12191999"/>
              <a:gd name="connsiteY546" fmla="*/ 1623880 h 6870212"/>
              <a:gd name="connsiteX547" fmla="*/ 7152868 w 12191999"/>
              <a:gd name="connsiteY547" fmla="*/ 1626791 h 6870212"/>
              <a:gd name="connsiteX548" fmla="*/ 7171125 w 12191999"/>
              <a:gd name="connsiteY548" fmla="*/ 1615562 h 6870212"/>
              <a:gd name="connsiteX549" fmla="*/ 7162942 w 12191999"/>
              <a:gd name="connsiteY549" fmla="*/ 1586449 h 6870212"/>
              <a:gd name="connsiteX550" fmla="*/ 7031361 w 12191999"/>
              <a:gd name="connsiteY550" fmla="*/ 1516162 h 6870212"/>
              <a:gd name="connsiteX551" fmla="*/ 7014992 w 12191999"/>
              <a:gd name="connsiteY551" fmla="*/ 1514914 h 6870212"/>
              <a:gd name="connsiteX552" fmla="*/ 5431618 w 12191999"/>
              <a:gd name="connsiteY552" fmla="*/ 1406780 h 6870212"/>
              <a:gd name="connsiteX553" fmla="*/ 5291853 w 12191999"/>
              <a:gd name="connsiteY553" fmla="*/ 1457936 h 6870212"/>
              <a:gd name="connsiteX554" fmla="*/ 5279891 w 12191999"/>
              <a:gd name="connsiteY554" fmla="*/ 1469581 h 6870212"/>
              <a:gd name="connsiteX555" fmla="*/ 5279891 w 12191999"/>
              <a:gd name="connsiteY555" fmla="*/ 1485801 h 6870212"/>
              <a:gd name="connsiteX556" fmla="*/ 5299410 w 12191999"/>
              <a:gd name="connsiteY556" fmla="*/ 1499525 h 6870212"/>
              <a:gd name="connsiteX557" fmla="*/ 5307593 w 12191999"/>
              <a:gd name="connsiteY557" fmla="*/ 1497862 h 6870212"/>
              <a:gd name="connsiteX558" fmla="*/ 5444838 w 12191999"/>
              <a:gd name="connsiteY558" fmla="*/ 1447538 h 6870212"/>
              <a:gd name="connsiteX559" fmla="*/ 5457431 w 12191999"/>
              <a:gd name="connsiteY559" fmla="*/ 1437141 h 6870212"/>
              <a:gd name="connsiteX560" fmla="*/ 5458690 w 12191999"/>
              <a:gd name="connsiteY560" fmla="*/ 1420504 h 6870212"/>
              <a:gd name="connsiteX561" fmla="*/ 5447987 w 12191999"/>
              <a:gd name="connsiteY561" fmla="*/ 1408027 h 6870212"/>
              <a:gd name="connsiteX562" fmla="*/ 5431618 w 12191999"/>
              <a:gd name="connsiteY562" fmla="*/ 1406780 h 6870212"/>
              <a:gd name="connsiteX563" fmla="*/ 6753719 w 12191999"/>
              <a:gd name="connsiteY563" fmla="*/ 1404700 h 6870212"/>
              <a:gd name="connsiteX564" fmla="*/ 6737979 w 12191999"/>
              <a:gd name="connsiteY564" fmla="*/ 1405948 h 6870212"/>
              <a:gd name="connsiteX565" fmla="*/ 6727278 w 12191999"/>
              <a:gd name="connsiteY565" fmla="*/ 1418425 h 6870212"/>
              <a:gd name="connsiteX566" fmla="*/ 6728537 w 12191999"/>
              <a:gd name="connsiteY566" fmla="*/ 1434645 h 6870212"/>
              <a:gd name="connsiteX567" fmla="*/ 6741128 w 12191999"/>
              <a:gd name="connsiteY567" fmla="*/ 1445459 h 6870212"/>
              <a:gd name="connsiteX568" fmla="*/ 6879004 w 12191999"/>
              <a:gd name="connsiteY568" fmla="*/ 1495366 h 6870212"/>
              <a:gd name="connsiteX569" fmla="*/ 6887188 w 12191999"/>
              <a:gd name="connsiteY569" fmla="*/ 1496614 h 6870212"/>
              <a:gd name="connsiteX570" fmla="*/ 6906706 w 12191999"/>
              <a:gd name="connsiteY570" fmla="*/ 1483306 h 6870212"/>
              <a:gd name="connsiteX571" fmla="*/ 6906706 w 12191999"/>
              <a:gd name="connsiteY571" fmla="*/ 1467085 h 6870212"/>
              <a:gd name="connsiteX572" fmla="*/ 6894744 w 12191999"/>
              <a:gd name="connsiteY572" fmla="*/ 1455440 h 6870212"/>
              <a:gd name="connsiteX573" fmla="*/ 6753719 w 12191999"/>
              <a:gd name="connsiteY573" fmla="*/ 1404700 h 6870212"/>
              <a:gd name="connsiteX574" fmla="*/ 5721221 w 12191999"/>
              <a:gd name="connsiteY574" fmla="*/ 1334413 h 6870212"/>
              <a:gd name="connsiteX575" fmla="*/ 5575159 w 12191999"/>
              <a:gd name="connsiteY575" fmla="*/ 1365189 h 6870212"/>
              <a:gd name="connsiteX576" fmla="*/ 5560051 w 12191999"/>
              <a:gd name="connsiteY576" fmla="*/ 1391807 h 6870212"/>
              <a:gd name="connsiteX577" fmla="*/ 5580826 w 12191999"/>
              <a:gd name="connsiteY577" fmla="*/ 1408027 h 6870212"/>
              <a:gd name="connsiteX578" fmla="*/ 5585863 w 12191999"/>
              <a:gd name="connsiteY578" fmla="*/ 1407195 h 6870212"/>
              <a:gd name="connsiteX579" fmla="*/ 5728776 w 12191999"/>
              <a:gd name="connsiteY579" fmla="*/ 1376419 h 6870212"/>
              <a:gd name="connsiteX580" fmla="*/ 5746404 w 12191999"/>
              <a:gd name="connsiteY580" fmla="*/ 1351465 h 6870212"/>
              <a:gd name="connsiteX581" fmla="*/ 5721221 w 12191999"/>
              <a:gd name="connsiteY581" fmla="*/ 1334413 h 6870212"/>
              <a:gd name="connsiteX582" fmla="*/ 6464115 w 12191999"/>
              <a:gd name="connsiteY582" fmla="*/ 1333165 h 6870212"/>
              <a:gd name="connsiteX583" fmla="*/ 6448377 w 12191999"/>
              <a:gd name="connsiteY583" fmla="*/ 1336492 h 6870212"/>
              <a:gd name="connsiteX584" fmla="*/ 6439562 w 12191999"/>
              <a:gd name="connsiteY584" fmla="*/ 1350633 h 6870212"/>
              <a:gd name="connsiteX585" fmla="*/ 6443340 w 12191999"/>
              <a:gd name="connsiteY585" fmla="*/ 1366853 h 6870212"/>
              <a:gd name="connsiteX586" fmla="*/ 6457190 w 12191999"/>
              <a:gd name="connsiteY586" fmla="*/ 1375171 h 6870212"/>
              <a:gd name="connsiteX587" fmla="*/ 6600733 w 12191999"/>
              <a:gd name="connsiteY587" fmla="*/ 1405532 h 6870212"/>
              <a:gd name="connsiteX588" fmla="*/ 6605140 w 12191999"/>
              <a:gd name="connsiteY588" fmla="*/ 1405948 h 6870212"/>
              <a:gd name="connsiteX589" fmla="*/ 6625917 w 12191999"/>
              <a:gd name="connsiteY589" fmla="*/ 1389728 h 6870212"/>
              <a:gd name="connsiteX590" fmla="*/ 6610177 w 12191999"/>
              <a:gd name="connsiteY590" fmla="*/ 1363942 h 6870212"/>
              <a:gd name="connsiteX591" fmla="*/ 6464115 w 12191999"/>
              <a:gd name="connsiteY591" fmla="*/ 1333165 h 6870212"/>
              <a:gd name="connsiteX592" fmla="*/ 6017750 w 12191999"/>
              <a:gd name="connsiteY592" fmla="*/ 1303220 h 6870212"/>
              <a:gd name="connsiteX593" fmla="*/ 5869171 w 12191999"/>
              <a:gd name="connsiteY593" fmla="*/ 1313618 h 6870212"/>
              <a:gd name="connsiteX594" fmla="*/ 5849655 w 12191999"/>
              <a:gd name="connsiteY594" fmla="*/ 1336908 h 6870212"/>
              <a:gd name="connsiteX595" fmla="*/ 5871061 w 12191999"/>
              <a:gd name="connsiteY595" fmla="*/ 1356040 h 6870212"/>
              <a:gd name="connsiteX596" fmla="*/ 5872947 w 12191999"/>
              <a:gd name="connsiteY596" fmla="*/ 1356040 h 6870212"/>
              <a:gd name="connsiteX597" fmla="*/ 6019009 w 12191999"/>
              <a:gd name="connsiteY597" fmla="*/ 1346058 h 6870212"/>
              <a:gd name="connsiteX598" fmla="*/ 6039784 w 12191999"/>
              <a:gd name="connsiteY598" fmla="*/ 1324015 h 6870212"/>
              <a:gd name="connsiteX599" fmla="*/ 6017750 w 12191999"/>
              <a:gd name="connsiteY599" fmla="*/ 1303220 h 6870212"/>
              <a:gd name="connsiteX600" fmla="*/ 6167588 w 12191999"/>
              <a:gd name="connsiteY600" fmla="*/ 1302804 h 6870212"/>
              <a:gd name="connsiteX601" fmla="*/ 6151848 w 12191999"/>
              <a:gd name="connsiteY601" fmla="*/ 1308211 h 6870212"/>
              <a:gd name="connsiteX602" fmla="*/ 6144923 w 12191999"/>
              <a:gd name="connsiteY602" fmla="*/ 1323600 h 6870212"/>
              <a:gd name="connsiteX603" fmla="*/ 6150589 w 12191999"/>
              <a:gd name="connsiteY603" fmla="*/ 1338988 h 6870212"/>
              <a:gd name="connsiteX604" fmla="*/ 6165698 w 12191999"/>
              <a:gd name="connsiteY604" fmla="*/ 1345642 h 6870212"/>
              <a:gd name="connsiteX605" fmla="*/ 6312389 w 12191999"/>
              <a:gd name="connsiteY605" fmla="*/ 1355624 h 6870212"/>
              <a:gd name="connsiteX606" fmla="*/ 6314277 w 12191999"/>
              <a:gd name="connsiteY606" fmla="*/ 1355624 h 6870212"/>
              <a:gd name="connsiteX607" fmla="*/ 6335683 w 12191999"/>
              <a:gd name="connsiteY607" fmla="*/ 1336492 h 6870212"/>
              <a:gd name="connsiteX608" fmla="*/ 6316167 w 12191999"/>
              <a:gd name="connsiteY608" fmla="*/ 1312786 h 6870212"/>
              <a:gd name="connsiteX609" fmla="*/ 6167588 w 12191999"/>
              <a:gd name="connsiteY609" fmla="*/ 1302804 h 6870212"/>
              <a:gd name="connsiteX610" fmla="*/ 6095186 w 12191999"/>
              <a:gd name="connsiteY610" fmla="*/ 710146 h 6870212"/>
              <a:gd name="connsiteX611" fmla="*/ 6073783 w 12191999"/>
              <a:gd name="connsiteY611" fmla="*/ 731356 h 6870212"/>
              <a:gd name="connsiteX612" fmla="*/ 6073783 w 12191999"/>
              <a:gd name="connsiteY612" fmla="*/ 878170 h 6870212"/>
              <a:gd name="connsiteX613" fmla="*/ 6095186 w 12191999"/>
              <a:gd name="connsiteY613" fmla="*/ 899380 h 6870212"/>
              <a:gd name="connsiteX614" fmla="*/ 6116592 w 12191999"/>
              <a:gd name="connsiteY614" fmla="*/ 878170 h 6870212"/>
              <a:gd name="connsiteX615" fmla="*/ 6116592 w 12191999"/>
              <a:gd name="connsiteY615" fmla="*/ 731356 h 6870212"/>
              <a:gd name="connsiteX616" fmla="*/ 6095186 w 12191999"/>
              <a:gd name="connsiteY616" fmla="*/ 710146 h 6870212"/>
              <a:gd name="connsiteX617" fmla="*/ 6095186 w 12191999"/>
              <a:gd name="connsiteY617" fmla="*/ 416104 h 6870212"/>
              <a:gd name="connsiteX618" fmla="*/ 6073783 w 12191999"/>
              <a:gd name="connsiteY618" fmla="*/ 437730 h 6870212"/>
              <a:gd name="connsiteX619" fmla="*/ 6073783 w 12191999"/>
              <a:gd name="connsiteY619" fmla="*/ 584128 h 6870212"/>
              <a:gd name="connsiteX620" fmla="*/ 6095186 w 12191999"/>
              <a:gd name="connsiteY620" fmla="*/ 605754 h 6870212"/>
              <a:gd name="connsiteX621" fmla="*/ 6116592 w 12191999"/>
              <a:gd name="connsiteY621" fmla="*/ 584128 h 6870212"/>
              <a:gd name="connsiteX622" fmla="*/ 6116592 w 12191999"/>
              <a:gd name="connsiteY622" fmla="*/ 437730 h 6870212"/>
              <a:gd name="connsiteX623" fmla="*/ 6095186 w 12191999"/>
              <a:gd name="connsiteY623" fmla="*/ 416104 h 6870212"/>
              <a:gd name="connsiteX624" fmla="*/ 6095186 w 12191999"/>
              <a:gd name="connsiteY624" fmla="*/ 122477 h 6870212"/>
              <a:gd name="connsiteX625" fmla="*/ 6073783 w 12191999"/>
              <a:gd name="connsiteY625" fmla="*/ 143688 h 6870212"/>
              <a:gd name="connsiteX626" fmla="*/ 6073783 w 12191999"/>
              <a:gd name="connsiteY626" fmla="*/ 290501 h 6870212"/>
              <a:gd name="connsiteX627" fmla="*/ 6095186 w 12191999"/>
              <a:gd name="connsiteY627" fmla="*/ 311712 h 6870212"/>
              <a:gd name="connsiteX628" fmla="*/ 6116592 w 12191999"/>
              <a:gd name="connsiteY628" fmla="*/ 290501 h 6870212"/>
              <a:gd name="connsiteX629" fmla="*/ 6116592 w 12191999"/>
              <a:gd name="connsiteY629" fmla="*/ 143688 h 6870212"/>
              <a:gd name="connsiteX630" fmla="*/ 6095186 w 12191999"/>
              <a:gd name="connsiteY630" fmla="*/ 122477 h 6870212"/>
              <a:gd name="connsiteX631" fmla="*/ 5773474 w 12191999"/>
              <a:gd name="connsiteY631" fmla="*/ 0 h 6870212"/>
              <a:gd name="connsiteX632" fmla="*/ 6075218 w 12191999"/>
              <a:gd name="connsiteY632" fmla="*/ 0 h 6870212"/>
              <a:gd name="connsiteX633" fmla="*/ 6079999 w 12191999"/>
              <a:gd name="connsiteY633" fmla="*/ 11796 h 6870212"/>
              <a:gd name="connsiteX634" fmla="*/ 6095186 w 12191999"/>
              <a:gd name="connsiteY634" fmla="*/ 18086 h 6870212"/>
              <a:gd name="connsiteX635" fmla="*/ 6110374 w 12191999"/>
              <a:gd name="connsiteY635" fmla="*/ 11796 h 6870212"/>
              <a:gd name="connsiteX636" fmla="*/ 6115156 w 12191999"/>
              <a:gd name="connsiteY636" fmla="*/ 0 h 6870212"/>
              <a:gd name="connsiteX637" fmla="*/ 6420046 w 12191999"/>
              <a:gd name="connsiteY637" fmla="*/ 0 h 6870212"/>
              <a:gd name="connsiteX638" fmla="*/ 6420046 w 12191999"/>
              <a:gd name="connsiteY638" fmla="*/ 1020823 h 6870212"/>
              <a:gd name="connsiteX639" fmla="*/ 6465376 w 12191999"/>
              <a:gd name="connsiteY639" fmla="*/ 1027894 h 6870212"/>
              <a:gd name="connsiteX640" fmla="*/ 7822733 w 12191999"/>
              <a:gd name="connsiteY640" fmla="*/ 1716210 h 6870212"/>
              <a:gd name="connsiteX641" fmla="*/ 8510856 w 12191999"/>
              <a:gd name="connsiteY641" fmla="*/ 3072879 h 6870212"/>
              <a:gd name="connsiteX642" fmla="*/ 8517781 w 12191999"/>
              <a:gd name="connsiteY642" fmla="*/ 3118628 h 6870212"/>
              <a:gd name="connsiteX643" fmla="*/ 12191999 w 12191999"/>
              <a:gd name="connsiteY643" fmla="*/ 3118628 h 6870212"/>
              <a:gd name="connsiteX644" fmla="*/ 12191999 w 12191999"/>
              <a:gd name="connsiteY644" fmla="*/ 3420572 h 6870212"/>
              <a:gd name="connsiteX645" fmla="*/ 12168043 w 12191999"/>
              <a:gd name="connsiteY645" fmla="*/ 3420572 h 6870212"/>
              <a:gd name="connsiteX646" fmla="*/ 12146637 w 12191999"/>
              <a:gd name="connsiteY646" fmla="*/ 3442199 h 6870212"/>
              <a:gd name="connsiteX647" fmla="*/ 12168043 w 12191999"/>
              <a:gd name="connsiteY647" fmla="*/ 3463410 h 6870212"/>
              <a:gd name="connsiteX648" fmla="*/ 12191999 w 12191999"/>
              <a:gd name="connsiteY648" fmla="*/ 3463410 h 6870212"/>
              <a:gd name="connsiteX649" fmla="*/ 12191999 w 12191999"/>
              <a:gd name="connsiteY649" fmla="*/ 3765770 h 6870212"/>
              <a:gd name="connsiteX650" fmla="*/ 8517781 w 12191999"/>
              <a:gd name="connsiteY650" fmla="*/ 3765770 h 6870212"/>
              <a:gd name="connsiteX651" fmla="*/ 8510856 w 12191999"/>
              <a:gd name="connsiteY651" fmla="*/ 3811519 h 6870212"/>
              <a:gd name="connsiteX652" fmla="*/ 7822733 w 12191999"/>
              <a:gd name="connsiteY652" fmla="*/ 5168188 h 6870212"/>
              <a:gd name="connsiteX653" fmla="*/ 6465376 w 12191999"/>
              <a:gd name="connsiteY653" fmla="*/ 5856505 h 6870212"/>
              <a:gd name="connsiteX654" fmla="*/ 6420046 w 12191999"/>
              <a:gd name="connsiteY654" fmla="*/ 5863575 h 6870212"/>
              <a:gd name="connsiteX655" fmla="*/ 6420046 w 12191999"/>
              <a:gd name="connsiteY655" fmla="*/ 6870212 h 6870212"/>
              <a:gd name="connsiteX656" fmla="*/ 6116592 w 12191999"/>
              <a:gd name="connsiteY656" fmla="*/ 6870212 h 6870212"/>
              <a:gd name="connsiteX657" fmla="*/ 6116592 w 12191999"/>
              <a:gd name="connsiteY657" fmla="*/ 6781469 h 6870212"/>
              <a:gd name="connsiteX658" fmla="*/ 6095186 w 12191999"/>
              <a:gd name="connsiteY658" fmla="*/ 6760258 h 6870212"/>
              <a:gd name="connsiteX659" fmla="*/ 6073783 w 12191999"/>
              <a:gd name="connsiteY659" fmla="*/ 6781469 h 6870212"/>
              <a:gd name="connsiteX660" fmla="*/ 6073783 w 12191999"/>
              <a:gd name="connsiteY660" fmla="*/ 6870212 h 6870212"/>
              <a:gd name="connsiteX661" fmla="*/ 5772845 w 12191999"/>
              <a:gd name="connsiteY661" fmla="*/ 6870212 h 6870212"/>
              <a:gd name="connsiteX662" fmla="*/ 5772845 w 12191999"/>
              <a:gd name="connsiteY662" fmla="*/ 5863575 h 6870212"/>
              <a:gd name="connsiteX663" fmla="*/ 5727519 w 12191999"/>
              <a:gd name="connsiteY663" fmla="*/ 5856505 h 6870212"/>
              <a:gd name="connsiteX664" fmla="*/ 4370159 w 12191999"/>
              <a:gd name="connsiteY664" fmla="*/ 5168188 h 6870212"/>
              <a:gd name="connsiteX665" fmla="*/ 3682034 w 12191999"/>
              <a:gd name="connsiteY665" fmla="*/ 3811519 h 6870212"/>
              <a:gd name="connsiteX666" fmla="*/ 3675109 w 12191999"/>
              <a:gd name="connsiteY666" fmla="*/ 3765770 h 6870212"/>
              <a:gd name="connsiteX667" fmla="*/ 3667615 w 12191999"/>
              <a:gd name="connsiteY667" fmla="*/ 3765770 h 6870212"/>
              <a:gd name="connsiteX668" fmla="*/ 3667615 w 12191999"/>
              <a:gd name="connsiteY668" fmla="*/ 3765769 h 6870212"/>
              <a:gd name="connsiteX669" fmla="*/ 0 w 12191999"/>
              <a:gd name="connsiteY669" fmla="*/ 3765769 h 6870212"/>
              <a:gd name="connsiteX670" fmla="*/ 0 w 12191999"/>
              <a:gd name="connsiteY670" fmla="*/ 3463825 h 6870212"/>
              <a:gd name="connsiteX671" fmla="*/ 50985 w 12191999"/>
              <a:gd name="connsiteY671" fmla="*/ 3463825 h 6870212"/>
              <a:gd name="connsiteX672" fmla="*/ 72391 w 12191999"/>
              <a:gd name="connsiteY672" fmla="*/ 3442198 h 6870212"/>
              <a:gd name="connsiteX673" fmla="*/ 50985 w 12191999"/>
              <a:gd name="connsiteY673" fmla="*/ 3420987 h 6870212"/>
              <a:gd name="connsiteX674" fmla="*/ 0 w 12191999"/>
              <a:gd name="connsiteY674" fmla="*/ 3420987 h 6870212"/>
              <a:gd name="connsiteX675" fmla="*/ 0 w 12191999"/>
              <a:gd name="connsiteY675" fmla="*/ 3118627 h 6870212"/>
              <a:gd name="connsiteX676" fmla="*/ 3675109 w 12191999"/>
              <a:gd name="connsiteY676" fmla="*/ 3118627 h 6870212"/>
              <a:gd name="connsiteX677" fmla="*/ 3682034 w 12191999"/>
              <a:gd name="connsiteY677" fmla="*/ 3072879 h 6870212"/>
              <a:gd name="connsiteX678" fmla="*/ 4370790 w 12191999"/>
              <a:gd name="connsiteY678" fmla="*/ 1716210 h 6870212"/>
              <a:gd name="connsiteX679" fmla="*/ 5727519 w 12191999"/>
              <a:gd name="connsiteY679" fmla="*/ 1027894 h 6870212"/>
              <a:gd name="connsiteX680" fmla="*/ 5773474 w 12191999"/>
              <a:gd name="connsiteY680" fmla="*/ 1020823 h 6870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12191999" h="6870212">
                <a:moveTo>
                  <a:pt x="6095186" y="6466216"/>
                </a:moveTo>
                <a:cubicBezTo>
                  <a:pt x="6083224" y="6466216"/>
                  <a:pt x="6073783" y="6475781"/>
                  <a:pt x="6073783" y="6487842"/>
                </a:cubicBezTo>
                <a:lnTo>
                  <a:pt x="6073783" y="6634655"/>
                </a:lnTo>
                <a:cubicBezTo>
                  <a:pt x="6073783" y="6646301"/>
                  <a:pt x="6083224" y="6655866"/>
                  <a:pt x="6095186" y="6655866"/>
                </a:cubicBezTo>
                <a:cubicBezTo>
                  <a:pt x="6107148" y="6655866"/>
                  <a:pt x="6116592" y="6646301"/>
                  <a:pt x="6116592" y="6634655"/>
                </a:cubicBezTo>
                <a:lnTo>
                  <a:pt x="6116592" y="6487842"/>
                </a:lnTo>
                <a:cubicBezTo>
                  <a:pt x="6116592" y="6475781"/>
                  <a:pt x="6107148" y="6466216"/>
                  <a:pt x="6095186" y="6466216"/>
                </a:cubicBezTo>
                <a:close/>
                <a:moveTo>
                  <a:pt x="6095186" y="6172589"/>
                </a:moveTo>
                <a:cubicBezTo>
                  <a:pt x="6083224" y="6172589"/>
                  <a:pt x="6073783" y="6182155"/>
                  <a:pt x="6073783" y="6193800"/>
                </a:cubicBezTo>
                <a:lnTo>
                  <a:pt x="6073783" y="6340613"/>
                </a:lnTo>
                <a:cubicBezTo>
                  <a:pt x="6073783" y="6352675"/>
                  <a:pt x="6083224" y="6362240"/>
                  <a:pt x="6095186" y="6362240"/>
                </a:cubicBezTo>
                <a:cubicBezTo>
                  <a:pt x="6107148" y="6362240"/>
                  <a:pt x="6116592" y="6352675"/>
                  <a:pt x="6116592" y="6340613"/>
                </a:cubicBezTo>
                <a:lnTo>
                  <a:pt x="6116592" y="6193800"/>
                </a:lnTo>
                <a:cubicBezTo>
                  <a:pt x="6116592" y="6182155"/>
                  <a:pt x="6107148" y="6172589"/>
                  <a:pt x="6095186" y="6172589"/>
                </a:cubicBezTo>
                <a:close/>
                <a:moveTo>
                  <a:pt x="6095186" y="5878547"/>
                </a:moveTo>
                <a:cubicBezTo>
                  <a:pt x="6083224" y="5878547"/>
                  <a:pt x="6073783" y="5888113"/>
                  <a:pt x="6073783" y="5900174"/>
                </a:cubicBezTo>
                <a:lnTo>
                  <a:pt x="6073783" y="6046987"/>
                </a:lnTo>
                <a:cubicBezTo>
                  <a:pt x="6073783" y="6058633"/>
                  <a:pt x="6083224" y="6068198"/>
                  <a:pt x="6095186" y="6068198"/>
                </a:cubicBezTo>
                <a:cubicBezTo>
                  <a:pt x="6107148" y="6068198"/>
                  <a:pt x="6116592" y="6058633"/>
                  <a:pt x="6116592" y="6046987"/>
                </a:cubicBezTo>
                <a:lnTo>
                  <a:pt x="6116592" y="5900174"/>
                </a:lnTo>
                <a:cubicBezTo>
                  <a:pt x="6116592" y="5888113"/>
                  <a:pt x="6107148" y="5878547"/>
                  <a:pt x="6095186" y="5878547"/>
                </a:cubicBezTo>
                <a:close/>
                <a:moveTo>
                  <a:pt x="6022785" y="5538340"/>
                </a:moveTo>
                <a:cubicBezTo>
                  <a:pt x="6010825" y="5539588"/>
                  <a:pt x="6002010" y="5547906"/>
                  <a:pt x="6002010" y="5559135"/>
                </a:cubicBezTo>
                <a:cubicBezTo>
                  <a:pt x="6001383" y="5570781"/>
                  <a:pt x="6010825" y="5580762"/>
                  <a:pt x="6022785" y="5581178"/>
                </a:cubicBezTo>
                <a:cubicBezTo>
                  <a:pt x="6047338" y="5582010"/>
                  <a:pt x="6071894" y="5582426"/>
                  <a:pt x="6096446" y="5582426"/>
                </a:cubicBezTo>
                <a:cubicBezTo>
                  <a:pt x="6121629" y="5582426"/>
                  <a:pt x="6147440" y="5582010"/>
                  <a:pt x="6172623" y="5581178"/>
                </a:cubicBezTo>
                <a:cubicBezTo>
                  <a:pt x="6183956" y="5580762"/>
                  <a:pt x="6193400" y="5570781"/>
                  <a:pt x="6192771" y="5559135"/>
                </a:cubicBezTo>
                <a:cubicBezTo>
                  <a:pt x="6192771" y="5547906"/>
                  <a:pt x="6183956" y="5539588"/>
                  <a:pt x="6170735" y="5538340"/>
                </a:cubicBezTo>
                <a:cubicBezTo>
                  <a:pt x="6122258" y="5539588"/>
                  <a:pt x="6073154" y="5539588"/>
                  <a:pt x="6022785" y="5538340"/>
                </a:cubicBezTo>
                <a:close/>
                <a:moveTo>
                  <a:pt x="5733185" y="5508396"/>
                </a:moveTo>
                <a:cubicBezTo>
                  <a:pt x="5728148" y="5507564"/>
                  <a:pt x="5722482" y="5508811"/>
                  <a:pt x="5717443" y="5512139"/>
                </a:cubicBezTo>
                <a:cubicBezTo>
                  <a:pt x="5713035" y="5515466"/>
                  <a:pt x="5709887" y="5520457"/>
                  <a:pt x="5708630" y="5525863"/>
                </a:cubicBezTo>
                <a:cubicBezTo>
                  <a:pt x="5707999" y="5531686"/>
                  <a:pt x="5709258" y="5537093"/>
                  <a:pt x="5712409" y="5542083"/>
                </a:cubicBezTo>
                <a:cubicBezTo>
                  <a:pt x="5715555" y="5546658"/>
                  <a:pt x="5720592" y="5549570"/>
                  <a:pt x="5726258" y="5550817"/>
                </a:cubicBezTo>
                <a:cubicBezTo>
                  <a:pt x="5774733" y="5559135"/>
                  <a:pt x="5824471" y="5566206"/>
                  <a:pt x="5874206" y="5571197"/>
                </a:cubicBezTo>
                <a:cubicBezTo>
                  <a:pt x="5874836" y="5571197"/>
                  <a:pt x="5876096" y="5571197"/>
                  <a:pt x="5876096" y="5571197"/>
                </a:cubicBezTo>
                <a:cubicBezTo>
                  <a:pt x="5887429" y="5571197"/>
                  <a:pt x="5896241" y="5562879"/>
                  <a:pt x="5897501" y="5552065"/>
                </a:cubicBezTo>
                <a:cubicBezTo>
                  <a:pt x="5898761" y="5540420"/>
                  <a:pt x="5889946" y="5530022"/>
                  <a:pt x="5877984" y="5528775"/>
                </a:cubicBezTo>
                <a:cubicBezTo>
                  <a:pt x="5830139" y="5523368"/>
                  <a:pt x="5781031" y="5516714"/>
                  <a:pt x="5733185" y="5508396"/>
                </a:cubicBezTo>
                <a:close/>
                <a:moveTo>
                  <a:pt x="6461598" y="5507980"/>
                </a:moveTo>
                <a:cubicBezTo>
                  <a:pt x="6414380" y="5516298"/>
                  <a:pt x="6365272" y="5522952"/>
                  <a:pt x="6316795" y="5527943"/>
                </a:cubicBezTo>
                <a:cubicBezTo>
                  <a:pt x="6304835" y="5529191"/>
                  <a:pt x="6296649" y="5539588"/>
                  <a:pt x="6297908" y="5551649"/>
                </a:cubicBezTo>
                <a:cubicBezTo>
                  <a:pt x="6299167" y="5562463"/>
                  <a:pt x="6307981" y="5570781"/>
                  <a:pt x="6319314" y="5570781"/>
                </a:cubicBezTo>
                <a:lnTo>
                  <a:pt x="6321202" y="5570781"/>
                </a:lnTo>
                <a:cubicBezTo>
                  <a:pt x="6371569" y="5565374"/>
                  <a:pt x="6421304" y="5558720"/>
                  <a:pt x="6469152" y="5549986"/>
                </a:cubicBezTo>
                <a:cubicBezTo>
                  <a:pt x="6481114" y="5547906"/>
                  <a:pt x="6488670" y="5537093"/>
                  <a:pt x="6486780" y="5525032"/>
                </a:cubicBezTo>
                <a:cubicBezTo>
                  <a:pt x="6484263" y="5513386"/>
                  <a:pt x="6473559" y="5505900"/>
                  <a:pt x="6461598" y="5507980"/>
                </a:cubicBezTo>
                <a:close/>
                <a:moveTo>
                  <a:pt x="5449875" y="5438108"/>
                </a:moveTo>
                <a:cubicBezTo>
                  <a:pt x="5444209" y="5436029"/>
                  <a:pt x="5438545" y="5436861"/>
                  <a:pt x="5433507" y="5439356"/>
                </a:cubicBezTo>
                <a:cubicBezTo>
                  <a:pt x="5427841" y="5441851"/>
                  <a:pt x="5424692" y="5446426"/>
                  <a:pt x="5422804" y="5451833"/>
                </a:cubicBezTo>
                <a:cubicBezTo>
                  <a:pt x="5420914" y="5457240"/>
                  <a:pt x="5421544" y="5463062"/>
                  <a:pt x="5424065" y="5468053"/>
                </a:cubicBezTo>
                <a:cubicBezTo>
                  <a:pt x="5426580" y="5473460"/>
                  <a:pt x="5430988" y="5477203"/>
                  <a:pt x="5436654" y="5478867"/>
                </a:cubicBezTo>
                <a:cubicBezTo>
                  <a:pt x="5483241" y="5493839"/>
                  <a:pt x="5531720" y="5507564"/>
                  <a:pt x="5580197" y="5519625"/>
                </a:cubicBezTo>
                <a:cubicBezTo>
                  <a:pt x="5580826" y="5520041"/>
                  <a:pt x="5583975" y="5520457"/>
                  <a:pt x="5585233" y="5520457"/>
                </a:cubicBezTo>
                <a:cubicBezTo>
                  <a:pt x="5594676" y="5520457"/>
                  <a:pt x="5603493" y="5513386"/>
                  <a:pt x="5606008" y="5503821"/>
                </a:cubicBezTo>
                <a:cubicBezTo>
                  <a:pt x="5607267" y="5498414"/>
                  <a:pt x="5606640" y="5492591"/>
                  <a:pt x="5603493" y="5487600"/>
                </a:cubicBezTo>
                <a:cubicBezTo>
                  <a:pt x="5600972" y="5483026"/>
                  <a:pt x="5595935" y="5479282"/>
                  <a:pt x="5590270" y="5478035"/>
                </a:cubicBezTo>
                <a:cubicBezTo>
                  <a:pt x="5543054" y="5466390"/>
                  <a:pt x="5495836" y="5453081"/>
                  <a:pt x="5449875" y="5438108"/>
                </a:cubicBezTo>
                <a:close/>
                <a:moveTo>
                  <a:pt x="6745534" y="5437276"/>
                </a:moveTo>
                <a:cubicBezTo>
                  <a:pt x="6699576" y="5452249"/>
                  <a:pt x="6651729" y="5465558"/>
                  <a:pt x="6605140" y="5477619"/>
                </a:cubicBezTo>
                <a:cubicBezTo>
                  <a:pt x="6593807" y="5480114"/>
                  <a:pt x="6586253" y="5491759"/>
                  <a:pt x="6589400" y="5503405"/>
                </a:cubicBezTo>
                <a:cubicBezTo>
                  <a:pt x="6591290" y="5512970"/>
                  <a:pt x="6600103" y="5519625"/>
                  <a:pt x="6610177" y="5519625"/>
                </a:cubicBezTo>
                <a:cubicBezTo>
                  <a:pt x="6610806" y="5519625"/>
                  <a:pt x="6614583" y="5519209"/>
                  <a:pt x="6615214" y="5519209"/>
                </a:cubicBezTo>
                <a:cubicBezTo>
                  <a:pt x="6663690" y="5506732"/>
                  <a:pt x="6711538" y="5493007"/>
                  <a:pt x="6758756" y="5477619"/>
                </a:cubicBezTo>
                <a:cubicBezTo>
                  <a:pt x="6764422" y="5475955"/>
                  <a:pt x="6768830" y="5472212"/>
                  <a:pt x="6771347" y="5467221"/>
                </a:cubicBezTo>
                <a:cubicBezTo>
                  <a:pt x="6773865" y="5462230"/>
                  <a:pt x="6774496" y="5456408"/>
                  <a:pt x="6772606" y="5451001"/>
                </a:cubicBezTo>
                <a:cubicBezTo>
                  <a:pt x="6768830" y="5439772"/>
                  <a:pt x="6756868" y="5433533"/>
                  <a:pt x="6745534" y="5437276"/>
                </a:cubicBezTo>
                <a:close/>
                <a:moveTo>
                  <a:pt x="5162161" y="5327479"/>
                </a:moveTo>
                <a:cubicBezTo>
                  <a:pt x="5156493" y="5329558"/>
                  <a:pt x="5152089" y="5333301"/>
                  <a:pt x="5149570" y="5338292"/>
                </a:cubicBezTo>
                <a:cubicBezTo>
                  <a:pt x="5147052" y="5343283"/>
                  <a:pt x="5146421" y="5349105"/>
                  <a:pt x="5148940" y="5354512"/>
                </a:cubicBezTo>
                <a:cubicBezTo>
                  <a:pt x="5150830" y="5359919"/>
                  <a:pt x="5154609" y="5364078"/>
                  <a:pt x="5159641" y="5366989"/>
                </a:cubicBezTo>
                <a:cubicBezTo>
                  <a:pt x="5204342" y="5388616"/>
                  <a:pt x="5250301" y="5408995"/>
                  <a:pt x="5296259" y="5427711"/>
                </a:cubicBezTo>
                <a:cubicBezTo>
                  <a:pt x="5298780" y="5428543"/>
                  <a:pt x="5301296" y="5428958"/>
                  <a:pt x="5303815" y="5428958"/>
                </a:cubicBezTo>
                <a:cubicBezTo>
                  <a:pt x="5312628" y="5428958"/>
                  <a:pt x="5320812" y="5423968"/>
                  <a:pt x="5323961" y="5415650"/>
                </a:cubicBezTo>
                <a:cubicBezTo>
                  <a:pt x="5327739" y="5404836"/>
                  <a:pt x="5322702" y="5391943"/>
                  <a:pt x="5311999" y="5387784"/>
                </a:cubicBezTo>
                <a:cubicBezTo>
                  <a:pt x="5266671" y="5369485"/>
                  <a:pt x="5221970" y="5349937"/>
                  <a:pt x="5178528" y="5328310"/>
                </a:cubicBezTo>
                <a:cubicBezTo>
                  <a:pt x="5173494" y="5325815"/>
                  <a:pt x="5167196" y="5325399"/>
                  <a:pt x="5162161" y="5327479"/>
                </a:cubicBezTo>
                <a:close/>
                <a:moveTo>
                  <a:pt x="7033249" y="5326543"/>
                </a:moveTo>
                <a:cubicBezTo>
                  <a:pt x="7028056" y="5324775"/>
                  <a:pt x="7022231" y="5324983"/>
                  <a:pt x="7016880" y="5327479"/>
                </a:cubicBezTo>
                <a:cubicBezTo>
                  <a:pt x="6973440" y="5348690"/>
                  <a:pt x="6928740" y="5368653"/>
                  <a:pt x="6883411" y="5386952"/>
                </a:cubicBezTo>
                <a:cubicBezTo>
                  <a:pt x="6877745" y="5389032"/>
                  <a:pt x="6873967" y="5393191"/>
                  <a:pt x="6871450" y="5398598"/>
                </a:cubicBezTo>
                <a:cubicBezTo>
                  <a:pt x="6869560" y="5403588"/>
                  <a:pt x="6869560" y="5409411"/>
                  <a:pt x="6871450" y="5414818"/>
                </a:cubicBezTo>
                <a:cubicBezTo>
                  <a:pt x="6874597" y="5423136"/>
                  <a:pt x="6882782" y="5428127"/>
                  <a:pt x="6891595" y="5428127"/>
                </a:cubicBezTo>
                <a:cubicBezTo>
                  <a:pt x="6894113" y="5428127"/>
                  <a:pt x="6896632" y="5427711"/>
                  <a:pt x="6899781" y="5426463"/>
                </a:cubicBezTo>
                <a:cubicBezTo>
                  <a:pt x="6945109" y="5408163"/>
                  <a:pt x="6991068" y="5387784"/>
                  <a:pt x="7035767" y="5365741"/>
                </a:cubicBezTo>
                <a:cubicBezTo>
                  <a:pt x="7046470" y="5360751"/>
                  <a:pt x="7050248" y="5347858"/>
                  <a:pt x="7045840" y="5337460"/>
                </a:cubicBezTo>
                <a:cubicBezTo>
                  <a:pt x="7043007" y="5332053"/>
                  <a:pt x="7038443" y="5328310"/>
                  <a:pt x="7033249" y="5326543"/>
                </a:cubicBezTo>
                <a:close/>
                <a:moveTo>
                  <a:pt x="4908445" y="5178586"/>
                </a:moveTo>
                <a:cubicBezTo>
                  <a:pt x="4902776" y="5179418"/>
                  <a:pt x="4897741" y="5182745"/>
                  <a:pt x="4894592" y="5187320"/>
                </a:cubicBezTo>
                <a:cubicBezTo>
                  <a:pt x="4891444" y="5191895"/>
                  <a:pt x="4890814" y="5197717"/>
                  <a:pt x="4891444" y="5203540"/>
                </a:cubicBezTo>
                <a:cubicBezTo>
                  <a:pt x="4892703" y="5209363"/>
                  <a:pt x="4895851" y="5213938"/>
                  <a:pt x="4900259" y="5217265"/>
                </a:cubicBezTo>
                <a:cubicBezTo>
                  <a:pt x="4941810" y="5245130"/>
                  <a:pt x="4983992" y="5271748"/>
                  <a:pt x="5027434" y="5296286"/>
                </a:cubicBezTo>
                <a:cubicBezTo>
                  <a:pt x="5030581" y="5298365"/>
                  <a:pt x="5034356" y="5299197"/>
                  <a:pt x="5038133" y="5299197"/>
                </a:cubicBezTo>
                <a:cubicBezTo>
                  <a:pt x="5045691" y="5299197"/>
                  <a:pt x="5052614" y="5295038"/>
                  <a:pt x="5056392" y="5288800"/>
                </a:cubicBezTo>
                <a:cubicBezTo>
                  <a:pt x="5059539" y="5283809"/>
                  <a:pt x="5060171" y="5277986"/>
                  <a:pt x="5058282" y="5272580"/>
                </a:cubicBezTo>
                <a:cubicBezTo>
                  <a:pt x="5057021" y="5266757"/>
                  <a:pt x="5053873" y="5262182"/>
                  <a:pt x="5048836" y="5259271"/>
                </a:cubicBezTo>
                <a:cubicBezTo>
                  <a:pt x="5006659" y="5235149"/>
                  <a:pt x="4964473" y="5208947"/>
                  <a:pt x="4924810" y="5181497"/>
                </a:cubicBezTo>
                <a:cubicBezTo>
                  <a:pt x="4919775" y="5178586"/>
                  <a:pt x="4914108" y="5177338"/>
                  <a:pt x="4908445" y="5178586"/>
                </a:cubicBezTo>
                <a:close/>
                <a:moveTo>
                  <a:pt x="7285078" y="5177338"/>
                </a:moveTo>
                <a:cubicBezTo>
                  <a:pt x="7279412" y="5176091"/>
                  <a:pt x="7273747" y="5177338"/>
                  <a:pt x="7269338" y="5180666"/>
                </a:cubicBezTo>
                <a:cubicBezTo>
                  <a:pt x="7229047" y="5207699"/>
                  <a:pt x="7187495" y="5234317"/>
                  <a:pt x="7145314" y="5258439"/>
                </a:cubicBezTo>
                <a:cubicBezTo>
                  <a:pt x="7140277" y="5261350"/>
                  <a:pt x="7137128" y="5265925"/>
                  <a:pt x="7135240" y="5271332"/>
                </a:cubicBezTo>
                <a:cubicBezTo>
                  <a:pt x="7133981" y="5277155"/>
                  <a:pt x="7134610" y="5282977"/>
                  <a:pt x="7137759" y="5287968"/>
                </a:cubicBezTo>
                <a:cubicBezTo>
                  <a:pt x="7141535" y="5294622"/>
                  <a:pt x="7148461" y="5298781"/>
                  <a:pt x="7156015" y="5298781"/>
                </a:cubicBezTo>
                <a:cubicBezTo>
                  <a:pt x="7159793" y="5298781"/>
                  <a:pt x="7164200" y="5297950"/>
                  <a:pt x="7167349" y="5295870"/>
                </a:cubicBezTo>
                <a:cubicBezTo>
                  <a:pt x="7210160" y="5271332"/>
                  <a:pt x="7252341" y="5244298"/>
                  <a:pt x="7293893" y="5216433"/>
                </a:cubicBezTo>
                <a:cubicBezTo>
                  <a:pt x="7303335" y="5209779"/>
                  <a:pt x="7306484" y="5196470"/>
                  <a:pt x="7298928" y="5186488"/>
                </a:cubicBezTo>
                <a:cubicBezTo>
                  <a:pt x="7295781" y="5181497"/>
                  <a:pt x="7291374" y="5178586"/>
                  <a:pt x="7285078" y="5177338"/>
                </a:cubicBezTo>
                <a:close/>
                <a:moveTo>
                  <a:pt x="4678018" y="4996005"/>
                </a:moveTo>
                <a:cubicBezTo>
                  <a:pt x="4672352" y="4996421"/>
                  <a:pt x="4667315" y="4998917"/>
                  <a:pt x="4663539" y="5003076"/>
                </a:cubicBezTo>
                <a:cubicBezTo>
                  <a:pt x="4659761" y="5007235"/>
                  <a:pt x="4657873" y="5013057"/>
                  <a:pt x="4657873" y="5018464"/>
                </a:cubicBezTo>
                <a:cubicBezTo>
                  <a:pt x="4658502" y="5024287"/>
                  <a:pt x="4661020" y="5029693"/>
                  <a:pt x="4665429" y="5033437"/>
                </a:cubicBezTo>
                <a:cubicBezTo>
                  <a:pt x="4701942" y="5066709"/>
                  <a:pt x="4740347" y="5098733"/>
                  <a:pt x="4779382" y="5129510"/>
                </a:cubicBezTo>
                <a:cubicBezTo>
                  <a:pt x="4783791" y="5132421"/>
                  <a:pt x="4788195" y="5134085"/>
                  <a:pt x="4792602" y="5134085"/>
                </a:cubicBezTo>
                <a:cubicBezTo>
                  <a:pt x="4799529" y="5134085"/>
                  <a:pt x="4805822" y="5130757"/>
                  <a:pt x="4809599" y="5125767"/>
                </a:cubicBezTo>
                <a:cubicBezTo>
                  <a:pt x="4817155" y="5116617"/>
                  <a:pt x="4815267" y="5102892"/>
                  <a:pt x="4806452" y="5095406"/>
                </a:cubicBezTo>
                <a:cubicBezTo>
                  <a:pt x="4768049" y="5065461"/>
                  <a:pt x="4729644" y="5033852"/>
                  <a:pt x="4693758" y="5001412"/>
                </a:cubicBezTo>
                <a:cubicBezTo>
                  <a:pt x="4689353" y="4997669"/>
                  <a:pt x="4684316" y="4995590"/>
                  <a:pt x="4678018" y="4996005"/>
                </a:cubicBezTo>
                <a:close/>
                <a:moveTo>
                  <a:pt x="7515423" y="4994758"/>
                </a:moveTo>
                <a:cubicBezTo>
                  <a:pt x="7509835" y="4994446"/>
                  <a:pt x="7504169" y="4996213"/>
                  <a:pt x="7499762" y="5000164"/>
                </a:cubicBezTo>
                <a:cubicBezTo>
                  <a:pt x="7463876" y="5032189"/>
                  <a:pt x="7426102" y="5064213"/>
                  <a:pt x="7388329" y="5094158"/>
                </a:cubicBezTo>
                <a:cubicBezTo>
                  <a:pt x="7383292" y="5097485"/>
                  <a:pt x="7380773" y="5102892"/>
                  <a:pt x="7380143" y="5108299"/>
                </a:cubicBezTo>
                <a:cubicBezTo>
                  <a:pt x="7379514" y="5114121"/>
                  <a:pt x="7380773" y="5119944"/>
                  <a:pt x="7384551" y="5124519"/>
                </a:cubicBezTo>
                <a:cubicBezTo>
                  <a:pt x="7388958" y="5129926"/>
                  <a:pt x="7394623" y="5132837"/>
                  <a:pt x="7401549" y="5132837"/>
                </a:cubicBezTo>
                <a:cubicBezTo>
                  <a:pt x="7405956" y="5132837"/>
                  <a:pt x="7410992" y="5131173"/>
                  <a:pt x="7414770" y="5128262"/>
                </a:cubicBezTo>
                <a:cubicBezTo>
                  <a:pt x="7453174" y="5097901"/>
                  <a:pt x="7492207" y="5065461"/>
                  <a:pt x="7528722" y="5032189"/>
                </a:cubicBezTo>
                <a:cubicBezTo>
                  <a:pt x="7537536" y="5024703"/>
                  <a:pt x="7538166" y="5010978"/>
                  <a:pt x="7530611" y="5001828"/>
                </a:cubicBezTo>
                <a:cubicBezTo>
                  <a:pt x="7526519" y="4997461"/>
                  <a:pt x="7521010" y="4995070"/>
                  <a:pt x="7515423" y="4994758"/>
                </a:cubicBezTo>
                <a:close/>
                <a:moveTo>
                  <a:pt x="4475769" y="4784104"/>
                </a:moveTo>
                <a:cubicBezTo>
                  <a:pt x="4470262" y="4783584"/>
                  <a:pt x="4464597" y="4785144"/>
                  <a:pt x="4460186" y="4788887"/>
                </a:cubicBezTo>
                <a:cubicBezTo>
                  <a:pt x="4451373" y="4796373"/>
                  <a:pt x="4450118" y="4810098"/>
                  <a:pt x="4457670" y="4819248"/>
                </a:cubicBezTo>
                <a:cubicBezTo>
                  <a:pt x="4489778" y="4856679"/>
                  <a:pt x="4523145" y="4894110"/>
                  <a:pt x="4557775" y="4929877"/>
                </a:cubicBezTo>
                <a:cubicBezTo>
                  <a:pt x="4561549" y="4934036"/>
                  <a:pt x="4567215" y="4936532"/>
                  <a:pt x="4572883" y="4936532"/>
                </a:cubicBezTo>
                <a:cubicBezTo>
                  <a:pt x="4579177" y="4936532"/>
                  <a:pt x="4584214" y="4934036"/>
                  <a:pt x="4587992" y="4930293"/>
                </a:cubicBezTo>
                <a:cubicBezTo>
                  <a:pt x="4596175" y="4921975"/>
                  <a:pt x="4596805" y="4908250"/>
                  <a:pt x="4588621" y="4900348"/>
                </a:cubicBezTo>
                <a:cubicBezTo>
                  <a:pt x="4554623" y="4864997"/>
                  <a:pt x="4521885" y="4828813"/>
                  <a:pt x="4490405" y="4791798"/>
                </a:cubicBezTo>
                <a:cubicBezTo>
                  <a:pt x="4486629" y="4787223"/>
                  <a:pt x="4481277" y="4784624"/>
                  <a:pt x="4475769" y="4784104"/>
                </a:cubicBezTo>
                <a:close/>
                <a:moveTo>
                  <a:pt x="7717752" y="4782492"/>
                </a:moveTo>
                <a:cubicBezTo>
                  <a:pt x="7712243" y="4782960"/>
                  <a:pt x="7706892" y="4785560"/>
                  <a:pt x="7703114" y="4790134"/>
                </a:cubicBezTo>
                <a:cubicBezTo>
                  <a:pt x="7672265" y="4827150"/>
                  <a:pt x="7638898" y="4863749"/>
                  <a:pt x="7605530" y="4898685"/>
                </a:cubicBezTo>
                <a:cubicBezTo>
                  <a:pt x="7601123" y="4902844"/>
                  <a:pt x="7599235" y="4908250"/>
                  <a:pt x="7599235" y="4914073"/>
                </a:cubicBezTo>
                <a:cubicBezTo>
                  <a:pt x="7599235" y="4919896"/>
                  <a:pt x="7601753" y="4925302"/>
                  <a:pt x="7605530" y="4929045"/>
                </a:cubicBezTo>
                <a:cubicBezTo>
                  <a:pt x="7609937" y="4932789"/>
                  <a:pt x="7615603" y="4935284"/>
                  <a:pt x="7620640" y="4935284"/>
                </a:cubicBezTo>
                <a:cubicBezTo>
                  <a:pt x="7626306" y="4935284"/>
                  <a:pt x="7632602" y="4932789"/>
                  <a:pt x="7636379" y="4928629"/>
                </a:cubicBezTo>
                <a:cubicBezTo>
                  <a:pt x="7670376" y="4893278"/>
                  <a:pt x="7704373" y="4855847"/>
                  <a:pt x="7736481" y="4818000"/>
                </a:cubicBezTo>
                <a:cubicBezTo>
                  <a:pt x="7739629" y="4813425"/>
                  <a:pt x="7741518" y="4808018"/>
                  <a:pt x="7740888" y="4802196"/>
                </a:cubicBezTo>
                <a:cubicBezTo>
                  <a:pt x="7740259" y="4796373"/>
                  <a:pt x="7737741" y="4791382"/>
                  <a:pt x="7733333" y="4787639"/>
                </a:cubicBezTo>
                <a:cubicBezTo>
                  <a:pt x="7728926" y="4783688"/>
                  <a:pt x="7723260" y="4782024"/>
                  <a:pt x="7717752" y="4782492"/>
                </a:cubicBezTo>
                <a:close/>
                <a:moveTo>
                  <a:pt x="4304683" y="4544753"/>
                </a:moveTo>
                <a:cubicBezTo>
                  <a:pt x="4299019" y="4543921"/>
                  <a:pt x="4292720" y="4544753"/>
                  <a:pt x="4288316" y="4547664"/>
                </a:cubicBezTo>
                <a:cubicBezTo>
                  <a:pt x="4283908" y="4550991"/>
                  <a:pt x="4280130" y="4555566"/>
                  <a:pt x="4278871" y="4560973"/>
                </a:cubicBezTo>
                <a:cubicBezTo>
                  <a:pt x="4277613" y="4566796"/>
                  <a:pt x="4278871" y="4572618"/>
                  <a:pt x="4282019" y="4577193"/>
                </a:cubicBezTo>
                <a:cubicBezTo>
                  <a:pt x="4308461" y="4619615"/>
                  <a:pt x="4336791" y="4661205"/>
                  <a:pt x="4365752" y="4701132"/>
                </a:cubicBezTo>
                <a:cubicBezTo>
                  <a:pt x="4369529" y="4706954"/>
                  <a:pt x="4376454" y="4710281"/>
                  <a:pt x="4382752" y="4710281"/>
                </a:cubicBezTo>
                <a:cubicBezTo>
                  <a:pt x="4387158" y="4710281"/>
                  <a:pt x="4391563" y="4708618"/>
                  <a:pt x="4395341" y="4706122"/>
                </a:cubicBezTo>
                <a:cubicBezTo>
                  <a:pt x="4400378" y="4702795"/>
                  <a:pt x="4402898" y="4697804"/>
                  <a:pt x="4404157" y="4691566"/>
                </a:cubicBezTo>
                <a:cubicBezTo>
                  <a:pt x="4404786" y="4685743"/>
                  <a:pt x="4403525" y="4679921"/>
                  <a:pt x="4400378" y="4675762"/>
                </a:cubicBezTo>
                <a:cubicBezTo>
                  <a:pt x="4371416" y="4636251"/>
                  <a:pt x="4343718" y="4595493"/>
                  <a:pt x="4317904" y="4554319"/>
                </a:cubicBezTo>
                <a:cubicBezTo>
                  <a:pt x="4315384" y="4549744"/>
                  <a:pt x="4310348" y="4546001"/>
                  <a:pt x="4304683" y="4544753"/>
                </a:cubicBezTo>
                <a:close/>
                <a:moveTo>
                  <a:pt x="7888996" y="4543661"/>
                </a:moveTo>
                <a:cubicBezTo>
                  <a:pt x="7883645" y="4544857"/>
                  <a:pt x="7878765" y="4548080"/>
                  <a:pt x="7875617" y="4553071"/>
                </a:cubicBezTo>
                <a:cubicBezTo>
                  <a:pt x="7849804" y="4594245"/>
                  <a:pt x="7822103" y="4635419"/>
                  <a:pt x="7793143" y="4674514"/>
                </a:cubicBezTo>
                <a:cubicBezTo>
                  <a:pt x="7786218" y="4684080"/>
                  <a:pt x="7788736" y="4697804"/>
                  <a:pt x="7798179" y="4704459"/>
                </a:cubicBezTo>
                <a:cubicBezTo>
                  <a:pt x="7801957" y="4707370"/>
                  <a:pt x="7806364" y="4708618"/>
                  <a:pt x="7810771" y="4708618"/>
                </a:cubicBezTo>
                <a:cubicBezTo>
                  <a:pt x="7817696" y="4708618"/>
                  <a:pt x="7823992" y="4705291"/>
                  <a:pt x="7827769" y="4699884"/>
                </a:cubicBezTo>
                <a:cubicBezTo>
                  <a:pt x="7857359" y="4659542"/>
                  <a:pt x="7885690" y="4617951"/>
                  <a:pt x="7911503" y="4575945"/>
                </a:cubicBezTo>
                <a:cubicBezTo>
                  <a:pt x="7914650" y="4571371"/>
                  <a:pt x="7915910" y="4565548"/>
                  <a:pt x="7914650" y="4559725"/>
                </a:cubicBezTo>
                <a:cubicBezTo>
                  <a:pt x="7913391" y="4553903"/>
                  <a:pt x="7909614" y="4549328"/>
                  <a:pt x="7905207" y="4546416"/>
                </a:cubicBezTo>
                <a:cubicBezTo>
                  <a:pt x="7900171" y="4543297"/>
                  <a:pt x="7894347" y="4542465"/>
                  <a:pt x="7888996" y="4543661"/>
                </a:cubicBezTo>
                <a:close/>
                <a:moveTo>
                  <a:pt x="4168615" y="4286374"/>
                </a:moveTo>
                <a:cubicBezTo>
                  <a:pt x="4163500" y="4284399"/>
                  <a:pt x="4157676" y="4284399"/>
                  <a:pt x="4152325" y="4286894"/>
                </a:cubicBezTo>
                <a:cubicBezTo>
                  <a:pt x="4140993" y="4291469"/>
                  <a:pt x="4136586" y="4303946"/>
                  <a:pt x="4140993" y="4314760"/>
                </a:cubicBezTo>
                <a:cubicBezTo>
                  <a:pt x="4161139" y="4359677"/>
                  <a:pt x="4183174" y="4404594"/>
                  <a:pt x="4206469" y="4448680"/>
                </a:cubicBezTo>
                <a:cubicBezTo>
                  <a:pt x="4210247" y="4455750"/>
                  <a:pt x="4217801" y="4459909"/>
                  <a:pt x="4225356" y="4459909"/>
                </a:cubicBezTo>
                <a:cubicBezTo>
                  <a:pt x="4229134" y="4459909"/>
                  <a:pt x="4232910" y="4459077"/>
                  <a:pt x="4236061" y="4457414"/>
                </a:cubicBezTo>
                <a:cubicBezTo>
                  <a:pt x="4241098" y="4454502"/>
                  <a:pt x="4244874" y="4450343"/>
                  <a:pt x="4246131" y="4444521"/>
                </a:cubicBezTo>
                <a:cubicBezTo>
                  <a:pt x="4248021" y="4439114"/>
                  <a:pt x="4247391" y="4433707"/>
                  <a:pt x="4244874" y="4429132"/>
                </a:cubicBezTo>
                <a:cubicBezTo>
                  <a:pt x="4221580" y="4385879"/>
                  <a:pt x="4200174" y="4341793"/>
                  <a:pt x="4180656" y="4297708"/>
                </a:cubicBezTo>
                <a:cubicBezTo>
                  <a:pt x="4178138" y="4292301"/>
                  <a:pt x="4173731" y="4288350"/>
                  <a:pt x="4168615" y="4286374"/>
                </a:cubicBezTo>
                <a:close/>
                <a:moveTo>
                  <a:pt x="8024905" y="4283203"/>
                </a:moveTo>
                <a:cubicBezTo>
                  <a:pt x="8019789" y="4285230"/>
                  <a:pt x="8015382" y="4289181"/>
                  <a:pt x="8012864" y="4294380"/>
                </a:cubicBezTo>
                <a:cubicBezTo>
                  <a:pt x="7993347" y="4338882"/>
                  <a:pt x="7971942" y="4382967"/>
                  <a:pt x="7948647" y="4426221"/>
                </a:cubicBezTo>
                <a:cubicBezTo>
                  <a:pt x="7943611" y="4436619"/>
                  <a:pt x="7947388" y="4449927"/>
                  <a:pt x="7958091" y="4455334"/>
                </a:cubicBezTo>
                <a:cubicBezTo>
                  <a:pt x="7961239" y="4456998"/>
                  <a:pt x="7964387" y="4457830"/>
                  <a:pt x="7968164" y="4457830"/>
                </a:cubicBezTo>
                <a:cubicBezTo>
                  <a:pt x="7975719" y="4457830"/>
                  <a:pt x="7983274" y="4453671"/>
                  <a:pt x="7987051" y="4446600"/>
                </a:cubicBezTo>
                <a:cubicBezTo>
                  <a:pt x="8010345" y="4402931"/>
                  <a:pt x="8032380" y="4357597"/>
                  <a:pt x="8052527" y="4312264"/>
                </a:cubicBezTo>
                <a:cubicBezTo>
                  <a:pt x="8056934" y="4301867"/>
                  <a:pt x="8052527" y="4288974"/>
                  <a:pt x="8041194" y="4283567"/>
                </a:cubicBezTo>
                <a:cubicBezTo>
                  <a:pt x="8035843" y="4281072"/>
                  <a:pt x="8030020" y="4281176"/>
                  <a:pt x="8024905" y="4283203"/>
                </a:cubicBezTo>
                <a:close/>
                <a:moveTo>
                  <a:pt x="4053482" y="4007825"/>
                </a:moveTo>
                <a:cubicBezTo>
                  <a:pt x="4042150" y="4010736"/>
                  <a:pt x="4035854" y="4022797"/>
                  <a:pt x="4039002" y="4034026"/>
                </a:cubicBezTo>
                <a:cubicBezTo>
                  <a:pt x="4052852" y="4081855"/>
                  <a:pt x="4067962" y="4129268"/>
                  <a:pt x="4084961" y="4176265"/>
                </a:cubicBezTo>
                <a:cubicBezTo>
                  <a:pt x="4088108" y="4184583"/>
                  <a:pt x="4096293" y="4190405"/>
                  <a:pt x="4105107" y="4190405"/>
                </a:cubicBezTo>
                <a:cubicBezTo>
                  <a:pt x="4107625" y="4190405"/>
                  <a:pt x="4110773" y="4189989"/>
                  <a:pt x="4112662" y="4188742"/>
                </a:cubicBezTo>
                <a:cubicBezTo>
                  <a:pt x="4123994" y="4184998"/>
                  <a:pt x="4129660" y="4172521"/>
                  <a:pt x="4125253" y="4161292"/>
                </a:cubicBezTo>
                <a:cubicBezTo>
                  <a:pt x="4108884" y="4115959"/>
                  <a:pt x="4093775" y="4068962"/>
                  <a:pt x="4079924" y="4022381"/>
                </a:cubicBezTo>
                <a:cubicBezTo>
                  <a:pt x="4078665" y="4016974"/>
                  <a:pt x="4074887" y="4012400"/>
                  <a:pt x="4069851" y="4009488"/>
                </a:cubicBezTo>
                <a:cubicBezTo>
                  <a:pt x="4064814" y="4006577"/>
                  <a:pt x="4059148" y="4006161"/>
                  <a:pt x="4053482" y="4007825"/>
                </a:cubicBezTo>
                <a:close/>
                <a:moveTo>
                  <a:pt x="8139408" y="4005329"/>
                </a:moveTo>
                <a:cubicBezTo>
                  <a:pt x="8128076" y="4002002"/>
                  <a:pt x="8116114" y="4008656"/>
                  <a:pt x="8112966" y="4020302"/>
                </a:cubicBezTo>
                <a:cubicBezTo>
                  <a:pt x="8099745" y="4066883"/>
                  <a:pt x="8084635" y="4113463"/>
                  <a:pt x="8068266" y="4159213"/>
                </a:cubicBezTo>
                <a:cubicBezTo>
                  <a:pt x="8064489" y="4170442"/>
                  <a:pt x="8070155" y="4182503"/>
                  <a:pt x="8080858" y="4186662"/>
                </a:cubicBezTo>
                <a:cubicBezTo>
                  <a:pt x="8083376" y="4187494"/>
                  <a:pt x="8085894" y="4187910"/>
                  <a:pt x="8088412" y="4187910"/>
                </a:cubicBezTo>
                <a:cubicBezTo>
                  <a:pt x="8097226" y="4187910"/>
                  <a:pt x="8105411" y="4182087"/>
                  <a:pt x="8108559" y="4173769"/>
                </a:cubicBezTo>
                <a:cubicBezTo>
                  <a:pt x="8125557" y="4127188"/>
                  <a:pt x="8140667" y="4079776"/>
                  <a:pt x="8154518" y="4031947"/>
                </a:cubicBezTo>
                <a:cubicBezTo>
                  <a:pt x="8155777" y="4026124"/>
                  <a:pt x="8155147" y="4020718"/>
                  <a:pt x="8152629" y="4015727"/>
                </a:cubicBezTo>
                <a:cubicBezTo>
                  <a:pt x="8150111" y="4010320"/>
                  <a:pt x="8145704" y="4006993"/>
                  <a:pt x="8139408" y="4005329"/>
                </a:cubicBezTo>
                <a:close/>
                <a:moveTo>
                  <a:pt x="3994932" y="3717942"/>
                </a:moveTo>
                <a:cubicBezTo>
                  <a:pt x="3989895" y="3718773"/>
                  <a:pt x="3984229" y="3721685"/>
                  <a:pt x="3981081" y="3726260"/>
                </a:cubicBezTo>
                <a:cubicBezTo>
                  <a:pt x="3977304" y="3731250"/>
                  <a:pt x="3976045" y="3736657"/>
                  <a:pt x="3976674" y="3742064"/>
                </a:cubicBezTo>
                <a:cubicBezTo>
                  <a:pt x="3983599" y="3791140"/>
                  <a:pt x="3992413" y="3840632"/>
                  <a:pt x="4002487" y="3889293"/>
                </a:cubicBezTo>
                <a:cubicBezTo>
                  <a:pt x="4005005" y="3899274"/>
                  <a:pt x="4013819" y="3906345"/>
                  <a:pt x="4023892" y="3906345"/>
                </a:cubicBezTo>
                <a:cubicBezTo>
                  <a:pt x="4024522" y="3906345"/>
                  <a:pt x="4027040" y="3906345"/>
                  <a:pt x="4028299" y="3905929"/>
                </a:cubicBezTo>
                <a:cubicBezTo>
                  <a:pt x="4039631" y="3903433"/>
                  <a:pt x="4047186" y="3891788"/>
                  <a:pt x="4044668" y="3880559"/>
                </a:cubicBezTo>
                <a:cubicBezTo>
                  <a:pt x="4034595" y="3832730"/>
                  <a:pt x="4025781" y="3784070"/>
                  <a:pt x="4019485" y="3736241"/>
                </a:cubicBezTo>
                <a:cubicBezTo>
                  <a:pt x="4017596" y="3724180"/>
                  <a:pt x="4006894" y="3716278"/>
                  <a:pt x="3994932" y="3717942"/>
                </a:cubicBezTo>
                <a:close/>
                <a:moveTo>
                  <a:pt x="8198588" y="3715862"/>
                </a:moveTo>
                <a:cubicBezTo>
                  <a:pt x="8192921" y="3714614"/>
                  <a:pt x="8187255" y="3715862"/>
                  <a:pt x="8182848" y="3719605"/>
                </a:cubicBezTo>
                <a:cubicBezTo>
                  <a:pt x="8177812" y="3722932"/>
                  <a:pt x="8174664" y="3728339"/>
                  <a:pt x="8174034" y="3733746"/>
                </a:cubicBezTo>
                <a:cubicBezTo>
                  <a:pt x="8167109" y="3782406"/>
                  <a:pt x="8158295" y="3830651"/>
                  <a:pt x="8148851" y="3878064"/>
                </a:cubicBezTo>
                <a:cubicBezTo>
                  <a:pt x="8147592" y="3883470"/>
                  <a:pt x="8148222" y="3889293"/>
                  <a:pt x="8151370" y="3894284"/>
                </a:cubicBezTo>
                <a:cubicBezTo>
                  <a:pt x="8154518" y="3898859"/>
                  <a:pt x="8159554" y="3902186"/>
                  <a:pt x="8165220" y="3903433"/>
                </a:cubicBezTo>
                <a:cubicBezTo>
                  <a:pt x="8165850" y="3903433"/>
                  <a:pt x="8168998" y="3903849"/>
                  <a:pt x="8169627" y="3903849"/>
                </a:cubicBezTo>
                <a:cubicBezTo>
                  <a:pt x="8179700" y="3903849"/>
                  <a:pt x="8188514" y="3896779"/>
                  <a:pt x="8190403" y="3886797"/>
                </a:cubicBezTo>
                <a:cubicBezTo>
                  <a:pt x="8200476" y="3838137"/>
                  <a:pt x="8209290" y="3788645"/>
                  <a:pt x="8216216" y="3739984"/>
                </a:cubicBezTo>
                <a:cubicBezTo>
                  <a:pt x="8216845" y="3734162"/>
                  <a:pt x="8215586" y="3728339"/>
                  <a:pt x="8212438" y="3724180"/>
                </a:cubicBezTo>
                <a:cubicBezTo>
                  <a:pt x="8209290" y="3719605"/>
                  <a:pt x="8204254" y="3716278"/>
                  <a:pt x="8198588" y="3715862"/>
                </a:cubicBezTo>
                <a:close/>
                <a:moveTo>
                  <a:pt x="3977304" y="3422652"/>
                </a:moveTo>
                <a:cubicBezTo>
                  <a:pt x="3965342" y="3422652"/>
                  <a:pt x="3955898" y="3432634"/>
                  <a:pt x="3955898" y="3444279"/>
                </a:cubicBezTo>
                <a:cubicBezTo>
                  <a:pt x="3956528" y="3493771"/>
                  <a:pt x="3957787" y="3544095"/>
                  <a:pt x="3961564" y="3593587"/>
                </a:cubicBezTo>
                <a:cubicBezTo>
                  <a:pt x="3962194" y="3604817"/>
                  <a:pt x="3971638" y="3613550"/>
                  <a:pt x="3982340" y="3613550"/>
                </a:cubicBezTo>
                <a:cubicBezTo>
                  <a:pt x="3982970" y="3613550"/>
                  <a:pt x="3983599" y="3613550"/>
                  <a:pt x="3984229" y="3613550"/>
                </a:cubicBezTo>
                <a:cubicBezTo>
                  <a:pt x="3996191" y="3612303"/>
                  <a:pt x="4005005" y="3602321"/>
                  <a:pt x="4003746" y="3590260"/>
                </a:cubicBezTo>
                <a:cubicBezTo>
                  <a:pt x="4000598" y="3542015"/>
                  <a:pt x="3998709" y="3492939"/>
                  <a:pt x="3998709" y="3444279"/>
                </a:cubicBezTo>
                <a:cubicBezTo>
                  <a:pt x="3998709" y="3432634"/>
                  <a:pt x="3989266" y="3422652"/>
                  <a:pt x="3977304" y="3422652"/>
                </a:cubicBezTo>
                <a:close/>
                <a:moveTo>
                  <a:pt x="3413532" y="3420987"/>
                </a:moveTo>
                <a:cubicBezTo>
                  <a:pt x="3401571" y="3420987"/>
                  <a:pt x="3392127" y="3430553"/>
                  <a:pt x="3392127" y="3442198"/>
                </a:cubicBezTo>
                <a:cubicBezTo>
                  <a:pt x="3392127" y="3454259"/>
                  <a:pt x="3401571" y="3463825"/>
                  <a:pt x="3413532" y="3463825"/>
                </a:cubicBezTo>
                <a:lnTo>
                  <a:pt x="3560223" y="3463825"/>
                </a:lnTo>
                <a:cubicBezTo>
                  <a:pt x="3572185" y="3463825"/>
                  <a:pt x="3581628" y="3454259"/>
                  <a:pt x="3581628" y="3442198"/>
                </a:cubicBezTo>
                <a:cubicBezTo>
                  <a:pt x="3581628" y="3430553"/>
                  <a:pt x="3572185" y="3420987"/>
                  <a:pt x="3560223" y="3420987"/>
                </a:cubicBezTo>
                <a:close/>
                <a:moveTo>
                  <a:pt x="3119522" y="3420987"/>
                </a:moveTo>
                <a:cubicBezTo>
                  <a:pt x="3107560" y="3420987"/>
                  <a:pt x="3098117" y="3430553"/>
                  <a:pt x="3098117" y="3442198"/>
                </a:cubicBezTo>
                <a:cubicBezTo>
                  <a:pt x="3098117" y="3454259"/>
                  <a:pt x="3107560" y="3463825"/>
                  <a:pt x="3119522" y="3463825"/>
                </a:cubicBezTo>
                <a:lnTo>
                  <a:pt x="3266212" y="3463825"/>
                </a:lnTo>
                <a:cubicBezTo>
                  <a:pt x="3278174" y="3463825"/>
                  <a:pt x="3287618" y="3454259"/>
                  <a:pt x="3287618" y="3442198"/>
                </a:cubicBezTo>
                <a:cubicBezTo>
                  <a:pt x="3287618" y="3430553"/>
                  <a:pt x="3278174" y="3420987"/>
                  <a:pt x="3266212" y="3420987"/>
                </a:cubicBezTo>
                <a:close/>
                <a:moveTo>
                  <a:pt x="2825512" y="3420987"/>
                </a:moveTo>
                <a:cubicBezTo>
                  <a:pt x="2813550" y="3420987"/>
                  <a:pt x="2804106" y="3430553"/>
                  <a:pt x="2804106" y="3442198"/>
                </a:cubicBezTo>
                <a:cubicBezTo>
                  <a:pt x="2804106" y="3454259"/>
                  <a:pt x="2813550" y="3463825"/>
                  <a:pt x="2825512" y="3463825"/>
                </a:cubicBezTo>
                <a:lnTo>
                  <a:pt x="2972202" y="3463825"/>
                </a:lnTo>
                <a:cubicBezTo>
                  <a:pt x="2984164" y="3463825"/>
                  <a:pt x="2993607" y="3454259"/>
                  <a:pt x="2993607" y="3442198"/>
                </a:cubicBezTo>
                <a:cubicBezTo>
                  <a:pt x="2993607" y="3430553"/>
                  <a:pt x="2984164" y="3420987"/>
                  <a:pt x="2972202" y="3420987"/>
                </a:cubicBezTo>
                <a:close/>
                <a:moveTo>
                  <a:pt x="2532131" y="3420987"/>
                </a:moveTo>
                <a:cubicBezTo>
                  <a:pt x="2520169" y="3420987"/>
                  <a:pt x="2510096" y="3430553"/>
                  <a:pt x="2510096" y="3442198"/>
                </a:cubicBezTo>
                <a:cubicBezTo>
                  <a:pt x="2510096" y="3454259"/>
                  <a:pt x="2520169" y="3463825"/>
                  <a:pt x="2532131" y="3463825"/>
                </a:cubicBezTo>
                <a:lnTo>
                  <a:pt x="2678821" y="3463825"/>
                </a:lnTo>
                <a:cubicBezTo>
                  <a:pt x="2690153" y="3463825"/>
                  <a:pt x="2700227" y="3454259"/>
                  <a:pt x="2700227" y="3442198"/>
                </a:cubicBezTo>
                <a:cubicBezTo>
                  <a:pt x="2700227" y="3430553"/>
                  <a:pt x="2690153" y="3420987"/>
                  <a:pt x="2678821" y="3420987"/>
                </a:cubicBezTo>
                <a:close/>
                <a:moveTo>
                  <a:pt x="2238120" y="3420987"/>
                </a:moveTo>
                <a:cubicBezTo>
                  <a:pt x="2226158" y="3420987"/>
                  <a:pt x="2216715" y="3430553"/>
                  <a:pt x="2216715" y="3442198"/>
                </a:cubicBezTo>
                <a:cubicBezTo>
                  <a:pt x="2216715" y="3454259"/>
                  <a:pt x="2226158" y="3463825"/>
                  <a:pt x="2238120" y="3463825"/>
                </a:cubicBezTo>
                <a:lnTo>
                  <a:pt x="2384811" y="3463825"/>
                </a:lnTo>
                <a:cubicBezTo>
                  <a:pt x="2396773" y="3463825"/>
                  <a:pt x="2406216" y="3454259"/>
                  <a:pt x="2406216" y="3442198"/>
                </a:cubicBezTo>
                <a:cubicBezTo>
                  <a:pt x="2406216" y="3430553"/>
                  <a:pt x="2396773" y="3420987"/>
                  <a:pt x="2384811" y="3420987"/>
                </a:cubicBezTo>
                <a:close/>
                <a:moveTo>
                  <a:pt x="1944110" y="3420987"/>
                </a:moveTo>
                <a:cubicBezTo>
                  <a:pt x="1932148" y="3420987"/>
                  <a:pt x="1922704" y="3430553"/>
                  <a:pt x="1922704" y="3442198"/>
                </a:cubicBezTo>
                <a:cubicBezTo>
                  <a:pt x="1922704" y="3454259"/>
                  <a:pt x="1932148" y="3463825"/>
                  <a:pt x="1944110" y="3463825"/>
                </a:cubicBezTo>
                <a:lnTo>
                  <a:pt x="2090800" y="3463825"/>
                </a:lnTo>
                <a:cubicBezTo>
                  <a:pt x="2102762" y="3463825"/>
                  <a:pt x="2112206" y="3454259"/>
                  <a:pt x="2112206" y="3442198"/>
                </a:cubicBezTo>
                <a:cubicBezTo>
                  <a:pt x="2112206" y="3430553"/>
                  <a:pt x="2102762" y="3420987"/>
                  <a:pt x="2090800" y="3420987"/>
                </a:cubicBezTo>
                <a:close/>
                <a:moveTo>
                  <a:pt x="1636249" y="3420987"/>
                </a:moveTo>
                <a:cubicBezTo>
                  <a:pt x="1624287" y="3420987"/>
                  <a:pt x="1614214" y="3430553"/>
                  <a:pt x="1614214" y="3442198"/>
                </a:cubicBezTo>
                <a:cubicBezTo>
                  <a:pt x="1614214" y="3454259"/>
                  <a:pt x="1624287" y="3463825"/>
                  <a:pt x="1636249" y="3463825"/>
                </a:cubicBezTo>
                <a:lnTo>
                  <a:pt x="1782939" y="3463825"/>
                </a:lnTo>
                <a:cubicBezTo>
                  <a:pt x="1794272" y="3463825"/>
                  <a:pt x="1804345" y="3454259"/>
                  <a:pt x="1804345" y="3442198"/>
                </a:cubicBezTo>
                <a:cubicBezTo>
                  <a:pt x="1804345" y="3430553"/>
                  <a:pt x="1794272" y="3420987"/>
                  <a:pt x="1782939" y="3420987"/>
                </a:cubicBezTo>
                <a:close/>
                <a:moveTo>
                  <a:pt x="1342239" y="3420987"/>
                </a:moveTo>
                <a:cubicBezTo>
                  <a:pt x="1330277" y="3420987"/>
                  <a:pt x="1320833" y="3430553"/>
                  <a:pt x="1320833" y="3442198"/>
                </a:cubicBezTo>
                <a:cubicBezTo>
                  <a:pt x="1320833" y="3454259"/>
                  <a:pt x="1330277" y="3463825"/>
                  <a:pt x="1342239" y="3463825"/>
                </a:cubicBezTo>
                <a:lnTo>
                  <a:pt x="1488929" y="3463825"/>
                </a:lnTo>
                <a:cubicBezTo>
                  <a:pt x="1500891" y="3463825"/>
                  <a:pt x="1510334" y="3454259"/>
                  <a:pt x="1510334" y="3442198"/>
                </a:cubicBezTo>
                <a:cubicBezTo>
                  <a:pt x="1510334" y="3430553"/>
                  <a:pt x="1500891" y="3420987"/>
                  <a:pt x="1488929" y="3420987"/>
                </a:cubicBezTo>
                <a:close/>
                <a:moveTo>
                  <a:pt x="1048228" y="3420987"/>
                </a:moveTo>
                <a:cubicBezTo>
                  <a:pt x="1036266" y="3420987"/>
                  <a:pt x="1026823" y="3430553"/>
                  <a:pt x="1026823" y="3442198"/>
                </a:cubicBezTo>
                <a:cubicBezTo>
                  <a:pt x="1026823" y="3454259"/>
                  <a:pt x="1036266" y="3463825"/>
                  <a:pt x="1048228" y="3463825"/>
                </a:cubicBezTo>
                <a:lnTo>
                  <a:pt x="1194919" y="3463825"/>
                </a:lnTo>
                <a:cubicBezTo>
                  <a:pt x="1206880" y="3463825"/>
                  <a:pt x="1216324" y="3454259"/>
                  <a:pt x="1216324" y="3442198"/>
                </a:cubicBezTo>
                <a:cubicBezTo>
                  <a:pt x="1216324" y="3430553"/>
                  <a:pt x="1206880" y="3420987"/>
                  <a:pt x="1194919" y="3420987"/>
                </a:cubicBezTo>
                <a:close/>
                <a:moveTo>
                  <a:pt x="754218" y="3420987"/>
                </a:moveTo>
                <a:cubicBezTo>
                  <a:pt x="742885" y="3420987"/>
                  <a:pt x="732812" y="3430553"/>
                  <a:pt x="732812" y="3442198"/>
                </a:cubicBezTo>
                <a:cubicBezTo>
                  <a:pt x="732812" y="3454259"/>
                  <a:pt x="742885" y="3463825"/>
                  <a:pt x="754218" y="3463825"/>
                </a:cubicBezTo>
                <a:lnTo>
                  <a:pt x="900908" y="3463825"/>
                </a:lnTo>
                <a:cubicBezTo>
                  <a:pt x="912870" y="3463825"/>
                  <a:pt x="922314" y="3454259"/>
                  <a:pt x="922314" y="3442198"/>
                </a:cubicBezTo>
                <a:cubicBezTo>
                  <a:pt x="922314" y="3430553"/>
                  <a:pt x="912870" y="3420987"/>
                  <a:pt x="900908" y="3420987"/>
                </a:cubicBezTo>
                <a:close/>
                <a:moveTo>
                  <a:pt x="460837" y="3420987"/>
                </a:moveTo>
                <a:cubicBezTo>
                  <a:pt x="448875" y="3420987"/>
                  <a:pt x="439431" y="3430553"/>
                  <a:pt x="439431" y="3442198"/>
                </a:cubicBezTo>
                <a:cubicBezTo>
                  <a:pt x="439431" y="3454259"/>
                  <a:pt x="448875" y="3463825"/>
                  <a:pt x="460837" y="3463825"/>
                </a:cubicBezTo>
                <a:lnTo>
                  <a:pt x="607527" y="3463825"/>
                </a:lnTo>
                <a:cubicBezTo>
                  <a:pt x="619489" y="3463825"/>
                  <a:pt x="628933" y="3454259"/>
                  <a:pt x="628933" y="3442198"/>
                </a:cubicBezTo>
                <a:cubicBezTo>
                  <a:pt x="628933" y="3430553"/>
                  <a:pt x="619489" y="3420987"/>
                  <a:pt x="607527" y="3420987"/>
                </a:cubicBezTo>
                <a:close/>
                <a:moveTo>
                  <a:pt x="179418" y="3420987"/>
                </a:moveTo>
                <a:cubicBezTo>
                  <a:pt x="167456" y="3420987"/>
                  <a:pt x="158013" y="3430553"/>
                  <a:pt x="158013" y="3442198"/>
                </a:cubicBezTo>
                <a:cubicBezTo>
                  <a:pt x="158013" y="3454259"/>
                  <a:pt x="167456" y="3463825"/>
                  <a:pt x="179418" y="3463825"/>
                </a:cubicBezTo>
                <a:lnTo>
                  <a:pt x="326108" y="3463825"/>
                </a:lnTo>
                <a:cubicBezTo>
                  <a:pt x="338070" y="3463825"/>
                  <a:pt x="347514" y="3454259"/>
                  <a:pt x="347514" y="3442198"/>
                </a:cubicBezTo>
                <a:cubicBezTo>
                  <a:pt x="347514" y="3430553"/>
                  <a:pt x="338070" y="3420987"/>
                  <a:pt x="326108" y="3420987"/>
                </a:cubicBezTo>
                <a:close/>
                <a:moveTo>
                  <a:pt x="11892920" y="3420572"/>
                </a:moveTo>
                <a:cubicBezTo>
                  <a:pt x="11880958" y="3420572"/>
                  <a:pt x="11871514" y="3430138"/>
                  <a:pt x="11871514" y="3442199"/>
                </a:cubicBezTo>
                <a:cubicBezTo>
                  <a:pt x="11871514" y="3453844"/>
                  <a:pt x="11880958" y="3463410"/>
                  <a:pt x="11892920" y="3463410"/>
                </a:cubicBezTo>
                <a:lnTo>
                  <a:pt x="12039610" y="3463410"/>
                </a:lnTo>
                <a:cubicBezTo>
                  <a:pt x="12051572" y="3463410"/>
                  <a:pt x="12061015" y="3453844"/>
                  <a:pt x="12061015" y="3442199"/>
                </a:cubicBezTo>
                <a:cubicBezTo>
                  <a:pt x="12061015" y="3430138"/>
                  <a:pt x="12051572" y="3420572"/>
                  <a:pt x="12039610" y="3420572"/>
                </a:cubicBezTo>
                <a:close/>
                <a:moveTo>
                  <a:pt x="11611501" y="3420572"/>
                </a:moveTo>
                <a:cubicBezTo>
                  <a:pt x="11599539" y="3420572"/>
                  <a:pt x="11590095" y="3430138"/>
                  <a:pt x="11590095" y="3442199"/>
                </a:cubicBezTo>
                <a:cubicBezTo>
                  <a:pt x="11590095" y="3453844"/>
                  <a:pt x="11599539" y="3463410"/>
                  <a:pt x="11611501" y="3463410"/>
                </a:cubicBezTo>
                <a:lnTo>
                  <a:pt x="11758191" y="3463410"/>
                </a:lnTo>
                <a:cubicBezTo>
                  <a:pt x="11770153" y="3463410"/>
                  <a:pt x="11779597" y="3453844"/>
                  <a:pt x="11779597" y="3442199"/>
                </a:cubicBezTo>
                <a:cubicBezTo>
                  <a:pt x="11779597" y="3430138"/>
                  <a:pt x="11770153" y="3420572"/>
                  <a:pt x="11758191" y="3420572"/>
                </a:cubicBezTo>
                <a:close/>
                <a:moveTo>
                  <a:pt x="11318120" y="3420572"/>
                </a:moveTo>
                <a:cubicBezTo>
                  <a:pt x="11306158" y="3420572"/>
                  <a:pt x="11296714" y="3430138"/>
                  <a:pt x="11296714" y="3442199"/>
                </a:cubicBezTo>
                <a:cubicBezTo>
                  <a:pt x="11296714" y="3453844"/>
                  <a:pt x="11306158" y="3463410"/>
                  <a:pt x="11318120" y="3463410"/>
                </a:cubicBezTo>
                <a:lnTo>
                  <a:pt x="11464810" y="3463410"/>
                </a:lnTo>
                <a:cubicBezTo>
                  <a:pt x="11476143" y="3463410"/>
                  <a:pt x="11486216" y="3453844"/>
                  <a:pt x="11486216" y="3442199"/>
                </a:cubicBezTo>
                <a:cubicBezTo>
                  <a:pt x="11486216" y="3430138"/>
                  <a:pt x="11476143" y="3420572"/>
                  <a:pt x="11464810" y="3420572"/>
                </a:cubicBezTo>
                <a:close/>
                <a:moveTo>
                  <a:pt x="11024109" y="3420572"/>
                </a:moveTo>
                <a:cubicBezTo>
                  <a:pt x="11012148" y="3420572"/>
                  <a:pt x="11002704" y="3430138"/>
                  <a:pt x="11002704" y="3442199"/>
                </a:cubicBezTo>
                <a:cubicBezTo>
                  <a:pt x="11002704" y="3453844"/>
                  <a:pt x="11012148" y="3463410"/>
                  <a:pt x="11024109" y="3463410"/>
                </a:cubicBezTo>
                <a:lnTo>
                  <a:pt x="11170800" y="3463410"/>
                </a:lnTo>
                <a:cubicBezTo>
                  <a:pt x="11182762" y="3463410"/>
                  <a:pt x="11192205" y="3453844"/>
                  <a:pt x="11192205" y="3442199"/>
                </a:cubicBezTo>
                <a:cubicBezTo>
                  <a:pt x="11192205" y="3430138"/>
                  <a:pt x="11182762" y="3420572"/>
                  <a:pt x="11170800" y="3420572"/>
                </a:cubicBezTo>
                <a:close/>
                <a:moveTo>
                  <a:pt x="10730099" y="3420572"/>
                </a:moveTo>
                <a:cubicBezTo>
                  <a:pt x="10718137" y="3420572"/>
                  <a:pt x="10708694" y="3430138"/>
                  <a:pt x="10708694" y="3442199"/>
                </a:cubicBezTo>
                <a:cubicBezTo>
                  <a:pt x="10708694" y="3453844"/>
                  <a:pt x="10718137" y="3463410"/>
                  <a:pt x="10730099" y="3463410"/>
                </a:cubicBezTo>
                <a:lnTo>
                  <a:pt x="10876789" y="3463410"/>
                </a:lnTo>
                <a:cubicBezTo>
                  <a:pt x="10888751" y="3463410"/>
                  <a:pt x="10898195" y="3453844"/>
                  <a:pt x="10898195" y="3442199"/>
                </a:cubicBezTo>
                <a:cubicBezTo>
                  <a:pt x="10898195" y="3430138"/>
                  <a:pt x="10888751" y="3420572"/>
                  <a:pt x="10876789" y="3420572"/>
                </a:cubicBezTo>
                <a:close/>
                <a:moveTo>
                  <a:pt x="10436089" y="3420572"/>
                </a:moveTo>
                <a:cubicBezTo>
                  <a:pt x="10424756" y="3420572"/>
                  <a:pt x="10414683" y="3430138"/>
                  <a:pt x="10414683" y="3442199"/>
                </a:cubicBezTo>
                <a:cubicBezTo>
                  <a:pt x="10414683" y="3453844"/>
                  <a:pt x="10424756" y="3463410"/>
                  <a:pt x="10436089" y="3463410"/>
                </a:cubicBezTo>
                <a:lnTo>
                  <a:pt x="10582779" y="3463410"/>
                </a:lnTo>
                <a:cubicBezTo>
                  <a:pt x="10594741" y="3463410"/>
                  <a:pt x="10604814" y="3453844"/>
                  <a:pt x="10604814" y="3442199"/>
                </a:cubicBezTo>
                <a:cubicBezTo>
                  <a:pt x="10604814" y="3430138"/>
                  <a:pt x="10594741" y="3420572"/>
                  <a:pt x="10582779" y="3420572"/>
                </a:cubicBezTo>
                <a:close/>
                <a:moveTo>
                  <a:pt x="10128228" y="3420572"/>
                </a:moveTo>
                <a:cubicBezTo>
                  <a:pt x="10116266" y="3420572"/>
                  <a:pt x="10106822" y="3430138"/>
                  <a:pt x="10106822" y="3442199"/>
                </a:cubicBezTo>
                <a:cubicBezTo>
                  <a:pt x="10106822" y="3453844"/>
                  <a:pt x="10116266" y="3463410"/>
                  <a:pt x="10128228" y="3463410"/>
                </a:cubicBezTo>
                <a:lnTo>
                  <a:pt x="10274918" y="3463410"/>
                </a:lnTo>
                <a:cubicBezTo>
                  <a:pt x="10286880" y="3463410"/>
                  <a:pt x="10296324" y="3453844"/>
                  <a:pt x="10296324" y="3442199"/>
                </a:cubicBezTo>
                <a:cubicBezTo>
                  <a:pt x="10296324" y="3430138"/>
                  <a:pt x="10286880" y="3420572"/>
                  <a:pt x="10274918" y="3420572"/>
                </a:cubicBezTo>
                <a:close/>
                <a:moveTo>
                  <a:pt x="9834217" y="3420572"/>
                </a:moveTo>
                <a:cubicBezTo>
                  <a:pt x="9822255" y="3420572"/>
                  <a:pt x="9812812" y="3430138"/>
                  <a:pt x="9812812" y="3442199"/>
                </a:cubicBezTo>
                <a:cubicBezTo>
                  <a:pt x="9812812" y="3453844"/>
                  <a:pt x="9822255" y="3463410"/>
                  <a:pt x="9834217" y="3463410"/>
                </a:cubicBezTo>
                <a:lnTo>
                  <a:pt x="9980908" y="3463410"/>
                </a:lnTo>
                <a:cubicBezTo>
                  <a:pt x="9992870" y="3463410"/>
                  <a:pt x="10002313" y="3453844"/>
                  <a:pt x="10002313" y="3442199"/>
                </a:cubicBezTo>
                <a:cubicBezTo>
                  <a:pt x="10002313" y="3430138"/>
                  <a:pt x="9992870" y="3420572"/>
                  <a:pt x="9980908" y="3420572"/>
                </a:cubicBezTo>
                <a:close/>
                <a:moveTo>
                  <a:pt x="9540207" y="3420572"/>
                </a:moveTo>
                <a:cubicBezTo>
                  <a:pt x="9528875" y="3420572"/>
                  <a:pt x="9518801" y="3430138"/>
                  <a:pt x="9518801" y="3442199"/>
                </a:cubicBezTo>
                <a:cubicBezTo>
                  <a:pt x="9518801" y="3453844"/>
                  <a:pt x="9528875" y="3463410"/>
                  <a:pt x="9540207" y="3463410"/>
                </a:cubicBezTo>
                <a:lnTo>
                  <a:pt x="9686897" y="3463410"/>
                </a:lnTo>
                <a:cubicBezTo>
                  <a:pt x="9698859" y="3463410"/>
                  <a:pt x="9708932" y="3453844"/>
                  <a:pt x="9708932" y="3442199"/>
                </a:cubicBezTo>
                <a:cubicBezTo>
                  <a:pt x="9708932" y="3430138"/>
                  <a:pt x="9698859" y="3420572"/>
                  <a:pt x="9686897" y="3420572"/>
                </a:cubicBezTo>
                <a:close/>
                <a:moveTo>
                  <a:pt x="9246826" y="3420572"/>
                </a:moveTo>
                <a:cubicBezTo>
                  <a:pt x="9234864" y="3420572"/>
                  <a:pt x="9225421" y="3430138"/>
                  <a:pt x="9225421" y="3442199"/>
                </a:cubicBezTo>
                <a:cubicBezTo>
                  <a:pt x="9225421" y="3453844"/>
                  <a:pt x="9234864" y="3463410"/>
                  <a:pt x="9246826" y="3463410"/>
                </a:cubicBezTo>
                <a:lnTo>
                  <a:pt x="9393516" y="3463410"/>
                </a:lnTo>
                <a:cubicBezTo>
                  <a:pt x="9405478" y="3463410"/>
                  <a:pt x="9414922" y="3453844"/>
                  <a:pt x="9414922" y="3442199"/>
                </a:cubicBezTo>
                <a:cubicBezTo>
                  <a:pt x="9414922" y="3430138"/>
                  <a:pt x="9405478" y="3420572"/>
                  <a:pt x="9393516" y="3420572"/>
                </a:cubicBezTo>
                <a:close/>
                <a:moveTo>
                  <a:pt x="8952816" y="3420572"/>
                </a:moveTo>
                <a:cubicBezTo>
                  <a:pt x="8940854" y="3420572"/>
                  <a:pt x="8931410" y="3430138"/>
                  <a:pt x="8931410" y="3442199"/>
                </a:cubicBezTo>
                <a:cubicBezTo>
                  <a:pt x="8931410" y="3453844"/>
                  <a:pt x="8940854" y="3463410"/>
                  <a:pt x="8952816" y="3463410"/>
                </a:cubicBezTo>
                <a:lnTo>
                  <a:pt x="9099506" y="3463410"/>
                </a:lnTo>
                <a:cubicBezTo>
                  <a:pt x="9111468" y="3463410"/>
                  <a:pt x="9120911" y="3453844"/>
                  <a:pt x="9120911" y="3442199"/>
                </a:cubicBezTo>
                <a:cubicBezTo>
                  <a:pt x="9120911" y="3430138"/>
                  <a:pt x="9111468" y="3420572"/>
                  <a:pt x="9099506" y="3420572"/>
                </a:cubicBezTo>
                <a:close/>
                <a:moveTo>
                  <a:pt x="8658805" y="3420572"/>
                </a:moveTo>
                <a:cubicBezTo>
                  <a:pt x="8646843" y="3420572"/>
                  <a:pt x="8637400" y="3430138"/>
                  <a:pt x="8637400" y="3442199"/>
                </a:cubicBezTo>
                <a:cubicBezTo>
                  <a:pt x="8637400" y="3453844"/>
                  <a:pt x="8646843" y="3463410"/>
                  <a:pt x="8658805" y="3463410"/>
                </a:cubicBezTo>
                <a:lnTo>
                  <a:pt x="8805496" y="3463410"/>
                </a:lnTo>
                <a:cubicBezTo>
                  <a:pt x="8817457" y="3463410"/>
                  <a:pt x="8826901" y="3453844"/>
                  <a:pt x="8826901" y="3442199"/>
                </a:cubicBezTo>
                <a:cubicBezTo>
                  <a:pt x="8826901" y="3430138"/>
                  <a:pt x="8817457" y="3420572"/>
                  <a:pt x="8805496" y="3420572"/>
                </a:cubicBezTo>
                <a:close/>
                <a:moveTo>
                  <a:pt x="8215586" y="3415997"/>
                </a:moveTo>
                <a:cubicBezTo>
                  <a:pt x="8204254" y="3415997"/>
                  <a:pt x="8194181" y="3425563"/>
                  <a:pt x="8194181" y="3437208"/>
                </a:cubicBezTo>
                <a:lnTo>
                  <a:pt x="8194181" y="3442199"/>
                </a:lnTo>
                <a:cubicBezTo>
                  <a:pt x="8194181" y="3490444"/>
                  <a:pt x="8192292" y="3539936"/>
                  <a:pt x="8189144" y="3588181"/>
                </a:cubicBezTo>
                <a:cubicBezTo>
                  <a:pt x="8188514" y="3594003"/>
                  <a:pt x="8190403" y="3599410"/>
                  <a:pt x="8194181" y="3603985"/>
                </a:cubicBezTo>
                <a:cubicBezTo>
                  <a:pt x="8197958" y="3608144"/>
                  <a:pt x="8203624" y="3611055"/>
                  <a:pt x="8208661" y="3611055"/>
                </a:cubicBezTo>
                <a:cubicBezTo>
                  <a:pt x="8208661" y="3611055"/>
                  <a:pt x="8209920" y="3611055"/>
                  <a:pt x="8210550" y="3611055"/>
                </a:cubicBezTo>
                <a:cubicBezTo>
                  <a:pt x="8221252" y="3611055"/>
                  <a:pt x="8231325" y="3602737"/>
                  <a:pt x="8231955" y="3591508"/>
                </a:cubicBezTo>
                <a:cubicBezTo>
                  <a:pt x="8235103" y="3541600"/>
                  <a:pt x="8236992" y="3491691"/>
                  <a:pt x="8236992" y="3442199"/>
                </a:cubicBezTo>
                <a:lnTo>
                  <a:pt x="8236992" y="3437208"/>
                </a:lnTo>
                <a:cubicBezTo>
                  <a:pt x="8236992" y="3425563"/>
                  <a:pt x="8227548" y="3415997"/>
                  <a:pt x="8215586" y="3415997"/>
                </a:cubicBezTo>
                <a:close/>
                <a:moveTo>
                  <a:pt x="4000598" y="3128194"/>
                </a:moveTo>
                <a:cubicBezTo>
                  <a:pt x="3994932" y="3127362"/>
                  <a:pt x="3989266" y="3128610"/>
                  <a:pt x="3984859" y="3132353"/>
                </a:cubicBezTo>
                <a:cubicBezTo>
                  <a:pt x="3979822" y="3135264"/>
                  <a:pt x="3976674" y="3140671"/>
                  <a:pt x="3976045" y="3146494"/>
                </a:cubicBezTo>
                <a:cubicBezTo>
                  <a:pt x="3969749" y="3195154"/>
                  <a:pt x="3964083" y="3245478"/>
                  <a:pt x="3960935" y="3295386"/>
                </a:cubicBezTo>
                <a:cubicBezTo>
                  <a:pt x="3960305" y="3307031"/>
                  <a:pt x="3969119" y="3317429"/>
                  <a:pt x="3980452" y="3317845"/>
                </a:cubicBezTo>
                <a:cubicBezTo>
                  <a:pt x="3980452" y="3317845"/>
                  <a:pt x="3981711" y="3317845"/>
                  <a:pt x="3982340" y="3317845"/>
                </a:cubicBezTo>
                <a:cubicBezTo>
                  <a:pt x="3993673" y="3317845"/>
                  <a:pt x="4003116" y="3309527"/>
                  <a:pt x="4003746" y="3298297"/>
                </a:cubicBezTo>
                <a:cubicBezTo>
                  <a:pt x="4006894" y="3249221"/>
                  <a:pt x="4011930" y="3200145"/>
                  <a:pt x="4018855" y="3152732"/>
                </a:cubicBezTo>
                <a:cubicBezTo>
                  <a:pt x="4019485" y="3146910"/>
                  <a:pt x="4018226" y="3141087"/>
                  <a:pt x="4014448" y="3136512"/>
                </a:cubicBezTo>
                <a:cubicBezTo>
                  <a:pt x="4011301" y="3132353"/>
                  <a:pt x="4006264" y="3129026"/>
                  <a:pt x="4000598" y="3128194"/>
                </a:cubicBezTo>
                <a:close/>
                <a:moveTo>
                  <a:pt x="8191033" y="3121124"/>
                </a:moveTo>
                <a:cubicBezTo>
                  <a:pt x="8179071" y="3122787"/>
                  <a:pt x="8171516" y="3134016"/>
                  <a:pt x="8172775" y="3145246"/>
                </a:cubicBezTo>
                <a:cubicBezTo>
                  <a:pt x="8179700" y="3193490"/>
                  <a:pt x="8184737" y="3242151"/>
                  <a:pt x="8188514" y="3290811"/>
                </a:cubicBezTo>
                <a:cubicBezTo>
                  <a:pt x="8189144" y="3302041"/>
                  <a:pt x="8198588" y="3310775"/>
                  <a:pt x="8209920" y="3310775"/>
                </a:cubicBezTo>
                <a:cubicBezTo>
                  <a:pt x="8209920" y="3310775"/>
                  <a:pt x="8211179" y="3310775"/>
                  <a:pt x="8211179" y="3310775"/>
                </a:cubicBezTo>
                <a:cubicBezTo>
                  <a:pt x="8216845" y="3310359"/>
                  <a:pt x="8222511" y="3307863"/>
                  <a:pt x="8226289" y="3303288"/>
                </a:cubicBezTo>
                <a:cubicBezTo>
                  <a:pt x="8230066" y="3298713"/>
                  <a:pt x="8231325" y="3293307"/>
                  <a:pt x="8231325" y="3287484"/>
                </a:cubicBezTo>
                <a:cubicBezTo>
                  <a:pt x="8227548" y="3237576"/>
                  <a:pt x="8222511" y="3187668"/>
                  <a:pt x="8215586" y="3139423"/>
                </a:cubicBezTo>
                <a:cubicBezTo>
                  <a:pt x="8214957" y="3133601"/>
                  <a:pt x="8211809" y="3128610"/>
                  <a:pt x="8207402" y="3125283"/>
                </a:cubicBezTo>
                <a:cubicBezTo>
                  <a:pt x="8202995" y="3121539"/>
                  <a:pt x="8197328" y="3119876"/>
                  <a:pt x="8191033" y="3121124"/>
                </a:cubicBezTo>
                <a:close/>
                <a:moveTo>
                  <a:pt x="4064185" y="2839559"/>
                </a:moveTo>
                <a:cubicBezTo>
                  <a:pt x="4052852" y="2836647"/>
                  <a:pt x="4040890" y="2843302"/>
                  <a:pt x="4037743" y="2854531"/>
                </a:cubicBezTo>
                <a:cubicBezTo>
                  <a:pt x="4023892" y="2901944"/>
                  <a:pt x="4011930" y="2950604"/>
                  <a:pt x="4001857" y="2999680"/>
                </a:cubicBezTo>
                <a:cubicBezTo>
                  <a:pt x="3999339" y="3010910"/>
                  <a:pt x="4006894" y="3022555"/>
                  <a:pt x="4018226" y="3024635"/>
                </a:cubicBezTo>
                <a:cubicBezTo>
                  <a:pt x="4018855" y="3024635"/>
                  <a:pt x="4022003" y="3025050"/>
                  <a:pt x="4022633" y="3025050"/>
                </a:cubicBezTo>
                <a:cubicBezTo>
                  <a:pt x="4032706" y="3025050"/>
                  <a:pt x="4041520" y="3017980"/>
                  <a:pt x="4043409" y="3007998"/>
                </a:cubicBezTo>
                <a:cubicBezTo>
                  <a:pt x="4053482" y="2961002"/>
                  <a:pt x="4065444" y="2912757"/>
                  <a:pt x="4078665" y="2866176"/>
                </a:cubicBezTo>
                <a:cubicBezTo>
                  <a:pt x="4081813" y="2854531"/>
                  <a:pt x="4075517" y="2842886"/>
                  <a:pt x="4064185" y="2839559"/>
                </a:cubicBezTo>
                <a:close/>
                <a:moveTo>
                  <a:pt x="8126816" y="2832488"/>
                </a:moveTo>
                <a:cubicBezTo>
                  <a:pt x="8121150" y="2834152"/>
                  <a:pt x="8116743" y="2837895"/>
                  <a:pt x="8113595" y="2842886"/>
                </a:cubicBezTo>
                <a:cubicBezTo>
                  <a:pt x="8111077" y="2847877"/>
                  <a:pt x="8110447" y="2853699"/>
                  <a:pt x="8111707" y="2859106"/>
                </a:cubicBezTo>
                <a:cubicBezTo>
                  <a:pt x="8125557" y="2905687"/>
                  <a:pt x="8136890" y="2953515"/>
                  <a:pt x="8147592" y="3000928"/>
                </a:cubicBezTo>
                <a:cubicBezTo>
                  <a:pt x="8149481" y="3010910"/>
                  <a:pt x="8158295" y="3017980"/>
                  <a:pt x="8168368" y="3017980"/>
                </a:cubicBezTo>
                <a:cubicBezTo>
                  <a:pt x="8169627" y="3017980"/>
                  <a:pt x="8172146" y="3017980"/>
                  <a:pt x="8172775" y="3017564"/>
                </a:cubicBezTo>
                <a:cubicBezTo>
                  <a:pt x="8184737" y="3015069"/>
                  <a:pt x="8192292" y="3003839"/>
                  <a:pt x="8189774" y="2992194"/>
                </a:cubicBezTo>
                <a:cubicBezTo>
                  <a:pt x="8179071" y="2943534"/>
                  <a:pt x="8167109" y="2894873"/>
                  <a:pt x="8153258" y="2847461"/>
                </a:cubicBezTo>
                <a:cubicBezTo>
                  <a:pt x="8150111" y="2835815"/>
                  <a:pt x="8137519" y="2829577"/>
                  <a:pt x="8126816" y="2832488"/>
                </a:cubicBezTo>
                <a:close/>
                <a:moveTo>
                  <a:pt x="4151223" y="2562465"/>
                </a:moveTo>
                <a:cubicBezTo>
                  <a:pt x="4146186" y="2564440"/>
                  <a:pt x="4141937" y="2568391"/>
                  <a:pt x="4139733" y="2573798"/>
                </a:cubicBezTo>
                <a:cubicBezTo>
                  <a:pt x="4119587" y="2619131"/>
                  <a:pt x="4100700" y="2665712"/>
                  <a:pt x="4083701" y="2712293"/>
                </a:cubicBezTo>
                <a:cubicBezTo>
                  <a:pt x="4081813" y="2717700"/>
                  <a:pt x="4081813" y="2723522"/>
                  <a:pt x="4084331" y="2728513"/>
                </a:cubicBezTo>
                <a:cubicBezTo>
                  <a:pt x="4086849" y="2733920"/>
                  <a:pt x="4091886" y="2737663"/>
                  <a:pt x="4096922" y="2739742"/>
                </a:cubicBezTo>
                <a:cubicBezTo>
                  <a:pt x="4098811" y="2740574"/>
                  <a:pt x="4101329" y="2740990"/>
                  <a:pt x="4103848" y="2740990"/>
                </a:cubicBezTo>
                <a:cubicBezTo>
                  <a:pt x="4113291" y="2740990"/>
                  <a:pt x="4120846" y="2735167"/>
                  <a:pt x="4123994" y="2726849"/>
                </a:cubicBezTo>
                <a:cubicBezTo>
                  <a:pt x="4140993" y="2681100"/>
                  <a:pt x="4159250" y="2635351"/>
                  <a:pt x="4178767" y="2590850"/>
                </a:cubicBezTo>
                <a:cubicBezTo>
                  <a:pt x="4181285" y="2585859"/>
                  <a:pt x="4181285" y="2580036"/>
                  <a:pt x="4179396" y="2574630"/>
                </a:cubicBezTo>
                <a:cubicBezTo>
                  <a:pt x="4176878" y="2569639"/>
                  <a:pt x="4173101" y="2565064"/>
                  <a:pt x="4167435" y="2562984"/>
                </a:cubicBezTo>
                <a:cubicBezTo>
                  <a:pt x="4162083" y="2560489"/>
                  <a:pt x="4156260" y="2560489"/>
                  <a:pt x="4151223" y="2562465"/>
                </a:cubicBezTo>
                <a:close/>
                <a:moveTo>
                  <a:pt x="8038676" y="2556330"/>
                </a:moveTo>
                <a:cubicBezTo>
                  <a:pt x="8033010" y="2554250"/>
                  <a:pt x="8027344" y="2554666"/>
                  <a:pt x="8022307" y="2556746"/>
                </a:cubicBezTo>
                <a:cubicBezTo>
                  <a:pt x="8017271" y="2558825"/>
                  <a:pt x="8012864" y="2562984"/>
                  <a:pt x="8010975" y="2568391"/>
                </a:cubicBezTo>
                <a:cubicBezTo>
                  <a:pt x="8009086" y="2573798"/>
                  <a:pt x="8009086" y="2579620"/>
                  <a:pt x="8011605" y="2585027"/>
                </a:cubicBezTo>
                <a:cubicBezTo>
                  <a:pt x="8031121" y="2629113"/>
                  <a:pt x="8050009" y="2674862"/>
                  <a:pt x="8066377" y="2720611"/>
                </a:cubicBezTo>
                <a:cubicBezTo>
                  <a:pt x="8069525" y="2728513"/>
                  <a:pt x="8077710" y="2734336"/>
                  <a:pt x="8086524" y="2734336"/>
                </a:cubicBezTo>
                <a:cubicBezTo>
                  <a:pt x="8089042" y="2734336"/>
                  <a:pt x="8091560" y="2734336"/>
                  <a:pt x="8094079" y="2733088"/>
                </a:cubicBezTo>
                <a:cubicBezTo>
                  <a:pt x="8105411" y="2728929"/>
                  <a:pt x="8111077" y="2716868"/>
                  <a:pt x="8106670" y="2705638"/>
                </a:cubicBezTo>
                <a:cubicBezTo>
                  <a:pt x="8089672" y="2659473"/>
                  <a:pt x="8070784" y="2612477"/>
                  <a:pt x="8050638" y="2567559"/>
                </a:cubicBezTo>
                <a:cubicBezTo>
                  <a:pt x="8048120" y="2562568"/>
                  <a:pt x="8044342" y="2558409"/>
                  <a:pt x="8038676" y="2556330"/>
                </a:cubicBezTo>
                <a:close/>
                <a:moveTo>
                  <a:pt x="4292878" y="2300447"/>
                </a:moveTo>
                <a:cubicBezTo>
                  <a:pt x="4287526" y="2301694"/>
                  <a:pt x="4282648" y="2304918"/>
                  <a:pt x="4279501" y="2309701"/>
                </a:cubicBezTo>
                <a:cubicBezTo>
                  <a:pt x="4253689" y="2351707"/>
                  <a:pt x="4228503" y="2395376"/>
                  <a:pt x="4205212" y="2439462"/>
                </a:cubicBezTo>
                <a:cubicBezTo>
                  <a:pt x="4202062" y="2444453"/>
                  <a:pt x="4201432" y="2450275"/>
                  <a:pt x="4203320" y="2455682"/>
                </a:cubicBezTo>
                <a:cubicBezTo>
                  <a:pt x="4205212" y="2461089"/>
                  <a:pt x="4208986" y="2465664"/>
                  <a:pt x="4214025" y="2468159"/>
                </a:cubicBezTo>
                <a:cubicBezTo>
                  <a:pt x="4217174" y="2469823"/>
                  <a:pt x="4220321" y="2470654"/>
                  <a:pt x="4224097" y="2470654"/>
                </a:cubicBezTo>
                <a:cubicBezTo>
                  <a:pt x="4231652" y="2470654"/>
                  <a:pt x="4239208" y="2466079"/>
                  <a:pt x="4242984" y="2459009"/>
                </a:cubicBezTo>
                <a:cubicBezTo>
                  <a:pt x="4265649" y="2416171"/>
                  <a:pt x="4290202" y="2373334"/>
                  <a:pt x="4316014" y="2332159"/>
                </a:cubicBezTo>
                <a:cubicBezTo>
                  <a:pt x="4322310" y="2322178"/>
                  <a:pt x="4319165" y="2309285"/>
                  <a:pt x="4309089" y="2303046"/>
                </a:cubicBezTo>
                <a:cubicBezTo>
                  <a:pt x="4304054" y="2299927"/>
                  <a:pt x="4298229" y="2299199"/>
                  <a:pt x="4292878" y="2300447"/>
                </a:cubicBezTo>
                <a:close/>
                <a:moveTo>
                  <a:pt x="7896393" y="2294728"/>
                </a:moveTo>
                <a:cubicBezTo>
                  <a:pt x="7890727" y="2293065"/>
                  <a:pt x="7885060" y="2294728"/>
                  <a:pt x="7880653" y="2297224"/>
                </a:cubicBezTo>
                <a:cubicBezTo>
                  <a:pt x="7875617" y="2300551"/>
                  <a:pt x="7871839" y="2305542"/>
                  <a:pt x="7870580" y="2310948"/>
                </a:cubicBezTo>
                <a:cubicBezTo>
                  <a:pt x="7869321" y="2316355"/>
                  <a:pt x="7870580" y="2322178"/>
                  <a:pt x="7873099" y="2326753"/>
                </a:cubicBezTo>
                <a:cubicBezTo>
                  <a:pt x="7898911" y="2367927"/>
                  <a:pt x="7924094" y="2410765"/>
                  <a:pt x="7946759" y="2453602"/>
                </a:cubicBezTo>
                <a:cubicBezTo>
                  <a:pt x="7950536" y="2460673"/>
                  <a:pt x="7957461" y="2464416"/>
                  <a:pt x="7965646" y="2464416"/>
                </a:cubicBezTo>
                <a:cubicBezTo>
                  <a:pt x="7968794" y="2464416"/>
                  <a:pt x="7972571" y="2463584"/>
                  <a:pt x="7975719" y="2461920"/>
                </a:cubicBezTo>
                <a:cubicBezTo>
                  <a:pt x="7980756" y="2459009"/>
                  <a:pt x="7984533" y="2454850"/>
                  <a:pt x="7986422" y="2449443"/>
                </a:cubicBezTo>
                <a:cubicBezTo>
                  <a:pt x="7987681" y="2444037"/>
                  <a:pt x="7987051" y="2438214"/>
                  <a:pt x="7984533" y="2432807"/>
                </a:cubicBezTo>
                <a:cubicBezTo>
                  <a:pt x="7961868" y="2389554"/>
                  <a:pt x="7936056" y="2345884"/>
                  <a:pt x="7909614" y="2304294"/>
                </a:cubicBezTo>
                <a:cubicBezTo>
                  <a:pt x="7907096" y="2299303"/>
                  <a:pt x="7902059" y="2295976"/>
                  <a:pt x="7896393" y="2294728"/>
                </a:cubicBezTo>
                <a:close/>
                <a:moveTo>
                  <a:pt x="4469552" y="2060316"/>
                </a:moveTo>
                <a:cubicBezTo>
                  <a:pt x="4464122" y="2060784"/>
                  <a:pt x="4458929" y="2063279"/>
                  <a:pt x="4455153" y="2067646"/>
                </a:cubicBezTo>
                <a:cubicBezTo>
                  <a:pt x="4423043" y="2105909"/>
                  <a:pt x="4392195" y="2145420"/>
                  <a:pt x="4363232" y="2185762"/>
                </a:cubicBezTo>
                <a:cubicBezTo>
                  <a:pt x="4356307" y="2195328"/>
                  <a:pt x="4358197" y="2208637"/>
                  <a:pt x="4368271" y="2215707"/>
                </a:cubicBezTo>
                <a:cubicBezTo>
                  <a:pt x="4372047" y="2218618"/>
                  <a:pt x="4376454" y="2219866"/>
                  <a:pt x="4380862" y="2219866"/>
                </a:cubicBezTo>
                <a:cubicBezTo>
                  <a:pt x="4387785" y="2219866"/>
                  <a:pt x="4394082" y="2216123"/>
                  <a:pt x="4398488" y="2210716"/>
                </a:cubicBezTo>
                <a:cubicBezTo>
                  <a:pt x="4426821" y="2171622"/>
                  <a:pt x="4457039" y="2132943"/>
                  <a:pt x="4488519" y="2095512"/>
                </a:cubicBezTo>
                <a:cubicBezTo>
                  <a:pt x="4491664" y="2090937"/>
                  <a:pt x="4493556" y="2085530"/>
                  <a:pt x="4492926" y="2079707"/>
                </a:cubicBezTo>
                <a:cubicBezTo>
                  <a:pt x="4492295" y="2074301"/>
                  <a:pt x="4489778" y="2068894"/>
                  <a:pt x="4485372" y="2065151"/>
                </a:cubicBezTo>
                <a:cubicBezTo>
                  <a:pt x="4480648" y="2061408"/>
                  <a:pt x="4474984" y="2059848"/>
                  <a:pt x="4469552" y="2060316"/>
                </a:cubicBezTo>
                <a:close/>
                <a:moveTo>
                  <a:pt x="7719011" y="2055429"/>
                </a:moveTo>
                <a:cubicBezTo>
                  <a:pt x="7713503" y="2054961"/>
                  <a:pt x="7707836" y="2056625"/>
                  <a:pt x="7703114" y="2060576"/>
                </a:cubicBezTo>
                <a:cubicBezTo>
                  <a:pt x="7694300" y="2068062"/>
                  <a:pt x="7693670" y="2081787"/>
                  <a:pt x="7700596" y="2090521"/>
                </a:cubicBezTo>
                <a:cubicBezTo>
                  <a:pt x="7732074" y="2127536"/>
                  <a:pt x="7762294" y="2166215"/>
                  <a:pt x="7791254" y="2205725"/>
                </a:cubicBezTo>
                <a:cubicBezTo>
                  <a:pt x="7795032" y="2211548"/>
                  <a:pt x="7801957" y="2214459"/>
                  <a:pt x="7808253" y="2214459"/>
                </a:cubicBezTo>
                <a:cubicBezTo>
                  <a:pt x="7812660" y="2214459"/>
                  <a:pt x="7817696" y="2212796"/>
                  <a:pt x="7820844" y="2210300"/>
                </a:cubicBezTo>
                <a:cubicBezTo>
                  <a:pt x="7825881" y="2206973"/>
                  <a:pt x="7828399" y="2201982"/>
                  <a:pt x="7829658" y="2196576"/>
                </a:cubicBezTo>
                <a:cubicBezTo>
                  <a:pt x="7830288" y="2190753"/>
                  <a:pt x="7829029" y="2184930"/>
                  <a:pt x="7825881" y="2180355"/>
                </a:cubicBezTo>
                <a:cubicBezTo>
                  <a:pt x="7796920" y="2140845"/>
                  <a:pt x="7765442" y="2100918"/>
                  <a:pt x="7733963" y="2063071"/>
                </a:cubicBezTo>
                <a:cubicBezTo>
                  <a:pt x="7729871" y="2058496"/>
                  <a:pt x="7724520" y="2055897"/>
                  <a:pt x="7719011" y="2055429"/>
                </a:cubicBezTo>
                <a:close/>
                <a:moveTo>
                  <a:pt x="4677864" y="1847479"/>
                </a:moveTo>
                <a:cubicBezTo>
                  <a:pt x="4672352" y="1847219"/>
                  <a:pt x="4666686" y="1849090"/>
                  <a:pt x="4662280" y="1853042"/>
                </a:cubicBezTo>
                <a:cubicBezTo>
                  <a:pt x="4625136" y="1886313"/>
                  <a:pt x="4589248" y="1921249"/>
                  <a:pt x="4554623" y="1957017"/>
                </a:cubicBezTo>
                <a:cubicBezTo>
                  <a:pt x="4547069" y="1965335"/>
                  <a:pt x="4547069" y="1979059"/>
                  <a:pt x="4555882" y="1986961"/>
                </a:cubicBezTo>
                <a:cubicBezTo>
                  <a:pt x="4559658" y="1990705"/>
                  <a:pt x="4565325" y="1993200"/>
                  <a:pt x="4570364" y="1993200"/>
                </a:cubicBezTo>
                <a:cubicBezTo>
                  <a:pt x="4576028" y="1993200"/>
                  <a:pt x="4581696" y="1990289"/>
                  <a:pt x="4586102" y="1986129"/>
                </a:cubicBezTo>
                <a:cubicBezTo>
                  <a:pt x="4619472" y="1951610"/>
                  <a:pt x="4654728" y="1917090"/>
                  <a:pt x="4691241" y="1884650"/>
                </a:cubicBezTo>
                <a:cubicBezTo>
                  <a:pt x="4695019" y="1880907"/>
                  <a:pt x="4697537" y="1875500"/>
                  <a:pt x="4698166" y="1870093"/>
                </a:cubicBezTo>
                <a:cubicBezTo>
                  <a:pt x="4698166" y="1864271"/>
                  <a:pt x="4696278" y="1858864"/>
                  <a:pt x="4692499" y="1854705"/>
                </a:cubicBezTo>
                <a:cubicBezTo>
                  <a:pt x="4688723" y="1850130"/>
                  <a:pt x="4683372" y="1847739"/>
                  <a:pt x="4677864" y="1847479"/>
                </a:cubicBezTo>
                <a:close/>
                <a:moveTo>
                  <a:pt x="7510229" y="1843476"/>
                </a:moveTo>
                <a:cubicBezTo>
                  <a:pt x="7504799" y="1843788"/>
                  <a:pt x="7499447" y="1846179"/>
                  <a:pt x="7495355" y="1850546"/>
                </a:cubicBezTo>
                <a:cubicBezTo>
                  <a:pt x="7487800" y="1859280"/>
                  <a:pt x="7488430" y="1873005"/>
                  <a:pt x="7497244" y="1881323"/>
                </a:cubicBezTo>
                <a:cubicBezTo>
                  <a:pt x="7533759" y="1913347"/>
                  <a:pt x="7569015" y="1947451"/>
                  <a:pt x="7603012" y="1982387"/>
                </a:cubicBezTo>
                <a:cubicBezTo>
                  <a:pt x="7606789" y="1986546"/>
                  <a:pt x="7612456" y="1989041"/>
                  <a:pt x="7618122" y="1989041"/>
                </a:cubicBezTo>
                <a:cubicBezTo>
                  <a:pt x="7623788" y="1989041"/>
                  <a:pt x="7629454" y="1986546"/>
                  <a:pt x="7633231" y="1982802"/>
                </a:cubicBezTo>
                <a:cubicBezTo>
                  <a:pt x="7641416" y="1974484"/>
                  <a:pt x="7642045" y="1961176"/>
                  <a:pt x="7633861" y="1952442"/>
                </a:cubicBezTo>
                <a:cubicBezTo>
                  <a:pt x="7598605" y="1916674"/>
                  <a:pt x="7562719" y="1881739"/>
                  <a:pt x="7525575" y="1848883"/>
                </a:cubicBezTo>
                <a:cubicBezTo>
                  <a:pt x="7521168" y="1844931"/>
                  <a:pt x="7515659" y="1843164"/>
                  <a:pt x="7510229" y="1843476"/>
                </a:cubicBezTo>
                <a:close/>
                <a:moveTo>
                  <a:pt x="4912850" y="1665886"/>
                </a:moveTo>
                <a:cubicBezTo>
                  <a:pt x="4907813" y="1664638"/>
                  <a:pt x="4901518" y="1665886"/>
                  <a:pt x="4897112" y="1669213"/>
                </a:cubicBezTo>
                <a:cubicBezTo>
                  <a:pt x="4856189" y="1696663"/>
                  <a:pt x="4815896" y="1726192"/>
                  <a:pt x="4776235" y="1756968"/>
                </a:cubicBezTo>
                <a:cubicBezTo>
                  <a:pt x="4771825" y="1760712"/>
                  <a:pt x="4769308" y="1765702"/>
                  <a:pt x="4768049" y="1771525"/>
                </a:cubicBezTo>
                <a:cubicBezTo>
                  <a:pt x="4767417" y="1776931"/>
                  <a:pt x="4769308" y="1782754"/>
                  <a:pt x="4772456" y="1786913"/>
                </a:cubicBezTo>
                <a:cubicBezTo>
                  <a:pt x="4776862" y="1792736"/>
                  <a:pt x="4783160" y="1795231"/>
                  <a:pt x="4789453" y="1795231"/>
                </a:cubicBezTo>
                <a:cubicBezTo>
                  <a:pt x="4794492" y="1795231"/>
                  <a:pt x="4798900" y="1793984"/>
                  <a:pt x="4802676" y="1791072"/>
                </a:cubicBezTo>
                <a:cubicBezTo>
                  <a:pt x="4841081" y="1760712"/>
                  <a:pt x="4881374" y="1731598"/>
                  <a:pt x="4921034" y="1704565"/>
                </a:cubicBezTo>
                <a:cubicBezTo>
                  <a:pt x="4926071" y="1701237"/>
                  <a:pt x="4929217" y="1696663"/>
                  <a:pt x="4929847" y="1690840"/>
                </a:cubicBezTo>
                <a:cubicBezTo>
                  <a:pt x="4931107" y="1685433"/>
                  <a:pt x="4929847" y="1679611"/>
                  <a:pt x="4926700" y="1675036"/>
                </a:cubicBezTo>
                <a:cubicBezTo>
                  <a:pt x="4923555" y="1670045"/>
                  <a:pt x="4918518" y="1666718"/>
                  <a:pt x="4912850" y="1665886"/>
                </a:cubicBezTo>
                <a:close/>
                <a:moveTo>
                  <a:pt x="7274375" y="1662143"/>
                </a:moveTo>
                <a:cubicBezTo>
                  <a:pt x="7268709" y="1662975"/>
                  <a:pt x="7263672" y="1666302"/>
                  <a:pt x="7260525" y="1670877"/>
                </a:cubicBezTo>
                <a:cubicBezTo>
                  <a:pt x="7254229" y="1680859"/>
                  <a:pt x="7256747" y="1694167"/>
                  <a:pt x="7266191" y="1700822"/>
                </a:cubicBezTo>
                <a:cubicBezTo>
                  <a:pt x="7306484" y="1727439"/>
                  <a:pt x="7346146" y="1756552"/>
                  <a:pt x="7384551" y="1786913"/>
                </a:cubicBezTo>
                <a:cubicBezTo>
                  <a:pt x="7388958" y="1789825"/>
                  <a:pt x="7393364" y="1791072"/>
                  <a:pt x="7397771" y="1791072"/>
                </a:cubicBezTo>
                <a:cubicBezTo>
                  <a:pt x="7404697" y="1791072"/>
                  <a:pt x="7410992" y="1788577"/>
                  <a:pt x="7414770" y="1782754"/>
                </a:cubicBezTo>
                <a:cubicBezTo>
                  <a:pt x="7421695" y="1773604"/>
                  <a:pt x="7420436" y="1760295"/>
                  <a:pt x="7410992" y="1752809"/>
                </a:cubicBezTo>
                <a:cubicBezTo>
                  <a:pt x="7371959" y="1722033"/>
                  <a:pt x="7331037" y="1692919"/>
                  <a:pt x="7290114" y="1665470"/>
                </a:cubicBezTo>
                <a:cubicBezTo>
                  <a:pt x="7285078" y="1662143"/>
                  <a:pt x="7280041" y="1661311"/>
                  <a:pt x="7274375" y="1662143"/>
                </a:cubicBezTo>
                <a:close/>
                <a:moveTo>
                  <a:pt x="6096446" y="1646339"/>
                </a:moveTo>
                <a:cubicBezTo>
                  <a:pt x="5106128" y="1646339"/>
                  <a:pt x="4300905" y="2451939"/>
                  <a:pt x="4300905" y="3442199"/>
                </a:cubicBezTo>
                <a:cubicBezTo>
                  <a:pt x="4300905" y="4432044"/>
                  <a:pt x="5106128" y="5237644"/>
                  <a:pt x="6096446" y="5237644"/>
                </a:cubicBezTo>
                <a:cubicBezTo>
                  <a:pt x="7086763" y="5237644"/>
                  <a:pt x="7891986" y="4432044"/>
                  <a:pt x="7891986" y="3442199"/>
                </a:cubicBezTo>
                <a:cubicBezTo>
                  <a:pt x="7891986" y="2451939"/>
                  <a:pt x="7086763" y="1646339"/>
                  <a:pt x="6096446" y="1646339"/>
                </a:cubicBezTo>
                <a:close/>
                <a:moveTo>
                  <a:pt x="5171603" y="1518293"/>
                </a:moveTo>
                <a:cubicBezTo>
                  <a:pt x="5166410" y="1516474"/>
                  <a:pt x="5160586" y="1516578"/>
                  <a:pt x="5155234" y="1519073"/>
                </a:cubicBezTo>
                <a:cubicBezTo>
                  <a:pt x="5111164" y="1541116"/>
                  <a:pt x="5066466" y="1564406"/>
                  <a:pt x="5023654" y="1589360"/>
                </a:cubicBezTo>
                <a:cubicBezTo>
                  <a:pt x="5018617" y="1592272"/>
                  <a:pt x="5015470" y="1597262"/>
                  <a:pt x="5013580" y="1602669"/>
                </a:cubicBezTo>
                <a:cubicBezTo>
                  <a:pt x="5012323" y="1608076"/>
                  <a:pt x="5012952" y="1613898"/>
                  <a:pt x="5016101" y="1619305"/>
                </a:cubicBezTo>
                <a:cubicBezTo>
                  <a:pt x="5019877" y="1625543"/>
                  <a:pt x="5026802" y="1629702"/>
                  <a:pt x="5034356" y="1629702"/>
                </a:cubicBezTo>
                <a:cubicBezTo>
                  <a:pt x="5038133" y="1629702"/>
                  <a:pt x="5041913" y="1628871"/>
                  <a:pt x="5045060" y="1626791"/>
                </a:cubicBezTo>
                <a:cubicBezTo>
                  <a:pt x="5087243" y="1602253"/>
                  <a:pt x="5130683" y="1579378"/>
                  <a:pt x="5174123" y="1557752"/>
                </a:cubicBezTo>
                <a:cubicBezTo>
                  <a:pt x="5184826" y="1552345"/>
                  <a:pt x="5189232" y="1539452"/>
                  <a:pt x="5184196" y="1529054"/>
                </a:cubicBezTo>
                <a:cubicBezTo>
                  <a:pt x="5181362" y="1523856"/>
                  <a:pt x="5176799" y="1520113"/>
                  <a:pt x="5171603" y="1518293"/>
                </a:cubicBezTo>
                <a:close/>
                <a:moveTo>
                  <a:pt x="7014992" y="1514914"/>
                </a:moveTo>
                <a:cubicBezTo>
                  <a:pt x="7009326" y="1516994"/>
                  <a:pt x="7005548" y="1520736"/>
                  <a:pt x="7003030" y="1525727"/>
                </a:cubicBezTo>
                <a:cubicBezTo>
                  <a:pt x="6999883" y="1531134"/>
                  <a:pt x="6999883" y="1536957"/>
                  <a:pt x="7001771" y="1542779"/>
                </a:cubicBezTo>
                <a:cubicBezTo>
                  <a:pt x="7003659" y="1548186"/>
                  <a:pt x="7007438" y="1552345"/>
                  <a:pt x="7012473" y="1554841"/>
                </a:cubicBezTo>
                <a:cubicBezTo>
                  <a:pt x="7055914" y="1576051"/>
                  <a:pt x="7099354" y="1599342"/>
                  <a:pt x="7142165" y="1623880"/>
                </a:cubicBezTo>
                <a:cubicBezTo>
                  <a:pt x="7145314" y="1625543"/>
                  <a:pt x="7149090" y="1626791"/>
                  <a:pt x="7152868" y="1626791"/>
                </a:cubicBezTo>
                <a:cubicBezTo>
                  <a:pt x="7160422" y="1626791"/>
                  <a:pt x="7167349" y="1622632"/>
                  <a:pt x="7171125" y="1615562"/>
                </a:cubicBezTo>
                <a:cubicBezTo>
                  <a:pt x="7176792" y="1605580"/>
                  <a:pt x="7173643" y="1592272"/>
                  <a:pt x="7162942" y="1586449"/>
                </a:cubicBezTo>
                <a:cubicBezTo>
                  <a:pt x="7120131" y="1561495"/>
                  <a:pt x="7075430" y="1537789"/>
                  <a:pt x="7031361" y="1516162"/>
                </a:cubicBezTo>
                <a:cubicBezTo>
                  <a:pt x="7026324" y="1513666"/>
                  <a:pt x="7020658" y="1513250"/>
                  <a:pt x="7014992" y="1514914"/>
                </a:cubicBezTo>
                <a:close/>
                <a:moveTo>
                  <a:pt x="5431618" y="1406780"/>
                </a:moveTo>
                <a:cubicBezTo>
                  <a:pt x="5385028" y="1422168"/>
                  <a:pt x="5337810" y="1439636"/>
                  <a:pt x="5291853" y="1457936"/>
                </a:cubicBezTo>
                <a:cubicBezTo>
                  <a:pt x="5286185" y="1460431"/>
                  <a:pt x="5281780" y="1464174"/>
                  <a:pt x="5279891" y="1469581"/>
                </a:cubicBezTo>
                <a:cubicBezTo>
                  <a:pt x="5277372" y="1474988"/>
                  <a:pt x="5277372" y="1480810"/>
                  <a:pt x="5279891" y="1485801"/>
                </a:cubicBezTo>
                <a:cubicBezTo>
                  <a:pt x="5283040" y="1494119"/>
                  <a:pt x="5291222" y="1499525"/>
                  <a:pt x="5299410" y="1499525"/>
                </a:cubicBezTo>
                <a:cubicBezTo>
                  <a:pt x="5301925" y="1499525"/>
                  <a:pt x="5305076" y="1498694"/>
                  <a:pt x="5307593" y="1497862"/>
                </a:cubicBezTo>
                <a:cubicBezTo>
                  <a:pt x="5352921" y="1479562"/>
                  <a:pt x="5398879" y="1462510"/>
                  <a:pt x="5444838" y="1447538"/>
                </a:cubicBezTo>
                <a:cubicBezTo>
                  <a:pt x="5450504" y="1445874"/>
                  <a:pt x="5454914" y="1442131"/>
                  <a:pt x="5457431" y="1437141"/>
                </a:cubicBezTo>
                <a:cubicBezTo>
                  <a:pt x="5459947" y="1431734"/>
                  <a:pt x="5460578" y="1426327"/>
                  <a:pt x="5458690" y="1420504"/>
                </a:cubicBezTo>
                <a:cubicBezTo>
                  <a:pt x="5457431" y="1415098"/>
                  <a:pt x="5453023" y="1410939"/>
                  <a:pt x="5447987" y="1408027"/>
                </a:cubicBezTo>
                <a:cubicBezTo>
                  <a:pt x="5442950" y="1405532"/>
                  <a:pt x="5437284" y="1405116"/>
                  <a:pt x="5431618" y="1406780"/>
                </a:cubicBezTo>
                <a:close/>
                <a:moveTo>
                  <a:pt x="6753719" y="1404700"/>
                </a:moveTo>
                <a:cubicBezTo>
                  <a:pt x="6748682" y="1402621"/>
                  <a:pt x="6743016" y="1403453"/>
                  <a:pt x="6737979" y="1405948"/>
                </a:cubicBezTo>
                <a:cubicBezTo>
                  <a:pt x="6732313" y="1408443"/>
                  <a:pt x="6728537" y="1413018"/>
                  <a:pt x="6727278" y="1418425"/>
                </a:cubicBezTo>
                <a:cubicBezTo>
                  <a:pt x="6725388" y="1423831"/>
                  <a:pt x="6726019" y="1429654"/>
                  <a:pt x="6728537" y="1434645"/>
                </a:cubicBezTo>
                <a:cubicBezTo>
                  <a:pt x="6731054" y="1440052"/>
                  <a:pt x="6735462" y="1443795"/>
                  <a:pt x="6741128" y="1445459"/>
                </a:cubicBezTo>
                <a:cubicBezTo>
                  <a:pt x="6787717" y="1460431"/>
                  <a:pt x="6833676" y="1477067"/>
                  <a:pt x="6879004" y="1495366"/>
                </a:cubicBezTo>
                <a:cubicBezTo>
                  <a:pt x="6881522" y="1496198"/>
                  <a:pt x="6884041" y="1496614"/>
                  <a:pt x="6887188" y="1496614"/>
                </a:cubicBezTo>
                <a:cubicBezTo>
                  <a:pt x="6895373" y="1496614"/>
                  <a:pt x="6903557" y="1491624"/>
                  <a:pt x="6906706" y="1483306"/>
                </a:cubicBezTo>
                <a:cubicBezTo>
                  <a:pt x="6908594" y="1478315"/>
                  <a:pt x="6908594" y="1472076"/>
                  <a:pt x="6906706" y="1467085"/>
                </a:cubicBezTo>
                <a:cubicBezTo>
                  <a:pt x="6904187" y="1461678"/>
                  <a:pt x="6900410" y="1457936"/>
                  <a:pt x="6894744" y="1455440"/>
                </a:cubicBezTo>
                <a:cubicBezTo>
                  <a:pt x="6848785" y="1437141"/>
                  <a:pt x="6801566" y="1420089"/>
                  <a:pt x="6753719" y="1404700"/>
                </a:cubicBezTo>
                <a:close/>
                <a:moveTo>
                  <a:pt x="5721221" y="1334413"/>
                </a:moveTo>
                <a:cubicBezTo>
                  <a:pt x="5672743" y="1342731"/>
                  <a:pt x="5623638" y="1353129"/>
                  <a:pt x="5575159" y="1365189"/>
                </a:cubicBezTo>
                <a:cubicBezTo>
                  <a:pt x="5563827" y="1368101"/>
                  <a:pt x="5556904" y="1380162"/>
                  <a:pt x="5560051" y="1391807"/>
                </a:cubicBezTo>
                <a:cubicBezTo>
                  <a:pt x="5561941" y="1401373"/>
                  <a:pt x="5570752" y="1408027"/>
                  <a:pt x="5580826" y="1408027"/>
                </a:cubicBezTo>
                <a:cubicBezTo>
                  <a:pt x="5581457" y="1408027"/>
                  <a:pt x="5584602" y="1407612"/>
                  <a:pt x="5585863" y="1407195"/>
                </a:cubicBezTo>
                <a:cubicBezTo>
                  <a:pt x="5632450" y="1395550"/>
                  <a:pt x="5680930" y="1385153"/>
                  <a:pt x="5728776" y="1376419"/>
                </a:cubicBezTo>
                <a:cubicBezTo>
                  <a:pt x="5740737" y="1374339"/>
                  <a:pt x="5748294" y="1363110"/>
                  <a:pt x="5746404" y="1351465"/>
                </a:cubicBezTo>
                <a:cubicBezTo>
                  <a:pt x="5743884" y="1340236"/>
                  <a:pt x="5733185" y="1332333"/>
                  <a:pt x="5721221" y="1334413"/>
                </a:cubicBezTo>
                <a:close/>
                <a:moveTo>
                  <a:pt x="6464115" y="1333165"/>
                </a:moveTo>
                <a:cubicBezTo>
                  <a:pt x="6458449" y="1332333"/>
                  <a:pt x="6453414" y="1333581"/>
                  <a:pt x="6448377" y="1336492"/>
                </a:cubicBezTo>
                <a:cubicBezTo>
                  <a:pt x="6443340" y="1339819"/>
                  <a:pt x="6440821" y="1344810"/>
                  <a:pt x="6439562" y="1350633"/>
                </a:cubicBezTo>
                <a:cubicBezTo>
                  <a:pt x="6438933" y="1356456"/>
                  <a:pt x="6440192" y="1361862"/>
                  <a:pt x="6443340" y="1366853"/>
                </a:cubicBezTo>
                <a:cubicBezTo>
                  <a:pt x="6446487" y="1371012"/>
                  <a:pt x="6451524" y="1374339"/>
                  <a:pt x="6457190" y="1375171"/>
                </a:cubicBezTo>
                <a:cubicBezTo>
                  <a:pt x="6505038" y="1383489"/>
                  <a:pt x="6553515" y="1393887"/>
                  <a:pt x="6600733" y="1405532"/>
                </a:cubicBezTo>
                <a:cubicBezTo>
                  <a:pt x="6601362" y="1405532"/>
                  <a:pt x="6604511" y="1405948"/>
                  <a:pt x="6605140" y="1405948"/>
                </a:cubicBezTo>
                <a:cubicBezTo>
                  <a:pt x="6615214" y="1405948"/>
                  <a:pt x="6624027" y="1399294"/>
                  <a:pt x="6625917" y="1389728"/>
                </a:cubicBezTo>
                <a:cubicBezTo>
                  <a:pt x="6629064" y="1378083"/>
                  <a:pt x="6622139" y="1366853"/>
                  <a:pt x="6610177" y="1363942"/>
                </a:cubicBezTo>
                <a:cubicBezTo>
                  <a:pt x="6562329" y="1351881"/>
                  <a:pt x="6513223" y="1341483"/>
                  <a:pt x="6464115" y="1333165"/>
                </a:cubicBezTo>
                <a:close/>
                <a:moveTo>
                  <a:pt x="6017750" y="1303220"/>
                </a:moveTo>
                <a:cubicBezTo>
                  <a:pt x="5968015" y="1304884"/>
                  <a:pt x="5917646" y="1308627"/>
                  <a:pt x="5869171" y="1313618"/>
                </a:cubicBezTo>
                <a:cubicBezTo>
                  <a:pt x="5857207" y="1314865"/>
                  <a:pt x="5849026" y="1325263"/>
                  <a:pt x="5849655" y="1336908"/>
                </a:cubicBezTo>
                <a:cubicBezTo>
                  <a:pt x="5850914" y="1347722"/>
                  <a:pt x="5859727" y="1356040"/>
                  <a:pt x="5871061" y="1356040"/>
                </a:cubicBezTo>
                <a:lnTo>
                  <a:pt x="5872947" y="1356040"/>
                </a:lnTo>
                <a:cubicBezTo>
                  <a:pt x="5921426" y="1351049"/>
                  <a:pt x="5970530" y="1347306"/>
                  <a:pt x="6019009" y="1346058"/>
                </a:cubicBezTo>
                <a:cubicBezTo>
                  <a:pt x="6030971" y="1345642"/>
                  <a:pt x="6040413" y="1335660"/>
                  <a:pt x="6039784" y="1324015"/>
                </a:cubicBezTo>
                <a:cubicBezTo>
                  <a:pt x="6039784" y="1311538"/>
                  <a:pt x="6030971" y="1303220"/>
                  <a:pt x="6017750" y="1303220"/>
                </a:cubicBezTo>
                <a:close/>
                <a:moveTo>
                  <a:pt x="6167588" y="1302804"/>
                </a:moveTo>
                <a:cubicBezTo>
                  <a:pt x="6161922" y="1302389"/>
                  <a:pt x="6156254" y="1304468"/>
                  <a:pt x="6151848" y="1308211"/>
                </a:cubicBezTo>
                <a:cubicBezTo>
                  <a:pt x="6148072" y="1311954"/>
                  <a:pt x="6145552" y="1317361"/>
                  <a:pt x="6144923" y="1323600"/>
                </a:cubicBezTo>
                <a:cubicBezTo>
                  <a:pt x="6144294" y="1329422"/>
                  <a:pt x="6146811" y="1334829"/>
                  <a:pt x="6150589" y="1338988"/>
                </a:cubicBezTo>
                <a:cubicBezTo>
                  <a:pt x="6154995" y="1343147"/>
                  <a:pt x="6160034" y="1345226"/>
                  <a:pt x="6165698" y="1345642"/>
                </a:cubicBezTo>
                <a:cubicBezTo>
                  <a:pt x="6214175" y="1347306"/>
                  <a:pt x="6263283" y="1350217"/>
                  <a:pt x="6312389" y="1355624"/>
                </a:cubicBezTo>
                <a:cubicBezTo>
                  <a:pt x="6312389" y="1355624"/>
                  <a:pt x="6313648" y="1355624"/>
                  <a:pt x="6314277" y="1355624"/>
                </a:cubicBezTo>
                <a:cubicBezTo>
                  <a:pt x="6324980" y="1355624"/>
                  <a:pt x="6334423" y="1347306"/>
                  <a:pt x="6335683" y="1336492"/>
                </a:cubicBezTo>
                <a:cubicBezTo>
                  <a:pt x="6336942" y="1324431"/>
                  <a:pt x="6328129" y="1314034"/>
                  <a:pt x="6316167" y="1312786"/>
                </a:cubicBezTo>
                <a:cubicBezTo>
                  <a:pt x="6267059" y="1307795"/>
                  <a:pt x="6216694" y="1304468"/>
                  <a:pt x="6167588" y="1302804"/>
                </a:cubicBezTo>
                <a:close/>
                <a:moveTo>
                  <a:pt x="6095186" y="710146"/>
                </a:moveTo>
                <a:cubicBezTo>
                  <a:pt x="6083224" y="710146"/>
                  <a:pt x="6073783" y="719711"/>
                  <a:pt x="6073783" y="731356"/>
                </a:cubicBezTo>
                <a:lnTo>
                  <a:pt x="6073783" y="878170"/>
                </a:lnTo>
                <a:cubicBezTo>
                  <a:pt x="6073783" y="889815"/>
                  <a:pt x="6083224" y="899380"/>
                  <a:pt x="6095186" y="899380"/>
                </a:cubicBezTo>
                <a:cubicBezTo>
                  <a:pt x="6107148" y="899380"/>
                  <a:pt x="6116592" y="889815"/>
                  <a:pt x="6116592" y="878170"/>
                </a:cubicBezTo>
                <a:lnTo>
                  <a:pt x="6116592" y="731356"/>
                </a:lnTo>
                <a:cubicBezTo>
                  <a:pt x="6116592" y="719711"/>
                  <a:pt x="6107148" y="710146"/>
                  <a:pt x="6095186" y="710146"/>
                </a:cubicBezTo>
                <a:close/>
                <a:moveTo>
                  <a:pt x="6095186" y="416104"/>
                </a:moveTo>
                <a:cubicBezTo>
                  <a:pt x="6083224" y="416104"/>
                  <a:pt x="6073783" y="425669"/>
                  <a:pt x="6073783" y="437730"/>
                </a:cubicBezTo>
                <a:lnTo>
                  <a:pt x="6073783" y="584128"/>
                </a:lnTo>
                <a:cubicBezTo>
                  <a:pt x="6073783" y="596189"/>
                  <a:pt x="6083224" y="605754"/>
                  <a:pt x="6095186" y="605754"/>
                </a:cubicBezTo>
                <a:cubicBezTo>
                  <a:pt x="6107148" y="605754"/>
                  <a:pt x="6116592" y="596189"/>
                  <a:pt x="6116592" y="584128"/>
                </a:cubicBezTo>
                <a:lnTo>
                  <a:pt x="6116592" y="437730"/>
                </a:lnTo>
                <a:cubicBezTo>
                  <a:pt x="6116592" y="425669"/>
                  <a:pt x="6107148" y="416104"/>
                  <a:pt x="6095186" y="416104"/>
                </a:cubicBezTo>
                <a:close/>
                <a:moveTo>
                  <a:pt x="6095186" y="122477"/>
                </a:moveTo>
                <a:cubicBezTo>
                  <a:pt x="6083224" y="122477"/>
                  <a:pt x="6073783" y="132043"/>
                  <a:pt x="6073783" y="143688"/>
                </a:cubicBezTo>
                <a:lnTo>
                  <a:pt x="6073783" y="290501"/>
                </a:lnTo>
                <a:cubicBezTo>
                  <a:pt x="6073783" y="302146"/>
                  <a:pt x="6083224" y="311712"/>
                  <a:pt x="6095186" y="311712"/>
                </a:cubicBezTo>
                <a:cubicBezTo>
                  <a:pt x="6107148" y="311712"/>
                  <a:pt x="6116592" y="302146"/>
                  <a:pt x="6116592" y="290501"/>
                </a:cubicBezTo>
                <a:lnTo>
                  <a:pt x="6116592" y="143688"/>
                </a:lnTo>
                <a:cubicBezTo>
                  <a:pt x="6116592" y="132043"/>
                  <a:pt x="6107148" y="122477"/>
                  <a:pt x="6095186" y="122477"/>
                </a:cubicBezTo>
                <a:close/>
                <a:moveTo>
                  <a:pt x="5773474" y="0"/>
                </a:moveTo>
                <a:lnTo>
                  <a:pt x="6075218" y="0"/>
                </a:lnTo>
                <a:lnTo>
                  <a:pt x="6079999" y="11796"/>
                </a:lnTo>
                <a:cubicBezTo>
                  <a:pt x="6083853" y="15695"/>
                  <a:pt x="6089207" y="18086"/>
                  <a:pt x="6095186" y="18086"/>
                </a:cubicBezTo>
                <a:cubicBezTo>
                  <a:pt x="6101167" y="18086"/>
                  <a:pt x="6106520" y="15695"/>
                  <a:pt x="6110374" y="11796"/>
                </a:cubicBezTo>
                <a:lnTo>
                  <a:pt x="6115156" y="0"/>
                </a:lnTo>
                <a:lnTo>
                  <a:pt x="6420046" y="0"/>
                </a:lnTo>
                <a:lnTo>
                  <a:pt x="6420046" y="1020823"/>
                </a:lnTo>
                <a:lnTo>
                  <a:pt x="6465376" y="1027894"/>
                </a:lnTo>
                <a:cubicBezTo>
                  <a:pt x="6981624" y="1106499"/>
                  <a:pt x="7450655" y="1344395"/>
                  <a:pt x="7822733" y="1716210"/>
                </a:cubicBezTo>
                <a:cubicBezTo>
                  <a:pt x="8194181" y="2088025"/>
                  <a:pt x="8432159" y="2557162"/>
                  <a:pt x="8510856" y="3072879"/>
                </a:cubicBezTo>
                <a:lnTo>
                  <a:pt x="8517781" y="3118628"/>
                </a:lnTo>
                <a:lnTo>
                  <a:pt x="12191999" y="3118628"/>
                </a:lnTo>
                <a:lnTo>
                  <a:pt x="12191999" y="3420572"/>
                </a:lnTo>
                <a:lnTo>
                  <a:pt x="12168043" y="3420572"/>
                </a:lnTo>
                <a:cubicBezTo>
                  <a:pt x="12156711" y="3420572"/>
                  <a:pt x="12146637" y="3430138"/>
                  <a:pt x="12146637" y="3442199"/>
                </a:cubicBezTo>
                <a:cubicBezTo>
                  <a:pt x="12146637" y="3453844"/>
                  <a:pt x="12156711" y="3463410"/>
                  <a:pt x="12168043" y="3463410"/>
                </a:cubicBezTo>
                <a:lnTo>
                  <a:pt x="12191999" y="3463410"/>
                </a:lnTo>
                <a:lnTo>
                  <a:pt x="12191999" y="3765770"/>
                </a:lnTo>
                <a:lnTo>
                  <a:pt x="8517781" y="3765770"/>
                </a:lnTo>
                <a:lnTo>
                  <a:pt x="8510856" y="3811519"/>
                </a:lnTo>
                <a:cubicBezTo>
                  <a:pt x="8432159" y="4327237"/>
                  <a:pt x="8194181" y="4796373"/>
                  <a:pt x="7822733" y="5168188"/>
                </a:cubicBezTo>
                <a:cubicBezTo>
                  <a:pt x="7450655" y="5540004"/>
                  <a:pt x="6981624" y="5777899"/>
                  <a:pt x="6465376" y="5856505"/>
                </a:cubicBezTo>
                <a:lnTo>
                  <a:pt x="6420046" y="5863575"/>
                </a:lnTo>
                <a:lnTo>
                  <a:pt x="6420046" y="6870212"/>
                </a:lnTo>
                <a:lnTo>
                  <a:pt x="6116592" y="6870212"/>
                </a:lnTo>
                <a:lnTo>
                  <a:pt x="6116592" y="6781469"/>
                </a:lnTo>
                <a:cubicBezTo>
                  <a:pt x="6116592" y="6769823"/>
                  <a:pt x="6107148" y="6760258"/>
                  <a:pt x="6095186" y="6760258"/>
                </a:cubicBezTo>
                <a:cubicBezTo>
                  <a:pt x="6083224" y="6760258"/>
                  <a:pt x="6073783" y="6769823"/>
                  <a:pt x="6073783" y="6781469"/>
                </a:cubicBezTo>
                <a:lnTo>
                  <a:pt x="6073783" y="6870212"/>
                </a:lnTo>
                <a:lnTo>
                  <a:pt x="5772845" y="6870212"/>
                </a:lnTo>
                <a:lnTo>
                  <a:pt x="5772845" y="5863575"/>
                </a:lnTo>
                <a:lnTo>
                  <a:pt x="5727519" y="5856505"/>
                </a:lnTo>
                <a:cubicBezTo>
                  <a:pt x="5211269" y="5777899"/>
                  <a:pt x="4742237" y="5540004"/>
                  <a:pt x="4370159" y="5168188"/>
                </a:cubicBezTo>
                <a:cubicBezTo>
                  <a:pt x="3998709" y="4796373"/>
                  <a:pt x="3760731" y="4327237"/>
                  <a:pt x="3682034" y="3811519"/>
                </a:cubicBezTo>
                <a:lnTo>
                  <a:pt x="3675109" y="3765770"/>
                </a:lnTo>
                <a:lnTo>
                  <a:pt x="3667615" y="3765770"/>
                </a:lnTo>
                <a:lnTo>
                  <a:pt x="3667615" y="3765769"/>
                </a:lnTo>
                <a:lnTo>
                  <a:pt x="0" y="3765769"/>
                </a:lnTo>
                <a:lnTo>
                  <a:pt x="0" y="3463825"/>
                </a:lnTo>
                <a:lnTo>
                  <a:pt x="50985" y="3463825"/>
                </a:lnTo>
                <a:cubicBezTo>
                  <a:pt x="62317" y="3463825"/>
                  <a:pt x="72391" y="3454259"/>
                  <a:pt x="72391" y="3442198"/>
                </a:cubicBezTo>
                <a:cubicBezTo>
                  <a:pt x="72391" y="3430553"/>
                  <a:pt x="62317" y="3420987"/>
                  <a:pt x="50985" y="3420987"/>
                </a:cubicBezTo>
                <a:lnTo>
                  <a:pt x="0" y="3420987"/>
                </a:lnTo>
                <a:lnTo>
                  <a:pt x="0" y="3118627"/>
                </a:lnTo>
                <a:lnTo>
                  <a:pt x="3675109" y="3118627"/>
                </a:lnTo>
                <a:lnTo>
                  <a:pt x="3682034" y="3072879"/>
                </a:lnTo>
                <a:cubicBezTo>
                  <a:pt x="3760731" y="2557162"/>
                  <a:pt x="3998709" y="2088025"/>
                  <a:pt x="4370790" y="1716210"/>
                </a:cubicBezTo>
                <a:cubicBezTo>
                  <a:pt x="4742869" y="1344395"/>
                  <a:pt x="5211899" y="1106499"/>
                  <a:pt x="5727519" y="1027894"/>
                </a:cubicBezTo>
                <a:lnTo>
                  <a:pt x="5773474" y="1020823"/>
                </a:lnTo>
                <a:close/>
              </a:path>
            </a:pathLst>
          </a:custGeom>
          <a:solidFill>
            <a:srgbClr val="2C3E50"/>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grpSp>
        <p:nvGrpSpPr>
          <p:cNvPr id="57" name="Group 56">
            <a:extLst>
              <a:ext uri="{FF2B5EF4-FFF2-40B4-BE49-F238E27FC236}">
                <a16:creationId xmlns:a16="http://schemas.microsoft.com/office/drawing/2014/main" id="{AB93D2E8-04A5-467A-B411-69BE30DBAF28}"/>
              </a:ext>
            </a:extLst>
          </p:cNvPr>
          <p:cNvGrpSpPr/>
          <p:nvPr/>
        </p:nvGrpSpPr>
        <p:grpSpPr>
          <a:xfrm>
            <a:off x="3189531" y="532908"/>
            <a:ext cx="1248230" cy="1248230"/>
            <a:chOff x="1924326" y="1271420"/>
            <a:chExt cx="1114376" cy="1114376"/>
          </a:xfrm>
        </p:grpSpPr>
        <p:sp>
          <p:nvSpPr>
            <p:cNvPr id="71" name="Teardrop 70">
              <a:extLst>
                <a:ext uri="{FF2B5EF4-FFF2-40B4-BE49-F238E27FC236}">
                  <a16:creationId xmlns:a16="http://schemas.microsoft.com/office/drawing/2014/main" id="{77638643-B05F-4C5D-80E1-38E2AC0C961D}"/>
                </a:ext>
              </a:extLst>
            </p:cNvPr>
            <p:cNvSpPr/>
            <p:nvPr/>
          </p:nvSpPr>
          <p:spPr>
            <a:xfrm rot="5400000">
              <a:off x="1924326" y="1271420"/>
              <a:ext cx="1114376" cy="1114376"/>
            </a:xfrm>
            <a:prstGeom prst="teardrop">
              <a:avLst/>
            </a:prstGeom>
            <a:solidFill>
              <a:schemeClr val="bg1"/>
            </a:solidFill>
            <a:ln w="92075">
              <a:solidFill>
                <a:srgbClr val="C038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TextBox 71">
              <a:extLst>
                <a:ext uri="{FF2B5EF4-FFF2-40B4-BE49-F238E27FC236}">
                  <a16:creationId xmlns:a16="http://schemas.microsoft.com/office/drawing/2014/main" id="{B7FF8713-EDF2-4F59-B00C-B4E4B3F69687}"/>
                </a:ext>
              </a:extLst>
            </p:cNvPr>
            <p:cNvSpPr txBox="1"/>
            <p:nvPr/>
          </p:nvSpPr>
          <p:spPr>
            <a:xfrm>
              <a:off x="2051324" y="1375234"/>
              <a:ext cx="860380" cy="906749"/>
            </a:xfrm>
            <a:prstGeom prst="rect">
              <a:avLst/>
            </a:prstGeom>
            <a:noFill/>
          </p:spPr>
          <p:txBody>
            <a:bodyPr wrap="none" rtlCol="0" anchor="b">
              <a:spAutoFit/>
            </a:bodyPr>
            <a:lstStyle/>
            <a:p>
              <a:pPr algn="ctr"/>
              <a:r>
                <a:rPr lang="en-US" sz="6000" b="1" cap="all" noProof="1">
                  <a:solidFill>
                    <a:srgbClr val="C0382A"/>
                  </a:solidFill>
                </a:rPr>
                <a:t>01</a:t>
              </a:r>
            </a:p>
          </p:txBody>
        </p:sp>
      </p:grpSp>
      <p:grpSp>
        <p:nvGrpSpPr>
          <p:cNvPr id="58" name="Group 57">
            <a:extLst>
              <a:ext uri="{FF2B5EF4-FFF2-40B4-BE49-F238E27FC236}">
                <a16:creationId xmlns:a16="http://schemas.microsoft.com/office/drawing/2014/main" id="{71AE5B76-69CD-493B-B874-8A8B5DBA1637}"/>
              </a:ext>
            </a:extLst>
          </p:cNvPr>
          <p:cNvGrpSpPr/>
          <p:nvPr/>
        </p:nvGrpSpPr>
        <p:grpSpPr>
          <a:xfrm>
            <a:off x="7754240" y="532908"/>
            <a:ext cx="1248230" cy="1248230"/>
            <a:chOff x="5980133" y="1272322"/>
            <a:chExt cx="1114376" cy="1114376"/>
          </a:xfrm>
        </p:grpSpPr>
        <p:sp>
          <p:nvSpPr>
            <p:cNvPr id="69" name="Teardrop 68">
              <a:extLst>
                <a:ext uri="{FF2B5EF4-FFF2-40B4-BE49-F238E27FC236}">
                  <a16:creationId xmlns:a16="http://schemas.microsoft.com/office/drawing/2014/main" id="{56118DE6-CD3D-4540-822E-4191988E9267}"/>
                </a:ext>
              </a:extLst>
            </p:cNvPr>
            <p:cNvSpPr/>
            <p:nvPr/>
          </p:nvSpPr>
          <p:spPr>
            <a:xfrm rot="10800000">
              <a:off x="5980133" y="1272322"/>
              <a:ext cx="1114376" cy="1114376"/>
            </a:xfrm>
            <a:prstGeom prst="teardrop">
              <a:avLst/>
            </a:prstGeom>
            <a:solidFill>
              <a:schemeClr val="bg1"/>
            </a:solidFill>
            <a:ln w="92075">
              <a:solidFill>
                <a:srgbClr val="9ABC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a:extLst>
                <a:ext uri="{FF2B5EF4-FFF2-40B4-BE49-F238E27FC236}">
                  <a16:creationId xmlns:a16="http://schemas.microsoft.com/office/drawing/2014/main" id="{FFC75D5D-C9A4-45A9-B554-0F23282C5909}"/>
                </a:ext>
              </a:extLst>
            </p:cNvPr>
            <p:cNvSpPr txBox="1"/>
            <p:nvPr/>
          </p:nvSpPr>
          <p:spPr>
            <a:xfrm>
              <a:off x="6107131" y="1376136"/>
              <a:ext cx="860380" cy="906749"/>
            </a:xfrm>
            <a:prstGeom prst="rect">
              <a:avLst/>
            </a:prstGeom>
            <a:noFill/>
          </p:spPr>
          <p:txBody>
            <a:bodyPr wrap="none" rtlCol="0" anchor="b">
              <a:spAutoFit/>
            </a:bodyPr>
            <a:lstStyle/>
            <a:p>
              <a:pPr algn="ctr"/>
              <a:r>
                <a:rPr lang="en-US" sz="6000" b="1" cap="all" noProof="1">
                  <a:solidFill>
                    <a:srgbClr val="9ABC59"/>
                  </a:solidFill>
                </a:rPr>
                <a:t>02</a:t>
              </a:r>
            </a:p>
          </p:txBody>
        </p:sp>
      </p:grpSp>
      <p:grpSp>
        <p:nvGrpSpPr>
          <p:cNvPr id="59" name="Group 58">
            <a:extLst>
              <a:ext uri="{FF2B5EF4-FFF2-40B4-BE49-F238E27FC236}">
                <a16:creationId xmlns:a16="http://schemas.microsoft.com/office/drawing/2014/main" id="{3CE750A8-8C76-4090-98FA-740109474E25}"/>
              </a:ext>
            </a:extLst>
          </p:cNvPr>
          <p:cNvGrpSpPr/>
          <p:nvPr/>
        </p:nvGrpSpPr>
        <p:grpSpPr>
          <a:xfrm>
            <a:off x="3189531" y="5076086"/>
            <a:ext cx="1248230" cy="1248230"/>
            <a:chOff x="1924326" y="4809814"/>
            <a:chExt cx="1114376" cy="1114376"/>
          </a:xfrm>
        </p:grpSpPr>
        <p:sp>
          <p:nvSpPr>
            <p:cNvPr id="67" name="Teardrop 66">
              <a:extLst>
                <a:ext uri="{FF2B5EF4-FFF2-40B4-BE49-F238E27FC236}">
                  <a16:creationId xmlns:a16="http://schemas.microsoft.com/office/drawing/2014/main" id="{9BAD4A9E-7E3C-4181-89E7-EAF2933C542F}"/>
                </a:ext>
              </a:extLst>
            </p:cNvPr>
            <p:cNvSpPr/>
            <p:nvPr/>
          </p:nvSpPr>
          <p:spPr>
            <a:xfrm>
              <a:off x="1924326" y="4809814"/>
              <a:ext cx="1114376" cy="1114376"/>
            </a:xfrm>
            <a:prstGeom prst="teardrop">
              <a:avLst/>
            </a:prstGeom>
            <a:solidFill>
              <a:schemeClr val="bg1"/>
            </a:solidFill>
            <a:ln w="92075">
              <a:solidFill>
                <a:srgbClr val="2B80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TextBox 67">
              <a:extLst>
                <a:ext uri="{FF2B5EF4-FFF2-40B4-BE49-F238E27FC236}">
                  <a16:creationId xmlns:a16="http://schemas.microsoft.com/office/drawing/2014/main" id="{08E534D0-72E2-4892-90E1-C02847361CF6}"/>
                </a:ext>
              </a:extLst>
            </p:cNvPr>
            <p:cNvSpPr txBox="1"/>
            <p:nvPr/>
          </p:nvSpPr>
          <p:spPr>
            <a:xfrm>
              <a:off x="2051324" y="4913628"/>
              <a:ext cx="860380" cy="906749"/>
            </a:xfrm>
            <a:prstGeom prst="rect">
              <a:avLst/>
            </a:prstGeom>
            <a:noFill/>
          </p:spPr>
          <p:txBody>
            <a:bodyPr wrap="none" rtlCol="0" anchor="b">
              <a:spAutoFit/>
            </a:bodyPr>
            <a:lstStyle/>
            <a:p>
              <a:pPr algn="ctr"/>
              <a:r>
                <a:rPr lang="en-US" sz="6000" b="1" cap="all" noProof="1">
                  <a:solidFill>
                    <a:srgbClr val="2B80B9"/>
                  </a:solidFill>
                </a:rPr>
                <a:t>03</a:t>
              </a:r>
            </a:p>
          </p:txBody>
        </p:sp>
      </p:grpSp>
      <p:grpSp>
        <p:nvGrpSpPr>
          <p:cNvPr id="60" name="Group 59">
            <a:extLst>
              <a:ext uri="{FF2B5EF4-FFF2-40B4-BE49-F238E27FC236}">
                <a16:creationId xmlns:a16="http://schemas.microsoft.com/office/drawing/2014/main" id="{4752B98C-F432-4CAA-9022-BD4FFA1D304D}"/>
              </a:ext>
            </a:extLst>
          </p:cNvPr>
          <p:cNvGrpSpPr/>
          <p:nvPr/>
        </p:nvGrpSpPr>
        <p:grpSpPr>
          <a:xfrm>
            <a:off x="7754240" y="5076086"/>
            <a:ext cx="1248230" cy="1248230"/>
            <a:chOff x="5980133" y="4809814"/>
            <a:chExt cx="1114376" cy="1114376"/>
          </a:xfrm>
        </p:grpSpPr>
        <p:sp>
          <p:nvSpPr>
            <p:cNvPr id="65" name="Teardrop 64">
              <a:extLst>
                <a:ext uri="{FF2B5EF4-FFF2-40B4-BE49-F238E27FC236}">
                  <a16:creationId xmlns:a16="http://schemas.microsoft.com/office/drawing/2014/main" id="{BF2AA494-98AD-45E3-814E-B1556BCE1F31}"/>
                </a:ext>
              </a:extLst>
            </p:cNvPr>
            <p:cNvSpPr/>
            <p:nvPr/>
          </p:nvSpPr>
          <p:spPr>
            <a:xfrm rot="16200000">
              <a:off x="5980133" y="4809814"/>
              <a:ext cx="1114376" cy="1114376"/>
            </a:xfrm>
            <a:prstGeom prst="teardrop">
              <a:avLst/>
            </a:prstGeom>
            <a:solidFill>
              <a:schemeClr val="bg1"/>
            </a:solidFill>
            <a:ln w="92075">
              <a:solidFill>
                <a:srgbClr val="F39B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Box 65">
              <a:extLst>
                <a:ext uri="{FF2B5EF4-FFF2-40B4-BE49-F238E27FC236}">
                  <a16:creationId xmlns:a16="http://schemas.microsoft.com/office/drawing/2014/main" id="{F085BA2A-FD68-43A0-A340-F5AAAF0FD32D}"/>
                </a:ext>
              </a:extLst>
            </p:cNvPr>
            <p:cNvSpPr txBox="1"/>
            <p:nvPr/>
          </p:nvSpPr>
          <p:spPr>
            <a:xfrm>
              <a:off x="6107131" y="4913627"/>
              <a:ext cx="860380" cy="906749"/>
            </a:xfrm>
            <a:prstGeom prst="rect">
              <a:avLst/>
            </a:prstGeom>
            <a:noFill/>
          </p:spPr>
          <p:txBody>
            <a:bodyPr wrap="none" rtlCol="0" anchor="b">
              <a:spAutoFit/>
            </a:bodyPr>
            <a:lstStyle/>
            <a:p>
              <a:pPr algn="ctr"/>
              <a:r>
                <a:rPr lang="en-US" sz="6000" b="1" cap="all" noProof="1">
                  <a:solidFill>
                    <a:srgbClr val="F39B13"/>
                  </a:solidFill>
                </a:rPr>
                <a:t>04</a:t>
              </a:r>
            </a:p>
          </p:txBody>
        </p:sp>
      </p:grpSp>
      <p:sp>
        <p:nvSpPr>
          <p:cNvPr id="4" name="Subtitle 3">
            <a:extLst>
              <a:ext uri="{FF2B5EF4-FFF2-40B4-BE49-F238E27FC236}">
                <a16:creationId xmlns:a16="http://schemas.microsoft.com/office/drawing/2014/main" id="{D9995EEE-A383-CC49-8F3B-99BE85A2C940}"/>
              </a:ext>
            </a:extLst>
          </p:cNvPr>
          <p:cNvSpPr>
            <a:spLocks noGrp="1"/>
          </p:cNvSpPr>
          <p:nvPr>
            <p:ph type="subTitle" idx="1"/>
          </p:nvPr>
        </p:nvSpPr>
        <p:spPr>
          <a:xfrm>
            <a:off x="4477075" y="2247175"/>
            <a:ext cx="3048000" cy="1902059"/>
          </a:xfrm>
        </p:spPr>
        <p:txBody>
          <a:bodyPr/>
          <a:lstStyle/>
          <a:p>
            <a:pPr algn="ctr"/>
            <a:r>
              <a:rPr lang="en-US" b="1" dirty="0"/>
              <a:t>DESTINACIÓN PROVISIONAL</a:t>
            </a:r>
          </a:p>
          <a:p>
            <a:pPr algn="ctr"/>
            <a:r>
              <a:rPr lang="en-US" b="1" dirty="0"/>
              <a:t> ALCALDÍA SANTIAGO DE CALI</a:t>
            </a:r>
          </a:p>
        </p:txBody>
      </p:sp>
      <p:sp>
        <p:nvSpPr>
          <p:cNvPr id="6" name="Rectángulo 5">
            <a:extLst>
              <a:ext uri="{FF2B5EF4-FFF2-40B4-BE49-F238E27FC236}">
                <a16:creationId xmlns:a16="http://schemas.microsoft.com/office/drawing/2014/main" id="{B4158247-8F17-43EA-89C2-78B644D8B0BB}"/>
              </a:ext>
            </a:extLst>
          </p:cNvPr>
          <p:cNvSpPr/>
          <p:nvPr/>
        </p:nvSpPr>
        <p:spPr>
          <a:xfrm>
            <a:off x="212410" y="420859"/>
            <a:ext cx="2885234" cy="2123658"/>
          </a:xfrm>
          <a:prstGeom prst="rect">
            <a:avLst/>
          </a:prstGeom>
        </p:spPr>
        <p:txBody>
          <a:bodyPr wrap="square">
            <a:spAutoFit/>
          </a:bodyPr>
          <a:lstStyle/>
          <a:p>
            <a:pPr algn="just"/>
            <a:r>
              <a:rPr lang="es-ES" sz="2000" b="1" dirty="0">
                <a:solidFill>
                  <a:srgbClr val="C0382A"/>
                </a:solidFill>
              </a:rPr>
              <a:t>10 de octubre de 2017</a:t>
            </a:r>
          </a:p>
          <a:p>
            <a:pPr algn="just"/>
            <a:endParaRPr lang="es-ES" sz="1600" dirty="0"/>
          </a:p>
          <a:p>
            <a:pPr algn="just"/>
            <a:r>
              <a:rPr lang="es-ES" sz="1600" dirty="0"/>
              <a:t>Mediante </a:t>
            </a:r>
            <a:r>
              <a:rPr lang="es-ES" sz="1600" b="1" dirty="0"/>
              <a:t>CE2017-023069</a:t>
            </a:r>
            <a:r>
              <a:rPr lang="es-ES" sz="1600" dirty="0"/>
              <a:t> el Municipio de Santiago de Cali solicita la destinación provisional del inmueble identificado con el FMI 370-25995. </a:t>
            </a:r>
          </a:p>
        </p:txBody>
      </p:sp>
      <p:pic>
        <p:nvPicPr>
          <p:cNvPr id="32" name="Imagen 31">
            <a:extLst>
              <a:ext uri="{FF2B5EF4-FFF2-40B4-BE49-F238E27FC236}">
                <a16:creationId xmlns:a16="http://schemas.microsoft.com/office/drawing/2014/main" id="{57EC8EB9-50FD-4F25-B270-C2EA8C3996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33191" y="48237"/>
            <a:ext cx="1715135" cy="745490"/>
          </a:xfrm>
          <a:prstGeom prst="rect">
            <a:avLst/>
          </a:prstGeom>
        </p:spPr>
      </p:pic>
      <p:grpSp>
        <p:nvGrpSpPr>
          <p:cNvPr id="33" name="Grupo 32">
            <a:extLst>
              <a:ext uri="{FF2B5EF4-FFF2-40B4-BE49-F238E27FC236}">
                <a16:creationId xmlns:a16="http://schemas.microsoft.com/office/drawing/2014/main" id="{AE024FB6-299D-4419-AC81-584AE2C15754}"/>
              </a:ext>
            </a:extLst>
          </p:cNvPr>
          <p:cNvGrpSpPr/>
          <p:nvPr/>
        </p:nvGrpSpPr>
        <p:grpSpPr>
          <a:xfrm>
            <a:off x="9371280" y="802017"/>
            <a:ext cx="2677046" cy="1336752"/>
            <a:chOff x="2281172" y="2005129"/>
            <a:chExt cx="2168251" cy="1336752"/>
          </a:xfrm>
        </p:grpSpPr>
        <p:sp>
          <p:nvSpPr>
            <p:cNvPr id="34" name="Rectángulo 33">
              <a:extLst>
                <a:ext uri="{FF2B5EF4-FFF2-40B4-BE49-F238E27FC236}">
                  <a16:creationId xmlns:a16="http://schemas.microsoft.com/office/drawing/2014/main" id="{A0136C11-AF67-4AD3-BAB5-01C86B11240D}"/>
                </a:ext>
              </a:extLst>
            </p:cNvPr>
            <p:cNvSpPr/>
            <p:nvPr/>
          </p:nvSpPr>
          <p:spPr>
            <a:xfrm>
              <a:off x="2281172" y="2005129"/>
              <a:ext cx="2168251" cy="133675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35" name="CuadroTexto 34">
              <a:extLst>
                <a:ext uri="{FF2B5EF4-FFF2-40B4-BE49-F238E27FC236}">
                  <a16:creationId xmlns:a16="http://schemas.microsoft.com/office/drawing/2014/main" id="{3910A16D-45B0-49E5-93F2-2FA0DC1647BB}"/>
                </a:ext>
              </a:extLst>
            </p:cNvPr>
            <p:cNvSpPr txBox="1"/>
            <p:nvPr/>
          </p:nvSpPr>
          <p:spPr>
            <a:xfrm>
              <a:off x="2281172" y="2005129"/>
              <a:ext cx="2168251" cy="133675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2456" tIns="92456" rIns="92456" bIns="92456" numCol="1" spcCol="1270" anchor="t" anchorCtr="1">
              <a:noAutofit/>
            </a:bodyPr>
            <a:lstStyle/>
            <a:p>
              <a:pPr marL="0" lvl="0" indent="0" algn="l" defTabSz="577850">
                <a:lnSpc>
                  <a:spcPct val="90000"/>
                </a:lnSpc>
                <a:spcBef>
                  <a:spcPct val="0"/>
                </a:spcBef>
                <a:spcAft>
                  <a:spcPct val="35000"/>
                </a:spcAft>
                <a:buNone/>
              </a:pPr>
              <a:r>
                <a:rPr lang="es-CO" sz="2000" b="1" kern="1200" dirty="0">
                  <a:solidFill>
                    <a:srgbClr val="9ABC59"/>
                  </a:solidFill>
                </a:rPr>
                <a:t>03 de noviembre de 2017 </a:t>
              </a:r>
            </a:p>
            <a:p>
              <a:pPr marL="0" lvl="1" algn="l" defTabSz="444500">
                <a:lnSpc>
                  <a:spcPct val="90000"/>
                </a:lnSpc>
                <a:spcBef>
                  <a:spcPct val="0"/>
                </a:spcBef>
                <a:spcAft>
                  <a:spcPct val="15000"/>
                </a:spcAft>
              </a:pPr>
              <a:r>
                <a:rPr lang="es-CO" sz="1600" kern="1200" dirty="0"/>
                <a:t>Mediante Comité Virtual No. 32 del 03 de noviembre de 2017 la Sociedad de Activos Especiales SAE SAS, aprobó a destinación provisional a favor de la Alcaldía de Cali.</a:t>
              </a:r>
            </a:p>
          </p:txBody>
        </p:sp>
      </p:grpSp>
      <p:sp>
        <p:nvSpPr>
          <p:cNvPr id="7" name="Rectángulo 6">
            <a:extLst>
              <a:ext uri="{FF2B5EF4-FFF2-40B4-BE49-F238E27FC236}">
                <a16:creationId xmlns:a16="http://schemas.microsoft.com/office/drawing/2014/main" id="{B89483BB-BE86-45EC-91E9-8E2FCA7F8372}"/>
              </a:ext>
            </a:extLst>
          </p:cNvPr>
          <p:cNvSpPr/>
          <p:nvPr/>
        </p:nvSpPr>
        <p:spPr>
          <a:xfrm>
            <a:off x="78558" y="4014257"/>
            <a:ext cx="2778603" cy="2123658"/>
          </a:xfrm>
          <a:prstGeom prst="rect">
            <a:avLst/>
          </a:prstGeom>
        </p:spPr>
        <p:txBody>
          <a:bodyPr wrap="square">
            <a:spAutoFit/>
          </a:bodyPr>
          <a:lstStyle/>
          <a:p>
            <a:pPr lvl="0"/>
            <a:r>
              <a:rPr lang="es-CO" b="1" dirty="0">
                <a:solidFill>
                  <a:srgbClr val="2B80B9"/>
                </a:solidFill>
              </a:rPr>
              <a:t>08 de marzo de 2018</a:t>
            </a:r>
          </a:p>
          <a:p>
            <a:pPr lvl="0"/>
            <a:endParaRPr lang="es-CO" dirty="0"/>
          </a:p>
          <a:p>
            <a:pPr lvl="0" algn="just"/>
            <a:r>
              <a:rPr lang="es-CO" sz="1600" dirty="0"/>
              <a:t>Se expide la resolución 289 de 08 de marzo de 2018, en donde se nombra a la Alcaldía de Santiago de Cali como destinatario provisional del inmueble</a:t>
            </a:r>
          </a:p>
        </p:txBody>
      </p:sp>
      <p:sp>
        <p:nvSpPr>
          <p:cNvPr id="8" name="Rectángulo 7">
            <a:extLst>
              <a:ext uri="{FF2B5EF4-FFF2-40B4-BE49-F238E27FC236}">
                <a16:creationId xmlns:a16="http://schemas.microsoft.com/office/drawing/2014/main" id="{2A7ED2A5-9C63-4C07-9670-90901BD3B656}"/>
              </a:ext>
            </a:extLst>
          </p:cNvPr>
          <p:cNvSpPr/>
          <p:nvPr/>
        </p:nvSpPr>
        <p:spPr>
          <a:xfrm>
            <a:off x="9325567" y="4336462"/>
            <a:ext cx="2417254" cy="1877437"/>
          </a:xfrm>
          <a:prstGeom prst="rect">
            <a:avLst/>
          </a:prstGeom>
        </p:spPr>
        <p:txBody>
          <a:bodyPr wrap="square">
            <a:spAutoFit/>
          </a:bodyPr>
          <a:lstStyle/>
          <a:p>
            <a:pPr lvl="0" algn="just"/>
            <a:r>
              <a:rPr lang="es-CO" b="1" dirty="0">
                <a:solidFill>
                  <a:srgbClr val="F39B13"/>
                </a:solidFill>
              </a:rPr>
              <a:t>05 de Abril de 2018</a:t>
            </a:r>
          </a:p>
          <a:p>
            <a:pPr lvl="0" algn="just"/>
            <a:endParaRPr lang="es-CO" b="1" dirty="0">
              <a:solidFill>
                <a:srgbClr val="C00000"/>
              </a:solidFill>
            </a:endParaRPr>
          </a:p>
          <a:p>
            <a:pPr lvl="0" algn="just"/>
            <a:r>
              <a:rPr lang="es-CO" sz="1600" b="1" dirty="0"/>
              <a:t>Se realiza la entrega física del lote al Municipio de Santiago de Cali en administración del señor Maurice </a:t>
            </a:r>
            <a:r>
              <a:rPr lang="es-CO" sz="1600" b="1" dirty="0" err="1"/>
              <a:t>Armitage</a:t>
            </a:r>
            <a:r>
              <a:rPr lang="es-CO" sz="1600" b="1" dirty="0"/>
              <a:t>.</a:t>
            </a:r>
          </a:p>
        </p:txBody>
      </p:sp>
    </p:spTree>
    <p:extLst>
      <p:ext uri="{BB962C8B-B14F-4D97-AF65-F5344CB8AC3E}">
        <p14:creationId xmlns:p14="http://schemas.microsoft.com/office/powerpoint/2010/main" val="25441922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1000"/>
                                        <p:tgtEl>
                                          <p:spTgt spid="57"/>
                                        </p:tgtEl>
                                      </p:cBhvr>
                                    </p:animEffect>
                                    <p:anim calcmode="lin" valueType="num">
                                      <p:cBhvr>
                                        <p:cTn id="13" dur="1000" fill="hold"/>
                                        <p:tgtEl>
                                          <p:spTgt spid="57"/>
                                        </p:tgtEl>
                                        <p:attrNameLst>
                                          <p:attrName>ppt_x</p:attrName>
                                        </p:attrNameLst>
                                      </p:cBhvr>
                                      <p:tavLst>
                                        <p:tav tm="0">
                                          <p:val>
                                            <p:strVal val="#ppt_x"/>
                                          </p:val>
                                        </p:tav>
                                        <p:tav tm="100000">
                                          <p:val>
                                            <p:strVal val="#ppt_x"/>
                                          </p:val>
                                        </p:tav>
                                      </p:tavLst>
                                    </p:anim>
                                    <p:anim calcmode="lin" valueType="num">
                                      <p:cBhvr>
                                        <p:cTn id="14"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fade">
                                      <p:cBhvr>
                                        <p:cTn id="19" dur="1000"/>
                                        <p:tgtEl>
                                          <p:spTgt spid="58"/>
                                        </p:tgtEl>
                                      </p:cBhvr>
                                    </p:animEffect>
                                    <p:anim calcmode="lin" valueType="num">
                                      <p:cBhvr>
                                        <p:cTn id="20" dur="1000" fill="hold"/>
                                        <p:tgtEl>
                                          <p:spTgt spid="58"/>
                                        </p:tgtEl>
                                        <p:attrNameLst>
                                          <p:attrName>ppt_x</p:attrName>
                                        </p:attrNameLst>
                                      </p:cBhvr>
                                      <p:tavLst>
                                        <p:tav tm="0">
                                          <p:val>
                                            <p:strVal val="#ppt_x"/>
                                          </p:val>
                                        </p:tav>
                                        <p:tav tm="100000">
                                          <p:val>
                                            <p:strVal val="#ppt_x"/>
                                          </p:val>
                                        </p:tav>
                                      </p:tavLst>
                                    </p:anim>
                                    <p:anim calcmode="lin" valueType="num">
                                      <p:cBhvr>
                                        <p:cTn id="21" dur="1000" fill="hold"/>
                                        <p:tgtEl>
                                          <p:spTgt spid="58"/>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1000"/>
                                        <p:tgtEl>
                                          <p:spTgt spid="33"/>
                                        </p:tgtEl>
                                      </p:cBhvr>
                                    </p:animEffect>
                                    <p:anim calcmode="lin" valueType="num">
                                      <p:cBhvr>
                                        <p:cTn id="25" dur="1000" fill="hold"/>
                                        <p:tgtEl>
                                          <p:spTgt spid="33"/>
                                        </p:tgtEl>
                                        <p:attrNameLst>
                                          <p:attrName>ppt_x</p:attrName>
                                        </p:attrNameLst>
                                      </p:cBhvr>
                                      <p:tavLst>
                                        <p:tav tm="0">
                                          <p:val>
                                            <p:strVal val="#ppt_x"/>
                                          </p:val>
                                        </p:tav>
                                        <p:tav tm="100000">
                                          <p:val>
                                            <p:strVal val="#ppt_x"/>
                                          </p:val>
                                        </p:tav>
                                      </p:tavLst>
                                    </p:anim>
                                    <p:anim calcmode="lin" valueType="num">
                                      <p:cBhvr>
                                        <p:cTn id="26"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59"/>
                                        </p:tgtEl>
                                        <p:attrNameLst>
                                          <p:attrName>style.visibility</p:attrName>
                                        </p:attrNameLst>
                                      </p:cBhvr>
                                      <p:to>
                                        <p:strVal val="visible"/>
                                      </p:to>
                                    </p:set>
                                    <p:animEffect transition="in" filter="fade">
                                      <p:cBhvr>
                                        <p:cTn id="36" dur="1000"/>
                                        <p:tgtEl>
                                          <p:spTgt spid="59"/>
                                        </p:tgtEl>
                                      </p:cBhvr>
                                    </p:animEffect>
                                    <p:anim calcmode="lin" valueType="num">
                                      <p:cBhvr>
                                        <p:cTn id="37" dur="1000" fill="hold"/>
                                        <p:tgtEl>
                                          <p:spTgt spid="59"/>
                                        </p:tgtEl>
                                        <p:attrNameLst>
                                          <p:attrName>ppt_x</p:attrName>
                                        </p:attrNameLst>
                                      </p:cBhvr>
                                      <p:tavLst>
                                        <p:tav tm="0">
                                          <p:val>
                                            <p:strVal val="#ppt_x"/>
                                          </p:val>
                                        </p:tav>
                                        <p:tav tm="100000">
                                          <p:val>
                                            <p:strVal val="#ppt_x"/>
                                          </p:val>
                                        </p:tav>
                                      </p:tavLst>
                                    </p:anim>
                                    <p:anim calcmode="lin" valueType="num">
                                      <p:cBhvr>
                                        <p:cTn id="38"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1000"/>
                                        <p:tgtEl>
                                          <p:spTgt spid="60"/>
                                        </p:tgtEl>
                                      </p:cBhvr>
                                    </p:animEffect>
                                    <p:anim calcmode="lin" valueType="num">
                                      <p:cBhvr>
                                        <p:cTn id="44" dur="1000" fill="hold"/>
                                        <p:tgtEl>
                                          <p:spTgt spid="60"/>
                                        </p:tgtEl>
                                        <p:attrNameLst>
                                          <p:attrName>ppt_x</p:attrName>
                                        </p:attrNameLst>
                                      </p:cBhvr>
                                      <p:tavLst>
                                        <p:tav tm="0">
                                          <p:val>
                                            <p:strVal val="#ppt_x"/>
                                          </p:val>
                                        </p:tav>
                                        <p:tav tm="100000">
                                          <p:val>
                                            <p:strVal val="#ppt_x"/>
                                          </p:val>
                                        </p:tav>
                                      </p:tavLst>
                                    </p:anim>
                                    <p:anim calcmode="lin" valueType="num">
                                      <p:cBhvr>
                                        <p:cTn id="45" dur="1000" fill="hold"/>
                                        <p:tgtEl>
                                          <p:spTgt spid="6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1000"/>
                                        <p:tgtEl>
                                          <p:spTgt spid="8"/>
                                        </p:tgtEl>
                                      </p:cBhvr>
                                    </p:animEffect>
                                    <p:anim calcmode="lin" valueType="num">
                                      <p:cBhvr>
                                        <p:cTn id="49" dur="1000" fill="hold"/>
                                        <p:tgtEl>
                                          <p:spTgt spid="8"/>
                                        </p:tgtEl>
                                        <p:attrNameLst>
                                          <p:attrName>ppt_x</p:attrName>
                                        </p:attrNameLst>
                                      </p:cBhvr>
                                      <p:tavLst>
                                        <p:tav tm="0">
                                          <p:val>
                                            <p:strVal val="#ppt_x"/>
                                          </p:val>
                                        </p:tav>
                                        <p:tav tm="100000">
                                          <p:val>
                                            <p:strVal val="#ppt_x"/>
                                          </p:val>
                                        </p:tav>
                                      </p:tavLst>
                                    </p:anim>
                                    <p:anim calcmode="lin" valueType="num">
                                      <p:cBhvr>
                                        <p:cTn id="5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8BAAACF6-CB63-4A5E-8241-23A6D9C45619}"/>
              </a:ext>
            </a:extLst>
          </p:cNvPr>
          <p:cNvGrpSpPr/>
          <p:nvPr/>
        </p:nvGrpSpPr>
        <p:grpSpPr>
          <a:xfrm>
            <a:off x="7990876" y="1578705"/>
            <a:ext cx="2923356" cy="2106566"/>
            <a:chOff x="7990876" y="1578705"/>
            <a:chExt cx="2923356" cy="2106566"/>
          </a:xfrm>
        </p:grpSpPr>
        <p:grpSp>
          <p:nvGrpSpPr>
            <p:cNvPr id="21" name="Group 20">
              <a:extLst>
                <a:ext uri="{FF2B5EF4-FFF2-40B4-BE49-F238E27FC236}">
                  <a16:creationId xmlns:a16="http://schemas.microsoft.com/office/drawing/2014/main" id="{AD5E4200-3402-451C-B515-C3C408140ACD}"/>
                </a:ext>
              </a:extLst>
            </p:cNvPr>
            <p:cNvGrpSpPr/>
            <p:nvPr/>
          </p:nvGrpSpPr>
          <p:grpSpPr>
            <a:xfrm>
              <a:off x="7990876" y="1578705"/>
              <a:ext cx="2923356" cy="2106566"/>
              <a:chOff x="7990876" y="1578705"/>
              <a:chExt cx="2923356" cy="2106566"/>
            </a:xfrm>
          </p:grpSpPr>
          <p:sp>
            <p:nvSpPr>
              <p:cNvPr id="170" name="Shape">
                <a:extLst>
                  <a:ext uri="{FF2B5EF4-FFF2-40B4-BE49-F238E27FC236}">
                    <a16:creationId xmlns:a16="http://schemas.microsoft.com/office/drawing/2014/main" id="{25A0F72C-83A6-4B4A-9E82-BE41EE6C173B}"/>
                  </a:ext>
                </a:extLst>
              </p:cNvPr>
              <p:cNvSpPr/>
              <p:nvPr/>
            </p:nvSpPr>
            <p:spPr>
              <a:xfrm>
                <a:off x="8130496" y="2125551"/>
                <a:ext cx="373706" cy="451338"/>
              </a:xfrm>
              <a:custGeom>
                <a:avLst/>
                <a:gdLst/>
                <a:ahLst/>
                <a:cxnLst>
                  <a:cxn ang="0">
                    <a:pos x="wd2" y="hd2"/>
                  </a:cxn>
                  <a:cxn ang="5400000">
                    <a:pos x="wd2" y="hd2"/>
                  </a:cxn>
                  <a:cxn ang="10800000">
                    <a:pos x="wd2" y="hd2"/>
                  </a:cxn>
                  <a:cxn ang="16200000">
                    <a:pos x="wd2" y="hd2"/>
                  </a:cxn>
                </a:cxnLst>
                <a:rect l="0" t="0" r="r" b="b"/>
                <a:pathLst>
                  <a:path w="19749" h="20079" extrusionOk="0">
                    <a:moveTo>
                      <a:pt x="17396" y="1431"/>
                    </a:moveTo>
                    <a:lnTo>
                      <a:pt x="17396" y="1431"/>
                    </a:lnTo>
                    <a:cubicBezTo>
                      <a:pt x="14297" y="-841"/>
                      <a:pt x="9569" y="-344"/>
                      <a:pt x="7189" y="2472"/>
                    </a:cubicBezTo>
                    <a:cubicBezTo>
                      <a:pt x="4723" y="5391"/>
                      <a:pt x="2553" y="8471"/>
                      <a:pt x="702" y="11690"/>
                    </a:cubicBezTo>
                    <a:cubicBezTo>
                      <a:pt x="-1087" y="14801"/>
                      <a:pt x="671" y="18533"/>
                      <a:pt x="4527" y="19724"/>
                    </a:cubicBezTo>
                    <a:lnTo>
                      <a:pt x="4533" y="19724"/>
                    </a:lnTo>
                    <a:cubicBezTo>
                      <a:pt x="7884" y="20759"/>
                      <a:pt x="11585" y="19460"/>
                      <a:pt x="13147" y="16753"/>
                    </a:cubicBezTo>
                    <a:cubicBezTo>
                      <a:pt x="14660" y="14118"/>
                      <a:pt x="16437" y="11602"/>
                      <a:pt x="18447" y="9216"/>
                    </a:cubicBezTo>
                    <a:cubicBezTo>
                      <a:pt x="20513" y="6763"/>
                      <a:pt x="20089" y="3403"/>
                      <a:pt x="17396" y="1431"/>
                    </a:cubicBezTo>
                    <a:close/>
                  </a:path>
                </a:pathLst>
              </a:custGeom>
              <a:solidFill>
                <a:schemeClr val="accent5"/>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171" name="Shape">
                <a:extLst>
                  <a:ext uri="{FF2B5EF4-FFF2-40B4-BE49-F238E27FC236}">
                    <a16:creationId xmlns:a16="http://schemas.microsoft.com/office/drawing/2014/main" id="{0AE6ABE4-7CB8-4E7B-882E-2B0B21B43D42}"/>
                  </a:ext>
                </a:extLst>
              </p:cNvPr>
              <p:cNvSpPr/>
              <p:nvPr/>
            </p:nvSpPr>
            <p:spPr>
              <a:xfrm>
                <a:off x="8467912" y="1753230"/>
                <a:ext cx="441338" cy="389132"/>
              </a:xfrm>
              <a:custGeom>
                <a:avLst/>
                <a:gdLst/>
                <a:ahLst/>
                <a:cxnLst>
                  <a:cxn ang="0">
                    <a:pos x="wd2" y="hd2"/>
                  </a:cxn>
                  <a:cxn ang="5400000">
                    <a:pos x="wd2" y="hd2"/>
                  </a:cxn>
                  <a:cxn ang="10800000">
                    <a:pos x="wd2" y="hd2"/>
                  </a:cxn>
                  <a:cxn ang="16200000">
                    <a:pos x="wd2" y="hd2"/>
                  </a:cxn>
                </a:cxnLst>
                <a:rect l="0" t="0" r="r" b="b"/>
                <a:pathLst>
                  <a:path w="20116" h="19901" extrusionOk="0">
                    <a:moveTo>
                      <a:pt x="19557" y="3852"/>
                    </a:moveTo>
                    <a:cubicBezTo>
                      <a:pt x="18062" y="252"/>
                      <a:pt x="14127" y="-1075"/>
                      <a:pt x="11083" y="948"/>
                    </a:cubicBezTo>
                    <a:cubicBezTo>
                      <a:pt x="7928" y="3043"/>
                      <a:pt x="4942" y="5429"/>
                      <a:pt x="2142" y="8077"/>
                    </a:cubicBezTo>
                    <a:cubicBezTo>
                      <a:pt x="-563" y="10635"/>
                      <a:pt x="-738" y="15241"/>
                      <a:pt x="1797" y="18014"/>
                    </a:cubicBezTo>
                    <a:lnTo>
                      <a:pt x="1802" y="18020"/>
                    </a:lnTo>
                    <a:cubicBezTo>
                      <a:pt x="4014" y="20430"/>
                      <a:pt x="7471" y="20525"/>
                      <a:pt x="9831" y="18300"/>
                    </a:cubicBezTo>
                    <a:cubicBezTo>
                      <a:pt x="12128" y="16128"/>
                      <a:pt x="14572" y="14176"/>
                      <a:pt x="17155" y="12456"/>
                    </a:cubicBezTo>
                    <a:cubicBezTo>
                      <a:pt x="19807" y="10689"/>
                      <a:pt x="20862" y="6988"/>
                      <a:pt x="19557" y="3852"/>
                    </a:cubicBezTo>
                    <a:lnTo>
                      <a:pt x="19557" y="3852"/>
                    </a:lnTo>
                    <a:close/>
                  </a:path>
                </a:pathLst>
              </a:custGeom>
              <a:solidFill>
                <a:schemeClr val="accent5"/>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172" name="Shape">
                <a:extLst>
                  <a:ext uri="{FF2B5EF4-FFF2-40B4-BE49-F238E27FC236}">
                    <a16:creationId xmlns:a16="http://schemas.microsoft.com/office/drawing/2014/main" id="{B8172420-2D87-495B-B6C0-E1208DDBC34F}"/>
                  </a:ext>
                </a:extLst>
              </p:cNvPr>
              <p:cNvSpPr/>
              <p:nvPr/>
            </p:nvSpPr>
            <p:spPr>
              <a:xfrm>
                <a:off x="10632028" y="2660763"/>
                <a:ext cx="282204" cy="481239"/>
              </a:xfrm>
              <a:custGeom>
                <a:avLst/>
                <a:gdLst/>
                <a:ahLst/>
                <a:cxnLst>
                  <a:cxn ang="0">
                    <a:pos x="wd2" y="hd2"/>
                  </a:cxn>
                  <a:cxn ang="5400000">
                    <a:pos x="wd2" y="hd2"/>
                  </a:cxn>
                  <a:cxn ang="10800000">
                    <a:pos x="wd2" y="hd2"/>
                  </a:cxn>
                  <a:cxn ang="16200000">
                    <a:pos x="wd2" y="hd2"/>
                  </a:cxn>
                </a:cxnLst>
                <a:rect l="0" t="0" r="r" b="b"/>
                <a:pathLst>
                  <a:path w="20806" h="20633" extrusionOk="0">
                    <a:moveTo>
                      <a:pt x="6977" y="219"/>
                    </a:moveTo>
                    <a:lnTo>
                      <a:pt x="6977" y="219"/>
                    </a:lnTo>
                    <a:cubicBezTo>
                      <a:pt x="2182" y="1017"/>
                      <a:pt x="-726" y="3796"/>
                      <a:pt x="158" y="6649"/>
                    </a:cubicBezTo>
                    <a:cubicBezTo>
                      <a:pt x="1015" y="9423"/>
                      <a:pt x="1479" y="12226"/>
                      <a:pt x="1530" y="15050"/>
                    </a:cubicBezTo>
                    <a:cubicBezTo>
                      <a:pt x="1590" y="17948"/>
                      <a:pt x="5347" y="20362"/>
                      <a:pt x="10314" y="20612"/>
                    </a:cubicBezTo>
                    <a:lnTo>
                      <a:pt x="10323" y="20612"/>
                    </a:lnTo>
                    <a:cubicBezTo>
                      <a:pt x="16027" y="20901"/>
                      <a:pt x="20874" y="18252"/>
                      <a:pt x="20805" y="14925"/>
                    </a:cubicBezTo>
                    <a:cubicBezTo>
                      <a:pt x="20737" y="11473"/>
                      <a:pt x="20171" y="8041"/>
                      <a:pt x="19124" y="4649"/>
                    </a:cubicBezTo>
                    <a:cubicBezTo>
                      <a:pt x="18112" y="1371"/>
                      <a:pt x="12484" y="-699"/>
                      <a:pt x="6977" y="219"/>
                    </a:cubicBezTo>
                    <a:close/>
                  </a:path>
                </a:pathLst>
              </a:custGeom>
              <a:solidFill>
                <a:schemeClr val="accent5"/>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173" name="Shape">
                <a:extLst>
                  <a:ext uri="{FF2B5EF4-FFF2-40B4-BE49-F238E27FC236}">
                    <a16:creationId xmlns:a16="http://schemas.microsoft.com/office/drawing/2014/main" id="{53568423-1F70-4EC1-B054-B0BD63CAD66B}"/>
                  </a:ext>
                </a:extLst>
              </p:cNvPr>
              <p:cNvSpPr/>
              <p:nvPr/>
            </p:nvSpPr>
            <p:spPr>
              <a:xfrm>
                <a:off x="7990876" y="2637493"/>
                <a:ext cx="287229" cy="480738"/>
              </a:xfrm>
              <a:custGeom>
                <a:avLst/>
                <a:gdLst/>
                <a:ahLst/>
                <a:cxnLst>
                  <a:cxn ang="0">
                    <a:pos x="wd2" y="hd2"/>
                  </a:cxn>
                  <a:cxn ang="5400000">
                    <a:pos x="wd2" y="hd2"/>
                  </a:cxn>
                  <a:cxn ang="10800000">
                    <a:pos x="wd2" y="hd2"/>
                  </a:cxn>
                  <a:cxn ang="16200000">
                    <a:pos x="wd2" y="hd2"/>
                  </a:cxn>
                </a:cxnLst>
                <a:rect l="0" t="0" r="r" b="b"/>
                <a:pathLst>
                  <a:path w="20652" h="20669" extrusionOk="0">
                    <a:moveTo>
                      <a:pt x="10019" y="20657"/>
                    </a:moveTo>
                    <a:cubicBezTo>
                      <a:pt x="14879" y="20467"/>
                      <a:pt x="18627" y="18091"/>
                      <a:pt x="18794" y="15179"/>
                    </a:cubicBezTo>
                    <a:cubicBezTo>
                      <a:pt x="18903" y="13273"/>
                      <a:pt x="19196" y="11368"/>
                      <a:pt x="19656" y="9477"/>
                    </a:cubicBezTo>
                    <a:cubicBezTo>
                      <a:pt x="19882" y="8541"/>
                      <a:pt x="20158" y="7611"/>
                      <a:pt x="20467" y="6685"/>
                    </a:cubicBezTo>
                    <a:cubicBezTo>
                      <a:pt x="21421" y="3869"/>
                      <a:pt x="18585" y="1088"/>
                      <a:pt x="13992" y="247"/>
                    </a:cubicBezTo>
                    <a:lnTo>
                      <a:pt x="13992" y="247"/>
                    </a:lnTo>
                    <a:cubicBezTo>
                      <a:pt x="8655" y="-728"/>
                      <a:pt x="3109" y="1283"/>
                      <a:pt x="2013" y="4559"/>
                    </a:cubicBezTo>
                    <a:cubicBezTo>
                      <a:pt x="1645" y="5655"/>
                      <a:pt x="1327" y="6750"/>
                      <a:pt x="1059" y="7856"/>
                    </a:cubicBezTo>
                    <a:cubicBezTo>
                      <a:pt x="490" y="10202"/>
                      <a:pt x="139" y="12563"/>
                      <a:pt x="5" y="14924"/>
                    </a:cubicBezTo>
                    <a:cubicBezTo>
                      <a:pt x="-179" y="18216"/>
                      <a:pt x="4514" y="20872"/>
                      <a:pt x="10019" y="20657"/>
                    </a:cubicBezTo>
                    <a:close/>
                  </a:path>
                </a:pathLst>
              </a:custGeom>
              <a:solidFill>
                <a:schemeClr val="accent5"/>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174" name="Shape">
                <a:extLst>
                  <a:ext uri="{FF2B5EF4-FFF2-40B4-BE49-F238E27FC236}">
                    <a16:creationId xmlns:a16="http://schemas.microsoft.com/office/drawing/2014/main" id="{412E92B9-FE23-4A8B-AC14-6F379685A115}"/>
                  </a:ext>
                </a:extLst>
              </p:cNvPr>
              <p:cNvSpPr/>
              <p:nvPr/>
            </p:nvSpPr>
            <p:spPr>
              <a:xfrm>
                <a:off x="8025782" y="3184338"/>
                <a:ext cx="327160" cy="472125"/>
              </a:xfrm>
              <a:custGeom>
                <a:avLst/>
                <a:gdLst/>
                <a:ahLst/>
                <a:cxnLst>
                  <a:cxn ang="0">
                    <a:pos x="wd2" y="hd2"/>
                  </a:cxn>
                  <a:cxn ang="5400000">
                    <a:pos x="wd2" y="hd2"/>
                  </a:cxn>
                  <a:cxn ang="10800000">
                    <a:pos x="wd2" y="hd2"/>
                  </a:cxn>
                  <a:cxn ang="16200000">
                    <a:pos x="wd2" y="hd2"/>
                  </a:cxn>
                </a:cxnLst>
                <a:rect l="0" t="0" r="r" b="b"/>
                <a:pathLst>
                  <a:path w="19823" h="20383" extrusionOk="0">
                    <a:moveTo>
                      <a:pt x="15663" y="4461"/>
                    </a:moveTo>
                    <a:cubicBezTo>
                      <a:pt x="14768" y="1613"/>
                      <a:pt x="11046" y="-306"/>
                      <a:pt x="6978" y="41"/>
                    </a:cubicBezTo>
                    <a:lnTo>
                      <a:pt x="6971" y="41"/>
                    </a:lnTo>
                    <a:cubicBezTo>
                      <a:pt x="2297" y="442"/>
                      <a:pt x="-833" y="3642"/>
                      <a:pt x="196" y="6912"/>
                    </a:cubicBezTo>
                    <a:cubicBezTo>
                      <a:pt x="1261" y="10298"/>
                      <a:pt x="2713" y="13613"/>
                      <a:pt x="4553" y="16833"/>
                    </a:cubicBezTo>
                    <a:cubicBezTo>
                      <a:pt x="6329" y="19938"/>
                      <a:pt x="11447" y="21294"/>
                      <a:pt x="15614" y="19732"/>
                    </a:cubicBezTo>
                    <a:lnTo>
                      <a:pt x="15621" y="19732"/>
                    </a:lnTo>
                    <a:cubicBezTo>
                      <a:pt x="19244" y="18370"/>
                      <a:pt x="20767" y="15276"/>
                      <a:pt x="19223" y="12574"/>
                    </a:cubicBezTo>
                    <a:cubicBezTo>
                      <a:pt x="17722" y="9941"/>
                      <a:pt x="16530" y="7229"/>
                      <a:pt x="15663" y="4461"/>
                    </a:cubicBezTo>
                    <a:close/>
                  </a:path>
                </a:pathLst>
              </a:custGeom>
              <a:solidFill>
                <a:schemeClr val="accent5"/>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175" name="Shape">
                <a:extLst>
                  <a:ext uri="{FF2B5EF4-FFF2-40B4-BE49-F238E27FC236}">
                    <a16:creationId xmlns:a16="http://schemas.microsoft.com/office/drawing/2014/main" id="{B6F22B39-67E3-49B0-BAA5-DE8136A14132}"/>
                  </a:ext>
                </a:extLst>
              </p:cNvPr>
              <p:cNvSpPr/>
              <p:nvPr/>
            </p:nvSpPr>
            <p:spPr>
              <a:xfrm>
                <a:off x="10538946" y="3207608"/>
                <a:ext cx="332761" cy="477663"/>
              </a:xfrm>
              <a:custGeom>
                <a:avLst/>
                <a:gdLst/>
                <a:ahLst/>
                <a:cxnLst>
                  <a:cxn ang="0">
                    <a:pos x="wd2" y="hd2"/>
                  </a:cxn>
                  <a:cxn ang="5400000">
                    <a:pos x="wd2" y="hd2"/>
                  </a:cxn>
                  <a:cxn ang="10800000">
                    <a:pos x="wd2" y="hd2"/>
                  </a:cxn>
                  <a:cxn ang="16200000">
                    <a:pos x="wd2" y="hd2"/>
                  </a:cxn>
                </a:cxnLst>
                <a:rect l="0" t="0" r="r" b="b"/>
                <a:pathLst>
                  <a:path w="19812" h="20334" extrusionOk="0">
                    <a:moveTo>
                      <a:pt x="4468" y="4282"/>
                    </a:moveTo>
                    <a:cubicBezTo>
                      <a:pt x="3505" y="7100"/>
                      <a:pt x="2223" y="9864"/>
                      <a:pt x="644" y="12460"/>
                    </a:cubicBezTo>
                    <a:cubicBezTo>
                      <a:pt x="-915" y="15025"/>
                      <a:pt x="443" y="18022"/>
                      <a:pt x="3782" y="19473"/>
                    </a:cubicBezTo>
                    <a:lnTo>
                      <a:pt x="3782" y="19473"/>
                    </a:lnTo>
                    <a:cubicBezTo>
                      <a:pt x="7890" y="21261"/>
                      <a:pt x="12912" y="20176"/>
                      <a:pt x="14838" y="17026"/>
                    </a:cubicBezTo>
                    <a:cubicBezTo>
                      <a:pt x="16799" y="13827"/>
                      <a:pt x="18392" y="10404"/>
                      <a:pt x="19583" y="6917"/>
                    </a:cubicBezTo>
                    <a:cubicBezTo>
                      <a:pt x="20685" y="3703"/>
                      <a:pt x="17692" y="508"/>
                      <a:pt x="13106" y="52"/>
                    </a:cubicBezTo>
                    <a:lnTo>
                      <a:pt x="13106" y="52"/>
                    </a:lnTo>
                    <a:cubicBezTo>
                      <a:pt x="9137" y="-339"/>
                      <a:pt x="5424" y="1499"/>
                      <a:pt x="4468" y="4282"/>
                    </a:cubicBezTo>
                    <a:close/>
                  </a:path>
                </a:pathLst>
              </a:custGeom>
              <a:solidFill>
                <a:schemeClr val="accent5"/>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176" name="Shape">
                <a:extLst>
                  <a:ext uri="{FF2B5EF4-FFF2-40B4-BE49-F238E27FC236}">
                    <a16:creationId xmlns:a16="http://schemas.microsoft.com/office/drawing/2014/main" id="{29850AB1-65CD-4787-A057-856311470D2E}"/>
                  </a:ext>
                </a:extLst>
              </p:cNvPr>
              <p:cNvSpPr/>
              <p:nvPr/>
            </p:nvSpPr>
            <p:spPr>
              <a:xfrm>
                <a:off x="10422596" y="2148821"/>
                <a:ext cx="369865" cy="453610"/>
              </a:xfrm>
              <a:custGeom>
                <a:avLst/>
                <a:gdLst/>
                <a:ahLst/>
                <a:cxnLst>
                  <a:cxn ang="0">
                    <a:pos x="wd2" y="hd2"/>
                  </a:cxn>
                  <a:cxn ang="5400000">
                    <a:pos x="wd2" y="hd2"/>
                  </a:cxn>
                  <a:cxn ang="10800000">
                    <a:pos x="wd2" y="hd2"/>
                  </a:cxn>
                  <a:cxn ang="16200000">
                    <a:pos x="wd2" y="hd2"/>
                  </a:cxn>
                </a:cxnLst>
                <a:rect l="0" t="0" r="r" b="b"/>
                <a:pathLst>
                  <a:path w="19720" h="20079" extrusionOk="0">
                    <a:moveTo>
                      <a:pt x="15029" y="19761"/>
                    </a:moveTo>
                    <a:lnTo>
                      <a:pt x="15029" y="19761"/>
                    </a:lnTo>
                    <a:cubicBezTo>
                      <a:pt x="18943" y="18639"/>
                      <a:pt x="20804" y="14951"/>
                      <a:pt x="19067" y="11830"/>
                    </a:cubicBezTo>
                    <a:cubicBezTo>
                      <a:pt x="17274" y="8601"/>
                      <a:pt x="15165" y="5500"/>
                      <a:pt x="12752" y="2560"/>
                    </a:cubicBezTo>
                    <a:cubicBezTo>
                      <a:pt x="10426" y="-283"/>
                      <a:pt x="5668" y="-860"/>
                      <a:pt x="2492" y="1344"/>
                    </a:cubicBezTo>
                    <a:lnTo>
                      <a:pt x="2486" y="1344"/>
                    </a:lnTo>
                    <a:cubicBezTo>
                      <a:pt x="-281" y="3265"/>
                      <a:pt x="-796" y="6597"/>
                      <a:pt x="1232" y="9075"/>
                    </a:cubicBezTo>
                    <a:cubicBezTo>
                      <a:pt x="3211" y="11485"/>
                      <a:pt x="4936" y="14024"/>
                      <a:pt x="6406" y="16666"/>
                    </a:cubicBezTo>
                    <a:cubicBezTo>
                      <a:pt x="7920" y="19385"/>
                      <a:pt x="11623" y="20740"/>
                      <a:pt x="15029" y="19761"/>
                    </a:cubicBezTo>
                    <a:close/>
                  </a:path>
                </a:pathLst>
              </a:custGeom>
              <a:solidFill>
                <a:schemeClr val="accent5"/>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177" name="Shape">
                <a:extLst>
                  <a:ext uri="{FF2B5EF4-FFF2-40B4-BE49-F238E27FC236}">
                    <a16:creationId xmlns:a16="http://schemas.microsoft.com/office/drawing/2014/main" id="{FCD148BF-7997-4297-8C81-7C438C023EE7}"/>
                  </a:ext>
                </a:extLst>
              </p:cNvPr>
              <p:cNvSpPr/>
              <p:nvPr/>
            </p:nvSpPr>
            <p:spPr>
              <a:xfrm>
                <a:off x="8956583" y="1578705"/>
                <a:ext cx="477797" cy="304905"/>
              </a:xfrm>
              <a:custGeom>
                <a:avLst/>
                <a:gdLst/>
                <a:ahLst/>
                <a:cxnLst>
                  <a:cxn ang="0">
                    <a:pos x="wd2" y="hd2"/>
                  </a:cxn>
                  <a:cxn ang="5400000">
                    <a:pos x="wd2" y="hd2"/>
                  </a:cxn>
                  <a:cxn ang="10800000">
                    <a:pos x="wd2" y="hd2"/>
                  </a:cxn>
                  <a:cxn ang="16200000">
                    <a:pos x="wd2" y="hd2"/>
                  </a:cxn>
                </a:cxnLst>
                <a:rect l="0" t="0" r="r" b="b"/>
                <a:pathLst>
                  <a:path w="20710" h="20173" extrusionOk="0">
                    <a:moveTo>
                      <a:pt x="14355" y="60"/>
                    </a:moveTo>
                    <a:cubicBezTo>
                      <a:pt x="10891" y="676"/>
                      <a:pt x="7476" y="1722"/>
                      <a:pt x="4123" y="3208"/>
                    </a:cubicBezTo>
                    <a:cubicBezTo>
                      <a:pt x="890" y="4640"/>
                      <a:pt x="-845" y="9990"/>
                      <a:pt x="411" y="14762"/>
                    </a:cubicBezTo>
                    <a:lnTo>
                      <a:pt x="411" y="14770"/>
                    </a:lnTo>
                    <a:cubicBezTo>
                      <a:pt x="1505" y="18919"/>
                      <a:pt x="4481" y="21067"/>
                      <a:pt x="7290" y="19820"/>
                    </a:cubicBezTo>
                    <a:cubicBezTo>
                      <a:pt x="10028" y="18604"/>
                      <a:pt x="12822" y="17749"/>
                      <a:pt x="15651" y="17241"/>
                    </a:cubicBezTo>
                    <a:cubicBezTo>
                      <a:pt x="18561" y="16725"/>
                      <a:pt x="20755" y="12984"/>
                      <a:pt x="20710" y="8512"/>
                    </a:cubicBezTo>
                    <a:lnTo>
                      <a:pt x="20710" y="8504"/>
                    </a:lnTo>
                    <a:cubicBezTo>
                      <a:pt x="20659" y="3370"/>
                      <a:pt x="17699" y="-533"/>
                      <a:pt x="14355" y="60"/>
                    </a:cubicBezTo>
                    <a:close/>
                  </a:path>
                </a:pathLst>
              </a:custGeom>
              <a:solidFill>
                <a:schemeClr val="accent5"/>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178" name="Shape">
                <a:extLst>
                  <a:ext uri="{FF2B5EF4-FFF2-40B4-BE49-F238E27FC236}">
                    <a16:creationId xmlns:a16="http://schemas.microsoft.com/office/drawing/2014/main" id="{87B9AB67-3622-432F-B22C-FC0B24103975}"/>
                  </a:ext>
                </a:extLst>
              </p:cNvPr>
              <p:cNvSpPr/>
              <p:nvPr/>
            </p:nvSpPr>
            <p:spPr>
              <a:xfrm>
                <a:off x="9503430" y="1578706"/>
                <a:ext cx="476910" cy="309055"/>
              </a:xfrm>
              <a:custGeom>
                <a:avLst/>
                <a:gdLst/>
                <a:ahLst/>
                <a:cxnLst>
                  <a:cxn ang="0">
                    <a:pos x="wd2" y="hd2"/>
                  </a:cxn>
                  <a:cxn ang="5400000">
                    <a:pos x="wd2" y="hd2"/>
                  </a:cxn>
                  <a:cxn ang="10800000">
                    <a:pos x="wd2" y="hd2"/>
                  </a:cxn>
                  <a:cxn ang="16200000">
                    <a:pos x="wd2" y="hd2"/>
                  </a:cxn>
                </a:cxnLst>
                <a:rect l="0" t="0" r="r" b="b"/>
                <a:pathLst>
                  <a:path w="20633" h="20089" extrusionOk="0">
                    <a:moveTo>
                      <a:pt x="16615" y="3470"/>
                    </a:moveTo>
                    <a:cubicBezTo>
                      <a:pt x="13308" y="1935"/>
                      <a:pt x="9905" y="793"/>
                      <a:pt x="6467" y="82"/>
                    </a:cubicBezTo>
                    <a:cubicBezTo>
                      <a:pt x="3140" y="-606"/>
                      <a:pt x="135" y="3130"/>
                      <a:pt x="4" y="8167"/>
                    </a:cubicBezTo>
                    <a:lnTo>
                      <a:pt x="4" y="8175"/>
                    </a:lnTo>
                    <a:cubicBezTo>
                      <a:pt x="-107" y="12569"/>
                      <a:pt x="2027" y="16312"/>
                      <a:pt x="4927" y="16918"/>
                    </a:cubicBezTo>
                    <a:cubicBezTo>
                      <a:pt x="7751" y="17507"/>
                      <a:pt x="10544" y="18438"/>
                      <a:pt x="13263" y="19701"/>
                    </a:cubicBezTo>
                    <a:cubicBezTo>
                      <a:pt x="16056" y="20994"/>
                      <a:pt x="19047" y="18975"/>
                      <a:pt x="20184" y="14928"/>
                    </a:cubicBezTo>
                    <a:lnTo>
                      <a:pt x="20184" y="14921"/>
                    </a:lnTo>
                    <a:cubicBezTo>
                      <a:pt x="21493" y="10277"/>
                      <a:pt x="19827" y="4968"/>
                      <a:pt x="16615" y="3470"/>
                    </a:cubicBezTo>
                    <a:close/>
                  </a:path>
                </a:pathLst>
              </a:custGeom>
              <a:solidFill>
                <a:schemeClr val="accent5"/>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179" name="Shape">
                <a:extLst>
                  <a:ext uri="{FF2B5EF4-FFF2-40B4-BE49-F238E27FC236}">
                    <a16:creationId xmlns:a16="http://schemas.microsoft.com/office/drawing/2014/main" id="{7D428892-B0F3-4C51-810F-CEC9653CBC64}"/>
                  </a:ext>
                </a:extLst>
              </p:cNvPr>
              <p:cNvSpPr/>
              <p:nvPr/>
            </p:nvSpPr>
            <p:spPr>
              <a:xfrm>
                <a:off x="10015371" y="1764865"/>
                <a:ext cx="438625" cy="392897"/>
              </a:xfrm>
              <a:custGeom>
                <a:avLst/>
                <a:gdLst/>
                <a:ahLst/>
                <a:cxnLst>
                  <a:cxn ang="0">
                    <a:pos x="wd2" y="hd2"/>
                  </a:cxn>
                  <a:cxn ang="5400000">
                    <a:pos x="wd2" y="hd2"/>
                  </a:cxn>
                  <a:cxn ang="10800000">
                    <a:pos x="wd2" y="hd2"/>
                  </a:cxn>
                  <a:cxn ang="16200000">
                    <a:pos x="wd2" y="hd2"/>
                  </a:cxn>
                </a:cxnLst>
                <a:rect l="0" t="0" r="r" b="b"/>
                <a:pathLst>
                  <a:path w="20141" h="19951" extrusionOk="0">
                    <a:moveTo>
                      <a:pt x="18081" y="8302"/>
                    </a:moveTo>
                    <a:cubicBezTo>
                      <a:pt x="15303" y="5596"/>
                      <a:pt x="12338" y="3162"/>
                      <a:pt x="9202" y="1012"/>
                    </a:cubicBezTo>
                    <a:cubicBezTo>
                      <a:pt x="6172" y="-1068"/>
                      <a:pt x="2182" y="167"/>
                      <a:pt x="611" y="3712"/>
                    </a:cubicBezTo>
                    <a:lnTo>
                      <a:pt x="611" y="3718"/>
                    </a:lnTo>
                    <a:cubicBezTo>
                      <a:pt x="-757" y="6796"/>
                      <a:pt x="247" y="10488"/>
                      <a:pt x="2881" y="12302"/>
                    </a:cubicBezTo>
                    <a:cubicBezTo>
                      <a:pt x="5446" y="14063"/>
                      <a:pt x="7871" y="16054"/>
                      <a:pt x="10142" y="18263"/>
                    </a:cubicBezTo>
                    <a:cubicBezTo>
                      <a:pt x="12471" y="20532"/>
                      <a:pt x="15960" y="20520"/>
                      <a:pt x="18230" y="18181"/>
                    </a:cubicBezTo>
                    <a:lnTo>
                      <a:pt x="18236" y="18175"/>
                    </a:lnTo>
                    <a:cubicBezTo>
                      <a:pt x="20843" y="15487"/>
                      <a:pt x="20758" y="10908"/>
                      <a:pt x="18081" y="8302"/>
                    </a:cubicBezTo>
                    <a:close/>
                  </a:path>
                </a:pathLst>
              </a:custGeom>
              <a:solidFill>
                <a:schemeClr val="accent5"/>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80" name="Group 179">
              <a:extLst>
                <a:ext uri="{FF2B5EF4-FFF2-40B4-BE49-F238E27FC236}">
                  <a16:creationId xmlns:a16="http://schemas.microsoft.com/office/drawing/2014/main" id="{16AD465B-F472-4E49-85F0-622D1E551483}"/>
                </a:ext>
              </a:extLst>
            </p:cNvPr>
            <p:cNvGrpSpPr/>
            <p:nvPr/>
          </p:nvGrpSpPr>
          <p:grpSpPr>
            <a:xfrm>
              <a:off x="8161088" y="1742131"/>
              <a:ext cx="2578490" cy="1905130"/>
              <a:chOff x="1447980" y="1742131"/>
              <a:chExt cx="2578490" cy="1905130"/>
            </a:xfrm>
          </p:grpSpPr>
          <p:sp>
            <p:nvSpPr>
              <p:cNvPr id="181" name="Freeform: Shape 180">
                <a:extLst>
                  <a:ext uri="{FF2B5EF4-FFF2-40B4-BE49-F238E27FC236}">
                    <a16:creationId xmlns:a16="http://schemas.microsoft.com/office/drawing/2014/main" id="{D8CE83F7-269B-4D75-931B-DF7CC357DCA3}"/>
                  </a:ext>
                </a:extLst>
              </p:cNvPr>
              <p:cNvSpPr/>
              <p:nvPr/>
            </p:nvSpPr>
            <p:spPr>
              <a:xfrm>
                <a:off x="2270606" y="1742131"/>
                <a:ext cx="444617" cy="141475"/>
              </a:xfrm>
              <a:custGeom>
                <a:avLst/>
                <a:gdLst>
                  <a:gd name="connsiteX0" fmla="*/ 444617 w 444617"/>
                  <a:gd name="connsiteY0" fmla="*/ 0 h 141475"/>
                  <a:gd name="connsiteX1" fmla="*/ 442309 w 444617"/>
                  <a:gd name="connsiteY1" fmla="*/ 13263 h 141475"/>
                  <a:gd name="connsiteX2" fmla="*/ 333952 w 444617"/>
                  <a:gd name="connsiteY2" fmla="*/ 97164 h 141475"/>
                  <a:gd name="connsiteX3" fmla="*/ 141057 w 444617"/>
                  <a:gd name="connsiteY3" fmla="*/ 136145 h 141475"/>
                  <a:gd name="connsiteX4" fmla="*/ 8684 w 444617"/>
                  <a:gd name="connsiteY4" fmla="*/ 100849 h 141475"/>
                  <a:gd name="connsiteX5" fmla="*/ 0 w 444617"/>
                  <a:gd name="connsiteY5" fmla="*/ 87316 h 141475"/>
                  <a:gd name="connsiteX6" fmla="*/ 83237 w 444617"/>
                  <a:gd name="connsiteY6" fmla="*/ 56851 h 141475"/>
                  <a:gd name="connsiteX7" fmla="*/ 334801 w 444617"/>
                  <a:gd name="connsiteY7" fmla="*/ 5545 h 141475"/>
                  <a:gd name="connsiteX8" fmla="*/ 444617 w 444617"/>
                  <a:gd name="connsiteY8" fmla="*/ 0 h 14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617" h="141475">
                    <a:moveTo>
                      <a:pt x="444617" y="0"/>
                    </a:moveTo>
                    <a:lnTo>
                      <a:pt x="442309" y="13263"/>
                    </a:lnTo>
                    <a:cubicBezTo>
                      <a:pt x="425364" y="58047"/>
                      <a:pt x="384304" y="91315"/>
                      <a:pt x="333952" y="97164"/>
                    </a:cubicBezTo>
                    <a:cubicBezTo>
                      <a:pt x="268684" y="104843"/>
                      <a:pt x="204224" y="117765"/>
                      <a:pt x="141057" y="136145"/>
                    </a:cubicBezTo>
                    <a:cubicBezTo>
                      <a:pt x="92453" y="150280"/>
                      <a:pt x="41681" y="135552"/>
                      <a:pt x="8684" y="100849"/>
                    </a:cubicBezTo>
                    <a:lnTo>
                      <a:pt x="0" y="87316"/>
                    </a:lnTo>
                    <a:lnTo>
                      <a:pt x="83237" y="56851"/>
                    </a:lnTo>
                    <a:cubicBezTo>
                      <a:pt x="163977" y="31738"/>
                      <a:pt x="248120" y="14348"/>
                      <a:pt x="334801" y="5545"/>
                    </a:cubicBezTo>
                    <a:lnTo>
                      <a:pt x="444617" y="0"/>
                    </a:lnTo>
                    <a:close/>
                  </a:path>
                </a:pathLst>
              </a:cu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Freeform: Shape 181">
                <a:extLst>
                  <a:ext uri="{FF2B5EF4-FFF2-40B4-BE49-F238E27FC236}">
                    <a16:creationId xmlns:a16="http://schemas.microsoft.com/office/drawing/2014/main" id="{B990C434-B960-443C-AB5D-82A8270138CE}"/>
                  </a:ext>
                </a:extLst>
              </p:cNvPr>
              <p:cNvSpPr/>
              <p:nvPr/>
            </p:nvSpPr>
            <p:spPr>
              <a:xfrm>
                <a:off x="2796377" y="1744006"/>
                <a:ext cx="438795" cy="143766"/>
              </a:xfrm>
              <a:custGeom>
                <a:avLst/>
                <a:gdLst>
                  <a:gd name="connsiteX0" fmla="*/ 0 w 438795"/>
                  <a:gd name="connsiteY0" fmla="*/ 0 h 143766"/>
                  <a:gd name="connsiteX1" fmla="*/ 72666 w 438795"/>
                  <a:gd name="connsiteY1" fmla="*/ 3669 h 143766"/>
                  <a:gd name="connsiteX2" fmla="*/ 324230 w 438795"/>
                  <a:gd name="connsiteY2" fmla="*/ 54975 h 143766"/>
                  <a:gd name="connsiteX3" fmla="*/ 438795 w 438795"/>
                  <a:gd name="connsiteY3" fmla="*/ 96906 h 143766"/>
                  <a:gd name="connsiteX4" fmla="*/ 433474 w 438795"/>
                  <a:gd name="connsiteY4" fmla="*/ 104894 h 143766"/>
                  <a:gd name="connsiteX5" fmla="*/ 300506 w 438795"/>
                  <a:gd name="connsiteY5" fmla="*/ 137786 h 143766"/>
                  <a:gd name="connsiteX6" fmla="*/ 107829 w 438795"/>
                  <a:gd name="connsiteY6" fmla="*/ 94971 h 143766"/>
                  <a:gd name="connsiteX7" fmla="*/ 1310 w 438795"/>
                  <a:gd name="connsiteY7" fmla="*/ 8690 h 143766"/>
                  <a:gd name="connsiteX8" fmla="*/ 0 w 438795"/>
                  <a:gd name="connsiteY8" fmla="*/ 0 h 1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795" h="143766">
                    <a:moveTo>
                      <a:pt x="0" y="0"/>
                    </a:moveTo>
                    <a:lnTo>
                      <a:pt x="72666" y="3669"/>
                    </a:lnTo>
                    <a:cubicBezTo>
                      <a:pt x="159347" y="12472"/>
                      <a:pt x="243490" y="29862"/>
                      <a:pt x="324230" y="54975"/>
                    </a:cubicBezTo>
                    <a:lnTo>
                      <a:pt x="438795" y="96906"/>
                    </a:lnTo>
                    <a:lnTo>
                      <a:pt x="433474" y="104894"/>
                    </a:lnTo>
                    <a:cubicBezTo>
                      <a:pt x="399917" y="138963"/>
                      <a:pt x="348925" y="152705"/>
                      <a:pt x="300506" y="137786"/>
                    </a:cubicBezTo>
                    <a:cubicBezTo>
                      <a:pt x="237660" y="118356"/>
                      <a:pt x="173102" y="104033"/>
                      <a:pt x="107829" y="94971"/>
                    </a:cubicBezTo>
                    <a:cubicBezTo>
                      <a:pt x="57556" y="87980"/>
                      <a:pt x="17242" y="53841"/>
                      <a:pt x="1310" y="8690"/>
                    </a:cubicBezTo>
                    <a:lnTo>
                      <a:pt x="0" y="0"/>
                    </a:lnTo>
                    <a:close/>
                  </a:path>
                </a:pathLst>
              </a:cu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Freeform: Shape 182">
                <a:extLst>
                  <a:ext uri="{FF2B5EF4-FFF2-40B4-BE49-F238E27FC236}">
                    <a16:creationId xmlns:a16="http://schemas.microsoft.com/office/drawing/2014/main" id="{386A51CD-99DF-4D27-830A-D1D30B185A37}"/>
                  </a:ext>
                </a:extLst>
              </p:cNvPr>
              <p:cNvSpPr/>
              <p:nvPr/>
            </p:nvSpPr>
            <p:spPr>
              <a:xfrm>
                <a:off x="1821294" y="1862937"/>
                <a:ext cx="374839" cy="279424"/>
              </a:xfrm>
              <a:custGeom>
                <a:avLst/>
                <a:gdLst>
                  <a:gd name="connsiteX0" fmla="*/ 371329 w 374839"/>
                  <a:gd name="connsiteY0" fmla="*/ 0 h 279424"/>
                  <a:gd name="connsiteX1" fmla="*/ 374612 w 374839"/>
                  <a:gd name="connsiteY1" fmla="*/ 12910 h 279424"/>
                  <a:gd name="connsiteX2" fmla="*/ 309886 w 374839"/>
                  <a:gd name="connsiteY2" fmla="*/ 133850 h 279424"/>
                  <a:gd name="connsiteX3" fmla="*/ 149200 w 374839"/>
                  <a:gd name="connsiteY3" fmla="*/ 248120 h 279424"/>
                  <a:gd name="connsiteX4" fmla="*/ 13763 w 374839"/>
                  <a:gd name="connsiteY4" fmla="*/ 269499 h 279424"/>
                  <a:gd name="connsiteX5" fmla="*/ 0 w 374839"/>
                  <a:gd name="connsiteY5" fmla="*/ 260422 h 279424"/>
                  <a:gd name="connsiteX6" fmla="*/ 4297 w 374839"/>
                  <a:gd name="connsiteY6" fmla="*/ 255693 h 279424"/>
                  <a:gd name="connsiteX7" fmla="*/ 301400 w 374839"/>
                  <a:gd name="connsiteY7" fmla="*/ 33687 h 279424"/>
                  <a:gd name="connsiteX8" fmla="*/ 371329 w 374839"/>
                  <a:gd name="connsiteY8" fmla="*/ 0 h 27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4839" h="279424">
                    <a:moveTo>
                      <a:pt x="371329" y="0"/>
                    </a:moveTo>
                    <a:lnTo>
                      <a:pt x="374612" y="12910"/>
                    </a:lnTo>
                    <a:cubicBezTo>
                      <a:pt x="377453" y="60752"/>
                      <a:pt x="353524" y="107937"/>
                      <a:pt x="309886" y="133850"/>
                    </a:cubicBezTo>
                    <a:cubicBezTo>
                      <a:pt x="253216" y="167482"/>
                      <a:pt x="199595" y="205650"/>
                      <a:pt x="149200" y="248120"/>
                    </a:cubicBezTo>
                    <a:cubicBezTo>
                      <a:pt x="110367" y="280750"/>
                      <a:pt x="57995" y="287862"/>
                      <a:pt x="13763" y="269499"/>
                    </a:cubicBezTo>
                    <a:lnTo>
                      <a:pt x="0" y="260422"/>
                    </a:lnTo>
                    <a:lnTo>
                      <a:pt x="4297" y="255693"/>
                    </a:lnTo>
                    <a:cubicBezTo>
                      <a:pt x="91788" y="168203"/>
                      <a:pt x="191794" y="93229"/>
                      <a:pt x="301400" y="33687"/>
                    </a:cubicBezTo>
                    <a:lnTo>
                      <a:pt x="371329" y="0"/>
                    </a:lnTo>
                    <a:close/>
                  </a:path>
                </a:pathLst>
              </a:cu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Freeform: Shape 183">
                <a:extLst>
                  <a:ext uri="{FF2B5EF4-FFF2-40B4-BE49-F238E27FC236}">
                    <a16:creationId xmlns:a16="http://schemas.microsoft.com/office/drawing/2014/main" id="{22DFA560-6134-47A3-8B38-CA8CDBC628C1}"/>
                  </a:ext>
                </a:extLst>
              </p:cNvPr>
              <p:cNvSpPr/>
              <p:nvPr/>
            </p:nvSpPr>
            <p:spPr>
              <a:xfrm>
                <a:off x="3302266" y="1874386"/>
                <a:ext cx="367412" cy="283361"/>
              </a:xfrm>
              <a:custGeom>
                <a:avLst/>
                <a:gdLst>
                  <a:gd name="connsiteX0" fmla="*/ 3323 w 367412"/>
                  <a:gd name="connsiteY0" fmla="*/ 0 h 283361"/>
                  <a:gd name="connsiteX1" fmla="*/ 49489 w 367412"/>
                  <a:gd name="connsiteY1" fmla="*/ 22239 h 283361"/>
                  <a:gd name="connsiteX2" fmla="*/ 346592 w 367412"/>
                  <a:gd name="connsiteY2" fmla="*/ 244245 h 283361"/>
                  <a:gd name="connsiteX3" fmla="*/ 367412 w 367412"/>
                  <a:gd name="connsiteY3" fmla="*/ 267153 h 283361"/>
                  <a:gd name="connsiteX4" fmla="*/ 355761 w 367412"/>
                  <a:gd name="connsiteY4" fmla="*/ 274489 h 283361"/>
                  <a:gd name="connsiteX5" fmla="*/ 220867 w 367412"/>
                  <a:gd name="connsiteY5" fmla="*/ 250135 h 283361"/>
                  <a:gd name="connsiteX6" fmla="*/ 62739 w 367412"/>
                  <a:gd name="connsiteY6" fmla="*/ 132745 h 283361"/>
                  <a:gd name="connsiteX7" fmla="*/ 392 w 367412"/>
                  <a:gd name="connsiteY7" fmla="*/ 10661 h 283361"/>
                  <a:gd name="connsiteX8" fmla="*/ 3323 w 367412"/>
                  <a:gd name="connsiteY8" fmla="*/ 0 h 283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7412" h="283361">
                    <a:moveTo>
                      <a:pt x="3323" y="0"/>
                    </a:moveTo>
                    <a:lnTo>
                      <a:pt x="49489" y="22239"/>
                    </a:lnTo>
                    <a:cubicBezTo>
                      <a:pt x="159095" y="81781"/>
                      <a:pt x="259102" y="156755"/>
                      <a:pt x="346592" y="244245"/>
                    </a:cubicBezTo>
                    <a:lnTo>
                      <a:pt x="367412" y="267153"/>
                    </a:lnTo>
                    <a:lnTo>
                      <a:pt x="355761" y="274489"/>
                    </a:lnTo>
                    <a:cubicBezTo>
                      <a:pt x="311158" y="291894"/>
                      <a:pt x="258907" y="283648"/>
                      <a:pt x="220867" y="250135"/>
                    </a:cubicBezTo>
                    <a:cubicBezTo>
                      <a:pt x="171410" y="206633"/>
                      <a:pt x="118599" y="167424"/>
                      <a:pt x="62739" y="132745"/>
                    </a:cubicBezTo>
                    <a:cubicBezTo>
                      <a:pt x="19717" y="105952"/>
                      <a:pt x="-3338" y="58356"/>
                      <a:pt x="392" y="10661"/>
                    </a:cubicBezTo>
                    <a:lnTo>
                      <a:pt x="3323" y="0"/>
                    </a:lnTo>
                    <a:close/>
                  </a:path>
                </a:pathLst>
              </a:cu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Freeform: Shape 184">
                <a:extLst>
                  <a:ext uri="{FF2B5EF4-FFF2-40B4-BE49-F238E27FC236}">
                    <a16:creationId xmlns:a16="http://schemas.microsoft.com/office/drawing/2014/main" id="{EA9783E2-CF77-4BB4-815F-716F8DB730E5}"/>
                  </a:ext>
                </a:extLst>
              </p:cNvPr>
              <p:cNvSpPr/>
              <p:nvPr/>
            </p:nvSpPr>
            <p:spPr>
              <a:xfrm>
                <a:off x="1532696" y="2183378"/>
                <a:ext cx="258397" cy="393468"/>
              </a:xfrm>
              <a:custGeom>
                <a:avLst/>
                <a:gdLst>
                  <a:gd name="connsiteX0" fmla="*/ 234049 w 258397"/>
                  <a:gd name="connsiteY0" fmla="*/ 0 h 393468"/>
                  <a:gd name="connsiteX1" fmla="*/ 243977 w 258397"/>
                  <a:gd name="connsiteY1" fmla="*/ 12628 h 393468"/>
                  <a:gd name="connsiteX2" fmla="*/ 233762 w 258397"/>
                  <a:gd name="connsiteY2" fmla="*/ 149331 h 393468"/>
                  <a:gd name="connsiteX3" fmla="*/ 133471 w 258397"/>
                  <a:gd name="connsiteY3" fmla="*/ 318749 h 393468"/>
                  <a:gd name="connsiteX4" fmla="*/ 18533 w 258397"/>
                  <a:gd name="connsiteY4" fmla="*/ 393468 h 393468"/>
                  <a:gd name="connsiteX5" fmla="*/ 0 w 258397"/>
                  <a:gd name="connsiteY5" fmla="*/ 390408 h 393468"/>
                  <a:gd name="connsiteX6" fmla="*/ 16599 w 258397"/>
                  <a:gd name="connsiteY6" fmla="*/ 345054 h 393468"/>
                  <a:gd name="connsiteX7" fmla="*/ 209685 w 258397"/>
                  <a:gd name="connsiteY7" fmla="*/ 26807 h 393468"/>
                  <a:gd name="connsiteX8" fmla="*/ 234049 w 258397"/>
                  <a:gd name="connsiteY8" fmla="*/ 0 h 393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8397" h="393468">
                    <a:moveTo>
                      <a:pt x="234049" y="0"/>
                    </a:moveTo>
                    <a:lnTo>
                      <a:pt x="243977" y="12628"/>
                    </a:lnTo>
                    <a:cubicBezTo>
                      <a:pt x="265900" y="55155"/>
                      <a:pt x="263083" y="107978"/>
                      <a:pt x="233762" y="149331"/>
                    </a:cubicBezTo>
                    <a:cubicBezTo>
                      <a:pt x="195727" y="202964"/>
                      <a:pt x="162101" y="259519"/>
                      <a:pt x="133471" y="318749"/>
                    </a:cubicBezTo>
                    <a:cubicBezTo>
                      <a:pt x="111303" y="364385"/>
                      <a:pt x="66367" y="392219"/>
                      <a:pt x="18533" y="393468"/>
                    </a:cubicBezTo>
                    <a:lnTo>
                      <a:pt x="0" y="390408"/>
                    </a:lnTo>
                    <a:lnTo>
                      <a:pt x="16599" y="345054"/>
                    </a:lnTo>
                    <a:cubicBezTo>
                      <a:pt x="65529" y="229372"/>
                      <a:pt x="130863" y="122317"/>
                      <a:pt x="209685" y="26807"/>
                    </a:cubicBezTo>
                    <a:lnTo>
                      <a:pt x="234049" y="0"/>
                    </a:lnTo>
                    <a:close/>
                  </a:path>
                </a:pathLst>
              </a:cu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Freeform: Shape 185">
                <a:extLst>
                  <a:ext uri="{FF2B5EF4-FFF2-40B4-BE49-F238E27FC236}">
                    <a16:creationId xmlns:a16="http://schemas.microsoft.com/office/drawing/2014/main" id="{BEEC1714-87FB-4EA9-9603-417986E51A82}"/>
                  </a:ext>
                </a:extLst>
              </p:cNvPr>
              <p:cNvSpPr/>
              <p:nvPr/>
            </p:nvSpPr>
            <p:spPr>
              <a:xfrm>
                <a:off x="3709486" y="2209399"/>
                <a:ext cx="242242" cy="392892"/>
              </a:xfrm>
              <a:custGeom>
                <a:avLst/>
                <a:gdLst>
                  <a:gd name="connsiteX0" fmla="*/ 21867 w 242242"/>
                  <a:gd name="connsiteY0" fmla="*/ 0 h 392892"/>
                  <a:gd name="connsiteX1" fmla="*/ 22582 w 242242"/>
                  <a:gd name="connsiteY1" fmla="*/ 786 h 392892"/>
                  <a:gd name="connsiteX2" fmla="*/ 215668 w 242242"/>
                  <a:gd name="connsiteY2" fmla="*/ 319033 h 392892"/>
                  <a:gd name="connsiteX3" fmla="*/ 242242 w 242242"/>
                  <a:gd name="connsiteY3" fmla="*/ 391638 h 392892"/>
                  <a:gd name="connsiteX4" fmla="*/ 233656 w 242242"/>
                  <a:gd name="connsiteY4" fmla="*/ 392892 h 392892"/>
                  <a:gd name="connsiteX5" fmla="*/ 120152 w 242242"/>
                  <a:gd name="connsiteY5" fmla="*/ 315928 h 392892"/>
                  <a:gd name="connsiteX6" fmla="*/ 23109 w 242242"/>
                  <a:gd name="connsiteY6" fmla="*/ 144438 h 392892"/>
                  <a:gd name="connsiteX7" fmla="*/ 15711 w 242242"/>
                  <a:gd name="connsiteY7" fmla="*/ 7511 h 392892"/>
                  <a:gd name="connsiteX8" fmla="*/ 21867 w 242242"/>
                  <a:gd name="connsiteY8" fmla="*/ 0 h 392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242" h="392892">
                    <a:moveTo>
                      <a:pt x="21867" y="0"/>
                    </a:moveTo>
                    <a:lnTo>
                      <a:pt x="22582" y="786"/>
                    </a:lnTo>
                    <a:cubicBezTo>
                      <a:pt x="101404" y="96296"/>
                      <a:pt x="166738" y="203351"/>
                      <a:pt x="215668" y="319033"/>
                    </a:cubicBezTo>
                    <a:lnTo>
                      <a:pt x="242242" y="391638"/>
                    </a:lnTo>
                    <a:lnTo>
                      <a:pt x="233656" y="392892"/>
                    </a:lnTo>
                    <a:cubicBezTo>
                      <a:pt x="185841" y="390734"/>
                      <a:pt x="141449" y="361998"/>
                      <a:pt x="120152" y="315928"/>
                    </a:cubicBezTo>
                    <a:cubicBezTo>
                      <a:pt x="92581" y="256242"/>
                      <a:pt x="60227" y="198883"/>
                      <a:pt x="23109" y="144438"/>
                    </a:cubicBezTo>
                    <a:cubicBezTo>
                      <a:pt x="-5419" y="102452"/>
                      <a:pt x="-7117" y="49614"/>
                      <a:pt x="15711" y="7511"/>
                    </a:cubicBezTo>
                    <a:lnTo>
                      <a:pt x="21867" y="0"/>
                    </a:lnTo>
                    <a:close/>
                  </a:path>
                </a:pathLst>
              </a:cu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Freeform: Shape 186">
                <a:extLst>
                  <a:ext uri="{FF2B5EF4-FFF2-40B4-BE49-F238E27FC236}">
                    <a16:creationId xmlns:a16="http://schemas.microsoft.com/office/drawing/2014/main" id="{7E6F4702-DA05-4844-915C-6BAE74CCC326}"/>
                  </a:ext>
                </a:extLst>
              </p:cNvPr>
              <p:cNvSpPr/>
              <p:nvPr/>
            </p:nvSpPr>
            <p:spPr>
              <a:xfrm>
                <a:off x="1447980" y="2659153"/>
                <a:ext cx="117009" cy="449770"/>
              </a:xfrm>
              <a:custGeom>
                <a:avLst/>
                <a:gdLst>
                  <a:gd name="connsiteX0" fmla="*/ 54807 w 117009"/>
                  <a:gd name="connsiteY0" fmla="*/ 0 h 449770"/>
                  <a:gd name="connsiteX1" fmla="*/ 67276 w 117009"/>
                  <a:gd name="connsiteY1" fmla="*/ 6524 h 449770"/>
                  <a:gd name="connsiteX2" fmla="*/ 114445 w 117009"/>
                  <a:gd name="connsiteY2" fmla="*/ 133826 h 449770"/>
                  <a:gd name="connsiteX3" fmla="*/ 103166 w 117009"/>
                  <a:gd name="connsiteY3" fmla="*/ 198765 h 449770"/>
                  <a:gd name="connsiteX4" fmla="*/ 91177 w 117009"/>
                  <a:gd name="connsiteY4" fmla="*/ 331387 h 449770"/>
                  <a:gd name="connsiteX5" fmla="*/ 16392 w 117009"/>
                  <a:gd name="connsiteY5" fmla="*/ 446551 h 449770"/>
                  <a:gd name="connsiteX6" fmla="*/ 3972 w 117009"/>
                  <a:gd name="connsiteY6" fmla="*/ 449770 h 449770"/>
                  <a:gd name="connsiteX7" fmla="*/ 0 w 117009"/>
                  <a:gd name="connsiteY7" fmla="*/ 371111 h 449770"/>
                  <a:gd name="connsiteX8" fmla="*/ 26193 w 117009"/>
                  <a:gd name="connsiteY8" fmla="*/ 111283 h 449770"/>
                  <a:gd name="connsiteX9" fmla="*/ 54807 w 117009"/>
                  <a:gd name="connsiteY9" fmla="*/ 0 h 449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7009" h="449770">
                    <a:moveTo>
                      <a:pt x="54807" y="0"/>
                    </a:moveTo>
                    <a:lnTo>
                      <a:pt x="67276" y="6524"/>
                    </a:lnTo>
                    <a:cubicBezTo>
                      <a:pt x="104697" y="36039"/>
                      <a:pt x="124396" y="84703"/>
                      <a:pt x="114445" y="133826"/>
                    </a:cubicBezTo>
                    <a:cubicBezTo>
                      <a:pt x="110148" y="155364"/>
                      <a:pt x="106309" y="176994"/>
                      <a:pt x="103166" y="198765"/>
                    </a:cubicBezTo>
                    <a:cubicBezTo>
                      <a:pt x="96768" y="242747"/>
                      <a:pt x="92693" y="287055"/>
                      <a:pt x="91177" y="331387"/>
                    </a:cubicBezTo>
                    <a:cubicBezTo>
                      <a:pt x="89435" y="382185"/>
                      <a:pt x="59678" y="425969"/>
                      <a:pt x="16392" y="446551"/>
                    </a:cubicBezTo>
                    <a:lnTo>
                      <a:pt x="3972" y="449770"/>
                    </a:lnTo>
                    <a:lnTo>
                      <a:pt x="0" y="371111"/>
                    </a:lnTo>
                    <a:cubicBezTo>
                      <a:pt x="0" y="282107"/>
                      <a:pt x="9019" y="195210"/>
                      <a:pt x="26193" y="111283"/>
                    </a:cubicBezTo>
                    <a:lnTo>
                      <a:pt x="54807" y="0"/>
                    </a:lnTo>
                    <a:close/>
                  </a:path>
                </a:pathLst>
              </a:cu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Freeform: Shape 187">
                <a:extLst>
                  <a:ext uri="{FF2B5EF4-FFF2-40B4-BE49-F238E27FC236}">
                    <a16:creationId xmlns:a16="http://schemas.microsoft.com/office/drawing/2014/main" id="{6AAFD4E8-F9A1-4266-8250-2FFA131BD9BC}"/>
                  </a:ext>
                </a:extLst>
              </p:cNvPr>
              <p:cNvSpPr/>
              <p:nvPr/>
            </p:nvSpPr>
            <p:spPr>
              <a:xfrm>
                <a:off x="3918925" y="2683766"/>
                <a:ext cx="107545" cy="447196"/>
              </a:xfrm>
              <a:custGeom>
                <a:avLst/>
                <a:gdLst>
                  <a:gd name="connsiteX0" fmla="*/ 59067 w 107545"/>
                  <a:gd name="connsiteY0" fmla="*/ 0 h 447196"/>
                  <a:gd name="connsiteX1" fmla="*/ 81352 w 107545"/>
                  <a:gd name="connsiteY1" fmla="*/ 86670 h 447196"/>
                  <a:gd name="connsiteX2" fmla="*/ 107545 w 107545"/>
                  <a:gd name="connsiteY2" fmla="*/ 346498 h 447196"/>
                  <a:gd name="connsiteX3" fmla="*/ 102460 w 107545"/>
                  <a:gd name="connsiteY3" fmla="*/ 447196 h 447196"/>
                  <a:gd name="connsiteX4" fmla="*/ 92968 w 107545"/>
                  <a:gd name="connsiteY4" fmla="*/ 444521 h 447196"/>
                  <a:gd name="connsiteX5" fmla="*/ 20748 w 107545"/>
                  <a:gd name="connsiteY5" fmla="*/ 328020 h 447196"/>
                  <a:gd name="connsiteX6" fmla="*/ 2139 w 107545"/>
                  <a:gd name="connsiteY6" fmla="*/ 132077 h 447196"/>
                  <a:gd name="connsiteX7" fmla="*/ 51054 w 107545"/>
                  <a:gd name="connsiteY7" fmla="*/ 4032 h 447196"/>
                  <a:gd name="connsiteX8" fmla="*/ 59067 w 107545"/>
                  <a:gd name="connsiteY8" fmla="*/ 0 h 44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545" h="447196">
                    <a:moveTo>
                      <a:pt x="59067" y="0"/>
                    </a:moveTo>
                    <a:lnTo>
                      <a:pt x="81352" y="86670"/>
                    </a:lnTo>
                    <a:cubicBezTo>
                      <a:pt x="98526" y="170597"/>
                      <a:pt x="107545" y="257494"/>
                      <a:pt x="107545" y="346498"/>
                    </a:cubicBezTo>
                    <a:lnTo>
                      <a:pt x="102460" y="447196"/>
                    </a:lnTo>
                    <a:lnTo>
                      <a:pt x="92968" y="444521"/>
                    </a:lnTo>
                    <a:cubicBezTo>
                      <a:pt x="50176" y="423058"/>
                      <a:pt x="21359" y="378714"/>
                      <a:pt x="20748" y="328020"/>
                    </a:cubicBezTo>
                    <a:cubicBezTo>
                      <a:pt x="20057" y="262153"/>
                      <a:pt x="13763" y="196777"/>
                      <a:pt x="2139" y="132077"/>
                    </a:cubicBezTo>
                    <a:cubicBezTo>
                      <a:pt x="-6853" y="82170"/>
                      <a:pt x="13085" y="33234"/>
                      <a:pt x="51054" y="4032"/>
                    </a:cubicBezTo>
                    <a:lnTo>
                      <a:pt x="59067" y="0"/>
                    </a:lnTo>
                    <a:close/>
                  </a:path>
                </a:pathLst>
              </a:cu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9" name="Freeform: Shape 188">
                <a:extLst>
                  <a:ext uri="{FF2B5EF4-FFF2-40B4-BE49-F238E27FC236}">
                    <a16:creationId xmlns:a16="http://schemas.microsoft.com/office/drawing/2014/main" id="{60E36BEB-FD7C-485C-AF9B-2FD7883EB02D}"/>
                  </a:ext>
                </a:extLst>
              </p:cNvPr>
              <p:cNvSpPr/>
              <p:nvPr/>
            </p:nvSpPr>
            <p:spPr>
              <a:xfrm>
                <a:off x="1458498" y="3187387"/>
                <a:ext cx="181327" cy="435861"/>
              </a:xfrm>
              <a:custGeom>
                <a:avLst/>
                <a:gdLst>
                  <a:gd name="connsiteX0" fmla="*/ 0 w 181327"/>
                  <a:gd name="connsiteY0" fmla="*/ 0 h 435861"/>
                  <a:gd name="connsiteX1" fmla="*/ 17986 w 181327"/>
                  <a:gd name="connsiteY1" fmla="*/ 1231 h 435861"/>
                  <a:gd name="connsiteX2" fmla="*/ 112680 w 181327"/>
                  <a:gd name="connsiteY2" fmla="*/ 100281 h 435861"/>
                  <a:gd name="connsiteX3" fmla="*/ 171435 w 181327"/>
                  <a:gd name="connsiteY3" fmla="*/ 288200 h 435861"/>
                  <a:gd name="connsiteX4" fmla="*/ 150085 w 181327"/>
                  <a:gd name="connsiteY4" fmla="*/ 423584 h 435861"/>
                  <a:gd name="connsiteX5" fmla="*/ 134707 w 181327"/>
                  <a:gd name="connsiteY5" fmla="*/ 435861 h 435861"/>
                  <a:gd name="connsiteX6" fmla="*/ 90797 w 181327"/>
                  <a:gd name="connsiteY6" fmla="*/ 344710 h 435861"/>
                  <a:gd name="connsiteX7" fmla="*/ 15675 w 181327"/>
                  <a:gd name="connsiteY7" fmla="*/ 102706 h 435861"/>
                  <a:gd name="connsiteX8" fmla="*/ 0 w 181327"/>
                  <a:gd name="connsiteY8" fmla="*/ 0 h 435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327" h="435861">
                    <a:moveTo>
                      <a:pt x="0" y="0"/>
                    </a:moveTo>
                    <a:lnTo>
                      <a:pt x="17986" y="1231"/>
                    </a:lnTo>
                    <a:cubicBezTo>
                      <a:pt x="64279" y="13434"/>
                      <a:pt x="101602" y="50806"/>
                      <a:pt x="112680" y="100281"/>
                    </a:cubicBezTo>
                    <a:cubicBezTo>
                      <a:pt x="126989" y="164395"/>
                      <a:pt x="146662" y="227212"/>
                      <a:pt x="171435" y="288200"/>
                    </a:cubicBezTo>
                    <a:cubicBezTo>
                      <a:pt x="190547" y="335139"/>
                      <a:pt x="181185" y="387186"/>
                      <a:pt x="150085" y="423584"/>
                    </a:cubicBezTo>
                    <a:lnTo>
                      <a:pt x="134707" y="435861"/>
                    </a:lnTo>
                    <a:lnTo>
                      <a:pt x="90797" y="344710"/>
                    </a:lnTo>
                    <a:cubicBezTo>
                      <a:pt x="58178" y="267589"/>
                      <a:pt x="32849" y="186633"/>
                      <a:pt x="15675" y="102706"/>
                    </a:cubicBezTo>
                    <a:lnTo>
                      <a:pt x="0" y="0"/>
                    </a:lnTo>
                    <a:close/>
                  </a:path>
                </a:pathLst>
              </a:cu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0" name="Freeform: Shape 189">
                <a:extLst>
                  <a:ext uri="{FF2B5EF4-FFF2-40B4-BE49-F238E27FC236}">
                    <a16:creationId xmlns:a16="http://schemas.microsoft.com/office/drawing/2014/main" id="{5A2B124D-3BC3-4955-8B70-14F8302F3F54}"/>
                  </a:ext>
                </a:extLst>
              </p:cNvPr>
              <p:cNvSpPr/>
              <p:nvPr/>
            </p:nvSpPr>
            <p:spPr>
              <a:xfrm>
                <a:off x="3825837" y="3210530"/>
                <a:ext cx="186582" cy="436731"/>
              </a:xfrm>
              <a:custGeom>
                <a:avLst/>
                <a:gdLst>
                  <a:gd name="connsiteX0" fmla="*/ 186582 w 186582"/>
                  <a:gd name="connsiteY0" fmla="*/ 0 h 436731"/>
                  <a:gd name="connsiteX1" fmla="*/ 174439 w 186582"/>
                  <a:gd name="connsiteY1" fmla="*/ 79563 h 436731"/>
                  <a:gd name="connsiteX2" fmla="*/ 45027 w 186582"/>
                  <a:gd name="connsiteY2" fmla="*/ 434266 h 436731"/>
                  <a:gd name="connsiteX3" fmla="*/ 43529 w 186582"/>
                  <a:gd name="connsiteY3" fmla="*/ 436731 h 436731"/>
                  <a:gd name="connsiteX4" fmla="*/ 27946 w 186582"/>
                  <a:gd name="connsiteY4" fmla="*/ 422869 h 436731"/>
                  <a:gd name="connsiteX5" fmla="*/ 10818 w 186582"/>
                  <a:gd name="connsiteY5" fmla="*/ 289775 h 436731"/>
                  <a:gd name="connsiteX6" fmla="*/ 75045 w 186582"/>
                  <a:gd name="connsiteY6" fmla="*/ 97667 h 436731"/>
                  <a:gd name="connsiteX7" fmla="*/ 171594 w 186582"/>
                  <a:gd name="connsiteY7" fmla="*/ 759 h 436731"/>
                  <a:gd name="connsiteX8" fmla="*/ 186582 w 186582"/>
                  <a:gd name="connsiteY8" fmla="*/ 0 h 43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582" h="436731">
                    <a:moveTo>
                      <a:pt x="186582" y="0"/>
                    </a:moveTo>
                    <a:lnTo>
                      <a:pt x="174439" y="79563"/>
                    </a:lnTo>
                    <a:cubicBezTo>
                      <a:pt x="148678" y="205453"/>
                      <a:pt x="104569" y="324659"/>
                      <a:pt x="45027" y="434266"/>
                    </a:cubicBezTo>
                    <a:lnTo>
                      <a:pt x="43529" y="436731"/>
                    </a:lnTo>
                    <a:lnTo>
                      <a:pt x="27946" y="422869"/>
                    </a:lnTo>
                    <a:cubicBezTo>
                      <a:pt x="-900" y="385864"/>
                      <a:pt x="-8821" y="334966"/>
                      <a:pt x="10818" y="289775"/>
                    </a:cubicBezTo>
                    <a:cubicBezTo>
                      <a:pt x="37338" y="228793"/>
                      <a:pt x="58871" y="163864"/>
                      <a:pt x="75045" y="97667"/>
                    </a:cubicBezTo>
                    <a:cubicBezTo>
                      <a:pt x="87088" y="48636"/>
                      <a:pt x="125178" y="12092"/>
                      <a:pt x="171594" y="759"/>
                    </a:cubicBezTo>
                    <a:lnTo>
                      <a:pt x="186582" y="0"/>
                    </a:lnTo>
                    <a:close/>
                  </a:path>
                </a:pathLst>
              </a:cu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grpSp>
        <p:nvGrpSpPr>
          <p:cNvPr id="19" name="Group 18">
            <a:extLst>
              <a:ext uri="{FF2B5EF4-FFF2-40B4-BE49-F238E27FC236}">
                <a16:creationId xmlns:a16="http://schemas.microsoft.com/office/drawing/2014/main" id="{C310C6D8-A9A8-4F76-A8BE-F0D1350A6E46}"/>
              </a:ext>
            </a:extLst>
          </p:cNvPr>
          <p:cNvGrpSpPr/>
          <p:nvPr/>
        </p:nvGrpSpPr>
        <p:grpSpPr>
          <a:xfrm>
            <a:off x="4629878" y="1584210"/>
            <a:ext cx="2923356" cy="2106566"/>
            <a:chOff x="4629878" y="1584210"/>
            <a:chExt cx="2923356" cy="2106566"/>
          </a:xfrm>
        </p:grpSpPr>
        <p:sp>
          <p:nvSpPr>
            <p:cNvPr id="126" name="Shape">
              <a:extLst>
                <a:ext uri="{FF2B5EF4-FFF2-40B4-BE49-F238E27FC236}">
                  <a16:creationId xmlns:a16="http://schemas.microsoft.com/office/drawing/2014/main" id="{F69C74FF-E20B-4BBE-AEBA-8CEE8D6D2DAC}"/>
                </a:ext>
              </a:extLst>
            </p:cNvPr>
            <p:cNvSpPr/>
            <p:nvPr/>
          </p:nvSpPr>
          <p:spPr>
            <a:xfrm>
              <a:off x="4769498" y="2131056"/>
              <a:ext cx="373706" cy="451338"/>
            </a:xfrm>
            <a:custGeom>
              <a:avLst/>
              <a:gdLst/>
              <a:ahLst/>
              <a:cxnLst>
                <a:cxn ang="0">
                  <a:pos x="wd2" y="hd2"/>
                </a:cxn>
                <a:cxn ang="5400000">
                  <a:pos x="wd2" y="hd2"/>
                </a:cxn>
                <a:cxn ang="10800000">
                  <a:pos x="wd2" y="hd2"/>
                </a:cxn>
                <a:cxn ang="16200000">
                  <a:pos x="wd2" y="hd2"/>
                </a:cxn>
              </a:cxnLst>
              <a:rect l="0" t="0" r="r" b="b"/>
              <a:pathLst>
                <a:path w="19749" h="20079" extrusionOk="0">
                  <a:moveTo>
                    <a:pt x="17396" y="1431"/>
                  </a:moveTo>
                  <a:lnTo>
                    <a:pt x="17396" y="1431"/>
                  </a:lnTo>
                  <a:cubicBezTo>
                    <a:pt x="14297" y="-841"/>
                    <a:pt x="9569" y="-344"/>
                    <a:pt x="7189" y="2472"/>
                  </a:cubicBezTo>
                  <a:cubicBezTo>
                    <a:pt x="4723" y="5391"/>
                    <a:pt x="2553" y="8471"/>
                    <a:pt x="702" y="11690"/>
                  </a:cubicBezTo>
                  <a:cubicBezTo>
                    <a:pt x="-1087" y="14801"/>
                    <a:pt x="671" y="18533"/>
                    <a:pt x="4527" y="19724"/>
                  </a:cubicBezTo>
                  <a:lnTo>
                    <a:pt x="4533" y="19724"/>
                  </a:lnTo>
                  <a:cubicBezTo>
                    <a:pt x="7884" y="20759"/>
                    <a:pt x="11585" y="19460"/>
                    <a:pt x="13147" y="16753"/>
                  </a:cubicBezTo>
                  <a:cubicBezTo>
                    <a:pt x="14660" y="14118"/>
                    <a:pt x="16437" y="11602"/>
                    <a:pt x="18447" y="9216"/>
                  </a:cubicBezTo>
                  <a:cubicBezTo>
                    <a:pt x="20513" y="6763"/>
                    <a:pt x="20089" y="3403"/>
                    <a:pt x="17396" y="1431"/>
                  </a:cubicBezTo>
                  <a:close/>
                </a:path>
              </a:pathLst>
            </a:custGeom>
            <a:solidFill>
              <a:schemeClr val="accent4"/>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127" name="Shape">
              <a:extLst>
                <a:ext uri="{FF2B5EF4-FFF2-40B4-BE49-F238E27FC236}">
                  <a16:creationId xmlns:a16="http://schemas.microsoft.com/office/drawing/2014/main" id="{59FAF495-A003-4F50-AD3B-023CEF1919F1}"/>
                </a:ext>
              </a:extLst>
            </p:cNvPr>
            <p:cNvSpPr/>
            <p:nvPr/>
          </p:nvSpPr>
          <p:spPr>
            <a:xfrm>
              <a:off x="5106914" y="1758735"/>
              <a:ext cx="441338" cy="389132"/>
            </a:xfrm>
            <a:custGeom>
              <a:avLst/>
              <a:gdLst/>
              <a:ahLst/>
              <a:cxnLst>
                <a:cxn ang="0">
                  <a:pos x="wd2" y="hd2"/>
                </a:cxn>
                <a:cxn ang="5400000">
                  <a:pos x="wd2" y="hd2"/>
                </a:cxn>
                <a:cxn ang="10800000">
                  <a:pos x="wd2" y="hd2"/>
                </a:cxn>
                <a:cxn ang="16200000">
                  <a:pos x="wd2" y="hd2"/>
                </a:cxn>
              </a:cxnLst>
              <a:rect l="0" t="0" r="r" b="b"/>
              <a:pathLst>
                <a:path w="20116" h="19901" extrusionOk="0">
                  <a:moveTo>
                    <a:pt x="19557" y="3852"/>
                  </a:moveTo>
                  <a:cubicBezTo>
                    <a:pt x="18062" y="252"/>
                    <a:pt x="14127" y="-1075"/>
                    <a:pt x="11083" y="948"/>
                  </a:cubicBezTo>
                  <a:cubicBezTo>
                    <a:pt x="7928" y="3043"/>
                    <a:pt x="4942" y="5429"/>
                    <a:pt x="2142" y="8077"/>
                  </a:cubicBezTo>
                  <a:cubicBezTo>
                    <a:pt x="-563" y="10635"/>
                    <a:pt x="-738" y="15241"/>
                    <a:pt x="1797" y="18014"/>
                  </a:cubicBezTo>
                  <a:lnTo>
                    <a:pt x="1802" y="18020"/>
                  </a:lnTo>
                  <a:cubicBezTo>
                    <a:pt x="4014" y="20430"/>
                    <a:pt x="7471" y="20525"/>
                    <a:pt x="9831" y="18300"/>
                  </a:cubicBezTo>
                  <a:cubicBezTo>
                    <a:pt x="12128" y="16128"/>
                    <a:pt x="14572" y="14176"/>
                    <a:pt x="17155" y="12456"/>
                  </a:cubicBezTo>
                  <a:cubicBezTo>
                    <a:pt x="19807" y="10689"/>
                    <a:pt x="20862" y="6988"/>
                    <a:pt x="19557" y="3852"/>
                  </a:cubicBezTo>
                  <a:lnTo>
                    <a:pt x="19557" y="3852"/>
                  </a:lnTo>
                  <a:close/>
                </a:path>
              </a:pathLst>
            </a:custGeom>
            <a:solidFill>
              <a:schemeClr val="accent4"/>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128" name="Shape">
              <a:extLst>
                <a:ext uri="{FF2B5EF4-FFF2-40B4-BE49-F238E27FC236}">
                  <a16:creationId xmlns:a16="http://schemas.microsoft.com/office/drawing/2014/main" id="{7B4B5F9E-1E00-4D90-86CC-EEDC98DC5231}"/>
                </a:ext>
              </a:extLst>
            </p:cNvPr>
            <p:cNvSpPr/>
            <p:nvPr/>
          </p:nvSpPr>
          <p:spPr>
            <a:xfrm>
              <a:off x="7271030" y="2666268"/>
              <a:ext cx="282204" cy="481239"/>
            </a:xfrm>
            <a:custGeom>
              <a:avLst/>
              <a:gdLst/>
              <a:ahLst/>
              <a:cxnLst>
                <a:cxn ang="0">
                  <a:pos x="wd2" y="hd2"/>
                </a:cxn>
                <a:cxn ang="5400000">
                  <a:pos x="wd2" y="hd2"/>
                </a:cxn>
                <a:cxn ang="10800000">
                  <a:pos x="wd2" y="hd2"/>
                </a:cxn>
                <a:cxn ang="16200000">
                  <a:pos x="wd2" y="hd2"/>
                </a:cxn>
              </a:cxnLst>
              <a:rect l="0" t="0" r="r" b="b"/>
              <a:pathLst>
                <a:path w="20806" h="20633" extrusionOk="0">
                  <a:moveTo>
                    <a:pt x="6977" y="219"/>
                  </a:moveTo>
                  <a:lnTo>
                    <a:pt x="6977" y="219"/>
                  </a:lnTo>
                  <a:cubicBezTo>
                    <a:pt x="2182" y="1017"/>
                    <a:pt x="-726" y="3796"/>
                    <a:pt x="158" y="6649"/>
                  </a:cubicBezTo>
                  <a:cubicBezTo>
                    <a:pt x="1015" y="9423"/>
                    <a:pt x="1479" y="12226"/>
                    <a:pt x="1530" y="15050"/>
                  </a:cubicBezTo>
                  <a:cubicBezTo>
                    <a:pt x="1590" y="17948"/>
                    <a:pt x="5347" y="20362"/>
                    <a:pt x="10314" y="20612"/>
                  </a:cubicBezTo>
                  <a:lnTo>
                    <a:pt x="10323" y="20612"/>
                  </a:lnTo>
                  <a:cubicBezTo>
                    <a:pt x="16027" y="20901"/>
                    <a:pt x="20874" y="18252"/>
                    <a:pt x="20805" y="14925"/>
                  </a:cubicBezTo>
                  <a:cubicBezTo>
                    <a:pt x="20737" y="11473"/>
                    <a:pt x="20171" y="8041"/>
                    <a:pt x="19124" y="4649"/>
                  </a:cubicBezTo>
                  <a:cubicBezTo>
                    <a:pt x="18112" y="1371"/>
                    <a:pt x="12484" y="-699"/>
                    <a:pt x="6977" y="219"/>
                  </a:cubicBezTo>
                  <a:close/>
                </a:path>
              </a:pathLst>
            </a:custGeom>
            <a:solidFill>
              <a:schemeClr val="accent4"/>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129" name="Shape">
              <a:extLst>
                <a:ext uri="{FF2B5EF4-FFF2-40B4-BE49-F238E27FC236}">
                  <a16:creationId xmlns:a16="http://schemas.microsoft.com/office/drawing/2014/main" id="{231861A8-7F57-4656-BA2E-835B7D646838}"/>
                </a:ext>
              </a:extLst>
            </p:cNvPr>
            <p:cNvSpPr/>
            <p:nvPr/>
          </p:nvSpPr>
          <p:spPr>
            <a:xfrm>
              <a:off x="4629878" y="2642998"/>
              <a:ext cx="287229" cy="480738"/>
            </a:xfrm>
            <a:custGeom>
              <a:avLst/>
              <a:gdLst/>
              <a:ahLst/>
              <a:cxnLst>
                <a:cxn ang="0">
                  <a:pos x="wd2" y="hd2"/>
                </a:cxn>
                <a:cxn ang="5400000">
                  <a:pos x="wd2" y="hd2"/>
                </a:cxn>
                <a:cxn ang="10800000">
                  <a:pos x="wd2" y="hd2"/>
                </a:cxn>
                <a:cxn ang="16200000">
                  <a:pos x="wd2" y="hd2"/>
                </a:cxn>
              </a:cxnLst>
              <a:rect l="0" t="0" r="r" b="b"/>
              <a:pathLst>
                <a:path w="20652" h="20669" extrusionOk="0">
                  <a:moveTo>
                    <a:pt x="10019" y="20657"/>
                  </a:moveTo>
                  <a:cubicBezTo>
                    <a:pt x="14879" y="20467"/>
                    <a:pt x="18627" y="18091"/>
                    <a:pt x="18794" y="15179"/>
                  </a:cubicBezTo>
                  <a:cubicBezTo>
                    <a:pt x="18903" y="13273"/>
                    <a:pt x="19196" y="11368"/>
                    <a:pt x="19656" y="9477"/>
                  </a:cubicBezTo>
                  <a:cubicBezTo>
                    <a:pt x="19882" y="8541"/>
                    <a:pt x="20158" y="7611"/>
                    <a:pt x="20467" y="6685"/>
                  </a:cubicBezTo>
                  <a:cubicBezTo>
                    <a:pt x="21421" y="3869"/>
                    <a:pt x="18585" y="1088"/>
                    <a:pt x="13992" y="247"/>
                  </a:cubicBezTo>
                  <a:lnTo>
                    <a:pt x="13992" y="247"/>
                  </a:lnTo>
                  <a:cubicBezTo>
                    <a:pt x="8655" y="-728"/>
                    <a:pt x="3109" y="1283"/>
                    <a:pt x="2013" y="4559"/>
                  </a:cubicBezTo>
                  <a:cubicBezTo>
                    <a:pt x="1645" y="5655"/>
                    <a:pt x="1327" y="6750"/>
                    <a:pt x="1059" y="7856"/>
                  </a:cubicBezTo>
                  <a:cubicBezTo>
                    <a:pt x="490" y="10202"/>
                    <a:pt x="139" y="12563"/>
                    <a:pt x="5" y="14924"/>
                  </a:cubicBezTo>
                  <a:cubicBezTo>
                    <a:pt x="-179" y="18216"/>
                    <a:pt x="4514" y="20872"/>
                    <a:pt x="10019" y="20657"/>
                  </a:cubicBezTo>
                  <a:close/>
                </a:path>
              </a:pathLst>
            </a:custGeom>
            <a:solidFill>
              <a:schemeClr val="accent4"/>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130" name="Shape">
              <a:extLst>
                <a:ext uri="{FF2B5EF4-FFF2-40B4-BE49-F238E27FC236}">
                  <a16:creationId xmlns:a16="http://schemas.microsoft.com/office/drawing/2014/main" id="{A97A6808-7526-42A1-AB92-06BE8329C23C}"/>
                </a:ext>
              </a:extLst>
            </p:cNvPr>
            <p:cNvSpPr/>
            <p:nvPr/>
          </p:nvSpPr>
          <p:spPr>
            <a:xfrm>
              <a:off x="4664784" y="3189843"/>
              <a:ext cx="327160" cy="472125"/>
            </a:xfrm>
            <a:custGeom>
              <a:avLst/>
              <a:gdLst/>
              <a:ahLst/>
              <a:cxnLst>
                <a:cxn ang="0">
                  <a:pos x="wd2" y="hd2"/>
                </a:cxn>
                <a:cxn ang="5400000">
                  <a:pos x="wd2" y="hd2"/>
                </a:cxn>
                <a:cxn ang="10800000">
                  <a:pos x="wd2" y="hd2"/>
                </a:cxn>
                <a:cxn ang="16200000">
                  <a:pos x="wd2" y="hd2"/>
                </a:cxn>
              </a:cxnLst>
              <a:rect l="0" t="0" r="r" b="b"/>
              <a:pathLst>
                <a:path w="19823" h="20383" extrusionOk="0">
                  <a:moveTo>
                    <a:pt x="15663" y="4461"/>
                  </a:moveTo>
                  <a:cubicBezTo>
                    <a:pt x="14768" y="1613"/>
                    <a:pt x="11046" y="-306"/>
                    <a:pt x="6978" y="41"/>
                  </a:cubicBezTo>
                  <a:lnTo>
                    <a:pt x="6971" y="41"/>
                  </a:lnTo>
                  <a:cubicBezTo>
                    <a:pt x="2297" y="442"/>
                    <a:pt x="-833" y="3642"/>
                    <a:pt x="196" y="6912"/>
                  </a:cubicBezTo>
                  <a:cubicBezTo>
                    <a:pt x="1261" y="10298"/>
                    <a:pt x="2713" y="13613"/>
                    <a:pt x="4553" y="16833"/>
                  </a:cubicBezTo>
                  <a:cubicBezTo>
                    <a:pt x="6329" y="19938"/>
                    <a:pt x="11447" y="21294"/>
                    <a:pt x="15614" y="19732"/>
                  </a:cubicBezTo>
                  <a:lnTo>
                    <a:pt x="15621" y="19732"/>
                  </a:lnTo>
                  <a:cubicBezTo>
                    <a:pt x="19244" y="18370"/>
                    <a:pt x="20767" y="15276"/>
                    <a:pt x="19223" y="12574"/>
                  </a:cubicBezTo>
                  <a:cubicBezTo>
                    <a:pt x="17722" y="9941"/>
                    <a:pt x="16530" y="7229"/>
                    <a:pt x="15663" y="4461"/>
                  </a:cubicBezTo>
                  <a:close/>
                </a:path>
              </a:pathLst>
            </a:custGeom>
            <a:solidFill>
              <a:schemeClr val="accent4"/>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131" name="Shape">
              <a:extLst>
                <a:ext uri="{FF2B5EF4-FFF2-40B4-BE49-F238E27FC236}">
                  <a16:creationId xmlns:a16="http://schemas.microsoft.com/office/drawing/2014/main" id="{1CC2C3E0-9B13-4B3D-83F8-0E6AF967F832}"/>
                </a:ext>
              </a:extLst>
            </p:cNvPr>
            <p:cNvSpPr/>
            <p:nvPr/>
          </p:nvSpPr>
          <p:spPr>
            <a:xfrm>
              <a:off x="7177948" y="3213113"/>
              <a:ext cx="332761" cy="477663"/>
            </a:xfrm>
            <a:custGeom>
              <a:avLst/>
              <a:gdLst/>
              <a:ahLst/>
              <a:cxnLst>
                <a:cxn ang="0">
                  <a:pos x="wd2" y="hd2"/>
                </a:cxn>
                <a:cxn ang="5400000">
                  <a:pos x="wd2" y="hd2"/>
                </a:cxn>
                <a:cxn ang="10800000">
                  <a:pos x="wd2" y="hd2"/>
                </a:cxn>
                <a:cxn ang="16200000">
                  <a:pos x="wd2" y="hd2"/>
                </a:cxn>
              </a:cxnLst>
              <a:rect l="0" t="0" r="r" b="b"/>
              <a:pathLst>
                <a:path w="19812" h="20334" extrusionOk="0">
                  <a:moveTo>
                    <a:pt x="4468" y="4282"/>
                  </a:moveTo>
                  <a:cubicBezTo>
                    <a:pt x="3505" y="7100"/>
                    <a:pt x="2223" y="9864"/>
                    <a:pt x="644" y="12460"/>
                  </a:cubicBezTo>
                  <a:cubicBezTo>
                    <a:pt x="-915" y="15025"/>
                    <a:pt x="443" y="18022"/>
                    <a:pt x="3782" y="19473"/>
                  </a:cubicBezTo>
                  <a:lnTo>
                    <a:pt x="3782" y="19473"/>
                  </a:lnTo>
                  <a:cubicBezTo>
                    <a:pt x="7890" y="21261"/>
                    <a:pt x="12912" y="20176"/>
                    <a:pt x="14838" y="17026"/>
                  </a:cubicBezTo>
                  <a:cubicBezTo>
                    <a:pt x="16799" y="13827"/>
                    <a:pt x="18392" y="10404"/>
                    <a:pt x="19583" y="6917"/>
                  </a:cubicBezTo>
                  <a:cubicBezTo>
                    <a:pt x="20685" y="3703"/>
                    <a:pt x="17692" y="508"/>
                    <a:pt x="13106" y="52"/>
                  </a:cubicBezTo>
                  <a:lnTo>
                    <a:pt x="13106" y="52"/>
                  </a:lnTo>
                  <a:cubicBezTo>
                    <a:pt x="9137" y="-339"/>
                    <a:pt x="5424" y="1499"/>
                    <a:pt x="4468" y="4282"/>
                  </a:cubicBezTo>
                  <a:close/>
                </a:path>
              </a:pathLst>
            </a:custGeom>
            <a:solidFill>
              <a:schemeClr val="accent4"/>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132" name="Shape">
              <a:extLst>
                <a:ext uri="{FF2B5EF4-FFF2-40B4-BE49-F238E27FC236}">
                  <a16:creationId xmlns:a16="http://schemas.microsoft.com/office/drawing/2014/main" id="{7085D131-386B-4906-A797-B75789F77325}"/>
                </a:ext>
              </a:extLst>
            </p:cNvPr>
            <p:cNvSpPr/>
            <p:nvPr/>
          </p:nvSpPr>
          <p:spPr>
            <a:xfrm>
              <a:off x="7061598" y="2154326"/>
              <a:ext cx="369865" cy="453610"/>
            </a:xfrm>
            <a:custGeom>
              <a:avLst/>
              <a:gdLst/>
              <a:ahLst/>
              <a:cxnLst>
                <a:cxn ang="0">
                  <a:pos x="wd2" y="hd2"/>
                </a:cxn>
                <a:cxn ang="5400000">
                  <a:pos x="wd2" y="hd2"/>
                </a:cxn>
                <a:cxn ang="10800000">
                  <a:pos x="wd2" y="hd2"/>
                </a:cxn>
                <a:cxn ang="16200000">
                  <a:pos x="wd2" y="hd2"/>
                </a:cxn>
              </a:cxnLst>
              <a:rect l="0" t="0" r="r" b="b"/>
              <a:pathLst>
                <a:path w="19720" h="20079" extrusionOk="0">
                  <a:moveTo>
                    <a:pt x="15029" y="19761"/>
                  </a:moveTo>
                  <a:lnTo>
                    <a:pt x="15029" y="19761"/>
                  </a:lnTo>
                  <a:cubicBezTo>
                    <a:pt x="18943" y="18639"/>
                    <a:pt x="20804" y="14951"/>
                    <a:pt x="19067" y="11830"/>
                  </a:cubicBezTo>
                  <a:cubicBezTo>
                    <a:pt x="17274" y="8601"/>
                    <a:pt x="15165" y="5500"/>
                    <a:pt x="12752" y="2560"/>
                  </a:cubicBezTo>
                  <a:cubicBezTo>
                    <a:pt x="10426" y="-283"/>
                    <a:pt x="5668" y="-860"/>
                    <a:pt x="2492" y="1344"/>
                  </a:cubicBezTo>
                  <a:lnTo>
                    <a:pt x="2486" y="1344"/>
                  </a:lnTo>
                  <a:cubicBezTo>
                    <a:pt x="-281" y="3265"/>
                    <a:pt x="-796" y="6597"/>
                    <a:pt x="1232" y="9075"/>
                  </a:cubicBezTo>
                  <a:cubicBezTo>
                    <a:pt x="3211" y="11485"/>
                    <a:pt x="4936" y="14024"/>
                    <a:pt x="6406" y="16666"/>
                  </a:cubicBezTo>
                  <a:cubicBezTo>
                    <a:pt x="7920" y="19385"/>
                    <a:pt x="11623" y="20740"/>
                    <a:pt x="15029" y="19761"/>
                  </a:cubicBezTo>
                  <a:close/>
                </a:path>
              </a:pathLst>
            </a:custGeom>
            <a:solidFill>
              <a:schemeClr val="accent4"/>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133" name="Shape">
              <a:extLst>
                <a:ext uri="{FF2B5EF4-FFF2-40B4-BE49-F238E27FC236}">
                  <a16:creationId xmlns:a16="http://schemas.microsoft.com/office/drawing/2014/main" id="{9ECD4BC7-96EE-4107-A5B6-43FA108EF0A2}"/>
                </a:ext>
              </a:extLst>
            </p:cNvPr>
            <p:cNvSpPr/>
            <p:nvPr/>
          </p:nvSpPr>
          <p:spPr>
            <a:xfrm>
              <a:off x="5595585" y="1584210"/>
              <a:ext cx="477797" cy="304905"/>
            </a:xfrm>
            <a:custGeom>
              <a:avLst/>
              <a:gdLst/>
              <a:ahLst/>
              <a:cxnLst>
                <a:cxn ang="0">
                  <a:pos x="wd2" y="hd2"/>
                </a:cxn>
                <a:cxn ang="5400000">
                  <a:pos x="wd2" y="hd2"/>
                </a:cxn>
                <a:cxn ang="10800000">
                  <a:pos x="wd2" y="hd2"/>
                </a:cxn>
                <a:cxn ang="16200000">
                  <a:pos x="wd2" y="hd2"/>
                </a:cxn>
              </a:cxnLst>
              <a:rect l="0" t="0" r="r" b="b"/>
              <a:pathLst>
                <a:path w="20710" h="20173" extrusionOk="0">
                  <a:moveTo>
                    <a:pt x="14355" y="60"/>
                  </a:moveTo>
                  <a:cubicBezTo>
                    <a:pt x="10891" y="676"/>
                    <a:pt x="7476" y="1722"/>
                    <a:pt x="4123" y="3208"/>
                  </a:cubicBezTo>
                  <a:cubicBezTo>
                    <a:pt x="890" y="4640"/>
                    <a:pt x="-845" y="9990"/>
                    <a:pt x="411" y="14762"/>
                  </a:cubicBezTo>
                  <a:lnTo>
                    <a:pt x="411" y="14770"/>
                  </a:lnTo>
                  <a:cubicBezTo>
                    <a:pt x="1505" y="18919"/>
                    <a:pt x="4481" y="21067"/>
                    <a:pt x="7290" y="19820"/>
                  </a:cubicBezTo>
                  <a:cubicBezTo>
                    <a:pt x="10028" y="18604"/>
                    <a:pt x="12822" y="17749"/>
                    <a:pt x="15651" y="17241"/>
                  </a:cubicBezTo>
                  <a:cubicBezTo>
                    <a:pt x="18561" y="16725"/>
                    <a:pt x="20755" y="12984"/>
                    <a:pt x="20710" y="8512"/>
                  </a:cubicBezTo>
                  <a:lnTo>
                    <a:pt x="20710" y="8504"/>
                  </a:lnTo>
                  <a:cubicBezTo>
                    <a:pt x="20659" y="3370"/>
                    <a:pt x="17699" y="-533"/>
                    <a:pt x="14355" y="60"/>
                  </a:cubicBezTo>
                  <a:close/>
                </a:path>
              </a:pathLst>
            </a:custGeom>
            <a:solidFill>
              <a:schemeClr val="accent4"/>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134" name="Shape">
              <a:extLst>
                <a:ext uri="{FF2B5EF4-FFF2-40B4-BE49-F238E27FC236}">
                  <a16:creationId xmlns:a16="http://schemas.microsoft.com/office/drawing/2014/main" id="{B2F464C3-AA46-45C7-9878-807E0A15DD20}"/>
                </a:ext>
              </a:extLst>
            </p:cNvPr>
            <p:cNvSpPr/>
            <p:nvPr/>
          </p:nvSpPr>
          <p:spPr>
            <a:xfrm>
              <a:off x="6142432" y="1584211"/>
              <a:ext cx="476910" cy="309055"/>
            </a:xfrm>
            <a:custGeom>
              <a:avLst/>
              <a:gdLst/>
              <a:ahLst/>
              <a:cxnLst>
                <a:cxn ang="0">
                  <a:pos x="wd2" y="hd2"/>
                </a:cxn>
                <a:cxn ang="5400000">
                  <a:pos x="wd2" y="hd2"/>
                </a:cxn>
                <a:cxn ang="10800000">
                  <a:pos x="wd2" y="hd2"/>
                </a:cxn>
                <a:cxn ang="16200000">
                  <a:pos x="wd2" y="hd2"/>
                </a:cxn>
              </a:cxnLst>
              <a:rect l="0" t="0" r="r" b="b"/>
              <a:pathLst>
                <a:path w="20633" h="20089" extrusionOk="0">
                  <a:moveTo>
                    <a:pt x="16615" y="3470"/>
                  </a:moveTo>
                  <a:cubicBezTo>
                    <a:pt x="13308" y="1935"/>
                    <a:pt x="9905" y="793"/>
                    <a:pt x="6467" y="82"/>
                  </a:cubicBezTo>
                  <a:cubicBezTo>
                    <a:pt x="3140" y="-606"/>
                    <a:pt x="135" y="3130"/>
                    <a:pt x="4" y="8167"/>
                  </a:cubicBezTo>
                  <a:lnTo>
                    <a:pt x="4" y="8175"/>
                  </a:lnTo>
                  <a:cubicBezTo>
                    <a:pt x="-107" y="12569"/>
                    <a:pt x="2027" y="16312"/>
                    <a:pt x="4927" y="16918"/>
                  </a:cubicBezTo>
                  <a:cubicBezTo>
                    <a:pt x="7751" y="17507"/>
                    <a:pt x="10544" y="18438"/>
                    <a:pt x="13263" y="19701"/>
                  </a:cubicBezTo>
                  <a:cubicBezTo>
                    <a:pt x="16056" y="20994"/>
                    <a:pt x="19047" y="18975"/>
                    <a:pt x="20184" y="14928"/>
                  </a:cubicBezTo>
                  <a:lnTo>
                    <a:pt x="20184" y="14921"/>
                  </a:lnTo>
                  <a:cubicBezTo>
                    <a:pt x="21493" y="10277"/>
                    <a:pt x="19827" y="4968"/>
                    <a:pt x="16615" y="3470"/>
                  </a:cubicBezTo>
                  <a:close/>
                </a:path>
              </a:pathLst>
            </a:custGeom>
            <a:solidFill>
              <a:schemeClr val="accent4"/>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135" name="Shape">
              <a:extLst>
                <a:ext uri="{FF2B5EF4-FFF2-40B4-BE49-F238E27FC236}">
                  <a16:creationId xmlns:a16="http://schemas.microsoft.com/office/drawing/2014/main" id="{21F431F1-01AB-420E-B37A-AB8F80F19CE7}"/>
                </a:ext>
              </a:extLst>
            </p:cNvPr>
            <p:cNvSpPr/>
            <p:nvPr/>
          </p:nvSpPr>
          <p:spPr>
            <a:xfrm>
              <a:off x="6654373" y="1770370"/>
              <a:ext cx="438625" cy="392897"/>
            </a:xfrm>
            <a:custGeom>
              <a:avLst/>
              <a:gdLst/>
              <a:ahLst/>
              <a:cxnLst>
                <a:cxn ang="0">
                  <a:pos x="wd2" y="hd2"/>
                </a:cxn>
                <a:cxn ang="5400000">
                  <a:pos x="wd2" y="hd2"/>
                </a:cxn>
                <a:cxn ang="10800000">
                  <a:pos x="wd2" y="hd2"/>
                </a:cxn>
                <a:cxn ang="16200000">
                  <a:pos x="wd2" y="hd2"/>
                </a:cxn>
              </a:cxnLst>
              <a:rect l="0" t="0" r="r" b="b"/>
              <a:pathLst>
                <a:path w="20141" h="19951" extrusionOk="0">
                  <a:moveTo>
                    <a:pt x="18081" y="8302"/>
                  </a:moveTo>
                  <a:cubicBezTo>
                    <a:pt x="15303" y="5596"/>
                    <a:pt x="12338" y="3162"/>
                    <a:pt x="9202" y="1012"/>
                  </a:cubicBezTo>
                  <a:cubicBezTo>
                    <a:pt x="6172" y="-1068"/>
                    <a:pt x="2182" y="167"/>
                    <a:pt x="611" y="3712"/>
                  </a:cubicBezTo>
                  <a:lnTo>
                    <a:pt x="611" y="3718"/>
                  </a:lnTo>
                  <a:cubicBezTo>
                    <a:pt x="-757" y="6796"/>
                    <a:pt x="247" y="10488"/>
                    <a:pt x="2881" y="12302"/>
                  </a:cubicBezTo>
                  <a:cubicBezTo>
                    <a:pt x="5446" y="14063"/>
                    <a:pt x="7871" y="16054"/>
                    <a:pt x="10142" y="18263"/>
                  </a:cubicBezTo>
                  <a:cubicBezTo>
                    <a:pt x="12471" y="20532"/>
                    <a:pt x="15960" y="20520"/>
                    <a:pt x="18230" y="18181"/>
                  </a:cubicBezTo>
                  <a:lnTo>
                    <a:pt x="18236" y="18175"/>
                  </a:lnTo>
                  <a:cubicBezTo>
                    <a:pt x="20843" y="15487"/>
                    <a:pt x="20758" y="10908"/>
                    <a:pt x="18081" y="8302"/>
                  </a:cubicBezTo>
                  <a:close/>
                </a:path>
              </a:pathLst>
            </a:custGeom>
            <a:solidFill>
              <a:schemeClr val="accent4"/>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grpSp>
          <p:nvGrpSpPr>
            <p:cNvPr id="136" name="Group 135">
              <a:extLst>
                <a:ext uri="{FF2B5EF4-FFF2-40B4-BE49-F238E27FC236}">
                  <a16:creationId xmlns:a16="http://schemas.microsoft.com/office/drawing/2014/main" id="{1EEF8F0F-89B8-4C4D-9CA7-014BB2AAE3F4}"/>
                </a:ext>
              </a:extLst>
            </p:cNvPr>
            <p:cNvGrpSpPr/>
            <p:nvPr/>
          </p:nvGrpSpPr>
          <p:grpSpPr>
            <a:xfrm>
              <a:off x="4800090" y="1747636"/>
              <a:ext cx="2578490" cy="1905130"/>
              <a:chOff x="1447980" y="1742131"/>
              <a:chExt cx="2578490" cy="1905130"/>
            </a:xfrm>
          </p:grpSpPr>
          <p:sp>
            <p:nvSpPr>
              <p:cNvPr id="137" name="Freeform: Shape 136">
                <a:extLst>
                  <a:ext uri="{FF2B5EF4-FFF2-40B4-BE49-F238E27FC236}">
                    <a16:creationId xmlns:a16="http://schemas.microsoft.com/office/drawing/2014/main" id="{599DDC35-4688-431D-87D2-1C077597278F}"/>
                  </a:ext>
                </a:extLst>
              </p:cNvPr>
              <p:cNvSpPr/>
              <p:nvPr/>
            </p:nvSpPr>
            <p:spPr>
              <a:xfrm>
                <a:off x="2270606" y="1742131"/>
                <a:ext cx="444617" cy="141475"/>
              </a:xfrm>
              <a:custGeom>
                <a:avLst/>
                <a:gdLst>
                  <a:gd name="connsiteX0" fmla="*/ 444617 w 444617"/>
                  <a:gd name="connsiteY0" fmla="*/ 0 h 141475"/>
                  <a:gd name="connsiteX1" fmla="*/ 442309 w 444617"/>
                  <a:gd name="connsiteY1" fmla="*/ 13263 h 141475"/>
                  <a:gd name="connsiteX2" fmla="*/ 333952 w 444617"/>
                  <a:gd name="connsiteY2" fmla="*/ 97164 h 141475"/>
                  <a:gd name="connsiteX3" fmla="*/ 141057 w 444617"/>
                  <a:gd name="connsiteY3" fmla="*/ 136145 h 141475"/>
                  <a:gd name="connsiteX4" fmla="*/ 8684 w 444617"/>
                  <a:gd name="connsiteY4" fmla="*/ 100849 h 141475"/>
                  <a:gd name="connsiteX5" fmla="*/ 0 w 444617"/>
                  <a:gd name="connsiteY5" fmla="*/ 87316 h 141475"/>
                  <a:gd name="connsiteX6" fmla="*/ 83237 w 444617"/>
                  <a:gd name="connsiteY6" fmla="*/ 56851 h 141475"/>
                  <a:gd name="connsiteX7" fmla="*/ 334801 w 444617"/>
                  <a:gd name="connsiteY7" fmla="*/ 5545 h 141475"/>
                  <a:gd name="connsiteX8" fmla="*/ 444617 w 444617"/>
                  <a:gd name="connsiteY8" fmla="*/ 0 h 14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617" h="141475">
                    <a:moveTo>
                      <a:pt x="444617" y="0"/>
                    </a:moveTo>
                    <a:lnTo>
                      <a:pt x="442309" y="13263"/>
                    </a:lnTo>
                    <a:cubicBezTo>
                      <a:pt x="425364" y="58047"/>
                      <a:pt x="384304" y="91315"/>
                      <a:pt x="333952" y="97164"/>
                    </a:cubicBezTo>
                    <a:cubicBezTo>
                      <a:pt x="268684" y="104843"/>
                      <a:pt x="204224" y="117765"/>
                      <a:pt x="141057" y="136145"/>
                    </a:cubicBezTo>
                    <a:cubicBezTo>
                      <a:pt x="92453" y="150280"/>
                      <a:pt x="41681" y="135552"/>
                      <a:pt x="8684" y="100849"/>
                    </a:cubicBezTo>
                    <a:lnTo>
                      <a:pt x="0" y="87316"/>
                    </a:lnTo>
                    <a:lnTo>
                      <a:pt x="83237" y="56851"/>
                    </a:lnTo>
                    <a:cubicBezTo>
                      <a:pt x="163977" y="31738"/>
                      <a:pt x="248120" y="14348"/>
                      <a:pt x="334801" y="5545"/>
                    </a:cubicBezTo>
                    <a:lnTo>
                      <a:pt x="444617" y="0"/>
                    </a:lnTo>
                    <a:close/>
                  </a:path>
                </a:pathLst>
              </a:cu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8" name="Freeform: Shape 137">
                <a:extLst>
                  <a:ext uri="{FF2B5EF4-FFF2-40B4-BE49-F238E27FC236}">
                    <a16:creationId xmlns:a16="http://schemas.microsoft.com/office/drawing/2014/main" id="{4C6C04EE-D4DA-4841-88F3-88BEBDDB7BF9}"/>
                  </a:ext>
                </a:extLst>
              </p:cNvPr>
              <p:cNvSpPr/>
              <p:nvPr/>
            </p:nvSpPr>
            <p:spPr>
              <a:xfrm>
                <a:off x="2796377" y="1744006"/>
                <a:ext cx="438795" cy="143766"/>
              </a:xfrm>
              <a:custGeom>
                <a:avLst/>
                <a:gdLst>
                  <a:gd name="connsiteX0" fmla="*/ 0 w 438795"/>
                  <a:gd name="connsiteY0" fmla="*/ 0 h 143766"/>
                  <a:gd name="connsiteX1" fmla="*/ 72666 w 438795"/>
                  <a:gd name="connsiteY1" fmla="*/ 3669 h 143766"/>
                  <a:gd name="connsiteX2" fmla="*/ 324230 w 438795"/>
                  <a:gd name="connsiteY2" fmla="*/ 54975 h 143766"/>
                  <a:gd name="connsiteX3" fmla="*/ 438795 w 438795"/>
                  <a:gd name="connsiteY3" fmla="*/ 96906 h 143766"/>
                  <a:gd name="connsiteX4" fmla="*/ 433474 w 438795"/>
                  <a:gd name="connsiteY4" fmla="*/ 104894 h 143766"/>
                  <a:gd name="connsiteX5" fmla="*/ 300506 w 438795"/>
                  <a:gd name="connsiteY5" fmla="*/ 137786 h 143766"/>
                  <a:gd name="connsiteX6" fmla="*/ 107829 w 438795"/>
                  <a:gd name="connsiteY6" fmla="*/ 94971 h 143766"/>
                  <a:gd name="connsiteX7" fmla="*/ 1310 w 438795"/>
                  <a:gd name="connsiteY7" fmla="*/ 8690 h 143766"/>
                  <a:gd name="connsiteX8" fmla="*/ 0 w 438795"/>
                  <a:gd name="connsiteY8" fmla="*/ 0 h 1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795" h="143766">
                    <a:moveTo>
                      <a:pt x="0" y="0"/>
                    </a:moveTo>
                    <a:lnTo>
                      <a:pt x="72666" y="3669"/>
                    </a:lnTo>
                    <a:cubicBezTo>
                      <a:pt x="159347" y="12472"/>
                      <a:pt x="243490" y="29862"/>
                      <a:pt x="324230" y="54975"/>
                    </a:cubicBezTo>
                    <a:lnTo>
                      <a:pt x="438795" y="96906"/>
                    </a:lnTo>
                    <a:lnTo>
                      <a:pt x="433474" y="104894"/>
                    </a:lnTo>
                    <a:cubicBezTo>
                      <a:pt x="399917" y="138963"/>
                      <a:pt x="348925" y="152705"/>
                      <a:pt x="300506" y="137786"/>
                    </a:cubicBezTo>
                    <a:cubicBezTo>
                      <a:pt x="237660" y="118356"/>
                      <a:pt x="173102" y="104033"/>
                      <a:pt x="107829" y="94971"/>
                    </a:cubicBezTo>
                    <a:cubicBezTo>
                      <a:pt x="57556" y="87980"/>
                      <a:pt x="17242" y="53841"/>
                      <a:pt x="1310" y="8690"/>
                    </a:cubicBezTo>
                    <a:lnTo>
                      <a:pt x="0" y="0"/>
                    </a:lnTo>
                    <a:close/>
                  </a:path>
                </a:pathLst>
              </a:cu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9" name="Freeform: Shape 138">
                <a:extLst>
                  <a:ext uri="{FF2B5EF4-FFF2-40B4-BE49-F238E27FC236}">
                    <a16:creationId xmlns:a16="http://schemas.microsoft.com/office/drawing/2014/main" id="{AAB12F51-BACF-4FC3-887D-A95EE760E373}"/>
                  </a:ext>
                </a:extLst>
              </p:cNvPr>
              <p:cNvSpPr/>
              <p:nvPr/>
            </p:nvSpPr>
            <p:spPr>
              <a:xfrm>
                <a:off x="1821294" y="1862937"/>
                <a:ext cx="374839" cy="279424"/>
              </a:xfrm>
              <a:custGeom>
                <a:avLst/>
                <a:gdLst>
                  <a:gd name="connsiteX0" fmla="*/ 371329 w 374839"/>
                  <a:gd name="connsiteY0" fmla="*/ 0 h 279424"/>
                  <a:gd name="connsiteX1" fmla="*/ 374612 w 374839"/>
                  <a:gd name="connsiteY1" fmla="*/ 12910 h 279424"/>
                  <a:gd name="connsiteX2" fmla="*/ 309886 w 374839"/>
                  <a:gd name="connsiteY2" fmla="*/ 133850 h 279424"/>
                  <a:gd name="connsiteX3" fmla="*/ 149200 w 374839"/>
                  <a:gd name="connsiteY3" fmla="*/ 248120 h 279424"/>
                  <a:gd name="connsiteX4" fmla="*/ 13763 w 374839"/>
                  <a:gd name="connsiteY4" fmla="*/ 269499 h 279424"/>
                  <a:gd name="connsiteX5" fmla="*/ 0 w 374839"/>
                  <a:gd name="connsiteY5" fmla="*/ 260422 h 279424"/>
                  <a:gd name="connsiteX6" fmla="*/ 4297 w 374839"/>
                  <a:gd name="connsiteY6" fmla="*/ 255693 h 279424"/>
                  <a:gd name="connsiteX7" fmla="*/ 301400 w 374839"/>
                  <a:gd name="connsiteY7" fmla="*/ 33687 h 279424"/>
                  <a:gd name="connsiteX8" fmla="*/ 371329 w 374839"/>
                  <a:gd name="connsiteY8" fmla="*/ 0 h 27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4839" h="279424">
                    <a:moveTo>
                      <a:pt x="371329" y="0"/>
                    </a:moveTo>
                    <a:lnTo>
                      <a:pt x="374612" y="12910"/>
                    </a:lnTo>
                    <a:cubicBezTo>
                      <a:pt x="377453" y="60752"/>
                      <a:pt x="353524" y="107937"/>
                      <a:pt x="309886" y="133850"/>
                    </a:cubicBezTo>
                    <a:cubicBezTo>
                      <a:pt x="253216" y="167482"/>
                      <a:pt x="199595" y="205650"/>
                      <a:pt x="149200" y="248120"/>
                    </a:cubicBezTo>
                    <a:cubicBezTo>
                      <a:pt x="110367" y="280750"/>
                      <a:pt x="57995" y="287862"/>
                      <a:pt x="13763" y="269499"/>
                    </a:cubicBezTo>
                    <a:lnTo>
                      <a:pt x="0" y="260422"/>
                    </a:lnTo>
                    <a:lnTo>
                      <a:pt x="4297" y="255693"/>
                    </a:lnTo>
                    <a:cubicBezTo>
                      <a:pt x="91788" y="168203"/>
                      <a:pt x="191794" y="93229"/>
                      <a:pt x="301400" y="33687"/>
                    </a:cubicBezTo>
                    <a:lnTo>
                      <a:pt x="371329" y="0"/>
                    </a:lnTo>
                    <a:close/>
                  </a:path>
                </a:pathLst>
              </a:cu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0" name="Freeform: Shape 139">
                <a:extLst>
                  <a:ext uri="{FF2B5EF4-FFF2-40B4-BE49-F238E27FC236}">
                    <a16:creationId xmlns:a16="http://schemas.microsoft.com/office/drawing/2014/main" id="{283C42BF-C317-4BFC-BB93-E3C528807473}"/>
                  </a:ext>
                </a:extLst>
              </p:cNvPr>
              <p:cNvSpPr/>
              <p:nvPr/>
            </p:nvSpPr>
            <p:spPr>
              <a:xfrm>
                <a:off x="3302266" y="1874386"/>
                <a:ext cx="367412" cy="283361"/>
              </a:xfrm>
              <a:custGeom>
                <a:avLst/>
                <a:gdLst>
                  <a:gd name="connsiteX0" fmla="*/ 3323 w 367412"/>
                  <a:gd name="connsiteY0" fmla="*/ 0 h 283361"/>
                  <a:gd name="connsiteX1" fmla="*/ 49489 w 367412"/>
                  <a:gd name="connsiteY1" fmla="*/ 22239 h 283361"/>
                  <a:gd name="connsiteX2" fmla="*/ 346592 w 367412"/>
                  <a:gd name="connsiteY2" fmla="*/ 244245 h 283361"/>
                  <a:gd name="connsiteX3" fmla="*/ 367412 w 367412"/>
                  <a:gd name="connsiteY3" fmla="*/ 267153 h 283361"/>
                  <a:gd name="connsiteX4" fmla="*/ 355761 w 367412"/>
                  <a:gd name="connsiteY4" fmla="*/ 274489 h 283361"/>
                  <a:gd name="connsiteX5" fmla="*/ 220867 w 367412"/>
                  <a:gd name="connsiteY5" fmla="*/ 250135 h 283361"/>
                  <a:gd name="connsiteX6" fmla="*/ 62739 w 367412"/>
                  <a:gd name="connsiteY6" fmla="*/ 132745 h 283361"/>
                  <a:gd name="connsiteX7" fmla="*/ 392 w 367412"/>
                  <a:gd name="connsiteY7" fmla="*/ 10661 h 283361"/>
                  <a:gd name="connsiteX8" fmla="*/ 3323 w 367412"/>
                  <a:gd name="connsiteY8" fmla="*/ 0 h 283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7412" h="283361">
                    <a:moveTo>
                      <a:pt x="3323" y="0"/>
                    </a:moveTo>
                    <a:lnTo>
                      <a:pt x="49489" y="22239"/>
                    </a:lnTo>
                    <a:cubicBezTo>
                      <a:pt x="159095" y="81781"/>
                      <a:pt x="259102" y="156755"/>
                      <a:pt x="346592" y="244245"/>
                    </a:cubicBezTo>
                    <a:lnTo>
                      <a:pt x="367412" y="267153"/>
                    </a:lnTo>
                    <a:lnTo>
                      <a:pt x="355761" y="274489"/>
                    </a:lnTo>
                    <a:cubicBezTo>
                      <a:pt x="311158" y="291894"/>
                      <a:pt x="258907" y="283648"/>
                      <a:pt x="220867" y="250135"/>
                    </a:cubicBezTo>
                    <a:cubicBezTo>
                      <a:pt x="171410" y="206633"/>
                      <a:pt x="118599" y="167424"/>
                      <a:pt x="62739" y="132745"/>
                    </a:cubicBezTo>
                    <a:cubicBezTo>
                      <a:pt x="19717" y="105952"/>
                      <a:pt x="-3338" y="58356"/>
                      <a:pt x="392" y="10661"/>
                    </a:cubicBezTo>
                    <a:lnTo>
                      <a:pt x="3323" y="0"/>
                    </a:lnTo>
                    <a:close/>
                  </a:path>
                </a:pathLst>
              </a:cu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1" name="Freeform: Shape 140">
                <a:extLst>
                  <a:ext uri="{FF2B5EF4-FFF2-40B4-BE49-F238E27FC236}">
                    <a16:creationId xmlns:a16="http://schemas.microsoft.com/office/drawing/2014/main" id="{ADD3E92C-0491-4201-8345-3BB4033B62EC}"/>
                  </a:ext>
                </a:extLst>
              </p:cNvPr>
              <p:cNvSpPr/>
              <p:nvPr/>
            </p:nvSpPr>
            <p:spPr>
              <a:xfrm>
                <a:off x="1532696" y="2183378"/>
                <a:ext cx="258397" cy="393468"/>
              </a:xfrm>
              <a:custGeom>
                <a:avLst/>
                <a:gdLst>
                  <a:gd name="connsiteX0" fmla="*/ 234049 w 258397"/>
                  <a:gd name="connsiteY0" fmla="*/ 0 h 393468"/>
                  <a:gd name="connsiteX1" fmla="*/ 243977 w 258397"/>
                  <a:gd name="connsiteY1" fmla="*/ 12628 h 393468"/>
                  <a:gd name="connsiteX2" fmla="*/ 233762 w 258397"/>
                  <a:gd name="connsiteY2" fmla="*/ 149331 h 393468"/>
                  <a:gd name="connsiteX3" fmla="*/ 133471 w 258397"/>
                  <a:gd name="connsiteY3" fmla="*/ 318749 h 393468"/>
                  <a:gd name="connsiteX4" fmla="*/ 18533 w 258397"/>
                  <a:gd name="connsiteY4" fmla="*/ 393468 h 393468"/>
                  <a:gd name="connsiteX5" fmla="*/ 0 w 258397"/>
                  <a:gd name="connsiteY5" fmla="*/ 390408 h 393468"/>
                  <a:gd name="connsiteX6" fmla="*/ 16599 w 258397"/>
                  <a:gd name="connsiteY6" fmla="*/ 345054 h 393468"/>
                  <a:gd name="connsiteX7" fmla="*/ 209685 w 258397"/>
                  <a:gd name="connsiteY7" fmla="*/ 26807 h 393468"/>
                  <a:gd name="connsiteX8" fmla="*/ 234049 w 258397"/>
                  <a:gd name="connsiteY8" fmla="*/ 0 h 393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8397" h="393468">
                    <a:moveTo>
                      <a:pt x="234049" y="0"/>
                    </a:moveTo>
                    <a:lnTo>
                      <a:pt x="243977" y="12628"/>
                    </a:lnTo>
                    <a:cubicBezTo>
                      <a:pt x="265900" y="55155"/>
                      <a:pt x="263083" y="107978"/>
                      <a:pt x="233762" y="149331"/>
                    </a:cubicBezTo>
                    <a:cubicBezTo>
                      <a:pt x="195727" y="202964"/>
                      <a:pt x="162101" y="259519"/>
                      <a:pt x="133471" y="318749"/>
                    </a:cubicBezTo>
                    <a:cubicBezTo>
                      <a:pt x="111303" y="364385"/>
                      <a:pt x="66367" y="392219"/>
                      <a:pt x="18533" y="393468"/>
                    </a:cubicBezTo>
                    <a:lnTo>
                      <a:pt x="0" y="390408"/>
                    </a:lnTo>
                    <a:lnTo>
                      <a:pt x="16599" y="345054"/>
                    </a:lnTo>
                    <a:cubicBezTo>
                      <a:pt x="65529" y="229372"/>
                      <a:pt x="130863" y="122317"/>
                      <a:pt x="209685" y="26807"/>
                    </a:cubicBezTo>
                    <a:lnTo>
                      <a:pt x="234049" y="0"/>
                    </a:lnTo>
                    <a:close/>
                  </a:path>
                </a:pathLst>
              </a:cu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2" name="Freeform: Shape 141">
                <a:extLst>
                  <a:ext uri="{FF2B5EF4-FFF2-40B4-BE49-F238E27FC236}">
                    <a16:creationId xmlns:a16="http://schemas.microsoft.com/office/drawing/2014/main" id="{A4835E27-F4E8-4723-968B-2B90BDC9C5EE}"/>
                  </a:ext>
                </a:extLst>
              </p:cNvPr>
              <p:cNvSpPr/>
              <p:nvPr/>
            </p:nvSpPr>
            <p:spPr>
              <a:xfrm>
                <a:off x="3709486" y="2209399"/>
                <a:ext cx="242242" cy="392892"/>
              </a:xfrm>
              <a:custGeom>
                <a:avLst/>
                <a:gdLst>
                  <a:gd name="connsiteX0" fmla="*/ 21867 w 242242"/>
                  <a:gd name="connsiteY0" fmla="*/ 0 h 392892"/>
                  <a:gd name="connsiteX1" fmla="*/ 22582 w 242242"/>
                  <a:gd name="connsiteY1" fmla="*/ 786 h 392892"/>
                  <a:gd name="connsiteX2" fmla="*/ 215668 w 242242"/>
                  <a:gd name="connsiteY2" fmla="*/ 319033 h 392892"/>
                  <a:gd name="connsiteX3" fmla="*/ 242242 w 242242"/>
                  <a:gd name="connsiteY3" fmla="*/ 391638 h 392892"/>
                  <a:gd name="connsiteX4" fmla="*/ 233656 w 242242"/>
                  <a:gd name="connsiteY4" fmla="*/ 392892 h 392892"/>
                  <a:gd name="connsiteX5" fmla="*/ 120152 w 242242"/>
                  <a:gd name="connsiteY5" fmla="*/ 315928 h 392892"/>
                  <a:gd name="connsiteX6" fmla="*/ 23109 w 242242"/>
                  <a:gd name="connsiteY6" fmla="*/ 144438 h 392892"/>
                  <a:gd name="connsiteX7" fmla="*/ 15711 w 242242"/>
                  <a:gd name="connsiteY7" fmla="*/ 7511 h 392892"/>
                  <a:gd name="connsiteX8" fmla="*/ 21867 w 242242"/>
                  <a:gd name="connsiteY8" fmla="*/ 0 h 392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242" h="392892">
                    <a:moveTo>
                      <a:pt x="21867" y="0"/>
                    </a:moveTo>
                    <a:lnTo>
                      <a:pt x="22582" y="786"/>
                    </a:lnTo>
                    <a:cubicBezTo>
                      <a:pt x="101404" y="96296"/>
                      <a:pt x="166738" y="203351"/>
                      <a:pt x="215668" y="319033"/>
                    </a:cubicBezTo>
                    <a:lnTo>
                      <a:pt x="242242" y="391638"/>
                    </a:lnTo>
                    <a:lnTo>
                      <a:pt x="233656" y="392892"/>
                    </a:lnTo>
                    <a:cubicBezTo>
                      <a:pt x="185841" y="390734"/>
                      <a:pt x="141449" y="361998"/>
                      <a:pt x="120152" y="315928"/>
                    </a:cubicBezTo>
                    <a:cubicBezTo>
                      <a:pt x="92581" y="256242"/>
                      <a:pt x="60227" y="198883"/>
                      <a:pt x="23109" y="144438"/>
                    </a:cubicBezTo>
                    <a:cubicBezTo>
                      <a:pt x="-5419" y="102452"/>
                      <a:pt x="-7117" y="49614"/>
                      <a:pt x="15711" y="7511"/>
                    </a:cubicBezTo>
                    <a:lnTo>
                      <a:pt x="21867" y="0"/>
                    </a:lnTo>
                    <a:close/>
                  </a:path>
                </a:pathLst>
              </a:cu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3" name="Freeform: Shape 142">
                <a:extLst>
                  <a:ext uri="{FF2B5EF4-FFF2-40B4-BE49-F238E27FC236}">
                    <a16:creationId xmlns:a16="http://schemas.microsoft.com/office/drawing/2014/main" id="{58AF8C9D-C4A5-46B4-90CB-2C648779A8D1}"/>
                  </a:ext>
                </a:extLst>
              </p:cNvPr>
              <p:cNvSpPr/>
              <p:nvPr/>
            </p:nvSpPr>
            <p:spPr>
              <a:xfrm>
                <a:off x="1447980" y="2659153"/>
                <a:ext cx="117009" cy="449770"/>
              </a:xfrm>
              <a:custGeom>
                <a:avLst/>
                <a:gdLst>
                  <a:gd name="connsiteX0" fmla="*/ 54807 w 117009"/>
                  <a:gd name="connsiteY0" fmla="*/ 0 h 449770"/>
                  <a:gd name="connsiteX1" fmla="*/ 67276 w 117009"/>
                  <a:gd name="connsiteY1" fmla="*/ 6524 h 449770"/>
                  <a:gd name="connsiteX2" fmla="*/ 114445 w 117009"/>
                  <a:gd name="connsiteY2" fmla="*/ 133826 h 449770"/>
                  <a:gd name="connsiteX3" fmla="*/ 103166 w 117009"/>
                  <a:gd name="connsiteY3" fmla="*/ 198765 h 449770"/>
                  <a:gd name="connsiteX4" fmla="*/ 91177 w 117009"/>
                  <a:gd name="connsiteY4" fmla="*/ 331387 h 449770"/>
                  <a:gd name="connsiteX5" fmla="*/ 16392 w 117009"/>
                  <a:gd name="connsiteY5" fmla="*/ 446551 h 449770"/>
                  <a:gd name="connsiteX6" fmla="*/ 3972 w 117009"/>
                  <a:gd name="connsiteY6" fmla="*/ 449770 h 449770"/>
                  <a:gd name="connsiteX7" fmla="*/ 0 w 117009"/>
                  <a:gd name="connsiteY7" fmla="*/ 371111 h 449770"/>
                  <a:gd name="connsiteX8" fmla="*/ 26193 w 117009"/>
                  <a:gd name="connsiteY8" fmla="*/ 111283 h 449770"/>
                  <a:gd name="connsiteX9" fmla="*/ 54807 w 117009"/>
                  <a:gd name="connsiteY9" fmla="*/ 0 h 449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7009" h="449770">
                    <a:moveTo>
                      <a:pt x="54807" y="0"/>
                    </a:moveTo>
                    <a:lnTo>
                      <a:pt x="67276" y="6524"/>
                    </a:lnTo>
                    <a:cubicBezTo>
                      <a:pt x="104697" y="36039"/>
                      <a:pt x="124396" y="84703"/>
                      <a:pt x="114445" y="133826"/>
                    </a:cubicBezTo>
                    <a:cubicBezTo>
                      <a:pt x="110148" y="155364"/>
                      <a:pt x="106309" y="176994"/>
                      <a:pt x="103166" y="198765"/>
                    </a:cubicBezTo>
                    <a:cubicBezTo>
                      <a:pt x="96768" y="242747"/>
                      <a:pt x="92693" y="287055"/>
                      <a:pt x="91177" y="331387"/>
                    </a:cubicBezTo>
                    <a:cubicBezTo>
                      <a:pt x="89435" y="382185"/>
                      <a:pt x="59678" y="425969"/>
                      <a:pt x="16392" y="446551"/>
                    </a:cubicBezTo>
                    <a:lnTo>
                      <a:pt x="3972" y="449770"/>
                    </a:lnTo>
                    <a:lnTo>
                      <a:pt x="0" y="371111"/>
                    </a:lnTo>
                    <a:cubicBezTo>
                      <a:pt x="0" y="282107"/>
                      <a:pt x="9019" y="195210"/>
                      <a:pt x="26193" y="111283"/>
                    </a:cubicBezTo>
                    <a:lnTo>
                      <a:pt x="54807" y="0"/>
                    </a:lnTo>
                    <a:close/>
                  </a:path>
                </a:pathLst>
              </a:cu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4" name="Freeform: Shape 143">
                <a:extLst>
                  <a:ext uri="{FF2B5EF4-FFF2-40B4-BE49-F238E27FC236}">
                    <a16:creationId xmlns:a16="http://schemas.microsoft.com/office/drawing/2014/main" id="{CC7ED3A6-7B04-46E8-BDF0-21270A39A1A6}"/>
                  </a:ext>
                </a:extLst>
              </p:cNvPr>
              <p:cNvSpPr/>
              <p:nvPr/>
            </p:nvSpPr>
            <p:spPr>
              <a:xfrm>
                <a:off x="3918925" y="2683766"/>
                <a:ext cx="107545" cy="447196"/>
              </a:xfrm>
              <a:custGeom>
                <a:avLst/>
                <a:gdLst>
                  <a:gd name="connsiteX0" fmla="*/ 59067 w 107545"/>
                  <a:gd name="connsiteY0" fmla="*/ 0 h 447196"/>
                  <a:gd name="connsiteX1" fmla="*/ 81352 w 107545"/>
                  <a:gd name="connsiteY1" fmla="*/ 86670 h 447196"/>
                  <a:gd name="connsiteX2" fmla="*/ 107545 w 107545"/>
                  <a:gd name="connsiteY2" fmla="*/ 346498 h 447196"/>
                  <a:gd name="connsiteX3" fmla="*/ 102460 w 107545"/>
                  <a:gd name="connsiteY3" fmla="*/ 447196 h 447196"/>
                  <a:gd name="connsiteX4" fmla="*/ 92968 w 107545"/>
                  <a:gd name="connsiteY4" fmla="*/ 444521 h 447196"/>
                  <a:gd name="connsiteX5" fmla="*/ 20748 w 107545"/>
                  <a:gd name="connsiteY5" fmla="*/ 328020 h 447196"/>
                  <a:gd name="connsiteX6" fmla="*/ 2139 w 107545"/>
                  <a:gd name="connsiteY6" fmla="*/ 132077 h 447196"/>
                  <a:gd name="connsiteX7" fmla="*/ 51054 w 107545"/>
                  <a:gd name="connsiteY7" fmla="*/ 4032 h 447196"/>
                  <a:gd name="connsiteX8" fmla="*/ 59067 w 107545"/>
                  <a:gd name="connsiteY8" fmla="*/ 0 h 44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545" h="447196">
                    <a:moveTo>
                      <a:pt x="59067" y="0"/>
                    </a:moveTo>
                    <a:lnTo>
                      <a:pt x="81352" y="86670"/>
                    </a:lnTo>
                    <a:cubicBezTo>
                      <a:pt x="98526" y="170597"/>
                      <a:pt x="107545" y="257494"/>
                      <a:pt x="107545" y="346498"/>
                    </a:cubicBezTo>
                    <a:lnTo>
                      <a:pt x="102460" y="447196"/>
                    </a:lnTo>
                    <a:lnTo>
                      <a:pt x="92968" y="444521"/>
                    </a:lnTo>
                    <a:cubicBezTo>
                      <a:pt x="50176" y="423058"/>
                      <a:pt x="21359" y="378714"/>
                      <a:pt x="20748" y="328020"/>
                    </a:cubicBezTo>
                    <a:cubicBezTo>
                      <a:pt x="20057" y="262153"/>
                      <a:pt x="13763" y="196777"/>
                      <a:pt x="2139" y="132077"/>
                    </a:cubicBezTo>
                    <a:cubicBezTo>
                      <a:pt x="-6853" y="82170"/>
                      <a:pt x="13085" y="33234"/>
                      <a:pt x="51054" y="4032"/>
                    </a:cubicBezTo>
                    <a:lnTo>
                      <a:pt x="59067" y="0"/>
                    </a:lnTo>
                    <a:close/>
                  </a:path>
                </a:pathLst>
              </a:cu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5" name="Freeform: Shape 144">
                <a:extLst>
                  <a:ext uri="{FF2B5EF4-FFF2-40B4-BE49-F238E27FC236}">
                    <a16:creationId xmlns:a16="http://schemas.microsoft.com/office/drawing/2014/main" id="{65A8DA26-F6C7-4BB1-A305-705FD948BAB2}"/>
                  </a:ext>
                </a:extLst>
              </p:cNvPr>
              <p:cNvSpPr/>
              <p:nvPr/>
            </p:nvSpPr>
            <p:spPr>
              <a:xfrm>
                <a:off x="1458498" y="3187387"/>
                <a:ext cx="181327" cy="435861"/>
              </a:xfrm>
              <a:custGeom>
                <a:avLst/>
                <a:gdLst>
                  <a:gd name="connsiteX0" fmla="*/ 0 w 181327"/>
                  <a:gd name="connsiteY0" fmla="*/ 0 h 435861"/>
                  <a:gd name="connsiteX1" fmla="*/ 17986 w 181327"/>
                  <a:gd name="connsiteY1" fmla="*/ 1231 h 435861"/>
                  <a:gd name="connsiteX2" fmla="*/ 112680 w 181327"/>
                  <a:gd name="connsiteY2" fmla="*/ 100281 h 435861"/>
                  <a:gd name="connsiteX3" fmla="*/ 171435 w 181327"/>
                  <a:gd name="connsiteY3" fmla="*/ 288200 h 435861"/>
                  <a:gd name="connsiteX4" fmla="*/ 150085 w 181327"/>
                  <a:gd name="connsiteY4" fmla="*/ 423584 h 435861"/>
                  <a:gd name="connsiteX5" fmla="*/ 134707 w 181327"/>
                  <a:gd name="connsiteY5" fmla="*/ 435861 h 435861"/>
                  <a:gd name="connsiteX6" fmla="*/ 90797 w 181327"/>
                  <a:gd name="connsiteY6" fmla="*/ 344710 h 435861"/>
                  <a:gd name="connsiteX7" fmla="*/ 15675 w 181327"/>
                  <a:gd name="connsiteY7" fmla="*/ 102706 h 435861"/>
                  <a:gd name="connsiteX8" fmla="*/ 0 w 181327"/>
                  <a:gd name="connsiteY8" fmla="*/ 0 h 435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327" h="435861">
                    <a:moveTo>
                      <a:pt x="0" y="0"/>
                    </a:moveTo>
                    <a:lnTo>
                      <a:pt x="17986" y="1231"/>
                    </a:lnTo>
                    <a:cubicBezTo>
                      <a:pt x="64279" y="13434"/>
                      <a:pt x="101602" y="50806"/>
                      <a:pt x="112680" y="100281"/>
                    </a:cubicBezTo>
                    <a:cubicBezTo>
                      <a:pt x="126989" y="164395"/>
                      <a:pt x="146662" y="227212"/>
                      <a:pt x="171435" y="288200"/>
                    </a:cubicBezTo>
                    <a:cubicBezTo>
                      <a:pt x="190547" y="335139"/>
                      <a:pt x="181185" y="387186"/>
                      <a:pt x="150085" y="423584"/>
                    </a:cubicBezTo>
                    <a:lnTo>
                      <a:pt x="134707" y="435861"/>
                    </a:lnTo>
                    <a:lnTo>
                      <a:pt x="90797" y="344710"/>
                    </a:lnTo>
                    <a:cubicBezTo>
                      <a:pt x="58178" y="267589"/>
                      <a:pt x="32849" y="186633"/>
                      <a:pt x="15675" y="102706"/>
                    </a:cubicBezTo>
                    <a:lnTo>
                      <a:pt x="0" y="0"/>
                    </a:lnTo>
                    <a:close/>
                  </a:path>
                </a:pathLst>
              </a:cu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6" name="Freeform: Shape 145">
                <a:extLst>
                  <a:ext uri="{FF2B5EF4-FFF2-40B4-BE49-F238E27FC236}">
                    <a16:creationId xmlns:a16="http://schemas.microsoft.com/office/drawing/2014/main" id="{497857F3-8AEF-4470-9E66-13093E24B64C}"/>
                  </a:ext>
                </a:extLst>
              </p:cNvPr>
              <p:cNvSpPr/>
              <p:nvPr/>
            </p:nvSpPr>
            <p:spPr>
              <a:xfrm>
                <a:off x="3825837" y="3210530"/>
                <a:ext cx="186582" cy="436731"/>
              </a:xfrm>
              <a:custGeom>
                <a:avLst/>
                <a:gdLst>
                  <a:gd name="connsiteX0" fmla="*/ 186582 w 186582"/>
                  <a:gd name="connsiteY0" fmla="*/ 0 h 436731"/>
                  <a:gd name="connsiteX1" fmla="*/ 174439 w 186582"/>
                  <a:gd name="connsiteY1" fmla="*/ 79563 h 436731"/>
                  <a:gd name="connsiteX2" fmla="*/ 45027 w 186582"/>
                  <a:gd name="connsiteY2" fmla="*/ 434266 h 436731"/>
                  <a:gd name="connsiteX3" fmla="*/ 43529 w 186582"/>
                  <a:gd name="connsiteY3" fmla="*/ 436731 h 436731"/>
                  <a:gd name="connsiteX4" fmla="*/ 27946 w 186582"/>
                  <a:gd name="connsiteY4" fmla="*/ 422869 h 436731"/>
                  <a:gd name="connsiteX5" fmla="*/ 10818 w 186582"/>
                  <a:gd name="connsiteY5" fmla="*/ 289775 h 436731"/>
                  <a:gd name="connsiteX6" fmla="*/ 75045 w 186582"/>
                  <a:gd name="connsiteY6" fmla="*/ 97667 h 436731"/>
                  <a:gd name="connsiteX7" fmla="*/ 171594 w 186582"/>
                  <a:gd name="connsiteY7" fmla="*/ 759 h 436731"/>
                  <a:gd name="connsiteX8" fmla="*/ 186582 w 186582"/>
                  <a:gd name="connsiteY8" fmla="*/ 0 h 43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582" h="436731">
                    <a:moveTo>
                      <a:pt x="186582" y="0"/>
                    </a:moveTo>
                    <a:lnTo>
                      <a:pt x="174439" y="79563"/>
                    </a:lnTo>
                    <a:cubicBezTo>
                      <a:pt x="148678" y="205453"/>
                      <a:pt x="104569" y="324659"/>
                      <a:pt x="45027" y="434266"/>
                    </a:cubicBezTo>
                    <a:lnTo>
                      <a:pt x="43529" y="436731"/>
                    </a:lnTo>
                    <a:lnTo>
                      <a:pt x="27946" y="422869"/>
                    </a:lnTo>
                    <a:cubicBezTo>
                      <a:pt x="-900" y="385864"/>
                      <a:pt x="-8821" y="334966"/>
                      <a:pt x="10818" y="289775"/>
                    </a:cubicBezTo>
                    <a:cubicBezTo>
                      <a:pt x="37338" y="228793"/>
                      <a:pt x="58871" y="163864"/>
                      <a:pt x="75045" y="97667"/>
                    </a:cubicBezTo>
                    <a:cubicBezTo>
                      <a:pt x="87088" y="48636"/>
                      <a:pt x="125178" y="12092"/>
                      <a:pt x="171594" y="759"/>
                    </a:cubicBezTo>
                    <a:lnTo>
                      <a:pt x="186582" y="0"/>
                    </a:lnTo>
                    <a:close/>
                  </a:path>
                </a:pathLst>
              </a:cu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sp>
        <p:nvSpPr>
          <p:cNvPr id="2" name="Title 1">
            <a:extLst>
              <a:ext uri="{FF2B5EF4-FFF2-40B4-BE49-F238E27FC236}">
                <a16:creationId xmlns:a16="http://schemas.microsoft.com/office/drawing/2014/main" id="{876A1A63-5F00-6147-86E7-12D992BA74EC}"/>
              </a:ext>
            </a:extLst>
          </p:cNvPr>
          <p:cNvSpPr>
            <a:spLocks noGrp="1"/>
          </p:cNvSpPr>
          <p:nvPr>
            <p:ph type="title"/>
          </p:nvPr>
        </p:nvSpPr>
        <p:spPr/>
        <p:txBody>
          <a:bodyPr>
            <a:normAutofit/>
          </a:bodyPr>
          <a:lstStyle/>
          <a:p>
            <a:r>
              <a:rPr lang="en-US" b="1" dirty="0"/>
              <a:t>INFORMACIÓN DE PASIVOS </a:t>
            </a:r>
          </a:p>
        </p:txBody>
      </p:sp>
      <p:sp>
        <p:nvSpPr>
          <p:cNvPr id="3" name="Subtitle 2">
            <a:extLst>
              <a:ext uri="{FF2B5EF4-FFF2-40B4-BE49-F238E27FC236}">
                <a16:creationId xmlns:a16="http://schemas.microsoft.com/office/drawing/2014/main" id="{84B6B6B7-CC3B-F44B-8FC4-3B8D7854DA4C}"/>
              </a:ext>
            </a:extLst>
          </p:cNvPr>
          <p:cNvSpPr>
            <a:spLocks noGrp="1"/>
          </p:cNvSpPr>
          <p:nvPr>
            <p:ph type="subTitle" idx="1"/>
          </p:nvPr>
        </p:nvSpPr>
        <p:spPr/>
        <p:txBody>
          <a:bodyPr/>
          <a:lstStyle/>
          <a:p>
            <a:r>
              <a:rPr lang="en-US" b="1" dirty="0"/>
              <a:t>CANCELADOS POR SAE</a:t>
            </a:r>
          </a:p>
        </p:txBody>
      </p:sp>
      <p:sp>
        <p:nvSpPr>
          <p:cNvPr id="4" name="Slide Number Placeholder 3">
            <a:extLst>
              <a:ext uri="{FF2B5EF4-FFF2-40B4-BE49-F238E27FC236}">
                <a16:creationId xmlns:a16="http://schemas.microsoft.com/office/drawing/2014/main" id="{4247F4EF-05AE-964A-B0FD-43D2261EE4D7}"/>
              </a:ext>
            </a:extLst>
          </p:cNvPr>
          <p:cNvSpPr>
            <a:spLocks noGrp="1"/>
          </p:cNvSpPr>
          <p:nvPr>
            <p:ph type="sldNum" sz="quarter" idx="12"/>
          </p:nvPr>
        </p:nvSpPr>
        <p:spPr/>
        <p: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fld id="{F68327C5-B821-4FE9-A59A-A60D9EB59A9A}" type="slidenum">
              <a:rPr kumimoji="0" lang="en-US" sz="1400" b="0" i="0" u="none" strike="noStrike" kern="1200" cap="none" spc="0" normalizeH="0" baseline="0" noProof="0" smtClean="0">
                <a:ln>
                  <a:noFill/>
                </a:ln>
                <a:solidFill>
                  <a:srgbClr val="2F3A46"/>
                </a:solidFill>
                <a:effectLst/>
                <a:uLnTx/>
                <a:uFillTx/>
                <a:latin typeface="Calibri"/>
                <a:ea typeface="+mn-ea"/>
                <a:cs typeface="+mn-cs"/>
              </a:rPr>
              <a:pPr marL="0" marR="0" lvl="0" indent="0" algn="ctr" defTabSz="914354" rtl="0" eaLnBrk="1" fontAlgn="auto" latinLnBrk="0" hangingPunct="1">
                <a:lnSpc>
                  <a:spcPct val="100000"/>
                </a:lnSpc>
                <a:spcBef>
                  <a:spcPts val="0"/>
                </a:spcBef>
                <a:spcAft>
                  <a:spcPts val="0"/>
                </a:spcAft>
                <a:buClrTx/>
                <a:buSzTx/>
                <a:buFontTx/>
                <a:buNone/>
                <a:tabLst/>
                <a:defRPr/>
              </a:pPr>
              <a:t>142</a:t>
            </a:fld>
            <a:endParaRPr kumimoji="0" lang="en-US" sz="1400" b="0" i="0" u="none" strike="noStrike" kern="1200" cap="none" spc="0" normalizeH="0" baseline="0" noProof="0" dirty="0">
              <a:ln>
                <a:noFill/>
              </a:ln>
              <a:solidFill>
                <a:srgbClr val="2F3A46"/>
              </a:solidFill>
              <a:effectLst/>
              <a:uLnTx/>
              <a:uFillTx/>
              <a:latin typeface="Calibri"/>
              <a:ea typeface="+mn-ea"/>
              <a:cs typeface="+mn-cs"/>
            </a:endParaRPr>
          </a:p>
        </p:txBody>
      </p:sp>
      <p:grpSp>
        <p:nvGrpSpPr>
          <p:cNvPr id="51" name="Group 50">
            <a:extLst>
              <a:ext uri="{FF2B5EF4-FFF2-40B4-BE49-F238E27FC236}">
                <a16:creationId xmlns:a16="http://schemas.microsoft.com/office/drawing/2014/main" id="{0CB9AD5E-D415-2343-AC22-732972E435FC}"/>
              </a:ext>
            </a:extLst>
          </p:cNvPr>
          <p:cNvGrpSpPr/>
          <p:nvPr/>
        </p:nvGrpSpPr>
        <p:grpSpPr>
          <a:xfrm>
            <a:off x="1178929" y="4043169"/>
            <a:ext cx="3239904" cy="1452921"/>
            <a:chOff x="113203" y="4235425"/>
            <a:chExt cx="2593702" cy="1452921"/>
          </a:xfrm>
        </p:grpSpPr>
        <p:sp>
          <p:nvSpPr>
            <p:cNvPr id="52" name="TextBox 51">
              <a:extLst>
                <a:ext uri="{FF2B5EF4-FFF2-40B4-BE49-F238E27FC236}">
                  <a16:creationId xmlns:a16="http://schemas.microsoft.com/office/drawing/2014/main" id="{5B797DE9-5A2C-0A4C-8C65-EFAE14359E26}"/>
                </a:ext>
              </a:extLst>
            </p:cNvPr>
            <p:cNvSpPr txBox="1"/>
            <p:nvPr/>
          </p:nvSpPr>
          <p:spPr>
            <a:xfrm>
              <a:off x="113203" y="4235425"/>
              <a:ext cx="2593702" cy="523220"/>
            </a:xfrm>
            <a:prstGeom prst="rect">
              <a:avLst/>
            </a:prstGeom>
            <a:noFill/>
          </p:spPr>
          <p:txBody>
            <a:bodyPr wrap="square" lIns="0" rtlCol="0" anchor="b">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2800" b="1" noProof="1">
                  <a:solidFill>
                    <a:srgbClr val="9BBB59"/>
                  </a:solidFill>
                  <a:latin typeface="Calibri"/>
                </a:rPr>
                <a:t>IMPUESTO PREDIAL</a:t>
              </a:r>
              <a:endParaRPr kumimoji="0" lang="en-US" sz="2800" b="1" i="0" u="none" strike="noStrike" kern="1200" cap="none" spc="0" normalizeH="0" baseline="0" noProof="1">
                <a:ln>
                  <a:noFill/>
                </a:ln>
                <a:solidFill>
                  <a:srgbClr val="9BBB59"/>
                </a:solidFill>
                <a:effectLst/>
                <a:uLnTx/>
                <a:uFillTx/>
                <a:latin typeface="Calibri"/>
                <a:ea typeface="+mn-ea"/>
                <a:cs typeface="+mn-cs"/>
              </a:endParaRPr>
            </a:p>
          </p:txBody>
        </p:sp>
        <p:sp>
          <p:nvSpPr>
            <p:cNvPr id="53" name="Rectangle 52">
              <a:extLst>
                <a:ext uri="{FF2B5EF4-FFF2-40B4-BE49-F238E27FC236}">
                  <a16:creationId xmlns:a16="http://schemas.microsoft.com/office/drawing/2014/main" id="{B591DB4D-4E87-8245-A3AA-8257CF6FF7A1}"/>
                </a:ext>
              </a:extLst>
            </p:cNvPr>
            <p:cNvSpPr/>
            <p:nvPr/>
          </p:nvSpPr>
          <p:spPr>
            <a:xfrm>
              <a:off x="279310" y="4734239"/>
              <a:ext cx="2147898" cy="954107"/>
            </a:xfrm>
            <a:prstGeom prst="rect">
              <a:avLst/>
            </a:prstGeom>
          </p:spPr>
          <p:txBody>
            <a:bodyPr wrap="square" lIns="0">
              <a:spAutoFit/>
            </a:bodyPr>
            <a:lstStyle/>
            <a:p>
              <a:pPr lvl="0" algn="ctr" defTabSz="914354">
                <a:spcBef>
                  <a:spcPts val="1200"/>
                </a:spcBef>
              </a:pPr>
              <a:r>
                <a:rPr lang="en-US" b="1" noProof="1">
                  <a:solidFill>
                    <a:schemeClr val="accent3"/>
                  </a:solidFill>
                  <a:latin typeface="Calibri"/>
                </a:rPr>
                <a:t>Pagos vigencia 2008 </a:t>
              </a:r>
              <a:r>
                <a:rPr lang="en-US" b="1" noProof="1">
                  <a:solidFill>
                    <a:schemeClr val="accent3"/>
                  </a:solidFill>
                </a:rPr>
                <a:t>– 2018</a:t>
              </a:r>
              <a:endParaRPr lang="en-US" noProof="1">
                <a:solidFill>
                  <a:srgbClr val="95A5A6"/>
                </a:solidFill>
              </a:endParaRPr>
            </a:p>
            <a:p>
              <a:pPr lvl="0" algn="ctr" defTabSz="914354">
                <a:spcBef>
                  <a:spcPts val="1200"/>
                </a:spcBef>
              </a:pPr>
              <a:r>
                <a:rPr lang="en-US" sz="2800" b="1" noProof="1">
                  <a:solidFill>
                    <a:schemeClr val="accent3"/>
                  </a:solidFill>
                </a:rPr>
                <a:t>$ 2.092.129.339</a:t>
              </a:r>
              <a:endParaRPr kumimoji="0" lang="en-US" sz="2800" b="1" i="0" u="none" strike="noStrike" kern="1200" cap="none" spc="0" normalizeH="0" baseline="0" noProof="1">
                <a:ln>
                  <a:noFill/>
                </a:ln>
                <a:solidFill>
                  <a:schemeClr val="accent3"/>
                </a:solidFill>
                <a:effectLst/>
                <a:uLnTx/>
                <a:uFillTx/>
                <a:latin typeface="Calibri"/>
              </a:endParaRPr>
            </a:p>
          </p:txBody>
        </p:sp>
      </p:grpSp>
      <p:grpSp>
        <p:nvGrpSpPr>
          <p:cNvPr id="54" name="Group 53">
            <a:extLst>
              <a:ext uri="{FF2B5EF4-FFF2-40B4-BE49-F238E27FC236}">
                <a16:creationId xmlns:a16="http://schemas.microsoft.com/office/drawing/2014/main" id="{FFFF9307-1034-D547-B585-E1707C78D74C}"/>
              </a:ext>
            </a:extLst>
          </p:cNvPr>
          <p:cNvGrpSpPr/>
          <p:nvPr/>
        </p:nvGrpSpPr>
        <p:grpSpPr>
          <a:xfrm>
            <a:off x="4791274" y="4066158"/>
            <a:ext cx="2609452" cy="1768586"/>
            <a:chOff x="319755" y="4258414"/>
            <a:chExt cx="2088994" cy="1768586"/>
          </a:xfrm>
        </p:grpSpPr>
        <p:sp>
          <p:nvSpPr>
            <p:cNvPr id="55" name="TextBox 54">
              <a:extLst>
                <a:ext uri="{FF2B5EF4-FFF2-40B4-BE49-F238E27FC236}">
                  <a16:creationId xmlns:a16="http://schemas.microsoft.com/office/drawing/2014/main" id="{B9881D04-D5DA-C949-93AA-2C3D74531D1C}"/>
                </a:ext>
              </a:extLst>
            </p:cNvPr>
            <p:cNvSpPr txBox="1"/>
            <p:nvPr/>
          </p:nvSpPr>
          <p:spPr>
            <a:xfrm>
              <a:off x="319755" y="4258414"/>
              <a:ext cx="2088993" cy="523220"/>
            </a:xfrm>
            <a:prstGeom prst="rect">
              <a:avLst/>
            </a:prstGeom>
            <a:noFill/>
          </p:spPr>
          <p:txBody>
            <a:bodyPr wrap="square" lIns="0" rtlCol="0" anchor="b">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1">
                  <a:ln>
                    <a:noFill/>
                  </a:ln>
                  <a:solidFill>
                    <a:srgbClr val="F39C12"/>
                  </a:solidFill>
                  <a:effectLst/>
                  <a:uLnTx/>
                  <a:uFillTx/>
                  <a:latin typeface="Calibri"/>
                  <a:ea typeface="+mn-ea"/>
                  <a:cs typeface="+mn-cs"/>
                </a:rPr>
                <a:t>VALORIZACIÓN</a:t>
              </a:r>
            </a:p>
          </p:txBody>
        </p:sp>
        <p:sp>
          <p:nvSpPr>
            <p:cNvPr id="56" name="Rectangle 55">
              <a:extLst>
                <a:ext uri="{FF2B5EF4-FFF2-40B4-BE49-F238E27FC236}">
                  <a16:creationId xmlns:a16="http://schemas.microsoft.com/office/drawing/2014/main" id="{570ADCE8-5FAB-9544-A583-F88EEB8CFA14}"/>
                </a:ext>
              </a:extLst>
            </p:cNvPr>
            <p:cNvSpPr/>
            <p:nvPr/>
          </p:nvSpPr>
          <p:spPr>
            <a:xfrm>
              <a:off x="319756" y="4765116"/>
              <a:ext cx="2088993" cy="1261884"/>
            </a:xfrm>
            <a:prstGeom prst="rect">
              <a:avLst/>
            </a:prstGeom>
          </p:spPr>
          <p:txBody>
            <a:bodyPr wrap="square" lIns="0">
              <a:spAutoFit/>
            </a:bodyPr>
            <a:lstStyle/>
            <a:p>
              <a:pPr marL="0" marR="0" lvl="0" indent="0" algn="ctr" defTabSz="914354" rtl="0" eaLnBrk="1" fontAlgn="auto" latinLnBrk="0" hangingPunct="1">
                <a:lnSpc>
                  <a:spcPct val="100000"/>
                </a:lnSpc>
                <a:spcBef>
                  <a:spcPts val="1200"/>
                </a:spcBef>
                <a:spcAft>
                  <a:spcPts val="0"/>
                </a:spcAft>
                <a:buClrTx/>
                <a:buSzTx/>
                <a:buFontTx/>
                <a:buNone/>
                <a:tabLst/>
                <a:defRPr/>
              </a:pPr>
              <a:r>
                <a:rPr lang="en-US" sz="1600" noProof="1">
                  <a:solidFill>
                    <a:srgbClr val="F39B13"/>
                  </a:solidFill>
                  <a:latin typeface="Calibri"/>
                </a:rPr>
                <a:t>Pago a 30 de Octubre de 2019</a:t>
              </a:r>
            </a:p>
            <a:p>
              <a:pPr algn="ctr" defTabSz="914354">
                <a:spcBef>
                  <a:spcPts val="1200"/>
                </a:spcBef>
              </a:pPr>
              <a:r>
                <a:rPr lang="es-CO" sz="2800" b="1" dirty="0">
                  <a:solidFill>
                    <a:srgbClr val="F39B13"/>
                  </a:solidFill>
                </a:rPr>
                <a:t>$1.018.957.509</a:t>
              </a:r>
              <a:endParaRPr lang="es-CO" sz="3600" b="1" dirty="0">
                <a:solidFill>
                  <a:srgbClr val="F39B13"/>
                </a:solidFill>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354" rtl="0" eaLnBrk="1" fontAlgn="auto" latinLnBrk="0" hangingPunct="1">
                <a:lnSpc>
                  <a:spcPct val="100000"/>
                </a:lnSpc>
                <a:spcBef>
                  <a:spcPts val="1200"/>
                </a:spcBef>
                <a:spcAft>
                  <a:spcPts val="0"/>
                </a:spcAft>
                <a:buClrTx/>
                <a:buSzTx/>
                <a:buFontTx/>
                <a:buNone/>
                <a:tabLst/>
                <a:defRPr/>
              </a:pPr>
              <a:endParaRPr kumimoji="0" lang="en-US" sz="1200" b="0" i="0" u="none" strike="noStrike" kern="1200" cap="none" spc="0" normalizeH="0" baseline="0" noProof="1">
                <a:ln>
                  <a:noFill/>
                </a:ln>
                <a:solidFill>
                  <a:srgbClr val="95A5A6"/>
                </a:solidFill>
                <a:effectLst/>
                <a:uLnTx/>
                <a:uFillTx/>
                <a:latin typeface="Calibri"/>
                <a:ea typeface="+mn-ea"/>
                <a:cs typeface="+mn-cs"/>
              </a:endParaRPr>
            </a:p>
          </p:txBody>
        </p:sp>
      </p:grpSp>
      <p:grpSp>
        <p:nvGrpSpPr>
          <p:cNvPr id="57" name="Group 56">
            <a:extLst>
              <a:ext uri="{FF2B5EF4-FFF2-40B4-BE49-F238E27FC236}">
                <a16:creationId xmlns:a16="http://schemas.microsoft.com/office/drawing/2014/main" id="{B398C229-067F-424B-B50F-9B93238EF3CF}"/>
              </a:ext>
            </a:extLst>
          </p:cNvPr>
          <p:cNvGrpSpPr/>
          <p:nvPr/>
        </p:nvGrpSpPr>
        <p:grpSpPr>
          <a:xfrm>
            <a:off x="7965825" y="4043042"/>
            <a:ext cx="3354331" cy="1498581"/>
            <a:chOff x="175831" y="4235298"/>
            <a:chExt cx="2685306" cy="1498581"/>
          </a:xfrm>
        </p:grpSpPr>
        <p:sp>
          <p:nvSpPr>
            <p:cNvPr id="58" name="TextBox 57">
              <a:extLst>
                <a:ext uri="{FF2B5EF4-FFF2-40B4-BE49-F238E27FC236}">
                  <a16:creationId xmlns:a16="http://schemas.microsoft.com/office/drawing/2014/main" id="{4A8D7B91-8B06-424A-ACC5-8C8A00EBB648}"/>
                </a:ext>
              </a:extLst>
            </p:cNvPr>
            <p:cNvSpPr txBox="1"/>
            <p:nvPr/>
          </p:nvSpPr>
          <p:spPr>
            <a:xfrm>
              <a:off x="175831" y="4235298"/>
              <a:ext cx="2685306" cy="523220"/>
            </a:xfrm>
            <a:prstGeom prst="rect">
              <a:avLst/>
            </a:prstGeom>
            <a:noFill/>
          </p:spPr>
          <p:txBody>
            <a:bodyPr wrap="square" lIns="0" rtlCol="0" anchor="b">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1">
                  <a:ln>
                    <a:noFill/>
                  </a:ln>
                  <a:solidFill>
                    <a:srgbClr val="C0392B"/>
                  </a:solidFill>
                  <a:effectLst/>
                  <a:uLnTx/>
                  <a:uFillTx/>
                  <a:latin typeface="Calibri"/>
                  <a:ea typeface="+mn-ea"/>
                  <a:cs typeface="+mn-cs"/>
                </a:rPr>
                <a:t>SERVICIOS PÚBLICOS</a:t>
              </a:r>
            </a:p>
          </p:txBody>
        </p:sp>
        <p:sp>
          <p:nvSpPr>
            <p:cNvPr id="59" name="Rectangle 58">
              <a:extLst>
                <a:ext uri="{FF2B5EF4-FFF2-40B4-BE49-F238E27FC236}">
                  <a16:creationId xmlns:a16="http://schemas.microsoft.com/office/drawing/2014/main" id="{249E54A9-2958-C440-8549-B7294E114C71}"/>
                </a:ext>
              </a:extLst>
            </p:cNvPr>
            <p:cNvSpPr/>
            <p:nvPr/>
          </p:nvSpPr>
          <p:spPr>
            <a:xfrm>
              <a:off x="644718" y="4687439"/>
              <a:ext cx="2216419" cy="1046440"/>
            </a:xfrm>
            <a:prstGeom prst="rect">
              <a:avLst/>
            </a:prstGeom>
          </p:spPr>
          <p:txBody>
            <a:bodyPr wrap="square" lIns="0">
              <a:spAutoFit/>
            </a:bodyPr>
            <a:lstStyle/>
            <a:p>
              <a:pPr marL="0" marR="0" lvl="0" indent="0" algn="just" defTabSz="914354" rtl="0" eaLnBrk="1" fontAlgn="auto" latinLnBrk="0" hangingPunct="1">
                <a:lnSpc>
                  <a:spcPct val="100000"/>
                </a:lnSpc>
                <a:spcBef>
                  <a:spcPts val="1200"/>
                </a:spcBef>
                <a:spcAft>
                  <a:spcPts val="0"/>
                </a:spcAft>
                <a:buClrTx/>
                <a:buSzTx/>
                <a:buFontTx/>
                <a:buNone/>
                <a:tabLst/>
                <a:defRPr/>
              </a:pPr>
              <a:r>
                <a:rPr kumimoji="0" lang="en-US" b="0" i="0" u="none" strike="noStrike" kern="1200" cap="none" spc="0" normalizeH="0" baseline="0" noProof="1">
                  <a:ln>
                    <a:noFill/>
                  </a:ln>
                  <a:solidFill>
                    <a:srgbClr val="C0382A"/>
                  </a:solidFill>
                  <a:effectLst/>
                  <a:uLnTx/>
                  <a:uFillTx/>
                  <a:latin typeface="Calibri"/>
                </a:rPr>
                <a:t>Pago a Marzo de 2018</a:t>
              </a:r>
              <a:endParaRPr lang="en-US" noProof="1">
                <a:solidFill>
                  <a:srgbClr val="C0382A"/>
                </a:solidFill>
                <a:latin typeface="Calibri"/>
              </a:endParaRPr>
            </a:p>
            <a:p>
              <a:pPr marL="0" marR="0" lvl="0" indent="0" algn="just" defTabSz="914354" rtl="0" eaLnBrk="1" fontAlgn="auto" latinLnBrk="0" hangingPunct="1">
                <a:lnSpc>
                  <a:spcPct val="100000"/>
                </a:lnSpc>
                <a:spcBef>
                  <a:spcPts val="1200"/>
                </a:spcBef>
                <a:spcAft>
                  <a:spcPts val="0"/>
                </a:spcAft>
                <a:buClrTx/>
                <a:buSzTx/>
                <a:buFontTx/>
                <a:buNone/>
                <a:tabLst/>
                <a:defRPr/>
              </a:pPr>
              <a:r>
                <a:rPr kumimoji="0" lang="en-US" sz="3200" b="1" i="0" u="none" strike="noStrike" kern="1200" cap="none" spc="0" normalizeH="0" baseline="0" noProof="1">
                  <a:ln>
                    <a:noFill/>
                  </a:ln>
                  <a:solidFill>
                    <a:srgbClr val="C0382A"/>
                  </a:solidFill>
                  <a:effectLst/>
                  <a:uLnTx/>
                  <a:uFillTx/>
                  <a:latin typeface="Calibri"/>
                  <a:ea typeface="+mn-ea"/>
                  <a:cs typeface="+mn-cs"/>
                </a:rPr>
                <a:t>$ 6.609.430</a:t>
              </a:r>
            </a:p>
          </p:txBody>
        </p:sp>
      </p:grpSp>
      <p:cxnSp>
        <p:nvCxnSpPr>
          <p:cNvPr id="61" name="Straight Connector 60">
            <a:extLst>
              <a:ext uri="{FF2B5EF4-FFF2-40B4-BE49-F238E27FC236}">
                <a16:creationId xmlns:a16="http://schemas.microsoft.com/office/drawing/2014/main" id="{A6CCCE2B-E4BB-1142-860B-953D09215F4D}"/>
              </a:ext>
            </a:extLst>
          </p:cNvPr>
          <p:cNvCxnSpPr/>
          <p:nvPr/>
        </p:nvCxnSpPr>
        <p:spPr>
          <a:xfrm>
            <a:off x="4418834" y="4193496"/>
            <a:ext cx="0" cy="21602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C9476E92-97F4-AA42-A368-97E43BF63D2C}"/>
              </a:ext>
            </a:extLst>
          </p:cNvPr>
          <p:cNvCxnSpPr/>
          <p:nvPr/>
        </p:nvCxnSpPr>
        <p:spPr>
          <a:xfrm>
            <a:off x="7773166" y="4193496"/>
            <a:ext cx="0" cy="21602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Circle">
            <a:extLst>
              <a:ext uri="{FF2B5EF4-FFF2-40B4-BE49-F238E27FC236}">
                <a16:creationId xmlns:a16="http://schemas.microsoft.com/office/drawing/2014/main" id="{A6BBFD5C-DB70-49FA-8259-14DCA914597B}"/>
              </a:ext>
            </a:extLst>
          </p:cNvPr>
          <p:cNvSpPr/>
          <p:nvPr/>
        </p:nvSpPr>
        <p:spPr>
          <a:xfrm>
            <a:off x="5827453" y="2758629"/>
            <a:ext cx="532650" cy="532651"/>
          </a:xfrm>
          <a:prstGeom prst="ellipse">
            <a:avLst/>
          </a:prstGeom>
          <a:solidFill>
            <a:srgbClr val="808184"/>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88" name="Circle">
            <a:extLst>
              <a:ext uri="{FF2B5EF4-FFF2-40B4-BE49-F238E27FC236}">
                <a16:creationId xmlns:a16="http://schemas.microsoft.com/office/drawing/2014/main" id="{7CF1B9A3-161C-4065-9296-D08E4A776FCD}"/>
              </a:ext>
            </a:extLst>
          </p:cNvPr>
          <p:cNvSpPr/>
          <p:nvPr/>
        </p:nvSpPr>
        <p:spPr>
          <a:xfrm>
            <a:off x="9184007" y="2758629"/>
            <a:ext cx="532650" cy="532651"/>
          </a:xfrm>
          <a:prstGeom prst="ellipse">
            <a:avLst/>
          </a:prstGeom>
          <a:solidFill>
            <a:srgbClr val="808184"/>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90" name="Shape">
            <a:extLst>
              <a:ext uri="{FF2B5EF4-FFF2-40B4-BE49-F238E27FC236}">
                <a16:creationId xmlns:a16="http://schemas.microsoft.com/office/drawing/2014/main" id="{A3D1066E-6947-4A06-BC53-C96C20220FA8}"/>
              </a:ext>
            </a:extLst>
          </p:cNvPr>
          <p:cNvSpPr/>
          <p:nvPr/>
        </p:nvSpPr>
        <p:spPr>
          <a:xfrm rot="4823714">
            <a:off x="6258654" y="2606439"/>
            <a:ext cx="766819" cy="1193213"/>
          </a:xfrm>
          <a:custGeom>
            <a:avLst/>
            <a:gdLst/>
            <a:ahLst/>
            <a:cxnLst>
              <a:cxn ang="0">
                <a:pos x="wd2" y="hd2"/>
              </a:cxn>
              <a:cxn ang="5400000">
                <a:pos x="wd2" y="hd2"/>
              </a:cxn>
              <a:cxn ang="10800000">
                <a:pos x="wd2" y="hd2"/>
              </a:cxn>
              <a:cxn ang="16200000">
                <a:pos x="wd2" y="hd2"/>
              </a:cxn>
            </a:cxnLst>
            <a:rect l="0" t="0" r="r" b="b"/>
            <a:pathLst>
              <a:path w="20489" h="20751" extrusionOk="0">
                <a:moveTo>
                  <a:pt x="18490" y="304"/>
                </a:moveTo>
                <a:lnTo>
                  <a:pt x="813" y="16297"/>
                </a:lnTo>
                <a:cubicBezTo>
                  <a:pt x="-685" y="17653"/>
                  <a:pt x="-48" y="19555"/>
                  <a:pt x="2181" y="20382"/>
                </a:cubicBezTo>
                <a:lnTo>
                  <a:pt x="2181" y="20382"/>
                </a:lnTo>
                <a:cubicBezTo>
                  <a:pt x="4410" y="21208"/>
                  <a:pt x="7252" y="20595"/>
                  <a:pt x="8278" y="19063"/>
                </a:cubicBezTo>
                <a:lnTo>
                  <a:pt x="20387" y="1006"/>
                </a:lnTo>
                <a:cubicBezTo>
                  <a:pt x="20915" y="221"/>
                  <a:pt x="19258" y="-392"/>
                  <a:pt x="18490" y="304"/>
                </a:cubicBezTo>
                <a:close/>
              </a:path>
            </a:pathLst>
          </a:custGeom>
          <a:solidFill>
            <a:srgbClr val="000000"/>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91" name="Shape">
            <a:extLst>
              <a:ext uri="{FF2B5EF4-FFF2-40B4-BE49-F238E27FC236}">
                <a16:creationId xmlns:a16="http://schemas.microsoft.com/office/drawing/2014/main" id="{844BE9EC-9683-4305-BE83-4D1975E53443}"/>
              </a:ext>
            </a:extLst>
          </p:cNvPr>
          <p:cNvSpPr/>
          <p:nvPr/>
        </p:nvSpPr>
        <p:spPr>
          <a:xfrm>
            <a:off x="9327236" y="2890818"/>
            <a:ext cx="1288366" cy="549181"/>
          </a:xfrm>
          <a:custGeom>
            <a:avLst/>
            <a:gdLst/>
            <a:ahLst/>
            <a:cxnLst>
              <a:cxn ang="0">
                <a:pos x="wd2" y="hd2"/>
              </a:cxn>
              <a:cxn ang="5400000">
                <a:pos x="wd2" y="hd2"/>
              </a:cxn>
              <a:cxn ang="10800000">
                <a:pos x="wd2" y="hd2"/>
              </a:cxn>
              <a:cxn ang="16200000">
                <a:pos x="wd2" y="hd2"/>
              </a:cxn>
            </a:cxnLst>
            <a:rect l="0" t="0" r="r" b="b"/>
            <a:pathLst>
              <a:path w="20920" h="20342" extrusionOk="0">
                <a:moveTo>
                  <a:pt x="20520" y="17427"/>
                </a:moveTo>
                <a:lnTo>
                  <a:pt x="3685" y="511"/>
                </a:lnTo>
                <a:cubicBezTo>
                  <a:pt x="2256" y="-924"/>
                  <a:pt x="599" y="783"/>
                  <a:pt x="125" y="4170"/>
                </a:cubicBezTo>
                <a:lnTo>
                  <a:pt x="125" y="4170"/>
                </a:lnTo>
                <a:cubicBezTo>
                  <a:pt x="-349" y="7562"/>
                  <a:pt x="569" y="11139"/>
                  <a:pt x="2098" y="11854"/>
                </a:cubicBezTo>
                <a:lnTo>
                  <a:pt x="20117" y="20305"/>
                </a:lnTo>
                <a:cubicBezTo>
                  <a:pt x="20900" y="20676"/>
                  <a:pt x="21251" y="18159"/>
                  <a:pt x="20520" y="17427"/>
                </a:cubicBezTo>
                <a:close/>
              </a:path>
            </a:pathLst>
          </a:custGeom>
          <a:solidFill>
            <a:srgbClr val="000000"/>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grpSp>
        <p:nvGrpSpPr>
          <p:cNvPr id="18" name="Group 17">
            <a:extLst>
              <a:ext uri="{FF2B5EF4-FFF2-40B4-BE49-F238E27FC236}">
                <a16:creationId xmlns:a16="http://schemas.microsoft.com/office/drawing/2014/main" id="{470FECAB-1CFB-4F53-A5CC-6E043D09FE35}"/>
              </a:ext>
            </a:extLst>
          </p:cNvPr>
          <p:cNvGrpSpPr/>
          <p:nvPr/>
        </p:nvGrpSpPr>
        <p:grpSpPr>
          <a:xfrm>
            <a:off x="1277768" y="1578705"/>
            <a:ext cx="2923356" cy="2106566"/>
            <a:chOff x="1277768" y="1578705"/>
            <a:chExt cx="2923356" cy="2106566"/>
          </a:xfrm>
        </p:grpSpPr>
        <p:sp>
          <p:nvSpPr>
            <p:cNvPr id="6" name="Shape">
              <a:extLst>
                <a:ext uri="{FF2B5EF4-FFF2-40B4-BE49-F238E27FC236}">
                  <a16:creationId xmlns:a16="http://schemas.microsoft.com/office/drawing/2014/main" id="{648B022F-A6D4-2A48-A205-71B04929ECDB}"/>
                </a:ext>
              </a:extLst>
            </p:cNvPr>
            <p:cNvSpPr/>
            <p:nvPr/>
          </p:nvSpPr>
          <p:spPr>
            <a:xfrm>
              <a:off x="1417388" y="2125551"/>
              <a:ext cx="373706" cy="451338"/>
            </a:xfrm>
            <a:custGeom>
              <a:avLst/>
              <a:gdLst/>
              <a:ahLst/>
              <a:cxnLst>
                <a:cxn ang="0">
                  <a:pos x="wd2" y="hd2"/>
                </a:cxn>
                <a:cxn ang="5400000">
                  <a:pos x="wd2" y="hd2"/>
                </a:cxn>
                <a:cxn ang="10800000">
                  <a:pos x="wd2" y="hd2"/>
                </a:cxn>
                <a:cxn ang="16200000">
                  <a:pos x="wd2" y="hd2"/>
                </a:cxn>
              </a:cxnLst>
              <a:rect l="0" t="0" r="r" b="b"/>
              <a:pathLst>
                <a:path w="19749" h="20079" extrusionOk="0">
                  <a:moveTo>
                    <a:pt x="17396" y="1431"/>
                  </a:moveTo>
                  <a:lnTo>
                    <a:pt x="17396" y="1431"/>
                  </a:lnTo>
                  <a:cubicBezTo>
                    <a:pt x="14297" y="-841"/>
                    <a:pt x="9569" y="-344"/>
                    <a:pt x="7189" y="2472"/>
                  </a:cubicBezTo>
                  <a:cubicBezTo>
                    <a:pt x="4723" y="5391"/>
                    <a:pt x="2553" y="8471"/>
                    <a:pt x="702" y="11690"/>
                  </a:cubicBezTo>
                  <a:cubicBezTo>
                    <a:pt x="-1087" y="14801"/>
                    <a:pt x="671" y="18533"/>
                    <a:pt x="4527" y="19724"/>
                  </a:cubicBezTo>
                  <a:lnTo>
                    <a:pt x="4533" y="19724"/>
                  </a:lnTo>
                  <a:cubicBezTo>
                    <a:pt x="7884" y="20759"/>
                    <a:pt x="11585" y="19460"/>
                    <a:pt x="13147" y="16753"/>
                  </a:cubicBezTo>
                  <a:cubicBezTo>
                    <a:pt x="14660" y="14118"/>
                    <a:pt x="16437" y="11602"/>
                    <a:pt x="18447" y="9216"/>
                  </a:cubicBezTo>
                  <a:cubicBezTo>
                    <a:pt x="20513" y="6763"/>
                    <a:pt x="20089" y="3403"/>
                    <a:pt x="17396" y="1431"/>
                  </a:cubicBezTo>
                  <a:close/>
                </a:path>
              </a:pathLst>
            </a:custGeom>
            <a:solidFill>
              <a:schemeClr val="accent3"/>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7" name="Shape">
              <a:extLst>
                <a:ext uri="{FF2B5EF4-FFF2-40B4-BE49-F238E27FC236}">
                  <a16:creationId xmlns:a16="http://schemas.microsoft.com/office/drawing/2014/main" id="{47F2E3C9-3C78-CE44-BF55-426BA6AC6F4F}"/>
                </a:ext>
              </a:extLst>
            </p:cNvPr>
            <p:cNvSpPr/>
            <p:nvPr/>
          </p:nvSpPr>
          <p:spPr>
            <a:xfrm>
              <a:off x="1754804" y="1753230"/>
              <a:ext cx="441338" cy="389132"/>
            </a:xfrm>
            <a:custGeom>
              <a:avLst/>
              <a:gdLst/>
              <a:ahLst/>
              <a:cxnLst>
                <a:cxn ang="0">
                  <a:pos x="wd2" y="hd2"/>
                </a:cxn>
                <a:cxn ang="5400000">
                  <a:pos x="wd2" y="hd2"/>
                </a:cxn>
                <a:cxn ang="10800000">
                  <a:pos x="wd2" y="hd2"/>
                </a:cxn>
                <a:cxn ang="16200000">
                  <a:pos x="wd2" y="hd2"/>
                </a:cxn>
              </a:cxnLst>
              <a:rect l="0" t="0" r="r" b="b"/>
              <a:pathLst>
                <a:path w="20116" h="19901" extrusionOk="0">
                  <a:moveTo>
                    <a:pt x="19557" y="3852"/>
                  </a:moveTo>
                  <a:cubicBezTo>
                    <a:pt x="18062" y="252"/>
                    <a:pt x="14127" y="-1075"/>
                    <a:pt x="11083" y="948"/>
                  </a:cubicBezTo>
                  <a:cubicBezTo>
                    <a:pt x="7928" y="3043"/>
                    <a:pt x="4942" y="5429"/>
                    <a:pt x="2142" y="8077"/>
                  </a:cubicBezTo>
                  <a:cubicBezTo>
                    <a:pt x="-563" y="10635"/>
                    <a:pt x="-738" y="15241"/>
                    <a:pt x="1797" y="18014"/>
                  </a:cubicBezTo>
                  <a:lnTo>
                    <a:pt x="1802" y="18020"/>
                  </a:lnTo>
                  <a:cubicBezTo>
                    <a:pt x="4014" y="20430"/>
                    <a:pt x="7471" y="20525"/>
                    <a:pt x="9831" y="18300"/>
                  </a:cubicBezTo>
                  <a:cubicBezTo>
                    <a:pt x="12128" y="16128"/>
                    <a:pt x="14572" y="14176"/>
                    <a:pt x="17155" y="12456"/>
                  </a:cubicBezTo>
                  <a:cubicBezTo>
                    <a:pt x="19807" y="10689"/>
                    <a:pt x="20862" y="6988"/>
                    <a:pt x="19557" y="3852"/>
                  </a:cubicBezTo>
                  <a:lnTo>
                    <a:pt x="19557" y="3852"/>
                  </a:lnTo>
                  <a:close/>
                </a:path>
              </a:pathLst>
            </a:custGeom>
            <a:solidFill>
              <a:schemeClr val="accent3"/>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8" name="Shape">
              <a:extLst>
                <a:ext uri="{FF2B5EF4-FFF2-40B4-BE49-F238E27FC236}">
                  <a16:creationId xmlns:a16="http://schemas.microsoft.com/office/drawing/2014/main" id="{59E5C4F9-D0AD-B548-8D15-81F0DD44A467}"/>
                </a:ext>
              </a:extLst>
            </p:cNvPr>
            <p:cNvSpPr/>
            <p:nvPr/>
          </p:nvSpPr>
          <p:spPr>
            <a:xfrm>
              <a:off x="3918920" y="2660763"/>
              <a:ext cx="282204" cy="481239"/>
            </a:xfrm>
            <a:custGeom>
              <a:avLst/>
              <a:gdLst/>
              <a:ahLst/>
              <a:cxnLst>
                <a:cxn ang="0">
                  <a:pos x="wd2" y="hd2"/>
                </a:cxn>
                <a:cxn ang="5400000">
                  <a:pos x="wd2" y="hd2"/>
                </a:cxn>
                <a:cxn ang="10800000">
                  <a:pos x="wd2" y="hd2"/>
                </a:cxn>
                <a:cxn ang="16200000">
                  <a:pos x="wd2" y="hd2"/>
                </a:cxn>
              </a:cxnLst>
              <a:rect l="0" t="0" r="r" b="b"/>
              <a:pathLst>
                <a:path w="20806" h="20633" extrusionOk="0">
                  <a:moveTo>
                    <a:pt x="6977" y="219"/>
                  </a:moveTo>
                  <a:lnTo>
                    <a:pt x="6977" y="219"/>
                  </a:lnTo>
                  <a:cubicBezTo>
                    <a:pt x="2182" y="1017"/>
                    <a:pt x="-726" y="3796"/>
                    <a:pt x="158" y="6649"/>
                  </a:cubicBezTo>
                  <a:cubicBezTo>
                    <a:pt x="1015" y="9423"/>
                    <a:pt x="1479" y="12226"/>
                    <a:pt x="1530" y="15050"/>
                  </a:cubicBezTo>
                  <a:cubicBezTo>
                    <a:pt x="1590" y="17948"/>
                    <a:pt x="5347" y="20362"/>
                    <a:pt x="10314" y="20612"/>
                  </a:cubicBezTo>
                  <a:lnTo>
                    <a:pt x="10323" y="20612"/>
                  </a:lnTo>
                  <a:cubicBezTo>
                    <a:pt x="16027" y="20901"/>
                    <a:pt x="20874" y="18252"/>
                    <a:pt x="20805" y="14925"/>
                  </a:cubicBezTo>
                  <a:cubicBezTo>
                    <a:pt x="20737" y="11473"/>
                    <a:pt x="20171" y="8041"/>
                    <a:pt x="19124" y="4649"/>
                  </a:cubicBezTo>
                  <a:cubicBezTo>
                    <a:pt x="18112" y="1371"/>
                    <a:pt x="12484" y="-699"/>
                    <a:pt x="6977" y="219"/>
                  </a:cubicBezTo>
                  <a:close/>
                </a:path>
              </a:pathLst>
            </a:custGeom>
            <a:solidFill>
              <a:schemeClr val="accent3"/>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9" name="Shape">
              <a:extLst>
                <a:ext uri="{FF2B5EF4-FFF2-40B4-BE49-F238E27FC236}">
                  <a16:creationId xmlns:a16="http://schemas.microsoft.com/office/drawing/2014/main" id="{56581A11-A5C6-6641-B85F-453D74CDEDB5}"/>
                </a:ext>
              </a:extLst>
            </p:cNvPr>
            <p:cNvSpPr/>
            <p:nvPr/>
          </p:nvSpPr>
          <p:spPr>
            <a:xfrm>
              <a:off x="1277768" y="2637493"/>
              <a:ext cx="287229" cy="480738"/>
            </a:xfrm>
            <a:custGeom>
              <a:avLst/>
              <a:gdLst/>
              <a:ahLst/>
              <a:cxnLst>
                <a:cxn ang="0">
                  <a:pos x="wd2" y="hd2"/>
                </a:cxn>
                <a:cxn ang="5400000">
                  <a:pos x="wd2" y="hd2"/>
                </a:cxn>
                <a:cxn ang="10800000">
                  <a:pos x="wd2" y="hd2"/>
                </a:cxn>
                <a:cxn ang="16200000">
                  <a:pos x="wd2" y="hd2"/>
                </a:cxn>
              </a:cxnLst>
              <a:rect l="0" t="0" r="r" b="b"/>
              <a:pathLst>
                <a:path w="20652" h="20669" extrusionOk="0">
                  <a:moveTo>
                    <a:pt x="10019" y="20657"/>
                  </a:moveTo>
                  <a:cubicBezTo>
                    <a:pt x="14879" y="20467"/>
                    <a:pt x="18627" y="18091"/>
                    <a:pt x="18794" y="15179"/>
                  </a:cubicBezTo>
                  <a:cubicBezTo>
                    <a:pt x="18903" y="13273"/>
                    <a:pt x="19196" y="11368"/>
                    <a:pt x="19656" y="9477"/>
                  </a:cubicBezTo>
                  <a:cubicBezTo>
                    <a:pt x="19882" y="8541"/>
                    <a:pt x="20158" y="7611"/>
                    <a:pt x="20467" y="6685"/>
                  </a:cubicBezTo>
                  <a:cubicBezTo>
                    <a:pt x="21421" y="3869"/>
                    <a:pt x="18585" y="1088"/>
                    <a:pt x="13992" y="247"/>
                  </a:cubicBezTo>
                  <a:lnTo>
                    <a:pt x="13992" y="247"/>
                  </a:lnTo>
                  <a:cubicBezTo>
                    <a:pt x="8655" y="-728"/>
                    <a:pt x="3109" y="1283"/>
                    <a:pt x="2013" y="4559"/>
                  </a:cubicBezTo>
                  <a:cubicBezTo>
                    <a:pt x="1645" y="5655"/>
                    <a:pt x="1327" y="6750"/>
                    <a:pt x="1059" y="7856"/>
                  </a:cubicBezTo>
                  <a:cubicBezTo>
                    <a:pt x="490" y="10202"/>
                    <a:pt x="139" y="12563"/>
                    <a:pt x="5" y="14924"/>
                  </a:cubicBezTo>
                  <a:cubicBezTo>
                    <a:pt x="-179" y="18216"/>
                    <a:pt x="4514" y="20872"/>
                    <a:pt x="10019" y="20657"/>
                  </a:cubicBezTo>
                  <a:close/>
                </a:path>
              </a:pathLst>
            </a:custGeom>
            <a:solidFill>
              <a:schemeClr val="accent3"/>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10" name="Shape">
              <a:extLst>
                <a:ext uri="{FF2B5EF4-FFF2-40B4-BE49-F238E27FC236}">
                  <a16:creationId xmlns:a16="http://schemas.microsoft.com/office/drawing/2014/main" id="{A59FA6C7-4702-DB40-9C2A-BDD546A59811}"/>
                </a:ext>
              </a:extLst>
            </p:cNvPr>
            <p:cNvSpPr/>
            <p:nvPr/>
          </p:nvSpPr>
          <p:spPr>
            <a:xfrm>
              <a:off x="1312674" y="3184338"/>
              <a:ext cx="327160" cy="472125"/>
            </a:xfrm>
            <a:custGeom>
              <a:avLst/>
              <a:gdLst/>
              <a:ahLst/>
              <a:cxnLst>
                <a:cxn ang="0">
                  <a:pos x="wd2" y="hd2"/>
                </a:cxn>
                <a:cxn ang="5400000">
                  <a:pos x="wd2" y="hd2"/>
                </a:cxn>
                <a:cxn ang="10800000">
                  <a:pos x="wd2" y="hd2"/>
                </a:cxn>
                <a:cxn ang="16200000">
                  <a:pos x="wd2" y="hd2"/>
                </a:cxn>
              </a:cxnLst>
              <a:rect l="0" t="0" r="r" b="b"/>
              <a:pathLst>
                <a:path w="19823" h="20383" extrusionOk="0">
                  <a:moveTo>
                    <a:pt x="15663" y="4461"/>
                  </a:moveTo>
                  <a:cubicBezTo>
                    <a:pt x="14768" y="1613"/>
                    <a:pt x="11046" y="-306"/>
                    <a:pt x="6978" y="41"/>
                  </a:cubicBezTo>
                  <a:lnTo>
                    <a:pt x="6971" y="41"/>
                  </a:lnTo>
                  <a:cubicBezTo>
                    <a:pt x="2297" y="442"/>
                    <a:pt x="-833" y="3642"/>
                    <a:pt x="196" y="6912"/>
                  </a:cubicBezTo>
                  <a:cubicBezTo>
                    <a:pt x="1261" y="10298"/>
                    <a:pt x="2713" y="13613"/>
                    <a:pt x="4553" y="16833"/>
                  </a:cubicBezTo>
                  <a:cubicBezTo>
                    <a:pt x="6329" y="19938"/>
                    <a:pt x="11447" y="21294"/>
                    <a:pt x="15614" y="19732"/>
                  </a:cubicBezTo>
                  <a:lnTo>
                    <a:pt x="15621" y="19732"/>
                  </a:lnTo>
                  <a:cubicBezTo>
                    <a:pt x="19244" y="18370"/>
                    <a:pt x="20767" y="15276"/>
                    <a:pt x="19223" y="12574"/>
                  </a:cubicBezTo>
                  <a:cubicBezTo>
                    <a:pt x="17722" y="9941"/>
                    <a:pt x="16530" y="7229"/>
                    <a:pt x="15663" y="4461"/>
                  </a:cubicBezTo>
                  <a:close/>
                </a:path>
              </a:pathLst>
            </a:custGeom>
            <a:solidFill>
              <a:schemeClr val="accent3"/>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11" name="Shape">
              <a:extLst>
                <a:ext uri="{FF2B5EF4-FFF2-40B4-BE49-F238E27FC236}">
                  <a16:creationId xmlns:a16="http://schemas.microsoft.com/office/drawing/2014/main" id="{D52774E3-EF06-384D-8DDA-F94C187A741F}"/>
                </a:ext>
              </a:extLst>
            </p:cNvPr>
            <p:cNvSpPr/>
            <p:nvPr/>
          </p:nvSpPr>
          <p:spPr>
            <a:xfrm>
              <a:off x="3825838" y="3207608"/>
              <a:ext cx="332761" cy="477663"/>
            </a:xfrm>
            <a:custGeom>
              <a:avLst/>
              <a:gdLst/>
              <a:ahLst/>
              <a:cxnLst>
                <a:cxn ang="0">
                  <a:pos x="wd2" y="hd2"/>
                </a:cxn>
                <a:cxn ang="5400000">
                  <a:pos x="wd2" y="hd2"/>
                </a:cxn>
                <a:cxn ang="10800000">
                  <a:pos x="wd2" y="hd2"/>
                </a:cxn>
                <a:cxn ang="16200000">
                  <a:pos x="wd2" y="hd2"/>
                </a:cxn>
              </a:cxnLst>
              <a:rect l="0" t="0" r="r" b="b"/>
              <a:pathLst>
                <a:path w="19812" h="20334" extrusionOk="0">
                  <a:moveTo>
                    <a:pt x="4468" y="4282"/>
                  </a:moveTo>
                  <a:cubicBezTo>
                    <a:pt x="3505" y="7100"/>
                    <a:pt x="2223" y="9864"/>
                    <a:pt x="644" y="12460"/>
                  </a:cubicBezTo>
                  <a:cubicBezTo>
                    <a:pt x="-915" y="15025"/>
                    <a:pt x="443" y="18022"/>
                    <a:pt x="3782" y="19473"/>
                  </a:cubicBezTo>
                  <a:lnTo>
                    <a:pt x="3782" y="19473"/>
                  </a:lnTo>
                  <a:cubicBezTo>
                    <a:pt x="7890" y="21261"/>
                    <a:pt x="12912" y="20176"/>
                    <a:pt x="14838" y="17026"/>
                  </a:cubicBezTo>
                  <a:cubicBezTo>
                    <a:pt x="16799" y="13827"/>
                    <a:pt x="18392" y="10404"/>
                    <a:pt x="19583" y="6917"/>
                  </a:cubicBezTo>
                  <a:cubicBezTo>
                    <a:pt x="20685" y="3703"/>
                    <a:pt x="17692" y="508"/>
                    <a:pt x="13106" y="52"/>
                  </a:cubicBezTo>
                  <a:lnTo>
                    <a:pt x="13106" y="52"/>
                  </a:lnTo>
                  <a:cubicBezTo>
                    <a:pt x="9137" y="-339"/>
                    <a:pt x="5424" y="1499"/>
                    <a:pt x="4468" y="4282"/>
                  </a:cubicBezTo>
                  <a:close/>
                </a:path>
              </a:pathLst>
            </a:custGeom>
            <a:solidFill>
              <a:schemeClr val="accent3"/>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12" name="Shape">
              <a:extLst>
                <a:ext uri="{FF2B5EF4-FFF2-40B4-BE49-F238E27FC236}">
                  <a16:creationId xmlns:a16="http://schemas.microsoft.com/office/drawing/2014/main" id="{3E274AB0-7641-B74C-8186-CCAC11A55D44}"/>
                </a:ext>
              </a:extLst>
            </p:cNvPr>
            <p:cNvSpPr/>
            <p:nvPr/>
          </p:nvSpPr>
          <p:spPr>
            <a:xfrm>
              <a:off x="3709488" y="2148821"/>
              <a:ext cx="369865" cy="453610"/>
            </a:xfrm>
            <a:custGeom>
              <a:avLst/>
              <a:gdLst/>
              <a:ahLst/>
              <a:cxnLst>
                <a:cxn ang="0">
                  <a:pos x="wd2" y="hd2"/>
                </a:cxn>
                <a:cxn ang="5400000">
                  <a:pos x="wd2" y="hd2"/>
                </a:cxn>
                <a:cxn ang="10800000">
                  <a:pos x="wd2" y="hd2"/>
                </a:cxn>
                <a:cxn ang="16200000">
                  <a:pos x="wd2" y="hd2"/>
                </a:cxn>
              </a:cxnLst>
              <a:rect l="0" t="0" r="r" b="b"/>
              <a:pathLst>
                <a:path w="19720" h="20079" extrusionOk="0">
                  <a:moveTo>
                    <a:pt x="15029" y="19761"/>
                  </a:moveTo>
                  <a:lnTo>
                    <a:pt x="15029" y="19761"/>
                  </a:lnTo>
                  <a:cubicBezTo>
                    <a:pt x="18943" y="18639"/>
                    <a:pt x="20804" y="14951"/>
                    <a:pt x="19067" y="11830"/>
                  </a:cubicBezTo>
                  <a:cubicBezTo>
                    <a:pt x="17274" y="8601"/>
                    <a:pt x="15165" y="5500"/>
                    <a:pt x="12752" y="2560"/>
                  </a:cubicBezTo>
                  <a:cubicBezTo>
                    <a:pt x="10426" y="-283"/>
                    <a:pt x="5668" y="-860"/>
                    <a:pt x="2492" y="1344"/>
                  </a:cubicBezTo>
                  <a:lnTo>
                    <a:pt x="2486" y="1344"/>
                  </a:lnTo>
                  <a:cubicBezTo>
                    <a:pt x="-281" y="3265"/>
                    <a:pt x="-796" y="6597"/>
                    <a:pt x="1232" y="9075"/>
                  </a:cubicBezTo>
                  <a:cubicBezTo>
                    <a:pt x="3211" y="11485"/>
                    <a:pt x="4936" y="14024"/>
                    <a:pt x="6406" y="16666"/>
                  </a:cubicBezTo>
                  <a:cubicBezTo>
                    <a:pt x="7920" y="19385"/>
                    <a:pt x="11623" y="20740"/>
                    <a:pt x="15029" y="19761"/>
                  </a:cubicBezTo>
                  <a:close/>
                </a:path>
              </a:pathLst>
            </a:custGeom>
            <a:solidFill>
              <a:schemeClr val="accent3"/>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13" name="Shape">
              <a:extLst>
                <a:ext uri="{FF2B5EF4-FFF2-40B4-BE49-F238E27FC236}">
                  <a16:creationId xmlns:a16="http://schemas.microsoft.com/office/drawing/2014/main" id="{EE39DD50-89B9-764F-BB07-90A6621BD493}"/>
                </a:ext>
              </a:extLst>
            </p:cNvPr>
            <p:cNvSpPr/>
            <p:nvPr/>
          </p:nvSpPr>
          <p:spPr>
            <a:xfrm>
              <a:off x="2243475" y="1578705"/>
              <a:ext cx="477797" cy="304905"/>
            </a:xfrm>
            <a:custGeom>
              <a:avLst/>
              <a:gdLst/>
              <a:ahLst/>
              <a:cxnLst>
                <a:cxn ang="0">
                  <a:pos x="wd2" y="hd2"/>
                </a:cxn>
                <a:cxn ang="5400000">
                  <a:pos x="wd2" y="hd2"/>
                </a:cxn>
                <a:cxn ang="10800000">
                  <a:pos x="wd2" y="hd2"/>
                </a:cxn>
                <a:cxn ang="16200000">
                  <a:pos x="wd2" y="hd2"/>
                </a:cxn>
              </a:cxnLst>
              <a:rect l="0" t="0" r="r" b="b"/>
              <a:pathLst>
                <a:path w="20710" h="20173" extrusionOk="0">
                  <a:moveTo>
                    <a:pt x="14355" y="60"/>
                  </a:moveTo>
                  <a:cubicBezTo>
                    <a:pt x="10891" y="676"/>
                    <a:pt x="7476" y="1722"/>
                    <a:pt x="4123" y="3208"/>
                  </a:cubicBezTo>
                  <a:cubicBezTo>
                    <a:pt x="890" y="4640"/>
                    <a:pt x="-845" y="9990"/>
                    <a:pt x="411" y="14762"/>
                  </a:cubicBezTo>
                  <a:lnTo>
                    <a:pt x="411" y="14770"/>
                  </a:lnTo>
                  <a:cubicBezTo>
                    <a:pt x="1505" y="18919"/>
                    <a:pt x="4481" y="21067"/>
                    <a:pt x="7290" y="19820"/>
                  </a:cubicBezTo>
                  <a:cubicBezTo>
                    <a:pt x="10028" y="18604"/>
                    <a:pt x="12822" y="17749"/>
                    <a:pt x="15651" y="17241"/>
                  </a:cubicBezTo>
                  <a:cubicBezTo>
                    <a:pt x="18561" y="16725"/>
                    <a:pt x="20755" y="12984"/>
                    <a:pt x="20710" y="8512"/>
                  </a:cubicBezTo>
                  <a:lnTo>
                    <a:pt x="20710" y="8504"/>
                  </a:lnTo>
                  <a:cubicBezTo>
                    <a:pt x="20659" y="3370"/>
                    <a:pt x="17699" y="-533"/>
                    <a:pt x="14355" y="60"/>
                  </a:cubicBezTo>
                  <a:close/>
                </a:path>
              </a:pathLst>
            </a:custGeom>
            <a:solidFill>
              <a:schemeClr val="accent3"/>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14" name="Shape">
              <a:extLst>
                <a:ext uri="{FF2B5EF4-FFF2-40B4-BE49-F238E27FC236}">
                  <a16:creationId xmlns:a16="http://schemas.microsoft.com/office/drawing/2014/main" id="{2AB2B394-1764-FB44-8198-6C967A7059FF}"/>
                </a:ext>
              </a:extLst>
            </p:cNvPr>
            <p:cNvSpPr/>
            <p:nvPr/>
          </p:nvSpPr>
          <p:spPr>
            <a:xfrm>
              <a:off x="2790322" y="1578706"/>
              <a:ext cx="476910" cy="309055"/>
            </a:xfrm>
            <a:custGeom>
              <a:avLst/>
              <a:gdLst/>
              <a:ahLst/>
              <a:cxnLst>
                <a:cxn ang="0">
                  <a:pos x="wd2" y="hd2"/>
                </a:cxn>
                <a:cxn ang="5400000">
                  <a:pos x="wd2" y="hd2"/>
                </a:cxn>
                <a:cxn ang="10800000">
                  <a:pos x="wd2" y="hd2"/>
                </a:cxn>
                <a:cxn ang="16200000">
                  <a:pos x="wd2" y="hd2"/>
                </a:cxn>
              </a:cxnLst>
              <a:rect l="0" t="0" r="r" b="b"/>
              <a:pathLst>
                <a:path w="20633" h="20089" extrusionOk="0">
                  <a:moveTo>
                    <a:pt x="16615" y="3470"/>
                  </a:moveTo>
                  <a:cubicBezTo>
                    <a:pt x="13308" y="1935"/>
                    <a:pt x="9905" y="793"/>
                    <a:pt x="6467" y="82"/>
                  </a:cubicBezTo>
                  <a:cubicBezTo>
                    <a:pt x="3140" y="-606"/>
                    <a:pt x="135" y="3130"/>
                    <a:pt x="4" y="8167"/>
                  </a:cubicBezTo>
                  <a:lnTo>
                    <a:pt x="4" y="8175"/>
                  </a:lnTo>
                  <a:cubicBezTo>
                    <a:pt x="-107" y="12569"/>
                    <a:pt x="2027" y="16312"/>
                    <a:pt x="4927" y="16918"/>
                  </a:cubicBezTo>
                  <a:cubicBezTo>
                    <a:pt x="7751" y="17507"/>
                    <a:pt x="10544" y="18438"/>
                    <a:pt x="13263" y="19701"/>
                  </a:cubicBezTo>
                  <a:cubicBezTo>
                    <a:pt x="16056" y="20994"/>
                    <a:pt x="19047" y="18975"/>
                    <a:pt x="20184" y="14928"/>
                  </a:cubicBezTo>
                  <a:lnTo>
                    <a:pt x="20184" y="14921"/>
                  </a:lnTo>
                  <a:cubicBezTo>
                    <a:pt x="21493" y="10277"/>
                    <a:pt x="19827" y="4968"/>
                    <a:pt x="16615" y="3470"/>
                  </a:cubicBezTo>
                  <a:close/>
                </a:path>
              </a:pathLst>
            </a:custGeom>
            <a:solidFill>
              <a:schemeClr val="accent3"/>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15" name="Shape">
              <a:extLst>
                <a:ext uri="{FF2B5EF4-FFF2-40B4-BE49-F238E27FC236}">
                  <a16:creationId xmlns:a16="http://schemas.microsoft.com/office/drawing/2014/main" id="{0781274E-4B95-9440-9580-FC7C81EE7DDB}"/>
                </a:ext>
              </a:extLst>
            </p:cNvPr>
            <p:cNvSpPr/>
            <p:nvPr/>
          </p:nvSpPr>
          <p:spPr>
            <a:xfrm>
              <a:off x="3302263" y="1764865"/>
              <a:ext cx="438625" cy="392897"/>
            </a:xfrm>
            <a:custGeom>
              <a:avLst/>
              <a:gdLst/>
              <a:ahLst/>
              <a:cxnLst>
                <a:cxn ang="0">
                  <a:pos x="wd2" y="hd2"/>
                </a:cxn>
                <a:cxn ang="5400000">
                  <a:pos x="wd2" y="hd2"/>
                </a:cxn>
                <a:cxn ang="10800000">
                  <a:pos x="wd2" y="hd2"/>
                </a:cxn>
                <a:cxn ang="16200000">
                  <a:pos x="wd2" y="hd2"/>
                </a:cxn>
              </a:cxnLst>
              <a:rect l="0" t="0" r="r" b="b"/>
              <a:pathLst>
                <a:path w="20141" h="19951" extrusionOk="0">
                  <a:moveTo>
                    <a:pt x="18081" y="8302"/>
                  </a:moveTo>
                  <a:cubicBezTo>
                    <a:pt x="15303" y="5596"/>
                    <a:pt x="12338" y="3162"/>
                    <a:pt x="9202" y="1012"/>
                  </a:cubicBezTo>
                  <a:cubicBezTo>
                    <a:pt x="6172" y="-1068"/>
                    <a:pt x="2182" y="167"/>
                    <a:pt x="611" y="3712"/>
                  </a:cubicBezTo>
                  <a:lnTo>
                    <a:pt x="611" y="3718"/>
                  </a:lnTo>
                  <a:cubicBezTo>
                    <a:pt x="-757" y="6796"/>
                    <a:pt x="247" y="10488"/>
                    <a:pt x="2881" y="12302"/>
                  </a:cubicBezTo>
                  <a:cubicBezTo>
                    <a:pt x="5446" y="14063"/>
                    <a:pt x="7871" y="16054"/>
                    <a:pt x="10142" y="18263"/>
                  </a:cubicBezTo>
                  <a:cubicBezTo>
                    <a:pt x="12471" y="20532"/>
                    <a:pt x="15960" y="20520"/>
                    <a:pt x="18230" y="18181"/>
                  </a:cubicBezTo>
                  <a:lnTo>
                    <a:pt x="18236" y="18175"/>
                  </a:lnTo>
                  <a:cubicBezTo>
                    <a:pt x="20843" y="15487"/>
                    <a:pt x="20758" y="10908"/>
                    <a:pt x="18081" y="8302"/>
                  </a:cubicBezTo>
                  <a:close/>
                </a:path>
              </a:pathLst>
            </a:custGeom>
            <a:solidFill>
              <a:schemeClr val="accent3"/>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grpSp>
          <p:nvGrpSpPr>
            <p:cNvPr id="92" name="Group 91">
              <a:extLst>
                <a:ext uri="{FF2B5EF4-FFF2-40B4-BE49-F238E27FC236}">
                  <a16:creationId xmlns:a16="http://schemas.microsoft.com/office/drawing/2014/main" id="{5585ABCD-7FC4-4E12-8AB0-9BC9E4F1918F}"/>
                </a:ext>
              </a:extLst>
            </p:cNvPr>
            <p:cNvGrpSpPr/>
            <p:nvPr/>
          </p:nvGrpSpPr>
          <p:grpSpPr>
            <a:xfrm>
              <a:off x="1447980" y="1742131"/>
              <a:ext cx="2578490" cy="1905130"/>
              <a:chOff x="1447980" y="1742131"/>
              <a:chExt cx="2578490" cy="1905130"/>
            </a:xfrm>
          </p:grpSpPr>
          <p:sp>
            <p:nvSpPr>
              <p:cNvPr id="93" name="Freeform: Shape 92">
                <a:extLst>
                  <a:ext uri="{FF2B5EF4-FFF2-40B4-BE49-F238E27FC236}">
                    <a16:creationId xmlns:a16="http://schemas.microsoft.com/office/drawing/2014/main" id="{F8189194-5B05-4FCD-AFB9-0C6906536925}"/>
                  </a:ext>
                </a:extLst>
              </p:cNvPr>
              <p:cNvSpPr/>
              <p:nvPr/>
            </p:nvSpPr>
            <p:spPr>
              <a:xfrm>
                <a:off x="2270606" y="1742131"/>
                <a:ext cx="444617" cy="141475"/>
              </a:xfrm>
              <a:custGeom>
                <a:avLst/>
                <a:gdLst>
                  <a:gd name="connsiteX0" fmla="*/ 444617 w 444617"/>
                  <a:gd name="connsiteY0" fmla="*/ 0 h 141475"/>
                  <a:gd name="connsiteX1" fmla="*/ 442309 w 444617"/>
                  <a:gd name="connsiteY1" fmla="*/ 13263 h 141475"/>
                  <a:gd name="connsiteX2" fmla="*/ 333952 w 444617"/>
                  <a:gd name="connsiteY2" fmla="*/ 97164 h 141475"/>
                  <a:gd name="connsiteX3" fmla="*/ 141057 w 444617"/>
                  <a:gd name="connsiteY3" fmla="*/ 136145 h 141475"/>
                  <a:gd name="connsiteX4" fmla="*/ 8684 w 444617"/>
                  <a:gd name="connsiteY4" fmla="*/ 100849 h 141475"/>
                  <a:gd name="connsiteX5" fmla="*/ 0 w 444617"/>
                  <a:gd name="connsiteY5" fmla="*/ 87316 h 141475"/>
                  <a:gd name="connsiteX6" fmla="*/ 83237 w 444617"/>
                  <a:gd name="connsiteY6" fmla="*/ 56851 h 141475"/>
                  <a:gd name="connsiteX7" fmla="*/ 334801 w 444617"/>
                  <a:gd name="connsiteY7" fmla="*/ 5545 h 141475"/>
                  <a:gd name="connsiteX8" fmla="*/ 444617 w 444617"/>
                  <a:gd name="connsiteY8" fmla="*/ 0 h 14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617" h="141475">
                    <a:moveTo>
                      <a:pt x="444617" y="0"/>
                    </a:moveTo>
                    <a:lnTo>
                      <a:pt x="442309" y="13263"/>
                    </a:lnTo>
                    <a:cubicBezTo>
                      <a:pt x="425364" y="58047"/>
                      <a:pt x="384304" y="91315"/>
                      <a:pt x="333952" y="97164"/>
                    </a:cubicBezTo>
                    <a:cubicBezTo>
                      <a:pt x="268684" y="104843"/>
                      <a:pt x="204224" y="117765"/>
                      <a:pt x="141057" y="136145"/>
                    </a:cubicBezTo>
                    <a:cubicBezTo>
                      <a:pt x="92453" y="150280"/>
                      <a:pt x="41681" y="135552"/>
                      <a:pt x="8684" y="100849"/>
                    </a:cubicBezTo>
                    <a:lnTo>
                      <a:pt x="0" y="87316"/>
                    </a:lnTo>
                    <a:lnTo>
                      <a:pt x="83237" y="56851"/>
                    </a:lnTo>
                    <a:cubicBezTo>
                      <a:pt x="163977" y="31738"/>
                      <a:pt x="248120" y="14348"/>
                      <a:pt x="334801" y="5545"/>
                    </a:cubicBezTo>
                    <a:lnTo>
                      <a:pt x="444617" y="0"/>
                    </a:lnTo>
                    <a:close/>
                  </a:path>
                </a:pathLst>
              </a:cu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4" name="Freeform: Shape 93">
                <a:extLst>
                  <a:ext uri="{FF2B5EF4-FFF2-40B4-BE49-F238E27FC236}">
                    <a16:creationId xmlns:a16="http://schemas.microsoft.com/office/drawing/2014/main" id="{026CCE33-0312-41D1-BFA3-72ECC0699019}"/>
                  </a:ext>
                </a:extLst>
              </p:cNvPr>
              <p:cNvSpPr/>
              <p:nvPr/>
            </p:nvSpPr>
            <p:spPr>
              <a:xfrm>
                <a:off x="2796377" y="1744006"/>
                <a:ext cx="438795" cy="143766"/>
              </a:xfrm>
              <a:custGeom>
                <a:avLst/>
                <a:gdLst>
                  <a:gd name="connsiteX0" fmla="*/ 0 w 438795"/>
                  <a:gd name="connsiteY0" fmla="*/ 0 h 143766"/>
                  <a:gd name="connsiteX1" fmla="*/ 72666 w 438795"/>
                  <a:gd name="connsiteY1" fmla="*/ 3669 h 143766"/>
                  <a:gd name="connsiteX2" fmla="*/ 324230 w 438795"/>
                  <a:gd name="connsiteY2" fmla="*/ 54975 h 143766"/>
                  <a:gd name="connsiteX3" fmla="*/ 438795 w 438795"/>
                  <a:gd name="connsiteY3" fmla="*/ 96906 h 143766"/>
                  <a:gd name="connsiteX4" fmla="*/ 433474 w 438795"/>
                  <a:gd name="connsiteY4" fmla="*/ 104894 h 143766"/>
                  <a:gd name="connsiteX5" fmla="*/ 300506 w 438795"/>
                  <a:gd name="connsiteY5" fmla="*/ 137786 h 143766"/>
                  <a:gd name="connsiteX6" fmla="*/ 107829 w 438795"/>
                  <a:gd name="connsiteY6" fmla="*/ 94971 h 143766"/>
                  <a:gd name="connsiteX7" fmla="*/ 1310 w 438795"/>
                  <a:gd name="connsiteY7" fmla="*/ 8690 h 143766"/>
                  <a:gd name="connsiteX8" fmla="*/ 0 w 438795"/>
                  <a:gd name="connsiteY8" fmla="*/ 0 h 1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795" h="143766">
                    <a:moveTo>
                      <a:pt x="0" y="0"/>
                    </a:moveTo>
                    <a:lnTo>
                      <a:pt x="72666" y="3669"/>
                    </a:lnTo>
                    <a:cubicBezTo>
                      <a:pt x="159347" y="12472"/>
                      <a:pt x="243490" y="29862"/>
                      <a:pt x="324230" y="54975"/>
                    </a:cubicBezTo>
                    <a:lnTo>
                      <a:pt x="438795" y="96906"/>
                    </a:lnTo>
                    <a:lnTo>
                      <a:pt x="433474" y="104894"/>
                    </a:lnTo>
                    <a:cubicBezTo>
                      <a:pt x="399917" y="138963"/>
                      <a:pt x="348925" y="152705"/>
                      <a:pt x="300506" y="137786"/>
                    </a:cubicBezTo>
                    <a:cubicBezTo>
                      <a:pt x="237660" y="118356"/>
                      <a:pt x="173102" y="104033"/>
                      <a:pt x="107829" y="94971"/>
                    </a:cubicBezTo>
                    <a:cubicBezTo>
                      <a:pt x="57556" y="87980"/>
                      <a:pt x="17242" y="53841"/>
                      <a:pt x="1310" y="8690"/>
                    </a:cubicBezTo>
                    <a:lnTo>
                      <a:pt x="0" y="0"/>
                    </a:lnTo>
                    <a:close/>
                  </a:path>
                </a:pathLst>
              </a:cu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5" name="Freeform: Shape 94">
                <a:extLst>
                  <a:ext uri="{FF2B5EF4-FFF2-40B4-BE49-F238E27FC236}">
                    <a16:creationId xmlns:a16="http://schemas.microsoft.com/office/drawing/2014/main" id="{0B2B1CCB-517E-436B-9D80-DA94042105B1}"/>
                  </a:ext>
                </a:extLst>
              </p:cNvPr>
              <p:cNvSpPr/>
              <p:nvPr/>
            </p:nvSpPr>
            <p:spPr>
              <a:xfrm>
                <a:off x="1821294" y="1862937"/>
                <a:ext cx="374839" cy="279424"/>
              </a:xfrm>
              <a:custGeom>
                <a:avLst/>
                <a:gdLst>
                  <a:gd name="connsiteX0" fmla="*/ 371329 w 374839"/>
                  <a:gd name="connsiteY0" fmla="*/ 0 h 279424"/>
                  <a:gd name="connsiteX1" fmla="*/ 374612 w 374839"/>
                  <a:gd name="connsiteY1" fmla="*/ 12910 h 279424"/>
                  <a:gd name="connsiteX2" fmla="*/ 309886 w 374839"/>
                  <a:gd name="connsiteY2" fmla="*/ 133850 h 279424"/>
                  <a:gd name="connsiteX3" fmla="*/ 149200 w 374839"/>
                  <a:gd name="connsiteY3" fmla="*/ 248120 h 279424"/>
                  <a:gd name="connsiteX4" fmla="*/ 13763 w 374839"/>
                  <a:gd name="connsiteY4" fmla="*/ 269499 h 279424"/>
                  <a:gd name="connsiteX5" fmla="*/ 0 w 374839"/>
                  <a:gd name="connsiteY5" fmla="*/ 260422 h 279424"/>
                  <a:gd name="connsiteX6" fmla="*/ 4297 w 374839"/>
                  <a:gd name="connsiteY6" fmla="*/ 255693 h 279424"/>
                  <a:gd name="connsiteX7" fmla="*/ 301400 w 374839"/>
                  <a:gd name="connsiteY7" fmla="*/ 33687 h 279424"/>
                  <a:gd name="connsiteX8" fmla="*/ 371329 w 374839"/>
                  <a:gd name="connsiteY8" fmla="*/ 0 h 27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4839" h="279424">
                    <a:moveTo>
                      <a:pt x="371329" y="0"/>
                    </a:moveTo>
                    <a:lnTo>
                      <a:pt x="374612" y="12910"/>
                    </a:lnTo>
                    <a:cubicBezTo>
                      <a:pt x="377453" y="60752"/>
                      <a:pt x="353524" y="107937"/>
                      <a:pt x="309886" y="133850"/>
                    </a:cubicBezTo>
                    <a:cubicBezTo>
                      <a:pt x="253216" y="167482"/>
                      <a:pt x="199595" y="205650"/>
                      <a:pt x="149200" y="248120"/>
                    </a:cubicBezTo>
                    <a:cubicBezTo>
                      <a:pt x="110367" y="280750"/>
                      <a:pt x="57995" y="287862"/>
                      <a:pt x="13763" y="269499"/>
                    </a:cubicBezTo>
                    <a:lnTo>
                      <a:pt x="0" y="260422"/>
                    </a:lnTo>
                    <a:lnTo>
                      <a:pt x="4297" y="255693"/>
                    </a:lnTo>
                    <a:cubicBezTo>
                      <a:pt x="91788" y="168203"/>
                      <a:pt x="191794" y="93229"/>
                      <a:pt x="301400" y="33687"/>
                    </a:cubicBezTo>
                    <a:lnTo>
                      <a:pt x="371329" y="0"/>
                    </a:lnTo>
                    <a:close/>
                  </a:path>
                </a:pathLst>
              </a:cu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6" name="Freeform: Shape 95">
                <a:extLst>
                  <a:ext uri="{FF2B5EF4-FFF2-40B4-BE49-F238E27FC236}">
                    <a16:creationId xmlns:a16="http://schemas.microsoft.com/office/drawing/2014/main" id="{B11A9D55-163C-4B12-A94E-6EA00F8AE096}"/>
                  </a:ext>
                </a:extLst>
              </p:cNvPr>
              <p:cNvSpPr/>
              <p:nvPr/>
            </p:nvSpPr>
            <p:spPr>
              <a:xfrm>
                <a:off x="3302266" y="1874386"/>
                <a:ext cx="367412" cy="283361"/>
              </a:xfrm>
              <a:custGeom>
                <a:avLst/>
                <a:gdLst>
                  <a:gd name="connsiteX0" fmla="*/ 3323 w 367412"/>
                  <a:gd name="connsiteY0" fmla="*/ 0 h 283361"/>
                  <a:gd name="connsiteX1" fmla="*/ 49489 w 367412"/>
                  <a:gd name="connsiteY1" fmla="*/ 22239 h 283361"/>
                  <a:gd name="connsiteX2" fmla="*/ 346592 w 367412"/>
                  <a:gd name="connsiteY2" fmla="*/ 244245 h 283361"/>
                  <a:gd name="connsiteX3" fmla="*/ 367412 w 367412"/>
                  <a:gd name="connsiteY3" fmla="*/ 267153 h 283361"/>
                  <a:gd name="connsiteX4" fmla="*/ 355761 w 367412"/>
                  <a:gd name="connsiteY4" fmla="*/ 274489 h 283361"/>
                  <a:gd name="connsiteX5" fmla="*/ 220867 w 367412"/>
                  <a:gd name="connsiteY5" fmla="*/ 250135 h 283361"/>
                  <a:gd name="connsiteX6" fmla="*/ 62739 w 367412"/>
                  <a:gd name="connsiteY6" fmla="*/ 132745 h 283361"/>
                  <a:gd name="connsiteX7" fmla="*/ 392 w 367412"/>
                  <a:gd name="connsiteY7" fmla="*/ 10661 h 283361"/>
                  <a:gd name="connsiteX8" fmla="*/ 3323 w 367412"/>
                  <a:gd name="connsiteY8" fmla="*/ 0 h 283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7412" h="283361">
                    <a:moveTo>
                      <a:pt x="3323" y="0"/>
                    </a:moveTo>
                    <a:lnTo>
                      <a:pt x="49489" y="22239"/>
                    </a:lnTo>
                    <a:cubicBezTo>
                      <a:pt x="159095" y="81781"/>
                      <a:pt x="259102" y="156755"/>
                      <a:pt x="346592" y="244245"/>
                    </a:cubicBezTo>
                    <a:lnTo>
                      <a:pt x="367412" y="267153"/>
                    </a:lnTo>
                    <a:lnTo>
                      <a:pt x="355761" y="274489"/>
                    </a:lnTo>
                    <a:cubicBezTo>
                      <a:pt x="311158" y="291894"/>
                      <a:pt x="258907" y="283648"/>
                      <a:pt x="220867" y="250135"/>
                    </a:cubicBezTo>
                    <a:cubicBezTo>
                      <a:pt x="171410" y="206633"/>
                      <a:pt x="118599" y="167424"/>
                      <a:pt x="62739" y="132745"/>
                    </a:cubicBezTo>
                    <a:cubicBezTo>
                      <a:pt x="19717" y="105952"/>
                      <a:pt x="-3338" y="58356"/>
                      <a:pt x="392" y="10661"/>
                    </a:cubicBezTo>
                    <a:lnTo>
                      <a:pt x="3323" y="0"/>
                    </a:lnTo>
                    <a:close/>
                  </a:path>
                </a:pathLst>
              </a:cu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7" name="Freeform: Shape 96">
                <a:extLst>
                  <a:ext uri="{FF2B5EF4-FFF2-40B4-BE49-F238E27FC236}">
                    <a16:creationId xmlns:a16="http://schemas.microsoft.com/office/drawing/2014/main" id="{63F5BBF3-AA54-46B1-97A7-123284CF1F5F}"/>
                  </a:ext>
                </a:extLst>
              </p:cNvPr>
              <p:cNvSpPr/>
              <p:nvPr/>
            </p:nvSpPr>
            <p:spPr>
              <a:xfrm>
                <a:off x="1532696" y="2183378"/>
                <a:ext cx="258397" cy="393468"/>
              </a:xfrm>
              <a:custGeom>
                <a:avLst/>
                <a:gdLst>
                  <a:gd name="connsiteX0" fmla="*/ 234049 w 258397"/>
                  <a:gd name="connsiteY0" fmla="*/ 0 h 393468"/>
                  <a:gd name="connsiteX1" fmla="*/ 243977 w 258397"/>
                  <a:gd name="connsiteY1" fmla="*/ 12628 h 393468"/>
                  <a:gd name="connsiteX2" fmla="*/ 233762 w 258397"/>
                  <a:gd name="connsiteY2" fmla="*/ 149331 h 393468"/>
                  <a:gd name="connsiteX3" fmla="*/ 133471 w 258397"/>
                  <a:gd name="connsiteY3" fmla="*/ 318749 h 393468"/>
                  <a:gd name="connsiteX4" fmla="*/ 18533 w 258397"/>
                  <a:gd name="connsiteY4" fmla="*/ 393468 h 393468"/>
                  <a:gd name="connsiteX5" fmla="*/ 0 w 258397"/>
                  <a:gd name="connsiteY5" fmla="*/ 390408 h 393468"/>
                  <a:gd name="connsiteX6" fmla="*/ 16599 w 258397"/>
                  <a:gd name="connsiteY6" fmla="*/ 345054 h 393468"/>
                  <a:gd name="connsiteX7" fmla="*/ 209685 w 258397"/>
                  <a:gd name="connsiteY7" fmla="*/ 26807 h 393468"/>
                  <a:gd name="connsiteX8" fmla="*/ 234049 w 258397"/>
                  <a:gd name="connsiteY8" fmla="*/ 0 h 393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8397" h="393468">
                    <a:moveTo>
                      <a:pt x="234049" y="0"/>
                    </a:moveTo>
                    <a:lnTo>
                      <a:pt x="243977" y="12628"/>
                    </a:lnTo>
                    <a:cubicBezTo>
                      <a:pt x="265900" y="55155"/>
                      <a:pt x="263083" y="107978"/>
                      <a:pt x="233762" y="149331"/>
                    </a:cubicBezTo>
                    <a:cubicBezTo>
                      <a:pt x="195727" y="202964"/>
                      <a:pt x="162101" y="259519"/>
                      <a:pt x="133471" y="318749"/>
                    </a:cubicBezTo>
                    <a:cubicBezTo>
                      <a:pt x="111303" y="364385"/>
                      <a:pt x="66367" y="392219"/>
                      <a:pt x="18533" y="393468"/>
                    </a:cubicBezTo>
                    <a:lnTo>
                      <a:pt x="0" y="390408"/>
                    </a:lnTo>
                    <a:lnTo>
                      <a:pt x="16599" y="345054"/>
                    </a:lnTo>
                    <a:cubicBezTo>
                      <a:pt x="65529" y="229372"/>
                      <a:pt x="130863" y="122317"/>
                      <a:pt x="209685" y="26807"/>
                    </a:cubicBezTo>
                    <a:lnTo>
                      <a:pt x="234049" y="0"/>
                    </a:lnTo>
                    <a:close/>
                  </a:path>
                </a:pathLst>
              </a:cu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8" name="Freeform: Shape 97">
                <a:extLst>
                  <a:ext uri="{FF2B5EF4-FFF2-40B4-BE49-F238E27FC236}">
                    <a16:creationId xmlns:a16="http://schemas.microsoft.com/office/drawing/2014/main" id="{6CFE1876-4910-4476-8126-A31C6354EC0A}"/>
                  </a:ext>
                </a:extLst>
              </p:cNvPr>
              <p:cNvSpPr/>
              <p:nvPr/>
            </p:nvSpPr>
            <p:spPr>
              <a:xfrm>
                <a:off x="3709486" y="2209399"/>
                <a:ext cx="242242" cy="392892"/>
              </a:xfrm>
              <a:custGeom>
                <a:avLst/>
                <a:gdLst>
                  <a:gd name="connsiteX0" fmla="*/ 21867 w 242242"/>
                  <a:gd name="connsiteY0" fmla="*/ 0 h 392892"/>
                  <a:gd name="connsiteX1" fmla="*/ 22582 w 242242"/>
                  <a:gd name="connsiteY1" fmla="*/ 786 h 392892"/>
                  <a:gd name="connsiteX2" fmla="*/ 215668 w 242242"/>
                  <a:gd name="connsiteY2" fmla="*/ 319033 h 392892"/>
                  <a:gd name="connsiteX3" fmla="*/ 242242 w 242242"/>
                  <a:gd name="connsiteY3" fmla="*/ 391638 h 392892"/>
                  <a:gd name="connsiteX4" fmla="*/ 233656 w 242242"/>
                  <a:gd name="connsiteY4" fmla="*/ 392892 h 392892"/>
                  <a:gd name="connsiteX5" fmla="*/ 120152 w 242242"/>
                  <a:gd name="connsiteY5" fmla="*/ 315928 h 392892"/>
                  <a:gd name="connsiteX6" fmla="*/ 23109 w 242242"/>
                  <a:gd name="connsiteY6" fmla="*/ 144438 h 392892"/>
                  <a:gd name="connsiteX7" fmla="*/ 15711 w 242242"/>
                  <a:gd name="connsiteY7" fmla="*/ 7511 h 392892"/>
                  <a:gd name="connsiteX8" fmla="*/ 21867 w 242242"/>
                  <a:gd name="connsiteY8" fmla="*/ 0 h 392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242" h="392892">
                    <a:moveTo>
                      <a:pt x="21867" y="0"/>
                    </a:moveTo>
                    <a:lnTo>
                      <a:pt x="22582" y="786"/>
                    </a:lnTo>
                    <a:cubicBezTo>
                      <a:pt x="101404" y="96296"/>
                      <a:pt x="166738" y="203351"/>
                      <a:pt x="215668" y="319033"/>
                    </a:cubicBezTo>
                    <a:lnTo>
                      <a:pt x="242242" y="391638"/>
                    </a:lnTo>
                    <a:lnTo>
                      <a:pt x="233656" y="392892"/>
                    </a:lnTo>
                    <a:cubicBezTo>
                      <a:pt x="185841" y="390734"/>
                      <a:pt x="141449" y="361998"/>
                      <a:pt x="120152" y="315928"/>
                    </a:cubicBezTo>
                    <a:cubicBezTo>
                      <a:pt x="92581" y="256242"/>
                      <a:pt x="60227" y="198883"/>
                      <a:pt x="23109" y="144438"/>
                    </a:cubicBezTo>
                    <a:cubicBezTo>
                      <a:pt x="-5419" y="102452"/>
                      <a:pt x="-7117" y="49614"/>
                      <a:pt x="15711" y="7511"/>
                    </a:cubicBezTo>
                    <a:lnTo>
                      <a:pt x="21867" y="0"/>
                    </a:lnTo>
                    <a:close/>
                  </a:path>
                </a:pathLst>
              </a:cu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9" name="Freeform: Shape 98">
                <a:extLst>
                  <a:ext uri="{FF2B5EF4-FFF2-40B4-BE49-F238E27FC236}">
                    <a16:creationId xmlns:a16="http://schemas.microsoft.com/office/drawing/2014/main" id="{6D83302C-2F62-48A8-86D2-DFE02A537D22}"/>
                  </a:ext>
                </a:extLst>
              </p:cNvPr>
              <p:cNvSpPr/>
              <p:nvPr/>
            </p:nvSpPr>
            <p:spPr>
              <a:xfrm>
                <a:off x="1447980" y="2659153"/>
                <a:ext cx="117009" cy="449770"/>
              </a:xfrm>
              <a:custGeom>
                <a:avLst/>
                <a:gdLst>
                  <a:gd name="connsiteX0" fmla="*/ 54807 w 117009"/>
                  <a:gd name="connsiteY0" fmla="*/ 0 h 449770"/>
                  <a:gd name="connsiteX1" fmla="*/ 67276 w 117009"/>
                  <a:gd name="connsiteY1" fmla="*/ 6524 h 449770"/>
                  <a:gd name="connsiteX2" fmla="*/ 114445 w 117009"/>
                  <a:gd name="connsiteY2" fmla="*/ 133826 h 449770"/>
                  <a:gd name="connsiteX3" fmla="*/ 103166 w 117009"/>
                  <a:gd name="connsiteY3" fmla="*/ 198765 h 449770"/>
                  <a:gd name="connsiteX4" fmla="*/ 91177 w 117009"/>
                  <a:gd name="connsiteY4" fmla="*/ 331387 h 449770"/>
                  <a:gd name="connsiteX5" fmla="*/ 16392 w 117009"/>
                  <a:gd name="connsiteY5" fmla="*/ 446551 h 449770"/>
                  <a:gd name="connsiteX6" fmla="*/ 3972 w 117009"/>
                  <a:gd name="connsiteY6" fmla="*/ 449770 h 449770"/>
                  <a:gd name="connsiteX7" fmla="*/ 0 w 117009"/>
                  <a:gd name="connsiteY7" fmla="*/ 371111 h 449770"/>
                  <a:gd name="connsiteX8" fmla="*/ 26193 w 117009"/>
                  <a:gd name="connsiteY8" fmla="*/ 111283 h 449770"/>
                  <a:gd name="connsiteX9" fmla="*/ 54807 w 117009"/>
                  <a:gd name="connsiteY9" fmla="*/ 0 h 449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7009" h="449770">
                    <a:moveTo>
                      <a:pt x="54807" y="0"/>
                    </a:moveTo>
                    <a:lnTo>
                      <a:pt x="67276" y="6524"/>
                    </a:lnTo>
                    <a:cubicBezTo>
                      <a:pt x="104697" y="36039"/>
                      <a:pt x="124396" y="84703"/>
                      <a:pt x="114445" y="133826"/>
                    </a:cubicBezTo>
                    <a:cubicBezTo>
                      <a:pt x="110148" y="155364"/>
                      <a:pt x="106309" y="176994"/>
                      <a:pt x="103166" y="198765"/>
                    </a:cubicBezTo>
                    <a:cubicBezTo>
                      <a:pt x="96768" y="242747"/>
                      <a:pt x="92693" y="287055"/>
                      <a:pt x="91177" y="331387"/>
                    </a:cubicBezTo>
                    <a:cubicBezTo>
                      <a:pt x="89435" y="382185"/>
                      <a:pt x="59678" y="425969"/>
                      <a:pt x="16392" y="446551"/>
                    </a:cubicBezTo>
                    <a:lnTo>
                      <a:pt x="3972" y="449770"/>
                    </a:lnTo>
                    <a:lnTo>
                      <a:pt x="0" y="371111"/>
                    </a:lnTo>
                    <a:cubicBezTo>
                      <a:pt x="0" y="282107"/>
                      <a:pt x="9019" y="195210"/>
                      <a:pt x="26193" y="111283"/>
                    </a:cubicBezTo>
                    <a:lnTo>
                      <a:pt x="54807" y="0"/>
                    </a:lnTo>
                    <a:close/>
                  </a:path>
                </a:pathLst>
              </a:cu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0" name="Freeform: Shape 99">
                <a:extLst>
                  <a:ext uri="{FF2B5EF4-FFF2-40B4-BE49-F238E27FC236}">
                    <a16:creationId xmlns:a16="http://schemas.microsoft.com/office/drawing/2014/main" id="{A18C1F6A-EE53-4DAF-8B9F-833C663BB4E6}"/>
                  </a:ext>
                </a:extLst>
              </p:cNvPr>
              <p:cNvSpPr/>
              <p:nvPr/>
            </p:nvSpPr>
            <p:spPr>
              <a:xfrm>
                <a:off x="3918925" y="2683766"/>
                <a:ext cx="107545" cy="447196"/>
              </a:xfrm>
              <a:custGeom>
                <a:avLst/>
                <a:gdLst>
                  <a:gd name="connsiteX0" fmla="*/ 59067 w 107545"/>
                  <a:gd name="connsiteY0" fmla="*/ 0 h 447196"/>
                  <a:gd name="connsiteX1" fmla="*/ 81352 w 107545"/>
                  <a:gd name="connsiteY1" fmla="*/ 86670 h 447196"/>
                  <a:gd name="connsiteX2" fmla="*/ 107545 w 107545"/>
                  <a:gd name="connsiteY2" fmla="*/ 346498 h 447196"/>
                  <a:gd name="connsiteX3" fmla="*/ 102460 w 107545"/>
                  <a:gd name="connsiteY3" fmla="*/ 447196 h 447196"/>
                  <a:gd name="connsiteX4" fmla="*/ 92968 w 107545"/>
                  <a:gd name="connsiteY4" fmla="*/ 444521 h 447196"/>
                  <a:gd name="connsiteX5" fmla="*/ 20748 w 107545"/>
                  <a:gd name="connsiteY5" fmla="*/ 328020 h 447196"/>
                  <a:gd name="connsiteX6" fmla="*/ 2139 w 107545"/>
                  <a:gd name="connsiteY6" fmla="*/ 132077 h 447196"/>
                  <a:gd name="connsiteX7" fmla="*/ 51054 w 107545"/>
                  <a:gd name="connsiteY7" fmla="*/ 4032 h 447196"/>
                  <a:gd name="connsiteX8" fmla="*/ 59067 w 107545"/>
                  <a:gd name="connsiteY8" fmla="*/ 0 h 44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545" h="447196">
                    <a:moveTo>
                      <a:pt x="59067" y="0"/>
                    </a:moveTo>
                    <a:lnTo>
                      <a:pt x="81352" y="86670"/>
                    </a:lnTo>
                    <a:cubicBezTo>
                      <a:pt x="98526" y="170597"/>
                      <a:pt x="107545" y="257494"/>
                      <a:pt x="107545" y="346498"/>
                    </a:cubicBezTo>
                    <a:lnTo>
                      <a:pt x="102460" y="447196"/>
                    </a:lnTo>
                    <a:lnTo>
                      <a:pt x="92968" y="444521"/>
                    </a:lnTo>
                    <a:cubicBezTo>
                      <a:pt x="50176" y="423058"/>
                      <a:pt x="21359" y="378714"/>
                      <a:pt x="20748" y="328020"/>
                    </a:cubicBezTo>
                    <a:cubicBezTo>
                      <a:pt x="20057" y="262153"/>
                      <a:pt x="13763" y="196777"/>
                      <a:pt x="2139" y="132077"/>
                    </a:cubicBezTo>
                    <a:cubicBezTo>
                      <a:pt x="-6853" y="82170"/>
                      <a:pt x="13085" y="33234"/>
                      <a:pt x="51054" y="4032"/>
                    </a:cubicBezTo>
                    <a:lnTo>
                      <a:pt x="59067" y="0"/>
                    </a:lnTo>
                    <a:close/>
                  </a:path>
                </a:pathLst>
              </a:cu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1" name="Freeform: Shape 100">
                <a:extLst>
                  <a:ext uri="{FF2B5EF4-FFF2-40B4-BE49-F238E27FC236}">
                    <a16:creationId xmlns:a16="http://schemas.microsoft.com/office/drawing/2014/main" id="{37DB692C-0F9D-4EEE-B0BC-FE6A4AE938B3}"/>
                  </a:ext>
                </a:extLst>
              </p:cNvPr>
              <p:cNvSpPr/>
              <p:nvPr/>
            </p:nvSpPr>
            <p:spPr>
              <a:xfrm>
                <a:off x="1458498" y="3187387"/>
                <a:ext cx="181327" cy="435861"/>
              </a:xfrm>
              <a:custGeom>
                <a:avLst/>
                <a:gdLst>
                  <a:gd name="connsiteX0" fmla="*/ 0 w 181327"/>
                  <a:gd name="connsiteY0" fmla="*/ 0 h 435861"/>
                  <a:gd name="connsiteX1" fmla="*/ 17986 w 181327"/>
                  <a:gd name="connsiteY1" fmla="*/ 1231 h 435861"/>
                  <a:gd name="connsiteX2" fmla="*/ 112680 w 181327"/>
                  <a:gd name="connsiteY2" fmla="*/ 100281 h 435861"/>
                  <a:gd name="connsiteX3" fmla="*/ 171435 w 181327"/>
                  <a:gd name="connsiteY3" fmla="*/ 288200 h 435861"/>
                  <a:gd name="connsiteX4" fmla="*/ 150085 w 181327"/>
                  <a:gd name="connsiteY4" fmla="*/ 423584 h 435861"/>
                  <a:gd name="connsiteX5" fmla="*/ 134707 w 181327"/>
                  <a:gd name="connsiteY5" fmla="*/ 435861 h 435861"/>
                  <a:gd name="connsiteX6" fmla="*/ 90797 w 181327"/>
                  <a:gd name="connsiteY6" fmla="*/ 344710 h 435861"/>
                  <a:gd name="connsiteX7" fmla="*/ 15675 w 181327"/>
                  <a:gd name="connsiteY7" fmla="*/ 102706 h 435861"/>
                  <a:gd name="connsiteX8" fmla="*/ 0 w 181327"/>
                  <a:gd name="connsiteY8" fmla="*/ 0 h 435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327" h="435861">
                    <a:moveTo>
                      <a:pt x="0" y="0"/>
                    </a:moveTo>
                    <a:lnTo>
                      <a:pt x="17986" y="1231"/>
                    </a:lnTo>
                    <a:cubicBezTo>
                      <a:pt x="64279" y="13434"/>
                      <a:pt x="101602" y="50806"/>
                      <a:pt x="112680" y="100281"/>
                    </a:cubicBezTo>
                    <a:cubicBezTo>
                      <a:pt x="126989" y="164395"/>
                      <a:pt x="146662" y="227212"/>
                      <a:pt x="171435" y="288200"/>
                    </a:cubicBezTo>
                    <a:cubicBezTo>
                      <a:pt x="190547" y="335139"/>
                      <a:pt x="181185" y="387186"/>
                      <a:pt x="150085" y="423584"/>
                    </a:cubicBezTo>
                    <a:lnTo>
                      <a:pt x="134707" y="435861"/>
                    </a:lnTo>
                    <a:lnTo>
                      <a:pt x="90797" y="344710"/>
                    </a:lnTo>
                    <a:cubicBezTo>
                      <a:pt x="58178" y="267589"/>
                      <a:pt x="32849" y="186633"/>
                      <a:pt x="15675" y="102706"/>
                    </a:cubicBezTo>
                    <a:lnTo>
                      <a:pt x="0" y="0"/>
                    </a:lnTo>
                    <a:close/>
                  </a:path>
                </a:pathLst>
              </a:cu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2" name="Freeform: Shape 101">
                <a:extLst>
                  <a:ext uri="{FF2B5EF4-FFF2-40B4-BE49-F238E27FC236}">
                    <a16:creationId xmlns:a16="http://schemas.microsoft.com/office/drawing/2014/main" id="{7CD707DB-9C5B-4622-BF92-B76EF1191C8A}"/>
                  </a:ext>
                </a:extLst>
              </p:cNvPr>
              <p:cNvSpPr/>
              <p:nvPr/>
            </p:nvSpPr>
            <p:spPr>
              <a:xfrm>
                <a:off x="3825837" y="3210530"/>
                <a:ext cx="186582" cy="436731"/>
              </a:xfrm>
              <a:custGeom>
                <a:avLst/>
                <a:gdLst>
                  <a:gd name="connsiteX0" fmla="*/ 186582 w 186582"/>
                  <a:gd name="connsiteY0" fmla="*/ 0 h 436731"/>
                  <a:gd name="connsiteX1" fmla="*/ 174439 w 186582"/>
                  <a:gd name="connsiteY1" fmla="*/ 79563 h 436731"/>
                  <a:gd name="connsiteX2" fmla="*/ 45027 w 186582"/>
                  <a:gd name="connsiteY2" fmla="*/ 434266 h 436731"/>
                  <a:gd name="connsiteX3" fmla="*/ 43529 w 186582"/>
                  <a:gd name="connsiteY3" fmla="*/ 436731 h 436731"/>
                  <a:gd name="connsiteX4" fmla="*/ 27946 w 186582"/>
                  <a:gd name="connsiteY4" fmla="*/ 422869 h 436731"/>
                  <a:gd name="connsiteX5" fmla="*/ 10818 w 186582"/>
                  <a:gd name="connsiteY5" fmla="*/ 289775 h 436731"/>
                  <a:gd name="connsiteX6" fmla="*/ 75045 w 186582"/>
                  <a:gd name="connsiteY6" fmla="*/ 97667 h 436731"/>
                  <a:gd name="connsiteX7" fmla="*/ 171594 w 186582"/>
                  <a:gd name="connsiteY7" fmla="*/ 759 h 436731"/>
                  <a:gd name="connsiteX8" fmla="*/ 186582 w 186582"/>
                  <a:gd name="connsiteY8" fmla="*/ 0 h 43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582" h="436731">
                    <a:moveTo>
                      <a:pt x="186582" y="0"/>
                    </a:moveTo>
                    <a:lnTo>
                      <a:pt x="174439" y="79563"/>
                    </a:lnTo>
                    <a:cubicBezTo>
                      <a:pt x="148678" y="205453"/>
                      <a:pt x="104569" y="324659"/>
                      <a:pt x="45027" y="434266"/>
                    </a:cubicBezTo>
                    <a:lnTo>
                      <a:pt x="43529" y="436731"/>
                    </a:lnTo>
                    <a:lnTo>
                      <a:pt x="27946" y="422869"/>
                    </a:lnTo>
                    <a:cubicBezTo>
                      <a:pt x="-900" y="385864"/>
                      <a:pt x="-8821" y="334966"/>
                      <a:pt x="10818" y="289775"/>
                    </a:cubicBezTo>
                    <a:cubicBezTo>
                      <a:pt x="37338" y="228793"/>
                      <a:pt x="58871" y="163864"/>
                      <a:pt x="75045" y="97667"/>
                    </a:cubicBezTo>
                    <a:cubicBezTo>
                      <a:pt x="87088" y="48636"/>
                      <a:pt x="125178" y="12092"/>
                      <a:pt x="171594" y="759"/>
                    </a:cubicBezTo>
                    <a:lnTo>
                      <a:pt x="186582" y="0"/>
                    </a:lnTo>
                    <a:close/>
                  </a:path>
                </a:pathLst>
              </a:cu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sp>
        <p:nvSpPr>
          <p:cNvPr id="16" name="Circle">
            <a:extLst>
              <a:ext uri="{FF2B5EF4-FFF2-40B4-BE49-F238E27FC236}">
                <a16:creationId xmlns:a16="http://schemas.microsoft.com/office/drawing/2014/main" id="{24ED2364-162E-804F-AE14-A8DE6F9928BC}"/>
              </a:ext>
            </a:extLst>
          </p:cNvPr>
          <p:cNvSpPr/>
          <p:nvPr/>
        </p:nvSpPr>
        <p:spPr>
          <a:xfrm>
            <a:off x="2470899" y="2758629"/>
            <a:ext cx="532650" cy="532651"/>
          </a:xfrm>
          <a:prstGeom prst="ellipse">
            <a:avLst/>
          </a:prstGeom>
          <a:solidFill>
            <a:srgbClr val="808184"/>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sp>
        <p:nvSpPr>
          <p:cNvPr id="17" name="Shape">
            <a:extLst>
              <a:ext uri="{FF2B5EF4-FFF2-40B4-BE49-F238E27FC236}">
                <a16:creationId xmlns:a16="http://schemas.microsoft.com/office/drawing/2014/main" id="{3568D0D7-C92B-1E47-BDEC-60E36646D540}"/>
              </a:ext>
            </a:extLst>
          </p:cNvPr>
          <p:cNvSpPr/>
          <p:nvPr/>
        </p:nvSpPr>
        <p:spPr>
          <a:xfrm rot="8924563">
            <a:off x="2772622" y="2647373"/>
            <a:ext cx="879057" cy="1120468"/>
          </a:xfrm>
          <a:custGeom>
            <a:avLst/>
            <a:gdLst/>
            <a:ahLst/>
            <a:cxnLst>
              <a:cxn ang="0">
                <a:pos x="wd2" y="hd2"/>
              </a:cxn>
              <a:cxn ang="5400000">
                <a:pos x="wd2" y="hd2"/>
              </a:cxn>
              <a:cxn ang="10800000">
                <a:pos x="wd2" y="hd2"/>
              </a:cxn>
              <a:cxn ang="16200000">
                <a:pos x="wd2" y="hd2"/>
              </a:cxn>
            </a:cxnLst>
            <a:rect l="0" t="0" r="r" b="b"/>
            <a:pathLst>
              <a:path w="20634" h="20714" extrusionOk="0">
                <a:moveTo>
                  <a:pt x="142" y="1152"/>
                </a:moveTo>
                <a:lnTo>
                  <a:pt x="13562" y="19233"/>
                </a:lnTo>
                <a:cubicBezTo>
                  <a:pt x="14701" y="20767"/>
                  <a:pt x="17274" y="21184"/>
                  <a:pt x="19090" y="20130"/>
                </a:cubicBezTo>
                <a:lnTo>
                  <a:pt x="19090" y="20130"/>
                </a:lnTo>
                <a:cubicBezTo>
                  <a:pt x="20906" y="19076"/>
                  <a:pt x="21160" y="17018"/>
                  <a:pt x="19639" y="15706"/>
                </a:cubicBezTo>
                <a:lnTo>
                  <a:pt x="1687" y="253"/>
                </a:lnTo>
                <a:cubicBezTo>
                  <a:pt x="906" y="-416"/>
                  <a:pt x="-440" y="365"/>
                  <a:pt x="142" y="1152"/>
                </a:cubicBezTo>
                <a:close/>
              </a:path>
            </a:pathLst>
          </a:custGeom>
          <a:solidFill>
            <a:srgbClr val="000000"/>
          </a:solidFill>
          <a:ln w="12700">
            <a:miter lim="400000"/>
          </a:ln>
        </p:spPr>
        <p:txBody>
          <a:bodyPr lIns="38100" tIns="38100" rIns="38100" bIns="38100" anchor="ctr"/>
          <a:lstStyle/>
          <a:p>
            <a:pPr marL="0" marR="0" lvl="0" indent="0" algn="l" defTabSz="914354"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a:ln>
                <a:noFill/>
              </a:ln>
              <a:solidFill>
                <a:srgbClr val="FFFFFF"/>
              </a:solidFill>
              <a:effectLst/>
              <a:uLnTx/>
              <a:uFillTx/>
              <a:latin typeface="Calibri"/>
              <a:ea typeface="+mn-ea"/>
              <a:cs typeface="+mn-cs"/>
            </a:endParaRPr>
          </a:p>
        </p:txBody>
      </p:sp>
      <p:pic>
        <p:nvPicPr>
          <p:cNvPr id="89" name="Imagen 88">
            <a:extLst>
              <a:ext uri="{FF2B5EF4-FFF2-40B4-BE49-F238E27FC236}">
                <a16:creationId xmlns:a16="http://schemas.microsoft.com/office/drawing/2014/main" id="{92B3CD8B-B4CA-4469-8B92-1B0E8F0538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33191" y="48237"/>
            <a:ext cx="1715135" cy="745490"/>
          </a:xfrm>
          <a:prstGeom prst="rect">
            <a:avLst/>
          </a:prstGeom>
        </p:spPr>
      </p:pic>
    </p:spTree>
    <p:extLst>
      <p:ext uri="{BB962C8B-B14F-4D97-AF65-F5344CB8AC3E}">
        <p14:creationId xmlns:p14="http://schemas.microsoft.com/office/powerpoint/2010/main" val="248365190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nodeType="withEffect">
                                  <p:stCondLst>
                                    <p:cond delay="0"/>
                                  </p:stCondLst>
                                  <p:childTnLst>
                                    <p:set>
                                      <p:cBhvr>
                                        <p:cTn id="11" dur="1" fill="hold">
                                          <p:stCondLst>
                                            <p:cond delay="0"/>
                                          </p:stCondLst>
                                        </p:cTn>
                                        <p:tgtEl>
                                          <p:spTgt spid="51"/>
                                        </p:tgtEl>
                                        <p:attrNameLst>
                                          <p:attrName>style.visibility</p:attrName>
                                        </p:attrNameLst>
                                      </p:cBhvr>
                                      <p:to>
                                        <p:strVal val="visible"/>
                                      </p:to>
                                    </p:set>
                                    <p:anim calcmode="lin" valueType="num">
                                      <p:cBhvr>
                                        <p:cTn id="12" dur="500" fill="hold"/>
                                        <p:tgtEl>
                                          <p:spTgt spid="51"/>
                                        </p:tgtEl>
                                        <p:attrNameLst>
                                          <p:attrName>ppt_w</p:attrName>
                                        </p:attrNameLst>
                                      </p:cBhvr>
                                      <p:tavLst>
                                        <p:tav tm="0">
                                          <p:val>
                                            <p:fltVal val="0"/>
                                          </p:val>
                                        </p:tav>
                                        <p:tav tm="100000">
                                          <p:val>
                                            <p:strVal val="#ppt_w"/>
                                          </p:val>
                                        </p:tav>
                                      </p:tavLst>
                                    </p:anim>
                                    <p:anim calcmode="lin" valueType="num">
                                      <p:cBhvr>
                                        <p:cTn id="13" dur="500" fill="hold"/>
                                        <p:tgtEl>
                                          <p:spTgt spid="51"/>
                                        </p:tgtEl>
                                        <p:attrNameLst>
                                          <p:attrName>ppt_h</p:attrName>
                                        </p:attrNameLst>
                                      </p:cBhvr>
                                      <p:tavLst>
                                        <p:tav tm="0">
                                          <p:val>
                                            <p:fltVal val="0"/>
                                          </p:val>
                                        </p:tav>
                                        <p:tav tm="100000">
                                          <p:val>
                                            <p:strVal val="#ppt_h"/>
                                          </p:val>
                                        </p:tav>
                                      </p:tavLst>
                                    </p:anim>
                                    <p:animEffect transition="in" filter="fade">
                                      <p:cBhvr>
                                        <p:cTn id="14" dur="500"/>
                                        <p:tgtEl>
                                          <p:spTgt spid="51"/>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Effect transition="in" filter="fade">
                                      <p:cBhvr>
                                        <p:cTn id="21" dur="500"/>
                                        <p:tgtEl>
                                          <p:spTgt spid="19"/>
                                        </p:tgtEl>
                                      </p:cBhvr>
                                    </p:animEffect>
                                  </p:childTnLst>
                                </p:cTn>
                              </p:par>
                              <p:par>
                                <p:cTn id="22" presetID="53" presetClass="entr" presetSubtype="16" fill="hold" nodeType="with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p:cTn id="24" dur="500" fill="hold"/>
                                        <p:tgtEl>
                                          <p:spTgt spid="54"/>
                                        </p:tgtEl>
                                        <p:attrNameLst>
                                          <p:attrName>ppt_w</p:attrName>
                                        </p:attrNameLst>
                                      </p:cBhvr>
                                      <p:tavLst>
                                        <p:tav tm="0">
                                          <p:val>
                                            <p:fltVal val="0"/>
                                          </p:val>
                                        </p:tav>
                                        <p:tav tm="100000">
                                          <p:val>
                                            <p:strVal val="#ppt_w"/>
                                          </p:val>
                                        </p:tav>
                                      </p:tavLst>
                                    </p:anim>
                                    <p:anim calcmode="lin" valueType="num">
                                      <p:cBhvr>
                                        <p:cTn id="25" dur="500" fill="hold"/>
                                        <p:tgtEl>
                                          <p:spTgt spid="54"/>
                                        </p:tgtEl>
                                        <p:attrNameLst>
                                          <p:attrName>ppt_h</p:attrName>
                                        </p:attrNameLst>
                                      </p:cBhvr>
                                      <p:tavLst>
                                        <p:tav tm="0">
                                          <p:val>
                                            <p:fltVal val="0"/>
                                          </p:val>
                                        </p:tav>
                                        <p:tav tm="100000">
                                          <p:val>
                                            <p:strVal val="#ppt_h"/>
                                          </p:val>
                                        </p:tav>
                                      </p:tavLst>
                                    </p:anim>
                                    <p:animEffect transition="in" filter="fade">
                                      <p:cBhvr>
                                        <p:cTn id="26" dur="500"/>
                                        <p:tgtEl>
                                          <p:spTgt spid="5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74"/>
                                        </p:tgtEl>
                                        <p:attrNameLst>
                                          <p:attrName>style.visibility</p:attrName>
                                        </p:attrNameLst>
                                      </p:cBhvr>
                                      <p:to>
                                        <p:strVal val="visible"/>
                                      </p:to>
                                    </p:set>
                                    <p:anim calcmode="lin" valueType="num">
                                      <p:cBhvr>
                                        <p:cTn id="29" dur="500" fill="hold"/>
                                        <p:tgtEl>
                                          <p:spTgt spid="74"/>
                                        </p:tgtEl>
                                        <p:attrNameLst>
                                          <p:attrName>ppt_w</p:attrName>
                                        </p:attrNameLst>
                                      </p:cBhvr>
                                      <p:tavLst>
                                        <p:tav tm="0">
                                          <p:val>
                                            <p:fltVal val="0"/>
                                          </p:val>
                                        </p:tav>
                                        <p:tav tm="100000">
                                          <p:val>
                                            <p:strVal val="#ppt_w"/>
                                          </p:val>
                                        </p:tav>
                                      </p:tavLst>
                                    </p:anim>
                                    <p:anim calcmode="lin" valueType="num">
                                      <p:cBhvr>
                                        <p:cTn id="30" dur="500" fill="hold"/>
                                        <p:tgtEl>
                                          <p:spTgt spid="74"/>
                                        </p:tgtEl>
                                        <p:attrNameLst>
                                          <p:attrName>ppt_h</p:attrName>
                                        </p:attrNameLst>
                                      </p:cBhvr>
                                      <p:tavLst>
                                        <p:tav tm="0">
                                          <p:val>
                                            <p:fltVal val="0"/>
                                          </p:val>
                                        </p:tav>
                                        <p:tav tm="100000">
                                          <p:val>
                                            <p:strVal val="#ppt_h"/>
                                          </p:val>
                                        </p:tav>
                                      </p:tavLst>
                                    </p:anim>
                                    <p:animEffect transition="in" filter="fade">
                                      <p:cBhvr>
                                        <p:cTn id="31" dur="500"/>
                                        <p:tgtEl>
                                          <p:spTgt spid="74"/>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90"/>
                                        </p:tgtEl>
                                        <p:attrNameLst>
                                          <p:attrName>style.visibility</p:attrName>
                                        </p:attrNameLst>
                                      </p:cBhvr>
                                      <p:to>
                                        <p:strVal val="visible"/>
                                      </p:to>
                                    </p:set>
                                    <p:anim calcmode="lin" valueType="num">
                                      <p:cBhvr>
                                        <p:cTn id="34" dur="500" fill="hold"/>
                                        <p:tgtEl>
                                          <p:spTgt spid="90"/>
                                        </p:tgtEl>
                                        <p:attrNameLst>
                                          <p:attrName>ppt_w</p:attrName>
                                        </p:attrNameLst>
                                      </p:cBhvr>
                                      <p:tavLst>
                                        <p:tav tm="0">
                                          <p:val>
                                            <p:fltVal val="0"/>
                                          </p:val>
                                        </p:tav>
                                        <p:tav tm="100000">
                                          <p:val>
                                            <p:strVal val="#ppt_w"/>
                                          </p:val>
                                        </p:tav>
                                      </p:tavLst>
                                    </p:anim>
                                    <p:anim calcmode="lin" valueType="num">
                                      <p:cBhvr>
                                        <p:cTn id="35" dur="500" fill="hold"/>
                                        <p:tgtEl>
                                          <p:spTgt spid="90"/>
                                        </p:tgtEl>
                                        <p:attrNameLst>
                                          <p:attrName>ppt_h</p:attrName>
                                        </p:attrNameLst>
                                      </p:cBhvr>
                                      <p:tavLst>
                                        <p:tav tm="0">
                                          <p:val>
                                            <p:fltVal val="0"/>
                                          </p:val>
                                        </p:tav>
                                        <p:tav tm="100000">
                                          <p:val>
                                            <p:strVal val="#ppt_h"/>
                                          </p:val>
                                        </p:tav>
                                      </p:tavLst>
                                    </p:anim>
                                    <p:animEffect transition="in" filter="fade">
                                      <p:cBhvr>
                                        <p:cTn id="36" dur="500"/>
                                        <p:tgtEl>
                                          <p:spTgt spid="9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500" fill="hold"/>
                                        <p:tgtEl>
                                          <p:spTgt spid="16"/>
                                        </p:tgtEl>
                                        <p:attrNameLst>
                                          <p:attrName>ppt_w</p:attrName>
                                        </p:attrNameLst>
                                      </p:cBhvr>
                                      <p:tavLst>
                                        <p:tav tm="0">
                                          <p:val>
                                            <p:fltVal val="0"/>
                                          </p:val>
                                        </p:tav>
                                        <p:tav tm="100000">
                                          <p:val>
                                            <p:strVal val="#ppt_w"/>
                                          </p:val>
                                        </p:tav>
                                      </p:tavLst>
                                    </p:anim>
                                    <p:anim calcmode="lin" valueType="num">
                                      <p:cBhvr>
                                        <p:cTn id="45" dur="500" fill="hold"/>
                                        <p:tgtEl>
                                          <p:spTgt spid="16"/>
                                        </p:tgtEl>
                                        <p:attrNameLst>
                                          <p:attrName>ppt_h</p:attrName>
                                        </p:attrNameLst>
                                      </p:cBhvr>
                                      <p:tavLst>
                                        <p:tav tm="0">
                                          <p:val>
                                            <p:fltVal val="0"/>
                                          </p:val>
                                        </p:tav>
                                        <p:tav tm="100000">
                                          <p:val>
                                            <p:strVal val="#ppt_h"/>
                                          </p:val>
                                        </p:tav>
                                      </p:tavLst>
                                    </p:anim>
                                    <p:animEffect transition="in" filter="fade">
                                      <p:cBhvr>
                                        <p:cTn id="46" dur="500"/>
                                        <p:tgtEl>
                                          <p:spTgt spid="16"/>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nodeType="click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ppt_w</p:attrName>
                                        </p:attrNameLst>
                                      </p:cBhvr>
                                      <p:tavLst>
                                        <p:tav tm="0">
                                          <p:val>
                                            <p:fltVal val="0"/>
                                          </p:val>
                                        </p:tav>
                                        <p:tav tm="100000">
                                          <p:val>
                                            <p:strVal val="#ppt_w"/>
                                          </p:val>
                                        </p:tav>
                                      </p:tavLst>
                                    </p:anim>
                                    <p:anim calcmode="lin" valueType="num">
                                      <p:cBhvr>
                                        <p:cTn id="52" dur="500" fill="hold"/>
                                        <p:tgtEl>
                                          <p:spTgt spid="22"/>
                                        </p:tgtEl>
                                        <p:attrNameLst>
                                          <p:attrName>ppt_h</p:attrName>
                                        </p:attrNameLst>
                                      </p:cBhvr>
                                      <p:tavLst>
                                        <p:tav tm="0">
                                          <p:val>
                                            <p:fltVal val="0"/>
                                          </p:val>
                                        </p:tav>
                                        <p:tav tm="100000">
                                          <p:val>
                                            <p:strVal val="#ppt_h"/>
                                          </p:val>
                                        </p:tav>
                                      </p:tavLst>
                                    </p:anim>
                                    <p:animEffect transition="in" filter="fade">
                                      <p:cBhvr>
                                        <p:cTn id="53" dur="500"/>
                                        <p:tgtEl>
                                          <p:spTgt spid="22"/>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88"/>
                                        </p:tgtEl>
                                        <p:attrNameLst>
                                          <p:attrName>style.visibility</p:attrName>
                                        </p:attrNameLst>
                                      </p:cBhvr>
                                      <p:to>
                                        <p:strVal val="visible"/>
                                      </p:to>
                                    </p:set>
                                    <p:anim calcmode="lin" valueType="num">
                                      <p:cBhvr>
                                        <p:cTn id="56" dur="500" fill="hold"/>
                                        <p:tgtEl>
                                          <p:spTgt spid="88"/>
                                        </p:tgtEl>
                                        <p:attrNameLst>
                                          <p:attrName>ppt_w</p:attrName>
                                        </p:attrNameLst>
                                      </p:cBhvr>
                                      <p:tavLst>
                                        <p:tav tm="0">
                                          <p:val>
                                            <p:fltVal val="0"/>
                                          </p:val>
                                        </p:tav>
                                        <p:tav tm="100000">
                                          <p:val>
                                            <p:strVal val="#ppt_w"/>
                                          </p:val>
                                        </p:tav>
                                      </p:tavLst>
                                    </p:anim>
                                    <p:anim calcmode="lin" valueType="num">
                                      <p:cBhvr>
                                        <p:cTn id="57" dur="500" fill="hold"/>
                                        <p:tgtEl>
                                          <p:spTgt spid="88"/>
                                        </p:tgtEl>
                                        <p:attrNameLst>
                                          <p:attrName>ppt_h</p:attrName>
                                        </p:attrNameLst>
                                      </p:cBhvr>
                                      <p:tavLst>
                                        <p:tav tm="0">
                                          <p:val>
                                            <p:fltVal val="0"/>
                                          </p:val>
                                        </p:tav>
                                        <p:tav tm="100000">
                                          <p:val>
                                            <p:strVal val="#ppt_h"/>
                                          </p:val>
                                        </p:tav>
                                      </p:tavLst>
                                    </p:anim>
                                    <p:animEffect transition="in" filter="fade">
                                      <p:cBhvr>
                                        <p:cTn id="58" dur="500"/>
                                        <p:tgtEl>
                                          <p:spTgt spid="88"/>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91"/>
                                        </p:tgtEl>
                                        <p:attrNameLst>
                                          <p:attrName>style.visibility</p:attrName>
                                        </p:attrNameLst>
                                      </p:cBhvr>
                                      <p:to>
                                        <p:strVal val="visible"/>
                                      </p:to>
                                    </p:set>
                                    <p:anim calcmode="lin" valueType="num">
                                      <p:cBhvr>
                                        <p:cTn id="61" dur="500" fill="hold"/>
                                        <p:tgtEl>
                                          <p:spTgt spid="91"/>
                                        </p:tgtEl>
                                        <p:attrNameLst>
                                          <p:attrName>ppt_w</p:attrName>
                                        </p:attrNameLst>
                                      </p:cBhvr>
                                      <p:tavLst>
                                        <p:tav tm="0">
                                          <p:val>
                                            <p:fltVal val="0"/>
                                          </p:val>
                                        </p:tav>
                                        <p:tav tm="100000">
                                          <p:val>
                                            <p:strVal val="#ppt_w"/>
                                          </p:val>
                                        </p:tav>
                                      </p:tavLst>
                                    </p:anim>
                                    <p:anim calcmode="lin" valueType="num">
                                      <p:cBhvr>
                                        <p:cTn id="62" dur="500" fill="hold"/>
                                        <p:tgtEl>
                                          <p:spTgt spid="91"/>
                                        </p:tgtEl>
                                        <p:attrNameLst>
                                          <p:attrName>ppt_h</p:attrName>
                                        </p:attrNameLst>
                                      </p:cBhvr>
                                      <p:tavLst>
                                        <p:tav tm="0">
                                          <p:val>
                                            <p:fltVal val="0"/>
                                          </p:val>
                                        </p:tav>
                                        <p:tav tm="100000">
                                          <p:val>
                                            <p:strVal val="#ppt_h"/>
                                          </p:val>
                                        </p:tav>
                                      </p:tavLst>
                                    </p:anim>
                                    <p:animEffect transition="in" filter="fade">
                                      <p:cBhvr>
                                        <p:cTn id="63" dur="500"/>
                                        <p:tgtEl>
                                          <p:spTgt spid="91"/>
                                        </p:tgtEl>
                                      </p:cBhvr>
                                    </p:animEffect>
                                  </p:childTnLst>
                                </p:cTn>
                              </p:par>
                              <p:par>
                                <p:cTn id="64" presetID="53" presetClass="entr" presetSubtype="16" fill="hold" nodeType="withEffect">
                                  <p:stCondLst>
                                    <p:cond delay="0"/>
                                  </p:stCondLst>
                                  <p:childTnLst>
                                    <p:set>
                                      <p:cBhvr>
                                        <p:cTn id="65" dur="1" fill="hold">
                                          <p:stCondLst>
                                            <p:cond delay="0"/>
                                          </p:stCondLst>
                                        </p:cTn>
                                        <p:tgtEl>
                                          <p:spTgt spid="57"/>
                                        </p:tgtEl>
                                        <p:attrNameLst>
                                          <p:attrName>style.visibility</p:attrName>
                                        </p:attrNameLst>
                                      </p:cBhvr>
                                      <p:to>
                                        <p:strVal val="visible"/>
                                      </p:to>
                                    </p:set>
                                    <p:anim calcmode="lin" valueType="num">
                                      <p:cBhvr>
                                        <p:cTn id="66" dur="500" fill="hold"/>
                                        <p:tgtEl>
                                          <p:spTgt spid="57"/>
                                        </p:tgtEl>
                                        <p:attrNameLst>
                                          <p:attrName>ppt_w</p:attrName>
                                        </p:attrNameLst>
                                      </p:cBhvr>
                                      <p:tavLst>
                                        <p:tav tm="0">
                                          <p:val>
                                            <p:fltVal val="0"/>
                                          </p:val>
                                        </p:tav>
                                        <p:tav tm="100000">
                                          <p:val>
                                            <p:strVal val="#ppt_w"/>
                                          </p:val>
                                        </p:tav>
                                      </p:tavLst>
                                    </p:anim>
                                    <p:anim calcmode="lin" valueType="num">
                                      <p:cBhvr>
                                        <p:cTn id="67" dur="500" fill="hold"/>
                                        <p:tgtEl>
                                          <p:spTgt spid="57"/>
                                        </p:tgtEl>
                                        <p:attrNameLst>
                                          <p:attrName>ppt_h</p:attrName>
                                        </p:attrNameLst>
                                      </p:cBhvr>
                                      <p:tavLst>
                                        <p:tav tm="0">
                                          <p:val>
                                            <p:fltVal val="0"/>
                                          </p:val>
                                        </p:tav>
                                        <p:tav tm="100000">
                                          <p:val>
                                            <p:strVal val="#ppt_h"/>
                                          </p:val>
                                        </p:tav>
                                      </p:tavLst>
                                    </p:anim>
                                    <p:animEffect transition="in" filter="fade">
                                      <p:cBhvr>
                                        <p:cTn id="68"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88" grpId="0" animBg="1"/>
      <p:bldP spid="90" grpId="0" animBg="1"/>
      <p:bldP spid="91" grpId="0" animBg="1"/>
      <p:bldP spid="16" grpId="0" animBg="1"/>
      <p:bldP spid="17"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32">
            <a:extLst>
              <a:ext uri="{FF2B5EF4-FFF2-40B4-BE49-F238E27FC236}">
                <a16:creationId xmlns:a16="http://schemas.microsoft.com/office/drawing/2014/main" id="{E9BD0782-3A6E-104D-8A61-20B0D9B365C9}"/>
              </a:ext>
            </a:extLst>
          </p:cNvPr>
          <p:cNvSpPr>
            <a:spLocks noGrp="1"/>
          </p:cNvSpPr>
          <p:nvPr>
            <p:ph type="title"/>
          </p:nvPr>
        </p:nvSpPr>
        <p:spPr>
          <a:xfrm>
            <a:off x="285784" y="124381"/>
            <a:ext cx="9797831" cy="707886"/>
          </a:xfrm>
        </p:spPr>
        <p:txBody>
          <a:bodyPr>
            <a:normAutofit/>
          </a:bodyPr>
          <a:lstStyle/>
          <a:p>
            <a:r>
              <a:rPr lang="en-US" b="1" dirty="0"/>
              <a:t>PROCESO DE CRUCE DE CUENTAS</a:t>
            </a:r>
          </a:p>
        </p:txBody>
      </p:sp>
      <p:sp>
        <p:nvSpPr>
          <p:cNvPr id="8" name="Slide Number Placeholder 7">
            <a:extLst>
              <a:ext uri="{FF2B5EF4-FFF2-40B4-BE49-F238E27FC236}">
                <a16:creationId xmlns:a16="http://schemas.microsoft.com/office/drawing/2014/main" id="{C73332BE-FB90-4349-AFCB-BF643B0AE804}"/>
              </a:ext>
            </a:extLst>
          </p:cNvPr>
          <p:cNvSpPr>
            <a:spLocks noGrp="1"/>
          </p:cNvSpPr>
          <p:nvPr>
            <p:ph type="sldNum" sz="quarter" idx="12"/>
          </p:nvPr>
        </p:nvSpPr>
        <p:spPr/>
        <p:txBody>
          <a:bodyPr/>
          <a:lstStyle/>
          <a:p>
            <a:fld id="{F68327C5-B821-4FE9-A59A-A60D9EB59A9A}" type="slidenum">
              <a:rPr lang="en-US" smtClean="0"/>
              <a:pPr/>
              <a:t>143</a:t>
            </a:fld>
            <a:endParaRPr lang="en-US" dirty="0"/>
          </a:p>
        </p:txBody>
      </p:sp>
      <p:grpSp>
        <p:nvGrpSpPr>
          <p:cNvPr id="35" name="Group 34">
            <a:extLst>
              <a:ext uri="{FF2B5EF4-FFF2-40B4-BE49-F238E27FC236}">
                <a16:creationId xmlns:a16="http://schemas.microsoft.com/office/drawing/2014/main" id="{5642FF53-7689-4753-A860-B1C40537FAB5}"/>
              </a:ext>
            </a:extLst>
          </p:cNvPr>
          <p:cNvGrpSpPr/>
          <p:nvPr/>
        </p:nvGrpSpPr>
        <p:grpSpPr>
          <a:xfrm>
            <a:off x="3819291" y="1898154"/>
            <a:ext cx="4553419" cy="4114800"/>
            <a:chOff x="3819291" y="1898154"/>
            <a:chExt cx="4553419" cy="4114800"/>
          </a:xfrm>
        </p:grpSpPr>
        <p:sp>
          <p:nvSpPr>
            <p:cNvPr id="11" name="Shape">
              <a:extLst>
                <a:ext uri="{FF2B5EF4-FFF2-40B4-BE49-F238E27FC236}">
                  <a16:creationId xmlns:a16="http://schemas.microsoft.com/office/drawing/2014/main" id="{7F0BF3FC-E670-FF4C-B22D-9037CADA8C46}"/>
                </a:ext>
              </a:extLst>
            </p:cNvPr>
            <p:cNvSpPr/>
            <p:nvPr/>
          </p:nvSpPr>
          <p:spPr>
            <a:xfrm>
              <a:off x="3819291" y="1898154"/>
              <a:ext cx="4553419" cy="4114800"/>
            </a:xfrm>
            <a:custGeom>
              <a:avLst/>
              <a:gdLst/>
              <a:ahLst/>
              <a:cxnLst>
                <a:cxn ang="0">
                  <a:pos x="wd2" y="hd2"/>
                </a:cxn>
                <a:cxn ang="5400000">
                  <a:pos x="wd2" y="hd2"/>
                </a:cxn>
                <a:cxn ang="10800000">
                  <a:pos x="wd2" y="hd2"/>
                </a:cxn>
                <a:cxn ang="16200000">
                  <a:pos x="wd2" y="hd2"/>
                </a:cxn>
              </a:cxnLst>
              <a:rect l="0" t="0" r="r" b="b"/>
              <a:pathLst>
                <a:path w="20819" h="21144" extrusionOk="0">
                  <a:moveTo>
                    <a:pt x="20524" y="1907"/>
                  </a:moveTo>
                  <a:cubicBezTo>
                    <a:pt x="19794" y="272"/>
                    <a:pt x="18007" y="-330"/>
                    <a:pt x="16604" y="554"/>
                  </a:cubicBezTo>
                  <a:cubicBezTo>
                    <a:pt x="15890" y="1005"/>
                    <a:pt x="15416" y="1750"/>
                    <a:pt x="15236" y="2580"/>
                  </a:cubicBezTo>
                  <a:cubicBezTo>
                    <a:pt x="15222" y="2648"/>
                    <a:pt x="15209" y="2713"/>
                    <a:pt x="15198" y="2780"/>
                  </a:cubicBezTo>
                  <a:lnTo>
                    <a:pt x="15191" y="2831"/>
                  </a:lnTo>
                  <a:cubicBezTo>
                    <a:pt x="15156" y="3056"/>
                    <a:pt x="15107" y="3278"/>
                    <a:pt x="15029" y="3486"/>
                  </a:cubicBezTo>
                  <a:cubicBezTo>
                    <a:pt x="14793" y="4117"/>
                    <a:pt x="14378" y="4666"/>
                    <a:pt x="13806" y="5025"/>
                  </a:cubicBezTo>
                  <a:cubicBezTo>
                    <a:pt x="13522" y="5202"/>
                    <a:pt x="13225" y="5321"/>
                    <a:pt x="12923" y="5380"/>
                  </a:cubicBezTo>
                  <a:cubicBezTo>
                    <a:pt x="12398" y="5484"/>
                    <a:pt x="11863" y="5376"/>
                    <a:pt x="11367" y="5158"/>
                  </a:cubicBezTo>
                  <a:cubicBezTo>
                    <a:pt x="11038" y="5015"/>
                    <a:pt x="10681" y="4937"/>
                    <a:pt x="10307" y="4943"/>
                  </a:cubicBezTo>
                  <a:cubicBezTo>
                    <a:pt x="9865" y="4949"/>
                    <a:pt x="9451" y="5072"/>
                    <a:pt x="9081" y="5280"/>
                  </a:cubicBezTo>
                  <a:cubicBezTo>
                    <a:pt x="8396" y="5468"/>
                    <a:pt x="7650" y="5372"/>
                    <a:pt x="6993" y="4943"/>
                  </a:cubicBezTo>
                  <a:cubicBezTo>
                    <a:pt x="6426" y="4574"/>
                    <a:pt x="6016" y="4017"/>
                    <a:pt x="5789" y="3384"/>
                  </a:cubicBezTo>
                  <a:cubicBezTo>
                    <a:pt x="5713" y="3174"/>
                    <a:pt x="5667" y="2950"/>
                    <a:pt x="5637" y="2725"/>
                  </a:cubicBezTo>
                  <a:lnTo>
                    <a:pt x="5629" y="2674"/>
                  </a:lnTo>
                  <a:cubicBezTo>
                    <a:pt x="5620" y="2607"/>
                    <a:pt x="5608" y="2539"/>
                    <a:pt x="5595" y="2472"/>
                  </a:cubicBezTo>
                  <a:cubicBezTo>
                    <a:pt x="5417" y="1595"/>
                    <a:pt x="4910" y="803"/>
                    <a:pt x="4135" y="350"/>
                  </a:cubicBezTo>
                  <a:cubicBezTo>
                    <a:pt x="2853" y="-397"/>
                    <a:pt x="1233" y="89"/>
                    <a:pt x="453" y="1452"/>
                  </a:cubicBezTo>
                  <a:cubicBezTo>
                    <a:pt x="-428" y="2990"/>
                    <a:pt x="20" y="5025"/>
                    <a:pt x="1411" y="5933"/>
                  </a:cubicBezTo>
                  <a:cubicBezTo>
                    <a:pt x="2119" y="6394"/>
                    <a:pt x="2931" y="6474"/>
                    <a:pt x="3657" y="6225"/>
                  </a:cubicBezTo>
                  <a:cubicBezTo>
                    <a:pt x="3716" y="6204"/>
                    <a:pt x="3774" y="6184"/>
                    <a:pt x="3830" y="6160"/>
                  </a:cubicBezTo>
                  <a:lnTo>
                    <a:pt x="3873" y="6141"/>
                  </a:lnTo>
                  <a:cubicBezTo>
                    <a:pt x="4062" y="6062"/>
                    <a:pt x="4258" y="5994"/>
                    <a:pt x="4458" y="5964"/>
                  </a:cubicBezTo>
                  <a:cubicBezTo>
                    <a:pt x="5061" y="5872"/>
                    <a:pt x="5693" y="5994"/>
                    <a:pt x="6259" y="6366"/>
                  </a:cubicBezTo>
                  <a:cubicBezTo>
                    <a:pt x="6873" y="6766"/>
                    <a:pt x="7300" y="7384"/>
                    <a:pt x="7514" y="8082"/>
                  </a:cubicBezTo>
                  <a:cubicBezTo>
                    <a:pt x="7514" y="8110"/>
                    <a:pt x="7510" y="8139"/>
                    <a:pt x="7510" y="8167"/>
                  </a:cubicBezTo>
                  <a:cubicBezTo>
                    <a:pt x="7521" y="9165"/>
                    <a:pt x="7941" y="10051"/>
                    <a:pt x="8587" y="10624"/>
                  </a:cubicBezTo>
                  <a:cubicBezTo>
                    <a:pt x="8889" y="10892"/>
                    <a:pt x="9148" y="11218"/>
                    <a:pt x="9328" y="11598"/>
                  </a:cubicBezTo>
                  <a:cubicBezTo>
                    <a:pt x="9531" y="12028"/>
                    <a:pt x="9649" y="12520"/>
                    <a:pt x="9657" y="13041"/>
                  </a:cubicBezTo>
                  <a:cubicBezTo>
                    <a:pt x="9667" y="13920"/>
                    <a:pt x="9357" y="14722"/>
                    <a:pt x="8850" y="15306"/>
                  </a:cubicBezTo>
                  <a:cubicBezTo>
                    <a:pt x="8805" y="15359"/>
                    <a:pt x="8752" y="15406"/>
                    <a:pt x="8702" y="15450"/>
                  </a:cubicBezTo>
                  <a:cubicBezTo>
                    <a:pt x="8676" y="15473"/>
                    <a:pt x="8649" y="15497"/>
                    <a:pt x="8623" y="15520"/>
                  </a:cubicBezTo>
                  <a:cubicBezTo>
                    <a:pt x="8576" y="15565"/>
                    <a:pt x="8533" y="15610"/>
                    <a:pt x="8487" y="15657"/>
                  </a:cubicBezTo>
                  <a:cubicBezTo>
                    <a:pt x="7908" y="16279"/>
                    <a:pt x="7563" y="17173"/>
                    <a:pt x="7616" y="18154"/>
                  </a:cubicBezTo>
                  <a:cubicBezTo>
                    <a:pt x="7703" y="19773"/>
                    <a:pt x="8905" y="21089"/>
                    <a:pt x="10347" y="21142"/>
                  </a:cubicBezTo>
                  <a:cubicBezTo>
                    <a:pt x="11973" y="21203"/>
                    <a:pt x="13297" y="19726"/>
                    <a:pt x="13277" y="17918"/>
                  </a:cubicBezTo>
                  <a:cubicBezTo>
                    <a:pt x="13266" y="16997"/>
                    <a:pt x="12909" y="16173"/>
                    <a:pt x="12348" y="15601"/>
                  </a:cubicBezTo>
                  <a:cubicBezTo>
                    <a:pt x="12302" y="15557"/>
                    <a:pt x="12257" y="15512"/>
                    <a:pt x="12210" y="15469"/>
                  </a:cubicBezTo>
                  <a:cubicBezTo>
                    <a:pt x="12184" y="15446"/>
                    <a:pt x="12157" y="15424"/>
                    <a:pt x="12130" y="15402"/>
                  </a:cubicBezTo>
                  <a:cubicBezTo>
                    <a:pt x="12077" y="15357"/>
                    <a:pt x="12024" y="15312"/>
                    <a:pt x="11977" y="15261"/>
                  </a:cubicBezTo>
                  <a:cubicBezTo>
                    <a:pt x="11456" y="14691"/>
                    <a:pt x="11129" y="13900"/>
                    <a:pt x="11120" y="13020"/>
                  </a:cubicBezTo>
                  <a:cubicBezTo>
                    <a:pt x="11116" y="12657"/>
                    <a:pt x="11167" y="12308"/>
                    <a:pt x="11264" y="11981"/>
                  </a:cubicBezTo>
                  <a:cubicBezTo>
                    <a:pt x="11431" y="11416"/>
                    <a:pt x="11770" y="10941"/>
                    <a:pt x="12173" y="10555"/>
                  </a:cubicBezTo>
                  <a:cubicBezTo>
                    <a:pt x="12671" y="10082"/>
                    <a:pt x="13019" y="9420"/>
                    <a:pt x="13134" y="8672"/>
                  </a:cubicBezTo>
                  <a:cubicBezTo>
                    <a:pt x="13154" y="8537"/>
                    <a:pt x="13172" y="8400"/>
                    <a:pt x="13208" y="8270"/>
                  </a:cubicBezTo>
                  <a:cubicBezTo>
                    <a:pt x="13419" y="7527"/>
                    <a:pt x="13869" y="6868"/>
                    <a:pt x="14521" y="6455"/>
                  </a:cubicBezTo>
                  <a:cubicBezTo>
                    <a:pt x="15204" y="6025"/>
                    <a:pt x="15979" y="5947"/>
                    <a:pt x="16678" y="6170"/>
                  </a:cubicBezTo>
                  <a:cubicBezTo>
                    <a:pt x="16742" y="6190"/>
                    <a:pt x="16803" y="6219"/>
                    <a:pt x="16863" y="6247"/>
                  </a:cubicBezTo>
                  <a:cubicBezTo>
                    <a:pt x="16894" y="6262"/>
                    <a:pt x="16925" y="6276"/>
                    <a:pt x="16956" y="6290"/>
                  </a:cubicBezTo>
                  <a:cubicBezTo>
                    <a:pt x="17012" y="6315"/>
                    <a:pt x="17070" y="6337"/>
                    <a:pt x="17128" y="6357"/>
                  </a:cubicBezTo>
                  <a:cubicBezTo>
                    <a:pt x="17891" y="6633"/>
                    <a:pt x="18755" y="6545"/>
                    <a:pt x="19498" y="6025"/>
                  </a:cubicBezTo>
                  <a:cubicBezTo>
                    <a:pt x="20718" y="5172"/>
                    <a:pt x="21172" y="3356"/>
                    <a:pt x="20524" y="1907"/>
                  </a:cubicBezTo>
                  <a:close/>
                </a:path>
              </a:pathLst>
            </a:custGeom>
            <a:solidFill>
              <a:schemeClr val="bg1">
                <a:lumMod val="85000"/>
              </a:schemeClr>
            </a:solidFill>
            <a:ln w="12700">
              <a:miter lim="400000"/>
            </a:ln>
            <a:effectLst>
              <a:innerShdw blurRad="63500" dist="50800" dir="2700000">
                <a:prstClr val="black">
                  <a:alpha val="15000"/>
                </a:prstClr>
              </a:innerShdw>
            </a:effectLst>
          </p:spPr>
          <p:txBody>
            <a:bodyPr lIns="38100" tIns="38100" rIns="38100" bIns="38100" anchor="ctr"/>
            <a:lstStyle/>
            <a:p>
              <a:pPr>
                <a:defRPr sz="3000">
                  <a:solidFill>
                    <a:srgbClr val="FFFFFF"/>
                  </a:solidFill>
                </a:defRPr>
              </a:pPr>
              <a:endParaRPr/>
            </a:p>
          </p:txBody>
        </p:sp>
        <p:sp>
          <p:nvSpPr>
            <p:cNvPr id="12" name="Circle">
              <a:extLst>
                <a:ext uri="{FF2B5EF4-FFF2-40B4-BE49-F238E27FC236}">
                  <a16:creationId xmlns:a16="http://schemas.microsoft.com/office/drawing/2014/main" id="{36519FB8-483B-BF4A-A9FB-BF178287D279}"/>
                </a:ext>
              </a:extLst>
            </p:cNvPr>
            <p:cNvSpPr/>
            <p:nvPr/>
          </p:nvSpPr>
          <p:spPr>
            <a:xfrm>
              <a:off x="3898719" y="1977582"/>
              <a:ext cx="1080185" cy="1080187"/>
            </a:xfrm>
            <a:prstGeom prst="ellipse">
              <a:avLst/>
            </a:prstGeom>
            <a:solidFill>
              <a:srgbClr val="F39B13"/>
            </a:solidFill>
            <a:ln w="12700">
              <a:miter lim="400000"/>
            </a:ln>
            <a:effectLst>
              <a:innerShdw dist="38100" dir="2700000">
                <a:prstClr val="black">
                  <a:alpha val="15000"/>
                </a:prstClr>
              </a:innerShdw>
            </a:effectLst>
          </p:spPr>
          <p:txBody>
            <a:bodyPr lIns="38100" tIns="38100" rIns="38100" bIns="38100" anchor="ctr"/>
            <a:lstStyle/>
            <a:p>
              <a:endParaRPr sz="3000">
                <a:solidFill>
                  <a:srgbClr val="FFFFFF"/>
                </a:solidFill>
              </a:endParaRPr>
            </a:p>
          </p:txBody>
        </p:sp>
        <p:sp>
          <p:nvSpPr>
            <p:cNvPr id="13" name="Circle">
              <a:extLst>
                <a:ext uri="{FF2B5EF4-FFF2-40B4-BE49-F238E27FC236}">
                  <a16:creationId xmlns:a16="http://schemas.microsoft.com/office/drawing/2014/main" id="{2DA4C733-39D4-4241-A4B3-4DF05D8BCFE2}"/>
                </a:ext>
              </a:extLst>
            </p:cNvPr>
            <p:cNvSpPr/>
            <p:nvPr/>
          </p:nvSpPr>
          <p:spPr>
            <a:xfrm>
              <a:off x="7214228" y="1977582"/>
              <a:ext cx="1080185" cy="1080187"/>
            </a:xfrm>
            <a:prstGeom prst="ellipse">
              <a:avLst/>
            </a:prstGeom>
            <a:solidFill>
              <a:srgbClr val="4B2C50"/>
            </a:solidFill>
            <a:ln w="12700">
              <a:miter lim="400000"/>
            </a:ln>
            <a:effectLst>
              <a:innerShdw dist="38100" dir="2700000">
                <a:prstClr val="black">
                  <a:alpha val="15000"/>
                </a:prstClr>
              </a:innerShdw>
            </a:effectLst>
          </p:spPr>
          <p:txBody>
            <a:bodyPr lIns="38100" tIns="38100" rIns="38100" bIns="38100" anchor="ctr"/>
            <a:lstStyle/>
            <a:p>
              <a:pPr>
                <a:defRPr sz="3000">
                  <a:solidFill>
                    <a:srgbClr val="FFFFFF"/>
                  </a:solidFill>
                </a:defRPr>
              </a:pPr>
              <a:endParaRPr/>
            </a:p>
          </p:txBody>
        </p:sp>
        <p:sp>
          <p:nvSpPr>
            <p:cNvPr id="14" name="Circle">
              <a:extLst>
                <a:ext uri="{FF2B5EF4-FFF2-40B4-BE49-F238E27FC236}">
                  <a16:creationId xmlns:a16="http://schemas.microsoft.com/office/drawing/2014/main" id="{045BE0E8-4187-9342-AF32-D42A36D2D478}"/>
                </a:ext>
              </a:extLst>
            </p:cNvPr>
            <p:cNvSpPr/>
            <p:nvPr/>
          </p:nvSpPr>
          <p:spPr>
            <a:xfrm>
              <a:off x="5526939" y="2930686"/>
              <a:ext cx="1080185" cy="1080187"/>
            </a:xfrm>
            <a:prstGeom prst="ellipse">
              <a:avLst/>
            </a:prstGeom>
            <a:solidFill>
              <a:schemeClr val="bg1">
                <a:lumMod val="50000"/>
              </a:schemeClr>
            </a:solidFill>
            <a:ln w="12700">
              <a:miter lim="400000"/>
            </a:ln>
            <a:effectLst>
              <a:innerShdw dist="38100" dir="2700000">
                <a:prstClr val="black">
                  <a:alpha val="15000"/>
                </a:prstClr>
              </a:innerShdw>
            </a:effectLst>
          </p:spPr>
          <p:txBody>
            <a:bodyPr lIns="38100" tIns="38100" rIns="38100" bIns="38100" anchor="ctr"/>
            <a:lstStyle/>
            <a:p>
              <a:pPr>
                <a:defRPr sz="3000">
                  <a:solidFill>
                    <a:srgbClr val="FFFFFF"/>
                  </a:solidFill>
                </a:defRPr>
              </a:pPr>
              <a:endParaRPr/>
            </a:p>
          </p:txBody>
        </p:sp>
        <p:sp>
          <p:nvSpPr>
            <p:cNvPr id="15" name="Circle">
              <a:extLst>
                <a:ext uri="{FF2B5EF4-FFF2-40B4-BE49-F238E27FC236}">
                  <a16:creationId xmlns:a16="http://schemas.microsoft.com/office/drawing/2014/main" id="{D940AE58-307B-9B44-A706-3DDB31A27999}"/>
                </a:ext>
              </a:extLst>
            </p:cNvPr>
            <p:cNvSpPr/>
            <p:nvPr/>
          </p:nvSpPr>
          <p:spPr>
            <a:xfrm>
              <a:off x="5555908" y="4865336"/>
              <a:ext cx="1080185" cy="1080187"/>
            </a:xfrm>
            <a:prstGeom prst="ellipse">
              <a:avLst/>
            </a:prstGeom>
            <a:solidFill>
              <a:srgbClr val="1D927D"/>
            </a:solidFill>
            <a:ln w="12700">
              <a:miter lim="400000"/>
            </a:ln>
            <a:effectLst>
              <a:innerShdw dist="38100" dir="2700000">
                <a:prstClr val="black">
                  <a:alpha val="15000"/>
                </a:prstClr>
              </a:innerShdw>
            </a:effectLst>
          </p:spPr>
          <p:txBody>
            <a:bodyPr lIns="38100" tIns="38100" rIns="38100" bIns="38100" anchor="ctr"/>
            <a:lstStyle/>
            <a:p>
              <a:pPr>
                <a:defRPr sz="3000">
                  <a:solidFill>
                    <a:srgbClr val="FFFFFF"/>
                  </a:solidFill>
                </a:defRPr>
              </a:pPr>
              <a:endParaRPr dirty="0"/>
            </a:p>
          </p:txBody>
        </p:sp>
      </p:grpSp>
      <p:sp>
        <p:nvSpPr>
          <p:cNvPr id="17" name="Rectangle 16">
            <a:extLst>
              <a:ext uri="{FF2B5EF4-FFF2-40B4-BE49-F238E27FC236}">
                <a16:creationId xmlns:a16="http://schemas.microsoft.com/office/drawing/2014/main" id="{4420672D-8148-454D-BC6C-5B52AC29BDCE}"/>
              </a:ext>
            </a:extLst>
          </p:cNvPr>
          <p:cNvSpPr/>
          <p:nvPr/>
        </p:nvSpPr>
        <p:spPr>
          <a:xfrm>
            <a:off x="120237" y="1103741"/>
            <a:ext cx="3584583" cy="1815882"/>
          </a:xfrm>
          <a:prstGeom prst="rect">
            <a:avLst/>
          </a:prstGeom>
        </p:spPr>
        <p:txBody>
          <a:bodyPr wrap="square">
            <a:spAutoFit/>
          </a:bodyPr>
          <a:lstStyle/>
          <a:p>
            <a:pPr algn="just">
              <a:spcBef>
                <a:spcPts val="1200"/>
              </a:spcBef>
            </a:pPr>
            <a:r>
              <a:rPr lang="es-ES" sz="1400" noProof="1"/>
              <a:t>Por medio del </a:t>
            </a:r>
            <a:r>
              <a:rPr lang="es-ES" sz="1400" b="1" noProof="1">
                <a:solidFill>
                  <a:schemeClr val="accent6"/>
                </a:solidFill>
              </a:rPr>
              <a:t>202041310400059761</a:t>
            </a:r>
            <a:r>
              <a:rPr lang="es-ES" sz="1400" noProof="1"/>
              <a:t> la Alcaldia de Cali remite a la SAE relación de los pasivos por concepto de impuesto predial por la suma de </a:t>
            </a:r>
            <a:r>
              <a:rPr lang="es-ES" sz="1400" b="1" noProof="1">
                <a:solidFill>
                  <a:schemeClr val="accent6"/>
                </a:solidFill>
              </a:rPr>
              <a:t>$ 121.355.894.950</a:t>
            </a:r>
            <a:r>
              <a:rPr lang="es-ES" sz="1400" noProof="1"/>
              <a:t>, correspondiente a 3.871 FMI,  de los cuales  el valor de </a:t>
            </a:r>
            <a:r>
              <a:rPr lang="es-ES" sz="1400" b="1" noProof="1">
                <a:solidFill>
                  <a:schemeClr val="accent6"/>
                </a:solidFill>
              </a:rPr>
              <a:t>$ 46.893.272.916 </a:t>
            </a:r>
            <a:r>
              <a:rPr lang="es-ES" sz="1400" noProof="1"/>
              <a:t>es bienes productivos y  </a:t>
            </a:r>
            <a:r>
              <a:rPr lang="es-ES" sz="1400" b="1" noProof="1">
                <a:solidFill>
                  <a:schemeClr val="accent6"/>
                </a:solidFill>
              </a:rPr>
              <a:t>$ 74.462.622.034 </a:t>
            </a:r>
            <a:r>
              <a:rPr lang="es-ES" sz="1400" noProof="1"/>
              <a:t>de bienes improductivos.</a:t>
            </a:r>
          </a:p>
        </p:txBody>
      </p:sp>
      <p:grpSp>
        <p:nvGrpSpPr>
          <p:cNvPr id="21" name="Group 20">
            <a:extLst>
              <a:ext uri="{FF2B5EF4-FFF2-40B4-BE49-F238E27FC236}">
                <a16:creationId xmlns:a16="http://schemas.microsoft.com/office/drawing/2014/main" id="{D9921E3A-5DC1-48E1-A7C2-DED13717D87A}"/>
              </a:ext>
            </a:extLst>
          </p:cNvPr>
          <p:cNvGrpSpPr/>
          <p:nvPr/>
        </p:nvGrpSpPr>
        <p:grpSpPr>
          <a:xfrm>
            <a:off x="8565382" y="1207263"/>
            <a:ext cx="3311674" cy="2616101"/>
            <a:chOff x="1599304" y="2054382"/>
            <a:chExt cx="2194560" cy="4185762"/>
          </a:xfrm>
        </p:grpSpPr>
        <p:sp>
          <p:nvSpPr>
            <p:cNvPr id="22" name="Rectangle 21">
              <a:extLst>
                <a:ext uri="{FF2B5EF4-FFF2-40B4-BE49-F238E27FC236}">
                  <a16:creationId xmlns:a16="http://schemas.microsoft.com/office/drawing/2014/main" id="{787A6DFE-0DAC-4AE2-9D8A-73E56C336F5C}"/>
                </a:ext>
              </a:extLst>
            </p:cNvPr>
            <p:cNvSpPr/>
            <p:nvPr/>
          </p:nvSpPr>
          <p:spPr>
            <a:xfrm>
              <a:off x="1599304" y="2054382"/>
              <a:ext cx="2194560" cy="4185762"/>
            </a:xfrm>
            <a:prstGeom prst="rect">
              <a:avLst/>
            </a:prstGeom>
          </p:spPr>
          <p:txBody>
            <a:bodyPr wrap="square">
              <a:spAutoFit/>
            </a:bodyPr>
            <a:lstStyle/>
            <a:p>
              <a:pPr algn="just">
                <a:spcBef>
                  <a:spcPts val="1200"/>
                </a:spcBef>
              </a:pPr>
              <a:r>
                <a:rPr lang="es-ES" sz="1400" noProof="1"/>
                <a:t>Los estados de cuenta fueron analizados por la </a:t>
              </a:r>
              <a:r>
                <a:rPr lang="es-ES" sz="1400" b="1" noProof="1">
                  <a:solidFill>
                    <a:schemeClr val="accent6"/>
                  </a:solidFill>
                </a:rPr>
                <a:t>Gerencia de inmuebles y la Regional Suroccidente, </a:t>
              </a:r>
              <a:r>
                <a:rPr lang="es-ES" sz="1400" noProof="1"/>
                <a:t>en la revisión se evalúo que FMI tienen productividad y proceden para pago, así mismo se detalla que FMI no tienen productividad y por lo tanto no procede un pago. Por otro lado, se analizó si aplicaba  el cobro de intereses de acuerdo a la fecha en que el FMI inicio su productividad</a:t>
              </a:r>
            </a:p>
            <a:p>
              <a:pPr algn="just">
                <a:spcBef>
                  <a:spcPts val="1200"/>
                </a:spcBef>
              </a:pPr>
              <a:r>
                <a:rPr lang="en-US" sz="1400" noProof="1"/>
                <a:t>.</a:t>
              </a:r>
              <a:endParaRPr lang="en-US" sz="1200" noProof="1"/>
            </a:p>
          </p:txBody>
        </p:sp>
        <p:sp>
          <p:nvSpPr>
            <p:cNvPr id="23" name="Rectangle 22">
              <a:extLst>
                <a:ext uri="{FF2B5EF4-FFF2-40B4-BE49-F238E27FC236}">
                  <a16:creationId xmlns:a16="http://schemas.microsoft.com/office/drawing/2014/main" id="{06143939-DAE3-43F7-9DA1-C17FA70CDBFE}"/>
                </a:ext>
              </a:extLst>
            </p:cNvPr>
            <p:cNvSpPr/>
            <p:nvPr/>
          </p:nvSpPr>
          <p:spPr>
            <a:xfrm>
              <a:off x="2511854" y="2417046"/>
              <a:ext cx="184730" cy="461665"/>
            </a:xfrm>
            <a:prstGeom prst="rect">
              <a:avLst/>
            </a:prstGeom>
          </p:spPr>
          <p:txBody>
            <a:bodyPr wrap="none" anchor="ctr">
              <a:spAutoFit/>
            </a:bodyPr>
            <a:lstStyle/>
            <a:p>
              <a:pPr algn="ctr"/>
              <a:endParaRPr lang="en-US" sz="2400" b="1" cap="all" dirty="0">
                <a:solidFill>
                  <a:schemeClr val="accent6"/>
                </a:solidFill>
              </a:endParaRPr>
            </a:p>
          </p:txBody>
        </p:sp>
      </p:grpSp>
      <p:sp>
        <p:nvSpPr>
          <p:cNvPr id="25" name="Rectangle 24">
            <a:extLst>
              <a:ext uri="{FF2B5EF4-FFF2-40B4-BE49-F238E27FC236}">
                <a16:creationId xmlns:a16="http://schemas.microsoft.com/office/drawing/2014/main" id="{1CB9E34E-1EB2-4DF7-87D9-D39675C3AD60}"/>
              </a:ext>
            </a:extLst>
          </p:cNvPr>
          <p:cNvSpPr/>
          <p:nvPr/>
        </p:nvSpPr>
        <p:spPr>
          <a:xfrm>
            <a:off x="767410" y="4865336"/>
            <a:ext cx="4053470" cy="1077218"/>
          </a:xfrm>
          <a:prstGeom prst="rect">
            <a:avLst/>
          </a:prstGeom>
        </p:spPr>
        <p:txBody>
          <a:bodyPr wrap="square">
            <a:spAutoFit/>
          </a:bodyPr>
          <a:lstStyle/>
          <a:p>
            <a:pPr algn="just">
              <a:spcBef>
                <a:spcPts val="1200"/>
              </a:spcBef>
            </a:pPr>
            <a:r>
              <a:rPr lang="es-ES" sz="1600" noProof="1">
                <a:solidFill>
                  <a:schemeClr val="accent6"/>
                </a:solidFill>
              </a:rPr>
              <a:t>Los conceptos adeudados en el estado de cuenta </a:t>
            </a:r>
            <a:r>
              <a:rPr lang="es-ES" sz="1600" b="1" noProof="1">
                <a:solidFill>
                  <a:schemeClr val="accent6"/>
                </a:solidFill>
              </a:rPr>
              <a:t>incluían impuesto predial, alumbrado público, sobretasa CVC y tasa  Bomberil,</a:t>
            </a:r>
            <a:r>
              <a:rPr lang="es-ES" sz="1600" noProof="1">
                <a:solidFill>
                  <a:schemeClr val="accent6"/>
                </a:solidFill>
              </a:rPr>
              <a:t> con sus respectivos intereses.</a:t>
            </a:r>
          </a:p>
        </p:txBody>
      </p:sp>
      <p:pic>
        <p:nvPicPr>
          <p:cNvPr id="6" name="Graphic 5" descr="Users">
            <a:extLst>
              <a:ext uri="{FF2B5EF4-FFF2-40B4-BE49-F238E27FC236}">
                <a16:creationId xmlns:a16="http://schemas.microsoft.com/office/drawing/2014/main" id="{93E3EBAF-2CEE-449D-B963-1BB5347CB95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06900" y="2168507"/>
            <a:ext cx="693614" cy="693614"/>
          </a:xfrm>
          <a:prstGeom prst="rect">
            <a:avLst/>
          </a:prstGeom>
        </p:spPr>
      </p:pic>
      <p:pic>
        <p:nvPicPr>
          <p:cNvPr id="9" name="Graphic 8" descr="Puzzle">
            <a:extLst>
              <a:ext uri="{FF2B5EF4-FFF2-40B4-BE49-F238E27FC236}">
                <a16:creationId xmlns:a16="http://schemas.microsoft.com/office/drawing/2014/main" id="{67F0537B-7D4E-4446-B400-C6C9FA10C82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749193" y="5060723"/>
            <a:ext cx="693614" cy="693614"/>
          </a:xfrm>
          <a:prstGeom prst="rect">
            <a:avLst/>
          </a:prstGeom>
        </p:spPr>
      </p:pic>
      <p:pic>
        <p:nvPicPr>
          <p:cNvPr id="30" name="Graphic 29" descr="Shopping cart">
            <a:extLst>
              <a:ext uri="{FF2B5EF4-FFF2-40B4-BE49-F238E27FC236}">
                <a16:creationId xmlns:a16="http://schemas.microsoft.com/office/drawing/2014/main" id="{63BB78A9-50AE-439E-99D1-9B956392176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092004" y="2172441"/>
            <a:ext cx="693614" cy="693614"/>
          </a:xfrm>
          <a:prstGeom prst="rect">
            <a:avLst/>
          </a:prstGeom>
        </p:spPr>
      </p:pic>
      <p:pic>
        <p:nvPicPr>
          <p:cNvPr id="31" name="Imagen 30">
            <a:extLst>
              <a:ext uri="{FF2B5EF4-FFF2-40B4-BE49-F238E27FC236}">
                <a16:creationId xmlns:a16="http://schemas.microsoft.com/office/drawing/2014/main" id="{14ADAD91-C306-43C9-B040-ADB5CED3F31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333191" y="48237"/>
            <a:ext cx="1715135" cy="745490"/>
          </a:xfrm>
          <a:prstGeom prst="rect">
            <a:avLst/>
          </a:prstGeom>
        </p:spPr>
      </p:pic>
      <p:cxnSp>
        <p:nvCxnSpPr>
          <p:cNvPr id="7" name="Conector: angular 6">
            <a:extLst>
              <a:ext uri="{FF2B5EF4-FFF2-40B4-BE49-F238E27FC236}">
                <a16:creationId xmlns:a16="http://schemas.microsoft.com/office/drawing/2014/main" id="{5B9A77E4-1D8C-47AE-8118-CF672861D1A0}"/>
              </a:ext>
            </a:extLst>
          </p:cNvPr>
          <p:cNvCxnSpPr>
            <a:stCxn id="17" idx="2"/>
            <a:endCxn id="12" idx="3"/>
          </p:cNvCxnSpPr>
          <p:nvPr/>
        </p:nvCxnSpPr>
        <p:spPr>
          <a:xfrm rot="5400000" flipH="1" flipV="1">
            <a:off x="2974696" y="1837411"/>
            <a:ext cx="20044" cy="2144379"/>
          </a:xfrm>
          <a:prstGeom prst="bentConnector3">
            <a:avLst>
              <a:gd name="adj1" fmla="val -1829705"/>
            </a:avLst>
          </a:prstGeom>
          <a:ln>
            <a:tailEnd type="triangle"/>
          </a:ln>
        </p:spPr>
        <p:style>
          <a:lnRef idx="2">
            <a:schemeClr val="dk1"/>
          </a:lnRef>
          <a:fillRef idx="0">
            <a:schemeClr val="dk1"/>
          </a:fillRef>
          <a:effectRef idx="1">
            <a:schemeClr val="dk1"/>
          </a:effectRef>
          <a:fontRef idx="minor">
            <a:schemeClr val="tx1"/>
          </a:fontRef>
        </p:style>
      </p:cxnSp>
      <p:cxnSp>
        <p:nvCxnSpPr>
          <p:cNvPr id="20" name="Conector: angular 19">
            <a:extLst>
              <a:ext uri="{FF2B5EF4-FFF2-40B4-BE49-F238E27FC236}">
                <a16:creationId xmlns:a16="http://schemas.microsoft.com/office/drawing/2014/main" id="{C5984B20-01C6-4D99-A916-FED9484B5299}"/>
              </a:ext>
            </a:extLst>
          </p:cNvPr>
          <p:cNvCxnSpPr>
            <a:stCxn id="25" idx="1"/>
          </p:cNvCxnSpPr>
          <p:nvPr/>
        </p:nvCxnSpPr>
        <p:spPr>
          <a:xfrm rot="10800000" flipH="1" flipV="1">
            <a:off x="767409" y="5403944"/>
            <a:ext cx="5140095" cy="833367"/>
          </a:xfrm>
          <a:prstGeom prst="bentConnector3">
            <a:avLst>
              <a:gd name="adj1" fmla="val -4447"/>
            </a:avLst>
          </a:prstGeom>
          <a:ln>
            <a:tailEnd type="triangle"/>
          </a:ln>
        </p:spPr>
        <p:style>
          <a:lnRef idx="2">
            <a:schemeClr val="dk1"/>
          </a:lnRef>
          <a:fillRef idx="0">
            <a:schemeClr val="dk1"/>
          </a:fillRef>
          <a:effectRef idx="1">
            <a:schemeClr val="dk1"/>
          </a:effectRef>
          <a:fontRef idx="minor">
            <a:schemeClr val="tx1"/>
          </a:fontRef>
        </p:style>
      </p:cxnSp>
      <p:cxnSp>
        <p:nvCxnSpPr>
          <p:cNvPr id="39" name="Conector: angular 38">
            <a:extLst>
              <a:ext uri="{FF2B5EF4-FFF2-40B4-BE49-F238E27FC236}">
                <a16:creationId xmlns:a16="http://schemas.microsoft.com/office/drawing/2014/main" id="{C0481EE2-C7E8-4FAD-89EB-FEBD161CC0F6}"/>
              </a:ext>
            </a:extLst>
          </p:cNvPr>
          <p:cNvCxnSpPr>
            <a:cxnSpLocks/>
            <a:stCxn id="22" idx="3"/>
            <a:endCxn id="13" idx="4"/>
          </p:cNvCxnSpPr>
          <p:nvPr/>
        </p:nvCxnSpPr>
        <p:spPr>
          <a:xfrm flipH="1">
            <a:off x="7754321" y="2515314"/>
            <a:ext cx="4122735" cy="542455"/>
          </a:xfrm>
          <a:prstGeom prst="bentConnector4">
            <a:avLst>
              <a:gd name="adj1" fmla="val -5545"/>
              <a:gd name="adj2" fmla="val 283277"/>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143544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1000"/>
                                        <p:tgtEl>
                                          <p:spTgt spid="25"/>
                                        </p:tgtEl>
                                      </p:cBhvr>
                                    </p:animEffect>
                                    <p:anim calcmode="lin" valueType="num">
                                      <p:cBhvr>
                                        <p:cTn id="15" dur="1000" fill="hold"/>
                                        <p:tgtEl>
                                          <p:spTgt spid="25"/>
                                        </p:tgtEl>
                                        <p:attrNameLst>
                                          <p:attrName>ppt_x</p:attrName>
                                        </p:attrNameLst>
                                      </p:cBhvr>
                                      <p:tavLst>
                                        <p:tav tm="0">
                                          <p:val>
                                            <p:strVal val="#ppt_x"/>
                                          </p:val>
                                        </p:tav>
                                        <p:tav tm="100000">
                                          <p:val>
                                            <p:strVal val="#ppt_x"/>
                                          </p:val>
                                        </p:tav>
                                      </p:tavLst>
                                    </p:anim>
                                    <p:anim calcmode="lin" valueType="num">
                                      <p:cBhvr>
                                        <p:cTn id="16"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5"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7B053-12D8-C447-98F9-57E290950773}"/>
              </a:ext>
            </a:extLst>
          </p:cNvPr>
          <p:cNvSpPr>
            <a:spLocks noGrp="1"/>
          </p:cNvSpPr>
          <p:nvPr>
            <p:ph type="title"/>
          </p:nvPr>
        </p:nvSpPr>
        <p:spPr/>
        <p:txBody>
          <a:bodyPr>
            <a:normAutofit/>
          </a:bodyPr>
          <a:lstStyle/>
          <a:p>
            <a:r>
              <a:rPr lang="en-US" b="1" dirty="0"/>
              <a:t>Proceso cruce de cuentas</a:t>
            </a:r>
          </a:p>
        </p:txBody>
      </p:sp>
      <p:sp>
        <p:nvSpPr>
          <p:cNvPr id="4" name="Slide Number Placeholder 3">
            <a:extLst>
              <a:ext uri="{FF2B5EF4-FFF2-40B4-BE49-F238E27FC236}">
                <a16:creationId xmlns:a16="http://schemas.microsoft.com/office/drawing/2014/main" id="{C81580D2-5BC1-9948-9CCC-9DE29E33D051}"/>
              </a:ext>
            </a:extLst>
          </p:cNvPr>
          <p:cNvSpPr>
            <a:spLocks noGrp="1"/>
          </p:cNvSpPr>
          <p:nvPr>
            <p:ph type="sldNum" sz="quarter" idx="12"/>
          </p:nvPr>
        </p:nvSpPr>
        <p:spPr/>
        <p:txBody>
          <a:bodyPr/>
          <a:lstStyle/>
          <a:p>
            <a:fld id="{F68327C5-B821-4FE9-A59A-A60D9EB59A9A}" type="slidenum">
              <a:rPr lang="en-US" smtClean="0"/>
              <a:pPr/>
              <a:t>144</a:t>
            </a:fld>
            <a:endParaRPr lang="en-US" dirty="0"/>
          </a:p>
        </p:txBody>
      </p:sp>
      <p:grpSp>
        <p:nvGrpSpPr>
          <p:cNvPr id="19" name="Group 18">
            <a:extLst>
              <a:ext uri="{FF2B5EF4-FFF2-40B4-BE49-F238E27FC236}">
                <a16:creationId xmlns:a16="http://schemas.microsoft.com/office/drawing/2014/main" id="{D6C3E0BA-0ADE-486D-BB41-B6B6B7A40D05}"/>
              </a:ext>
            </a:extLst>
          </p:cNvPr>
          <p:cNvGrpSpPr/>
          <p:nvPr/>
        </p:nvGrpSpPr>
        <p:grpSpPr>
          <a:xfrm>
            <a:off x="3108579" y="1386186"/>
            <a:ext cx="5974843" cy="4658664"/>
            <a:chOff x="3108579" y="1386186"/>
            <a:chExt cx="5974843" cy="4658664"/>
          </a:xfrm>
        </p:grpSpPr>
        <p:sp>
          <p:nvSpPr>
            <p:cNvPr id="6" name="Shape">
              <a:extLst>
                <a:ext uri="{FF2B5EF4-FFF2-40B4-BE49-F238E27FC236}">
                  <a16:creationId xmlns:a16="http://schemas.microsoft.com/office/drawing/2014/main" id="{01FD4A17-19CD-FC48-90F3-F6C08C9AA08A}"/>
                </a:ext>
              </a:extLst>
            </p:cNvPr>
            <p:cNvSpPr/>
            <p:nvPr/>
          </p:nvSpPr>
          <p:spPr>
            <a:xfrm>
              <a:off x="3897793" y="3038604"/>
              <a:ext cx="1089780" cy="1355511"/>
            </a:xfrm>
            <a:custGeom>
              <a:avLst/>
              <a:gdLst/>
              <a:ahLst/>
              <a:cxnLst>
                <a:cxn ang="0">
                  <a:pos x="wd2" y="hd2"/>
                </a:cxn>
                <a:cxn ang="5400000">
                  <a:pos x="wd2" y="hd2"/>
                </a:cxn>
                <a:cxn ang="10800000">
                  <a:pos x="wd2" y="hd2"/>
                </a:cxn>
                <a:cxn ang="16200000">
                  <a:pos x="wd2" y="hd2"/>
                </a:cxn>
              </a:cxnLst>
              <a:rect l="0" t="0" r="r" b="b"/>
              <a:pathLst>
                <a:path w="21203" h="21482" extrusionOk="0">
                  <a:moveTo>
                    <a:pt x="164" y="100"/>
                  </a:moveTo>
                  <a:cubicBezTo>
                    <a:pt x="264" y="107"/>
                    <a:pt x="364" y="112"/>
                    <a:pt x="464" y="118"/>
                  </a:cubicBezTo>
                  <a:cubicBezTo>
                    <a:pt x="393" y="114"/>
                    <a:pt x="324" y="110"/>
                    <a:pt x="254" y="105"/>
                  </a:cubicBezTo>
                  <a:cubicBezTo>
                    <a:pt x="2279" y="478"/>
                    <a:pt x="2626" y="2321"/>
                    <a:pt x="2959" y="3727"/>
                  </a:cubicBezTo>
                  <a:cubicBezTo>
                    <a:pt x="3280" y="5085"/>
                    <a:pt x="3605" y="6442"/>
                    <a:pt x="3931" y="7800"/>
                  </a:cubicBezTo>
                  <a:cubicBezTo>
                    <a:pt x="4699" y="10995"/>
                    <a:pt x="5461" y="14190"/>
                    <a:pt x="6295" y="17372"/>
                  </a:cubicBezTo>
                  <a:cubicBezTo>
                    <a:pt x="6684" y="18852"/>
                    <a:pt x="7159" y="21270"/>
                    <a:pt x="9475" y="21412"/>
                  </a:cubicBezTo>
                  <a:cubicBezTo>
                    <a:pt x="11414" y="21532"/>
                    <a:pt x="13396" y="21460"/>
                    <a:pt x="15339" y="21460"/>
                  </a:cubicBezTo>
                  <a:cubicBezTo>
                    <a:pt x="16721" y="21460"/>
                    <a:pt x="18103" y="21459"/>
                    <a:pt x="19485" y="21446"/>
                  </a:cubicBezTo>
                  <a:cubicBezTo>
                    <a:pt x="20046" y="21441"/>
                    <a:pt x="20646" y="21378"/>
                    <a:pt x="21203" y="21412"/>
                  </a:cubicBezTo>
                  <a:cubicBezTo>
                    <a:pt x="19088" y="21282"/>
                    <a:pt x="18508" y="19191"/>
                    <a:pt x="18140" y="17811"/>
                  </a:cubicBezTo>
                  <a:cubicBezTo>
                    <a:pt x="17750" y="16351"/>
                    <a:pt x="17387" y="14885"/>
                    <a:pt x="17025" y="13420"/>
                  </a:cubicBezTo>
                  <a:cubicBezTo>
                    <a:pt x="16248" y="10269"/>
                    <a:pt x="15491" y="7115"/>
                    <a:pt x="14743" y="3959"/>
                  </a:cubicBezTo>
                  <a:cubicBezTo>
                    <a:pt x="14354" y="2319"/>
                    <a:pt x="13981" y="225"/>
                    <a:pt x="11473" y="75"/>
                  </a:cubicBezTo>
                  <a:cubicBezTo>
                    <a:pt x="9088" y="-68"/>
                    <a:pt x="6651" y="35"/>
                    <a:pt x="4261" y="41"/>
                  </a:cubicBezTo>
                  <a:cubicBezTo>
                    <a:pt x="3093" y="44"/>
                    <a:pt x="1924" y="45"/>
                    <a:pt x="756" y="64"/>
                  </a:cubicBezTo>
                  <a:cubicBezTo>
                    <a:pt x="648" y="65"/>
                    <a:pt x="-397" y="66"/>
                    <a:pt x="164" y="100"/>
                  </a:cubicBezTo>
                  <a:lnTo>
                    <a:pt x="164" y="100"/>
                  </a:lnTo>
                  <a:close/>
                </a:path>
              </a:pathLst>
            </a:custGeom>
            <a:solidFill>
              <a:schemeClr val="accent5">
                <a:lumMod val="50000"/>
              </a:schemeClr>
            </a:solidFill>
            <a:ln w="12700">
              <a:miter lim="400000"/>
            </a:ln>
          </p:spPr>
          <p:txBody>
            <a:bodyPr lIns="38100" tIns="38100" rIns="38100" bIns="38100" anchor="ctr"/>
            <a:lstStyle/>
            <a:p>
              <a:pPr algn="ctr">
                <a:defRPr sz="3000">
                  <a:solidFill>
                    <a:srgbClr val="FFFFFF"/>
                  </a:solidFill>
                </a:defRPr>
              </a:pPr>
              <a:endParaRPr/>
            </a:p>
          </p:txBody>
        </p:sp>
        <p:sp>
          <p:nvSpPr>
            <p:cNvPr id="7" name="Shape">
              <a:extLst>
                <a:ext uri="{FF2B5EF4-FFF2-40B4-BE49-F238E27FC236}">
                  <a16:creationId xmlns:a16="http://schemas.microsoft.com/office/drawing/2014/main" id="{EBD0E714-EEBC-D14A-A3A8-1BBC13135A11}"/>
                </a:ext>
              </a:extLst>
            </p:cNvPr>
            <p:cNvSpPr/>
            <p:nvPr/>
          </p:nvSpPr>
          <p:spPr>
            <a:xfrm>
              <a:off x="6923115" y="2512461"/>
              <a:ext cx="1279259" cy="1881723"/>
            </a:xfrm>
            <a:custGeom>
              <a:avLst/>
              <a:gdLst/>
              <a:ahLst/>
              <a:cxnLst>
                <a:cxn ang="0">
                  <a:pos x="wd2" y="hd2"/>
                </a:cxn>
                <a:cxn ang="5400000">
                  <a:pos x="wd2" y="hd2"/>
                </a:cxn>
                <a:cxn ang="10800000">
                  <a:pos x="wd2" y="hd2"/>
                </a:cxn>
                <a:cxn ang="16200000">
                  <a:pos x="wd2" y="hd2"/>
                </a:cxn>
              </a:cxnLst>
              <a:rect l="0" t="0" r="r" b="b"/>
              <a:pathLst>
                <a:path w="20930" h="21534" extrusionOk="0">
                  <a:moveTo>
                    <a:pt x="140" y="59"/>
                  </a:moveTo>
                  <a:cubicBezTo>
                    <a:pt x="223" y="62"/>
                    <a:pt x="308" y="66"/>
                    <a:pt x="393" y="69"/>
                  </a:cubicBezTo>
                  <a:cubicBezTo>
                    <a:pt x="333" y="66"/>
                    <a:pt x="276" y="63"/>
                    <a:pt x="216" y="59"/>
                  </a:cubicBezTo>
                  <a:cubicBezTo>
                    <a:pt x="2683" y="336"/>
                    <a:pt x="3102" y="2340"/>
                    <a:pt x="3494" y="3759"/>
                  </a:cubicBezTo>
                  <a:cubicBezTo>
                    <a:pt x="3880" y="5157"/>
                    <a:pt x="4269" y="6553"/>
                    <a:pt x="4659" y="7949"/>
                  </a:cubicBezTo>
                  <a:cubicBezTo>
                    <a:pt x="5556" y="11154"/>
                    <a:pt x="6447" y="14362"/>
                    <a:pt x="7426" y="17556"/>
                  </a:cubicBezTo>
                  <a:cubicBezTo>
                    <a:pt x="7897" y="19091"/>
                    <a:pt x="8507" y="21385"/>
                    <a:pt x="11282" y="21491"/>
                  </a:cubicBezTo>
                  <a:cubicBezTo>
                    <a:pt x="13296" y="21568"/>
                    <a:pt x="15332" y="21520"/>
                    <a:pt x="17347" y="21515"/>
                  </a:cubicBezTo>
                  <a:cubicBezTo>
                    <a:pt x="18329" y="21513"/>
                    <a:pt x="19312" y="21512"/>
                    <a:pt x="20294" y="21499"/>
                  </a:cubicBezTo>
                  <a:cubicBezTo>
                    <a:pt x="20383" y="21498"/>
                    <a:pt x="21265" y="21491"/>
                    <a:pt x="20792" y="21473"/>
                  </a:cubicBezTo>
                  <a:cubicBezTo>
                    <a:pt x="20719" y="21470"/>
                    <a:pt x="20648" y="21467"/>
                    <a:pt x="20575" y="21465"/>
                  </a:cubicBezTo>
                  <a:cubicBezTo>
                    <a:pt x="20634" y="21467"/>
                    <a:pt x="20692" y="21470"/>
                    <a:pt x="20751" y="21474"/>
                  </a:cubicBezTo>
                  <a:cubicBezTo>
                    <a:pt x="18403" y="21204"/>
                    <a:pt x="17793" y="19188"/>
                    <a:pt x="17371" y="17827"/>
                  </a:cubicBezTo>
                  <a:cubicBezTo>
                    <a:pt x="16926" y="16393"/>
                    <a:pt x="16510" y="14952"/>
                    <a:pt x="16096" y="13513"/>
                  </a:cubicBezTo>
                  <a:cubicBezTo>
                    <a:pt x="15187" y="10350"/>
                    <a:pt x="14303" y="7184"/>
                    <a:pt x="13426" y="4016"/>
                  </a:cubicBezTo>
                  <a:cubicBezTo>
                    <a:pt x="12982" y="2412"/>
                    <a:pt x="12567" y="150"/>
                    <a:pt x="9649" y="42"/>
                  </a:cubicBezTo>
                  <a:cubicBezTo>
                    <a:pt x="7636" y="-32"/>
                    <a:pt x="5601" y="13"/>
                    <a:pt x="3584" y="18"/>
                  </a:cubicBezTo>
                  <a:cubicBezTo>
                    <a:pt x="2603" y="20"/>
                    <a:pt x="1619" y="21"/>
                    <a:pt x="637" y="34"/>
                  </a:cubicBezTo>
                  <a:cubicBezTo>
                    <a:pt x="547" y="34"/>
                    <a:pt x="-335" y="41"/>
                    <a:pt x="140" y="59"/>
                  </a:cubicBezTo>
                  <a:lnTo>
                    <a:pt x="140" y="59"/>
                  </a:lnTo>
                  <a:close/>
                </a:path>
              </a:pathLst>
            </a:custGeom>
            <a:solidFill>
              <a:schemeClr val="accent1">
                <a:lumMod val="50000"/>
              </a:schemeClr>
            </a:solidFill>
            <a:ln w="12700">
              <a:miter lim="400000"/>
            </a:ln>
          </p:spPr>
          <p:txBody>
            <a:bodyPr lIns="38100" tIns="38100" rIns="38100" bIns="38100" anchor="ctr"/>
            <a:lstStyle/>
            <a:p>
              <a:pPr algn="ctr">
                <a:defRPr sz="3000">
                  <a:solidFill>
                    <a:srgbClr val="FFFFFF"/>
                  </a:solidFill>
                </a:defRPr>
              </a:pPr>
              <a:endParaRPr/>
            </a:p>
          </p:txBody>
        </p:sp>
        <p:sp>
          <p:nvSpPr>
            <p:cNvPr id="8" name="Shape">
              <a:extLst>
                <a:ext uri="{FF2B5EF4-FFF2-40B4-BE49-F238E27FC236}">
                  <a16:creationId xmlns:a16="http://schemas.microsoft.com/office/drawing/2014/main" id="{306D6131-9E83-014F-9112-EF45B58DC5F7}"/>
                </a:ext>
              </a:extLst>
            </p:cNvPr>
            <p:cNvSpPr/>
            <p:nvPr/>
          </p:nvSpPr>
          <p:spPr>
            <a:xfrm>
              <a:off x="6248995" y="2512461"/>
              <a:ext cx="1282297" cy="1881636"/>
            </a:xfrm>
            <a:custGeom>
              <a:avLst/>
              <a:gdLst/>
              <a:ahLst/>
              <a:cxnLst>
                <a:cxn ang="0">
                  <a:pos x="wd2" y="hd2"/>
                </a:cxn>
                <a:cxn ang="5400000">
                  <a:pos x="wd2" y="hd2"/>
                </a:cxn>
                <a:cxn ang="10800000">
                  <a:pos x="wd2" y="hd2"/>
                </a:cxn>
                <a:cxn ang="16200000">
                  <a:pos x="wd2" y="hd2"/>
                </a:cxn>
              </a:cxnLst>
              <a:rect l="0" t="0" r="r" b="b"/>
              <a:pathLst>
                <a:path w="20668" h="21533" extrusionOk="0">
                  <a:moveTo>
                    <a:pt x="11136" y="41"/>
                  </a:moveTo>
                  <a:cubicBezTo>
                    <a:pt x="8499" y="140"/>
                    <a:pt x="7940" y="2087"/>
                    <a:pt x="7529" y="3599"/>
                  </a:cubicBezTo>
                  <a:cubicBezTo>
                    <a:pt x="7158" y="4963"/>
                    <a:pt x="6785" y="6326"/>
                    <a:pt x="6410" y="7689"/>
                  </a:cubicBezTo>
                  <a:cubicBezTo>
                    <a:pt x="5521" y="10918"/>
                    <a:pt x="4636" y="14150"/>
                    <a:pt x="3670" y="17368"/>
                  </a:cubicBezTo>
                  <a:cubicBezTo>
                    <a:pt x="3228" y="18838"/>
                    <a:pt x="2745" y="21177"/>
                    <a:pt x="202" y="21473"/>
                  </a:cubicBezTo>
                  <a:cubicBezTo>
                    <a:pt x="260" y="21470"/>
                    <a:pt x="317" y="21467"/>
                    <a:pt x="375" y="21464"/>
                  </a:cubicBezTo>
                  <a:cubicBezTo>
                    <a:pt x="304" y="21466"/>
                    <a:pt x="234" y="21469"/>
                    <a:pt x="162" y="21472"/>
                  </a:cubicBezTo>
                  <a:cubicBezTo>
                    <a:pt x="-466" y="21496"/>
                    <a:pt x="953" y="21503"/>
                    <a:pt x="652" y="21498"/>
                  </a:cubicBezTo>
                  <a:cubicBezTo>
                    <a:pt x="1620" y="21511"/>
                    <a:pt x="2588" y="21512"/>
                    <a:pt x="3556" y="21514"/>
                  </a:cubicBezTo>
                  <a:cubicBezTo>
                    <a:pt x="5541" y="21518"/>
                    <a:pt x="7547" y="21567"/>
                    <a:pt x="9530" y="21490"/>
                  </a:cubicBezTo>
                  <a:cubicBezTo>
                    <a:pt x="12012" y="21393"/>
                    <a:pt x="12753" y="19429"/>
                    <a:pt x="13194" y="17998"/>
                  </a:cubicBezTo>
                  <a:cubicBezTo>
                    <a:pt x="13626" y="16593"/>
                    <a:pt x="14028" y="15185"/>
                    <a:pt x="14428" y="13775"/>
                  </a:cubicBezTo>
                  <a:cubicBezTo>
                    <a:pt x="15334" y="10585"/>
                    <a:pt x="16213" y="7390"/>
                    <a:pt x="17083" y="4195"/>
                  </a:cubicBezTo>
                  <a:cubicBezTo>
                    <a:pt x="17497" y="2677"/>
                    <a:pt x="17791" y="360"/>
                    <a:pt x="20432" y="60"/>
                  </a:cubicBezTo>
                  <a:cubicBezTo>
                    <a:pt x="20373" y="63"/>
                    <a:pt x="20316" y="66"/>
                    <a:pt x="20258" y="70"/>
                  </a:cubicBezTo>
                  <a:cubicBezTo>
                    <a:pt x="20340" y="67"/>
                    <a:pt x="20424" y="63"/>
                    <a:pt x="20506" y="60"/>
                  </a:cubicBezTo>
                  <a:cubicBezTo>
                    <a:pt x="21134" y="37"/>
                    <a:pt x="19714" y="29"/>
                    <a:pt x="20016" y="34"/>
                  </a:cubicBezTo>
                  <a:cubicBezTo>
                    <a:pt x="19048" y="21"/>
                    <a:pt x="18080" y="20"/>
                    <a:pt x="17112" y="18"/>
                  </a:cubicBezTo>
                  <a:cubicBezTo>
                    <a:pt x="15126" y="14"/>
                    <a:pt x="13121" y="-33"/>
                    <a:pt x="11136" y="41"/>
                  </a:cubicBezTo>
                  <a:lnTo>
                    <a:pt x="11136" y="41"/>
                  </a:lnTo>
                  <a:close/>
                </a:path>
              </a:pathLst>
            </a:custGeom>
            <a:solidFill>
              <a:schemeClr val="accent1"/>
            </a:solidFill>
            <a:ln w="12700">
              <a:miter lim="400000"/>
            </a:ln>
          </p:spPr>
          <p:txBody>
            <a:bodyPr lIns="38100" tIns="38100" rIns="38100" bIns="38100" anchor="ctr"/>
            <a:lstStyle/>
            <a:p>
              <a:pPr algn="ctr">
                <a:defRPr sz="3000">
                  <a:solidFill>
                    <a:srgbClr val="FFFFFF"/>
                  </a:solidFill>
                </a:defRPr>
              </a:pPr>
              <a:endParaRPr dirty="0"/>
            </a:p>
          </p:txBody>
        </p:sp>
        <p:sp>
          <p:nvSpPr>
            <p:cNvPr id="9" name="Shape">
              <a:extLst>
                <a:ext uri="{FF2B5EF4-FFF2-40B4-BE49-F238E27FC236}">
                  <a16:creationId xmlns:a16="http://schemas.microsoft.com/office/drawing/2014/main" id="{639838A3-5963-4F4A-AD12-EE7D12A148B7}"/>
                </a:ext>
              </a:extLst>
            </p:cNvPr>
            <p:cNvSpPr/>
            <p:nvPr/>
          </p:nvSpPr>
          <p:spPr>
            <a:xfrm>
              <a:off x="7745214" y="1386186"/>
              <a:ext cx="1338208" cy="3006244"/>
            </a:xfrm>
            <a:custGeom>
              <a:avLst/>
              <a:gdLst/>
              <a:ahLst/>
              <a:cxnLst>
                <a:cxn ang="0">
                  <a:pos x="wd2" y="hd2"/>
                </a:cxn>
                <a:cxn ang="5400000">
                  <a:pos x="wd2" y="hd2"/>
                </a:cxn>
                <a:cxn ang="10800000">
                  <a:pos x="wd2" y="hd2"/>
                </a:cxn>
                <a:cxn ang="16200000">
                  <a:pos x="wd2" y="hd2"/>
                </a:cxn>
              </a:cxnLst>
              <a:rect l="0" t="0" r="r" b="b"/>
              <a:pathLst>
                <a:path w="21025" h="21415" extrusionOk="0">
                  <a:moveTo>
                    <a:pt x="20685" y="1835"/>
                  </a:moveTo>
                  <a:lnTo>
                    <a:pt x="18952" y="527"/>
                  </a:lnTo>
                  <a:cubicBezTo>
                    <a:pt x="18216" y="-28"/>
                    <a:pt x="16578" y="-170"/>
                    <a:pt x="15444" y="225"/>
                  </a:cubicBezTo>
                  <a:lnTo>
                    <a:pt x="12736" y="1166"/>
                  </a:lnTo>
                  <a:cubicBezTo>
                    <a:pt x="12271" y="1328"/>
                    <a:pt x="11952" y="1562"/>
                    <a:pt x="11841" y="1823"/>
                  </a:cubicBezTo>
                  <a:cubicBezTo>
                    <a:pt x="10896" y="4050"/>
                    <a:pt x="9961" y="6278"/>
                    <a:pt x="9015" y="8506"/>
                  </a:cubicBezTo>
                  <a:cubicBezTo>
                    <a:pt x="7724" y="11537"/>
                    <a:pt x="6443" y="14570"/>
                    <a:pt x="5061" y="17593"/>
                  </a:cubicBezTo>
                  <a:cubicBezTo>
                    <a:pt x="4840" y="18078"/>
                    <a:pt x="4618" y="18563"/>
                    <a:pt x="4372" y="19045"/>
                  </a:cubicBezTo>
                  <a:cubicBezTo>
                    <a:pt x="3904" y="19967"/>
                    <a:pt x="2635" y="21213"/>
                    <a:pt x="309" y="21377"/>
                  </a:cubicBezTo>
                  <a:cubicBezTo>
                    <a:pt x="277" y="21378"/>
                    <a:pt x="225" y="21381"/>
                    <a:pt x="193" y="21382"/>
                  </a:cubicBezTo>
                  <a:cubicBezTo>
                    <a:pt x="-506" y="21394"/>
                    <a:pt x="946" y="21402"/>
                    <a:pt x="637" y="21399"/>
                  </a:cubicBezTo>
                  <a:cubicBezTo>
                    <a:pt x="1580" y="21407"/>
                    <a:pt x="2524" y="21408"/>
                    <a:pt x="3467" y="21409"/>
                  </a:cubicBezTo>
                  <a:cubicBezTo>
                    <a:pt x="5406" y="21411"/>
                    <a:pt x="7354" y="21430"/>
                    <a:pt x="9291" y="21394"/>
                  </a:cubicBezTo>
                  <a:cubicBezTo>
                    <a:pt x="12870" y="21327"/>
                    <a:pt x="13714" y="19352"/>
                    <a:pt x="14309" y="18071"/>
                  </a:cubicBezTo>
                  <a:cubicBezTo>
                    <a:pt x="14915" y="16768"/>
                    <a:pt x="15486" y="15461"/>
                    <a:pt x="16055" y="14155"/>
                  </a:cubicBezTo>
                  <a:cubicBezTo>
                    <a:pt x="17449" y="10956"/>
                    <a:pt x="18806" y="7754"/>
                    <a:pt x="20159" y="4552"/>
                  </a:cubicBezTo>
                  <a:cubicBezTo>
                    <a:pt x="20536" y="3658"/>
                    <a:pt x="20673" y="3329"/>
                    <a:pt x="20982" y="2598"/>
                  </a:cubicBezTo>
                  <a:cubicBezTo>
                    <a:pt x="21094" y="2336"/>
                    <a:pt x="20988" y="2064"/>
                    <a:pt x="20685" y="1835"/>
                  </a:cubicBezTo>
                  <a:close/>
                  <a:moveTo>
                    <a:pt x="19477" y="2676"/>
                  </a:moveTo>
                  <a:cubicBezTo>
                    <a:pt x="19434" y="2685"/>
                    <a:pt x="19389" y="2690"/>
                    <a:pt x="19345" y="2690"/>
                  </a:cubicBezTo>
                  <a:cubicBezTo>
                    <a:pt x="19226" y="2690"/>
                    <a:pt x="19113" y="2659"/>
                    <a:pt x="19060" y="2607"/>
                  </a:cubicBezTo>
                  <a:lnTo>
                    <a:pt x="17825" y="1401"/>
                  </a:lnTo>
                  <a:cubicBezTo>
                    <a:pt x="17601" y="1183"/>
                    <a:pt x="17237" y="1039"/>
                    <a:pt x="16825" y="1005"/>
                  </a:cubicBezTo>
                  <a:cubicBezTo>
                    <a:pt x="16474" y="977"/>
                    <a:pt x="16120" y="1033"/>
                    <a:pt x="15831" y="1163"/>
                  </a:cubicBezTo>
                  <a:lnTo>
                    <a:pt x="13900" y="2032"/>
                  </a:lnTo>
                  <a:cubicBezTo>
                    <a:pt x="13777" y="2088"/>
                    <a:pt x="13578" y="2087"/>
                    <a:pt x="13455" y="2031"/>
                  </a:cubicBezTo>
                  <a:cubicBezTo>
                    <a:pt x="13332" y="1976"/>
                    <a:pt x="13334" y="1886"/>
                    <a:pt x="13456" y="1830"/>
                  </a:cubicBezTo>
                  <a:lnTo>
                    <a:pt x="15387" y="961"/>
                  </a:lnTo>
                  <a:cubicBezTo>
                    <a:pt x="15827" y="764"/>
                    <a:pt x="16377" y="680"/>
                    <a:pt x="16936" y="725"/>
                  </a:cubicBezTo>
                  <a:cubicBezTo>
                    <a:pt x="17552" y="776"/>
                    <a:pt x="18084" y="978"/>
                    <a:pt x="18394" y="1282"/>
                  </a:cubicBezTo>
                  <a:lnTo>
                    <a:pt x="19629" y="2488"/>
                  </a:lnTo>
                  <a:cubicBezTo>
                    <a:pt x="19703" y="2558"/>
                    <a:pt x="19634" y="2643"/>
                    <a:pt x="19477" y="2676"/>
                  </a:cubicBezTo>
                  <a:close/>
                </a:path>
              </a:pathLst>
            </a:custGeom>
            <a:solidFill>
              <a:schemeClr val="accent1"/>
            </a:solidFill>
            <a:ln w="12700">
              <a:miter lim="400000"/>
            </a:ln>
          </p:spPr>
          <p:txBody>
            <a:bodyPr lIns="38100" tIns="38100" rIns="320040" bIns="38100" anchor="ctr"/>
            <a:lstStyle/>
            <a:p>
              <a:pPr algn="r">
                <a:defRPr sz="3000">
                  <a:solidFill>
                    <a:srgbClr val="FFFFFF"/>
                  </a:solidFill>
                </a:defRPr>
              </a:pPr>
              <a:r>
                <a:rPr lang="fr-CA" dirty="0"/>
                <a:t>   02</a:t>
              </a:r>
              <a:endParaRPr dirty="0"/>
            </a:p>
          </p:txBody>
        </p:sp>
        <p:sp>
          <p:nvSpPr>
            <p:cNvPr id="10" name="Shape">
              <a:extLst>
                <a:ext uri="{FF2B5EF4-FFF2-40B4-BE49-F238E27FC236}">
                  <a16:creationId xmlns:a16="http://schemas.microsoft.com/office/drawing/2014/main" id="{36087716-42D0-ED40-B604-A93D69E26871}"/>
                </a:ext>
              </a:extLst>
            </p:cNvPr>
            <p:cNvSpPr/>
            <p:nvPr/>
          </p:nvSpPr>
          <p:spPr>
            <a:xfrm>
              <a:off x="5328245" y="2512461"/>
              <a:ext cx="1279219" cy="1881723"/>
            </a:xfrm>
            <a:custGeom>
              <a:avLst/>
              <a:gdLst/>
              <a:ahLst/>
              <a:cxnLst>
                <a:cxn ang="0">
                  <a:pos x="wd2" y="hd2"/>
                </a:cxn>
                <a:cxn ang="5400000">
                  <a:pos x="wd2" y="hd2"/>
                </a:cxn>
                <a:cxn ang="10800000">
                  <a:pos x="wd2" y="hd2"/>
                </a:cxn>
                <a:cxn ang="16200000">
                  <a:pos x="wd2" y="hd2"/>
                </a:cxn>
              </a:cxnLst>
              <a:rect l="0" t="0" r="r" b="b"/>
              <a:pathLst>
                <a:path w="20931" h="21534" extrusionOk="0">
                  <a:moveTo>
                    <a:pt x="138" y="59"/>
                  </a:moveTo>
                  <a:cubicBezTo>
                    <a:pt x="222" y="62"/>
                    <a:pt x="307" y="66"/>
                    <a:pt x="391" y="69"/>
                  </a:cubicBezTo>
                  <a:cubicBezTo>
                    <a:pt x="332" y="66"/>
                    <a:pt x="274" y="63"/>
                    <a:pt x="215" y="59"/>
                  </a:cubicBezTo>
                  <a:cubicBezTo>
                    <a:pt x="2682" y="336"/>
                    <a:pt x="3100" y="2340"/>
                    <a:pt x="3493" y="3759"/>
                  </a:cubicBezTo>
                  <a:cubicBezTo>
                    <a:pt x="3879" y="5157"/>
                    <a:pt x="4268" y="6553"/>
                    <a:pt x="4658" y="7949"/>
                  </a:cubicBezTo>
                  <a:cubicBezTo>
                    <a:pt x="5555" y="11154"/>
                    <a:pt x="6446" y="14362"/>
                    <a:pt x="7425" y="17556"/>
                  </a:cubicBezTo>
                  <a:cubicBezTo>
                    <a:pt x="7896" y="19091"/>
                    <a:pt x="8506" y="21385"/>
                    <a:pt x="11281" y="21491"/>
                  </a:cubicBezTo>
                  <a:cubicBezTo>
                    <a:pt x="13295" y="21568"/>
                    <a:pt x="15332" y="21520"/>
                    <a:pt x="17347" y="21515"/>
                  </a:cubicBezTo>
                  <a:cubicBezTo>
                    <a:pt x="18329" y="21513"/>
                    <a:pt x="19312" y="21512"/>
                    <a:pt x="20294" y="21499"/>
                  </a:cubicBezTo>
                  <a:cubicBezTo>
                    <a:pt x="20383" y="21498"/>
                    <a:pt x="21265" y="21491"/>
                    <a:pt x="20792" y="21473"/>
                  </a:cubicBezTo>
                  <a:cubicBezTo>
                    <a:pt x="20719" y="21470"/>
                    <a:pt x="20648" y="21467"/>
                    <a:pt x="20575" y="21465"/>
                  </a:cubicBezTo>
                  <a:cubicBezTo>
                    <a:pt x="20634" y="21467"/>
                    <a:pt x="20692" y="21470"/>
                    <a:pt x="20751" y="21474"/>
                  </a:cubicBezTo>
                  <a:cubicBezTo>
                    <a:pt x="18403" y="21204"/>
                    <a:pt x="17793" y="19188"/>
                    <a:pt x="17371" y="17827"/>
                  </a:cubicBezTo>
                  <a:cubicBezTo>
                    <a:pt x="16926" y="16393"/>
                    <a:pt x="16510" y="14952"/>
                    <a:pt x="16096" y="13513"/>
                  </a:cubicBezTo>
                  <a:cubicBezTo>
                    <a:pt x="15186" y="10350"/>
                    <a:pt x="14303" y="7184"/>
                    <a:pt x="13426" y="4016"/>
                  </a:cubicBezTo>
                  <a:cubicBezTo>
                    <a:pt x="12982" y="2412"/>
                    <a:pt x="12566" y="150"/>
                    <a:pt x="9649" y="42"/>
                  </a:cubicBezTo>
                  <a:cubicBezTo>
                    <a:pt x="7635" y="-32"/>
                    <a:pt x="5600" y="13"/>
                    <a:pt x="3583" y="18"/>
                  </a:cubicBezTo>
                  <a:cubicBezTo>
                    <a:pt x="2601" y="20"/>
                    <a:pt x="1618" y="21"/>
                    <a:pt x="636" y="34"/>
                  </a:cubicBezTo>
                  <a:cubicBezTo>
                    <a:pt x="547" y="34"/>
                    <a:pt x="-335" y="41"/>
                    <a:pt x="138" y="59"/>
                  </a:cubicBezTo>
                  <a:lnTo>
                    <a:pt x="138" y="59"/>
                  </a:lnTo>
                  <a:close/>
                </a:path>
              </a:pathLst>
            </a:custGeom>
            <a:solidFill>
              <a:schemeClr val="accent5">
                <a:lumMod val="50000"/>
              </a:schemeClr>
            </a:solidFill>
            <a:ln w="12700">
              <a:miter lim="400000"/>
            </a:ln>
          </p:spPr>
          <p:txBody>
            <a:bodyPr lIns="38100" tIns="38100" rIns="38100" bIns="38100" anchor="ctr"/>
            <a:lstStyle/>
            <a:p>
              <a:pPr algn="ctr">
                <a:defRPr sz="3000">
                  <a:solidFill>
                    <a:srgbClr val="FFFFFF"/>
                  </a:solidFill>
                </a:defRPr>
              </a:pPr>
              <a:endParaRPr/>
            </a:p>
          </p:txBody>
        </p:sp>
        <p:sp>
          <p:nvSpPr>
            <p:cNvPr id="11" name="Shape">
              <a:extLst>
                <a:ext uri="{FF2B5EF4-FFF2-40B4-BE49-F238E27FC236}">
                  <a16:creationId xmlns:a16="http://schemas.microsoft.com/office/drawing/2014/main" id="{1FFFA077-36CA-2742-BD1D-00D64A56C580}"/>
                </a:ext>
              </a:extLst>
            </p:cNvPr>
            <p:cNvSpPr/>
            <p:nvPr/>
          </p:nvSpPr>
          <p:spPr>
            <a:xfrm>
              <a:off x="4654124" y="2512461"/>
              <a:ext cx="1282376" cy="1881636"/>
            </a:xfrm>
            <a:custGeom>
              <a:avLst/>
              <a:gdLst/>
              <a:ahLst/>
              <a:cxnLst>
                <a:cxn ang="0">
                  <a:pos x="wd2" y="hd2"/>
                </a:cxn>
                <a:cxn ang="5400000">
                  <a:pos x="wd2" y="hd2"/>
                </a:cxn>
                <a:cxn ang="10800000">
                  <a:pos x="wd2" y="hd2"/>
                </a:cxn>
                <a:cxn ang="16200000">
                  <a:pos x="wd2" y="hd2"/>
                </a:cxn>
              </a:cxnLst>
              <a:rect l="0" t="0" r="r" b="b"/>
              <a:pathLst>
                <a:path w="20668" h="21533" extrusionOk="0">
                  <a:moveTo>
                    <a:pt x="11136" y="41"/>
                  </a:moveTo>
                  <a:cubicBezTo>
                    <a:pt x="8499" y="140"/>
                    <a:pt x="7940" y="2087"/>
                    <a:pt x="7529" y="3599"/>
                  </a:cubicBezTo>
                  <a:cubicBezTo>
                    <a:pt x="7158" y="4963"/>
                    <a:pt x="6784" y="6326"/>
                    <a:pt x="6409" y="7689"/>
                  </a:cubicBezTo>
                  <a:cubicBezTo>
                    <a:pt x="5520" y="10918"/>
                    <a:pt x="4635" y="14150"/>
                    <a:pt x="3669" y="17368"/>
                  </a:cubicBezTo>
                  <a:cubicBezTo>
                    <a:pt x="3228" y="18838"/>
                    <a:pt x="2744" y="21177"/>
                    <a:pt x="202" y="21473"/>
                  </a:cubicBezTo>
                  <a:cubicBezTo>
                    <a:pt x="260" y="21470"/>
                    <a:pt x="317" y="21467"/>
                    <a:pt x="375" y="21464"/>
                  </a:cubicBezTo>
                  <a:cubicBezTo>
                    <a:pt x="304" y="21466"/>
                    <a:pt x="234" y="21469"/>
                    <a:pt x="162" y="21472"/>
                  </a:cubicBezTo>
                  <a:cubicBezTo>
                    <a:pt x="-466" y="21496"/>
                    <a:pt x="953" y="21503"/>
                    <a:pt x="652" y="21498"/>
                  </a:cubicBezTo>
                  <a:cubicBezTo>
                    <a:pt x="1620" y="21511"/>
                    <a:pt x="2588" y="21512"/>
                    <a:pt x="3555" y="21514"/>
                  </a:cubicBezTo>
                  <a:cubicBezTo>
                    <a:pt x="5540" y="21518"/>
                    <a:pt x="7546" y="21567"/>
                    <a:pt x="9530" y="21490"/>
                  </a:cubicBezTo>
                  <a:cubicBezTo>
                    <a:pt x="12011" y="21393"/>
                    <a:pt x="12752" y="19429"/>
                    <a:pt x="13193" y="17998"/>
                  </a:cubicBezTo>
                  <a:cubicBezTo>
                    <a:pt x="13625" y="16593"/>
                    <a:pt x="14027" y="15185"/>
                    <a:pt x="14427" y="13775"/>
                  </a:cubicBezTo>
                  <a:cubicBezTo>
                    <a:pt x="15333" y="10585"/>
                    <a:pt x="16212" y="7390"/>
                    <a:pt x="17082" y="4195"/>
                  </a:cubicBezTo>
                  <a:cubicBezTo>
                    <a:pt x="17496" y="2677"/>
                    <a:pt x="17790" y="360"/>
                    <a:pt x="20430" y="60"/>
                  </a:cubicBezTo>
                  <a:cubicBezTo>
                    <a:pt x="20372" y="63"/>
                    <a:pt x="20315" y="66"/>
                    <a:pt x="20257" y="70"/>
                  </a:cubicBezTo>
                  <a:cubicBezTo>
                    <a:pt x="20339" y="67"/>
                    <a:pt x="20422" y="63"/>
                    <a:pt x="20506" y="60"/>
                  </a:cubicBezTo>
                  <a:cubicBezTo>
                    <a:pt x="21134" y="37"/>
                    <a:pt x="19714" y="29"/>
                    <a:pt x="20016" y="34"/>
                  </a:cubicBezTo>
                  <a:cubicBezTo>
                    <a:pt x="19048" y="21"/>
                    <a:pt x="18080" y="20"/>
                    <a:pt x="17113" y="18"/>
                  </a:cubicBezTo>
                  <a:cubicBezTo>
                    <a:pt x="15125" y="14"/>
                    <a:pt x="13120" y="-33"/>
                    <a:pt x="11136" y="41"/>
                  </a:cubicBezTo>
                  <a:lnTo>
                    <a:pt x="11136" y="41"/>
                  </a:lnTo>
                  <a:close/>
                </a:path>
              </a:pathLst>
            </a:custGeom>
            <a:solidFill>
              <a:schemeClr val="accent5"/>
            </a:solidFill>
            <a:ln w="12700">
              <a:miter lim="400000"/>
            </a:ln>
          </p:spPr>
          <p:txBody>
            <a:bodyPr lIns="38100" tIns="38100" rIns="38100" bIns="38100" anchor="ctr"/>
            <a:lstStyle/>
            <a:p>
              <a:pPr algn="ctr">
                <a:defRPr sz="3000">
                  <a:solidFill>
                    <a:srgbClr val="FFFFFF"/>
                  </a:solidFill>
                </a:defRPr>
              </a:pPr>
              <a:endParaRPr dirty="0"/>
            </a:p>
          </p:txBody>
        </p:sp>
        <p:sp>
          <p:nvSpPr>
            <p:cNvPr id="12" name="Shape">
              <a:extLst>
                <a:ext uri="{FF2B5EF4-FFF2-40B4-BE49-F238E27FC236}">
                  <a16:creationId xmlns:a16="http://schemas.microsoft.com/office/drawing/2014/main" id="{8D43F308-53B6-2C44-A037-CADAC35F547F}"/>
                </a:ext>
              </a:extLst>
            </p:cNvPr>
            <p:cNvSpPr/>
            <p:nvPr/>
          </p:nvSpPr>
          <p:spPr>
            <a:xfrm>
              <a:off x="3108579" y="3038604"/>
              <a:ext cx="1338255" cy="3006246"/>
            </a:xfrm>
            <a:custGeom>
              <a:avLst/>
              <a:gdLst/>
              <a:ahLst/>
              <a:cxnLst>
                <a:cxn ang="0">
                  <a:pos x="wd2" y="hd2"/>
                </a:cxn>
                <a:cxn ang="5400000">
                  <a:pos x="wd2" y="hd2"/>
                </a:cxn>
                <a:cxn ang="10800000">
                  <a:pos x="wd2" y="hd2"/>
                </a:cxn>
                <a:cxn ang="16200000">
                  <a:pos x="wd2" y="hd2"/>
                </a:cxn>
              </a:cxnLst>
              <a:rect l="0" t="0" r="r" b="b"/>
              <a:pathLst>
                <a:path w="21025" h="21415" extrusionOk="0">
                  <a:moveTo>
                    <a:pt x="340" y="19581"/>
                  </a:moveTo>
                  <a:lnTo>
                    <a:pt x="2072" y="20889"/>
                  </a:lnTo>
                  <a:cubicBezTo>
                    <a:pt x="2809" y="21444"/>
                    <a:pt x="4446" y="21586"/>
                    <a:pt x="5580" y="21191"/>
                  </a:cubicBezTo>
                  <a:lnTo>
                    <a:pt x="8290" y="20250"/>
                  </a:lnTo>
                  <a:cubicBezTo>
                    <a:pt x="8755" y="20088"/>
                    <a:pt x="9074" y="19854"/>
                    <a:pt x="9185" y="19593"/>
                  </a:cubicBezTo>
                  <a:cubicBezTo>
                    <a:pt x="10129" y="17366"/>
                    <a:pt x="11064" y="15138"/>
                    <a:pt x="12011" y="12910"/>
                  </a:cubicBezTo>
                  <a:cubicBezTo>
                    <a:pt x="13301" y="9879"/>
                    <a:pt x="14582" y="6846"/>
                    <a:pt x="15964" y="3822"/>
                  </a:cubicBezTo>
                  <a:cubicBezTo>
                    <a:pt x="16185" y="3338"/>
                    <a:pt x="16407" y="2853"/>
                    <a:pt x="16653" y="2371"/>
                  </a:cubicBezTo>
                  <a:cubicBezTo>
                    <a:pt x="17122" y="1449"/>
                    <a:pt x="18390" y="203"/>
                    <a:pt x="20716" y="39"/>
                  </a:cubicBezTo>
                  <a:cubicBezTo>
                    <a:pt x="20748" y="38"/>
                    <a:pt x="20800" y="35"/>
                    <a:pt x="20832" y="34"/>
                  </a:cubicBezTo>
                  <a:cubicBezTo>
                    <a:pt x="21531" y="22"/>
                    <a:pt x="20079" y="14"/>
                    <a:pt x="20388" y="17"/>
                  </a:cubicBezTo>
                  <a:cubicBezTo>
                    <a:pt x="19445" y="9"/>
                    <a:pt x="18501" y="8"/>
                    <a:pt x="17558" y="7"/>
                  </a:cubicBezTo>
                  <a:cubicBezTo>
                    <a:pt x="15620" y="5"/>
                    <a:pt x="13672" y="-14"/>
                    <a:pt x="11735" y="22"/>
                  </a:cubicBezTo>
                  <a:cubicBezTo>
                    <a:pt x="8156" y="89"/>
                    <a:pt x="7312" y="2064"/>
                    <a:pt x="6717" y="3345"/>
                  </a:cubicBezTo>
                  <a:cubicBezTo>
                    <a:pt x="6111" y="4648"/>
                    <a:pt x="5540" y="5955"/>
                    <a:pt x="4971" y="7261"/>
                  </a:cubicBezTo>
                  <a:cubicBezTo>
                    <a:pt x="3577" y="10460"/>
                    <a:pt x="2220" y="13662"/>
                    <a:pt x="867" y="16864"/>
                  </a:cubicBezTo>
                  <a:cubicBezTo>
                    <a:pt x="490" y="17758"/>
                    <a:pt x="353" y="18087"/>
                    <a:pt x="45" y="18818"/>
                  </a:cubicBezTo>
                  <a:cubicBezTo>
                    <a:pt x="-69" y="19080"/>
                    <a:pt x="37" y="19352"/>
                    <a:pt x="340" y="19581"/>
                  </a:cubicBezTo>
                  <a:close/>
                  <a:moveTo>
                    <a:pt x="1548" y="18740"/>
                  </a:moveTo>
                  <a:cubicBezTo>
                    <a:pt x="1591" y="18731"/>
                    <a:pt x="1636" y="18726"/>
                    <a:pt x="1680" y="18726"/>
                  </a:cubicBezTo>
                  <a:cubicBezTo>
                    <a:pt x="1799" y="18726"/>
                    <a:pt x="1912" y="18757"/>
                    <a:pt x="1965" y="18809"/>
                  </a:cubicBezTo>
                  <a:lnTo>
                    <a:pt x="3200" y="20015"/>
                  </a:lnTo>
                  <a:cubicBezTo>
                    <a:pt x="3423" y="20233"/>
                    <a:pt x="3788" y="20377"/>
                    <a:pt x="4200" y="20411"/>
                  </a:cubicBezTo>
                  <a:cubicBezTo>
                    <a:pt x="4551" y="20439"/>
                    <a:pt x="4905" y="20383"/>
                    <a:pt x="5194" y="20253"/>
                  </a:cubicBezTo>
                  <a:lnTo>
                    <a:pt x="7125" y="19384"/>
                  </a:lnTo>
                  <a:cubicBezTo>
                    <a:pt x="7248" y="19328"/>
                    <a:pt x="7447" y="19329"/>
                    <a:pt x="7569" y="19385"/>
                  </a:cubicBezTo>
                  <a:cubicBezTo>
                    <a:pt x="7692" y="19440"/>
                    <a:pt x="7691" y="19530"/>
                    <a:pt x="7568" y="19586"/>
                  </a:cubicBezTo>
                  <a:lnTo>
                    <a:pt x="5637" y="20455"/>
                  </a:lnTo>
                  <a:cubicBezTo>
                    <a:pt x="5198" y="20652"/>
                    <a:pt x="4648" y="20736"/>
                    <a:pt x="4089" y="20691"/>
                  </a:cubicBezTo>
                  <a:cubicBezTo>
                    <a:pt x="3472" y="20640"/>
                    <a:pt x="2940" y="20438"/>
                    <a:pt x="2630" y="20134"/>
                  </a:cubicBezTo>
                  <a:lnTo>
                    <a:pt x="1396" y="18928"/>
                  </a:lnTo>
                  <a:cubicBezTo>
                    <a:pt x="1322" y="18858"/>
                    <a:pt x="1390" y="18773"/>
                    <a:pt x="1548" y="18740"/>
                  </a:cubicBezTo>
                  <a:close/>
                </a:path>
              </a:pathLst>
            </a:custGeom>
            <a:solidFill>
              <a:schemeClr val="accent5"/>
            </a:solidFill>
            <a:ln w="12700">
              <a:miter lim="400000"/>
            </a:ln>
          </p:spPr>
          <p:txBody>
            <a:bodyPr lIns="320040" tIns="38100" rIns="38100" bIns="38100" anchor="ctr"/>
            <a:lstStyle/>
            <a:p>
              <a:pPr>
                <a:defRPr sz="3000">
                  <a:solidFill>
                    <a:srgbClr val="FFFFFF"/>
                  </a:solidFill>
                </a:defRPr>
              </a:pPr>
              <a:r>
                <a:rPr lang="fr-CA" dirty="0"/>
                <a:t>01      </a:t>
              </a:r>
              <a:endParaRPr dirty="0"/>
            </a:p>
          </p:txBody>
        </p:sp>
      </p:grpSp>
      <p:sp>
        <p:nvSpPr>
          <p:cNvPr id="15" name="Rectangle 14">
            <a:extLst>
              <a:ext uri="{FF2B5EF4-FFF2-40B4-BE49-F238E27FC236}">
                <a16:creationId xmlns:a16="http://schemas.microsoft.com/office/drawing/2014/main" id="{BB3753C1-7EB6-7D4B-A2A7-7381793D80DD}"/>
              </a:ext>
            </a:extLst>
          </p:cNvPr>
          <p:cNvSpPr/>
          <p:nvPr/>
        </p:nvSpPr>
        <p:spPr>
          <a:xfrm>
            <a:off x="204537" y="1717376"/>
            <a:ext cx="3065394" cy="3139321"/>
          </a:xfrm>
          <a:prstGeom prst="rect">
            <a:avLst/>
          </a:prstGeom>
        </p:spPr>
        <p:txBody>
          <a:bodyPr wrap="square" lIns="0">
            <a:spAutoFit/>
          </a:bodyPr>
          <a:lstStyle/>
          <a:p>
            <a:r>
              <a:rPr lang="es-CO" dirty="0">
                <a:solidFill>
                  <a:schemeClr val="accent6"/>
                </a:solidFill>
              </a:rPr>
              <a:t>El 13 de agosto de 2020</a:t>
            </a:r>
          </a:p>
          <a:p>
            <a:r>
              <a:rPr lang="es-CO" dirty="0">
                <a:solidFill>
                  <a:schemeClr val="accent6"/>
                </a:solidFill>
              </a:rPr>
              <a:t>La Alcaldia de Cali revisó las cifras y solicitó realizar un nuevo ejercicio donde se indicaran los No de FMI que serían objeto de pago e indicar su productividad e improductividad. Aportando estados de cuenta actualizados por </a:t>
            </a:r>
            <a:r>
              <a:rPr lang="es-CO" b="1" u="sng" dirty="0">
                <a:solidFill>
                  <a:schemeClr val="accent6"/>
                </a:solidFill>
              </a:rPr>
              <a:t>$ 123.907.236.512 correspondiente a 3725 FMI.</a:t>
            </a:r>
          </a:p>
        </p:txBody>
      </p:sp>
      <p:sp>
        <p:nvSpPr>
          <p:cNvPr id="18" name="Rectangle 17">
            <a:extLst>
              <a:ext uri="{FF2B5EF4-FFF2-40B4-BE49-F238E27FC236}">
                <a16:creationId xmlns:a16="http://schemas.microsoft.com/office/drawing/2014/main" id="{B7EB4221-8D4E-C043-BD16-8F4B0A1BA99F}"/>
              </a:ext>
            </a:extLst>
          </p:cNvPr>
          <p:cNvSpPr/>
          <p:nvPr/>
        </p:nvSpPr>
        <p:spPr>
          <a:xfrm>
            <a:off x="9419821" y="1187773"/>
            <a:ext cx="2674877" cy="2308324"/>
          </a:xfrm>
          <a:prstGeom prst="rect">
            <a:avLst/>
          </a:prstGeom>
        </p:spPr>
        <p:txBody>
          <a:bodyPr wrap="square" lIns="0">
            <a:spAutoFit/>
          </a:bodyPr>
          <a:lstStyle/>
          <a:p>
            <a:r>
              <a:rPr lang="es-CO" dirty="0">
                <a:solidFill>
                  <a:schemeClr val="accent6"/>
                </a:solidFill>
              </a:rPr>
              <a:t>El 30 de septiembre de 2020, en conjunto con la Alcaldía se revisaron los saldos de productividad, los inmuebles disponibles en el inventario y su procedencia arrojando como resultado  el siguiente ejercicio:</a:t>
            </a:r>
          </a:p>
        </p:txBody>
      </p:sp>
      <p:pic>
        <p:nvPicPr>
          <p:cNvPr id="20" name="Imagen 19">
            <a:extLst>
              <a:ext uri="{FF2B5EF4-FFF2-40B4-BE49-F238E27FC236}">
                <a16:creationId xmlns:a16="http://schemas.microsoft.com/office/drawing/2014/main" id="{ECB4E2BA-E15E-4683-A395-2406813FBA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33191" y="48237"/>
            <a:ext cx="1715135" cy="745490"/>
          </a:xfrm>
          <a:prstGeom prst="rect">
            <a:avLst/>
          </a:prstGeom>
        </p:spPr>
      </p:pic>
    </p:spTree>
    <p:extLst>
      <p:ext uri="{BB962C8B-B14F-4D97-AF65-F5344CB8AC3E}">
        <p14:creationId xmlns:p14="http://schemas.microsoft.com/office/powerpoint/2010/main" val="198862857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53C85582-AC9A-42E9-8377-ED77795FC2AF}"/>
              </a:ext>
            </a:extLst>
          </p:cNvPr>
          <p:cNvPicPr>
            <a:picLocks noChangeAspect="1"/>
          </p:cNvPicPr>
          <p:nvPr/>
        </p:nvPicPr>
        <p:blipFill>
          <a:blip r:embed="rId3"/>
          <a:stretch>
            <a:fillRect/>
          </a:stretch>
        </p:blipFill>
        <p:spPr>
          <a:xfrm>
            <a:off x="971550" y="1254925"/>
            <a:ext cx="10677777" cy="1023289"/>
          </a:xfrm>
          <a:prstGeom prst="rect">
            <a:avLst/>
          </a:prstGeom>
        </p:spPr>
      </p:pic>
      <p:sp>
        <p:nvSpPr>
          <p:cNvPr id="18" name="Title 32">
            <a:extLst>
              <a:ext uri="{FF2B5EF4-FFF2-40B4-BE49-F238E27FC236}">
                <a16:creationId xmlns:a16="http://schemas.microsoft.com/office/drawing/2014/main" id="{72C2E988-F8DB-4D92-8419-5E4084A2A7C0}"/>
              </a:ext>
            </a:extLst>
          </p:cNvPr>
          <p:cNvSpPr txBox="1">
            <a:spLocks/>
          </p:cNvSpPr>
          <p:nvPr/>
        </p:nvSpPr>
        <p:spPr>
          <a:xfrm>
            <a:off x="285784" y="124381"/>
            <a:ext cx="9797831" cy="707886"/>
          </a:xfrm>
          <a:prstGeom prst="rect">
            <a:avLst/>
          </a:prstGeom>
        </p:spPr>
        <p:txBody>
          <a:bodyPr/>
          <a:lstStyle>
            <a:lvl1pPr algn="r" defTabSz="914354" rtl="0" eaLnBrk="1" latinLnBrk="0" hangingPunct="1">
              <a:spcBef>
                <a:spcPct val="0"/>
              </a:spcBef>
              <a:buNone/>
              <a:defRPr lang="en-US" sz="4000" b="1" kern="1200" cap="all" normalizeH="0" baseline="0" dirty="0">
                <a:solidFill>
                  <a:srgbClr val="2F3A46"/>
                </a:solidFill>
                <a:latin typeface="Open Sans" panose="020B0606030504020204" pitchFamily="34" charset="0"/>
                <a:ea typeface="Open Sans" panose="020B0606030504020204" pitchFamily="34" charset="0"/>
                <a:cs typeface="Open Sans" panose="020B0606030504020204" pitchFamily="34" charset="0"/>
              </a:defRPr>
            </a:lvl1pPr>
          </a:lstStyle>
          <a:p>
            <a:pPr algn="l"/>
            <a:r>
              <a:rPr lang="es-ES" dirty="0"/>
              <a:t>RESULTADOS</a:t>
            </a:r>
          </a:p>
        </p:txBody>
      </p:sp>
      <p:pic>
        <p:nvPicPr>
          <p:cNvPr id="19" name="Imagen 18">
            <a:extLst>
              <a:ext uri="{FF2B5EF4-FFF2-40B4-BE49-F238E27FC236}">
                <a16:creationId xmlns:a16="http://schemas.microsoft.com/office/drawing/2014/main" id="{41F07664-2D9B-4230-A700-01AAF8A14A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33191" y="48237"/>
            <a:ext cx="1715135" cy="745490"/>
          </a:xfrm>
          <a:prstGeom prst="rect">
            <a:avLst/>
          </a:prstGeom>
        </p:spPr>
      </p:pic>
      <p:pic>
        <p:nvPicPr>
          <p:cNvPr id="2" name="Imagen 1">
            <a:extLst>
              <a:ext uri="{FF2B5EF4-FFF2-40B4-BE49-F238E27FC236}">
                <a16:creationId xmlns:a16="http://schemas.microsoft.com/office/drawing/2014/main" id="{29A93464-48BE-4F32-BB93-4B9E63E5FE2C}"/>
              </a:ext>
            </a:extLst>
          </p:cNvPr>
          <p:cNvPicPr>
            <a:picLocks noChangeAspect="1"/>
          </p:cNvPicPr>
          <p:nvPr/>
        </p:nvPicPr>
        <p:blipFill>
          <a:blip r:embed="rId5"/>
          <a:stretch>
            <a:fillRect/>
          </a:stretch>
        </p:blipFill>
        <p:spPr>
          <a:xfrm>
            <a:off x="1316387" y="2846262"/>
            <a:ext cx="9481601" cy="3278657"/>
          </a:xfrm>
          <a:prstGeom prst="rect">
            <a:avLst/>
          </a:prstGeom>
        </p:spPr>
      </p:pic>
    </p:spTree>
    <p:extLst>
      <p:ext uri="{BB962C8B-B14F-4D97-AF65-F5344CB8AC3E}">
        <p14:creationId xmlns:p14="http://schemas.microsoft.com/office/powerpoint/2010/main" val="3208065242"/>
      </p:ext>
    </p:extLst>
  </p:cSld>
  <p:clrMapOvr>
    <a:masterClrMapping/>
  </p:clrMapOvr>
  <p:transition spd="slow">
    <p:wipe/>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2">
            <a:extLst>
              <a:ext uri="{FF2B5EF4-FFF2-40B4-BE49-F238E27FC236}">
                <a16:creationId xmlns:a16="http://schemas.microsoft.com/office/drawing/2014/main" id="{B80E24A7-10E5-426B-A0C2-FA99F9B5A12B}"/>
              </a:ext>
            </a:extLst>
          </p:cNvPr>
          <p:cNvSpPr txBox="1">
            <a:spLocks/>
          </p:cNvSpPr>
          <p:nvPr/>
        </p:nvSpPr>
        <p:spPr>
          <a:xfrm>
            <a:off x="535360" y="149824"/>
            <a:ext cx="9797831" cy="707886"/>
          </a:xfrm>
          <a:prstGeom prst="rect">
            <a:avLst/>
          </a:prstGeom>
        </p:spPr>
        <p:txBody>
          <a:bodyPr/>
          <a:lstStyle>
            <a:lvl1pPr algn="r" defTabSz="914354" rtl="0" eaLnBrk="1" latinLnBrk="0" hangingPunct="1">
              <a:spcBef>
                <a:spcPct val="0"/>
              </a:spcBef>
              <a:buNone/>
              <a:defRPr lang="en-US" sz="4000" b="1" kern="1200" cap="all" normalizeH="0" baseline="0" dirty="0">
                <a:solidFill>
                  <a:srgbClr val="2F3A46"/>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s-ES" dirty="0"/>
              <a:t>OBSERVACIONES FINALES</a:t>
            </a:r>
          </a:p>
        </p:txBody>
      </p:sp>
      <p:pic>
        <p:nvPicPr>
          <p:cNvPr id="3" name="Imagen 2">
            <a:extLst>
              <a:ext uri="{FF2B5EF4-FFF2-40B4-BE49-F238E27FC236}">
                <a16:creationId xmlns:a16="http://schemas.microsoft.com/office/drawing/2014/main" id="{FFE02D05-664D-41E4-ACB3-A46ED6C6EC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3191" y="48237"/>
            <a:ext cx="1715135" cy="745490"/>
          </a:xfrm>
          <a:prstGeom prst="rect">
            <a:avLst/>
          </a:prstGeom>
        </p:spPr>
      </p:pic>
      <p:graphicFrame>
        <p:nvGraphicFramePr>
          <p:cNvPr id="4" name="Diagrama 3">
            <a:extLst>
              <a:ext uri="{FF2B5EF4-FFF2-40B4-BE49-F238E27FC236}">
                <a16:creationId xmlns:a16="http://schemas.microsoft.com/office/drawing/2014/main" id="{09E5FD00-268B-41CD-BE25-66F064D8D528}"/>
              </a:ext>
            </a:extLst>
          </p:cNvPr>
          <p:cNvGraphicFramePr/>
          <p:nvPr/>
        </p:nvGraphicFramePr>
        <p:xfrm>
          <a:off x="1072296" y="1282700"/>
          <a:ext cx="10047407" cy="50715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88388933"/>
      </p:ext>
    </p:extLst>
  </p:cSld>
  <p:clrMapOvr>
    <a:masterClrMapping/>
  </p:clrMapOvr>
  <p:transition spd="slow">
    <p:wipe/>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222131" y="2913428"/>
            <a:ext cx="9143999" cy="2923877"/>
          </a:xfrm>
          <a:prstGeom prst="rect">
            <a:avLst/>
          </a:prstGeom>
          <a:noFill/>
        </p:spPr>
        <p:txBody>
          <a:bodyPr wrap="square" rtlCol="0">
            <a:spAutoFit/>
          </a:bodyPr>
          <a:lstStyle/>
          <a:p>
            <a:pPr algn="ctr"/>
            <a:r>
              <a:rPr lang="es-ES" sz="4800" b="1" dirty="0">
                <a:solidFill>
                  <a:srgbClr val="002060"/>
                </a:solidFill>
              </a:rPr>
              <a:t>6. </a:t>
            </a:r>
            <a:r>
              <a:rPr lang="es-CO" sz="4800" b="1" dirty="0">
                <a:solidFill>
                  <a:srgbClr val="002060"/>
                </a:solidFill>
              </a:rPr>
              <a:t>PROPOSICIONES Y VARIOS</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276979062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028" name="Picture 4" descr="Resultado de imagen de GRACIAS">
            <a:extLst>
              <a:ext uri="{FF2B5EF4-FFF2-40B4-BE49-F238E27FC236}">
                <a16:creationId xmlns:a16="http://schemas.microsoft.com/office/drawing/2014/main" id="{6B97ABDE-D2C7-42A8-B1F4-93DE4E8126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7095" y="1646118"/>
            <a:ext cx="8466836" cy="3639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22111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D82EF844E75CAF4385A68085FACD193C" ma:contentTypeVersion="9" ma:contentTypeDescription="Crear nuevo documento." ma:contentTypeScope="" ma:versionID="d6772de6defbb92b5fc15f2708d04610">
  <xsd:schema xmlns:xsd="http://www.w3.org/2001/XMLSchema" xmlns:xs="http://www.w3.org/2001/XMLSchema" xmlns:p="http://schemas.microsoft.com/office/2006/metadata/properties" xmlns:ns3="cb001576-12d9-49c5-b46c-58579723e4e4" xmlns:ns4="91a4e1a1-2fe6-4262-bc95-8c51e9ea7738" targetNamespace="http://schemas.microsoft.com/office/2006/metadata/properties" ma:root="true" ma:fieldsID="147f8515198c624bdefb95a4015cc401" ns3:_="" ns4:_="">
    <xsd:import namespace="cb001576-12d9-49c5-b46c-58579723e4e4"/>
    <xsd:import namespace="91a4e1a1-2fe6-4262-bc95-8c51e9ea773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001576-12d9-49c5-b46c-58579723e4e4" elementFormDefault="qualified">
    <xsd:import namespace="http://schemas.microsoft.com/office/2006/documentManagement/types"/>
    <xsd:import namespace="http://schemas.microsoft.com/office/infopath/2007/PartnerControls"/>
    <xsd:element name="SharedWithUsers" ma:index="8" nillable="true" ma:displayName="Compartido con"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SharingHintHash" ma:index="10" nillable="true" ma:displayName="Hash de la sugerencia para compartir"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1a4e1a1-2fe6-4262-bc95-8c51e9ea773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0B28CD5-1293-4ED6-9947-9D0B839AF330}">
  <ds:schemaRefs>
    <ds:schemaRef ds:uri="http://schemas.microsoft.com/office/infopath/2007/PartnerControls"/>
    <ds:schemaRef ds:uri="http://purl.org/dc/terms/"/>
    <ds:schemaRef ds:uri="http://www.w3.org/XML/1998/namespace"/>
    <ds:schemaRef ds:uri="http://purl.org/dc/elements/1.1/"/>
    <ds:schemaRef ds:uri="http://schemas.microsoft.com/office/2006/documentManagement/types"/>
    <ds:schemaRef ds:uri="cb001576-12d9-49c5-b46c-58579723e4e4"/>
    <ds:schemaRef ds:uri="http://schemas.openxmlformats.org/package/2006/metadata/core-properties"/>
    <ds:schemaRef ds:uri="91a4e1a1-2fe6-4262-bc95-8c51e9ea7738"/>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0EDF5695-1BCB-4C25-B78D-9AF1AE0753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001576-12d9-49c5-b46c-58579723e4e4"/>
    <ds:schemaRef ds:uri="91a4e1a1-2fe6-4262-bc95-8c51e9ea77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6D9484D-6325-4FB6-8653-989B4D3E60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22695</TotalTime>
  <Words>8289</Words>
  <Application>Microsoft Office PowerPoint</Application>
  <PresentationFormat>Panorámica</PresentationFormat>
  <Paragraphs>1992</Paragraphs>
  <Slides>148</Slides>
  <Notes>14</Notes>
  <HiddenSlides>0</HiddenSlides>
  <MMClips>0</MMClips>
  <ScaleCrop>false</ScaleCrop>
  <HeadingPairs>
    <vt:vector size="8" baseType="variant">
      <vt:variant>
        <vt:lpstr>Fuentes usadas</vt:lpstr>
      </vt:variant>
      <vt:variant>
        <vt:i4>10</vt:i4>
      </vt:variant>
      <vt:variant>
        <vt:lpstr>Tema</vt:lpstr>
      </vt:variant>
      <vt:variant>
        <vt:i4>1</vt:i4>
      </vt:variant>
      <vt:variant>
        <vt:lpstr>Servidores OLE incrustados</vt:lpstr>
      </vt:variant>
      <vt:variant>
        <vt:i4>2</vt:i4>
      </vt:variant>
      <vt:variant>
        <vt:lpstr>Títulos de diapositiva</vt:lpstr>
      </vt:variant>
      <vt:variant>
        <vt:i4>148</vt:i4>
      </vt:variant>
    </vt:vector>
  </HeadingPairs>
  <TitlesOfParts>
    <vt:vector size="161" baseType="lpstr">
      <vt:lpstr>Arial</vt:lpstr>
      <vt:lpstr>Arial Narrow</vt:lpstr>
      <vt:lpstr>Calibri</vt:lpstr>
      <vt:lpstr>Calibri Light</vt:lpstr>
      <vt:lpstr>GeosansLight</vt:lpstr>
      <vt:lpstr>Lato Bold</vt:lpstr>
      <vt:lpstr>Lato Regular</vt:lpstr>
      <vt:lpstr>Open Sans</vt:lpstr>
      <vt:lpstr>Symbol</vt:lpstr>
      <vt:lpstr>Wingdings</vt:lpstr>
      <vt:lpstr>Tema de Office</vt:lpstr>
      <vt:lpstr>Worksheet</vt:lpstr>
      <vt:lpstr>Chart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Antecedentes administración</vt:lpstr>
      <vt:lpstr>Presentación de PowerPoint</vt:lpstr>
      <vt:lpstr>INFORMACIÓN DE PASIVOS </vt:lpstr>
      <vt:lpstr>PROCESO DE CRUCE DE CUENTAS</vt:lpstr>
      <vt:lpstr>Proceso cruce de cuentas</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712</cp:revision>
  <dcterms:created xsi:type="dcterms:W3CDTF">2015-02-19T23:51:59Z</dcterms:created>
  <dcterms:modified xsi:type="dcterms:W3CDTF">2020-10-27T20:16:15Z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0x010100D82EF844E75CAF4385A68085FACD193C</vt:lpwstr>
  </property>
</Properties>
</file>