
<file path=[Content_Types].xml><?xml version="1.0" encoding="utf-8"?>
<Types xmlns="http://schemas.openxmlformats.org/package/2006/content-types">
  <Default Extension="emf" ContentType="image/x-emf"/>
  <Default Extension="gif" ContentType="image/gif"/>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9" r:id="rId2"/>
    <p:sldId id="2111" r:id="rId3"/>
    <p:sldId id="256" r:id="rId4"/>
    <p:sldId id="258" r:id="rId5"/>
    <p:sldId id="268" r:id="rId6"/>
    <p:sldId id="269" r:id="rId7"/>
    <p:sldId id="271" r:id="rId8"/>
    <p:sldId id="270" r:id="rId9"/>
    <p:sldId id="272" r:id="rId10"/>
    <p:sldId id="274" r:id="rId11"/>
    <p:sldId id="276" r:id="rId12"/>
    <p:sldId id="275" r:id="rId13"/>
    <p:sldId id="465" r:id="rId14"/>
    <p:sldId id="466" r:id="rId15"/>
    <p:sldId id="467" r:id="rId16"/>
    <p:sldId id="1648" r:id="rId17"/>
    <p:sldId id="1448" r:id="rId18"/>
    <p:sldId id="1645" r:id="rId19"/>
    <p:sldId id="1649" r:id="rId20"/>
    <p:sldId id="1652" r:id="rId21"/>
    <p:sldId id="1653" r:id="rId22"/>
    <p:sldId id="1654" r:id="rId23"/>
    <p:sldId id="1655" r:id="rId24"/>
    <p:sldId id="1757" r:id="rId25"/>
    <p:sldId id="1758" r:id="rId26"/>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953D"/>
    <a:srgbClr val="EA6B14"/>
    <a:srgbClr val="000A8B"/>
    <a:srgbClr val="A9A8A9"/>
    <a:srgbClr val="65897E"/>
    <a:srgbClr val="0000FF"/>
    <a:srgbClr val="2931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814" autoAdjust="0"/>
    <p:restoredTop sz="94677"/>
  </p:normalViewPr>
  <p:slideViewPr>
    <p:cSldViewPr snapToGrid="0" snapToObjects="1">
      <p:cViewPr varScale="1">
        <p:scale>
          <a:sx n="114" d="100"/>
          <a:sy n="114" d="100"/>
        </p:scale>
        <p:origin x="1116" y="102"/>
      </p:cViewPr>
      <p:guideLst>
        <p:guide orient="horz" pos="2183"/>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9.JD%20Agosto2020-CIERRE%20AGOSTO%202020\Copia%20de%20junta%20agosto%20EXCE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056216453141248E-2"/>
          <c:y val="4.6769963224814741E-2"/>
          <c:w val="0.93234023128792087"/>
          <c:h val="0.73306798437662268"/>
        </c:manualLayout>
      </c:layout>
      <c:barChart>
        <c:barDir val="col"/>
        <c:grouping val="clustered"/>
        <c:varyColors val="0"/>
        <c:ser>
          <c:idx val="0"/>
          <c:order val="0"/>
          <c:tx>
            <c:strRef>
              <c:f>AGOSTO!$B$13</c:f>
              <c:strCache>
                <c:ptCount val="1"/>
                <c:pt idx="0">
                  <c:v>Cuenta de ID CISA</c:v>
                </c:pt>
              </c:strCache>
            </c:strRef>
          </c:tx>
          <c:spPr>
            <a:solidFill>
              <a:schemeClr val="accent1"/>
            </a:solidFill>
            <a:ln>
              <a:noFill/>
            </a:ln>
            <a:effectLst/>
          </c:spPr>
          <c:invertIfNegative val="0"/>
          <c:dLbls>
            <c:dLbl>
              <c:idx val="0"/>
              <c:layout>
                <c:manualLayout>
                  <c:x val="-1.409562231451801E-17"/>
                  <c:y val="7.00334165863230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91E-4573-A7DF-0B7D7F8D5FA5}"/>
                </c:ext>
              </c:extLst>
            </c:dLbl>
            <c:dLbl>
              <c:idx val="1"/>
              <c:layout>
                <c:manualLayout>
                  <c:x val="2.819124462903602E-17"/>
                  <c:y val="8.87657075264287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91E-4573-A7DF-0B7D7F8D5FA5}"/>
                </c:ext>
              </c:extLst>
            </c:dLbl>
            <c:dLbl>
              <c:idx val="2"/>
              <c:layout>
                <c:manualLayout>
                  <c:x val="0"/>
                  <c:y val="8.40887112039472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91E-4573-A7DF-0B7D7F8D5FA5}"/>
                </c:ext>
              </c:extLst>
            </c:dLbl>
            <c:dLbl>
              <c:idx val="3"/>
              <c:layout>
                <c:manualLayout>
                  <c:x val="-3.0754440323672323E-3"/>
                  <c:y val="7.94360205316455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1E-4573-A7DF-0B7D7F8D5FA5}"/>
                </c:ext>
              </c:extLst>
            </c:dLbl>
            <c:dLbl>
              <c:idx val="4"/>
              <c:layout>
                <c:manualLayout>
                  <c:x val="-1.1276497851614408E-16"/>
                  <c:y val="8.87657075264287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91E-4573-A7DF-0B7D7F8D5FA5}"/>
                </c:ext>
              </c:extLst>
            </c:dLbl>
            <c:dLbl>
              <c:idx val="5"/>
              <c:layout>
                <c:manualLayout>
                  <c:x val="1.1276497851614408E-16"/>
                  <c:y val="8.40887112039472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91E-4573-A7DF-0B7D7F8D5FA5}"/>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AGOSTO!$A$36:$A$41</c:f>
              <c:numCache>
                <c:formatCode>General</c:formatCode>
                <c:ptCount val="6"/>
                <c:pt idx="0">
                  <c:v>2015</c:v>
                </c:pt>
                <c:pt idx="1">
                  <c:v>2016</c:v>
                </c:pt>
                <c:pt idx="2">
                  <c:v>2017</c:v>
                </c:pt>
                <c:pt idx="3">
                  <c:v>2018</c:v>
                </c:pt>
                <c:pt idx="4">
                  <c:v>2019</c:v>
                </c:pt>
                <c:pt idx="5">
                  <c:v>2020</c:v>
                </c:pt>
              </c:numCache>
            </c:numRef>
          </c:cat>
          <c:val>
            <c:numRef>
              <c:f>AGOSTO!$B$36:$B$41</c:f>
              <c:numCache>
                <c:formatCode>General</c:formatCode>
                <c:ptCount val="6"/>
                <c:pt idx="0">
                  <c:v>25</c:v>
                </c:pt>
                <c:pt idx="1">
                  <c:v>79</c:v>
                </c:pt>
                <c:pt idx="2">
                  <c:v>146</c:v>
                </c:pt>
                <c:pt idx="3">
                  <c:v>142</c:v>
                </c:pt>
                <c:pt idx="4">
                  <c:v>211</c:v>
                </c:pt>
                <c:pt idx="5">
                  <c:v>215</c:v>
                </c:pt>
              </c:numCache>
            </c:numRef>
          </c:val>
          <c:extLst>
            <c:ext xmlns:c16="http://schemas.microsoft.com/office/drawing/2014/chart" uri="{C3380CC4-5D6E-409C-BE32-E72D297353CC}">
              <c16:uniqueId val="{00000006-C91E-4573-A7DF-0B7D7F8D5FA5}"/>
            </c:ext>
          </c:extLst>
        </c:ser>
        <c:dLbls>
          <c:showLegendKey val="0"/>
          <c:showVal val="0"/>
          <c:showCatName val="0"/>
          <c:showSerName val="0"/>
          <c:showPercent val="0"/>
          <c:showBubbleSize val="0"/>
        </c:dLbls>
        <c:gapWidth val="150"/>
        <c:axId val="1862182448"/>
        <c:axId val="1898143184"/>
      </c:barChart>
      <c:lineChart>
        <c:grouping val="standard"/>
        <c:varyColors val="0"/>
        <c:ser>
          <c:idx val="1"/>
          <c:order val="1"/>
          <c:tx>
            <c:strRef>
              <c:f>AGOSTO!$C$13</c:f>
              <c:strCache>
                <c:ptCount val="1"/>
                <c:pt idx="0">
                  <c:v>Suma de NO. MATRÍCULAS</c:v>
                </c:pt>
              </c:strCache>
            </c:strRef>
          </c:tx>
          <c:spPr>
            <a:ln w="28575" cap="rnd">
              <a:solidFill>
                <a:schemeClr val="accent2"/>
              </a:solidFill>
              <a:round/>
            </a:ln>
            <a:effectLst/>
          </c:spPr>
          <c:marker>
            <c:symbol val="none"/>
          </c:marker>
          <c:dLbls>
            <c:dLbl>
              <c:idx val="0"/>
              <c:layout>
                <c:manualLayout>
                  <c:x val="-5.5379544906931505E-2"/>
                  <c:y val="-4.65269067230165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91E-4573-A7DF-0B7D7F8D5FA5}"/>
                </c:ext>
              </c:extLst>
            </c:dLbl>
            <c:dLbl>
              <c:idx val="1"/>
              <c:layout>
                <c:manualLayout>
                  <c:x val="-9.8433824072493306E-2"/>
                  <c:y val="-2.815920053560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91E-4573-A7DF-0B7D7F8D5FA5}"/>
                </c:ext>
              </c:extLst>
            </c:dLbl>
            <c:dLbl>
              <c:idx val="2"/>
              <c:layout>
                <c:manualLayout>
                  <c:x val="-5.2282548550242947E-2"/>
                  <c:y val="-7.95089374821850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91E-4573-A7DF-0B7D7F8D5FA5}"/>
                </c:ext>
              </c:extLst>
            </c:dLbl>
            <c:dLbl>
              <c:idx val="3"/>
              <c:layout>
                <c:manualLayout>
                  <c:x val="-6.1508880647344645E-2"/>
                  <c:y val="-6.54779485147406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91E-4573-A7DF-0B7D7F8D5FA5}"/>
                </c:ext>
              </c:extLst>
            </c:dLbl>
            <c:dLbl>
              <c:idx val="4"/>
              <c:layout>
                <c:manualLayout>
                  <c:x val="-4.9207104517875716E-2"/>
                  <c:y val="-3.27389742573703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91E-4573-A7DF-0B7D7F8D5FA5}"/>
                </c:ext>
              </c:extLst>
            </c:dLbl>
            <c:dLbl>
              <c:idx val="5"/>
              <c:layout>
                <c:manualLayout>
                  <c:x val="-3.0754440323671195E-3"/>
                  <c:y val="-6.54779485147406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91E-4573-A7DF-0B7D7F8D5FA5}"/>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2">
                        <a:lumMod val="7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AGOSTO!$A$36:$A$41</c:f>
              <c:numCache>
                <c:formatCode>General</c:formatCode>
                <c:ptCount val="6"/>
                <c:pt idx="0">
                  <c:v>2015</c:v>
                </c:pt>
                <c:pt idx="1">
                  <c:v>2016</c:v>
                </c:pt>
                <c:pt idx="2">
                  <c:v>2017</c:v>
                </c:pt>
                <c:pt idx="3">
                  <c:v>2018</c:v>
                </c:pt>
                <c:pt idx="4">
                  <c:v>2019</c:v>
                </c:pt>
                <c:pt idx="5">
                  <c:v>2020</c:v>
                </c:pt>
              </c:numCache>
            </c:numRef>
          </c:cat>
          <c:val>
            <c:numRef>
              <c:f>AGOSTO!$C$36:$C$41</c:f>
              <c:numCache>
                <c:formatCode>General</c:formatCode>
                <c:ptCount val="6"/>
                <c:pt idx="0">
                  <c:v>38</c:v>
                </c:pt>
                <c:pt idx="1">
                  <c:v>127</c:v>
                </c:pt>
                <c:pt idx="2">
                  <c:v>160</c:v>
                </c:pt>
                <c:pt idx="3">
                  <c:v>185</c:v>
                </c:pt>
                <c:pt idx="4">
                  <c:v>275</c:v>
                </c:pt>
                <c:pt idx="5">
                  <c:v>245</c:v>
                </c:pt>
              </c:numCache>
            </c:numRef>
          </c:val>
          <c:smooth val="0"/>
          <c:extLst>
            <c:ext xmlns:c16="http://schemas.microsoft.com/office/drawing/2014/chart" uri="{C3380CC4-5D6E-409C-BE32-E72D297353CC}">
              <c16:uniqueId val="{0000000D-C91E-4573-A7DF-0B7D7F8D5FA5}"/>
            </c:ext>
          </c:extLst>
        </c:ser>
        <c:dLbls>
          <c:showLegendKey val="0"/>
          <c:showVal val="0"/>
          <c:showCatName val="0"/>
          <c:showSerName val="0"/>
          <c:showPercent val="0"/>
          <c:showBubbleSize val="0"/>
        </c:dLbls>
        <c:marker val="1"/>
        <c:smooth val="0"/>
        <c:axId val="1862182448"/>
        <c:axId val="1898143184"/>
      </c:lineChart>
      <c:catAx>
        <c:axId val="186218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CO"/>
          </a:p>
        </c:txPr>
        <c:crossAx val="1898143184"/>
        <c:crosses val="autoZero"/>
        <c:auto val="1"/>
        <c:lblAlgn val="ctr"/>
        <c:lblOffset val="100"/>
        <c:noMultiLvlLbl val="0"/>
      </c:catAx>
      <c:valAx>
        <c:axId val="1898143184"/>
        <c:scaling>
          <c:orientation val="minMax"/>
        </c:scaling>
        <c:delete val="1"/>
        <c:axPos val="l"/>
        <c:numFmt formatCode="General" sourceLinked="1"/>
        <c:majorTickMark val="none"/>
        <c:minorTickMark val="none"/>
        <c:tickLblPos val="nextTo"/>
        <c:crossAx val="186218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CO"/>
        </a:p>
      </c:txPr>
    </c:legend>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3BF360-2CBA-4B25-8A0D-EAC763CC859D}" type="doc">
      <dgm:prSet loTypeId="urn:microsoft.com/office/officeart/2005/8/layout/vList6" loCatId="process" qsTypeId="urn:microsoft.com/office/officeart/2005/8/quickstyle/3d2" qsCatId="3D" csTypeId="urn:microsoft.com/office/officeart/2005/8/colors/accent1_2" csCatId="accent1" phldr="1"/>
      <dgm:spPr/>
      <dgm:t>
        <a:bodyPr/>
        <a:lstStyle/>
        <a:p>
          <a:endParaRPr lang="es-CO"/>
        </a:p>
      </dgm:t>
    </dgm:pt>
    <dgm:pt modelId="{3B192DBC-A8C6-4DB2-A282-0716FEFC361F}">
      <dgm:prSet phldrT="[Texto]" custT="1"/>
      <dgm:spPr>
        <a:solidFill>
          <a:schemeClr val="accent1">
            <a:lumMod val="75000"/>
          </a:schemeClr>
        </a:solidFill>
      </dgm:spPr>
      <dgm:t>
        <a:bodyPr/>
        <a:lstStyle/>
        <a:p>
          <a:r>
            <a:rPr lang="es-CO" sz="1800" b="1" dirty="0"/>
            <a:t>Artículo 133 de la ley 2010 de 2019, que adicionó el artículo 92 de la ley 1708 de 2014 </a:t>
          </a:r>
          <a:endParaRPr lang="es-ES" sz="1800" b="1" dirty="0"/>
        </a:p>
      </dgm:t>
    </dgm:pt>
    <dgm:pt modelId="{066816D0-4D21-40D9-B4C9-AF5BAD276ECE}" type="parTrans" cxnId="{8AB1C3A5-7152-464C-B720-7642557B1DA1}">
      <dgm:prSet/>
      <dgm:spPr/>
      <dgm:t>
        <a:bodyPr/>
        <a:lstStyle/>
        <a:p>
          <a:endParaRPr lang="es-CO"/>
        </a:p>
      </dgm:t>
    </dgm:pt>
    <dgm:pt modelId="{01D4B2A6-A5DA-4097-995C-F43B57905031}" type="sibTrans" cxnId="{8AB1C3A5-7152-464C-B720-7642557B1DA1}">
      <dgm:prSet/>
      <dgm:spPr/>
      <dgm:t>
        <a:bodyPr/>
        <a:lstStyle/>
        <a:p>
          <a:endParaRPr lang="es-CO"/>
        </a:p>
      </dgm:t>
    </dgm:pt>
    <dgm:pt modelId="{7C0689EA-C90E-4AE0-A65F-38F1E5B01D14}">
      <dgm:prSet phldrT="[Texto]" custT="1"/>
      <dgm:spPr/>
      <dgm:t>
        <a:bodyPr/>
        <a:lstStyle/>
        <a:p>
          <a:r>
            <a:rPr lang="es-MX" sz="2000" b="1" dirty="0"/>
            <a:t>Interpretación de la norma</a:t>
          </a:r>
          <a:r>
            <a:rPr lang="es-MX" sz="1800" b="1" dirty="0"/>
            <a:t>. </a:t>
          </a:r>
          <a:endParaRPr lang="es-CO" sz="1800" b="1" dirty="0"/>
        </a:p>
      </dgm:t>
    </dgm:pt>
    <dgm:pt modelId="{38578675-0B71-4743-B3C8-A69F5D7C5DE9}" type="sibTrans" cxnId="{7C2884DE-8C2B-4820-8C0E-80123E0B7671}">
      <dgm:prSet/>
      <dgm:spPr/>
      <dgm:t>
        <a:bodyPr/>
        <a:lstStyle/>
        <a:p>
          <a:endParaRPr lang="es-CO"/>
        </a:p>
      </dgm:t>
    </dgm:pt>
    <dgm:pt modelId="{3EF89C91-8206-4B08-8C99-C2582F5E6F89}" type="parTrans" cxnId="{7C2884DE-8C2B-4820-8C0E-80123E0B7671}">
      <dgm:prSet/>
      <dgm:spPr/>
      <dgm:t>
        <a:bodyPr/>
        <a:lstStyle/>
        <a:p>
          <a:endParaRPr lang="es-CO"/>
        </a:p>
      </dgm:t>
    </dgm:pt>
    <dgm:pt modelId="{10824295-C955-4DAC-9ABC-064DF812E5DD}">
      <dgm:prSet phldrT="[Texto]" custT="1"/>
      <dgm:spPr/>
      <dgm:t>
        <a:bodyPr/>
        <a:lstStyle/>
        <a:p>
          <a:r>
            <a:rPr lang="es-ES" sz="1400" dirty="0"/>
            <a:t>Agrupar un número plural de bienes de diferentes tipologías.</a:t>
          </a:r>
          <a:endParaRPr lang="es-CO" sz="1400" b="1" dirty="0"/>
        </a:p>
      </dgm:t>
    </dgm:pt>
    <dgm:pt modelId="{7B18A41B-B97C-4DBA-AC6A-A32B18D3A331}" type="sibTrans" cxnId="{71CCD5D6-F666-4167-B05F-C7C631AE1165}">
      <dgm:prSet/>
      <dgm:spPr/>
      <dgm:t>
        <a:bodyPr/>
        <a:lstStyle/>
        <a:p>
          <a:endParaRPr lang="es-CO"/>
        </a:p>
      </dgm:t>
    </dgm:pt>
    <dgm:pt modelId="{E52DDB14-D238-49E3-B112-E01CA299199B}" type="parTrans" cxnId="{71CCD5D6-F666-4167-B05F-C7C631AE1165}">
      <dgm:prSet/>
      <dgm:spPr/>
      <dgm:t>
        <a:bodyPr/>
        <a:lstStyle/>
        <a:p>
          <a:endParaRPr lang="es-CO"/>
        </a:p>
      </dgm:t>
    </dgm:pt>
    <dgm:pt modelId="{D1B386E9-5BB1-4ED9-A70D-3537F67876C6}">
      <dgm:prSet phldrT="[Texto]" custT="1"/>
      <dgm:spPr/>
      <dgm:t>
        <a:bodyPr/>
        <a:lstStyle/>
        <a:p>
          <a:endParaRPr lang="es-CO" sz="1100" b="1" dirty="0"/>
        </a:p>
      </dgm:t>
    </dgm:pt>
    <dgm:pt modelId="{6AB030C1-49CE-4CC8-966E-88C56D62579C}" type="sibTrans" cxnId="{99057E12-C7B0-4E52-A3D6-EF57368BE2A2}">
      <dgm:prSet/>
      <dgm:spPr/>
      <dgm:t>
        <a:bodyPr/>
        <a:lstStyle/>
        <a:p>
          <a:endParaRPr lang="es-CO"/>
        </a:p>
      </dgm:t>
    </dgm:pt>
    <dgm:pt modelId="{3B05F2C1-8416-4A51-8D3B-E5F0C55D366C}" type="parTrans" cxnId="{99057E12-C7B0-4E52-A3D6-EF57368BE2A2}">
      <dgm:prSet/>
      <dgm:spPr/>
      <dgm:t>
        <a:bodyPr/>
        <a:lstStyle/>
        <a:p>
          <a:endParaRPr lang="es-CO"/>
        </a:p>
      </dgm:t>
    </dgm:pt>
    <dgm:pt modelId="{340D3C57-E679-4600-A30C-B2F12E296D29}">
      <dgm:prSet phldrT="[Texto]" custT="1"/>
      <dgm:spPr/>
      <dgm:t>
        <a:bodyPr/>
        <a:lstStyle/>
        <a:p>
          <a:endParaRPr lang="es-CO" sz="1100" b="1" dirty="0"/>
        </a:p>
      </dgm:t>
    </dgm:pt>
    <dgm:pt modelId="{6F62BCED-BEEF-49EB-A279-F16A27422308}" type="sibTrans" cxnId="{C8F55772-AF3F-4922-AE87-A2D0E7763FD8}">
      <dgm:prSet/>
      <dgm:spPr/>
      <dgm:t>
        <a:bodyPr/>
        <a:lstStyle/>
        <a:p>
          <a:endParaRPr lang="es-CO"/>
        </a:p>
      </dgm:t>
    </dgm:pt>
    <dgm:pt modelId="{C0323E4D-0C34-40FA-A632-AF104333C955}" type="parTrans" cxnId="{C8F55772-AF3F-4922-AE87-A2D0E7763FD8}">
      <dgm:prSet/>
      <dgm:spPr/>
      <dgm:t>
        <a:bodyPr/>
        <a:lstStyle/>
        <a:p>
          <a:endParaRPr lang="es-CO"/>
        </a:p>
      </dgm:t>
    </dgm:pt>
    <dgm:pt modelId="{EFCAE0FD-F37E-485F-9D42-FA9F13E11ADB}">
      <dgm:prSet custT="1"/>
      <dgm:spPr/>
      <dgm:t>
        <a:bodyPr/>
        <a:lstStyle/>
        <a:p>
          <a:endParaRPr lang="es-CO" sz="1100" b="1" dirty="0"/>
        </a:p>
      </dgm:t>
    </dgm:pt>
    <dgm:pt modelId="{025162CB-2B6E-4BD5-AE3F-61F620DCB748}" type="parTrans" cxnId="{B4D02297-2348-48AD-8A49-7DB6B33D0601}">
      <dgm:prSet/>
      <dgm:spPr/>
      <dgm:t>
        <a:bodyPr/>
        <a:lstStyle/>
        <a:p>
          <a:endParaRPr lang="es-CO"/>
        </a:p>
      </dgm:t>
    </dgm:pt>
    <dgm:pt modelId="{0592DD70-DE2C-4D54-B90A-B5DE677C3ADB}" type="sibTrans" cxnId="{B4D02297-2348-48AD-8A49-7DB6B33D0601}">
      <dgm:prSet/>
      <dgm:spPr/>
      <dgm:t>
        <a:bodyPr/>
        <a:lstStyle/>
        <a:p>
          <a:endParaRPr lang="es-CO"/>
        </a:p>
      </dgm:t>
    </dgm:pt>
    <dgm:pt modelId="{A779DA9C-094E-4F25-8046-1225CE76CDDE}">
      <dgm:prSet custT="1"/>
      <dgm:spPr/>
      <dgm:t>
        <a:bodyPr/>
        <a:lstStyle/>
        <a:p>
          <a:r>
            <a:rPr lang="es-CO" sz="1600" b="1" dirty="0"/>
            <a:t>“(…) VENTA MASIVA DE BIENES: se llamará Venta Masiva al mecanismo de administración de bienes con el que cuenta el administrador del FRISCO para agrupar conjuntos de bienes de todas las tipologías y adjudicarlos en bloque. (Negrilla y subrayado fuera del texto)</a:t>
          </a:r>
        </a:p>
      </dgm:t>
    </dgm:pt>
    <dgm:pt modelId="{B67A8280-FBA7-4A52-B134-BC4814254E10}" type="parTrans" cxnId="{3A77A5C3-B703-49DC-BDD5-990C748B53C5}">
      <dgm:prSet/>
      <dgm:spPr/>
      <dgm:t>
        <a:bodyPr/>
        <a:lstStyle/>
        <a:p>
          <a:endParaRPr lang="es-CO"/>
        </a:p>
      </dgm:t>
    </dgm:pt>
    <dgm:pt modelId="{3BB4EBE0-5673-49C7-8479-C4B9DBF763E2}" type="sibTrans" cxnId="{3A77A5C3-B703-49DC-BDD5-990C748B53C5}">
      <dgm:prSet/>
      <dgm:spPr/>
      <dgm:t>
        <a:bodyPr/>
        <a:lstStyle/>
        <a:p>
          <a:endParaRPr lang="es-CO"/>
        </a:p>
      </dgm:t>
    </dgm:pt>
    <dgm:pt modelId="{40F69F01-244A-4BAA-B968-B9BAB24ADA01}">
      <dgm:prSet custT="1"/>
      <dgm:spPr/>
      <dgm:t>
        <a:bodyPr/>
        <a:lstStyle/>
        <a:p>
          <a:endParaRPr lang="es-CO" sz="1100" b="1" dirty="0"/>
        </a:p>
      </dgm:t>
    </dgm:pt>
    <dgm:pt modelId="{EA26E4E2-15BB-483E-8EF0-34F39384D8A2}" type="parTrans" cxnId="{28D11CF3-1C82-485C-A36B-08E9D0E06A3F}">
      <dgm:prSet/>
      <dgm:spPr/>
      <dgm:t>
        <a:bodyPr/>
        <a:lstStyle/>
        <a:p>
          <a:endParaRPr lang="es-CO"/>
        </a:p>
      </dgm:t>
    </dgm:pt>
    <dgm:pt modelId="{0A4E305F-A910-4DFD-A348-54879CB4767B}" type="sibTrans" cxnId="{28D11CF3-1C82-485C-A36B-08E9D0E06A3F}">
      <dgm:prSet/>
      <dgm:spPr/>
      <dgm:t>
        <a:bodyPr/>
        <a:lstStyle/>
        <a:p>
          <a:endParaRPr lang="es-CO"/>
        </a:p>
      </dgm:t>
    </dgm:pt>
    <dgm:pt modelId="{5510E25E-3B1D-44EB-B735-A6CDD67D4EE6}">
      <dgm:prSet custT="1"/>
      <dgm:spPr/>
      <dgm:t>
        <a:bodyPr/>
        <a:lstStyle/>
        <a:p>
          <a:endParaRPr lang="es-CO" sz="1100" b="1" dirty="0"/>
        </a:p>
      </dgm:t>
    </dgm:pt>
    <dgm:pt modelId="{0BBB2233-0F84-432B-A193-B27198750038}" type="parTrans" cxnId="{6C40E312-CCD6-46D6-8213-26CD381584E5}">
      <dgm:prSet/>
      <dgm:spPr/>
      <dgm:t>
        <a:bodyPr/>
        <a:lstStyle/>
        <a:p>
          <a:endParaRPr lang="es-CO"/>
        </a:p>
      </dgm:t>
    </dgm:pt>
    <dgm:pt modelId="{EDE13D02-0E0A-4D1B-B558-78D0570CBE61}" type="sibTrans" cxnId="{6C40E312-CCD6-46D6-8213-26CD381584E5}">
      <dgm:prSet/>
      <dgm:spPr/>
      <dgm:t>
        <a:bodyPr/>
        <a:lstStyle/>
        <a:p>
          <a:endParaRPr lang="es-CO"/>
        </a:p>
      </dgm:t>
    </dgm:pt>
    <dgm:pt modelId="{B080C8F2-FDDB-4B9F-9036-763D3AE1788E}">
      <dgm:prSet phldrT="[Texto]" custT="1"/>
      <dgm:spPr/>
      <dgm:t>
        <a:bodyPr/>
        <a:lstStyle/>
        <a:p>
          <a:endParaRPr lang="es-CO" sz="1200" b="1" dirty="0"/>
        </a:p>
      </dgm:t>
    </dgm:pt>
    <dgm:pt modelId="{1CA7002A-F775-4E23-A4B0-E3249FD2105B}" type="parTrans" cxnId="{99AC9669-49A2-494A-9DE3-01B922ABE8A4}">
      <dgm:prSet/>
      <dgm:spPr/>
      <dgm:t>
        <a:bodyPr/>
        <a:lstStyle/>
        <a:p>
          <a:endParaRPr lang="es-CO"/>
        </a:p>
      </dgm:t>
    </dgm:pt>
    <dgm:pt modelId="{E2F52625-FBA3-4302-8487-716E49E5B126}" type="sibTrans" cxnId="{99AC9669-49A2-494A-9DE3-01B922ABE8A4}">
      <dgm:prSet/>
      <dgm:spPr/>
      <dgm:t>
        <a:bodyPr/>
        <a:lstStyle/>
        <a:p>
          <a:endParaRPr lang="es-CO"/>
        </a:p>
      </dgm:t>
    </dgm:pt>
    <dgm:pt modelId="{55466A96-10A6-4E42-BDB3-373FEA2D7596}">
      <dgm:prSet custT="1"/>
      <dgm:spPr/>
      <dgm:t>
        <a:bodyPr/>
        <a:lstStyle/>
        <a:p>
          <a:endParaRPr lang="es-CO" sz="1600" b="1" dirty="0"/>
        </a:p>
      </dgm:t>
    </dgm:pt>
    <dgm:pt modelId="{0FCBE09F-A76C-401A-ABB4-32EE6CC68C5C}" type="parTrans" cxnId="{B9969A3F-1055-475D-8839-6F9A236E1697}">
      <dgm:prSet/>
      <dgm:spPr/>
      <dgm:t>
        <a:bodyPr/>
        <a:lstStyle/>
        <a:p>
          <a:endParaRPr lang="es-CO"/>
        </a:p>
      </dgm:t>
    </dgm:pt>
    <dgm:pt modelId="{AA08A2A1-1EA6-4CA2-9F1D-A6B4E177D95A}" type="sibTrans" cxnId="{B9969A3F-1055-475D-8839-6F9A236E1697}">
      <dgm:prSet/>
      <dgm:spPr/>
      <dgm:t>
        <a:bodyPr/>
        <a:lstStyle/>
        <a:p>
          <a:endParaRPr lang="es-CO"/>
        </a:p>
      </dgm:t>
    </dgm:pt>
    <dgm:pt modelId="{4B8CA883-5D90-4D0B-9942-A4A14C987344}">
      <dgm:prSet custT="1"/>
      <dgm:spPr/>
      <dgm:t>
        <a:bodyPr/>
        <a:lstStyle/>
        <a:p>
          <a:r>
            <a:rPr lang="es-CO" sz="1600" b="1" dirty="0"/>
            <a:t>Precio de venta masiva de bienes. </a:t>
          </a:r>
        </a:p>
      </dgm:t>
    </dgm:pt>
    <dgm:pt modelId="{0EB82760-8FD6-4410-95DD-DD99A1E1CD16}" type="parTrans" cxnId="{4FAF13F2-57ED-4F6F-B387-4B6042B4714F}">
      <dgm:prSet/>
      <dgm:spPr/>
      <dgm:t>
        <a:bodyPr/>
        <a:lstStyle/>
        <a:p>
          <a:endParaRPr lang="es-CO"/>
        </a:p>
      </dgm:t>
    </dgm:pt>
    <dgm:pt modelId="{8927A4D1-D256-4B2F-8CBF-D366E631CA61}" type="sibTrans" cxnId="{4FAF13F2-57ED-4F6F-B387-4B6042B4714F}">
      <dgm:prSet/>
      <dgm:spPr/>
      <dgm:t>
        <a:bodyPr/>
        <a:lstStyle/>
        <a:p>
          <a:endParaRPr lang="es-CO"/>
        </a:p>
      </dgm:t>
    </dgm:pt>
    <dgm:pt modelId="{6ED67E8A-F3B0-44C4-8A0C-372E12CAE23D}">
      <dgm:prSet custT="1"/>
      <dgm:spPr/>
      <dgm:t>
        <a:bodyPr/>
        <a:lstStyle/>
        <a:p>
          <a:endParaRPr lang="es-CO" sz="1200" b="1" dirty="0"/>
        </a:p>
      </dgm:t>
    </dgm:pt>
    <dgm:pt modelId="{0C1E0C20-A18E-40D6-844D-E6D4B63886BF}" type="parTrans" cxnId="{9E4569AF-A4F0-43EE-89B6-932CB870FBD7}">
      <dgm:prSet/>
      <dgm:spPr/>
      <dgm:t>
        <a:bodyPr/>
        <a:lstStyle/>
        <a:p>
          <a:endParaRPr lang="es-CO"/>
        </a:p>
      </dgm:t>
    </dgm:pt>
    <dgm:pt modelId="{3CD01461-EBF7-40BA-9DD0-A276A822E735}" type="sibTrans" cxnId="{9E4569AF-A4F0-43EE-89B6-932CB870FBD7}">
      <dgm:prSet/>
      <dgm:spPr/>
      <dgm:t>
        <a:bodyPr/>
        <a:lstStyle/>
        <a:p>
          <a:endParaRPr lang="es-CO"/>
        </a:p>
      </dgm:t>
    </dgm:pt>
    <dgm:pt modelId="{97A33811-622A-40FF-A69B-B4F72C48A1BE}">
      <dgm:prSet phldrT="[Texto]" custT="1"/>
      <dgm:spPr/>
      <dgm:t>
        <a:bodyPr/>
        <a:lstStyle/>
        <a:p>
          <a:r>
            <a:rPr lang="es-ES" sz="1400" dirty="0"/>
            <a:t>Adjudicar en bloque a un persona natural o jurídica el número plural de bienes agrupados.</a:t>
          </a:r>
          <a:endParaRPr lang="es-CO" sz="1400" b="1" dirty="0"/>
        </a:p>
      </dgm:t>
    </dgm:pt>
    <dgm:pt modelId="{81B6536E-EAA6-41E0-B376-E88692408FBE}" type="parTrans" cxnId="{40567D36-E373-434C-8514-7773CAEF03B5}">
      <dgm:prSet/>
      <dgm:spPr/>
      <dgm:t>
        <a:bodyPr/>
        <a:lstStyle/>
        <a:p>
          <a:endParaRPr lang="es-CO"/>
        </a:p>
      </dgm:t>
    </dgm:pt>
    <dgm:pt modelId="{E45E0D28-7E69-4473-B734-C077F5E7E202}" type="sibTrans" cxnId="{40567D36-E373-434C-8514-7773CAEF03B5}">
      <dgm:prSet/>
      <dgm:spPr/>
      <dgm:t>
        <a:bodyPr/>
        <a:lstStyle/>
        <a:p>
          <a:endParaRPr lang="es-CO"/>
        </a:p>
      </dgm:t>
    </dgm:pt>
    <dgm:pt modelId="{D793FA2D-9252-4560-BD18-1E0AFDB972C5}">
      <dgm:prSet phldrT="[Texto]" custT="1"/>
      <dgm:spPr/>
      <dgm:t>
        <a:bodyPr/>
        <a:lstStyle/>
        <a:p>
          <a:r>
            <a:rPr lang="es-ES" sz="1400" dirty="0"/>
            <a:t>Determinar un precio de venta y efectuar un descuento en el mismo, que actualmente se encuentra delimitado en un porcentaje del 30%.</a:t>
          </a:r>
          <a:endParaRPr lang="es-CO" sz="1400" b="1" dirty="0"/>
        </a:p>
      </dgm:t>
    </dgm:pt>
    <dgm:pt modelId="{481C4B68-D51D-4084-B74B-0E114E74E4D0}" type="parTrans" cxnId="{D91F520B-A04E-47A3-ACF1-601F09BADCE6}">
      <dgm:prSet/>
      <dgm:spPr/>
      <dgm:t>
        <a:bodyPr/>
        <a:lstStyle/>
        <a:p>
          <a:endParaRPr lang="es-CO"/>
        </a:p>
      </dgm:t>
    </dgm:pt>
    <dgm:pt modelId="{621ACBF1-2141-464D-BCFE-C11351DD8AA9}" type="sibTrans" cxnId="{D91F520B-A04E-47A3-ACF1-601F09BADCE6}">
      <dgm:prSet/>
      <dgm:spPr/>
      <dgm:t>
        <a:bodyPr/>
        <a:lstStyle/>
        <a:p>
          <a:endParaRPr lang="es-CO"/>
        </a:p>
      </dgm:t>
    </dgm:pt>
    <dgm:pt modelId="{0884620F-E139-492E-A74E-7F4481A0F8CB}">
      <dgm:prSet phldrT="[Texto]" custT="1"/>
      <dgm:spPr/>
      <dgm:t>
        <a:bodyPr/>
        <a:lstStyle/>
        <a:p>
          <a:r>
            <a:rPr lang="es-CO" sz="1400" dirty="0"/>
            <a:t>Apoyarse en un estructurador experto de origen nacional o internacional que se encargue de desarrollar las actividades propias de implementación y puesta en marcha del proceso de venta masiva</a:t>
          </a:r>
          <a:r>
            <a:rPr lang="es-CO" sz="1200" dirty="0"/>
            <a:t>. </a:t>
          </a:r>
          <a:endParaRPr lang="es-CO" sz="1200" b="1" dirty="0"/>
        </a:p>
      </dgm:t>
    </dgm:pt>
    <dgm:pt modelId="{CB09A148-8ECC-4443-A252-047B46D96575}" type="parTrans" cxnId="{1C99F238-A61E-458E-BE6C-E168F1D96CB4}">
      <dgm:prSet/>
      <dgm:spPr/>
      <dgm:t>
        <a:bodyPr/>
        <a:lstStyle/>
        <a:p>
          <a:endParaRPr lang="es-CO"/>
        </a:p>
      </dgm:t>
    </dgm:pt>
    <dgm:pt modelId="{9C89DCCF-0AD8-446F-A5FA-3B1A10FEE103}" type="sibTrans" cxnId="{1C99F238-A61E-458E-BE6C-E168F1D96CB4}">
      <dgm:prSet/>
      <dgm:spPr/>
      <dgm:t>
        <a:bodyPr/>
        <a:lstStyle/>
        <a:p>
          <a:endParaRPr lang="es-CO"/>
        </a:p>
      </dgm:t>
    </dgm:pt>
    <dgm:pt modelId="{D878D8B8-92E5-4909-999B-C5ED5A9F7226}" type="pres">
      <dgm:prSet presAssocID="{6C3BF360-2CBA-4B25-8A0D-EAC763CC859D}" presName="Name0" presStyleCnt="0">
        <dgm:presLayoutVars>
          <dgm:dir/>
          <dgm:animLvl val="lvl"/>
          <dgm:resizeHandles/>
        </dgm:presLayoutVars>
      </dgm:prSet>
      <dgm:spPr/>
    </dgm:pt>
    <dgm:pt modelId="{6DF6765F-CC1D-40D5-ADD7-CC247FA49C69}" type="pres">
      <dgm:prSet presAssocID="{3B192DBC-A8C6-4DB2-A282-0716FEFC361F}" presName="linNode" presStyleCnt="0"/>
      <dgm:spPr/>
    </dgm:pt>
    <dgm:pt modelId="{D0C67BC0-34E6-4367-8847-1F651641EC1E}" type="pres">
      <dgm:prSet presAssocID="{3B192DBC-A8C6-4DB2-A282-0716FEFC361F}" presName="parentShp" presStyleLbl="node1" presStyleIdx="0" presStyleCnt="2" custScaleX="75554" custScaleY="97303">
        <dgm:presLayoutVars>
          <dgm:bulletEnabled val="1"/>
        </dgm:presLayoutVars>
      </dgm:prSet>
      <dgm:spPr/>
    </dgm:pt>
    <dgm:pt modelId="{CE5F4119-A273-4826-BA71-7EA10566791F}" type="pres">
      <dgm:prSet presAssocID="{3B192DBC-A8C6-4DB2-A282-0716FEFC361F}" presName="childShp" presStyleLbl="bgAccFollowNode1" presStyleIdx="0" presStyleCnt="2" custScaleX="131519" custScaleY="116396">
        <dgm:presLayoutVars>
          <dgm:bulletEnabled val="1"/>
        </dgm:presLayoutVars>
      </dgm:prSet>
      <dgm:spPr/>
    </dgm:pt>
    <dgm:pt modelId="{BF0E2357-D72D-4D39-BBEE-E34706CD1BE5}" type="pres">
      <dgm:prSet presAssocID="{01D4B2A6-A5DA-4097-995C-F43B57905031}" presName="spacing" presStyleCnt="0"/>
      <dgm:spPr/>
    </dgm:pt>
    <dgm:pt modelId="{CE0FB2B9-0407-4C11-9221-6FC94F909DB4}" type="pres">
      <dgm:prSet presAssocID="{7C0689EA-C90E-4AE0-A65F-38F1E5B01D14}" presName="linNode" presStyleCnt="0"/>
      <dgm:spPr/>
    </dgm:pt>
    <dgm:pt modelId="{B8A3480C-245E-493E-886B-49CFD08A0925}" type="pres">
      <dgm:prSet presAssocID="{7C0689EA-C90E-4AE0-A65F-38F1E5B01D14}" presName="parentShp" presStyleLbl="node1" presStyleIdx="1" presStyleCnt="2" custScaleX="69621" custScaleY="97641" custLinFactNeighborX="-4762" custLinFactNeighborY="-10734">
        <dgm:presLayoutVars>
          <dgm:bulletEnabled val="1"/>
        </dgm:presLayoutVars>
      </dgm:prSet>
      <dgm:spPr/>
    </dgm:pt>
    <dgm:pt modelId="{BF2AF396-A566-49EA-BAB5-812A5916BEEB}" type="pres">
      <dgm:prSet presAssocID="{7C0689EA-C90E-4AE0-A65F-38F1E5B01D14}" presName="childShp" presStyleLbl="bgAccFollowNode1" presStyleIdx="1" presStyleCnt="2" custScaleX="119716" custScaleY="121207" custLinFactNeighborX="785" custLinFactNeighborY="-8014">
        <dgm:presLayoutVars>
          <dgm:bulletEnabled val="1"/>
        </dgm:presLayoutVars>
      </dgm:prSet>
      <dgm:spPr/>
    </dgm:pt>
  </dgm:ptLst>
  <dgm:cxnLst>
    <dgm:cxn modelId="{A12A3201-59BE-4757-BA26-3423A2C92931}" type="presOf" srcId="{A779DA9C-094E-4F25-8046-1225CE76CDDE}" destId="{CE5F4119-A273-4826-BA71-7EA10566791F}" srcOrd="0" destOrd="1" presId="urn:microsoft.com/office/officeart/2005/8/layout/vList6"/>
    <dgm:cxn modelId="{63B96502-F02E-415E-8407-75A59412AE94}" type="presOf" srcId="{340D3C57-E679-4600-A30C-B2F12E296D29}" destId="{CE5F4119-A273-4826-BA71-7EA10566791F}" srcOrd="0" destOrd="8" presId="urn:microsoft.com/office/officeart/2005/8/layout/vList6"/>
    <dgm:cxn modelId="{D91F520B-A04E-47A3-ACF1-601F09BADCE6}" srcId="{7C0689EA-C90E-4AE0-A65F-38F1E5B01D14}" destId="{D793FA2D-9252-4560-BD18-1E0AFDB972C5}" srcOrd="3" destOrd="0" parTransId="{481C4B68-D51D-4084-B74B-0E114E74E4D0}" sibTransId="{621ACBF1-2141-464D-BCFE-C11351DD8AA9}"/>
    <dgm:cxn modelId="{03C97E0B-950C-4BDE-89AD-4EE5E6A79D75}" type="presOf" srcId="{97A33811-622A-40FF-A69B-B4F72C48A1BE}" destId="{BF2AF396-A566-49EA-BAB5-812A5916BEEB}" srcOrd="0" destOrd="2" presId="urn:microsoft.com/office/officeart/2005/8/layout/vList6"/>
    <dgm:cxn modelId="{99057E12-C7B0-4E52-A3D6-EF57368BE2A2}" srcId="{3B192DBC-A8C6-4DB2-A282-0716FEFC361F}" destId="{D1B386E9-5BB1-4ED9-A70D-3537F67876C6}" srcOrd="0" destOrd="0" parTransId="{3B05F2C1-8416-4A51-8D3B-E5F0C55D366C}" sibTransId="{6AB030C1-49CE-4CC8-966E-88C56D62579C}"/>
    <dgm:cxn modelId="{6C40E312-CCD6-46D6-8213-26CD381584E5}" srcId="{3B192DBC-A8C6-4DB2-A282-0716FEFC361F}" destId="{5510E25E-3B1D-44EB-B735-A6CDD67D4EE6}" srcOrd="6" destOrd="0" parTransId="{0BBB2233-0F84-432B-A193-B27198750038}" sibTransId="{EDE13D02-0E0A-4D1B-B558-78D0570CBE61}"/>
    <dgm:cxn modelId="{C3998417-21D4-41C8-8BD4-36C19AE758D7}" type="presOf" srcId="{55466A96-10A6-4E42-BDB3-373FEA2D7596}" destId="{CE5F4119-A273-4826-BA71-7EA10566791F}" srcOrd="0" destOrd="2" presId="urn:microsoft.com/office/officeart/2005/8/layout/vList6"/>
    <dgm:cxn modelId="{1CF1032B-A863-449D-82B8-D829B6AAB329}" type="presOf" srcId="{6C3BF360-2CBA-4B25-8A0D-EAC763CC859D}" destId="{D878D8B8-92E5-4909-999B-C5ED5A9F7226}" srcOrd="0" destOrd="0" presId="urn:microsoft.com/office/officeart/2005/8/layout/vList6"/>
    <dgm:cxn modelId="{9F05F22C-AB9A-4E2C-B476-1CAAD7628547}" type="presOf" srcId="{D1B386E9-5BB1-4ED9-A70D-3537F67876C6}" destId="{CE5F4119-A273-4826-BA71-7EA10566791F}" srcOrd="0" destOrd="0" presId="urn:microsoft.com/office/officeart/2005/8/layout/vList6"/>
    <dgm:cxn modelId="{40567D36-E373-434C-8514-7773CAEF03B5}" srcId="{7C0689EA-C90E-4AE0-A65F-38F1E5B01D14}" destId="{97A33811-622A-40FF-A69B-B4F72C48A1BE}" srcOrd="2" destOrd="0" parTransId="{81B6536E-EAA6-41E0-B376-E88692408FBE}" sibTransId="{E45E0D28-7E69-4473-B734-C077F5E7E202}"/>
    <dgm:cxn modelId="{1C99F238-A61E-458E-BE6C-E168F1D96CB4}" srcId="{7C0689EA-C90E-4AE0-A65F-38F1E5B01D14}" destId="{0884620F-E139-492E-A74E-7F4481A0F8CB}" srcOrd="4" destOrd="0" parTransId="{CB09A148-8ECC-4443-A252-047B46D96575}" sibTransId="{9C89DCCF-0AD8-446F-A5FA-3B1A10FEE103}"/>
    <dgm:cxn modelId="{B9969A3F-1055-475D-8839-6F9A236E1697}" srcId="{3B192DBC-A8C6-4DB2-A282-0716FEFC361F}" destId="{55466A96-10A6-4E42-BDB3-373FEA2D7596}" srcOrd="2" destOrd="0" parTransId="{0FCBE09F-A76C-401A-ABB4-32EE6CC68C5C}" sibTransId="{AA08A2A1-1EA6-4CA2-9F1D-A6B4E177D95A}"/>
    <dgm:cxn modelId="{99AC9669-49A2-494A-9DE3-01B922ABE8A4}" srcId="{7C0689EA-C90E-4AE0-A65F-38F1E5B01D14}" destId="{B080C8F2-FDDB-4B9F-9036-763D3AE1788E}" srcOrd="0" destOrd="0" parTransId="{1CA7002A-F775-4E23-A4B0-E3249FD2105B}" sibTransId="{E2F52625-FBA3-4302-8487-716E49E5B126}"/>
    <dgm:cxn modelId="{C8F55772-AF3F-4922-AE87-A2D0E7763FD8}" srcId="{3B192DBC-A8C6-4DB2-A282-0716FEFC361F}" destId="{340D3C57-E679-4600-A30C-B2F12E296D29}" srcOrd="8" destOrd="0" parTransId="{C0323E4D-0C34-40FA-A632-AF104333C955}" sibTransId="{6F62BCED-BEEF-49EB-A279-F16A27422308}"/>
    <dgm:cxn modelId="{4B8DC977-6D9E-4E88-8B91-047973296D42}" type="presOf" srcId="{0884620F-E139-492E-A74E-7F4481A0F8CB}" destId="{BF2AF396-A566-49EA-BAB5-812A5916BEEB}" srcOrd="0" destOrd="4" presId="urn:microsoft.com/office/officeart/2005/8/layout/vList6"/>
    <dgm:cxn modelId="{B4D02297-2348-48AD-8A49-7DB6B33D0601}" srcId="{3B192DBC-A8C6-4DB2-A282-0716FEFC361F}" destId="{EFCAE0FD-F37E-485F-9D42-FA9F13E11ADB}" srcOrd="7" destOrd="0" parTransId="{025162CB-2B6E-4BD5-AE3F-61F620DCB748}" sibTransId="{0592DD70-DE2C-4D54-B90A-B5DE677C3ADB}"/>
    <dgm:cxn modelId="{8AB1C3A5-7152-464C-B720-7642557B1DA1}" srcId="{6C3BF360-2CBA-4B25-8A0D-EAC763CC859D}" destId="{3B192DBC-A8C6-4DB2-A282-0716FEFC361F}" srcOrd="0" destOrd="0" parTransId="{066816D0-4D21-40D9-B4C9-AF5BAD276ECE}" sibTransId="{01D4B2A6-A5DA-4097-995C-F43B57905031}"/>
    <dgm:cxn modelId="{6B5598A8-96B7-4E36-88FE-947818FAE115}" type="presOf" srcId="{10824295-C955-4DAC-9ABC-064DF812E5DD}" destId="{BF2AF396-A566-49EA-BAB5-812A5916BEEB}" srcOrd="0" destOrd="1" presId="urn:microsoft.com/office/officeart/2005/8/layout/vList6"/>
    <dgm:cxn modelId="{D62B44A9-A817-45A7-AF77-190F672E0622}" type="presOf" srcId="{EFCAE0FD-F37E-485F-9D42-FA9F13E11ADB}" destId="{CE5F4119-A273-4826-BA71-7EA10566791F}" srcOrd="0" destOrd="7" presId="urn:microsoft.com/office/officeart/2005/8/layout/vList6"/>
    <dgm:cxn modelId="{9E4569AF-A4F0-43EE-89B6-932CB870FBD7}" srcId="{3B192DBC-A8C6-4DB2-A282-0716FEFC361F}" destId="{6ED67E8A-F3B0-44C4-8A0C-372E12CAE23D}" srcOrd="4" destOrd="0" parTransId="{0C1E0C20-A18E-40D6-844D-E6D4B63886BF}" sibTransId="{3CD01461-EBF7-40BA-9DD0-A276A822E735}"/>
    <dgm:cxn modelId="{AA0904B8-C266-4103-A239-7B647B02094C}" type="presOf" srcId="{B080C8F2-FDDB-4B9F-9036-763D3AE1788E}" destId="{BF2AF396-A566-49EA-BAB5-812A5916BEEB}" srcOrd="0" destOrd="0" presId="urn:microsoft.com/office/officeart/2005/8/layout/vList6"/>
    <dgm:cxn modelId="{DEEF95C1-CE25-453B-9A42-BDAA82D37922}" type="presOf" srcId="{3B192DBC-A8C6-4DB2-A282-0716FEFC361F}" destId="{D0C67BC0-34E6-4367-8847-1F651641EC1E}" srcOrd="0" destOrd="0" presId="urn:microsoft.com/office/officeart/2005/8/layout/vList6"/>
    <dgm:cxn modelId="{3A77A5C3-B703-49DC-BDD5-990C748B53C5}" srcId="{3B192DBC-A8C6-4DB2-A282-0716FEFC361F}" destId="{A779DA9C-094E-4F25-8046-1225CE76CDDE}" srcOrd="1" destOrd="0" parTransId="{B67A8280-FBA7-4A52-B134-BC4814254E10}" sibTransId="{3BB4EBE0-5673-49C7-8479-C4B9DBF763E2}"/>
    <dgm:cxn modelId="{6A574BCF-4D26-4C5F-BDE0-D5034A91DCCB}" type="presOf" srcId="{4B8CA883-5D90-4D0B-9942-A4A14C987344}" destId="{CE5F4119-A273-4826-BA71-7EA10566791F}" srcOrd="0" destOrd="3" presId="urn:microsoft.com/office/officeart/2005/8/layout/vList6"/>
    <dgm:cxn modelId="{E48534D0-0947-4499-B148-9A8ED797926A}" type="presOf" srcId="{D793FA2D-9252-4560-BD18-1E0AFDB972C5}" destId="{BF2AF396-A566-49EA-BAB5-812A5916BEEB}" srcOrd="0" destOrd="3" presId="urn:microsoft.com/office/officeart/2005/8/layout/vList6"/>
    <dgm:cxn modelId="{71CCD5D6-F666-4167-B05F-C7C631AE1165}" srcId="{7C0689EA-C90E-4AE0-A65F-38F1E5B01D14}" destId="{10824295-C955-4DAC-9ABC-064DF812E5DD}" srcOrd="1" destOrd="0" parTransId="{E52DDB14-D238-49E3-B112-E01CA299199B}" sibTransId="{7B18A41B-B97C-4DBA-AC6A-A32B18D3A331}"/>
    <dgm:cxn modelId="{C71CD0DD-4220-4D82-A475-7C90024B00DF}" type="presOf" srcId="{6ED67E8A-F3B0-44C4-8A0C-372E12CAE23D}" destId="{CE5F4119-A273-4826-BA71-7EA10566791F}" srcOrd="0" destOrd="4" presId="urn:microsoft.com/office/officeart/2005/8/layout/vList6"/>
    <dgm:cxn modelId="{7C2884DE-8C2B-4820-8C0E-80123E0B7671}" srcId="{6C3BF360-2CBA-4B25-8A0D-EAC763CC859D}" destId="{7C0689EA-C90E-4AE0-A65F-38F1E5B01D14}" srcOrd="1" destOrd="0" parTransId="{3EF89C91-8206-4B08-8C99-C2582F5E6F89}" sibTransId="{38578675-0B71-4743-B3C8-A69F5D7C5DE9}"/>
    <dgm:cxn modelId="{7A1018E3-02A3-47B2-9AB7-B5728A207168}" type="presOf" srcId="{7C0689EA-C90E-4AE0-A65F-38F1E5B01D14}" destId="{B8A3480C-245E-493E-886B-49CFD08A0925}" srcOrd="0" destOrd="0" presId="urn:microsoft.com/office/officeart/2005/8/layout/vList6"/>
    <dgm:cxn modelId="{4FAF13F2-57ED-4F6F-B387-4B6042B4714F}" srcId="{3B192DBC-A8C6-4DB2-A282-0716FEFC361F}" destId="{4B8CA883-5D90-4D0B-9942-A4A14C987344}" srcOrd="3" destOrd="0" parTransId="{0EB82760-8FD6-4410-95DD-DD99A1E1CD16}" sibTransId="{8927A4D1-D256-4B2F-8CBF-D366E631CA61}"/>
    <dgm:cxn modelId="{66FE92F2-1216-4C44-9E42-CF89C962BB6E}" type="presOf" srcId="{40F69F01-244A-4BAA-B968-B9BAB24ADA01}" destId="{CE5F4119-A273-4826-BA71-7EA10566791F}" srcOrd="0" destOrd="5" presId="urn:microsoft.com/office/officeart/2005/8/layout/vList6"/>
    <dgm:cxn modelId="{28D11CF3-1C82-485C-A36B-08E9D0E06A3F}" srcId="{3B192DBC-A8C6-4DB2-A282-0716FEFC361F}" destId="{40F69F01-244A-4BAA-B968-B9BAB24ADA01}" srcOrd="5" destOrd="0" parTransId="{EA26E4E2-15BB-483E-8EF0-34F39384D8A2}" sibTransId="{0A4E305F-A910-4DFD-A348-54879CB4767B}"/>
    <dgm:cxn modelId="{DEC609F8-60FC-4F6D-9B18-3F62026F2E2C}" type="presOf" srcId="{5510E25E-3B1D-44EB-B735-A6CDD67D4EE6}" destId="{CE5F4119-A273-4826-BA71-7EA10566791F}" srcOrd="0" destOrd="6" presId="urn:microsoft.com/office/officeart/2005/8/layout/vList6"/>
    <dgm:cxn modelId="{297AE545-F352-41DD-92B6-8A3F54A0CED8}" type="presParOf" srcId="{D878D8B8-92E5-4909-999B-C5ED5A9F7226}" destId="{6DF6765F-CC1D-40D5-ADD7-CC247FA49C69}" srcOrd="0" destOrd="0" presId="urn:microsoft.com/office/officeart/2005/8/layout/vList6"/>
    <dgm:cxn modelId="{3D0FE508-7FAF-4D24-BCAE-127BE137580C}" type="presParOf" srcId="{6DF6765F-CC1D-40D5-ADD7-CC247FA49C69}" destId="{D0C67BC0-34E6-4367-8847-1F651641EC1E}" srcOrd="0" destOrd="0" presId="urn:microsoft.com/office/officeart/2005/8/layout/vList6"/>
    <dgm:cxn modelId="{0C0681D2-F2BD-4250-88B6-01A11922FE16}" type="presParOf" srcId="{6DF6765F-CC1D-40D5-ADD7-CC247FA49C69}" destId="{CE5F4119-A273-4826-BA71-7EA10566791F}" srcOrd="1" destOrd="0" presId="urn:microsoft.com/office/officeart/2005/8/layout/vList6"/>
    <dgm:cxn modelId="{15786E7F-589D-49CD-B4CE-F54BE0737A5A}" type="presParOf" srcId="{D878D8B8-92E5-4909-999B-C5ED5A9F7226}" destId="{BF0E2357-D72D-4D39-BBEE-E34706CD1BE5}" srcOrd="1" destOrd="0" presId="urn:microsoft.com/office/officeart/2005/8/layout/vList6"/>
    <dgm:cxn modelId="{CE88A142-10B4-4ABC-AED9-23C0F935420B}" type="presParOf" srcId="{D878D8B8-92E5-4909-999B-C5ED5A9F7226}" destId="{CE0FB2B9-0407-4C11-9221-6FC94F909DB4}" srcOrd="2" destOrd="0" presId="urn:microsoft.com/office/officeart/2005/8/layout/vList6"/>
    <dgm:cxn modelId="{3946015D-312D-4A81-B5D3-0399676FC4D7}" type="presParOf" srcId="{CE0FB2B9-0407-4C11-9221-6FC94F909DB4}" destId="{B8A3480C-245E-493E-886B-49CFD08A0925}" srcOrd="0" destOrd="0" presId="urn:microsoft.com/office/officeart/2005/8/layout/vList6"/>
    <dgm:cxn modelId="{F376A1FE-BF25-48D5-9D25-E2EE1532FE10}" type="presParOf" srcId="{CE0FB2B9-0407-4C11-9221-6FC94F909DB4}" destId="{BF2AF396-A566-49EA-BAB5-812A5916BEEB}"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F4119-A273-4826-BA71-7EA10566791F}">
      <dsp:nvSpPr>
        <dsp:cNvPr id="0" name=""/>
        <dsp:cNvSpPr/>
      </dsp:nvSpPr>
      <dsp:spPr>
        <a:xfrm>
          <a:off x="2516954" y="439"/>
          <a:ext cx="6568149" cy="261981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endParaRPr lang="es-CO" sz="1100" b="1" kern="1200" dirty="0"/>
        </a:p>
        <a:p>
          <a:pPr marL="171450" lvl="1" indent="-171450" algn="l" defTabSz="711200">
            <a:lnSpc>
              <a:spcPct val="90000"/>
            </a:lnSpc>
            <a:spcBef>
              <a:spcPct val="0"/>
            </a:spcBef>
            <a:spcAft>
              <a:spcPct val="15000"/>
            </a:spcAft>
            <a:buChar char="•"/>
          </a:pPr>
          <a:r>
            <a:rPr lang="es-CO" sz="1600" b="1" kern="1200" dirty="0"/>
            <a:t>“(…) VENTA MASIVA DE BIENES: se llamará Venta Masiva al mecanismo de administración de bienes con el que cuenta el administrador del FRISCO para agrupar conjuntos de bienes de todas las tipologías y adjudicarlos en bloque. (Negrilla y subrayado fuera del texto)</a:t>
          </a:r>
        </a:p>
        <a:p>
          <a:pPr marL="171450" lvl="1" indent="-171450" algn="l" defTabSz="711200">
            <a:lnSpc>
              <a:spcPct val="90000"/>
            </a:lnSpc>
            <a:spcBef>
              <a:spcPct val="0"/>
            </a:spcBef>
            <a:spcAft>
              <a:spcPct val="15000"/>
            </a:spcAft>
            <a:buChar char="•"/>
          </a:pPr>
          <a:endParaRPr lang="es-CO" sz="1600" b="1" kern="1200" dirty="0"/>
        </a:p>
        <a:p>
          <a:pPr marL="171450" lvl="1" indent="-171450" algn="l" defTabSz="711200">
            <a:lnSpc>
              <a:spcPct val="90000"/>
            </a:lnSpc>
            <a:spcBef>
              <a:spcPct val="0"/>
            </a:spcBef>
            <a:spcAft>
              <a:spcPct val="15000"/>
            </a:spcAft>
            <a:buChar char="•"/>
          </a:pPr>
          <a:r>
            <a:rPr lang="es-CO" sz="1600" b="1" kern="1200" dirty="0"/>
            <a:t>Precio de venta masiva de bienes. </a:t>
          </a:r>
        </a:p>
        <a:p>
          <a:pPr marL="114300" lvl="1" indent="-114300" algn="l" defTabSz="533400">
            <a:lnSpc>
              <a:spcPct val="90000"/>
            </a:lnSpc>
            <a:spcBef>
              <a:spcPct val="0"/>
            </a:spcBef>
            <a:spcAft>
              <a:spcPct val="15000"/>
            </a:spcAft>
            <a:buChar char="•"/>
          </a:pPr>
          <a:endParaRPr lang="es-CO" sz="1200" b="1" kern="1200" dirty="0"/>
        </a:p>
        <a:p>
          <a:pPr marL="57150" lvl="1" indent="-57150" algn="l" defTabSz="488950">
            <a:lnSpc>
              <a:spcPct val="90000"/>
            </a:lnSpc>
            <a:spcBef>
              <a:spcPct val="0"/>
            </a:spcBef>
            <a:spcAft>
              <a:spcPct val="15000"/>
            </a:spcAft>
            <a:buChar char="•"/>
          </a:pPr>
          <a:endParaRPr lang="es-CO" sz="1100" b="1" kern="1200" dirty="0"/>
        </a:p>
        <a:p>
          <a:pPr marL="57150" lvl="1" indent="-57150" algn="l" defTabSz="488950">
            <a:lnSpc>
              <a:spcPct val="90000"/>
            </a:lnSpc>
            <a:spcBef>
              <a:spcPct val="0"/>
            </a:spcBef>
            <a:spcAft>
              <a:spcPct val="15000"/>
            </a:spcAft>
            <a:buChar char="•"/>
          </a:pPr>
          <a:endParaRPr lang="es-CO" sz="1100" b="1" kern="1200" dirty="0"/>
        </a:p>
        <a:p>
          <a:pPr marL="57150" lvl="1" indent="-57150" algn="l" defTabSz="488950">
            <a:lnSpc>
              <a:spcPct val="90000"/>
            </a:lnSpc>
            <a:spcBef>
              <a:spcPct val="0"/>
            </a:spcBef>
            <a:spcAft>
              <a:spcPct val="15000"/>
            </a:spcAft>
            <a:buChar char="•"/>
          </a:pPr>
          <a:endParaRPr lang="es-CO" sz="1100" b="1" kern="1200" dirty="0"/>
        </a:p>
        <a:p>
          <a:pPr marL="57150" lvl="1" indent="-57150" algn="l" defTabSz="488950">
            <a:lnSpc>
              <a:spcPct val="90000"/>
            </a:lnSpc>
            <a:spcBef>
              <a:spcPct val="0"/>
            </a:spcBef>
            <a:spcAft>
              <a:spcPct val="15000"/>
            </a:spcAft>
            <a:buChar char="•"/>
          </a:pPr>
          <a:endParaRPr lang="es-CO" sz="1100" b="1" kern="1200" dirty="0"/>
        </a:p>
      </dsp:txBody>
      <dsp:txXfrm>
        <a:off x="2516954" y="327915"/>
        <a:ext cx="5585720" cy="1964858"/>
      </dsp:txXfrm>
    </dsp:sp>
    <dsp:sp modelId="{D0C67BC0-34E6-4367-8847-1F651641EC1E}">
      <dsp:nvSpPr>
        <dsp:cNvPr id="0" name=""/>
        <dsp:cNvSpPr/>
      </dsp:nvSpPr>
      <dsp:spPr>
        <a:xfrm>
          <a:off x="1475" y="215309"/>
          <a:ext cx="2515479" cy="2190070"/>
        </a:xfrm>
        <a:prstGeom prst="roundRect">
          <a:avLst/>
        </a:prstGeom>
        <a:solidFill>
          <a:schemeClr val="accent1">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CO" sz="1800" b="1" kern="1200" dirty="0"/>
            <a:t>Artículo 133 de la ley 2010 de 2019, que adicionó el artículo 92 de la ley 1708 de 2014 </a:t>
          </a:r>
          <a:endParaRPr lang="es-ES" sz="1800" b="1" kern="1200" dirty="0"/>
        </a:p>
      </dsp:txBody>
      <dsp:txXfrm>
        <a:off x="108385" y="322219"/>
        <a:ext cx="2301659" cy="1976250"/>
      </dsp:txXfrm>
    </dsp:sp>
    <dsp:sp modelId="{BF2AF396-A566-49EA-BAB5-812A5916BEEB}">
      <dsp:nvSpPr>
        <dsp:cNvPr id="0" name=""/>
        <dsp:cNvSpPr/>
      </dsp:nvSpPr>
      <dsp:spPr>
        <a:xfrm>
          <a:off x="2566099" y="2664950"/>
          <a:ext cx="6520479" cy="2728095"/>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endParaRPr lang="es-CO" sz="1200" b="1" kern="1200" dirty="0"/>
        </a:p>
        <a:p>
          <a:pPr marL="114300" lvl="1" indent="-114300" algn="l" defTabSz="622300">
            <a:lnSpc>
              <a:spcPct val="90000"/>
            </a:lnSpc>
            <a:spcBef>
              <a:spcPct val="0"/>
            </a:spcBef>
            <a:spcAft>
              <a:spcPct val="15000"/>
            </a:spcAft>
            <a:buChar char="•"/>
          </a:pPr>
          <a:r>
            <a:rPr lang="es-ES" sz="1400" kern="1200" dirty="0"/>
            <a:t>Agrupar un número plural de bienes de diferentes tipologías.</a:t>
          </a:r>
          <a:endParaRPr lang="es-CO" sz="1400" b="1" kern="1200" dirty="0"/>
        </a:p>
        <a:p>
          <a:pPr marL="114300" lvl="1" indent="-114300" algn="l" defTabSz="622300">
            <a:lnSpc>
              <a:spcPct val="90000"/>
            </a:lnSpc>
            <a:spcBef>
              <a:spcPct val="0"/>
            </a:spcBef>
            <a:spcAft>
              <a:spcPct val="15000"/>
            </a:spcAft>
            <a:buChar char="•"/>
          </a:pPr>
          <a:r>
            <a:rPr lang="es-ES" sz="1400" kern="1200" dirty="0"/>
            <a:t>Adjudicar en bloque a un persona natural o jurídica el número plural de bienes agrupados.</a:t>
          </a:r>
          <a:endParaRPr lang="es-CO" sz="1400" b="1" kern="1200" dirty="0"/>
        </a:p>
        <a:p>
          <a:pPr marL="114300" lvl="1" indent="-114300" algn="l" defTabSz="622300">
            <a:lnSpc>
              <a:spcPct val="90000"/>
            </a:lnSpc>
            <a:spcBef>
              <a:spcPct val="0"/>
            </a:spcBef>
            <a:spcAft>
              <a:spcPct val="15000"/>
            </a:spcAft>
            <a:buChar char="•"/>
          </a:pPr>
          <a:r>
            <a:rPr lang="es-ES" sz="1400" kern="1200" dirty="0"/>
            <a:t>Determinar un precio de venta y efectuar un descuento en el mismo, que actualmente se encuentra delimitado en un porcentaje del 30%.</a:t>
          </a:r>
          <a:endParaRPr lang="es-CO" sz="1400" b="1" kern="1200" dirty="0"/>
        </a:p>
        <a:p>
          <a:pPr marL="114300" lvl="1" indent="-114300" algn="l" defTabSz="622300">
            <a:lnSpc>
              <a:spcPct val="90000"/>
            </a:lnSpc>
            <a:spcBef>
              <a:spcPct val="0"/>
            </a:spcBef>
            <a:spcAft>
              <a:spcPct val="15000"/>
            </a:spcAft>
            <a:buChar char="•"/>
          </a:pPr>
          <a:r>
            <a:rPr lang="es-CO" sz="1400" kern="1200" dirty="0"/>
            <a:t>Apoyarse en un estructurador experto de origen nacional o internacional que se encargue de desarrollar las actividades propias de implementación y puesta en marcha del proceso de venta masiva</a:t>
          </a:r>
          <a:r>
            <a:rPr lang="es-CO" sz="1200" kern="1200" dirty="0"/>
            <a:t>. </a:t>
          </a:r>
          <a:endParaRPr lang="es-CO" sz="1200" b="1" kern="1200" dirty="0"/>
        </a:p>
      </dsp:txBody>
      <dsp:txXfrm>
        <a:off x="2566099" y="3005962"/>
        <a:ext cx="5497443" cy="2046071"/>
      </dsp:txXfrm>
    </dsp:sp>
    <dsp:sp modelId="{B8A3480C-245E-493E-886B-49CFD08A0925}">
      <dsp:nvSpPr>
        <dsp:cNvPr id="0" name=""/>
        <dsp:cNvSpPr/>
      </dsp:nvSpPr>
      <dsp:spPr>
        <a:xfrm>
          <a:off x="0" y="2868938"/>
          <a:ext cx="2527995" cy="2197678"/>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Interpretación de la norma</a:t>
          </a:r>
          <a:r>
            <a:rPr lang="es-MX" sz="1800" b="1" kern="1200" dirty="0"/>
            <a:t>. </a:t>
          </a:r>
          <a:endParaRPr lang="es-CO" sz="1800" b="1" kern="1200" dirty="0"/>
        </a:p>
      </dsp:txBody>
      <dsp:txXfrm>
        <a:off x="107282" y="2976220"/>
        <a:ext cx="2313431" cy="198311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500B1DE-506D-4754-B367-C110A3656C7F}" type="datetimeFigureOut">
              <a:rPr lang="es-CO" smtClean="0"/>
              <a:t>24/11/2020</a:t>
            </a:fld>
            <a:endParaRPr lang="es-CO" dirty="0"/>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9849C0E0-7DA6-4666-980F-0D06350DEFDC}" type="slidenum">
              <a:rPr lang="es-CO" smtClean="0"/>
              <a:t>‹Nº›</a:t>
            </a:fld>
            <a:endParaRPr lang="es-CO" dirty="0"/>
          </a:p>
        </p:txBody>
      </p:sp>
    </p:spTree>
    <p:extLst>
      <p:ext uri="{BB962C8B-B14F-4D97-AF65-F5344CB8AC3E}">
        <p14:creationId xmlns:p14="http://schemas.microsoft.com/office/powerpoint/2010/main" val="2932681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17</a:t>
            </a:fld>
            <a:endParaRPr lang="en-US"/>
          </a:p>
        </p:txBody>
      </p:sp>
    </p:spTree>
    <p:extLst>
      <p:ext uri="{BB962C8B-B14F-4D97-AF65-F5344CB8AC3E}">
        <p14:creationId xmlns:p14="http://schemas.microsoft.com/office/powerpoint/2010/main" val="1615615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AEC3E762-5F3D-4215-BB0A-6CAEE83992C4}"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3A57B60-8FD1-480F-A775-6A912D46B08E}"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E4F9C641-073C-4159-BD8B-98F685E37968}"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6FE77A4C-0952-4494-97E3-FFF6D6055BD9}" type="datetime1">
              <a:rPr lang="es-ES" smtClean="0"/>
              <a:t>24/11/2020</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BDDC8EC7-81FB-4BB1-9C66-244E40EEFF34}" type="datetime1">
              <a:rPr lang="es-ES" smtClean="0"/>
              <a:t>24/11/2020</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17358D4A-ED50-48E2-A2C7-091B31A07A94}" type="datetime1">
              <a:rPr lang="es-ES" smtClean="0"/>
              <a:t>24/11/2020</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65B3338-3431-40A3-840E-18A7EA696F85}" type="datetime1">
              <a:rPr lang="es-ES" smtClean="0"/>
              <a:t>24/11/2020</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476568C5-DF68-4477-9B9A-E984F215EFF5}" type="datetime1">
              <a:rPr lang="es-ES" smtClean="0"/>
              <a:t>24/11/2020</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A63F3A88-B908-4B4B-BB91-921ECA1AE886}" type="datetime1">
              <a:rPr lang="es-ES" smtClean="0"/>
              <a:t>24/11/2020</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2C52A1D-2AC7-4B45-9E84-47BEDDAC972C}"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0D1CD96-E7BA-4E39-B41A-D03A9C230718}" type="datetime1">
              <a:rPr lang="es-ES" smtClean="0"/>
              <a:t>24/11/2020</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55026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CB248C98-62C8-4DFC-9AA4-3BDF0862E8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6555"/>
          </a:xfrm>
          <a:prstGeom prst="rect">
            <a:avLst/>
          </a:prstGeom>
        </p:spPr>
      </p:pic>
    </p:spTree>
    <p:extLst>
      <p:ext uri="{BB962C8B-B14F-4D97-AF65-F5344CB8AC3E}">
        <p14:creationId xmlns:p14="http://schemas.microsoft.com/office/powerpoint/2010/main" val="3828555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stitucional 2018">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9DFADAA-F26B-48CE-B022-0764065931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6555"/>
          </a:xfrm>
          <a:prstGeom prst="rect">
            <a:avLst/>
          </a:prstGeom>
        </p:spPr>
      </p:pic>
    </p:spTree>
    <p:extLst>
      <p:ext uri="{BB962C8B-B14F-4D97-AF65-F5344CB8AC3E}">
        <p14:creationId xmlns:p14="http://schemas.microsoft.com/office/powerpoint/2010/main" val="3912705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448BE-1704-4CA7-A720-FBDD03E0BE48}" type="datetime1">
              <a:rPr lang="es-ES" smtClean="0"/>
              <a:t>24/11/2020</a:t>
            </a:fld>
            <a:endParaRPr lang="es-ES" dirty="0"/>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chart" Target="../charts/char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9.emf"/><Relationship Id="rId5" Type="http://schemas.openxmlformats.org/officeDocument/2006/relationships/package" Target="../embeddings/Microsoft_Excel_Worksheet.xlsx"/><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23.emf"/><Relationship Id="rId5" Type="http://schemas.openxmlformats.org/officeDocument/2006/relationships/package" Target="../embeddings/Microsoft_Excel_Worksheet1.xlsx"/><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3.png"/><Relationship Id="rId7"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9.gif"/></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9.gif"/></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png"/><Relationship Id="rId7" Type="http://schemas.openxmlformats.org/officeDocument/2006/relationships/image" Target="../media/image31.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33.sv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45"/>
            <a:ext cx="12192000" cy="6856555"/>
          </a:xfrm>
          <a:prstGeom prst="rect">
            <a:avLst/>
          </a:prstGeom>
        </p:spPr>
      </p:pic>
      <p:sp>
        <p:nvSpPr>
          <p:cNvPr id="3" name="CuadroTexto 2"/>
          <p:cNvSpPr txBox="1"/>
          <p:nvPr/>
        </p:nvSpPr>
        <p:spPr>
          <a:xfrm>
            <a:off x="1799337" y="3137946"/>
            <a:ext cx="8805361" cy="584775"/>
          </a:xfrm>
          <a:prstGeom prst="rect">
            <a:avLst/>
          </a:prstGeom>
          <a:noFill/>
        </p:spPr>
        <p:txBody>
          <a:bodyPr wrap="square" rtlCol="0">
            <a:spAutoFit/>
          </a:bodyPr>
          <a:lstStyle/>
          <a:p>
            <a:r>
              <a:rPr lang="es-CO" sz="3200" b="1" dirty="0">
                <a:solidFill>
                  <a:srgbClr val="2C6B81"/>
                </a:solidFill>
                <a:latin typeface="Arial Narrow" panose="020B0606020202030204" pitchFamily="34" charset="0"/>
                <a:cs typeface="Calibri" panose="020F0502020204030204" pitchFamily="34" charset="0"/>
              </a:rPr>
              <a:t>JUNTA DIRECTIVA EXTRAORDINARIA -CONJUNTA</a:t>
            </a:r>
            <a:endParaRPr lang="en-US" sz="3200" b="1" dirty="0">
              <a:solidFill>
                <a:srgbClr val="2C6B81"/>
              </a:solidFill>
              <a:latin typeface="Arial Narrow" panose="020B0606020202030204" pitchFamily="34" charset="0"/>
              <a:cs typeface="Calibri" panose="020F0502020204030204" pitchFamily="34" charset="0"/>
            </a:endParaRPr>
          </a:p>
        </p:txBody>
      </p:sp>
      <p:sp>
        <p:nvSpPr>
          <p:cNvPr id="4" name="CuadroTexto 3">
            <a:extLst>
              <a:ext uri="{FF2B5EF4-FFF2-40B4-BE49-F238E27FC236}">
                <a16:creationId xmlns:a16="http://schemas.microsoft.com/office/drawing/2014/main" id="{46710802-7512-4AD3-A46D-A322507A7C84}"/>
              </a:ext>
            </a:extLst>
          </p:cNvPr>
          <p:cNvSpPr txBox="1"/>
          <p:nvPr/>
        </p:nvSpPr>
        <p:spPr>
          <a:xfrm>
            <a:off x="3503366" y="4049745"/>
            <a:ext cx="4570482" cy="461665"/>
          </a:xfrm>
          <a:prstGeom prst="rect">
            <a:avLst/>
          </a:prstGeom>
          <a:noFill/>
        </p:spPr>
        <p:txBody>
          <a:bodyPr wrap="none" rtlCol="0">
            <a:spAutoFit/>
          </a:bodyPr>
          <a:lstStyle/>
          <a:p>
            <a:r>
              <a:rPr lang="es-CO" sz="2400" b="1" dirty="0">
                <a:solidFill>
                  <a:srgbClr val="2C6B81"/>
                </a:solidFill>
                <a:latin typeface="Arial Narrow" panose="020B0606020202030204" pitchFamily="34" charset="0"/>
                <a:cs typeface="Calibri" panose="020F0502020204030204" pitchFamily="34" charset="0"/>
              </a:rPr>
              <a:t>2 de octubre de 2020. Hora 3:00 p.m.</a:t>
            </a:r>
            <a:endParaRPr lang="es-ES_tradnl" sz="2400" b="1" dirty="0">
              <a:solidFill>
                <a:srgbClr val="2C6B81"/>
              </a:solidFill>
              <a:latin typeface="Arial Narrow" panose="020B0606020202030204" pitchFamily="34" charset="0"/>
              <a:cs typeface="Calibri" panose="020F0502020204030204" pitchFamily="34" charset="0"/>
            </a:endParaRPr>
          </a:p>
        </p:txBody>
      </p:sp>
      <p:pic>
        <p:nvPicPr>
          <p:cNvPr id="6" name="Imagen 7">
            <a:extLst>
              <a:ext uri="{FF2B5EF4-FFF2-40B4-BE49-F238E27FC236}">
                <a16:creationId xmlns:a16="http://schemas.microsoft.com/office/drawing/2014/main" id="{BA7A9426-11DD-4047-B215-45BFC3FAA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8452" y="456972"/>
            <a:ext cx="3326209" cy="1867979"/>
          </a:xfrm>
          <a:prstGeom prst="rect">
            <a:avLst/>
          </a:prstGeom>
        </p:spPr>
      </p:pic>
    </p:spTree>
    <p:extLst>
      <p:ext uri="{BB962C8B-B14F-4D97-AF65-F5344CB8AC3E}">
        <p14:creationId xmlns:p14="http://schemas.microsoft.com/office/powerpoint/2010/main" val="3423044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991905" y="-1028894"/>
            <a:ext cx="496389" cy="496389"/>
          </a:xfrm>
          <a:prstGeom prst="rect">
            <a:avLst/>
          </a:prstGeom>
          <a:solidFill>
            <a:srgbClr val="968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6" name="CuadroTexto 5"/>
          <p:cNvSpPr txBox="1"/>
          <p:nvPr/>
        </p:nvSpPr>
        <p:spPr>
          <a:xfrm>
            <a:off x="2688408" y="-1107996"/>
            <a:ext cx="877386" cy="1107996"/>
          </a:xfrm>
          <a:prstGeom prst="rect">
            <a:avLst/>
          </a:prstGeom>
          <a:noFill/>
        </p:spPr>
        <p:txBody>
          <a:bodyPr wrap="square" rtlCol="0">
            <a:spAutoFit/>
          </a:bodyPr>
          <a:lstStyle/>
          <a:p>
            <a:r>
              <a:rPr lang="es-CO" sz="1600" dirty="0">
                <a:solidFill>
                  <a:schemeClr val="bg1">
                    <a:lumMod val="50000"/>
                  </a:schemeClr>
                </a:solidFill>
                <a:latin typeface="Arial Narrow" charset="0"/>
                <a:ea typeface="Arial Narrow" charset="0"/>
                <a:cs typeface="Arial Narrow" charset="0"/>
              </a:rPr>
              <a:t>R:150 </a:t>
            </a:r>
          </a:p>
          <a:p>
            <a:r>
              <a:rPr lang="es-CO" sz="1600" dirty="0">
                <a:solidFill>
                  <a:schemeClr val="bg1">
                    <a:lumMod val="50000"/>
                  </a:schemeClr>
                </a:solidFill>
                <a:latin typeface="Arial Narrow" charset="0"/>
                <a:ea typeface="Arial Narrow" charset="0"/>
                <a:cs typeface="Arial Narrow" charset="0"/>
              </a:rPr>
              <a:t>G:130</a:t>
            </a:r>
          </a:p>
          <a:p>
            <a:r>
              <a:rPr lang="es-CO" sz="1600" dirty="0">
                <a:solidFill>
                  <a:schemeClr val="bg1">
                    <a:lumMod val="50000"/>
                  </a:schemeClr>
                </a:solidFill>
                <a:latin typeface="Arial Narrow" charset="0"/>
                <a:ea typeface="Arial Narrow" charset="0"/>
                <a:cs typeface="Arial Narrow" charset="0"/>
              </a:rPr>
              <a:t>B:100</a:t>
            </a:r>
          </a:p>
          <a:p>
            <a:endParaRPr lang="es-ES_tradnl" dirty="0"/>
          </a:p>
        </p:txBody>
      </p:sp>
      <p:sp>
        <p:nvSpPr>
          <p:cNvPr id="8" name="Rectángulo 7"/>
          <p:cNvSpPr/>
          <p:nvPr/>
        </p:nvSpPr>
        <p:spPr>
          <a:xfrm>
            <a:off x="3648924" y="-1028894"/>
            <a:ext cx="496389" cy="496389"/>
          </a:xfrm>
          <a:prstGeom prst="rect">
            <a:avLst/>
          </a:prstGeom>
          <a:solidFill>
            <a:srgbClr val="EFC6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9" name="CuadroTexto 8"/>
          <p:cNvSpPr txBox="1"/>
          <p:nvPr/>
        </p:nvSpPr>
        <p:spPr>
          <a:xfrm>
            <a:off x="4345427" y="-1107996"/>
            <a:ext cx="877386" cy="1107996"/>
          </a:xfrm>
          <a:prstGeom prst="rect">
            <a:avLst/>
          </a:prstGeom>
          <a:noFill/>
        </p:spPr>
        <p:txBody>
          <a:bodyPr wrap="square" rtlCol="0">
            <a:spAutoFit/>
          </a:bodyPr>
          <a:lstStyle/>
          <a:p>
            <a:r>
              <a:rPr lang="es-CO" sz="1600" dirty="0">
                <a:solidFill>
                  <a:schemeClr val="bg1">
                    <a:lumMod val="50000"/>
                  </a:schemeClr>
                </a:solidFill>
                <a:latin typeface="Arial Narrow" charset="0"/>
                <a:ea typeface="Arial Narrow" charset="0"/>
                <a:cs typeface="Arial Narrow" charset="0"/>
              </a:rPr>
              <a:t>R:239 </a:t>
            </a:r>
          </a:p>
          <a:p>
            <a:r>
              <a:rPr lang="es-CO" sz="1600" dirty="0">
                <a:solidFill>
                  <a:schemeClr val="bg1">
                    <a:lumMod val="50000"/>
                  </a:schemeClr>
                </a:solidFill>
                <a:latin typeface="Arial Narrow" charset="0"/>
                <a:ea typeface="Arial Narrow" charset="0"/>
                <a:cs typeface="Arial Narrow" charset="0"/>
              </a:rPr>
              <a:t>G:198</a:t>
            </a:r>
          </a:p>
          <a:p>
            <a:r>
              <a:rPr lang="es-CO" sz="1600" dirty="0">
                <a:solidFill>
                  <a:schemeClr val="bg1">
                    <a:lumMod val="50000"/>
                  </a:schemeClr>
                </a:solidFill>
                <a:latin typeface="Arial Narrow" charset="0"/>
                <a:ea typeface="Arial Narrow" charset="0"/>
                <a:cs typeface="Arial Narrow" charset="0"/>
              </a:rPr>
              <a:t>B: 32</a:t>
            </a:r>
          </a:p>
          <a:p>
            <a:endParaRPr lang="es-ES_tradnl" dirty="0"/>
          </a:p>
        </p:txBody>
      </p:sp>
      <p:sp>
        <p:nvSpPr>
          <p:cNvPr id="10" name="Rectángulo 9"/>
          <p:cNvSpPr/>
          <p:nvPr/>
        </p:nvSpPr>
        <p:spPr>
          <a:xfrm>
            <a:off x="410705" y="-1028894"/>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1" name="CuadroTexto 10"/>
          <p:cNvSpPr txBox="1"/>
          <p:nvPr/>
        </p:nvSpPr>
        <p:spPr>
          <a:xfrm>
            <a:off x="1107208" y="-1107996"/>
            <a:ext cx="877386" cy="1107996"/>
          </a:xfrm>
          <a:prstGeom prst="rect">
            <a:avLst/>
          </a:prstGeom>
          <a:noFill/>
        </p:spPr>
        <p:txBody>
          <a:bodyPr wrap="square" rtlCol="0">
            <a:spAutoFit/>
          </a:bodyPr>
          <a:lstStyle/>
          <a:p>
            <a:r>
              <a:rPr lang="es-CO" sz="1600" dirty="0">
                <a:solidFill>
                  <a:schemeClr val="bg1">
                    <a:lumMod val="50000"/>
                  </a:schemeClr>
                </a:solidFill>
                <a:latin typeface="Arial Narrow" charset="0"/>
                <a:ea typeface="Arial Narrow" charset="0"/>
                <a:cs typeface="Arial Narrow" charset="0"/>
              </a:rPr>
              <a:t>R:0 </a:t>
            </a:r>
          </a:p>
          <a:p>
            <a:r>
              <a:rPr lang="es-CO" sz="1600" dirty="0">
                <a:solidFill>
                  <a:schemeClr val="bg1">
                    <a:lumMod val="50000"/>
                  </a:schemeClr>
                </a:solidFill>
                <a:latin typeface="Arial Narrow" charset="0"/>
                <a:ea typeface="Arial Narrow" charset="0"/>
                <a:cs typeface="Arial Narrow" charset="0"/>
              </a:rPr>
              <a:t>G:96</a:t>
            </a:r>
          </a:p>
          <a:p>
            <a:r>
              <a:rPr lang="es-CO" sz="1600" dirty="0">
                <a:solidFill>
                  <a:schemeClr val="bg1">
                    <a:lumMod val="50000"/>
                  </a:schemeClr>
                </a:solidFill>
                <a:latin typeface="Arial Narrow" charset="0"/>
                <a:ea typeface="Arial Narrow" charset="0"/>
                <a:cs typeface="Arial Narrow" charset="0"/>
              </a:rPr>
              <a:t>B:91</a:t>
            </a:r>
          </a:p>
          <a:p>
            <a:endParaRPr lang="es-ES_tradnl" dirty="0"/>
          </a:p>
        </p:txBody>
      </p:sp>
      <p:sp>
        <p:nvSpPr>
          <p:cNvPr id="3" name="CuadroTexto 2"/>
          <p:cNvSpPr txBox="1"/>
          <p:nvPr/>
        </p:nvSpPr>
        <p:spPr>
          <a:xfrm>
            <a:off x="637122" y="1540595"/>
            <a:ext cx="10917755" cy="4062651"/>
          </a:xfrm>
          <a:prstGeom prst="rect">
            <a:avLst/>
          </a:prstGeom>
          <a:noFill/>
        </p:spPr>
        <p:txBody>
          <a:bodyPr wrap="square" rtlCol="0">
            <a:spAutoFit/>
          </a:bodyPr>
          <a:lstStyle/>
          <a:p>
            <a:pPr algn="ctr"/>
            <a:r>
              <a:rPr lang="es-CO" sz="3200" b="1" dirty="0">
                <a:solidFill>
                  <a:srgbClr val="296773"/>
                </a:solidFill>
                <a:latin typeface="Arial Narrow" panose="020B0606020202030204" pitchFamily="34" charset="0"/>
              </a:rPr>
              <a:t>ORDEN DEL DÍA</a:t>
            </a:r>
          </a:p>
          <a:p>
            <a:pPr algn="ctr"/>
            <a:r>
              <a:rPr lang="es-ES" sz="2400" dirty="0">
                <a:solidFill>
                  <a:srgbClr val="296773"/>
                </a:solidFill>
                <a:latin typeface="Arial Narrow" panose="020B0606020202030204" pitchFamily="34" charset="0"/>
              </a:rPr>
              <a:t>Fecha: 2 octubre 2020, 3:00pm</a:t>
            </a:r>
          </a:p>
          <a:p>
            <a:pPr algn="ctr"/>
            <a:endParaRPr lang="es-ES_tradnl" sz="1000" dirty="0">
              <a:latin typeface="Arial Narrow" panose="020B0606020202030204" pitchFamily="34" charset="0"/>
            </a:endParaRPr>
          </a:p>
          <a:p>
            <a:pPr marL="539750" indent="-358775" algn="just">
              <a:buFont typeface="+mj-lt"/>
              <a:buAutoNum type="arabicPeriod"/>
            </a:pPr>
            <a:r>
              <a:rPr lang="es-CO" sz="2400" dirty="0">
                <a:latin typeface="Arial Narrow" panose="020B0606020202030204" pitchFamily="34" charset="0"/>
                <a:cs typeface="Arial" panose="020B0604020202020204" pitchFamily="34" charset="0"/>
              </a:rPr>
              <a:t>Verificación del quórum.</a:t>
            </a:r>
          </a:p>
          <a:p>
            <a:pPr marL="539750" indent="-358775" algn="just">
              <a:buFont typeface="+mj-lt"/>
              <a:buAutoNum type="arabicPeriod"/>
            </a:pPr>
            <a:r>
              <a:rPr lang="es-CO" sz="2400" dirty="0">
                <a:latin typeface="Arial Narrow" panose="020B0606020202030204" pitchFamily="34" charset="0"/>
                <a:cs typeface="Arial" panose="020B0604020202020204" pitchFamily="34" charset="0"/>
              </a:rPr>
              <a:t>Lectura y aprobación del orden del día.</a:t>
            </a:r>
          </a:p>
          <a:p>
            <a:pPr marL="539750" indent="-358775" algn="just">
              <a:buFont typeface="+mj-lt"/>
              <a:buAutoNum type="arabicPeriod"/>
            </a:pPr>
            <a:r>
              <a:rPr lang="es-ES" sz="2400" u="sng" dirty="0">
                <a:latin typeface="Arial Narrow" panose="020B0606020202030204" pitchFamily="34" charset="0"/>
                <a:cs typeface="Arial" panose="020B0604020202020204" pitchFamily="34" charset="0"/>
              </a:rPr>
              <a:t>Asunto aprobación Junta Directiva SAE</a:t>
            </a:r>
            <a:r>
              <a:rPr lang="es-ES" sz="2400" dirty="0">
                <a:latin typeface="Arial Narrow" panose="020B0606020202030204" pitchFamily="34" charset="0"/>
                <a:cs typeface="Arial" panose="020B0604020202020204" pitchFamily="34" charset="0"/>
              </a:rPr>
              <a:t>: </a:t>
            </a:r>
            <a:r>
              <a:rPr lang="es-CO" sz="2400" dirty="0">
                <a:latin typeface="Arial Narrow" panose="020B0606020202030204" pitchFamily="34" charset="0"/>
                <a:cs typeface="Calibri" panose="020F0502020204030204" pitchFamily="34" charset="0"/>
              </a:rPr>
              <a:t>Informe comercial – Nueva Estrategia Comercial.</a:t>
            </a:r>
          </a:p>
          <a:p>
            <a:pPr marL="539750" indent="-358775" algn="just">
              <a:buFont typeface="+mj-lt"/>
              <a:buAutoNum type="arabicPeriod"/>
            </a:pPr>
            <a:r>
              <a:rPr lang="es-CO" sz="2400" u="sng" dirty="0">
                <a:latin typeface="Arial Narrow" panose="020B0606020202030204" pitchFamily="34" charset="0"/>
                <a:cs typeface="Arial" panose="020B0604020202020204" pitchFamily="34" charset="0"/>
              </a:rPr>
              <a:t>Asunto informativo Junta Directiva CISA y SAE</a:t>
            </a:r>
            <a:r>
              <a:rPr lang="es-CO" sz="2400" dirty="0">
                <a:latin typeface="Arial Narrow" panose="020B0606020202030204" pitchFamily="34" charset="0"/>
                <a:cs typeface="Arial" panose="020B0604020202020204" pitchFamily="34" charset="0"/>
              </a:rPr>
              <a:t>: Presentación Marco Legal Mecanismo Venta Masiva.</a:t>
            </a:r>
          </a:p>
          <a:p>
            <a:pPr marL="539750" indent="-358775" algn="just">
              <a:buFont typeface="+mj-lt"/>
              <a:buAutoNum type="arabicPeriod"/>
            </a:pPr>
            <a:r>
              <a:rPr lang="es-ES" sz="2400" u="sng" dirty="0">
                <a:latin typeface="Arial Narrow" panose="020B0606020202030204" pitchFamily="34" charset="0"/>
                <a:cs typeface="Arial" panose="020B0604020202020204" pitchFamily="34" charset="0"/>
              </a:rPr>
              <a:t>Asunto aprobación Junta Directiva CISA</a:t>
            </a:r>
            <a:r>
              <a:rPr lang="es-ES" sz="2400" dirty="0">
                <a:latin typeface="Arial Narrow" panose="020B0606020202030204" pitchFamily="34" charset="0"/>
                <a:cs typeface="Arial" panose="020B0604020202020204" pitchFamily="34" charset="0"/>
              </a:rPr>
              <a:t>: Autorización precio mínimo de venta 2 inmuebles del inventario CISA, de acuerdo con el modelo bayesiano.</a:t>
            </a:r>
            <a:endParaRPr lang="es-CO" sz="2400" dirty="0">
              <a:latin typeface="Arial Narrow" panose="020B0606020202030204" pitchFamily="34" charset="0"/>
              <a:cs typeface="Arial" panose="020B0604020202020204" pitchFamily="34" charset="0"/>
            </a:endParaRPr>
          </a:p>
          <a:p>
            <a:pPr marL="539750" indent="-358775" algn="just">
              <a:buFont typeface="+mj-lt"/>
              <a:buAutoNum type="arabicPeriod"/>
            </a:pPr>
            <a:r>
              <a:rPr lang="es-CO" sz="2400" dirty="0">
                <a:latin typeface="Arial Narrow" panose="020B0606020202030204" pitchFamily="34" charset="0"/>
                <a:cs typeface="Arial" panose="020B0604020202020204" pitchFamily="34" charset="0"/>
              </a:rPr>
              <a:t>Proposiciones </a:t>
            </a:r>
            <a:r>
              <a:rPr lang="es-CO" sz="2400" dirty="0">
                <a:latin typeface="Arial Narrow" panose="020B0606020202030204" pitchFamily="34" charset="0"/>
              </a:rPr>
              <a:t>y varios. </a:t>
            </a:r>
            <a:endParaRPr lang="es-MX" sz="2400" dirty="0">
              <a:latin typeface="Arial Narrow" panose="020B0606020202030204" pitchFamily="34" charset="0"/>
            </a:endParaRPr>
          </a:p>
        </p:txBody>
      </p:sp>
      <p:sp>
        <p:nvSpPr>
          <p:cNvPr id="16" name="CuadroTexto 15">
            <a:extLst>
              <a:ext uri="{FF2B5EF4-FFF2-40B4-BE49-F238E27FC236}">
                <a16:creationId xmlns:a16="http://schemas.microsoft.com/office/drawing/2014/main" id="{B44BFE45-438E-487C-B0D5-BB110FCDA615}"/>
              </a:ext>
            </a:extLst>
          </p:cNvPr>
          <p:cNvSpPr txBox="1"/>
          <p:nvPr/>
        </p:nvSpPr>
        <p:spPr>
          <a:xfrm>
            <a:off x="5143885" y="539466"/>
            <a:ext cx="6484018" cy="461665"/>
          </a:xfrm>
          <a:prstGeom prst="rect">
            <a:avLst/>
          </a:prstGeom>
          <a:noFill/>
        </p:spPr>
        <p:txBody>
          <a:bodyPr wrap="none" rtlCol="0">
            <a:spAutoFit/>
          </a:bodyPr>
          <a:lstStyle/>
          <a:p>
            <a:pPr algn="r"/>
            <a:r>
              <a:rPr lang="es-MX" sz="2400" b="1" dirty="0">
                <a:solidFill>
                  <a:srgbClr val="2C6B81"/>
                </a:solidFill>
                <a:latin typeface="Arial Narrow" panose="020B0606020202030204" pitchFamily="34" charset="0"/>
                <a:cs typeface="Calibri" panose="020F0502020204030204" pitchFamily="34" charset="0"/>
              </a:rPr>
              <a:t>JUNTA DIRECTIVA EXTRAORDINARIA – CONJUNTA</a:t>
            </a:r>
          </a:p>
        </p:txBody>
      </p:sp>
      <p:pic>
        <p:nvPicPr>
          <p:cNvPr id="12" name="Imagen 7">
            <a:extLst>
              <a:ext uri="{FF2B5EF4-FFF2-40B4-BE49-F238E27FC236}">
                <a16:creationId xmlns:a16="http://schemas.microsoft.com/office/drawing/2014/main" id="{86250142-9EA4-429E-8C82-3BD733CB7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2939" y="311425"/>
            <a:ext cx="1634179" cy="917745"/>
          </a:xfrm>
          <a:prstGeom prst="rect">
            <a:avLst/>
          </a:prstGeom>
        </p:spPr>
      </p:pic>
    </p:spTree>
    <p:extLst>
      <p:ext uri="{BB962C8B-B14F-4D97-AF65-F5344CB8AC3E}">
        <p14:creationId xmlns:p14="http://schemas.microsoft.com/office/powerpoint/2010/main" val="478979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8709"/>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5" name="CuadroTexto 4"/>
          <p:cNvSpPr txBox="1"/>
          <p:nvPr/>
        </p:nvSpPr>
        <p:spPr>
          <a:xfrm>
            <a:off x="448492" y="2921065"/>
            <a:ext cx="5390605" cy="3785652"/>
          </a:xfrm>
          <a:prstGeom prst="rect">
            <a:avLst/>
          </a:prstGeom>
          <a:noFill/>
        </p:spPr>
        <p:txBody>
          <a:bodyPr wrap="square" rtlCol="0">
            <a:spAutoFit/>
          </a:bodyPr>
          <a:lstStyle/>
          <a:p>
            <a:pPr algn="ctr"/>
            <a:r>
              <a:rPr lang="es-CO" sz="6000" b="1" dirty="0">
                <a:solidFill>
                  <a:schemeClr val="bg1"/>
                </a:solidFill>
                <a:latin typeface="Arial Narrow" panose="020B0606020202030204" pitchFamily="34" charset="0"/>
              </a:rPr>
              <a:t>Presentación Junta Directiva SAE - CISA  Septiembre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6761" y="666436"/>
            <a:ext cx="2113230" cy="918524"/>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613" y="151283"/>
            <a:ext cx="3569515" cy="613306"/>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3</a:t>
            </a:fld>
            <a:endParaRPr lang="es-ES" dirty="0"/>
          </a:p>
        </p:txBody>
      </p:sp>
      <p:sp>
        <p:nvSpPr>
          <p:cNvPr id="9" name="CuadroTexto 8">
            <a:extLst>
              <a:ext uri="{FF2B5EF4-FFF2-40B4-BE49-F238E27FC236}">
                <a16:creationId xmlns:a16="http://schemas.microsoft.com/office/drawing/2014/main" id="{BA325863-B156-4F2D-9D8B-DB2607E08F1C}"/>
              </a:ext>
            </a:extLst>
          </p:cNvPr>
          <p:cNvSpPr txBox="1"/>
          <p:nvPr/>
        </p:nvSpPr>
        <p:spPr>
          <a:xfrm>
            <a:off x="6448697" y="4593649"/>
            <a:ext cx="5597529" cy="1446550"/>
          </a:xfrm>
          <a:prstGeom prst="rect">
            <a:avLst/>
          </a:prstGeom>
          <a:noFill/>
        </p:spPr>
        <p:txBody>
          <a:bodyPr wrap="square" rtlCol="0">
            <a:spAutoFit/>
          </a:bodyPr>
          <a:lstStyle/>
          <a:p>
            <a:pPr algn="ctr"/>
            <a:r>
              <a:rPr lang="es-CO" sz="4400" b="1" dirty="0">
                <a:solidFill>
                  <a:schemeClr val="accent1">
                    <a:lumMod val="75000"/>
                  </a:schemeClr>
                </a:solidFill>
                <a:latin typeface="Arial Narrow" panose="020B0606020202030204" pitchFamily="34" charset="0"/>
              </a:rPr>
              <a:t>3. INFORME COMERCIAL</a:t>
            </a:r>
          </a:p>
        </p:txBody>
      </p:sp>
      <p:pic>
        <p:nvPicPr>
          <p:cNvPr id="3" name="Imagen 2">
            <a:extLst>
              <a:ext uri="{FF2B5EF4-FFF2-40B4-BE49-F238E27FC236}">
                <a16:creationId xmlns:a16="http://schemas.microsoft.com/office/drawing/2014/main" id="{6F83CD4B-1F33-4BD6-A515-90AF789156A9}"/>
              </a:ext>
            </a:extLst>
          </p:cNvPr>
          <p:cNvPicPr>
            <a:picLocks noChangeAspect="1"/>
          </p:cNvPicPr>
          <p:nvPr/>
        </p:nvPicPr>
        <p:blipFill rotWithShape="1">
          <a:blip r:embed="rId4"/>
          <a:srcRect l="26786" t="26412" r="54857" b="57407"/>
          <a:stretch/>
        </p:blipFill>
        <p:spPr>
          <a:xfrm>
            <a:off x="9494674" y="611876"/>
            <a:ext cx="1852557" cy="918524"/>
          </a:xfrm>
          <a:prstGeom prst="rect">
            <a:avLst/>
          </a:prstGeom>
        </p:spPr>
      </p:pic>
    </p:spTree>
    <p:extLst>
      <p:ext uri="{BB962C8B-B14F-4D97-AF65-F5344CB8AC3E}">
        <p14:creationId xmlns:p14="http://schemas.microsoft.com/office/powerpoint/2010/main" val="3504825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6549" y="76813"/>
            <a:ext cx="2733492" cy="469662"/>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3308342" y="119145"/>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Resultado Comercialización Inmuebles – CISA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35" name="CuadroTexto 34">
            <a:extLst>
              <a:ext uri="{FF2B5EF4-FFF2-40B4-BE49-F238E27FC236}">
                <a16:creationId xmlns:a16="http://schemas.microsoft.com/office/drawing/2014/main" id="{53B06936-D9E2-4ECC-97CA-0E482A2E39A1}"/>
              </a:ext>
            </a:extLst>
          </p:cNvPr>
          <p:cNvSpPr txBox="1"/>
          <p:nvPr/>
        </p:nvSpPr>
        <p:spPr>
          <a:xfrm>
            <a:off x="520684" y="1089142"/>
            <a:ext cx="5575316" cy="523220"/>
          </a:xfrm>
          <a:prstGeom prst="rect">
            <a:avLst/>
          </a:prstGeom>
          <a:noFill/>
        </p:spPr>
        <p:txBody>
          <a:bodyPr wrap="square" rtlCol="0">
            <a:spAutoFit/>
          </a:bodyPr>
          <a:lstStyle/>
          <a:p>
            <a:r>
              <a:rPr lang="es-CO" b="1" dirty="0">
                <a:latin typeface="Arial Narrow" panose="020B0606020202030204" pitchFamily="34" charset="0"/>
              </a:rPr>
              <a:t>Valor venta de inmuebles:  </a:t>
            </a:r>
            <a:r>
              <a:rPr lang="es-CO" sz="2800" b="1" dirty="0">
                <a:solidFill>
                  <a:schemeClr val="accent2">
                    <a:lumMod val="75000"/>
                  </a:schemeClr>
                </a:solidFill>
                <a:latin typeface="Arial Narrow" panose="020B0606020202030204" pitchFamily="34" charset="0"/>
              </a:rPr>
              <a:t>$260.504</a:t>
            </a:r>
            <a:endParaRPr lang="es-CO" b="1" dirty="0">
              <a:solidFill>
                <a:schemeClr val="accent2">
                  <a:lumMod val="75000"/>
                </a:schemeClr>
              </a:solidFill>
              <a:latin typeface="Arial Narrow" panose="020B0606020202030204" pitchFamily="34" charset="0"/>
            </a:endParaRPr>
          </a:p>
        </p:txBody>
      </p:sp>
      <p:sp>
        <p:nvSpPr>
          <p:cNvPr id="36" name="CuadroTexto 35">
            <a:extLst>
              <a:ext uri="{FF2B5EF4-FFF2-40B4-BE49-F238E27FC236}">
                <a16:creationId xmlns:a16="http://schemas.microsoft.com/office/drawing/2014/main" id="{7566BC5A-8647-40DE-A347-4B8D6C77865F}"/>
              </a:ext>
            </a:extLst>
          </p:cNvPr>
          <p:cNvSpPr txBox="1"/>
          <p:nvPr/>
        </p:nvSpPr>
        <p:spPr>
          <a:xfrm>
            <a:off x="6096000" y="1091487"/>
            <a:ext cx="5966592" cy="523220"/>
          </a:xfrm>
          <a:prstGeom prst="rect">
            <a:avLst/>
          </a:prstGeom>
          <a:noFill/>
        </p:spPr>
        <p:txBody>
          <a:bodyPr wrap="square" rtlCol="0">
            <a:spAutoFit/>
          </a:bodyPr>
          <a:lstStyle/>
          <a:p>
            <a:r>
              <a:rPr lang="es-CO" b="1" dirty="0">
                <a:latin typeface="Arial Narrow" panose="020B0606020202030204" pitchFamily="34" charset="0"/>
              </a:rPr>
              <a:t>Cant. Inmuebles Vendidos:	</a:t>
            </a:r>
            <a:r>
              <a:rPr lang="es-CO" sz="2800" b="1" dirty="0">
                <a:solidFill>
                  <a:schemeClr val="accent2">
                    <a:lumMod val="75000"/>
                  </a:schemeClr>
                </a:solidFill>
                <a:latin typeface="Arial Narrow" panose="020B0606020202030204" pitchFamily="34" charset="0"/>
              </a:rPr>
              <a:t>818 Unid. / 1030 FMI.</a:t>
            </a:r>
            <a:endParaRPr lang="es-CO" b="1" dirty="0">
              <a:solidFill>
                <a:schemeClr val="accent2">
                  <a:lumMod val="75000"/>
                </a:schemeClr>
              </a:solidFill>
              <a:latin typeface="Arial Narrow" panose="020B0606020202030204" pitchFamily="34" charset="0"/>
            </a:endParaRPr>
          </a:p>
        </p:txBody>
      </p:sp>
      <p:cxnSp>
        <p:nvCxnSpPr>
          <p:cNvPr id="42" name="Conector recto 41">
            <a:extLst>
              <a:ext uri="{FF2B5EF4-FFF2-40B4-BE49-F238E27FC236}">
                <a16:creationId xmlns:a16="http://schemas.microsoft.com/office/drawing/2014/main" id="{43ABDC01-BA6A-447D-947A-E1628C9C93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35CA2872-41A0-451F-AD84-0CAE5327B741}"/>
              </a:ext>
            </a:extLst>
          </p:cNvPr>
          <p:cNvSpPr txBox="1"/>
          <p:nvPr/>
        </p:nvSpPr>
        <p:spPr>
          <a:xfrm>
            <a:off x="1002760" y="4238454"/>
            <a:ext cx="456682" cy="261610"/>
          </a:xfrm>
          <a:prstGeom prst="rect">
            <a:avLst/>
          </a:prstGeom>
          <a:noFill/>
        </p:spPr>
        <p:txBody>
          <a:bodyPr wrap="square" rtlCol="0">
            <a:spAutoFit/>
          </a:bodyPr>
          <a:lstStyle/>
          <a:p>
            <a:r>
              <a:rPr lang="es-CO" sz="1050" b="1" dirty="0">
                <a:solidFill>
                  <a:schemeClr val="bg1"/>
                </a:solidFill>
              </a:rPr>
              <a:t>4%</a:t>
            </a:r>
          </a:p>
        </p:txBody>
      </p:sp>
      <p:sp>
        <p:nvSpPr>
          <p:cNvPr id="16" name="CuadroTexto 15">
            <a:extLst>
              <a:ext uri="{FF2B5EF4-FFF2-40B4-BE49-F238E27FC236}">
                <a16:creationId xmlns:a16="http://schemas.microsoft.com/office/drawing/2014/main" id="{A12AFF56-C4F0-416F-BB16-11439996EE74}"/>
              </a:ext>
            </a:extLst>
          </p:cNvPr>
          <p:cNvSpPr txBox="1"/>
          <p:nvPr/>
        </p:nvSpPr>
        <p:spPr>
          <a:xfrm>
            <a:off x="1995905" y="4174728"/>
            <a:ext cx="456682" cy="261610"/>
          </a:xfrm>
          <a:prstGeom prst="rect">
            <a:avLst/>
          </a:prstGeom>
          <a:noFill/>
        </p:spPr>
        <p:txBody>
          <a:bodyPr wrap="square" rtlCol="0">
            <a:spAutoFit/>
          </a:bodyPr>
          <a:lstStyle/>
          <a:p>
            <a:r>
              <a:rPr lang="es-CO" sz="1050" b="1" dirty="0">
                <a:solidFill>
                  <a:schemeClr val="bg1"/>
                </a:solidFill>
              </a:rPr>
              <a:t>10%</a:t>
            </a:r>
          </a:p>
        </p:txBody>
      </p:sp>
      <p:sp>
        <p:nvSpPr>
          <p:cNvPr id="17" name="CuadroTexto 16">
            <a:extLst>
              <a:ext uri="{FF2B5EF4-FFF2-40B4-BE49-F238E27FC236}">
                <a16:creationId xmlns:a16="http://schemas.microsoft.com/office/drawing/2014/main" id="{9B712D01-C618-4962-8605-C3E09922816C}"/>
              </a:ext>
            </a:extLst>
          </p:cNvPr>
          <p:cNvSpPr txBox="1"/>
          <p:nvPr/>
        </p:nvSpPr>
        <p:spPr>
          <a:xfrm>
            <a:off x="3002703" y="3441527"/>
            <a:ext cx="456682" cy="253916"/>
          </a:xfrm>
          <a:prstGeom prst="rect">
            <a:avLst/>
          </a:prstGeom>
          <a:noFill/>
        </p:spPr>
        <p:txBody>
          <a:bodyPr wrap="square" rtlCol="0">
            <a:spAutoFit/>
          </a:bodyPr>
          <a:lstStyle/>
          <a:p>
            <a:r>
              <a:rPr lang="es-CO" sz="1050" b="1" dirty="0">
                <a:solidFill>
                  <a:schemeClr val="bg1"/>
                </a:solidFill>
              </a:rPr>
              <a:t>20%</a:t>
            </a:r>
          </a:p>
        </p:txBody>
      </p:sp>
      <p:sp>
        <p:nvSpPr>
          <p:cNvPr id="19" name="CuadroTexto 18">
            <a:extLst>
              <a:ext uri="{FF2B5EF4-FFF2-40B4-BE49-F238E27FC236}">
                <a16:creationId xmlns:a16="http://schemas.microsoft.com/office/drawing/2014/main" id="{9079F8BA-3CFD-4A77-9E46-CB0A6BF4E9E3}"/>
              </a:ext>
            </a:extLst>
          </p:cNvPr>
          <p:cNvSpPr txBox="1"/>
          <p:nvPr/>
        </p:nvSpPr>
        <p:spPr>
          <a:xfrm>
            <a:off x="4024375" y="2089126"/>
            <a:ext cx="456682" cy="253916"/>
          </a:xfrm>
          <a:prstGeom prst="rect">
            <a:avLst/>
          </a:prstGeom>
          <a:noFill/>
        </p:spPr>
        <p:txBody>
          <a:bodyPr wrap="square" rtlCol="0">
            <a:spAutoFit/>
          </a:bodyPr>
          <a:lstStyle/>
          <a:p>
            <a:r>
              <a:rPr lang="es-CO" sz="1050" b="1" dirty="0">
                <a:solidFill>
                  <a:schemeClr val="bg1"/>
                </a:solidFill>
              </a:rPr>
              <a:t>46%</a:t>
            </a:r>
          </a:p>
        </p:txBody>
      </p:sp>
      <p:sp>
        <p:nvSpPr>
          <p:cNvPr id="20" name="CuadroTexto 19">
            <a:extLst>
              <a:ext uri="{FF2B5EF4-FFF2-40B4-BE49-F238E27FC236}">
                <a16:creationId xmlns:a16="http://schemas.microsoft.com/office/drawing/2014/main" id="{FB8A4B38-4383-4117-B05F-22098EBCF9D8}"/>
              </a:ext>
            </a:extLst>
          </p:cNvPr>
          <p:cNvSpPr txBox="1"/>
          <p:nvPr/>
        </p:nvSpPr>
        <p:spPr>
          <a:xfrm>
            <a:off x="5071219" y="3499265"/>
            <a:ext cx="456682" cy="253916"/>
          </a:xfrm>
          <a:prstGeom prst="rect">
            <a:avLst/>
          </a:prstGeom>
          <a:noFill/>
        </p:spPr>
        <p:txBody>
          <a:bodyPr wrap="square" rtlCol="0">
            <a:spAutoFit/>
          </a:bodyPr>
          <a:lstStyle/>
          <a:p>
            <a:r>
              <a:rPr lang="es-CO" sz="1050" b="1" dirty="0">
                <a:solidFill>
                  <a:schemeClr val="bg1"/>
                </a:solidFill>
              </a:rPr>
              <a:t>20%</a:t>
            </a:r>
          </a:p>
        </p:txBody>
      </p:sp>
      <p:sp>
        <p:nvSpPr>
          <p:cNvPr id="6" name="Rectángulo 5">
            <a:extLst>
              <a:ext uri="{FF2B5EF4-FFF2-40B4-BE49-F238E27FC236}">
                <a16:creationId xmlns:a16="http://schemas.microsoft.com/office/drawing/2014/main" id="{365E36CC-BDB2-41F4-944E-949DF9445A14}"/>
              </a:ext>
            </a:extLst>
          </p:cNvPr>
          <p:cNvSpPr/>
          <p:nvPr/>
        </p:nvSpPr>
        <p:spPr>
          <a:xfrm>
            <a:off x="1000493" y="4305353"/>
            <a:ext cx="410690" cy="276999"/>
          </a:xfrm>
          <a:prstGeom prst="rect">
            <a:avLst/>
          </a:prstGeom>
        </p:spPr>
        <p:txBody>
          <a:bodyPr wrap="none">
            <a:spAutoFit/>
          </a:bodyPr>
          <a:lstStyle/>
          <a:p>
            <a:r>
              <a:rPr lang="es-CO" sz="1200" b="1" dirty="0">
                <a:solidFill>
                  <a:schemeClr val="bg1"/>
                </a:solidFill>
                <a:latin typeface="Calibri" panose="020F0502020204030204" pitchFamily="34" charset="0"/>
              </a:rPr>
              <a:t>4%</a:t>
            </a:r>
            <a:r>
              <a:rPr lang="es-CO" sz="1200" b="1" dirty="0">
                <a:solidFill>
                  <a:schemeClr val="bg1"/>
                </a:solidFill>
              </a:rPr>
              <a:t> </a:t>
            </a:r>
          </a:p>
        </p:txBody>
      </p:sp>
      <p:sp>
        <p:nvSpPr>
          <p:cNvPr id="23" name="Rectángulo 22">
            <a:extLst>
              <a:ext uri="{FF2B5EF4-FFF2-40B4-BE49-F238E27FC236}">
                <a16:creationId xmlns:a16="http://schemas.microsoft.com/office/drawing/2014/main" id="{CC1CFCE9-2549-4D97-9227-43A6FCED98D0}"/>
              </a:ext>
            </a:extLst>
          </p:cNvPr>
          <p:cNvSpPr/>
          <p:nvPr/>
        </p:nvSpPr>
        <p:spPr>
          <a:xfrm>
            <a:off x="1976794" y="4077793"/>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10%</a:t>
            </a:r>
            <a:r>
              <a:rPr lang="es-CO" sz="1200" b="1" dirty="0">
                <a:solidFill>
                  <a:schemeClr val="bg1"/>
                </a:solidFill>
              </a:rPr>
              <a:t> </a:t>
            </a:r>
          </a:p>
        </p:txBody>
      </p:sp>
      <p:sp>
        <p:nvSpPr>
          <p:cNvPr id="24" name="Rectángulo 23">
            <a:extLst>
              <a:ext uri="{FF2B5EF4-FFF2-40B4-BE49-F238E27FC236}">
                <a16:creationId xmlns:a16="http://schemas.microsoft.com/office/drawing/2014/main" id="{FEB13BBF-8388-4EED-AD44-A154B1CED103}"/>
              </a:ext>
            </a:extLst>
          </p:cNvPr>
          <p:cNvSpPr/>
          <p:nvPr/>
        </p:nvSpPr>
        <p:spPr>
          <a:xfrm>
            <a:off x="2992070" y="3577024"/>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20%</a:t>
            </a:r>
            <a:r>
              <a:rPr lang="es-CO" sz="1200" b="1" dirty="0">
                <a:solidFill>
                  <a:schemeClr val="bg1"/>
                </a:solidFill>
              </a:rPr>
              <a:t> </a:t>
            </a:r>
          </a:p>
        </p:txBody>
      </p:sp>
      <p:sp>
        <p:nvSpPr>
          <p:cNvPr id="25" name="Rectángulo 24">
            <a:extLst>
              <a:ext uri="{FF2B5EF4-FFF2-40B4-BE49-F238E27FC236}">
                <a16:creationId xmlns:a16="http://schemas.microsoft.com/office/drawing/2014/main" id="{78AEBC62-2602-4D8B-B465-85BBF9FB5D3E}"/>
              </a:ext>
            </a:extLst>
          </p:cNvPr>
          <p:cNvSpPr/>
          <p:nvPr/>
        </p:nvSpPr>
        <p:spPr>
          <a:xfrm>
            <a:off x="4027488" y="2403716"/>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45%</a:t>
            </a:r>
            <a:r>
              <a:rPr lang="es-CO" sz="1200" b="1" dirty="0">
                <a:solidFill>
                  <a:schemeClr val="bg1"/>
                </a:solidFill>
              </a:rPr>
              <a:t> </a:t>
            </a:r>
          </a:p>
        </p:txBody>
      </p:sp>
      <p:sp>
        <p:nvSpPr>
          <p:cNvPr id="26" name="Rectángulo 25">
            <a:extLst>
              <a:ext uri="{FF2B5EF4-FFF2-40B4-BE49-F238E27FC236}">
                <a16:creationId xmlns:a16="http://schemas.microsoft.com/office/drawing/2014/main" id="{E9198A7E-CD15-4FC0-A8C5-FE9B6E370147}"/>
              </a:ext>
            </a:extLst>
          </p:cNvPr>
          <p:cNvSpPr/>
          <p:nvPr/>
        </p:nvSpPr>
        <p:spPr>
          <a:xfrm>
            <a:off x="5037150" y="3545037"/>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21%</a:t>
            </a:r>
            <a:r>
              <a:rPr lang="es-CO" sz="1200" b="1" dirty="0">
                <a:solidFill>
                  <a:schemeClr val="bg1"/>
                </a:solidFill>
              </a:rPr>
              <a:t> </a:t>
            </a:r>
          </a:p>
        </p:txBody>
      </p:sp>
      <p:sp>
        <p:nvSpPr>
          <p:cNvPr id="29" name="CuadroTexto 28">
            <a:extLst>
              <a:ext uri="{FF2B5EF4-FFF2-40B4-BE49-F238E27FC236}">
                <a16:creationId xmlns:a16="http://schemas.microsoft.com/office/drawing/2014/main" id="{60DE00C1-5B34-44A4-B6D3-C89DE0F0FA71}"/>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5" name="CuadroTexto 4">
            <a:extLst>
              <a:ext uri="{FF2B5EF4-FFF2-40B4-BE49-F238E27FC236}">
                <a16:creationId xmlns:a16="http://schemas.microsoft.com/office/drawing/2014/main" id="{75C0B55A-E38A-431C-B7A8-B9663E6968AA}"/>
              </a:ext>
            </a:extLst>
          </p:cNvPr>
          <p:cNvSpPr txBox="1"/>
          <p:nvPr/>
        </p:nvSpPr>
        <p:spPr>
          <a:xfrm>
            <a:off x="449201" y="5190930"/>
            <a:ext cx="9121518" cy="923330"/>
          </a:xfrm>
          <a:prstGeom prst="rect">
            <a:avLst/>
          </a:prstGeom>
          <a:noFill/>
        </p:spPr>
        <p:txBody>
          <a:bodyPr wrap="square" rtlCol="0">
            <a:spAutoFit/>
          </a:bodyPr>
          <a:lstStyle/>
          <a:p>
            <a:r>
              <a:rPr lang="es-MX" b="1" dirty="0">
                <a:solidFill>
                  <a:schemeClr val="tx2">
                    <a:lumMod val="60000"/>
                    <a:lumOff val="40000"/>
                  </a:schemeClr>
                </a:solidFill>
                <a:latin typeface="Arial Narrow" panose="020B0606020202030204" pitchFamily="34" charset="0"/>
              </a:rPr>
              <a:t>Recaudo año 2020:	$29.262 Extinto $8.651 (29.5%) / En proceso $20.611 (70.5%)</a:t>
            </a:r>
          </a:p>
          <a:p>
            <a:r>
              <a:rPr lang="es-MX" b="1" dirty="0">
                <a:solidFill>
                  <a:schemeClr val="tx2">
                    <a:lumMod val="60000"/>
                    <a:lumOff val="40000"/>
                  </a:schemeClr>
                </a:solidFill>
                <a:latin typeface="Arial Narrow" panose="020B0606020202030204" pitchFamily="34" charset="0"/>
              </a:rPr>
              <a:t>Meta año 2020:	    	$85.249</a:t>
            </a:r>
          </a:p>
          <a:p>
            <a:r>
              <a:rPr lang="es-MX" b="1" dirty="0">
                <a:solidFill>
                  <a:schemeClr val="tx2">
                    <a:lumMod val="60000"/>
                    <a:lumOff val="40000"/>
                  </a:schemeClr>
                </a:solidFill>
                <a:latin typeface="Arial Narrow" panose="020B0606020202030204" pitchFamily="34" charset="0"/>
              </a:rPr>
              <a:t>Avance:			34.3%</a:t>
            </a:r>
            <a:endParaRPr lang="es-CO" b="1" dirty="0">
              <a:solidFill>
                <a:schemeClr val="tx2">
                  <a:lumMod val="60000"/>
                  <a:lumOff val="40000"/>
                </a:schemeClr>
              </a:solidFill>
              <a:latin typeface="Arial Narrow" panose="020B0606020202030204" pitchFamily="34" charset="0"/>
            </a:endParaRPr>
          </a:p>
        </p:txBody>
      </p:sp>
      <p:pic>
        <p:nvPicPr>
          <p:cNvPr id="11" name="Imagen 10">
            <a:extLst>
              <a:ext uri="{FF2B5EF4-FFF2-40B4-BE49-F238E27FC236}">
                <a16:creationId xmlns:a16="http://schemas.microsoft.com/office/drawing/2014/main" id="{73D51123-DBA0-4678-AEAB-969B357A3126}"/>
              </a:ext>
            </a:extLst>
          </p:cNvPr>
          <p:cNvPicPr>
            <a:picLocks noChangeAspect="1"/>
          </p:cNvPicPr>
          <p:nvPr/>
        </p:nvPicPr>
        <p:blipFill rotWithShape="1">
          <a:blip r:embed="rId4"/>
          <a:srcRect l="18859"/>
          <a:stretch/>
        </p:blipFill>
        <p:spPr>
          <a:xfrm>
            <a:off x="767722" y="1608992"/>
            <a:ext cx="4269427" cy="3368105"/>
          </a:xfrm>
          <a:prstGeom prst="rect">
            <a:avLst/>
          </a:prstGeom>
        </p:spPr>
      </p:pic>
      <p:graphicFrame>
        <p:nvGraphicFramePr>
          <p:cNvPr id="27" name="Gráfico 26">
            <a:extLst>
              <a:ext uri="{FF2B5EF4-FFF2-40B4-BE49-F238E27FC236}">
                <a16:creationId xmlns:a16="http://schemas.microsoft.com/office/drawing/2014/main" id="{50E87048-5D1B-4E0A-9F73-A0F320CEE44C}"/>
              </a:ext>
            </a:extLst>
          </p:cNvPr>
          <p:cNvGraphicFramePr>
            <a:graphicFrameLocks/>
          </p:cNvGraphicFramePr>
          <p:nvPr>
            <p:extLst>
              <p:ext uri="{D42A27DB-BD31-4B8C-83A1-F6EECF244321}">
                <p14:modId xmlns:p14="http://schemas.microsoft.com/office/powerpoint/2010/main" val="1810903859"/>
              </p:ext>
            </p:extLst>
          </p:nvPr>
        </p:nvGraphicFramePr>
        <p:xfrm>
          <a:off x="6392879" y="1748119"/>
          <a:ext cx="5067733" cy="3249464"/>
        </p:xfrm>
        <a:graphic>
          <a:graphicData uri="http://schemas.openxmlformats.org/drawingml/2006/chart">
            <c:chart xmlns:c="http://schemas.openxmlformats.org/drawingml/2006/chart" xmlns:r="http://schemas.openxmlformats.org/officeDocument/2006/relationships" r:id="rId5"/>
          </a:graphicData>
        </a:graphic>
      </p:graphicFrame>
      <p:pic>
        <p:nvPicPr>
          <p:cNvPr id="28" name="Imagen 27">
            <a:extLst>
              <a:ext uri="{FF2B5EF4-FFF2-40B4-BE49-F238E27FC236}">
                <a16:creationId xmlns:a16="http://schemas.microsoft.com/office/drawing/2014/main" id="{8DC850C4-694D-4BD4-A391-E8AE97E1C480}"/>
              </a:ext>
            </a:extLst>
          </p:cNvPr>
          <p:cNvPicPr>
            <a:picLocks noChangeAspect="1"/>
          </p:cNvPicPr>
          <p:nvPr/>
        </p:nvPicPr>
        <p:blipFill rotWithShape="1">
          <a:blip r:embed="rId6"/>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062145"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441" y="76812"/>
            <a:ext cx="3534600" cy="607307"/>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037589" y="434715"/>
            <a:ext cx="5718173"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Inmuebles con oferta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475348" y="987445"/>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pic>
        <p:nvPicPr>
          <p:cNvPr id="3" name="Imagen 2">
            <a:extLst>
              <a:ext uri="{FF2B5EF4-FFF2-40B4-BE49-F238E27FC236}">
                <a16:creationId xmlns:a16="http://schemas.microsoft.com/office/drawing/2014/main" id="{A58BFE23-747D-4328-AABE-4383B1A13C96}"/>
              </a:ext>
            </a:extLst>
          </p:cNvPr>
          <p:cNvPicPr>
            <a:picLocks noChangeAspect="1"/>
          </p:cNvPicPr>
          <p:nvPr/>
        </p:nvPicPr>
        <p:blipFill rotWithShape="1">
          <a:blip r:embed="rId4"/>
          <a:srcRect l="4448" t="73905" r="84571" b="8571"/>
          <a:stretch/>
        </p:blipFill>
        <p:spPr>
          <a:xfrm>
            <a:off x="802235" y="2493436"/>
            <a:ext cx="691786" cy="620975"/>
          </a:xfrm>
          <a:prstGeom prst="rect">
            <a:avLst/>
          </a:prstGeom>
        </p:spPr>
      </p:pic>
      <p:sp>
        <p:nvSpPr>
          <p:cNvPr id="6" name="CuadroTexto 5">
            <a:extLst>
              <a:ext uri="{FF2B5EF4-FFF2-40B4-BE49-F238E27FC236}">
                <a16:creationId xmlns:a16="http://schemas.microsoft.com/office/drawing/2014/main" id="{A125E9D7-FA4B-4E99-93B6-439EA1CD7D1D}"/>
              </a:ext>
            </a:extLst>
          </p:cNvPr>
          <p:cNvSpPr txBox="1"/>
          <p:nvPr/>
        </p:nvSpPr>
        <p:spPr>
          <a:xfrm>
            <a:off x="906248" y="1238816"/>
            <a:ext cx="3970254" cy="400110"/>
          </a:xfrm>
          <a:prstGeom prst="rect">
            <a:avLst/>
          </a:prstGeom>
          <a:noFill/>
        </p:spPr>
        <p:txBody>
          <a:bodyPr wrap="square" rtlCol="0">
            <a:spAutoFit/>
          </a:bodyPr>
          <a:lstStyle/>
          <a:p>
            <a:pPr algn="ctr"/>
            <a:r>
              <a:rPr lang="es-CO" sz="2000" b="1" u="sng" dirty="0">
                <a:solidFill>
                  <a:schemeClr val="accent5">
                    <a:lumMod val="75000"/>
                  </a:schemeClr>
                </a:solidFill>
                <a:latin typeface="Arial Narrow" panose="020B0606020202030204" pitchFamily="34" charset="0"/>
              </a:rPr>
              <a:t>En puja</a:t>
            </a:r>
          </a:p>
        </p:txBody>
      </p:sp>
      <p:sp>
        <p:nvSpPr>
          <p:cNvPr id="32" name="CuadroTexto 31">
            <a:extLst>
              <a:ext uri="{FF2B5EF4-FFF2-40B4-BE49-F238E27FC236}">
                <a16:creationId xmlns:a16="http://schemas.microsoft.com/office/drawing/2014/main" id="{81E595B0-5DFA-4D2D-8725-86C746523161}"/>
              </a:ext>
            </a:extLst>
          </p:cNvPr>
          <p:cNvSpPr txBox="1"/>
          <p:nvPr/>
        </p:nvSpPr>
        <p:spPr>
          <a:xfrm>
            <a:off x="7013657" y="1329761"/>
            <a:ext cx="4050239" cy="400110"/>
          </a:xfrm>
          <a:prstGeom prst="rect">
            <a:avLst/>
          </a:prstGeom>
          <a:noFill/>
        </p:spPr>
        <p:txBody>
          <a:bodyPr wrap="square" rtlCol="0">
            <a:spAutoFit/>
          </a:bodyPr>
          <a:lstStyle>
            <a:defPPr>
              <a:defRPr lang="es-ES"/>
            </a:defPPr>
            <a:lvl1pPr algn="ctr">
              <a:defRPr b="1" u="sng">
                <a:solidFill>
                  <a:schemeClr val="accent5">
                    <a:lumMod val="75000"/>
                  </a:schemeClr>
                </a:solidFill>
                <a:latin typeface="Arial Narrow" panose="020B0606020202030204" pitchFamily="34" charset="0"/>
              </a:defRPr>
            </a:lvl1pPr>
          </a:lstStyle>
          <a:p>
            <a:r>
              <a:rPr lang="es-CO" sz="2000" dirty="0"/>
              <a:t>Oferta Aprobada</a:t>
            </a:r>
          </a:p>
        </p:txBody>
      </p:sp>
      <p:sp>
        <p:nvSpPr>
          <p:cNvPr id="41" name="CuadroTexto 40">
            <a:extLst>
              <a:ext uri="{FF2B5EF4-FFF2-40B4-BE49-F238E27FC236}">
                <a16:creationId xmlns:a16="http://schemas.microsoft.com/office/drawing/2014/main" id="{B8C0AD86-88C9-431F-ADC3-56B20B08228C}"/>
              </a:ext>
            </a:extLst>
          </p:cNvPr>
          <p:cNvSpPr txBox="1"/>
          <p:nvPr/>
        </p:nvSpPr>
        <p:spPr>
          <a:xfrm>
            <a:off x="1437413" y="2083465"/>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43" name="CuadroTexto 42">
            <a:extLst>
              <a:ext uri="{FF2B5EF4-FFF2-40B4-BE49-F238E27FC236}">
                <a16:creationId xmlns:a16="http://schemas.microsoft.com/office/drawing/2014/main" id="{E5D27B47-03D5-4204-A422-EA0486B12551}"/>
              </a:ext>
            </a:extLst>
          </p:cNvPr>
          <p:cNvSpPr txBox="1"/>
          <p:nvPr/>
        </p:nvSpPr>
        <p:spPr>
          <a:xfrm>
            <a:off x="65864" y="2750067"/>
            <a:ext cx="766438" cy="276999"/>
          </a:xfrm>
          <a:prstGeom prst="rect">
            <a:avLst/>
          </a:prstGeom>
          <a:noFill/>
        </p:spPr>
        <p:txBody>
          <a:bodyPr wrap="square" rtlCol="0">
            <a:spAutoFit/>
          </a:bodyPr>
          <a:lstStyle/>
          <a:p>
            <a:r>
              <a:rPr lang="es-CO" sz="1200" dirty="0">
                <a:solidFill>
                  <a:schemeClr val="accent5">
                    <a:lumMod val="50000"/>
                  </a:schemeClr>
                </a:solidFill>
              </a:rPr>
              <a:t>Vivienda</a:t>
            </a:r>
          </a:p>
        </p:txBody>
      </p:sp>
      <p:sp>
        <p:nvSpPr>
          <p:cNvPr id="45" name="CuadroTexto 44">
            <a:extLst>
              <a:ext uri="{FF2B5EF4-FFF2-40B4-BE49-F238E27FC236}">
                <a16:creationId xmlns:a16="http://schemas.microsoft.com/office/drawing/2014/main" id="{88B7F67D-B97F-48BA-B6DD-0B9DE93CA995}"/>
              </a:ext>
            </a:extLst>
          </p:cNvPr>
          <p:cNvSpPr txBox="1"/>
          <p:nvPr/>
        </p:nvSpPr>
        <p:spPr>
          <a:xfrm>
            <a:off x="1447156" y="264666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17                    </a:t>
            </a:r>
          </a:p>
        </p:txBody>
      </p:sp>
      <p:sp>
        <p:nvSpPr>
          <p:cNvPr id="46" name="CuadroTexto 45">
            <a:extLst>
              <a:ext uri="{FF2B5EF4-FFF2-40B4-BE49-F238E27FC236}">
                <a16:creationId xmlns:a16="http://schemas.microsoft.com/office/drawing/2014/main" id="{87181D5A-DB97-453F-B880-C49E7B76ACCF}"/>
              </a:ext>
            </a:extLst>
          </p:cNvPr>
          <p:cNvSpPr txBox="1"/>
          <p:nvPr/>
        </p:nvSpPr>
        <p:spPr>
          <a:xfrm>
            <a:off x="4225904" y="2065895"/>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47" name="CuadroTexto 46">
            <a:extLst>
              <a:ext uri="{FF2B5EF4-FFF2-40B4-BE49-F238E27FC236}">
                <a16:creationId xmlns:a16="http://schemas.microsoft.com/office/drawing/2014/main" id="{E91BA12E-F91E-4B87-BB38-D7D282EB37E8}"/>
              </a:ext>
            </a:extLst>
          </p:cNvPr>
          <p:cNvSpPr txBox="1"/>
          <p:nvPr/>
        </p:nvSpPr>
        <p:spPr>
          <a:xfrm>
            <a:off x="4017796" y="2646665"/>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$2.330</a:t>
            </a:r>
          </a:p>
        </p:txBody>
      </p:sp>
      <p:pic>
        <p:nvPicPr>
          <p:cNvPr id="15" name="Imagen 14">
            <a:extLst>
              <a:ext uri="{FF2B5EF4-FFF2-40B4-BE49-F238E27FC236}">
                <a16:creationId xmlns:a16="http://schemas.microsoft.com/office/drawing/2014/main" id="{449D214B-B8AF-4865-BCB0-6F61F11355D4}"/>
              </a:ext>
            </a:extLst>
          </p:cNvPr>
          <p:cNvPicPr>
            <a:picLocks noChangeAspect="1"/>
          </p:cNvPicPr>
          <p:nvPr/>
        </p:nvPicPr>
        <p:blipFill rotWithShape="1">
          <a:blip r:embed="rId5"/>
          <a:srcRect l="25052" t="63215" r="65592" b="19305"/>
          <a:stretch/>
        </p:blipFill>
        <p:spPr>
          <a:xfrm>
            <a:off x="890938" y="3164042"/>
            <a:ext cx="479890" cy="504341"/>
          </a:xfrm>
          <a:prstGeom prst="rect">
            <a:avLst/>
          </a:prstGeom>
        </p:spPr>
      </p:pic>
      <p:sp>
        <p:nvSpPr>
          <p:cNvPr id="55" name="CuadroTexto 54">
            <a:extLst>
              <a:ext uri="{FF2B5EF4-FFF2-40B4-BE49-F238E27FC236}">
                <a16:creationId xmlns:a16="http://schemas.microsoft.com/office/drawing/2014/main" id="{704C034E-238F-49A6-82D5-0216064EF639}"/>
              </a:ext>
            </a:extLst>
          </p:cNvPr>
          <p:cNvSpPr txBox="1"/>
          <p:nvPr/>
        </p:nvSpPr>
        <p:spPr>
          <a:xfrm>
            <a:off x="53655" y="3267031"/>
            <a:ext cx="841800" cy="276999"/>
          </a:xfrm>
          <a:prstGeom prst="rect">
            <a:avLst/>
          </a:prstGeom>
          <a:noFill/>
        </p:spPr>
        <p:txBody>
          <a:bodyPr wrap="square" rtlCol="0">
            <a:spAutoFit/>
          </a:bodyPr>
          <a:lstStyle/>
          <a:p>
            <a:r>
              <a:rPr lang="es-CO" sz="1200" dirty="0">
                <a:solidFill>
                  <a:schemeClr val="accent5">
                    <a:lumMod val="50000"/>
                  </a:schemeClr>
                </a:solidFill>
              </a:rPr>
              <a:t>Comercial</a:t>
            </a:r>
          </a:p>
        </p:txBody>
      </p:sp>
      <p:sp>
        <p:nvSpPr>
          <p:cNvPr id="63" name="CuadroTexto 62">
            <a:extLst>
              <a:ext uri="{FF2B5EF4-FFF2-40B4-BE49-F238E27FC236}">
                <a16:creationId xmlns:a16="http://schemas.microsoft.com/office/drawing/2014/main" id="{B4CA2936-A8E1-49B8-93F8-23C3C4CBA3B1}"/>
              </a:ext>
            </a:extLst>
          </p:cNvPr>
          <p:cNvSpPr txBox="1"/>
          <p:nvPr/>
        </p:nvSpPr>
        <p:spPr>
          <a:xfrm>
            <a:off x="2721237" y="2098334"/>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64" name="CuadroTexto 63">
            <a:extLst>
              <a:ext uri="{FF2B5EF4-FFF2-40B4-BE49-F238E27FC236}">
                <a16:creationId xmlns:a16="http://schemas.microsoft.com/office/drawing/2014/main" id="{2B28FF90-E56C-41EA-B5EF-95254CDF3D24}"/>
              </a:ext>
            </a:extLst>
          </p:cNvPr>
          <p:cNvSpPr txBox="1"/>
          <p:nvPr/>
        </p:nvSpPr>
        <p:spPr>
          <a:xfrm>
            <a:off x="2772218" y="2643952"/>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MX" sz="2000" dirty="0"/>
              <a:t>21</a:t>
            </a:r>
            <a:endParaRPr lang="es-CO" sz="2000" dirty="0"/>
          </a:p>
        </p:txBody>
      </p:sp>
      <p:cxnSp>
        <p:nvCxnSpPr>
          <p:cNvPr id="92" name="Conector recto 91">
            <a:extLst>
              <a:ext uri="{FF2B5EF4-FFF2-40B4-BE49-F238E27FC236}">
                <a16:creationId xmlns:a16="http://schemas.microsoft.com/office/drawing/2014/main" id="{58725D13-285D-4F1B-A495-44F6045DCFE3}"/>
              </a:ext>
            </a:extLst>
          </p:cNvPr>
          <p:cNvCxnSpPr/>
          <p:nvPr/>
        </p:nvCxnSpPr>
        <p:spPr>
          <a:xfrm>
            <a:off x="1527142" y="2543643"/>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Conector recto 92">
            <a:extLst>
              <a:ext uri="{FF2B5EF4-FFF2-40B4-BE49-F238E27FC236}">
                <a16:creationId xmlns:a16="http://schemas.microsoft.com/office/drawing/2014/main" id="{A361C11C-691C-4361-9C2D-AA1F1EB731AF}"/>
              </a:ext>
            </a:extLst>
          </p:cNvPr>
          <p:cNvCxnSpPr/>
          <p:nvPr/>
        </p:nvCxnSpPr>
        <p:spPr>
          <a:xfrm>
            <a:off x="1487148" y="3593082"/>
            <a:ext cx="3970254" cy="0"/>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94" name="Conector recto 93">
            <a:extLst>
              <a:ext uri="{FF2B5EF4-FFF2-40B4-BE49-F238E27FC236}">
                <a16:creationId xmlns:a16="http://schemas.microsoft.com/office/drawing/2014/main" id="{079E4A3C-C7CC-41C3-8897-0E7DF40CA62D}"/>
              </a:ext>
            </a:extLst>
          </p:cNvPr>
          <p:cNvCxnSpPr/>
          <p:nvPr/>
        </p:nvCxnSpPr>
        <p:spPr>
          <a:xfrm>
            <a:off x="1527142" y="3117394"/>
            <a:ext cx="3970254"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147" name="Conector recto 146">
            <a:extLst>
              <a:ext uri="{FF2B5EF4-FFF2-40B4-BE49-F238E27FC236}">
                <a16:creationId xmlns:a16="http://schemas.microsoft.com/office/drawing/2014/main" id="{51B638F1-B860-4626-8D2B-C07575E282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4" name="Marcador de número de diapositiva 3">
            <a:extLst>
              <a:ext uri="{FF2B5EF4-FFF2-40B4-BE49-F238E27FC236}">
                <a16:creationId xmlns:a16="http://schemas.microsoft.com/office/drawing/2014/main" id="{827CD54E-5376-4F56-9FCF-847B33FBC908}"/>
              </a:ext>
            </a:extLst>
          </p:cNvPr>
          <p:cNvSpPr>
            <a:spLocks noGrp="1"/>
          </p:cNvSpPr>
          <p:nvPr>
            <p:ph type="sldNum" sz="quarter" idx="12"/>
          </p:nvPr>
        </p:nvSpPr>
        <p:spPr/>
        <p:txBody>
          <a:bodyPr/>
          <a:lstStyle/>
          <a:p>
            <a:fld id="{8F70F9DA-11E8-C347-B57A-A65ED631A843}" type="slidenum">
              <a:rPr lang="es-ES" smtClean="0"/>
              <a:t>5</a:t>
            </a:fld>
            <a:endParaRPr lang="es-ES" dirty="0"/>
          </a:p>
        </p:txBody>
      </p:sp>
      <p:pic>
        <p:nvPicPr>
          <p:cNvPr id="54" name="Imagen 53">
            <a:extLst>
              <a:ext uri="{FF2B5EF4-FFF2-40B4-BE49-F238E27FC236}">
                <a16:creationId xmlns:a16="http://schemas.microsoft.com/office/drawing/2014/main" id="{B450BD46-E1AA-417C-B613-05BCC4B3E174}"/>
              </a:ext>
            </a:extLst>
          </p:cNvPr>
          <p:cNvPicPr>
            <a:picLocks noChangeAspect="1"/>
          </p:cNvPicPr>
          <p:nvPr/>
        </p:nvPicPr>
        <p:blipFill rotWithShape="1">
          <a:blip r:embed="rId4"/>
          <a:srcRect l="4448" t="73905" r="84571" b="8571"/>
          <a:stretch/>
        </p:blipFill>
        <p:spPr>
          <a:xfrm>
            <a:off x="7047215" y="2452753"/>
            <a:ext cx="691786" cy="620975"/>
          </a:xfrm>
          <a:prstGeom prst="rect">
            <a:avLst/>
          </a:prstGeom>
        </p:spPr>
      </p:pic>
      <p:sp>
        <p:nvSpPr>
          <p:cNvPr id="58" name="CuadroTexto 57">
            <a:extLst>
              <a:ext uri="{FF2B5EF4-FFF2-40B4-BE49-F238E27FC236}">
                <a16:creationId xmlns:a16="http://schemas.microsoft.com/office/drawing/2014/main" id="{6E2B038C-6BB7-4ED8-86F1-F27AE9594F89}"/>
              </a:ext>
            </a:extLst>
          </p:cNvPr>
          <p:cNvSpPr txBox="1"/>
          <p:nvPr/>
        </p:nvSpPr>
        <p:spPr>
          <a:xfrm>
            <a:off x="7720665" y="2026860"/>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59" name="CuadroTexto 58">
            <a:extLst>
              <a:ext uri="{FF2B5EF4-FFF2-40B4-BE49-F238E27FC236}">
                <a16:creationId xmlns:a16="http://schemas.microsoft.com/office/drawing/2014/main" id="{B0F96D03-A7AB-4FCE-84B7-7C41E84CEF2C}"/>
              </a:ext>
            </a:extLst>
          </p:cNvPr>
          <p:cNvSpPr txBox="1"/>
          <p:nvPr/>
        </p:nvSpPr>
        <p:spPr>
          <a:xfrm>
            <a:off x="6337361" y="2693462"/>
            <a:ext cx="766438" cy="276999"/>
          </a:xfrm>
          <a:prstGeom prst="rect">
            <a:avLst/>
          </a:prstGeom>
          <a:noFill/>
        </p:spPr>
        <p:txBody>
          <a:bodyPr wrap="square" rtlCol="0">
            <a:spAutoFit/>
          </a:bodyPr>
          <a:lstStyle/>
          <a:p>
            <a:r>
              <a:rPr lang="es-CO" sz="1200" dirty="0">
                <a:solidFill>
                  <a:schemeClr val="accent5">
                    <a:lumMod val="50000"/>
                  </a:schemeClr>
                </a:solidFill>
              </a:rPr>
              <a:t>Vivienda</a:t>
            </a:r>
          </a:p>
        </p:txBody>
      </p:sp>
      <p:sp>
        <p:nvSpPr>
          <p:cNvPr id="65" name="CuadroTexto 64">
            <a:extLst>
              <a:ext uri="{FF2B5EF4-FFF2-40B4-BE49-F238E27FC236}">
                <a16:creationId xmlns:a16="http://schemas.microsoft.com/office/drawing/2014/main" id="{83F69561-2BAB-4CDF-A400-283ACDB7058C}"/>
              </a:ext>
            </a:extLst>
          </p:cNvPr>
          <p:cNvSpPr txBox="1"/>
          <p:nvPr/>
        </p:nvSpPr>
        <p:spPr>
          <a:xfrm>
            <a:off x="7730408" y="2590060"/>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MX" sz="2000" dirty="0"/>
              <a:t>2</a:t>
            </a:r>
            <a:endParaRPr lang="es-CO" sz="2000" dirty="0"/>
          </a:p>
        </p:txBody>
      </p:sp>
      <p:sp>
        <p:nvSpPr>
          <p:cNvPr id="69" name="CuadroTexto 68">
            <a:extLst>
              <a:ext uri="{FF2B5EF4-FFF2-40B4-BE49-F238E27FC236}">
                <a16:creationId xmlns:a16="http://schemas.microsoft.com/office/drawing/2014/main" id="{291E90F4-0B50-4BED-A343-047D3804B4F0}"/>
              </a:ext>
            </a:extLst>
          </p:cNvPr>
          <p:cNvSpPr txBox="1"/>
          <p:nvPr/>
        </p:nvSpPr>
        <p:spPr>
          <a:xfrm>
            <a:off x="10509156" y="2009290"/>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70" name="CuadroTexto 69">
            <a:extLst>
              <a:ext uri="{FF2B5EF4-FFF2-40B4-BE49-F238E27FC236}">
                <a16:creationId xmlns:a16="http://schemas.microsoft.com/office/drawing/2014/main" id="{5668BC0E-A870-44C3-936F-E287B34653E7}"/>
              </a:ext>
            </a:extLst>
          </p:cNvPr>
          <p:cNvSpPr txBox="1"/>
          <p:nvPr/>
        </p:nvSpPr>
        <p:spPr>
          <a:xfrm>
            <a:off x="10301048" y="2590060"/>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$291</a:t>
            </a:r>
          </a:p>
        </p:txBody>
      </p:sp>
      <p:sp>
        <p:nvSpPr>
          <p:cNvPr id="75" name="CuadroTexto 74">
            <a:extLst>
              <a:ext uri="{FF2B5EF4-FFF2-40B4-BE49-F238E27FC236}">
                <a16:creationId xmlns:a16="http://schemas.microsoft.com/office/drawing/2014/main" id="{97702795-1CF4-48A1-89DA-27F5123E525E}"/>
              </a:ext>
            </a:extLst>
          </p:cNvPr>
          <p:cNvSpPr txBox="1"/>
          <p:nvPr/>
        </p:nvSpPr>
        <p:spPr>
          <a:xfrm>
            <a:off x="9004489" y="2041729"/>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76" name="CuadroTexto 75">
            <a:extLst>
              <a:ext uri="{FF2B5EF4-FFF2-40B4-BE49-F238E27FC236}">
                <a16:creationId xmlns:a16="http://schemas.microsoft.com/office/drawing/2014/main" id="{A2AA9A1E-A5A2-4F64-8010-259E80FCA2DF}"/>
              </a:ext>
            </a:extLst>
          </p:cNvPr>
          <p:cNvSpPr txBox="1"/>
          <p:nvPr/>
        </p:nvSpPr>
        <p:spPr>
          <a:xfrm>
            <a:off x="9014232" y="2587347"/>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MX" sz="2000" dirty="0"/>
              <a:t>2</a:t>
            </a:r>
            <a:endParaRPr lang="es-CO" sz="2000" dirty="0"/>
          </a:p>
        </p:txBody>
      </p:sp>
      <p:cxnSp>
        <p:nvCxnSpPr>
          <p:cNvPr id="78" name="Conector recto 77">
            <a:extLst>
              <a:ext uri="{FF2B5EF4-FFF2-40B4-BE49-F238E27FC236}">
                <a16:creationId xmlns:a16="http://schemas.microsoft.com/office/drawing/2014/main" id="{E72B45CC-8756-40BB-9739-2627840818DA}"/>
              </a:ext>
            </a:extLst>
          </p:cNvPr>
          <p:cNvCxnSpPr/>
          <p:nvPr/>
        </p:nvCxnSpPr>
        <p:spPr>
          <a:xfrm>
            <a:off x="7810394" y="2487038"/>
            <a:ext cx="397025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CuadroTexto 80">
            <a:extLst>
              <a:ext uri="{FF2B5EF4-FFF2-40B4-BE49-F238E27FC236}">
                <a16:creationId xmlns:a16="http://schemas.microsoft.com/office/drawing/2014/main" id="{8DA4D1CE-4D78-4D59-833F-7DA76E1C6EB9}"/>
              </a:ext>
            </a:extLst>
          </p:cNvPr>
          <p:cNvSpPr txBox="1"/>
          <p:nvPr/>
        </p:nvSpPr>
        <p:spPr>
          <a:xfrm>
            <a:off x="7739001" y="4130934"/>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8</a:t>
            </a:r>
          </a:p>
        </p:txBody>
      </p:sp>
      <p:sp>
        <p:nvSpPr>
          <p:cNvPr id="82" name="CuadroTexto 81">
            <a:extLst>
              <a:ext uri="{FF2B5EF4-FFF2-40B4-BE49-F238E27FC236}">
                <a16:creationId xmlns:a16="http://schemas.microsoft.com/office/drawing/2014/main" id="{B9D8463E-8C89-486E-9B30-45F95238D453}"/>
              </a:ext>
            </a:extLst>
          </p:cNvPr>
          <p:cNvSpPr txBox="1"/>
          <p:nvPr/>
        </p:nvSpPr>
        <p:spPr>
          <a:xfrm>
            <a:off x="10184241" y="4099810"/>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$931</a:t>
            </a:r>
          </a:p>
        </p:txBody>
      </p:sp>
      <p:sp>
        <p:nvSpPr>
          <p:cNvPr id="83" name="CuadroTexto 82">
            <a:extLst>
              <a:ext uri="{FF2B5EF4-FFF2-40B4-BE49-F238E27FC236}">
                <a16:creationId xmlns:a16="http://schemas.microsoft.com/office/drawing/2014/main" id="{C751DE06-5615-4BA1-A471-B41F539C7A00}"/>
              </a:ext>
            </a:extLst>
          </p:cNvPr>
          <p:cNvSpPr txBox="1"/>
          <p:nvPr/>
        </p:nvSpPr>
        <p:spPr>
          <a:xfrm>
            <a:off x="9038777" y="4100062"/>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8</a:t>
            </a:r>
          </a:p>
        </p:txBody>
      </p:sp>
      <p:cxnSp>
        <p:nvCxnSpPr>
          <p:cNvPr id="84" name="Conector recto 83">
            <a:extLst>
              <a:ext uri="{FF2B5EF4-FFF2-40B4-BE49-F238E27FC236}">
                <a16:creationId xmlns:a16="http://schemas.microsoft.com/office/drawing/2014/main" id="{7FEAEC85-C556-403F-B4C4-A87E74018E62}"/>
              </a:ext>
            </a:extLst>
          </p:cNvPr>
          <p:cNvCxnSpPr/>
          <p:nvPr/>
        </p:nvCxnSpPr>
        <p:spPr>
          <a:xfrm>
            <a:off x="7836392" y="4103920"/>
            <a:ext cx="3970254" cy="0"/>
          </a:xfrm>
          <a:prstGeom prst="line">
            <a:avLst/>
          </a:prstGeom>
        </p:spPr>
        <p:style>
          <a:lnRef idx="2">
            <a:schemeClr val="accent1"/>
          </a:lnRef>
          <a:fillRef idx="0">
            <a:schemeClr val="accent1"/>
          </a:fillRef>
          <a:effectRef idx="1">
            <a:schemeClr val="accent1"/>
          </a:effectRef>
          <a:fontRef idx="minor">
            <a:schemeClr val="tx1"/>
          </a:fontRef>
        </p:style>
      </p:cxnSp>
      <p:pic>
        <p:nvPicPr>
          <p:cNvPr id="48" name="Imagen 47">
            <a:extLst>
              <a:ext uri="{FF2B5EF4-FFF2-40B4-BE49-F238E27FC236}">
                <a16:creationId xmlns:a16="http://schemas.microsoft.com/office/drawing/2014/main" id="{CE5B6B27-50E5-47D9-AAED-D018AC0004D1}"/>
              </a:ext>
            </a:extLst>
          </p:cNvPr>
          <p:cNvPicPr>
            <a:picLocks noChangeAspect="1"/>
          </p:cNvPicPr>
          <p:nvPr/>
        </p:nvPicPr>
        <p:blipFill rotWithShape="1">
          <a:blip r:embed="rId6"/>
          <a:srcRect l="24278" t="76788" r="69304" b="13867"/>
          <a:stretch/>
        </p:blipFill>
        <p:spPr>
          <a:xfrm>
            <a:off x="841800" y="3640008"/>
            <a:ext cx="556004" cy="455423"/>
          </a:xfrm>
          <a:prstGeom prst="rect">
            <a:avLst/>
          </a:prstGeom>
        </p:spPr>
      </p:pic>
      <p:sp>
        <p:nvSpPr>
          <p:cNvPr id="49" name="CuadroTexto 48">
            <a:extLst>
              <a:ext uri="{FF2B5EF4-FFF2-40B4-BE49-F238E27FC236}">
                <a16:creationId xmlns:a16="http://schemas.microsoft.com/office/drawing/2014/main" id="{77B4A114-7917-4502-B577-3C00763ABF9A}"/>
              </a:ext>
            </a:extLst>
          </p:cNvPr>
          <p:cNvSpPr txBox="1"/>
          <p:nvPr/>
        </p:nvSpPr>
        <p:spPr>
          <a:xfrm>
            <a:off x="45845" y="3752634"/>
            <a:ext cx="750110" cy="276999"/>
          </a:xfrm>
          <a:prstGeom prst="rect">
            <a:avLst/>
          </a:prstGeom>
          <a:noFill/>
        </p:spPr>
        <p:txBody>
          <a:bodyPr wrap="square" rtlCol="0">
            <a:spAutoFit/>
          </a:bodyPr>
          <a:lstStyle/>
          <a:p>
            <a:r>
              <a:rPr lang="es-CO" sz="1200" dirty="0">
                <a:solidFill>
                  <a:schemeClr val="accent5">
                    <a:lumMod val="50000"/>
                  </a:schemeClr>
                </a:solidFill>
              </a:rPr>
              <a:t>Terrenos</a:t>
            </a:r>
          </a:p>
        </p:txBody>
      </p:sp>
      <p:sp>
        <p:nvSpPr>
          <p:cNvPr id="50" name="CuadroTexto 49">
            <a:extLst>
              <a:ext uri="{FF2B5EF4-FFF2-40B4-BE49-F238E27FC236}">
                <a16:creationId xmlns:a16="http://schemas.microsoft.com/office/drawing/2014/main" id="{D824E2BF-5B32-491B-AD66-BA8FC17402A7}"/>
              </a:ext>
            </a:extLst>
          </p:cNvPr>
          <p:cNvSpPr txBox="1"/>
          <p:nvPr/>
        </p:nvSpPr>
        <p:spPr>
          <a:xfrm>
            <a:off x="1437413" y="3700649"/>
            <a:ext cx="704849" cy="400110"/>
          </a:xfrm>
          <a:prstGeom prst="rect">
            <a:avLst/>
          </a:prstGeom>
          <a:noFill/>
        </p:spPr>
        <p:txBody>
          <a:bodyPr wrap="square" rtlCol="0">
            <a:spAutoFit/>
          </a:bodyPr>
          <a:lstStyle/>
          <a:p>
            <a:pPr algn="ctr"/>
            <a:r>
              <a:rPr lang="es-MX" sz="2000" dirty="0">
                <a:solidFill>
                  <a:schemeClr val="accent5">
                    <a:lumMod val="75000"/>
                  </a:schemeClr>
                </a:solidFill>
                <a:latin typeface="Arial Narrow" panose="020B0606020202030204" pitchFamily="34" charset="0"/>
              </a:rPr>
              <a:t>9</a:t>
            </a:r>
            <a:endParaRPr lang="es-CO" sz="2000" dirty="0">
              <a:solidFill>
                <a:schemeClr val="accent5">
                  <a:lumMod val="75000"/>
                </a:schemeClr>
              </a:solidFill>
              <a:latin typeface="Arial Narrow" panose="020B0606020202030204" pitchFamily="34" charset="0"/>
            </a:endParaRPr>
          </a:p>
        </p:txBody>
      </p:sp>
      <p:sp>
        <p:nvSpPr>
          <p:cNvPr id="51" name="CuadroTexto 50">
            <a:extLst>
              <a:ext uri="{FF2B5EF4-FFF2-40B4-BE49-F238E27FC236}">
                <a16:creationId xmlns:a16="http://schemas.microsoft.com/office/drawing/2014/main" id="{4EB46528-123F-4E55-9DCD-ADC7D4D01F87}"/>
              </a:ext>
            </a:extLst>
          </p:cNvPr>
          <p:cNvSpPr txBox="1"/>
          <p:nvPr/>
        </p:nvSpPr>
        <p:spPr>
          <a:xfrm>
            <a:off x="1519176" y="4091913"/>
            <a:ext cx="704849" cy="400110"/>
          </a:xfrm>
          <a:prstGeom prst="rect">
            <a:avLst/>
          </a:prstGeom>
          <a:noFill/>
        </p:spPr>
        <p:txBody>
          <a:bodyPr wrap="square" rtlCol="0">
            <a:spAutoFit/>
          </a:bodyPr>
          <a:lstStyle/>
          <a:p>
            <a:pPr algn="ctr"/>
            <a:r>
              <a:rPr lang="es-MX" sz="2000" b="1" dirty="0">
                <a:solidFill>
                  <a:schemeClr val="accent5">
                    <a:lumMod val="75000"/>
                  </a:schemeClr>
                </a:solidFill>
                <a:latin typeface="Arial Narrow" panose="020B0606020202030204" pitchFamily="34" charset="0"/>
              </a:rPr>
              <a:t>33</a:t>
            </a:r>
            <a:endParaRPr lang="es-CO" sz="2000" b="1" dirty="0">
              <a:solidFill>
                <a:schemeClr val="accent5">
                  <a:lumMod val="75000"/>
                </a:schemeClr>
              </a:solidFill>
              <a:latin typeface="Arial Narrow" panose="020B0606020202030204" pitchFamily="34" charset="0"/>
            </a:endParaRPr>
          </a:p>
        </p:txBody>
      </p:sp>
      <p:sp>
        <p:nvSpPr>
          <p:cNvPr id="56" name="CuadroTexto 55">
            <a:extLst>
              <a:ext uri="{FF2B5EF4-FFF2-40B4-BE49-F238E27FC236}">
                <a16:creationId xmlns:a16="http://schemas.microsoft.com/office/drawing/2014/main" id="{A52743C4-86DE-4DC4-BCA1-07F04890A2CF}"/>
              </a:ext>
            </a:extLst>
          </p:cNvPr>
          <p:cNvSpPr txBox="1"/>
          <p:nvPr/>
        </p:nvSpPr>
        <p:spPr>
          <a:xfrm>
            <a:off x="3896011" y="4119366"/>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$3.991</a:t>
            </a:r>
          </a:p>
        </p:txBody>
      </p:sp>
      <p:sp>
        <p:nvSpPr>
          <p:cNvPr id="57" name="CuadroTexto 56">
            <a:extLst>
              <a:ext uri="{FF2B5EF4-FFF2-40B4-BE49-F238E27FC236}">
                <a16:creationId xmlns:a16="http://schemas.microsoft.com/office/drawing/2014/main" id="{96122A73-EA5C-4D42-8A7A-74F0D740D212}"/>
              </a:ext>
            </a:extLst>
          </p:cNvPr>
          <p:cNvSpPr txBox="1"/>
          <p:nvPr/>
        </p:nvSpPr>
        <p:spPr>
          <a:xfrm>
            <a:off x="3871931" y="3691803"/>
            <a:ext cx="1259241" cy="400110"/>
          </a:xfrm>
          <a:prstGeom prst="rect">
            <a:avLst/>
          </a:prstGeom>
          <a:noFill/>
        </p:spPr>
        <p:txBody>
          <a:bodyPr wrap="square" rtlCol="0">
            <a:spAutoFit/>
          </a:bodyPr>
          <a:lstStyle/>
          <a:p>
            <a:pPr algn="r"/>
            <a:r>
              <a:rPr lang="es-CO" sz="2000" dirty="0">
                <a:solidFill>
                  <a:schemeClr val="accent5">
                    <a:lumMod val="75000"/>
                  </a:schemeClr>
                </a:solidFill>
                <a:latin typeface="Arial Narrow" panose="020B0606020202030204" pitchFamily="34" charset="0"/>
              </a:rPr>
              <a:t>$183</a:t>
            </a:r>
          </a:p>
        </p:txBody>
      </p:sp>
      <p:sp>
        <p:nvSpPr>
          <p:cNvPr id="62" name="CuadroTexto 61">
            <a:extLst>
              <a:ext uri="{FF2B5EF4-FFF2-40B4-BE49-F238E27FC236}">
                <a16:creationId xmlns:a16="http://schemas.microsoft.com/office/drawing/2014/main" id="{05DDB17B-BEFD-41EA-B020-93EB5B4B7EAE}"/>
              </a:ext>
            </a:extLst>
          </p:cNvPr>
          <p:cNvSpPr txBox="1"/>
          <p:nvPr/>
        </p:nvSpPr>
        <p:spPr>
          <a:xfrm>
            <a:off x="2788108" y="3708679"/>
            <a:ext cx="631563"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9</a:t>
            </a:r>
          </a:p>
        </p:txBody>
      </p:sp>
      <p:sp>
        <p:nvSpPr>
          <p:cNvPr id="67" name="CuadroTexto 66">
            <a:extLst>
              <a:ext uri="{FF2B5EF4-FFF2-40B4-BE49-F238E27FC236}">
                <a16:creationId xmlns:a16="http://schemas.microsoft.com/office/drawing/2014/main" id="{01543F5A-6B76-4982-8327-CEE8C286222B}"/>
              </a:ext>
            </a:extLst>
          </p:cNvPr>
          <p:cNvSpPr txBox="1"/>
          <p:nvPr/>
        </p:nvSpPr>
        <p:spPr>
          <a:xfrm>
            <a:off x="2721237" y="4067832"/>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39</a:t>
            </a:r>
          </a:p>
        </p:txBody>
      </p:sp>
      <p:cxnSp>
        <p:nvCxnSpPr>
          <p:cNvPr id="71" name="Conector recto 70">
            <a:extLst>
              <a:ext uri="{FF2B5EF4-FFF2-40B4-BE49-F238E27FC236}">
                <a16:creationId xmlns:a16="http://schemas.microsoft.com/office/drawing/2014/main" id="{6D60E7BC-222F-4DA4-BA34-264F4A291D5C}"/>
              </a:ext>
            </a:extLst>
          </p:cNvPr>
          <p:cNvCxnSpPr/>
          <p:nvPr/>
        </p:nvCxnSpPr>
        <p:spPr>
          <a:xfrm>
            <a:off x="1501167" y="4068493"/>
            <a:ext cx="3970254"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CuadroTexto 59">
            <a:extLst>
              <a:ext uri="{FF2B5EF4-FFF2-40B4-BE49-F238E27FC236}">
                <a16:creationId xmlns:a16="http://schemas.microsoft.com/office/drawing/2014/main" id="{B47032F2-E62A-4491-8934-63CAA289C1B9}"/>
              </a:ext>
            </a:extLst>
          </p:cNvPr>
          <p:cNvSpPr txBox="1"/>
          <p:nvPr/>
        </p:nvSpPr>
        <p:spPr>
          <a:xfrm>
            <a:off x="6350670" y="3753358"/>
            <a:ext cx="750110" cy="276999"/>
          </a:xfrm>
          <a:prstGeom prst="rect">
            <a:avLst/>
          </a:prstGeom>
          <a:noFill/>
        </p:spPr>
        <p:txBody>
          <a:bodyPr wrap="square" rtlCol="0">
            <a:spAutoFit/>
          </a:bodyPr>
          <a:lstStyle/>
          <a:p>
            <a:r>
              <a:rPr lang="es-CO" sz="1200" dirty="0">
                <a:solidFill>
                  <a:schemeClr val="accent5">
                    <a:lumMod val="50000"/>
                  </a:schemeClr>
                </a:solidFill>
              </a:rPr>
              <a:t>Terrenos</a:t>
            </a:r>
          </a:p>
        </p:txBody>
      </p:sp>
      <p:pic>
        <p:nvPicPr>
          <p:cNvPr id="61" name="Imagen 60">
            <a:extLst>
              <a:ext uri="{FF2B5EF4-FFF2-40B4-BE49-F238E27FC236}">
                <a16:creationId xmlns:a16="http://schemas.microsoft.com/office/drawing/2014/main" id="{5DBE1DEC-EA72-4ABD-8301-6270D6EF163C}"/>
              </a:ext>
            </a:extLst>
          </p:cNvPr>
          <p:cNvPicPr>
            <a:picLocks noChangeAspect="1"/>
          </p:cNvPicPr>
          <p:nvPr/>
        </p:nvPicPr>
        <p:blipFill rotWithShape="1">
          <a:blip r:embed="rId6"/>
          <a:srcRect l="24278" t="76788" r="69304" b="13867"/>
          <a:stretch/>
        </p:blipFill>
        <p:spPr>
          <a:xfrm>
            <a:off x="7121676" y="3675511"/>
            <a:ext cx="556004" cy="455423"/>
          </a:xfrm>
          <a:prstGeom prst="rect">
            <a:avLst/>
          </a:prstGeom>
        </p:spPr>
      </p:pic>
      <p:cxnSp>
        <p:nvCxnSpPr>
          <p:cNvPr id="68" name="Conector recto 67">
            <a:extLst>
              <a:ext uri="{FF2B5EF4-FFF2-40B4-BE49-F238E27FC236}">
                <a16:creationId xmlns:a16="http://schemas.microsoft.com/office/drawing/2014/main" id="{61E54D56-56E8-40AC-9613-CAB4508F2BEF}"/>
              </a:ext>
            </a:extLst>
          </p:cNvPr>
          <p:cNvCxnSpPr/>
          <p:nvPr/>
        </p:nvCxnSpPr>
        <p:spPr>
          <a:xfrm>
            <a:off x="7845623" y="3114411"/>
            <a:ext cx="3970254" cy="0"/>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72" name="CuadroTexto 71">
            <a:extLst>
              <a:ext uri="{FF2B5EF4-FFF2-40B4-BE49-F238E27FC236}">
                <a16:creationId xmlns:a16="http://schemas.microsoft.com/office/drawing/2014/main" id="{B411386E-1750-4C40-AAA6-147213EBD614}"/>
              </a:ext>
            </a:extLst>
          </p:cNvPr>
          <p:cNvSpPr txBox="1"/>
          <p:nvPr/>
        </p:nvSpPr>
        <p:spPr>
          <a:xfrm>
            <a:off x="7755762" y="318799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a:t>
            </a:r>
          </a:p>
        </p:txBody>
      </p:sp>
      <p:sp>
        <p:nvSpPr>
          <p:cNvPr id="73" name="CuadroTexto 72">
            <a:extLst>
              <a:ext uri="{FF2B5EF4-FFF2-40B4-BE49-F238E27FC236}">
                <a16:creationId xmlns:a16="http://schemas.microsoft.com/office/drawing/2014/main" id="{22AEAE43-893F-462D-950A-36E7E1362BE9}"/>
              </a:ext>
            </a:extLst>
          </p:cNvPr>
          <p:cNvSpPr txBox="1"/>
          <p:nvPr/>
        </p:nvSpPr>
        <p:spPr>
          <a:xfrm>
            <a:off x="9038777" y="3205668"/>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a:t>
            </a:r>
          </a:p>
        </p:txBody>
      </p:sp>
      <p:sp>
        <p:nvSpPr>
          <p:cNvPr id="77" name="CuadroTexto 76">
            <a:extLst>
              <a:ext uri="{FF2B5EF4-FFF2-40B4-BE49-F238E27FC236}">
                <a16:creationId xmlns:a16="http://schemas.microsoft.com/office/drawing/2014/main" id="{C315D9F4-62A4-4941-A898-7634C9351FBB}"/>
              </a:ext>
            </a:extLst>
          </p:cNvPr>
          <p:cNvSpPr txBox="1"/>
          <p:nvPr/>
        </p:nvSpPr>
        <p:spPr>
          <a:xfrm>
            <a:off x="10301048" y="3172683"/>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$440</a:t>
            </a:r>
          </a:p>
        </p:txBody>
      </p:sp>
      <p:sp>
        <p:nvSpPr>
          <p:cNvPr id="74" name="CuadroTexto 73">
            <a:extLst>
              <a:ext uri="{FF2B5EF4-FFF2-40B4-BE49-F238E27FC236}">
                <a16:creationId xmlns:a16="http://schemas.microsoft.com/office/drawing/2014/main" id="{A314DEB8-FAE1-49D4-9675-57A9074C0728}"/>
              </a:ext>
            </a:extLst>
          </p:cNvPr>
          <p:cNvSpPr txBox="1"/>
          <p:nvPr/>
        </p:nvSpPr>
        <p:spPr>
          <a:xfrm>
            <a:off x="2762127" y="3155653"/>
            <a:ext cx="704849" cy="400110"/>
          </a:xfrm>
          <a:prstGeom prst="rect">
            <a:avLst/>
          </a:prstGeom>
          <a:noFill/>
        </p:spPr>
        <p:txBody>
          <a:bodyPr wrap="square" rtlCol="0">
            <a:spAutoFit/>
          </a:bodyPr>
          <a:lstStyle/>
          <a:p>
            <a:pPr algn="ctr"/>
            <a:r>
              <a:rPr lang="es-MX" sz="2000" dirty="0">
                <a:solidFill>
                  <a:schemeClr val="accent5">
                    <a:lumMod val="75000"/>
                  </a:schemeClr>
                </a:solidFill>
                <a:latin typeface="Arial Narrow" panose="020B0606020202030204" pitchFamily="34" charset="0"/>
              </a:rPr>
              <a:t>9</a:t>
            </a:r>
            <a:endParaRPr lang="es-CO" sz="2000" dirty="0">
              <a:solidFill>
                <a:schemeClr val="accent5">
                  <a:lumMod val="75000"/>
                </a:schemeClr>
              </a:solidFill>
              <a:latin typeface="Arial Narrow" panose="020B0606020202030204" pitchFamily="34" charset="0"/>
            </a:endParaRPr>
          </a:p>
        </p:txBody>
      </p:sp>
      <p:sp>
        <p:nvSpPr>
          <p:cNvPr id="79" name="CuadroTexto 78">
            <a:extLst>
              <a:ext uri="{FF2B5EF4-FFF2-40B4-BE49-F238E27FC236}">
                <a16:creationId xmlns:a16="http://schemas.microsoft.com/office/drawing/2014/main" id="{CA15C717-A77A-4D68-BC76-E25593987F59}"/>
              </a:ext>
            </a:extLst>
          </p:cNvPr>
          <p:cNvSpPr txBox="1"/>
          <p:nvPr/>
        </p:nvSpPr>
        <p:spPr>
          <a:xfrm>
            <a:off x="1456001" y="3164592"/>
            <a:ext cx="704849" cy="400110"/>
          </a:xfrm>
          <a:prstGeom prst="rect">
            <a:avLst/>
          </a:prstGeom>
          <a:noFill/>
        </p:spPr>
        <p:txBody>
          <a:bodyPr wrap="square" rtlCol="0">
            <a:spAutoFit/>
          </a:bodyPr>
          <a:lstStyle/>
          <a:p>
            <a:pPr algn="ctr"/>
            <a:r>
              <a:rPr lang="es-MX" sz="2000" dirty="0">
                <a:solidFill>
                  <a:schemeClr val="accent5">
                    <a:lumMod val="75000"/>
                  </a:schemeClr>
                </a:solidFill>
                <a:latin typeface="Arial Narrow" panose="020B0606020202030204" pitchFamily="34" charset="0"/>
              </a:rPr>
              <a:t>7</a:t>
            </a:r>
            <a:endParaRPr lang="es-CO" sz="2000" dirty="0">
              <a:solidFill>
                <a:schemeClr val="accent5">
                  <a:lumMod val="75000"/>
                </a:schemeClr>
              </a:solidFill>
              <a:latin typeface="Arial Narrow" panose="020B0606020202030204" pitchFamily="34" charset="0"/>
            </a:endParaRPr>
          </a:p>
        </p:txBody>
      </p:sp>
      <p:sp>
        <p:nvSpPr>
          <p:cNvPr id="80" name="CuadroTexto 79">
            <a:extLst>
              <a:ext uri="{FF2B5EF4-FFF2-40B4-BE49-F238E27FC236}">
                <a16:creationId xmlns:a16="http://schemas.microsoft.com/office/drawing/2014/main" id="{1A52A62F-08F6-4293-8624-AF8628140557}"/>
              </a:ext>
            </a:extLst>
          </p:cNvPr>
          <p:cNvSpPr txBox="1"/>
          <p:nvPr/>
        </p:nvSpPr>
        <p:spPr>
          <a:xfrm>
            <a:off x="3848315" y="3219733"/>
            <a:ext cx="1259241" cy="400110"/>
          </a:xfrm>
          <a:prstGeom prst="rect">
            <a:avLst/>
          </a:prstGeom>
          <a:noFill/>
        </p:spPr>
        <p:txBody>
          <a:bodyPr wrap="square" rtlCol="0">
            <a:spAutoFit/>
          </a:bodyPr>
          <a:lstStyle/>
          <a:p>
            <a:pPr algn="r"/>
            <a:r>
              <a:rPr lang="es-CO" sz="2000" dirty="0">
                <a:solidFill>
                  <a:schemeClr val="accent5">
                    <a:lumMod val="75000"/>
                  </a:schemeClr>
                </a:solidFill>
                <a:latin typeface="Arial Narrow" panose="020B0606020202030204" pitchFamily="34" charset="0"/>
              </a:rPr>
              <a:t>$1.478</a:t>
            </a:r>
          </a:p>
        </p:txBody>
      </p:sp>
      <p:cxnSp>
        <p:nvCxnSpPr>
          <p:cNvPr id="66" name="Conector recto 65">
            <a:extLst>
              <a:ext uri="{FF2B5EF4-FFF2-40B4-BE49-F238E27FC236}">
                <a16:creationId xmlns:a16="http://schemas.microsoft.com/office/drawing/2014/main" id="{D9A0006B-2907-486A-8B91-449FED4AFE61}"/>
              </a:ext>
            </a:extLst>
          </p:cNvPr>
          <p:cNvCxnSpPr/>
          <p:nvPr/>
        </p:nvCxnSpPr>
        <p:spPr>
          <a:xfrm>
            <a:off x="7836392" y="3593082"/>
            <a:ext cx="3970254" cy="0"/>
          </a:xfrm>
          <a:prstGeom prst="line">
            <a:avLst/>
          </a:prstGeom>
          <a:ln w="9525"/>
        </p:spPr>
        <p:style>
          <a:lnRef idx="2">
            <a:schemeClr val="accent1"/>
          </a:lnRef>
          <a:fillRef idx="0">
            <a:schemeClr val="accent1"/>
          </a:fillRef>
          <a:effectRef idx="1">
            <a:schemeClr val="accent1"/>
          </a:effectRef>
          <a:fontRef idx="minor">
            <a:schemeClr val="tx1"/>
          </a:fontRef>
        </p:style>
      </p:cxnSp>
      <p:pic>
        <p:nvPicPr>
          <p:cNvPr id="85" name="Imagen 84">
            <a:extLst>
              <a:ext uri="{FF2B5EF4-FFF2-40B4-BE49-F238E27FC236}">
                <a16:creationId xmlns:a16="http://schemas.microsoft.com/office/drawing/2014/main" id="{5F4BB10C-F97F-4F60-B03E-AB2E19897F32}"/>
              </a:ext>
            </a:extLst>
          </p:cNvPr>
          <p:cNvPicPr>
            <a:picLocks noChangeAspect="1"/>
          </p:cNvPicPr>
          <p:nvPr/>
        </p:nvPicPr>
        <p:blipFill rotWithShape="1">
          <a:blip r:embed="rId5"/>
          <a:srcRect l="25052" t="63215" r="65592" b="19305"/>
          <a:stretch/>
        </p:blipFill>
        <p:spPr>
          <a:xfrm>
            <a:off x="7153163" y="3155653"/>
            <a:ext cx="479890" cy="504341"/>
          </a:xfrm>
          <a:prstGeom prst="rect">
            <a:avLst/>
          </a:prstGeom>
        </p:spPr>
      </p:pic>
      <p:sp>
        <p:nvSpPr>
          <p:cNvPr id="86" name="CuadroTexto 85">
            <a:extLst>
              <a:ext uri="{FF2B5EF4-FFF2-40B4-BE49-F238E27FC236}">
                <a16:creationId xmlns:a16="http://schemas.microsoft.com/office/drawing/2014/main" id="{B8E445DF-8922-4E21-B00E-EE10B7602C83}"/>
              </a:ext>
            </a:extLst>
          </p:cNvPr>
          <p:cNvSpPr txBox="1"/>
          <p:nvPr/>
        </p:nvSpPr>
        <p:spPr>
          <a:xfrm>
            <a:off x="6287545" y="3247057"/>
            <a:ext cx="841800" cy="276999"/>
          </a:xfrm>
          <a:prstGeom prst="rect">
            <a:avLst/>
          </a:prstGeom>
          <a:noFill/>
        </p:spPr>
        <p:txBody>
          <a:bodyPr wrap="square" rtlCol="0">
            <a:spAutoFit/>
          </a:bodyPr>
          <a:lstStyle/>
          <a:p>
            <a:r>
              <a:rPr lang="es-CO" sz="1200" dirty="0">
                <a:solidFill>
                  <a:schemeClr val="accent5">
                    <a:lumMod val="50000"/>
                  </a:schemeClr>
                </a:solidFill>
              </a:rPr>
              <a:t>Comercial</a:t>
            </a:r>
          </a:p>
        </p:txBody>
      </p:sp>
      <p:sp>
        <p:nvSpPr>
          <p:cNvPr id="87" name="CuadroTexto 86">
            <a:extLst>
              <a:ext uri="{FF2B5EF4-FFF2-40B4-BE49-F238E27FC236}">
                <a16:creationId xmlns:a16="http://schemas.microsoft.com/office/drawing/2014/main" id="{05835ABB-A58C-4A27-887C-485499F6AD86}"/>
              </a:ext>
            </a:extLst>
          </p:cNvPr>
          <p:cNvSpPr txBox="1"/>
          <p:nvPr/>
        </p:nvSpPr>
        <p:spPr>
          <a:xfrm>
            <a:off x="7750105" y="3670282"/>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5</a:t>
            </a:r>
          </a:p>
        </p:txBody>
      </p:sp>
      <p:sp>
        <p:nvSpPr>
          <p:cNvPr id="88" name="CuadroTexto 87">
            <a:extLst>
              <a:ext uri="{FF2B5EF4-FFF2-40B4-BE49-F238E27FC236}">
                <a16:creationId xmlns:a16="http://schemas.microsoft.com/office/drawing/2014/main" id="{C9EEAC02-DDA5-4CB6-9088-BA72EA66A56D}"/>
              </a:ext>
            </a:extLst>
          </p:cNvPr>
          <p:cNvSpPr txBox="1"/>
          <p:nvPr/>
        </p:nvSpPr>
        <p:spPr>
          <a:xfrm>
            <a:off x="9034592" y="367639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5</a:t>
            </a:r>
          </a:p>
        </p:txBody>
      </p:sp>
      <p:sp>
        <p:nvSpPr>
          <p:cNvPr id="89" name="CuadroTexto 88">
            <a:extLst>
              <a:ext uri="{FF2B5EF4-FFF2-40B4-BE49-F238E27FC236}">
                <a16:creationId xmlns:a16="http://schemas.microsoft.com/office/drawing/2014/main" id="{21F0C4E8-942A-44B2-BDFC-1C80405D45F0}"/>
              </a:ext>
            </a:extLst>
          </p:cNvPr>
          <p:cNvSpPr txBox="1"/>
          <p:nvPr/>
        </p:nvSpPr>
        <p:spPr>
          <a:xfrm>
            <a:off x="10301047" y="3682936"/>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$200</a:t>
            </a:r>
          </a:p>
        </p:txBody>
      </p:sp>
      <p:sp>
        <p:nvSpPr>
          <p:cNvPr id="90" name="CuadroTexto 89">
            <a:extLst>
              <a:ext uri="{FF2B5EF4-FFF2-40B4-BE49-F238E27FC236}">
                <a16:creationId xmlns:a16="http://schemas.microsoft.com/office/drawing/2014/main" id="{57E8FB8E-F601-4265-90A8-97CE5EC4959B}"/>
              </a:ext>
            </a:extLst>
          </p:cNvPr>
          <p:cNvSpPr txBox="1"/>
          <p:nvPr/>
        </p:nvSpPr>
        <p:spPr>
          <a:xfrm>
            <a:off x="375939" y="4983385"/>
            <a:ext cx="5395443" cy="1508105"/>
          </a:xfrm>
          <a:prstGeom prst="rect">
            <a:avLst/>
          </a:prstGeom>
          <a:noFill/>
        </p:spPr>
        <p:txBody>
          <a:bodyPr wrap="square" rtlCol="0">
            <a:spAutoFit/>
          </a:bodyPr>
          <a:lstStyle/>
          <a:p>
            <a:r>
              <a:rPr lang="es-CO" sz="2000" b="1" dirty="0">
                <a:solidFill>
                  <a:schemeClr val="accent5">
                    <a:lumMod val="75000"/>
                  </a:schemeClr>
                </a:solidFill>
                <a:latin typeface="Arial Narrow" panose="020B0606020202030204" pitchFamily="34" charset="0"/>
              </a:rPr>
              <a:t>Los mas representativos:</a:t>
            </a:r>
          </a:p>
          <a:p>
            <a:endParaRPr lang="es-CO" b="1" dirty="0">
              <a:solidFill>
                <a:schemeClr val="accent1">
                  <a:lumMod val="75000"/>
                </a:schemeClr>
              </a:solidFill>
              <a:latin typeface="Arial Narrow" panose="020B0606020202030204" pitchFamily="34" charset="0"/>
            </a:endParaRPr>
          </a:p>
          <a:p>
            <a:pPr marL="285750" indent="-285750">
              <a:buFont typeface="Arial" panose="020B0604020202020204" pitchFamily="34" charset="0"/>
              <a:buChar char="•"/>
            </a:pPr>
            <a:r>
              <a:rPr lang="es-CO" dirty="0">
                <a:latin typeface="Arial Narrow" panose="020B0606020202030204" pitchFamily="34" charset="0"/>
              </a:rPr>
              <a:t>Oficina Barranquilla $559 (Enajenación Temprana Sociedades)</a:t>
            </a:r>
          </a:p>
          <a:p>
            <a:pPr marL="285750" indent="-285750">
              <a:buFont typeface="Arial" panose="020B0604020202020204" pitchFamily="34" charset="0"/>
              <a:buChar char="•"/>
            </a:pPr>
            <a:r>
              <a:rPr lang="es-CO" dirty="0">
                <a:latin typeface="Arial Narrow" panose="020B0606020202030204" pitchFamily="34" charset="0"/>
              </a:rPr>
              <a:t>Apartamento Medellín $375 (Enajenación Temprana)</a:t>
            </a:r>
          </a:p>
        </p:txBody>
      </p:sp>
      <p:sp>
        <p:nvSpPr>
          <p:cNvPr id="91" name="CuadroTexto 90">
            <a:extLst>
              <a:ext uri="{FF2B5EF4-FFF2-40B4-BE49-F238E27FC236}">
                <a16:creationId xmlns:a16="http://schemas.microsoft.com/office/drawing/2014/main" id="{FF0ACA38-47EC-4FE6-B9B8-84D193E2213B}"/>
              </a:ext>
            </a:extLst>
          </p:cNvPr>
          <p:cNvSpPr txBox="1"/>
          <p:nvPr/>
        </p:nvSpPr>
        <p:spPr>
          <a:xfrm>
            <a:off x="6505445" y="5033816"/>
            <a:ext cx="5395443" cy="1231106"/>
          </a:xfrm>
          <a:prstGeom prst="rect">
            <a:avLst/>
          </a:prstGeom>
          <a:noFill/>
        </p:spPr>
        <p:txBody>
          <a:bodyPr wrap="square" rtlCol="0">
            <a:spAutoFit/>
          </a:bodyPr>
          <a:lstStyle/>
          <a:p>
            <a:r>
              <a:rPr lang="es-CO" sz="2000" b="1" dirty="0">
                <a:solidFill>
                  <a:schemeClr val="accent5">
                    <a:lumMod val="75000"/>
                  </a:schemeClr>
                </a:solidFill>
                <a:latin typeface="Arial Narrow" panose="020B0606020202030204" pitchFamily="34" charset="0"/>
              </a:rPr>
              <a:t>Los mas representativos:</a:t>
            </a:r>
          </a:p>
          <a:p>
            <a:endParaRPr lang="es-CO" b="1" dirty="0">
              <a:solidFill>
                <a:schemeClr val="accent1">
                  <a:lumMod val="75000"/>
                </a:schemeClr>
              </a:solidFill>
              <a:latin typeface="Arial Narrow" panose="020B0606020202030204" pitchFamily="34" charset="0"/>
            </a:endParaRPr>
          </a:p>
          <a:p>
            <a:pPr marL="285750" indent="-285750">
              <a:buFont typeface="Arial" panose="020B0604020202020204" pitchFamily="34" charset="0"/>
              <a:buChar char="•"/>
            </a:pPr>
            <a:r>
              <a:rPr lang="es-CO" dirty="0">
                <a:latin typeface="Arial Narrow" panose="020B0606020202030204" pitchFamily="34" charset="0"/>
              </a:rPr>
              <a:t>Bodega Arauquita $440 (Extinto)</a:t>
            </a:r>
          </a:p>
          <a:p>
            <a:pPr marL="285750" indent="-285750">
              <a:buFont typeface="Arial" panose="020B0604020202020204" pitchFamily="34" charset="0"/>
              <a:buChar char="•"/>
            </a:pPr>
            <a:r>
              <a:rPr lang="es-CO" dirty="0">
                <a:latin typeface="Arial Narrow" panose="020B0606020202030204" pitchFamily="34" charset="0"/>
              </a:rPr>
              <a:t>Apartamento Envigado  $173 (Enajenación Temprana)</a:t>
            </a:r>
          </a:p>
        </p:txBody>
      </p:sp>
      <p:sp>
        <p:nvSpPr>
          <p:cNvPr id="95" name="CuadroTexto 94">
            <a:extLst>
              <a:ext uri="{FF2B5EF4-FFF2-40B4-BE49-F238E27FC236}">
                <a16:creationId xmlns:a16="http://schemas.microsoft.com/office/drawing/2014/main" id="{41A0BFF9-12D0-4AAA-9F62-FB188455B648}"/>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pic>
        <p:nvPicPr>
          <p:cNvPr id="96" name="Imagen 95">
            <a:extLst>
              <a:ext uri="{FF2B5EF4-FFF2-40B4-BE49-F238E27FC236}">
                <a16:creationId xmlns:a16="http://schemas.microsoft.com/office/drawing/2014/main" id="{60BD5064-79A9-4156-9F0F-17693EF4B539}"/>
              </a:ext>
            </a:extLst>
          </p:cNvPr>
          <p:cNvPicPr>
            <a:picLocks noChangeAspect="1"/>
          </p:cNvPicPr>
          <p:nvPr/>
        </p:nvPicPr>
        <p:blipFill rotWithShape="1">
          <a:blip r:embed="rId7"/>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4129814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156787" cy="50280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7279" y="76813"/>
            <a:ext cx="3412761" cy="586372"/>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77217" y="212030"/>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para venta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cxnSp>
        <p:nvCxnSpPr>
          <p:cNvPr id="91" name="Conector recto 90">
            <a:extLst>
              <a:ext uri="{FF2B5EF4-FFF2-40B4-BE49-F238E27FC236}">
                <a16:creationId xmlns:a16="http://schemas.microsoft.com/office/drawing/2014/main" id="{409558C2-8176-4897-9E5F-1A06B9BDFE95}"/>
              </a:ext>
            </a:extLst>
          </p:cNvPr>
          <p:cNvCxnSpPr>
            <a:cxnSpLocks/>
          </p:cNvCxnSpPr>
          <p:nvPr/>
        </p:nvCxnSpPr>
        <p:spPr>
          <a:xfrm>
            <a:off x="6096000" y="1924548"/>
            <a:ext cx="14358" cy="4378255"/>
          </a:xfrm>
          <a:prstGeom prst="line">
            <a:avLst/>
          </a:prstGeom>
        </p:spPr>
        <p:style>
          <a:lnRef idx="2">
            <a:schemeClr val="accent1"/>
          </a:lnRef>
          <a:fillRef idx="0">
            <a:schemeClr val="accent1"/>
          </a:fillRef>
          <a:effectRef idx="1">
            <a:schemeClr val="accent1"/>
          </a:effectRef>
          <a:fontRef idx="minor">
            <a:schemeClr val="tx1"/>
          </a:fontRef>
        </p:style>
      </p:cxnSp>
      <p:sp>
        <p:nvSpPr>
          <p:cNvPr id="3" name="CuadroTexto 2">
            <a:extLst>
              <a:ext uri="{FF2B5EF4-FFF2-40B4-BE49-F238E27FC236}">
                <a16:creationId xmlns:a16="http://schemas.microsoft.com/office/drawing/2014/main" id="{19C2E456-6CB4-4A0D-AFF2-C3CAEE29BE95}"/>
              </a:ext>
            </a:extLst>
          </p:cNvPr>
          <p:cNvSpPr txBox="1"/>
          <p:nvPr/>
        </p:nvSpPr>
        <p:spPr>
          <a:xfrm>
            <a:off x="626565" y="4577553"/>
            <a:ext cx="4768575" cy="584775"/>
          </a:xfrm>
          <a:prstGeom prst="rect">
            <a:avLst/>
          </a:prstGeom>
          <a:noFill/>
        </p:spPr>
        <p:txBody>
          <a:bodyPr wrap="square" rtlCol="0">
            <a:spAutoFit/>
          </a:bodyPr>
          <a:lstStyle/>
          <a:p>
            <a:r>
              <a:rPr lang="es-CO" sz="2400" dirty="0">
                <a:solidFill>
                  <a:srgbClr val="C00000"/>
                </a:solidFill>
                <a:latin typeface="Arial Narrow" panose="020B0606020202030204" pitchFamily="34" charset="0"/>
              </a:rPr>
              <a:t>Valor portafolio: </a:t>
            </a:r>
            <a:r>
              <a:rPr lang="es-CO" sz="3200" b="1" dirty="0">
                <a:solidFill>
                  <a:srgbClr val="C00000"/>
                </a:solidFill>
                <a:latin typeface="Arial Narrow" panose="020B0606020202030204" pitchFamily="34" charset="0"/>
              </a:rPr>
              <a:t>$601.948</a:t>
            </a:r>
          </a:p>
        </p:txBody>
      </p:sp>
      <p:sp>
        <p:nvSpPr>
          <p:cNvPr id="47" name="CuadroTexto 46">
            <a:extLst>
              <a:ext uri="{FF2B5EF4-FFF2-40B4-BE49-F238E27FC236}">
                <a16:creationId xmlns:a16="http://schemas.microsoft.com/office/drawing/2014/main" id="{1DC92809-7290-40C1-9C30-CC0083C0AF55}"/>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pic>
        <p:nvPicPr>
          <p:cNvPr id="6" name="Imagen 5">
            <a:extLst>
              <a:ext uri="{FF2B5EF4-FFF2-40B4-BE49-F238E27FC236}">
                <a16:creationId xmlns:a16="http://schemas.microsoft.com/office/drawing/2014/main" id="{96CAA0EF-FF65-486E-88F9-D21802A9AED2}"/>
              </a:ext>
            </a:extLst>
          </p:cNvPr>
          <p:cNvPicPr>
            <a:picLocks noChangeAspect="1"/>
          </p:cNvPicPr>
          <p:nvPr/>
        </p:nvPicPr>
        <p:blipFill rotWithShape="1">
          <a:blip r:embed="rId4"/>
          <a:srcRect l="5220" b="6388"/>
          <a:stretch/>
        </p:blipFill>
        <p:spPr>
          <a:xfrm>
            <a:off x="626565" y="1023886"/>
            <a:ext cx="5003237" cy="3495864"/>
          </a:xfrm>
          <a:prstGeom prst="rect">
            <a:avLst/>
          </a:prstGeom>
        </p:spPr>
      </p:pic>
      <p:pic>
        <p:nvPicPr>
          <p:cNvPr id="11" name="Imagen 10">
            <a:extLst>
              <a:ext uri="{FF2B5EF4-FFF2-40B4-BE49-F238E27FC236}">
                <a16:creationId xmlns:a16="http://schemas.microsoft.com/office/drawing/2014/main" id="{453D56BC-1EB4-40D3-B98E-8849C768E0F9}"/>
              </a:ext>
            </a:extLst>
          </p:cNvPr>
          <p:cNvPicPr>
            <a:picLocks noChangeAspect="1"/>
          </p:cNvPicPr>
          <p:nvPr/>
        </p:nvPicPr>
        <p:blipFill rotWithShape="1">
          <a:blip r:embed="rId5"/>
          <a:srcRect t="9271"/>
          <a:stretch/>
        </p:blipFill>
        <p:spPr>
          <a:xfrm>
            <a:off x="6576556" y="1684217"/>
            <a:ext cx="5025534" cy="4198605"/>
          </a:xfrm>
          <a:prstGeom prst="rect">
            <a:avLst/>
          </a:prstGeom>
        </p:spPr>
      </p:pic>
      <p:cxnSp>
        <p:nvCxnSpPr>
          <p:cNvPr id="10" name="Conector recto 9">
            <a:extLst>
              <a:ext uri="{FF2B5EF4-FFF2-40B4-BE49-F238E27FC236}">
                <a16:creationId xmlns:a16="http://schemas.microsoft.com/office/drawing/2014/main" id="{31F48CA2-FA38-4DD5-8EB2-3BBAD69DA4C4}"/>
              </a:ext>
            </a:extLst>
          </p:cNvPr>
          <p:cNvCxnSpPr/>
          <p:nvPr/>
        </p:nvCxnSpPr>
        <p:spPr>
          <a:xfrm>
            <a:off x="339634" y="5225143"/>
            <a:ext cx="5573486"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CuadroTexto 11">
            <a:extLst>
              <a:ext uri="{FF2B5EF4-FFF2-40B4-BE49-F238E27FC236}">
                <a16:creationId xmlns:a16="http://schemas.microsoft.com/office/drawing/2014/main" id="{2794DDB2-B6E7-4E7E-B500-33923377052F}"/>
              </a:ext>
            </a:extLst>
          </p:cNvPr>
          <p:cNvSpPr txBox="1"/>
          <p:nvPr/>
        </p:nvSpPr>
        <p:spPr>
          <a:xfrm>
            <a:off x="339634" y="5402786"/>
            <a:ext cx="3901440" cy="830997"/>
          </a:xfrm>
          <a:prstGeom prst="rect">
            <a:avLst/>
          </a:prstGeom>
          <a:solidFill>
            <a:schemeClr val="bg1">
              <a:lumMod val="85000"/>
            </a:schemeClr>
          </a:solidFill>
        </p:spPr>
        <p:txBody>
          <a:bodyPr wrap="square" rtlCol="0">
            <a:spAutoFit/>
          </a:bodyPr>
          <a:lstStyle/>
          <a:p>
            <a:r>
              <a:rPr lang="es-CO" sz="1600" dirty="0"/>
              <a:t>Portafolio disponible:		26/08/2019</a:t>
            </a:r>
          </a:p>
          <a:p>
            <a:r>
              <a:rPr lang="es-CO" sz="1600" dirty="0"/>
              <a:t>Unidades comerciales: 	1.151</a:t>
            </a:r>
          </a:p>
          <a:p>
            <a:r>
              <a:rPr lang="es-CO" sz="1600" dirty="0"/>
              <a:t>Precio Base de venta:		$429.982</a:t>
            </a:r>
          </a:p>
        </p:txBody>
      </p:sp>
      <p:sp>
        <p:nvSpPr>
          <p:cNvPr id="19" name="CuadroTexto 18">
            <a:extLst>
              <a:ext uri="{FF2B5EF4-FFF2-40B4-BE49-F238E27FC236}">
                <a16:creationId xmlns:a16="http://schemas.microsoft.com/office/drawing/2014/main" id="{6FA67467-BB76-4AB8-902A-C18ADEB50BCA}"/>
              </a:ext>
            </a:extLst>
          </p:cNvPr>
          <p:cNvSpPr txBox="1"/>
          <p:nvPr/>
        </p:nvSpPr>
        <p:spPr>
          <a:xfrm>
            <a:off x="4383201" y="5402786"/>
            <a:ext cx="1502619" cy="830997"/>
          </a:xfrm>
          <a:prstGeom prst="rect">
            <a:avLst/>
          </a:prstGeom>
          <a:solidFill>
            <a:schemeClr val="bg1">
              <a:lumMod val="85000"/>
            </a:schemeClr>
          </a:solidFill>
        </p:spPr>
        <p:txBody>
          <a:bodyPr wrap="square" rtlCol="0">
            <a:spAutoFit/>
          </a:bodyPr>
          <a:lstStyle/>
          <a:p>
            <a:r>
              <a:rPr lang="es-CO" sz="1600" dirty="0"/>
              <a:t>Incremento </a:t>
            </a:r>
          </a:p>
          <a:p>
            <a:r>
              <a:rPr lang="es-CO" sz="1600" dirty="0"/>
              <a:t>9.5%</a:t>
            </a:r>
          </a:p>
          <a:p>
            <a:r>
              <a:rPr lang="es-CO" sz="1600" dirty="0"/>
              <a:t>40%</a:t>
            </a:r>
          </a:p>
        </p:txBody>
      </p:sp>
      <p:pic>
        <p:nvPicPr>
          <p:cNvPr id="20" name="Imagen 19">
            <a:extLst>
              <a:ext uri="{FF2B5EF4-FFF2-40B4-BE49-F238E27FC236}">
                <a16:creationId xmlns:a16="http://schemas.microsoft.com/office/drawing/2014/main" id="{529F75A8-6E8F-4E6B-85BC-E0A0556E857B}"/>
              </a:ext>
            </a:extLst>
          </p:cNvPr>
          <p:cNvPicPr>
            <a:picLocks noChangeAspect="1"/>
          </p:cNvPicPr>
          <p:nvPr/>
        </p:nvPicPr>
        <p:blipFill rotWithShape="1">
          <a:blip r:embed="rId6"/>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159203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156829" cy="50282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599" y="76812"/>
            <a:ext cx="3392441" cy="582881"/>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77217" y="212030"/>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para venta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7</a:t>
            </a:fld>
            <a:endParaRPr lang="es-ES" dirty="0"/>
          </a:p>
        </p:txBody>
      </p:sp>
      <p:sp>
        <p:nvSpPr>
          <p:cNvPr id="47" name="CuadroTexto 46">
            <a:extLst>
              <a:ext uri="{FF2B5EF4-FFF2-40B4-BE49-F238E27FC236}">
                <a16:creationId xmlns:a16="http://schemas.microsoft.com/office/drawing/2014/main" id="{B64D13C9-E207-4801-AC64-F3959D474BE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48" name="CuadroTexto 47">
            <a:extLst>
              <a:ext uri="{FF2B5EF4-FFF2-40B4-BE49-F238E27FC236}">
                <a16:creationId xmlns:a16="http://schemas.microsoft.com/office/drawing/2014/main" id="{7875662B-9D2E-4275-8CBA-6B272662D874}"/>
              </a:ext>
            </a:extLst>
          </p:cNvPr>
          <p:cNvSpPr txBox="1"/>
          <p:nvPr/>
        </p:nvSpPr>
        <p:spPr>
          <a:xfrm>
            <a:off x="282963" y="5922544"/>
            <a:ext cx="4768575" cy="584775"/>
          </a:xfrm>
          <a:prstGeom prst="rect">
            <a:avLst/>
          </a:prstGeom>
          <a:noFill/>
        </p:spPr>
        <p:txBody>
          <a:bodyPr wrap="square" rtlCol="0">
            <a:spAutoFit/>
          </a:bodyPr>
          <a:lstStyle/>
          <a:p>
            <a:r>
              <a:rPr lang="es-CO" sz="2400" dirty="0">
                <a:solidFill>
                  <a:srgbClr val="C00000"/>
                </a:solidFill>
                <a:latin typeface="Arial Narrow" panose="020B0606020202030204" pitchFamily="34" charset="0"/>
              </a:rPr>
              <a:t>Valor portafolio: </a:t>
            </a:r>
            <a:r>
              <a:rPr lang="es-CO" sz="3200" b="1" dirty="0">
                <a:solidFill>
                  <a:srgbClr val="C00000"/>
                </a:solidFill>
                <a:latin typeface="Arial Narrow" panose="020B0606020202030204" pitchFamily="34" charset="0"/>
              </a:rPr>
              <a:t>$601.948</a:t>
            </a:r>
          </a:p>
        </p:txBody>
      </p:sp>
      <p:pic>
        <p:nvPicPr>
          <p:cNvPr id="6" name="Imagen 5">
            <a:extLst>
              <a:ext uri="{FF2B5EF4-FFF2-40B4-BE49-F238E27FC236}">
                <a16:creationId xmlns:a16="http://schemas.microsoft.com/office/drawing/2014/main" id="{ADACD30D-7756-4A53-ACE4-A9BA7A0DF6D6}"/>
              </a:ext>
            </a:extLst>
          </p:cNvPr>
          <p:cNvPicPr>
            <a:picLocks noChangeAspect="1"/>
          </p:cNvPicPr>
          <p:nvPr/>
        </p:nvPicPr>
        <p:blipFill rotWithShape="1">
          <a:blip r:embed="rId4"/>
          <a:srcRect r="1244" b="2557"/>
          <a:stretch/>
        </p:blipFill>
        <p:spPr>
          <a:xfrm>
            <a:off x="1570046" y="1030524"/>
            <a:ext cx="7896683" cy="1586959"/>
          </a:xfrm>
          <a:prstGeom prst="rect">
            <a:avLst/>
          </a:prstGeom>
        </p:spPr>
      </p:pic>
      <p:pic>
        <p:nvPicPr>
          <p:cNvPr id="12" name="Imagen 11">
            <a:extLst>
              <a:ext uri="{FF2B5EF4-FFF2-40B4-BE49-F238E27FC236}">
                <a16:creationId xmlns:a16="http://schemas.microsoft.com/office/drawing/2014/main" id="{77D2A761-7D9E-40D4-B55A-FAF0268C416E}"/>
              </a:ext>
            </a:extLst>
          </p:cNvPr>
          <p:cNvPicPr>
            <a:picLocks noChangeAspect="1"/>
          </p:cNvPicPr>
          <p:nvPr/>
        </p:nvPicPr>
        <p:blipFill>
          <a:blip r:embed="rId5"/>
          <a:stretch>
            <a:fillRect/>
          </a:stretch>
        </p:blipFill>
        <p:spPr>
          <a:xfrm>
            <a:off x="2106561" y="2873540"/>
            <a:ext cx="3378687" cy="3086840"/>
          </a:xfrm>
          <a:prstGeom prst="rect">
            <a:avLst/>
          </a:prstGeom>
        </p:spPr>
      </p:pic>
      <p:pic>
        <p:nvPicPr>
          <p:cNvPr id="14" name="Imagen 13">
            <a:extLst>
              <a:ext uri="{FF2B5EF4-FFF2-40B4-BE49-F238E27FC236}">
                <a16:creationId xmlns:a16="http://schemas.microsoft.com/office/drawing/2014/main" id="{6DCC7265-3CD0-4BA2-B7B6-1E02FAB2B36D}"/>
              </a:ext>
            </a:extLst>
          </p:cNvPr>
          <p:cNvPicPr>
            <a:picLocks noChangeAspect="1"/>
          </p:cNvPicPr>
          <p:nvPr/>
        </p:nvPicPr>
        <p:blipFill>
          <a:blip r:embed="rId6"/>
          <a:stretch>
            <a:fillRect/>
          </a:stretch>
        </p:blipFill>
        <p:spPr>
          <a:xfrm>
            <a:off x="5696696" y="2873540"/>
            <a:ext cx="3411766" cy="3118038"/>
          </a:xfrm>
          <a:prstGeom prst="rect">
            <a:avLst/>
          </a:prstGeom>
        </p:spPr>
      </p:pic>
      <p:pic>
        <p:nvPicPr>
          <p:cNvPr id="15" name="Imagen 14">
            <a:extLst>
              <a:ext uri="{FF2B5EF4-FFF2-40B4-BE49-F238E27FC236}">
                <a16:creationId xmlns:a16="http://schemas.microsoft.com/office/drawing/2014/main" id="{5A51376B-4BEB-4408-A148-78BB0F3CE08B}"/>
              </a:ext>
            </a:extLst>
          </p:cNvPr>
          <p:cNvPicPr>
            <a:picLocks noChangeAspect="1"/>
          </p:cNvPicPr>
          <p:nvPr/>
        </p:nvPicPr>
        <p:blipFill rotWithShape="1">
          <a:blip r:embed="rId7"/>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1220045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25786" cy="44586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2993" y="76813"/>
            <a:ext cx="3237047" cy="556182"/>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8</a:t>
            </a:fld>
            <a:endParaRPr lang="es-ES" dirty="0"/>
          </a:p>
        </p:txBody>
      </p:sp>
      <p:pic>
        <p:nvPicPr>
          <p:cNvPr id="10" name="Imagen 9">
            <a:extLst>
              <a:ext uri="{FF2B5EF4-FFF2-40B4-BE49-F238E27FC236}">
                <a16:creationId xmlns:a16="http://schemas.microsoft.com/office/drawing/2014/main" id="{E19BF714-EC93-422C-9872-57B3BF13983C}"/>
              </a:ext>
            </a:extLst>
          </p:cNvPr>
          <p:cNvPicPr>
            <a:picLocks noChangeAspect="1"/>
          </p:cNvPicPr>
          <p:nvPr/>
        </p:nvPicPr>
        <p:blipFill>
          <a:blip r:embed="rId4"/>
          <a:stretch>
            <a:fillRect/>
          </a:stretch>
        </p:blipFill>
        <p:spPr>
          <a:xfrm>
            <a:off x="3194124" y="177151"/>
            <a:ext cx="5354884" cy="6313464"/>
          </a:xfrm>
          <a:prstGeom prst="rect">
            <a:avLst/>
          </a:prstGeom>
        </p:spPr>
      </p:pic>
      <p:sp>
        <p:nvSpPr>
          <p:cNvPr id="14" name="CuadroTexto 13">
            <a:extLst>
              <a:ext uri="{FF2B5EF4-FFF2-40B4-BE49-F238E27FC236}">
                <a16:creationId xmlns:a16="http://schemas.microsoft.com/office/drawing/2014/main" id="{5D14C937-4669-4744-82F3-AEB6A43162E4}"/>
              </a:ext>
            </a:extLst>
          </p:cNvPr>
          <p:cNvSpPr txBox="1"/>
          <p:nvPr/>
        </p:nvSpPr>
        <p:spPr>
          <a:xfrm>
            <a:off x="8693074" y="4832207"/>
            <a:ext cx="2547012" cy="1569660"/>
          </a:xfrm>
          <a:prstGeom prst="rect">
            <a:avLst/>
          </a:prstGeom>
          <a:noFill/>
        </p:spPr>
        <p:txBody>
          <a:bodyPr wrap="square" rtlCol="0">
            <a:spAutoFit/>
          </a:bodyPr>
          <a:lstStyle/>
          <a:p>
            <a:pPr algn="ctr"/>
            <a:r>
              <a:rPr lang="es-CO" sz="2400" b="1" dirty="0">
                <a:solidFill>
                  <a:schemeClr val="accent1">
                    <a:lumMod val="75000"/>
                  </a:schemeClr>
                </a:solidFill>
                <a:latin typeface="Arial Narrow" panose="020B0606020202030204" pitchFamily="34" charset="0"/>
              </a:rPr>
              <a:t>377 unidades</a:t>
            </a:r>
          </a:p>
          <a:p>
            <a:pPr algn="ctr"/>
            <a:r>
              <a:rPr lang="es-CO" sz="2400" b="1" dirty="0">
                <a:solidFill>
                  <a:schemeClr val="accent1">
                    <a:lumMod val="75000"/>
                  </a:schemeClr>
                </a:solidFill>
                <a:latin typeface="Arial Narrow" panose="020B0606020202030204" pitchFamily="34" charset="0"/>
              </a:rPr>
              <a:t>454 FMI</a:t>
            </a:r>
          </a:p>
          <a:p>
            <a:pPr algn="ctr"/>
            <a:r>
              <a:rPr lang="es-CO" sz="2400" b="1" dirty="0">
                <a:solidFill>
                  <a:schemeClr val="accent1">
                    <a:lumMod val="75000"/>
                  </a:schemeClr>
                </a:solidFill>
                <a:latin typeface="Arial Narrow" panose="020B0606020202030204" pitchFamily="34" charset="0"/>
              </a:rPr>
              <a:t>$282.577</a:t>
            </a:r>
          </a:p>
          <a:p>
            <a:pPr algn="ctr"/>
            <a:r>
              <a:rPr lang="es-CO" sz="2400" b="1" dirty="0">
                <a:solidFill>
                  <a:schemeClr val="accent1">
                    <a:lumMod val="75000"/>
                  </a:schemeClr>
                </a:solidFill>
                <a:latin typeface="Arial Narrow" panose="020B0606020202030204" pitchFamily="34" charset="0"/>
              </a:rPr>
              <a:t>47%</a:t>
            </a:r>
          </a:p>
        </p:txBody>
      </p:sp>
      <p:sp>
        <p:nvSpPr>
          <p:cNvPr id="38" name="CuadroTexto 37">
            <a:extLst>
              <a:ext uri="{FF2B5EF4-FFF2-40B4-BE49-F238E27FC236}">
                <a16:creationId xmlns:a16="http://schemas.microsoft.com/office/drawing/2014/main" id="{368BFCCF-6A38-4CA2-A00D-75C06B723597}"/>
              </a:ext>
            </a:extLst>
          </p:cNvPr>
          <p:cNvSpPr txBox="1"/>
          <p:nvPr/>
        </p:nvSpPr>
        <p:spPr>
          <a:xfrm>
            <a:off x="718762" y="4096725"/>
            <a:ext cx="2683322" cy="1938992"/>
          </a:xfrm>
          <a:prstGeom prst="rect">
            <a:avLst/>
          </a:prstGeom>
          <a:noFill/>
        </p:spPr>
        <p:txBody>
          <a:bodyPr wrap="square" rtlCol="0">
            <a:spAutoFit/>
          </a:bodyPr>
          <a:lstStyle/>
          <a:p>
            <a:pPr algn="ctr"/>
            <a:r>
              <a:rPr lang="es-CO" sz="2400" b="1" dirty="0">
                <a:solidFill>
                  <a:schemeClr val="tx1">
                    <a:lumMod val="50000"/>
                    <a:lumOff val="50000"/>
                  </a:schemeClr>
                </a:solidFill>
                <a:latin typeface="Arial Narrow" panose="020B0606020202030204" pitchFamily="34" charset="0"/>
              </a:rPr>
              <a:t>518 Unidades</a:t>
            </a:r>
          </a:p>
          <a:p>
            <a:pPr algn="ctr"/>
            <a:r>
              <a:rPr lang="es-CO" sz="2400" b="1" dirty="0">
                <a:solidFill>
                  <a:schemeClr val="tx1">
                    <a:lumMod val="50000"/>
                    <a:lumOff val="50000"/>
                  </a:schemeClr>
                </a:solidFill>
                <a:latin typeface="Arial Narrow" panose="020B0606020202030204" pitchFamily="34" charset="0"/>
              </a:rPr>
              <a:t>660 FMI</a:t>
            </a:r>
          </a:p>
          <a:p>
            <a:pPr algn="ctr"/>
            <a:r>
              <a:rPr lang="es-CO" sz="2400" b="1" dirty="0">
                <a:solidFill>
                  <a:schemeClr val="tx1">
                    <a:lumMod val="50000"/>
                    <a:lumOff val="50000"/>
                  </a:schemeClr>
                </a:solidFill>
                <a:latin typeface="Arial Narrow" panose="020B0606020202030204" pitchFamily="34" charset="0"/>
              </a:rPr>
              <a:t>$138.336</a:t>
            </a:r>
          </a:p>
          <a:p>
            <a:pPr algn="ctr"/>
            <a:r>
              <a:rPr lang="es-CO" sz="2400" b="1" dirty="0">
                <a:solidFill>
                  <a:schemeClr val="tx1">
                    <a:lumMod val="50000"/>
                    <a:lumOff val="50000"/>
                  </a:schemeClr>
                </a:solidFill>
                <a:latin typeface="Arial Narrow" panose="020B0606020202030204" pitchFamily="34" charset="0"/>
              </a:rPr>
              <a:t>23%</a:t>
            </a:r>
          </a:p>
          <a:p>
            <a:pPr algn="ctr"/>
            <a:endParaRPr lang="es-CO" sz="2400" b="1" dirty="0">
              <a:solidFill>
                <a:schemeClr val="tx1">
                  <a:lumMod val="50000"/>
                  <a:lumOff val="50000"/>
                </a:schemeClr>
              </a:solidFill>
              <a:latin typeface="Arial Narrow" panose="020B0606020202030204" pitchFamily="34" charset="0"/>
            </a:endParaRPr>
          </a:p>
        </p:txBody>
      </p:sp>
      <p:sp>
        <p:nvSpPr>
          <p:cNvPr id="39" name="CuadroTexto 38">
            <a:extLst>
              <a:ext uri="{FF2B5EF4-FFF2-40B4-BE49-F238E27FC236}">
                <a16:creationId xmlns:a16="http://schemas.microsoft.com/office/drawing/2014/main" id="{C794622F-0C17-465F-9B59-81885529457E}"/>
              </a:ext>
            </a:extLst>
          </p:cNvPr>
          <p:cNvSpPr txBox="1"/>
          <p:nvPr/>
        </p:nvSpPr>
        <p:spPr>
          <a:xfrm>
            <a:off x="919526" y="1334175"/>
            <a:ext cx="2376393" cy="1569660"/>
          </a:xfrm>
          <a:prstGeom prst="rect">
            <a:avLst/>
          </a:prstGeom>
          <a:noFill/>
        </p:spPr>
        <p:txBody>
          <a:bodyPr wrap="square" rtlCol="0">
            <a:spAutoFit/>
          </a:bodyPr>
          <a:lstStyle/>
          <a:p>
            <a:pPr algn="ctr"/>
            <a:r>
              <a:rPr lang="es-CO" sz="2400" b="1" dirty="0">
                <a:solidFill>
                  <a:schemeClr val="accent4">
                    <a:lumMod val="60000"/>
                    <a:lumOff val="40000"/>
                  </a:schemeClr>
                </a:solidFill>
                <a:latin typeface="Arial Narrow" panose="020B0606020202030204" pitchFamily="34" charset="0"/>
              </a:rPr>
              <a:t>194 Unidades</a:t>
            </a:r>
          </a:p>
          <a:p>
            <a:pPr algn="ctr"/>
            <a:r>
              <a:rPr lang="es-CO" sz="2400" b="1" dirty="0">
                <a:solidFill>
                  <a:schemeClr val="accent4">
                    <a:lumMod val="60000"/>
                    <a:lumOff val="40000"/>
                  </a:schemeClr>
                </a:solidFill>
                <a:latin typeface="Arial Narrow" panose="020B0606020202030204" pitchFamily="34" charset="0"/>
              </a:rPr>
              <a:t>299 FMI</a:t>
            </a:r>
          </a:p>
          <a:p>
            <a:pPr algn="ctr"/>
            <a:r>
              <a:rPr lang="es-CO" sz="2400" b="1" dirty="0">
                <a:solidFill>
                  <a:schemeClr val="accent4">
                    <a:lumMod val="60000"/>
                    <a:lumOff val="40000"/>
                  </a:schemeClr>
                </a:solidFill>
                <a:latin typeface="Arial Narrow" panose="020B0606020202030204" pitchFamily="34" charset="0"/>
              </a:rPr>
              <a:t>$128.065 </a:t>
            </a:r>
          </a:p>
          <a:p>
            <a:pPr algn="ctr"/>
            <a:r>
              <a:rPr lang="es-CO" sz="2400" b="1" dirty="0">
                <a:solidFill>
                  <a:schemeClr val="accent4">
                    <a:lumMod val="60000"/>
                    <a:lumOff val="40000"/>
                  </a:schemeClr>
                </a:solidFill>
                <a:latin typeface="Arial Narrow" panose="020B0606020202030204" pitchFamily="34" charset="0"/>
              </a:rPr>
              <a:t>21%</a:t>
            </a:r>
          </a:p>
        </p:txBody>
      </p:sp>
      <p:sp>
        <p:nvSpPr>
          <p:cNvPr id="40" name="CuadroTexto 39">
            <a:extLst>
              <a:ext uri="{FF2B5EF4-FFF2-40B4-BE49-F238E27FC236}">
                <a16:creationId xmlns:a16="http://schemas.microsoft.com/office/drawing/2014/main" id="{09790F57-71EF-491C-9964-C6B6A689F55D}"/>
              </a:ext>
            </a:extLst>
          </p:cNvPr>
          <p:cNvSpPr txBox="1"/>
          <p:nvPr/>
        </p:nvSpPr>
        <p:spPr>
          <a:xfrm>
            <a:off x="8809412" y="1348792"/>
            <a:ext cx="2064914" cy="1569660"/>
          </a:xfrm>
          <a:prstGeom prst="rect">
            <a:avLst/>
          </a:prstGeom>
          <a:noFill/>
        </p:spPr>
        <p:txBody>
          <a:bodyPr wrap="square" rtlCol="0">
            <a:spAutoFit/>
          </a:bodyPr>
          <a:lstStyle/>
          <a:p>
            <a:pPr algn="ctr"/>
            <a:r>
              <a:rPr lang="es-CO" sz="2400" b="1" dirty="0">
                <a:solidFill>
                  <a:schemeClr val="accent3">
                    <a:lumMod val="75000"/>
                  </a:schemeClr>
                </a:solidFill>
                <a:latin typeface="Arial Narrow" panose="020B0606020202030204" pitchFamily="34" charset="0"/>
              </a:rPr>
              <a:t>172 unidades</a:t>
            </a:r>
          </a:p>
          <a:p>
            <a:pPr algn="ctr"/>
            <a:r>
              <a:rPr lang="es-CO" sz="2400" b="1" dirty="0">
                <a:solidFill>
                  <a:schemeClr val="accent3">
                    <a:lumMod val="75000"/>
                  </a:schemeClr>
                </a:solidFill>
                <a:latin typeface="Arial Narrow" panose="020B0606020202030204" pitchFamily="34" charset="0"/>
              </a:rPr>
              <a:t>206 FMI</a:t>
            </a:r>
          </a:p>
          <a:p>
            <a:pPr algn="ctr"/>
            <a:r>
              <a:rPr lang="es-CO" sz="2400" b="1" dirty="0">
                <a:solidFill>
                  <a:schemeClr val="accent3">
                    <a:lumMod val="75000"/>
                  </a:schemeClr>
                </a:solidFill>
                <a:latin typeface="Arial Narrow" panose="020B0606020202030204" pitchFamily="34" charset="0"/>
              </a:rPr>
              <a:t>$52.970</a:t>
            </a:r>
          </a:p>
          <a:p>
            <a:pPr algn="ctr"/>
            <a:r>
              <a:rPr lang="es-CO" sz="2400" b="1" dirty="0">
                <a:solidFill>
                  <a:schemeClr val="accent3">
                    <a:lumMod val="75000"/>
                  </a:schemeClr>
                </a:solidFill>
                <a:latin typeface="Arial Narrow" panose="020B0606020202030204" pitchFamily="34" charset="0"/>
              </a:rPr>
              <a:t> 9%</a:t>
            </a:r>
          </a:p>
        </p:txBody>
      </p:sp>
      <p:sp>
        <p:nvSpPr>
          <p:cNvPr id="47" name="CuadroTexto 46">
            <a:extLst>
              <a:ext uri="{FF2B5EF4-FFF2-40B4-BE49-F238E27FC236}">
                <a16:creationId xmlns:a16="http://schemas.microsoft.com/office/drawing/2014/main" id="{75B466C8-F3B9-4767-A67E-5A64E4B03306}"/>
              </a:ext>
            </a:extLst>
          </p:cNvPr>
          <p:cNvSpPr txBox="1"/>
          <p:nvPr/>
        </p:nvSpPr>
        <p:spPr>
          <a:xfrm>
            <a:off x="5049929" y="3542572"/>
            <a:ext cx="2148147" cy="30777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400" dirty="0">
                <a:solidFill>
                  <a:schemeClr val="bg1"/>
                </a:solidFill>
              </a:rPr>
              <a:t>Regional Centro Oriente</a:t>
            </a:r>
          </a:p>
        </p:txBody>
      </p:sp>
      <p:sp>
        <p:nvSpPr>
          <p:cNvPr id="48" name="CuadroTexto 47">
            <a:extLst>
              <a:ext uri="{FF2B5EF4-FFF2-40B4-BE49-F238E27FC236}">
                <a16:creationId xmlns:a16="http://schemas.microsoft.com/office/drawing/2014/main" id="{4372FB49-F8A0-441A-8847-5C34A91E4D4B}"/>
              </a:ext>
            </a:extLst>
          </p:cNvPr>
          <p:cNvSpPr txBox="1"/>
          <p:nvPr/>
        </p:nvSpPr>
        <p:spPr>
          <a:xfrm>
            <a:off x="281354" y="5779126"/>
            <a:ext cx="4768575" cy="584775"/>
          </a:xfrm>
          <a:prstGeom prst="rect">
            <a:avLst/>
          </a:prstGeom>
          <a:noFill/>
        </p:spPr>
        <p:txBody>
          <a:bodyPr wrap="square" rtlCol="0">
            <a:spAutoFit/>
          </a:bodyPr>
          <a:lstStyle/>
          <a:p>
            <a:r>
              <a:rPr lang="es-CO" sz="2400" dirty="0">
                <a:solidFill>
                  <a:srgbClr val="C00000"/>
                </a:solidFill>
                <a:latin typeface="Arial Narrow" panose="020B0606020202030204" pitchFamily="34" charset="0"/>
              </a:rPr>
              <a:t>Valor portafolio: </a:t>
            </a:r>
            <a:r>
              <a:rPr lang="es-CO" sz="3200" b="1" dirty="0">
                <a:solidFill>
                  <a:srgbClr val="C00000"/>
                </a:solidFill>
                <a:latin typeface="Arial Narrow" panose="020B0606020202030204" pitchFamily="34" charset="0"/>
              </a:rPr>
              <a:t>$601.948</a:t>
            </a:r>
          </a:p>
        </p:txBody>
      </p:sp>
      <p:sp>
        <p:nvSpPr>
          <p:cNvPr id="16" name="CuadroTexto 15">
            <a:extLst>
              <a:ext uri="{FF2B5EF4-FFF2-40B4-BE49-F238E27FC236}">
                <a16:creationId xmlns:a16="http://schemas.microsoft.com/office/drawing/2014/main" id="{8F48450E-86CA-4AA5-9C72-2F49DE9669E0}"/>
              </a:ext>
            </a:extLst>
          </p:cNvPr>
          <p:cNvSpPr txBox="1"/>
          <p:nvPr/>
        </p:nvSpPr>
        <p:spPr>
          <a:xfrm>
            <a:off x="4176633" y="917694"/>
            <a:ext cx="2148147"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400" dirty="0">
                <a:solidFill>
                  <a:schemeClr val="tx1"/>
                </a:solidFill>
              </a:rPr>
              <a:t>Regional </a:t>
            </a:r>
          </a:p>
          <a:p>
            <a:r>
              <a:rPr lang="es-CO" sz="1400" dirty="0">
                <a:solidFill>
                  <a:schemeClr val="tx1"/>
                </a:solidFill>
              </a:rPr>
              <a:t>Norte</a:t>
            </a:r>
          </a:p>
        </p:txBody>
      </p:sp>
      <p:sp>
        <p:nvSpPr>
          <p:cNvPr id="17" name="CuadroTexto 16">
            <a:extLst>
              <a:ext uri="{FF2B5EF4-FFF2-40B4-BE49-F238E27FC236}">
                <a16:creationId xmlns:a16="http://schemas.microsoft.com/office/drawing/2014/main" id="{241EC116-95D2-4395-89D8-967FDD4AEDC5}"/>
              </a:ext>
            </a:extLst>
          </p:cNvPr>
          <p:cNvSpPr txBox="1"/>
          <p:nvPr/>
        </p:nvSpPr>
        <p:spPr>
          <a:xfrm>
            <a:off x="3553971" y="2289296"/>
            <a:ext cx="2148147"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400" dirty="0">
                <a:solidFill>
                  <a:schemeClr val="tx1"/>
                </a:solidFill>
              </a:rPr>
              <a:t>Regional </a:t>
            </a:r>
          </a:p>
          <a:p>
            <a:r>
              <a:rPr lang="es-CO" sz="1400" dirty="0">
                <a:solidFill>
                  <a:schemeClr val="tx1"/>
                </a:solidFill>
              </a:rPr>
              <a:t>Occidente</a:t>
            </a:r>
          </a:p>
        </p:txBody>
      </p:sp>
      <p:sp>
        <p:nvSpPr>
          <p:cNvPr id="19" name="CuadroTexto 18">
            <a:extLst>
              <a:ext uri="{FF2B5EF4-FFF2-40B4-BE49-F238E27FC236}">
                <a16:creationId xmlns:a16="http://schemas.microsoft.com/office/drawing/2014/main" id="{610B3361-C39B-4328-A601-92D357B9D51D}"/>
              </a:ext>
            </a:extLst>
          </p:cNvPr>
          <p:cNvSpPr txBox="1"/>
          <p:nvPr/>
        </p:nvSpPr>
        <p:spPr>
          <a:xfrm>
            <a:off x="2850138" y="4018172"/>
            <a:ext cx="2148147"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1400" dirty="0">
                <a:solidFill>
                  <a:schemeClr val="tx1"/>
                </a:solidFill>
              </a:rPr>
              <a:t>Regional </a:t>
            </a:r>
          </a:p>
          <a:p>
            <a:r>
              <a:rPr lang="es-CO" sz="1400" dirty="0">
                <a:solidFill>
                  <a:schemeClr val="tx1"/>
                </a:solidFill>
              </a:rPr>
              <a:t>Sur Occidente</a:t>
            </a:r>
            <a:endParaRPr lang="es-CO" dirty="0">
              <a:solidFill>
                <a:schemeClr val="tx1"/>
              </a:solidFill>
            </a:endParaRPr>
          </a:p>
        </p:txBody>
      </p:sp>
      <p:pic>
        <p:nvPicPr>
          <p:cNvPr id="20" name="Imagen 19">
            <a:extLst>
              <a:ext uri="{FF2B5EF4-FFF2-40B4-BE49-F238E27FC236}">
                <a16:creationId xmlns:a16="http://schemas.microsoft.com/office/drawing/2014/main" id="{23AE8BB8-2E3B-430E-9348-A1500CAACD78}"/>
              </a:ext>
            </a:extLst>
          </p:cNvPr>
          <p:cNvPicPr>
            <a:picLocks noChangeAspect="1"/>
          </p:cNvPicPr>
          <p:nvPr/>
        </p:nvPicPr>
        <p:blipFill rotWithShape="1">
          <a:blip r:embed="rId5"/>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4192008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156829" cy="50282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5029" y="76813"/>
            <a:ext cx="3465012" cy="595350"/>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77217" y="212030"/>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por rango de valor</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9</a:t>
            </a:fld>
            <a:endParaRPr lang="es-ES" dirty="0"/>
          </a:p>
        </p:txBody>
      </p:sp>
      <p:sp>
        <p:nvSpPr>
          <p:cNvPr id="47" name="CuadroTexto 46">
            <a:extLst>
              <a:ext uri="{FF2B5EF4-FFF2-40B4-BE49-F238E27FC236}">
                <a16:creationId xmlns:a16="http://schemas.microsoft.com/office/drawing/2014/main" id="{B64D13C9-E207-4801-AC64-F3959D474BE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pic>
        <p:nvPicPr>
          <p:cNvPr id="11" name="Imagen 10">
            <a:extLst>
              <a:ext uri="{FF2B5EF4-FFF2-40B4-BE49-F238E27FC236}">
                <a16:creationId xmlns:a16="http://schemas.microsoft.com/office/drawing/2014/main" id="{90D28055-8C8E-48A1-B1D6-3B99DEAFCA0C}"/>
              </a:ext>
            </a:extLst>
          </p:cNvPr>
          <p:cNvPicPr>
            <a:picLocks noChangeAspect="1"/>
          </p:cNvPicPr>
          <p:nvPr/>
        </p:nvPicPr>
        <p:blipFill rotWithShape="1">
          <a:blip r:embed="rId4"/>
          <a:srcRect/>
          <a:stretch/>
        </p:blipFill>
        <p:spPr>
          <a:xfrm>
            <a:off x="532182" y="1425322"/>
            <a:ext cx="11281991" cy="3061598"/>
          </a:xfrm>
          <a:prstGeom prst="rect">
            <a:avLst/>
          </a:prstGeom>
        </p:spPr>
      </p:pic>
      <p:sp>
        <p:nvSpPr>
          <p:cNvPr id="3" name="CuadroTexto 2">
            <a:extLst>
              <a:ext uri="{FF2B5EF4-FFF2-40B4-BE49-F238E27FC236}">
                <a16:creationId xmlns:a16="http://schemas.microsoft.com/office/drawing/2014/main" id="{3B1536F3-5808-4D73-BA3C-C0BBEE439653}"/>
              </a:ext>
            </a:extLst>
          </p:cNvPr>
          <p:cNvSpPr txBox="1"/>
          <p:nvPr/>
        </p:nvSpPr>
        <p:spPr>
          <a:xfrm>
            <a:off x="532183" y="4867896"/>
            <a:ext cx="11281991" cy="923330"/>
          </a:xfrm>
          <a:prstGeom prst="rect">
            <a:avLst/>
          </a:prstGeom>
          <a:solidFill>
            <a:schemeClr val="bg1">
              <a:lumMod val="85000"/>
            </a:schemeClr>
          </a:solidFill>
        </p:spPr>
        <p:txBody>
          <a:bodyPr wrap="square" rtlCol="0">
            <a:spAutoFit/>
          </a:bodyPr>
          <a:lstStyle/>
          <a:p>
            <a:r>
              <a:rPr lang="es-CO" dirty="0">
                <a:latin typeface="Arial Narrow" panose="020B0606020202030204" pitchFamily="34" charset="0"/>
              </a:rPr>
              <a:t>El portafolio presenta una gran concentración de valor (36%) en 7 unidades comerciales, cuyo </a:t>
            </a:r>
            <a:r>
              <a:rPr lang="es-CO" b="1" u="sng" dirty="0">
                <a:latin typeface="Arial Narrow" panose="020B0606020202030204" pitchFamily="34" charset="0"/>
              </a:rPr>
              <a:t>PBV</a:t>
            </a:r>
            <a:r>
              <a:rPr lang="es-CO" dirty="0">
                <a:latin typeface="Arial Narrow" panose="020B0606020202030204" pitchFamily="34" charset="0"/>
              </a:rPr>
              <a:t> es superior a $10.000 Millones</a:t>
            </a:r>
          </a:p>
          <a:p>
            <a:r>
              <a:rPr lang="es-CO" dirty="0">
                <a:latin typeface="Arial Narrow" panose="020B0606020202030204" pitchFamily="34" charset="0"/>
              </a:rPr>
              <a:t>El 55% del valor del portafolio se encuentra en inmuebles cuyo </a:t>
            </a:r>
            <a:r>
              <a:rPr lang="es-CO" b="1" u="sng" dirty="0">
                <a:latin typeface="Arial Narrow" panose="020B0606020202030204" pitchFamily="34" charset="0"/>
              </a:rPr>
              <a:t>PBV</a:t>
            </a:r>
            <a:r>
              <a:rPr lang="es-CO" dirty="0">
                <a:latin typeface="Arial Narrow" panose="020B0606020202030204" pitchFamily="34" charset="0"/>
              </a:rPr>
              <a:t> se encuentran entre $200 a $9.999 Millones.</a:t>
            </a:r>
          </a:p>
          <a:p>
            <a:r>
              <a:rPr lang="es-CO" dirty="0">
                <a:latin typeface="Arial Narrow" panose="020B0606020202030204" pitchFamily="34" charset="0"/>
              </a:rPr>
              <a:t>El 58% de las </a:t>
            </a:r>
            <a:r>
              <a:rPr lang="es-CO" b="1" u="sng" dirty="0">
                <a:latin typeface="Arial Narrow" panose="020B0606020202030204" pitchFamily="34" charset="0"/>
              </a:rPr>
              <a:t>Unidades comerciales </a:t>
            </a:r>
            <a:r>
              <a:rPr lang="es-CO" dirty="0">
                <a:latin typeface="Arial Narrow" panose="020B0606020202030204" pitchFamily="34" charset="0"/>
              </a:rPr>
              <a:t>presentan un PBV inferior a $200 Millones  </a:t>
            </a:r>
          </a:p>
        </p:txBody>
      </p:sp>
      <p:pic>
        <p:nvPicPr>
          <p:cNvPr id="12" name="Imagen 11">
            <a:extLst>
              <a:ext uri="{FF2B5EF4-FFF2-40B4-BE49-F238E27FC236}">
                <a16:creationId xmlns:a16="http://schemas.microsoft.com/office/drawing/2014/main" id="{01BDC90D-3333-4C0B-B8F3-4280643F5E6D}"/>
              </a:ext>
            </a:extLst>
          </p:cNvPr>
          <p:cNvPicPr>
            <a:picLocks noChangeAspect="1"/>
          </p:cNvPicPr>
          <p:nvPr/>
        </p:nvPicPr>
        <p:blipFill rotWithShape="1">
          <a:blip r:embed="rId5"/>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1572885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54" y="76812"/>
            <a:ext cx="3134086" cy="538491"/>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138829" y="328252"/>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MX" sz="2400" dirty="0">
                <a:solidFill>
                  <a:schemeClr val="accent1">
                    <a:lumMod val="75000"/>
                  </a:schemeClr>
                </a:solidFill>
              </a:rPr>
              <a:t>Portafolio disponible con N aplicado</a:t>
            </a:r>
            <a:endParaRPr lang="es-CO" sz="2400" dirty="0">
              <a:solidFill>
                <a:schemeClr val="accent1">
                  <a:lumMod val="75000"/>
                </a:schemeClr>
              </a:solidFill>
            </a:endParaRP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10</a:t>
            </a:fld>
            <a:endParaRPr lang="es-ES" dirty="0"/>
          </a:p>
        </p:txBody>
      </p:sp>
      <p:sp>
        <p:nvSpPr>
          <p:cNvPr id="47" name="CuadroTexto 46">
            <a:extLst>
              <a:ext uri="{FF2B5EF4-FFF2-40B4-BE49-F238E27FC236}">
                <a16:creationId xmlns:a16="http://schemas.microsoft.com/office/drawing/2014/main" id="{B64D13C9-E207-4801-AC64-F3959D474BE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10" name="CuadroTexto 9">
            <a:extLst>
              <a:ext uri="{FF2B5EF4-FFF2-40B4-BE49-F238E27FC236}">
                <a16:creationId xmlns:a16="http://schemas.microsoft.com/office/drawing/2014/main" id="{AE62CF69-7471-40A0-BBC4-3B050932A18E}"/>
              </a:ext>
            </a:extLst>
          </p:cNvPr>
          <p:cNvSpPr txBox="1"/>
          <p:nvPr/>
        </p:nvSpPr>
        <p:spPr>
          <a:xfrm>
            <a:off x="478972" y="5099815"/>
            <a:ext cx="11412464" cy="830997"/>
          </a:xfrm>
          <a:prstGeom prst="rect">
            <a:avLst/>
          </a:prstGeom>
          <a:solidFill>
            <a:schemeClr val="bg1">
              <a:lumMod val="85000"/>
            </a:schemeClr>
          </a:solidFill>
        </p:spPr>
        <p:txBody>
          <a:bodyPr wrap="square" rtlCol="0">
            <a:spAutoFit/>
          </a:bodyPr>
          <a:lstStyle/>
          <a:p>
            <a:pPr algn="just"/>
            <a:r>
              <a:rPr lang="es-MX" sz="2400" dirty="0">
                <a:solidFill>
                  <a:schemeClr val="accent1">
                    <a:lumMod val="50000"/>
                  </a:schemeClr>
                </a:solidFill>
                <a:latin typeface="Arial Narrow" panose="020B0606020202030204" pitchFamily="34" charset="0"/>
              </a:rPr>
              <a:t>Unidades comerciales con aplicación de formula de valoración de activos (CISA) 166 unidades con un valor de descuento de $19.472</a:t>
            </a:r>
          </a:p>
        </p:txBody>
      </p:sp>
      <p:graphicFrame>
        <p:nvGraphicFramePr>
          <p:cNvPr id="4" name="Objeto 3">
            <a:extLst>
              <a:ext uri="{FF2B5EF4-FFF2-40B4-BE49-F238E27FC236}">
                <a16:creationId xmlns:a16="http://schemas.microsoft.com/office/drawing/2014/main" id="{8A880516-191D-45EB-BB25-9915E9362051}"/>
              </a:ext>
            </a:extLst>
          </p:cNvPr>
          <p:cNvGraphicFramePr>
            <a:graphicFrameLocks noChangeAspect="1"/>
          </p:cNvGraphicFramePr>
          <p:nvPr>
            <p:extLst>
              <p:ext uri="{D42A27DB-BD31-4B8C-83A1-F6EECF244321}">
                <p14:modId xmlns:p14="http://schemas.microsoft.com/office/powerpoint/2010/main" val="3205798658"/>
              </p:ext>
            </p:extLst>
          </p:nvPr>
        </p:nvGraphicFramePr>
        <p:xfrm>
          <a:off x="592182" y="1257853"/>
          <a:ext cx="11298925" cy="3166920"/>
        </p:xfrm>
        <a:graphic>
          <a:graphicData uri="http://schemas.openxmlformats.org/presentationml/2006/ole">
            <mc:AlternateContent xmlns:mc="http://schemas.openxmlformats.org/markup-compatibility/2006">
              <mc:Choice xmlns:v="urn:schemas-microsoft-com:vml" Requires="v">
                <p:oleObj spid="_x0000_s4125" name="Worksheet" r:id="rId5" imgW="8019882" imgH="2247786" progId="Excel.Sheet.12">
                  <p:embed/>
                </p:oleObj>
              </mc:Choice>
              <mc:Fallback>
                <p:oleObj name="Worksheet" r:id="rId5" imgW="8019882" imgH="2247786" progId="Excel.Sheet.12">
                  <p:embed/>
                  <p:pic>
                    <p:nvPicPr>
                      <p:cNvPr id="0" name=""/>
                      <p:cNvPicPr/>
                      <p:nvPr/>
                    </p:nvPicPr>
                    <p:blipFill>
                      <a:blip r:embed="rId6"/>
                      <a:stretch>
                        <a:fillRect/>
                      </a:stretch>
                    </p:blipFill>
                    <p:spPr>
                      <a:xfrm>
                        <a:off x="592182" y="1257853"/>
                        <a:ext cx="11298925" cy="3166920"/>
                      </a:xfrm>
                      <a:prstGeom prst="rect">
                        <a:avLst/>
                      </a:prstGeom>
                    </p:spPr>
                  </p:pic>
                </p:oleObj>
              </mc:Fallback>
            </mc:AlternateContent>
          </a:graphicData>
        </a:graphic>
      </p:graphicFrame>
      <p:pic>
        <p:nvPicPr>
          <p:cNvPr id="14" name="Imagen 13">
            <a:extLst>
              <a:ext uri="{FF2B5EF4-FFF2-40B4-BE49-F238E27FC236}">
                <a16:creationId xmlns:a16="http://schemas.microsoft.com/office/drawing/2014/main" id="{8F42D6AF-ADE4-4F26-94F7-581C71289B30}"/>
              </a:ext>
            </a:extLst>
          </p:cNvPr>
          <p:cNvPicPr>
            <a:picLocks noChangeAspect="1"/>
          </p:cNvPicPr>
          <p:nvPr/>
        </p:nvPicPr>
        <p:blipFill rotWithShape="1">
          <a:blip r:embed="rId7"/>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1215908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0159" y="76813"/>
            <a:ext cx="3229881" cy="554950"/>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865325" y="186350"/>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Proyección venta de inmuebles - CISA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29" name="CuadroTexto 28">
            <a:extLst>
              <a:ext uri="{FF2B5EF4-FFF2-40B4-BE49-F238E27FC236}">
                <a16:creationId xmlns:a16="http://schemas.microsoft.com/office/drawing/2014/main" id="{60DE00C1-5B34-44A4-B6D3-C89DE0F0FA71}"/>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pic>
        <p:nvPicPr>
          <p:cNvPr id="6" name="Imagen 5">
            <a:extLst>
              <a:ext uri="{FF2B5EF4-FFF2-40B4-BE49-F238E27FC236}">
                <a16:creationId xmlns:a16="http://schemas.microsoft.com/office/drawing/2014/main" id="{A3DD42E8-292E-43E0-98C2-D6E4CE227CC0}"/>
              </a:ext>
            </a:extLst>
          </p:cNvPr>
          <p:cNvPicPr>
            <a:picLocks noChangeAspect="1"/>
          </p:cNvPicPr>
          <p:nvPr/>
        </p:nvPicPr>
        <p:blipFill>
          <a:blip r:embed="rId4"/>
          <a:stretch>
            <a:fillRect/>
          </a:stretch>
        </p:blipFill>
        <p:spPr>
          <a:xfrm>
            <a:off x="48352" y="1359707"/>
            <a:ext cx="11847558" cy="3987355"/>
          </a:xfrm>
          <a:prstGeom prst="rect">
            <a:avLst/>
          </a:prstGeom>
        </p:spPr>
      </p:pic>
      <p:pic>
        <p:nvPicPr>
          <p:cNvPr id="10" name="Imagen 9">
            <a:extLst>
              <a:ext uri="{FF2B5EF4-FFF2-40B4-BE49-F238E27FC236}">
                <a16:creationId xmlns:a16="http://schemas.microsoft.com/office/drawing/2014/main" id="{EB6CCB36-0600-4024-8C77-5EC7F9B434A3}"/>
              </a:ext>
            </a:extLst>
          </p:cNvPr>
          <p:cNvPicPr>
            <a:picLocks noChangeAspect="1"/>
          </p:cNvPicPr>
          <p:nvPr/>
        </p:nvPicPr>
        <p:blipFill rotWithShape="1">
          <a:blip r:embed="rId5"/>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3863586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39204" cy="451694"/>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7599" y="76812"/>
            <a:ext cx="3392441" cy="582881"/>
          </a:xfrm>
          <a:prstGeom prst="rect">
            <a:avLst/>
          </a:prstGeom>
        </p:spPr>
      </p:pic>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12</a:t>
            </a:fld>
            <a:endParaRPr lang="es-ES" dirty="0"/>
          </a:p>
        </p:txBody>
      </p:sp>
      <p:pic>
        <p:nvPicPr>
          <p:cNvPr id="14" name="Imagen 13">
            <a:extLst>
              <a:ext uri="{FF2B5EF4-FFF2-40B4-BE49-F238E27FC236}">
                <a16:creationId xmlns:a16="http://schemas.microsoft.com/office/drawing/2014/main" id="{F0152D20-7F5E-4738-B78B-5AA964C44F35}"/>
              </a:ext>
            </a:extLst>
          </p:cNvPr>
          <p:cNvPicPr>
            <a:picLocks noChangeAspect="1"/>
          </p:cNvPicPr>
          <p:nvPr/>
        </p:nvPicPr>
        <p:blipFill>
          <a:blip r:embed="rId4"/>
          <a:stretch>
            <a:fillRect/>
          </a:stretch>
        </p:blipFill>
        <p:spPr>
          <a:xfrm>
            <a:off x="7835318" y="1263036"/>
            <a:ext cx="4150361" cy="4850498"/>
          </a:xfrm>
          <a:prstGeom prst="rect">
            <a:avLst/>
          </a:prstGeom>
        </p:spPr>
      </p:pic>
      <p:sp>
        <p:nvSpPr>
          <p:cNvPr id="15" name="CuadroTexto 14">
            <a:extLst>
              <a:ext uri="{FF2B5EF4-FFF2-40B4-BE49-F238E27FC236}">
                <a16:creationId xmlns:a16="http://schemas.microsoft.com/office/drawing/2014/main" id="{74E73FC7-CC15-4CE8-90AB-EC506E02122F}"/>
              </a:ext>
            </a:extLst>
          </p:cNvPr>
          <p:cNvSpPr txBox="1"/>
          <p:nvPr/>
        </p:nvSpPr>
        <p:spPr>
          <a:xfrm>
            <a:off x="2366984" y="482221"/>
            <a:ext cx="637061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MX" sz="2400" dirty="0">
                <a:solidFill>
                  <a:schemeClr val="accent1">
                    <a:lumMod val="75000"/>
                  </a:schemeClr>
                </a:solidFill>
              </a:rPr>
              <a:t>Subasta Lote MAMBO ID CISA 5476 ID SAE 23926 </a:t>
            </a:r>
            <a:endParaRPr lang="es-CO" sz="2400" dirty="0">
              <a:solidFill>
                <a:schemeClr val="accent1">
                  <a:lumMod val="75000"/>
                </a:schemeClr>
              </a:solidFill>
            </a:endParaRPr>
          </a:p>
        </p:txBody>
      </p:sp>
      <p:pic>
        <p:nvPicPr>
          <p:cNvPr id="16" name="Imagen 15">
            <a:extLst>
              <a:ext uri="{FF2B5EF4-FFF2-40B4-BE49-F238E27FC236}">
                <a16:creationId xmlns:a16="http://schemas.microsoft.com/office/drawing/2014/main" id="{365A8DDA-2189-42F9-9D04-9ACB277348FD}"/>
              </a:ext>
            </a:extLst>
          </p:cNvPr>
          <p:cNvPicPr>
            <a:picLocks noChangeAspect="1"/>
          </p:cNvPicPr>
          <p:nvPr/>
        </p:nvPicPr>
        <p:blipFill>
          <a:blip r:embed="rId5"/>
          <a:stretch>
            <a:fillRect/>
          </a:stretch>
        </p:blipFill>
        <p:spPr>
          <a:xfrm>
            <a:off x="149732" y="1353278"/>
            <a:ext cx="7505700" cy="4333875"/>
          </a:xfrm>
          <a:prstGeom prst="rect">
            <a:avLst/>
          </a:prstGeom>
        </p:spPr>
      </p:pic>
      <p:pic>
        <p:nvPicPr>
          <p:cNvPr id="10" name="Imagen 9">
            <a:extLst>
              <a:ext uri="{FF2B5EF4-FFF2-40B4-BE49-F238E27FC236}">
                <a16:creationId xmlns:a16="http://schemas.microsoft.com/office/drawing/2014/main" id="{AB595643-16E3-4C07-986E-C7F592E92986}"/>
              </a:ext>
            </a:extLst>
          </p:cNvPr>
          <p:cNvPicPr>
            <a:picLocks noChangeAspect="1"/>
          </p:cNvPicPr>
          <p:nvPr/>
        </p:nvPicPr>
        <p:blipFill rotWithShape="1">
          <a:blip r:embed="rId6"/>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4065283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5" name="CuadroTexto 4"/>
          <p:cNvSpPr txBox="1"/>
          <p:nvPr/>
        </p:nvSpPr>
        <p:spPr>
          <a:xfrm>
            <a:off x="444138" y="1607612"/>
            <a:ext cx="5390605" cy="2862322"/>
          </a:xfrm>
          <a:prstGeom prst="rect">
            <a:avLst/>
          </a:prstGeom>
          <a:noFill/>
        </p:spPr>
        <p:txBody>
          <a:bodyPr wrap="square" rtlCol="0">
            <a:spAutoFit/>
          </a:bodyPr>
          <a:lstStyle/>
          <a:p>
            <a:pPr algn="ctr"/>
            <a:r>
              <a:rPr lang="es-CO" sz="6000" b="1" dirty="0">
                <a:solidFill>
                  <a:schemeClr val="bg1"/>
                </a:solidFill>
                <a:latin typeface="Arial Narrow" panose="020B0606020202030204" pitchFamily="34" charset="0"/>
              </a:rPr>
              <a:t>NUEVA ESTRATEGIA COMERCIAL.</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7257" y="2711297"/>
            <a:ext cx="2711359" cy="1178502"/>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 y="154874"/>
            <a:ext cx="4065904" cy="698594"/>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13</a:t>
            </a:fld>
            <a:endParaRPr lang="es-ES" dirty="0"/>
          </a:p>
        </p:txBody>
      </p:sp>
      <p:pic>
        <p:nvPicPr>
          <p:cNvPr id="3" name="Imagen 2">
            <a:extLst>
              <a:ext uri="{FF2B5EF4-FFF2-40B4-BE49-F238E27FC236}">
                <a16:creationId xmlns:a16="http://schemas.microsoft.com/office/drawing/2014/main" id="{9DAA2BCF-3813-478E-87A7-EFD7B81D7A0C}"/>
              </a:ext>
            </a:extLst>
          </p:cNvPr>
          <p:cNvPicPr>
            <a:picLocks noChangeAspect="1"/>
          </p:cNvPicPr>
          <p:nvPr/>
        </p:nvPicPr>
        <p:blipFill rotWithShape="1">
          <a:blip r:embed="rId4"/>
          <a:srcRect l="25572" t="24374" r="54785" b="57508"/>
          <a:stretch/>
        </p:blipFill>
        <p:spPr>
          <a:xfrm>
            <a:off x="9357690" y="2649740"/>
            <a:ext cx="2390172" cy="1240059"/>
          </a:xfrm>
          <a:prstGeom prst="rect">
            <a:avLst/>
          </a:prstGeom>
        </p:spPr>
      </p:pic>
    </p:spTree>
    <p:extLst>
      <p:ext uri="{BB962C8B-B14F-4D97-AF65-F5344CB8AC3E}">
        <p14:creationId xmlns:p14="http://schemas.microsoft.com/office/powerpoint/2010/main" val="1824349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0159" y="76813"/>
            <a:ext cx="3229881" cy="554950"/>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830491" y="12360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Nueva estrategia de comercialización </a:t>
            </a:r>
          </a:p>
        </p:txBody>
      </p:sp>
      <p:sp>
        <p:nvSpPr>
          <p:cNvPr id="29" name="CuadroTexto 28">
            <a:extLst>
              <a:ext uri="{FF2B5EF4-FFF2-40B4-BE49-F238E27FC236}">
                <a16:creationId xmlns:a16="http://schemas.microsoft.com/office/drawing/2014/main" id="{60DE00C1-5B34-44A4-B6D3-C89DE0F0FA71}"/>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3" name="CuadroTexto 2">
            <a:extLst>
              <a:ext uri="{FF2B5EF4-FFF2-40B4-BE49-F238E27FC236}">
                <a16:creationId xmlns:a16="http://schemas.microsoft.com/office/drawing/2014/main" id="{46FF4D41-A100-4527-A99C-07C27DFDE58E}"/>
              </a:ext>
            </a:extLst>
          </p:cNvPr>
          <p:cNvSpPr txBox="1"/>
          <p:nvPr/>
        </p:nvSpPr>
        <p:spPr>
          <a:xfrm>
            <a:off x="689314" y="972768"/>
            <a:ext cx="10578905" cy="2431435"/>
          </a:xfrm>
          <a:prstGeom prst="rect">
            <a:avLst/>
          </a:prstGeom>
          <a:solidFill>
            <a:schemeClr val="accent1">
              <a:lumMod val="75000"/>
            </a:schemeClr>
          </a:solidFill>
        </p:spPr>
        <p:txBody>
          <a:bodyPr wrap="square" rtlCol="0">
            <a:spAutoFit/>
          </a:bodyPr>
          <a:lstStyle/>
          <a:p>
            <a:r>
              <a:rPr lang="es-CO" sz="3200" b="1" dirty="0">
                <a:solidFill>
                  <a:schemeClr val="bg1"/>
                </a:solidFill>
                <a:latin typeface="Arial Narrow" panose="020B0606020202030204" pitchFamily="34" charset="0"/>
              </a:rPr>
              <a:t>Informativo.</a:t>
            </a:r>
          </a:p>
          <a:p>
            <a:endParaRPr lang="es-CO" sz="2400" dirty="0">
              <a:solidFill>
                <a:schemeClr val="bg1"/>
              </a:solidFill>
              <a:latin typeface="Arial Narrow" panose="020B0606020202030204" pitchFamily="34" charset="0"/>
            </a:endParaRPr>
          </a:p>
          <a:p>
            <a:pPr marL="285750" indent="-285750">
              <a:buFont typeface="Arial" panose="020B0604020202020204" pitchFamily="34" charset="0"/>
              <a:buChar char="•"/>
            </a:pPr>
            <a:r>
              <a:rPr lang="es-CO" sz="2400" dirty="0">
                <a:solidFill>
                  <a:schemeClr val="bg1"/>
                </a:solidFill>
                <a:latin typeface="Arial Narrow" panose="020B0606020202030204" pitchFamily="34" charset="0"/>
              </a:rPr>
              <a:t>Modificaciones al contrato Interadministrativo. (Otrosí N°8 23/09/2020)</a:t>
            </a:r>
          </a:p>
          <a:p>
            <a:r>
              <a:rPr lang="es-CO" sz="2400" dirty="0">
                <a:solidFill>
                  <a:schemeClr val="bg1"/>
                </a:solidFill>
                <a:latin typeface="Arial Narrow" panose="020B0606020202030204" pitchFamily="34" charset="0"/>
              </a:rPr>
              <a:t>	Venta de proindivisos 		(proyección: 96 Unidades $12.900)</a:t>
            </a:r>
          </a:p>
          <a:p>
            <a:r>
              <a:rPr lang="es-CO" sz="2400" dirty="0">
                <a:solidFill>
                  <a:schemeClr val="bg1"/>
                </a:solidFill>
                <a:latin typeface="Arial Narrow" panose="020B0606020202030204" pitchFamily="34" charset="0"/>
              </a:rPr>
              <a:t>	Venta de inmuebles rurales 	(proyección: 292 Unidades $28.000)</a:t>
            </a:r>
          </a:p>
          <a:p>
            <a:r>
              <a:rPr lang="es-CO" sz="2400" dirty="0">
                <a:solidFill>
                  <a:schemeClr val="bg1"/>
                </a:solidFill>
                <a:latin typeface="Arial Narrow" panose="020B0606020202030204" pitchFamily="34" charset="0"/>
              </a:rPr>
              <a:t>	Presentación de clientes 	(1%)</a:t>
            </a:r>
          </a:p>
        </p:txBody>
      </p:sp>
      <p:sp>
        <p:nvSpPr>
          <p:cNvPr id="27" name="CuadroTexto 26">
            <a:extLst>
              <a:ext uri="{FF2B5EF4-FFF2-40B4-BE49-F238E27FC236}">
                <a16:creationId xmlns:a16="http://schemas.microsoft.com/office/drawing/2014/main" id="{5E4BBFA8-32E5-4678-8262-08A13B1BBC49}"/>
              </a:ext>
            </a:extLst>
          </p:cNvPr>
          <p:cNvSpPr txBox="1"/>
          <p:nvPr/>
        </p:nvSpPr>
        <p:spPr>
          <a:xfrm>
            <a:off x="689316" y="3533575"/>
            <a:ext cx="10578905" cy="2739211"/>
          </a:xfrm>
          <a:prstGeom prst="rect">
            <a:avLst/>
          </a:prstGeom>
          <a:solidFill>
            <a:schemeClr val="accent1">
              <a:lumMod val="75000"/>
            </a:schemeClr>
          </a:solidFill>
        </p:spPr>
        <p:txBody>
          <a:bodyPr wrap="square" rtlCol="0">
            <a:spAutoFit/>
          </a:bodyPr>
          <a:lstStyle>
            <a:defPPr>
              <a:defRPr lang="es-ES"/>
            </a:defPPr>
            <a:lvl1pPr marL="285750" indent="-285750">
              <a:buFont typeface="Arial" panose="020B0604020202020204" pitchFamily="34" charset="0"/>
              <a:buChar char="•"/>
              <a:defRPr sz="2400">
                <a:solidFill>
                  <a:schemeClr val="bg1"/>
                </a:solidFill>
              </a:defRPr>
            </a:lvl1pPr>
          </a:lstStyle>
          <a:p>
            <a:pPr marL="0" indent="0">
              <a:buNone/>
            </a:pPr>
            <a:r>
              <a:rPr lang="es-CO" sz="2800" b="1" dirty="0">
                <a:latin typeface="Arial Narrow" panose="020B0606020202030204" pitchFamily="34" charset="0"/>
              </a:rPr>
              <a:t>Solicitudes de aprobación Junta Directiva SAE</a:t>
            </a:r>
            <a:r>
              <a:rPr lang="es-CO" dirty="0">
                <a:latin typeface="Arial Narrow" panose="020B0606020202030204" pitchFamily="34" charset="0"/>
              </a:rPr>
              <a:t>.</a:t>
            </a:r>
          </a:p>
          <a:p>
            <a:pPr marL="0" indent="0">
              <a:buNone/>
            </a:pPr>
            <a:r>
              <a:rPr lang="es-CO" dirty="0">
                <a:latin typeface="Arial Narrow" panose="020B0606020202030204" pitchFamily="34" charset="0"/>
              </a:rPr>
              <a:t> </a:t>
            </a:r>
          </a:p>
          <a:p>
            <a:r>
              <a:rPr lang="es-CO" dirty="0">
                <a:latin typeface="Arial Narrow" panose="020B0606020202030204" pitchFamily="34" charset="0"/>
              </a:rPr>
              <a:t>Unificación plazo máximo para el no pago de intereses independiente si es Extintos o Enajenación Temprana: 90 días.</a:t>
            </a:r>
          </a:p>
          <a:p>
            <a:r>
              <a:rPr lang="es-CO" dirty="0">
                <a:latin typeface="Arial Narrow" panose="020B0606020202030204" pitchFamily="34" charset="0"/>
              </a:rPr>
              <a:t>El cobro de intereses aplicará a partir del día 91.</a:t>
            </a:r>
          </a:p>
          <a:p>
            <a:r>
              <a:rPr lang="es-CO" dirty="0">
                <a:latin typeface="Arial Narrow" panose="020B0606020202030204" pitchFamily="34" charset="0"/>
              </a:rPr>
              <a:t>Pago intereses mensuales (Valor saldo).</a:t>
            </a:r>
          </a:p>
          <a:p>
            <a:r>
              <a:rPr lang="es-CO" dirty="0">
                <a:latin typeface="Arial Narrow" panose="020B0606020202030204" pitchFamily="34" charset="0"/>
              </a:rPr>
              <a:t>Disminución en la tasa de interés. (Ampliación de plazo – disminución de interés)</a:t>
            </a:r>
          </a:p>
        </p:txBody>
      </p:sp>
      <p:pic>
        <p:nvPicPr>
          <p:cNvPr id="11" name="Imagen 10">
            <a:extLst>
              <a:ext uri="{FF2B5EF4-FFF2-40B4-BE49-F238E27FC236}">
                <a16:creationId xmlns:a16="http://schemas.microsoft.com/office/drawing/2014/main" id="{485F9A51-84B7-44E3-8632-C164829E64F7}"/>
              </a:ext>
            </a:extLst>
          </p:cNvPr>
          <p:cNvPicPr>
            <a:picLocks noChangeAspect="1"/>
          </p:cNvPicPr>
          <p:nvPr/>
        </p:nvPicPr>
        <p:blipFill rotWithShape="1">
          <a:blip r:embed="rId4"/>
          <a:srcRect l="25572" t="24374" r="54785" b="57508"/>
          <a:stretch/>
        </p:blipFill>
        <p:spPr>
          <a:xfrm>
            <a:off x="1197910" y="0"/>
            <a:ext cx="1062144" cy="551057"/>
          </a:xfrm>
          <a:prstGeom prst="rect">
            <a:avLst/>
          </a:prstGeom>
        </p:spPr>
      </p:pic>
      <p:sp>
        <p:nvSpPr>
          <p:cNvPr id="4" name="Cerrar llave 3">
            <a:extLst>
              <a:ext uri="{FF2B5EF4-FFF2-40B4-BE49-F238E27FC236}">
                <a16:creationId xmlns:a16="http://schemas.microsoft.com/office/drawing/2014/main" id="{72791760-11BC-4AF1-85A3-4611D35DDA7E}"/>
              </a:ext>
            </a:extLst>
          </p:cNvPr>
          <p:cNvSpPr/>
          <p:nvPr/>
        </p:nvSpPr>
        <p:spPr>
          <a:xfrm>
            <a:off x="8900159" y="2342606"/>
            <a:ext cx="261258" cy="554950"/>
          </a:xfrm>
          <a:prstGeom prst="rightBrace">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s-CO"/>
          </a:p>
        </p:txBody>
      </p:sp>
      <p:sp>
        <p:nvSpPr>
          <p:cNvPr id="5" name="CuadroTexto 4">
            <a:extLst>
              <a:ext uri="{FF2B5EF4-FFF2-40B4-BE49-F238E27FC236}">
                <a16:creationId xmlns:a16="http://schemas.microsoft.com/office/drawing/2014/main" id="{4E070B94-C0B6-43B3-A5C7-81E57F10026C}"/>
              </a:ext>
            </a:extLst>
          </p:cNvPr>
          <p:cNvSpPr txBox="1"/>
          <p:nvPr/>
        </p:nvSpPr>
        <p:spPr>
          <a:xfrm>
            <a:off x="9307963" y="2435415"/>
            <a:ext cx="1490666" cy="369332"/>
          </a:xfrm>
          <a:prstGeom prst="rect">
            <a:avLst/>
          </a:prstGeom>
        </p:spPr>
        <p:style>
          <a:lnRef idx="2">
            <a:schemeClr val="accent6"/>
          </a:lnRef>
          <a:fillRef idx="0">
            <a:schemeClr val="accent6"/>
          </a:fillRef>
          <a:effectRef idx="1">
            <a:schemeClr val="accent6"/>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lgn="ctr"/>
          </a:lstStyle>
          <a:p>
            <a:r>
              <a:rPr lang="es-CO" sz="2400" dirty="0">
                <a:solidFill>
                  <a:schemeClr val="bg1"/>
                </a:solidFill>
              </a:rPr>
              <a:t>$40.900</a:t>
            </a:r>
          </a:p>
        </p:txBody>
      </p:sp>
    </p:spTree>
    <p:extLst>
      <p:ext uri="{BB962C8B-B14F-4D97-AF65-F5344CB8AC3E}">
        <p14:creationId xmlns:p14="http://schemas.microsoft.com/office/powerpoint/2010/main" val="3828965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0" y="48237"/>
            <a:ext cx="1062144" cy="461665"/>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4331" y="76812"/>
            <a:ext cx="3055710" cy="52502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847909" y="48237"/>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Nueva estrategia de comercialización </a:t>
            </a:r>
          </a:p>
        </p:txBody>
      </p:sp>
      <p:graphicFrame>
        <p:nvGraphicFramePr>
          <p:cNvPr id="4" name="Objeto 3">
            <a:extLst>
              <a:ext uri="{FF2B5EF4-FFF2-40B4-BE49-F238E27FC236}">
                <a16:creationId xmlns:a16="http://schemas.microsoft.com/office/drawing/2014/main" id="{CA774A66-A733-4627-9B5A-62183FBB37F0}"/>
              </a:ext>
            </a:extLst>
          </p:cNvPr>
          <p:cNvGraphicFramePr>
            <a:graphicFrameLocks noChangeAspect="1"/>
          </p:cNvGraphicFramePr>
          <p:nvPr>
            <p:extLst>
              <p:ext uri="{D42A27DB-BD31-4B8C-83A1-F6EECF244321}">
                <p14:modId xmlns:p14="http://schemas.microsoft.com/office/powerpoint/2010/main" val="1188394975"/>
              </p:ext>
            </p:extLst>
          </p:nvPr>
        </p:nvGraphicFramePr>
        <p:xfrm>
          <a:off x="2033582" y="874382"/>
          <a:ext cx="8124835" cy="5478009"/>
        </p:xfrm>
        <a:graphic>
          <a:graphicData uri="http://schemas.openxmlformats.org/presentationml/2006/ole">
            <mc:AlternateContent xmlns:mc="http://schemas.openxmlformats.org/markup-compatibility/2006">
              <mc:Choice xmlns:v="urn:schemas-microsoft-com:vml" Requires="v">
                <p:oleObj spid="_x0000_s5150" name="Worksheet" r:id="rId5" imgW="5877081" imgH="3962414" progId="Excel.Sheet.12">
                  <p:embed/>
                </p:oleObj>
              </mc:Choice>
              <mc:Fallback>
                <p:oleObj name="Worksheet" r:id="rId5" imgW="5877081" imgH="3962414" progId="Excel.Sheet.12">
                  <p:embed/>
                  <p:pic>
                    <p:nvPicPr>
                      <p:cNvPr id="0" name=""/>
                      <p:cNvPicPr/>
                      <p:nvPr/>
                    </p:nvPicPr>
                    <p:blipFill>
                      <a:blip r:embed="rId6"/>
                      <a:stretch>
                        <a:fillRect/>
                      </a:stretch>
                    </p:blipFill>
                    <p:spPr>
                      <a:xfrm>
                        <a:off x="2033582" y="874382"/>
                        <a:ext cx="8124835" cy="5478009"/>
                      </a:xfrm>
                      <a:prstGeom prst="rect">
                        <a:avLst/>
                      </a:prstGeom>
                    </p:spPr>
                  </p:pic>
                </p:oleObj>
              </mc:Fallback>
            </mc:AlternateContent>
          </a:graphicData>
        </a:graphic>
      </p:graphicFrame>
      <p:pic>
        <p:nvPicPr>
          <p:cNvPr id="14" name="Imagen 13">
            <a:extLst>
              <a:ext uri="{FF2B5EF4-FFF2-40B4-BE49-F238E27FC236}">
                <a16:creationId xmlns:a16="http://schemas.microsoft.com/office/drawing/2014/main" id="{A27029A4-D594-473C-BC7C-DB6AEBFDAFB5}"/>
              </a:ext>
            </a:extLst>
          </p:cNvPr>
          <p:cNvPicPr>
            <a:picLocks noChangeAspect="1"/>
          </p:cNvPicPr>
          <p:nvPr/>
        </p:nvPicPr>
        <p:blipFill rotWithShape="1">
          <a:blip r:embed="rId7"/>
          <a:srcRect l="25572" t="24374" r="54785" b="57508"/>
          <a:stretch/>
        </p:blipFill>
        <p:spPr>
          <a:xfrm>
            <a:off x="1197910" y="0"/>
            <a:ext cx="1062144" cy="551057"/>
          </a:xfrm>
          <a:prstGeom prst="rect">
            <a:avLst/>
          </a:prstGeom>
        </p:spPr>
      </p:pic>
    </p:spTree>
    <p:extLst>
      <p:ext uri="{BB962C8B-B14F-4D97-AF65-F5344CB8AC3E}">
        <p14:creationId xmlns:p14="http://schemas.microsoft.com/office/powerpoint/2010/main" val="4063247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367905" y="2371554"/>
            <a:ext cx="9143999" cy="1569660"/>
          </a:xfrm>
          <a:prstGeom prst="rect">
            <a:avLst/>
          </a:prstGeom>
          <a:noFill/>
        </p:spPr>
        <p:txBody>
          <a:bodyPr wrap="square" rtlCol="0">
            <a:spAutoFit/>
          </a:bodyPr>
          <a:lstStyle/>
          <a:p>
            <a:pPr algn="ctr"/>
            <a:r>
              <a:rPr lang="es-CO" sz="4800" b="1" dirty="0">
                <a:solidFill>
                  <a:srgbClr val="002060"/>
                </a:solidFill>
              </a:rPr>
              <a:t>4. PRESENTACIÓN MARCO LEGAL MECANISMO VENTA MASIVA</a:t>
            </a: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pic>
        <p:nvPicPr>
          <p:cNvPr id="4" name="Imagen 3" descr="Logotipo, nombre de la empresa&#10;&#10;Descripción generada automáticamente">
            <a:extLst>
              <a:ext uri="{FF2B5EF4-FFF2-40B4-BE49-F238E27FC236}">
                <a16:creationId xmlns:a16="http://schemas.microsoft.com/office/drawing/2014/main" id="{6759B87E-1E88-4572-AEED-4C73DD9EFF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0" y="116565"/>
            <a:ext cx="2092470" cy="1072891"/>
          </a:xfrm>
          <a:prstGeom prst="rect">
            <a:avLst/>
          </a:prstGeom>
        </p:spPr>
      </p:pic>
    </p:spTree>
    <p:extLst>
      <p:ext uri="{BB962C8B-B14F-4D97-AF65-F5344CB8AC3E}">
        <p14:creationId xmlns:p14="http://schemas.microsoft.com/office/powerpoint/2010/main" val="49406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ángulo: esquinas redondeadas 53">
            <a:extLst>
              <a:ext uri="{FF2B5EF4-FFF2-40B4-BE49-F238E27FC236}">
                <a16:creationId xmlns:a16="http://schemas.microsoft.com/office/drawing/2014/main" id="{A80E5C7F-B685-4C77-B920-CC03B79D26FD}"/>
              </a:ext>
            </a:extLst>
          </p:cNvPr>
          <p:cNvSpPr/>
          <p:nvPr/>
        </p:nvSpPr>
        <p:spPr>
          <a:xfrm>
            <a:off x="7346177" y="1154384"/>
            <a:ext cx="4525444" cy="2434245"/>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23E9862A-58A7-4E85-B5BC-45A1AEC5FBB4}"/>
              </a:ext>
            </a:extLst>
          </p:cNvPr>
          <p:cNvSpPr/>
          <p:nvPr/>
        </p:nvSpPr>
        <p:spPr>
          <a:xfrm>
            <a:off x="320379" y="2665299"/>
            <a:ext cx="2530138" cy="923330"/>
          </a:xfrm>
          <a:prstGeom prst="rect">
            <a:avLst/>
          </a:prstGeom>
        </p:spPr>
        <p:txBody>
          <a:bodyPr wrap="square">
            <a:spAutoFit/>
          </a:bodyPr>
          <a:lstStyle/>
          <a:p>
            <a:r>
              <a:rPr lang="es-CO" sz="2700" b="1" dirty="0"/>
              <a:t>Mecanismos de</a:t>
            </a:r>
          </a:p>
          <a:p>
            <a:r>
              <a:rPr lang="es-CO" sz="2700" b="1" dirty="0"/>
              <a:t> administración</a:t>
            </a:r>
          </a:p>
        </p:txBody>
      </p:sp>
      <p:sp>
        <p:nvSpPr>
          <p:cNvPr id="49" name="Rectángulo 48">
            <a:extLst>
              <a:ext uri="{FF2B5EF4-FFF2-40B4-BE49-F238E27FC236}">
                <a16:creationId xmlns:a16="http://schemas.microsoft.com/office/drawing/2014/main" id="{BA3199FF-E48B-41A4-9F9E-3138037D6C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50" name="CuadroTexto 49">
            <a:extLst>
              <a:ext uri="{FF2B5EF4-FFF2-40B4-BE49-F238E27FC236}">
                <a16:creationId xmlns:a16="http://schemas.microsoft.com/office/drawing/2014/main" id="{E271BA94-E740-4B34-9E51-0177054BCFF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51" name="Imagen 7">
            <a:extLst>
              <a:ext uri="{FF2B5EF4-FFF2-40B4-BE49-F238E27FC236}">
                <a16:creationId xmlns:a16="http://schemas.microsoft.com/office/drawing/2014/main" id="{055B55B8-B17A-46C5-BA82-5444BD900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3" name="Imagen 5">
            <a:extLst>
              <a:ext uri="{FF2B5EF4-FFF2-40B4-BE49-F238E27FC236}">
                <a16:creationId xmlns:a16="http://schemas.microsoft.com/office/drawing/2014/main" id="{BD87309B-126C-44F3-96BF-FBF97D3C65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8" name="Rectángulo 7">
            <a:extLst>
              <a:ext uri="{FF2B5EF4-FFF2-40B4-BE49-F238E27FC236}">
                <a16:creationId xmlns:a16="http://schemas.microsoft.com/office/drawing/2014/main" id="{AD9636F7-4D5F-4EB0-989A-E11D3242C51A}"/>
              </a:ext>
            </a:extLst>
          </p:cNvPr>
          <p:cNvSpPr/>
          <p:nvPr/>
        </p:nvSpPr>
        <p:spPr>
          <a:xfrm>
            <a:off x="7639969" y="1262060"/>
            <a:ext cx="3976064" cy="2308324"/>
          </a:xfrm>
          <a:prstGeom prst="rect">
            <a:avLst/>
          </a:prstGeom>
        </p:spPr>
        <p:txBody>
          <a:bodyPr wrap="square">
            <a:spAutoFit/>
          </a:bodyPr>
          <a:lstStyle/>
          <a:p>
            <a:pPr algn="ctr">
              <a:spcAft>
                <a:spcPts val="0"/>
              </a:spcAft>
            </a:pPr>
            <a:r>
              <a:rPr lang="es-CO" sz="2400" b="1" dirty="0">
                <a:latin typeface="Arial Narrow" panose="020B0606020202030204" pitchFamily="34" charset="0"/>
                <a:ea typeface="Calibri" panose="020F0502020204030204" pitchFamily="34" charset="0"/>
                <a:cs typeface="Times New Roman" panose="02020603050405020304" pitchFamily="18" charset="0"/>
              </a:rPr>
              <a:t>Decreto 2136 de 2015 artículo 2.5.5.3.1.5:</a:t>
            </a:r>
            <a:endParaRPr lang="es-CO" sz="2400" b="1"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s-CO" sz="2400" i="1" dirty="0">
                <a:latin typeface="Arial Narrow" panose="020B0606020202030204" pitchFamily="34" charset="0"/>
                <a:ea typeface="Calibri" panose="020F0502020204030204" pitchFamily="34" charset="0"/>
                <a:cs typeface="Times New Roman" panose="02020603050405020304" pitchFamily="18" charset="0"/>
              </a:rPr>
              <a:t>“</a:t>
            </a:r>
            <a:r>
              <a:rPr lang="es-CO" b="1" i="1" dirty="0">
                <a:latin typeface="Arial Narrow" panose="020B0606020202030204" pitchFamily="34" charset="0"/>
                <a:ea typeface="Calibri" panose="020F0502020204030204" pitchFamily="34" charset="0"/>
                <a:cs typeface="Arial" panose="020B0604020202020204" pitchFamily="34" charset="0"/>
              </a:rPr>
              <a:t>Venta masiva de bienes.</a:t>
            </a:r>
            <a:r>
              <a:rPr lang="es-CO" i="1" dirty="0">
                <a:latin typeface="Arial Narrow" panose="020B0606020202030204" pitchFamily="34" charset="0"/>
                <a:ea typeface="Calibri" panose="020F0502020204030204" pitchFamily="34" charset="0"/>
                <a:cs typeface="Arial" panose="020B0604020202020204" pitchFamily="34" charset="0"/>
              </a:rPr>
              <a:t> El administrador del Frisco podrá agrupar un lote de bienes para su venta masiva bajo la metodología que este determine y en el cual indicará el precio base de los mismos.”</a:t>
            </a:r>
            <a:endParaRPr lang="es-CO" sz="24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5" name="Grupo 14">
            <a:extLst>
              <a:ext uri="{FF2B5EF4-FFF2-40B4-BE49-F238E27FC236}">
                <a16:creationId xmlns:a16="http://schemas.microsoft.com/office/drawing/2014/main" id="{E28C1E1F-B960-4E4E-9A3A-7A292D94912D}"/>
              </a:ext>
            </a:extLst>
          </p:cNvPr>
          <p:cNvGrpSpPr/>
          <p:nvPr/>
        </p:nvGrpSpPr>
        <p:grpSpPr>
          <a:xfrm>
            <a:off x="1617757" y="1042061"/>
            <a:ext cx="5595362" cy="5093136"/>
            <a:chOff x="1617757" y="895792"/>
            <a:chExt cx="5595362" cy="5093136"/>
          </a:xfrm>
        </p:grpSpPr>
        <p:sp>
          <p:nvSpPr>
            <p:cNvPr id="31" name="TextBox 51">
              <a:extLst>
                <a:ext uri="{FF2B5EF4-FFF2-40B4-BE49-F238E27FC236}">
                  <a16:creationId xmlns:a16="http://schemas.microsoft.com/office/drawing/2014/main" id="{5DDEE6CC-B1F1-41C1-9073-18357CBC4D18}"/>
                </a:ext>
              </a:extLst>
            </p:cNvPr>
            <p:cNvSpPr txBox="1"/>
            <p:nvPr/>
          </p:nvSpPr>
          <p:spPr>
            <a:xfrm>
              <a:off x="3563982" y="1840467"/>
              <a:ext cx="1761572" cy="369332"/>
            </a:xfrm>
            <a:prstGeom prst="rect">
              <a:avLst/>
            </a:prstGeom>
            <a:noFill/>
          </p:spPr>
          <p:txBody>
            <a:bodyPr wrap="none" rtlCol="0">
              <a:spAutoFit/>
            </a:bodyPr>
            <a:lstStyle/>
            <a:p>
              <a:r>
                <a:rPr lang="en-US" b="1" cap="all" dirty="0">
                  <a:solidFill>
                    <a:schemeClr val="accent5"/>
                  </a:solidFill>
                </a:rPr>
                <a:t>Contratación.</a:t>
              </a:r>
            </a:p>
          </p:txBody>
        </p:sp>
        <p:grpSp>
          <p:nvGrpSpPr>
            <p:cNvPr id="14" name="Grupo 13">
              <a:extLst>
                <a:ext uri="{FF2B5EF4-FFF2-40B4-BE49-F238E27FC236}">
                  <a16:creationId xmlns:a16="http://schemas.microsoft.com/office/drawing/2014/main" id="{885935DA-C558-422A-BFCE-F5992842E64B}"/>
                </a:ext>
              </a:extLst>
            </p:cNvPr>
            <p:cNvGrpSpPr/>
            <p:nvPr/>
          </p:nvGrpSpPr>
          <p:grpSpPr>
            <a:xfrm>
              <a:off x="1617757" y="895792"/>
              <a:ext cx="5595362" cy="5093136"/>
              <a:chOff x="2539985" y="967824"/>
              <a:chExt cx="5595362" cy="5093136"/>
            </a:xfrm>
          </p:grpSpPr>
          <p:grpSp>
            <p:nvGrpSpPr>
              <p:cNvPr id="12" name="Grupo 11">
                <a:extLst>
                  <a:ext uri="{FF2B5EF4-FFF2-40B4-BE49-F238E27FC236}">
                    <a16:creationId xmlns:a16="http://schemas.microsoft.com/office/drawing/2014/main" id="{4BD01CDA-668D-453C-B049-F6718879F3AC}"/>
                  </a:ext>
                </a:extLst>
              </p:cNvPr>
              <p:cNvGrpSpPr/>
              <p:nvPr/>
            </p:nvGrpSpPr>
            <p:grpSpPr>
              <a:xfrm>
                <a:off x="2539985" y="967824"/>
                <a:ext cx="5595362" cy="5093136"/>
                <a:chOff x="1984497" y="1018859"/>
                <a:chExt cx="5595362" cy="5093136"/>
              </a:xfrm>
            </p:grpSpPr>
            <p:grpSp>
              <p:nvGrpSpPr>
                <p:cNvPr id="3" name="Grupo 2">
                  <a:extLst>
                    <a:ext uri="{FF2B5EF4-FFF2-40B4-BE49-F238E27FC236}">
                      <a16:creationId xmlns:a16="http://schemas.microsoft.com/office/drawing/2014/main" id="{F306D209-2A42-4189-8BAB-91CC602C4CC0}"/>
                    </a:ext>
                  </a:extLst>
                </p:cNvPr>
                <p:cNvGrpSpPr/>
                <p:nvPr/>
              </p:nvGrpSpPr>
              <p:grpSpPr>
                <a:xfrm>
                  <a:off x="2485376" y="1018859"/>
                  <a:ext cx="5094483" cy="4537959"/>
                  <a:chOff x="3885451" y="1181478"/>
                  <a:chExt cx="5094483" cy="4537959"/>
                </a:xfrm>
              </p:grpSpPr>
              <p:sp>
                <p:nvSpPr>
                  <p:cNvPr id="34" name="Freeform 33"/>
                  <p:cNvSpPr/>
                  <p:nvPr/>
                </p:nvSpPr>
                <p:spPr>
                  <a:xfrm>
                    <a:off x="4557494" y="1782958"/>
                    <a:ext cx="220460" cy="399204"/>
                  </a:xfrm>
                  <a:custGeom>
                    <a:avLst/>
                    <a:gdLst>
                      <a:gd name="connsiteX0" fmla="*/ 135550 w 391928"/>
                      <a:gd name="connsiteY0" fmla="*/ 0 h 709696"/>
                      <a:gd name="connsiteX1" fmla="*/ 213310 w 391928"/>
                      <a:gd name="connsiteY1" fmla="*/ 172002 h 709696"/>
                      <a:gd name="connsiteX2" fmla="*/ 375545 w 391928"/>
                      <a:gd name="connsiteY2" fmla="*/ 615260 h 709696"/>
                      <a:gd name="connsiteX3" fmla="*/ 391928 w 391928"/>
                      <a:gd name="connsiteY3" fmla="*/ 672955 h 709696"/>
                      <a:gd name="connsiteX4" fmla="*/ 335492 w 391928"/>
                      <a:gd name="connsiteY4" fmla="*/ 678644 h 709696"/>
                      <a:gd name="connsiteX5" fmla="*/ 235461 w 391928"/>
                      <a:gd name="connsiteY5" fmla="*/ 709696 h 709696"/>
                      <a:gd name="connsiteX6" fmla="*/ 222202 w 391928"/>
                      <a:gd name="connsiteY6" fmla="*/ 663006 h 709696"/>
                      <a:gd name="connsiteX7" fmla="*/ 65367 w 391928"/>
                      <a:gd name="connsiteY7" fmla="*/ 234500 h 709696"/>
                      <a:gd name="connsiteX8" fmla="*/ 0 w 391928"/>
                      <a:gd name="connsiteY8" fmla="*/ 89913 h 709696"/>
                      <a:gd name="connsiteX9" fmla="*/ 77670 w 391928"/>
                      <a:gd name="connsiteY9" fmla="*/ 47755 h 70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928" h="709696">
                        <a:moveTo>
                          <a:pt x="135550" y="0"/>
                        </a:moveTo>
                        <a:lnTo>
                          <a:pt x="213310" y="172002"/>
                        </a:lnTo>
                        <a:cubicBezTo>
                          <a:pt x="274344" y="316302"/>
                          <a:pt x="328557" y="464190"/>
                          <a:pt x="375545" y="615260"/>
                        </a:cubicBezTo>
                        <a:lnTo>
                          <a:pt x="391928" y="672955"/>
                        </a:lnTo>
                        <a:lnTo>
                          <a:pt x="335492" y="678644"/>
                        </a:lnTo>
                        <a:lnTo>
                          <a:pt x="235461" y="709696"/>
                        </a:lnTo>
                        <a:lnTo>
                          <a:pt x="222202" y="663006"/>
                        </a:lnTo>
                        <a:cubicBezTo>
                          <a:pt x="176778" y="516963"/>
                          <a:pt x="124370" y="373998"/>
                          <a:pt x="65367" y="234500"/>
                        </a:cubicBezTo>
                        <a:lnTo>
                          <a:pt x="0" y="89913"/>
                        </a:lnTo>
                        <a:lnTo>
                          <a:pt x="77670" y="477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39" name="Freeform 38"/>
                  <p:cNvSpPr/>
                  <p:nvPr/>
                </p:nvSpPr>
                <p:spPr>
                  <a:xfrm>
                    <a:off x="5029122" y="3462450"/>
                    <a:ext cx="87130" cy="591994"/>
                  </a:xfrm>
                  <a:custGeom>
                    <a:avLst/>
                    <a:gdLst>
                      <a:gd name="connsiteX0" fmla="*/ 159774 w 168482"/>
                      <a:gd name="connsiteY0" fmla="*/ 0 h 560459"/>
                      <a:gd name="connsiteX1" fmla="*/ 162205 w 168482"/>
                      <a:gd name="connsiteY1" fmla="*/ 31959 h 560459"/>
                      <a:gd name="connsiteX2" fmla="*/ 168482 w 168482"/>
                      <a:gd name="connsiteY2" fmla="*/ 280229 h 560459"/>
                      <a:gd name="connsiteX3" fmla="*/ 162205 w 168482"/>
                      <a:gd name="connsiteY3" fmla="*/ 528499 h 560459"/>
                      <a:gd name="connsiteX4" fmla="*/ 159774 w 168482"/>
                      <a:gd name="connsiteY4" fmla="*/ 560459 h 560459"/>
                      <a:gd name="connsiteX5" fmla="*/ 137402 w 168482"/>
                      <a:gd name="connsiteY5" fmla="*/ 553514 h 560459"/>
                      <a:gd name="connsiteX6" fmla="*/ 24465 w 168482"/>
                      <a:gd name="connsiteY6" fmla="*/ 542129 h 560459"/>
                      <a:gd name="connsiteX7" fmla="*/ 0 w 168482"/>
                      <a:gd name="connsiteY7" fmla="*/ 544595 h 560459"/>
                      <a:gd name="connsiteX8" fmla="*/ 1853 w 168482"/>
                      <a:gd name="connsiteY8" fmla="*/ 520237 h 560459"/>
                      <a:gd name="connsiteX9" fmla="*/ 7921 w 168482"/>
                      <a:gd name="connsiteY9" fmla="*/ 280229 h 560459"/>
                      <a:gd name="connsiteX10" fmla="*/ 1853 w 168482"/>
                      <a:gd name="connsiteY10" fmla="*/ 40222 h 560459"/>
                      <a:gd name="connsiteX11" fmla="*/ 0 w 168482"/>
                      <a:gd name="connsiteY11" fmla="*/ 15863 h 560459"/>
                      <a:gd name="connsiteX12" fmla="*/ 24465 w 168482"/>
                      <a:gd name="connsiteY12" fmla="*/ 18329 h 560459"/>
                      <a:gd name="connsiteX13" fmla="*/ 137402 w 168482"/>
                      <a:gd name="connsiteY13" fmla="*/ 6944 h 56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82" h="560459">
                        <a:moveTo>
                          <a:pt x="159774" y="0"/>
                        </a:moveTo>
                        <a:lnTo>
                          <a:pt x="162205" y="31959"/>
                        </a:lnTo>
                        <a:cubicBezTo>
                          <a:pt x="166373" y="114190"/>
                          <a:pt x="168482" y="196963"/>
                          <a:pt x="168482" y="280229"/>
                        </a:cubicBezTo>
                        <a:cubicBezTo>
                          <a:pt x="168482" y="363495"/>
                          <a:pt x="166373" y="446269"/>
                          <a:pt x="162205" y="528499"/>
                        </a:cubicBezTo>
                        <a:lnTo>
                          <a:pt x="159774" y="560459"/>
                        </a:lnTo>
                        <a:lnTo>
                          <a:pt x="137402" y="553514"/>
                        </a:lnTo>
                        <a:cubicBezTo>
                          <a:pt x="100923" y="546049"/>
                          <a:pt x="63152" y="542129"/>
                          <a:pt x="24465" y="542129"/>
                        </a:cubicBezTo>
                        <a:lnTo>
                          <a:pt x="0" y="544595"/>
                        </a:lnTo>
                        <a:lnTo>
                          <a:pt x="1853" y="520237"/>
                        </a:lnTo>
                        <a:cubicBezTo>
                          <a:pt x="5882" y="440743"/>
                          <a:pt x="7921" y="360724"/>
                          <a:pt x="7921" y="280229"/>
                        </a:cubicBezTo>
                        <a:cubicBezTo>
                          <a:pt x="7921" y="199734"/>
                          <a:pt x="5882" y="119716"/>
                          <a:pt x="1853" y="40222"/>
                        </a:cubicBezTo>
                        <a:lnTo>
                          <a:pt x="0" y="15863"/>
                        </a:lnTo>
                        <a:lnTo>
                          <a:pt x="24465" y="18329"/>
                        </a:lnTo>
                        <a:cubicBezTo>
                          <a:pt x="63152" y="18329"/>
                          <a:pt x="100923" y="14409"/>
                          <a:pt x="137402" y="694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44" name="Freeform 43"/>
                  <p:cNvSpPr/>
                  <p:nvPr/>
                </p:nvSpPr>
                <p:spPr>
                  <a:xfrm>
                    <a:off x="4687608" y="4457568"/>
                    <a:ext cx="220456" cy="398931"/>
                  </a:xfrm>
                  <a:custGeom>
                    <a:avLst/>
                    <a:gdLst>
                      <a:gd name="connsiteX0" fmla="*/ 235454 w 391921"/>
                      <a:gd name="connsiteY0" fmla="*/ 0 h 709210"/>
                      <a:gd name="connsiteX1" fmla="*/ 335485 w 391921"/>
                      <a:gd name="connsiteY1" fmla="*/ 31051 h 709210"/>
                      <a:gd name="connsiteX2" fmla="*/ 391921 w 391921"/>
                      <a:gd name="connsiteY2" fmla="*/ 36740 h 709210"/>
                      <a:gd name="connsiteX3" fmla="*/ 375538 w 391921"/>
                      <a:gd name="connsiteY3" fmla="*/ 94436 h 709210"/>
                      <a:gd name="connsiteX4" fmla="*/ 166256 w 391921"/>
                      <a:gd name="connsiteY4" fmla="*/ 645240 h 709210"/>
                      <a:gd name="connsiteX5" fmla="*/ 134954 w 391921"/>
                      <a:gd name="connsiteY5" fmla="*/ 709210 h 709210"/>
                      <a:gd name="connsiteX6" fmla="*/ 77663 w 391921"/>
                      <a:gd name="connsiteY6" fmla="*/ 661940 h 709210"/>
                      <a:gd name="connsiteX7" fmla="*/ 0 w 391921"/>
                      <a:gd name="connsiteY7" fmla="*/ 619786 h 709210"/>
                      <a:gd name="connsiteX8" fmla="*/ 19878 w 391921"/>
                      <a:gd name="connsiteY8" fmla="*/ 579163 h 709210"/>
                      <a:gd name="connsiteX9" fmla="*/ 222195 w 391921"/>
                      <a:gd name="connsiteY9" fmla="*/ 46690 h 7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921" h="709210">
                        <a:moveTo>
                          <a:pt x="235454" y="0"/>
                        </a:moveTo>
                        <a:lnTo>
                          <a:pt x="335485" y="31051"/>
                        </a:lnTo>
                        <a:lnTo>
                          <a:pt x="391921" y="36740"/>
                        </a:lnTo>
                        <a:lnTo>
                          <a:pt x="375538" y="94436"/>
                        </a:lnTo>
                        <a:cubicBezTo>
                          <a:pt x="316803" y="283275"/>
                          <a:pt x="246779" y="467139"/>
                          <a:pt x="166256" y="645240"/>
                        </a:cubicBezTo>
                        <a:lnTo>
                          <a:pt x="134954" y="709210"/>
                        </a:lnTo>
                        <a:lnTo>
                          <a:pt x="77663" y="661940"/>
                        </a:lnTo>
                        <a:lnTo>
                          <a:pt x="0" y="619786"/>
                        </a:lnTo>
                        <a:lnTo>
                          <a:pt x="19878" y="579163"/>
                        </a:lnTo>
                        <a:cubicBezTo>
                          <a:pt x="97722" y="406989"/>
                          <a:pt x="165415" y="229244"/>
                          <a:pt x="222195" y="4669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47" name="Freeform 46"/>
                  <p:cNvSpPr/>
                  <p:nvPr/>
                </p:nvSpPr>
                <p:spPr>
                  <a:xfrm>
                    <a:off x="3926493" y="5375726"/>
                    <a:ext cx="358982" cy="300797"/>
                  </a:xfrm>
                  <a:custGeom>
                    <a:avLst/>
                    <a:gdLst>
                      <a:gd name="connsiteX0" fmla="*/ 498399 w 638189"/>
                      <a:gd name="connsiteY0" fmla="*/ 0 h 534751"/>
                      <a:gd name="connsiteX1" fmla="*/ 532378 w 638189"/>
                      <a:gd name="connsiteY1" fmla="*/ 28034 h 534751"/>
                      <a:gd name="connsiteX2" fmla="*/ 627567 w 638189"/>
                      <a:gd name="connsiteY2" fmla="*/ 79701 h 534751"/>
                      <a:gd name="connsiteX3" fmla="*/ 638189 w 638189"/>
                      <a:gd name="connsiteY3" fmla="*/ 82999 h 534751"/>
                      <a:gd name="connsiteX4" fmla="*/ 459142 w 638189"/>
                      <a:gd name="connsiteY4" fmla="*/ 297338 h 534751"/>
                      <a:gd name="connsiteX5" fmla="*/ 260713 w 638189"/>
                      <a:gd name="connsiteY5" fmla="*/ 507963 h 534751"/>
                      <a:gd name="connsiteX6" fmla="*/ 232616 w 638189"/>
                      <a:gd name="connsiteY6" fmla="*/ 534751 h 534751"/>
                      <a:gd name="connsiteX7" fmla="*/ 0 w 638189"/>
                      <a:gd name="connsiteY7" fmla="*/ 534751 h 534751"/>
                      <a:gd name="connsiteX8" fmla="*/ 147179 w 638189"/>
                      <a:gd name="connsiteY8" fmla="*/ 394429 h 534751"/>
                      <a:gd name="connsiteX9" fmla="*/ 339004 w 638189"/>
                      <a:gd name="connsiteY9" fmla="*/ 190813 h 53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189" h="534751">
                        <a:moveTo>
                          <a:pt x="498399" y="0"/>
                        </a:moveTo>
                        <a:lnTo>
                          <a:pt x="532378" y="28034"/>
                        </a:lnTo>
                        <a:cubicBezTo>
                          <a:pt x="562190" y="48175"/>
                          <a:pt x="594045" y="65523"/>
                          <a:pt x="627567" y="79701"/>
                        </a:cubicBezTo>
                        <a:lnTo>
                          <a:pt x="638189" y="82999"/>
                        </a:lnTo>
                        <a:lnTo>
                          <a:pt x="459142" y="297338"/>
                        </a:lnTo>
                        <a:cubicBezTo>
                          <a:pt x="395098" y="369513"/>
                          <a:pt x="328922" y="439755"/>
                          <a:pt x="260713" y="507963"/>
                        </a:cubicBezTo>
                        <a:lnTo>
                          <a:pt x="232616" y="534751"/>
                        </a:lnTo>
                        <a:lnTo>
                          <a:pt x="0" y="534751"/>
                        </a:lnTo>
                        <a:lnTo>
                          <a:pt x="147179" y="394429"/>
                        </a:lnTo>
                        <a:cubicBezTo>
                          <a:pt x="213118" y="328491"/>
                          <a:pt x="277091" y="260587"/>
                          <a:pt x="339004" y="19081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6" name="Oval 5"/>
                  <p:cNvSpPr/>
                  <p:nvPr/>
                </p:nvSpPr>
                <p:spPr>
                  <a:xfrm>
                    <a:off x="3885451" y="1181478"/>
                    <a:ext cx="769586" cy="7695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Oval 8"/>
                  <p:cNvSpPr/>
                  <p:nvPr/>
                </p:nvSpPr>
                <p:spPr>
                  <a:xfrm>
                    <a:off x="4413042" y="2006519"/>
                    <a:ext cx="769586" cy="7695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Oval 9"/>
                  <p:cNvSpPr/>
                  <p:nvPr/>
                </p:nvSpPr>
                <p:spPr>
                  <a:xfrm>
                    <a:off x="4592918" y="3922033"/>
                    <a:ext cx="769586" cy="7695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Oval 10"/>
                  <p:cNvSpPr/>
                  <p:nvPr/>
                </p:nvSpPr>
                <p:spPr>
                  <a:xfrm>
                    <a:off x="4626307" y="2829967"/>
                    <a:ext cx="769586" cy="76958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highlight>
                        <a:srgbClr val="800080"/>
                      </a:highlight>
                    </a:endParaRPr>
                  </a:p>
                </p:txBody>
              </p:sp>
              <p:sp>
                <p:nvSpPr>
                  <p:cNvPr id="48" name="TextBox 47"/>
                  <p:cNvSpPr txBox="1"/>
                  <p:nvPr/>
                </p:nvSpPr>
                <p:spPr>
                  <a:xfrm>
                    <a:off x="4812870" y="1285673"/>
                    <a:ext cx="1775358" cy="400110"/>
                  </a:xfrm>
                  <a:prstGeom prst="rect">
                    <a:avLst/>
                  </a:prstGeom>
                  <a:noFill/>
                </p:spPr>
                <p:txBody>
                  <a:bodyPr wrap="none" rtlCol="0">
                    <a:spAutoFit/>
                  </a:bodyPr>
                  <a:lstStyle/>
                  <a:p>
                    <a:r>
                      <a:rPr lang="es-ES" sz="2000" b="1" dirty="0">
                        <a:solidFill>
                          <a:schemeClr val="accent6">
                            <a:lumMod val="60000"/>
                            <a:lumOff val="40000"/>
                          </a:schemeClr>
                        </a:solidFill>
                      </a:rPr>
                      <a:t>ENAJENACIÓN</a:t>
                    </a:r>
                    <a:r>
                      <a:rPr lang="es-ES" b="1" dirty="0"/>
                      <a:t>.</a:t>
                    </a:r>
                    <a:endParaRPr lang="en-US" b="1" cap="all" dirty="0">
                      <a:solidFill>
                        <a:schemeClr val="accent6"/>
                      </a:solidFill>
                    </a:endParaRPr>
                  </a:p>
                </p:txBody>
              </p:sp>
              <p:sp>
                <p:nvSpPr>
                  <p:cNvPr id="52" name="TextBox 51"/>
                  <p:cNvSpPr txBox="1"/>
                  <p:nvPr/>
                </p:nvSpPr>
                <p:spPr>
                  <a:xfrm>
                    <a:off x="5606750" y="3028043"/>
                    <a:ext cx="2930033" cy="369332"/>
                  </a:xfrm>
                  <a:prstGeom prst="rect">
                    <a:avLst/>
                  </a:prstGeom>
                  <a:noFill/>
                </p:spPr>
                <p:txBody>
                  <a:bodyPr wrap="none" rtlCol="0">
                    <a:spAutoFit/>
                  </a:bodyPr>
                  <a:lstStyle/>
                  <a:p>
                    <a:r>
                      <a:rPr lang="en-US" b="1" cap="all" dirty="0">
                        <a:solidFill>
                          <a:srgbClr val="339966"/>
                        </a:solidFill>
                      </a:rPr>
                      <a:t>Destinación provisional.</a:t>
                    </a:r>
                  </a:p>
                </p:txBody>
              </p:sp>
              <p:sp>
                <p:nvSpPr>
                  <p:cNvPr id="55" name="TextBox 54"/>
                  <p:cNvSpPr txBox="1"/>
                  <p:nvPr/>
                </p:nvSpPr>
                <p:spPr>
                  <a:xfrm>
                    <a:off x="5422614" y="3865981"/>
                    <a:ext cx="3557320" cy="646331"/>
                  </a:xfrm>
                  <a:prstGeom prst="rect">
                    <a:avLst/>
                  </a:prstGeom>
                  <a:noFill/>
                </p:spPr>
                <p:txBody>
                  <a:bodyPr wrap="none" rtlCol="0">
                    <a:spAutoFit/>
                  </a:bodyPr>
                  <a:lstStyle/>
                  <a:p>
                    <a:endParaRPr lang="en-US" b="1" cap="all" dirty="0">
                      <a:solidFill>
                        <a:schemeClr val="accent4"/>
                      </a:solidFill>
                    </a:endParaRPr>
                  </a:p>
                  <a:p>
                    <a:r>
                      <a:rPr lang="en-US" b="1" cap="all" dirty="0">
                        <a:solidFill>
                          <a:schemeClr val="accent4"/>
                        </a:solidFill>
                      </a:rPr>
                      <a:t>Destrucción o chatarrización.</a:t>
                    </a:r>
                  </a:p>
                </p:txBody>
              </p:sp>
              <p:sp>
                <p:nvSpPr>
                  <p:cNvPr id="58" name="TextBox 57"/>
                  <p:cNvSpPr txBox="1"/>
                  <p:nvPr/>
                </p:nvSpPr>
                <p:spPr>
                  <a:xfrm>
                    <a:off x="4929909" y="4796107"/>
                    <a:ext cx="3998945" cy="923330"/>
                  </a:xfrm>
                  <a:prstGeom prst="rect">
                    <a:avLst/>
                  </a:prstGeom>
                  <a:noFill/>
                </p:spPr>
                <p:txBody>
                  <a:bodyPr wrap="square" rtlCol="0">
                    <a:spAutoFit/>
                  </a:bodyPr>
                  <a:lstStyle/>
                  <a:p>
                    <a:endParaRPr lang="en-US" b="1" cap="all" dirty="0">
                      <a:solidFill>
                        <a:schemeClr val="accent2"/>
                      </a:solidFill>
                    </a:endParaRPr>
                  </a:p>
                  <a:p>
                    <a:r>
                      <a:rPr lang="en-US" b="1" cap="all" dirty="0">
                        <a:solidFill>
                          <a:schemeClr val="accent2"/>
                        </a:solidFill>
                      </a:rPr>
                      <a:t> </a:t>
                    </a:r>
                    <a:r>
                      <a:rPr lang="es-CO" b="1" cap="all" dirty="0">
                        <a:solidFill>
                          <a:schemeClr val="accent2"/>
                        </a:solidFill>
                      </a:rPr>
                      <a:t>Donación entre entidades públicas</a:t>
                    </a:r>
                  </a:p>
                </p:txBody>
              </p:sp>
              <p:sp>
                <p:nvSpPr>
                  <p:cNvPr id="60" name="Oval 59"/>
                  <p:cNvSpPr/>
                  <p:nvPr/>
                </p:nvSpPr>
                <p:spPr>
                  <a:xfrm>
                    <a:off x="4011393" y="1285673"/>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1" name="Oval 60"/>
                  <p:cNvSpPr/>
                  <p:nvPr/>
                </p:nvSpPr>
                <p:spPr>
                  <a:xfrm>
                    <a:off x="4524527" y="2031059"/>
                    <a:ext cx="591725" cy="681054"/>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2" name="Oval 61"/>
                  <p:cNvSpPr/>
                  <p:nvPr/>
                </p:nvSpPr>
                <p:spPr>
                  <a:xfrm>
                    <a:off x="4707509" y="4030186"/>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4" name="Shape 2554"/>
                  <p:cNvSpPr/>
                  <p:nvPr/>
                </p:nvSpPr>
                <p:spPr>
                  <a:xfrm>
                    <a:off x="4311481" y="4841057"/>
                    <a:ext cx="427484" cy="38862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53585F"/>
                  </a:solidFill>
                  <a:ln w="12700">
                    <a:miter lim="400000"/>
                  </a:ln>
                </p:spPr>
                <p:txBody>
                  <a:bodyPr lIns="10713" tIns="10713" rIns="10713" bIns="10713" anchor="ctr"/>
                  <a:lstStyle/>
                  <a:p>
                    <a:pPr defTabSz="12854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44"/>
                  </a:p>
                </p:txBody>
              </p:sp>
              <p:sp>
                <p:nvSpPr>
                  <p:cNvPr id="65" name="Shape 2587"/>
                  <p:cNvSpPr/>
                  <p:nvPr/>
                </p:nvSpPr>
                <p:spPr>
                  <a:xfrm>
                    <a:off x="4158711" y="1424679"/>
                    <a:ext cx="320945" cy="32094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10713" tIns="10713" rIns="10713" bIns="10713" anchor="ctr"/>
                  <a:lstStyle/>
                  <a:p>
                    <a:pPr defTabSz="12854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44"/>
                  </a:p>
                </p:txBody>
              </p:sp>
              <p:sp>
                <p:nvSpPr>
                  <p:cNvPr id="66" name="Shape 2545"/>
                  <p:cNvSpPr/>
                  <p:nvPr/>
                </p:nvSpPr>
                <p:spPr>
                  <a:xfrm>
                    <a:off x="4624606" y="2205101"/>
                    <a:ext cx="391566" cy="391566"/>
                  </a:xfrm>
                  <a:custGeom>
                    <a:avLst/>
                    <a:gdLst/>
                    <a:ahLst/>
                    <a:cxnLst>
                      <a:cxn ang="0">
                        <a:pos x="wd2" y="hd2"/>
                      </a:cxn>
                      <a:cxn ang="5400000">
                        <a:pos x="wd2" y="hd2"/>
                      </a:cxn>
                      <a:cxn ang="10800000">
                        <a:pos x="wd2" y="hd2"/>
                      </a:cxn>
                      <a:cxn ang="16200000">
                        <a:pos x="wd2" y="hd2"/>
                      </a:cxn>
                    </a:cxnLst>
                    <a:rect l="0" t="0" r="r" b="b"/>
                    <a:pathLst>
                      <a:path w="21600" h="21600" extrusionOk="0">
                        <a:moveTo>
                          <a:pt x="10800" y="20619"/>
                        </a:moveTo>
                        <a:cubicBezTo>
                          <a:pt x="5377" y="20619"/>
                          <a:pt x="982" y="16223"/>
                          <a:pt x="982" y="10800"/>
                        </a:cubicBezTo>
                        <a:cubicBezTo>
                          <a:pt x="982" y="5378"/>
                          <a:pt x="5377" y="982"/>
                          <a:pt x="10800" y="982"/>
                        </a:cubicBezTo>
                        <a:cubicBezTo>
                          <a:pt x="13336" y="982"/>
                          <a:pt x="15638" y="1950"/>
                          <a:pt x="17377" y="3529"/>
                        </a:cubicBezTo>
                        <a:lnTo>
                          <a:pt x="10453" y="10453"/>
                        </a:lnTo>
                        <a:cubicBezTo>
                          <a:pt x="10364" y="10542"/>
                          <a:pt x="10309" y="10665"/>
                          <a:pt x="10309" y="10800"/>
                        </a:cubicBezTo>
                        <a:cubicBezTo>
                          <a:pt x="10309" y="11072"/>
                          <a:pt x="10529" y="11291"/>
                          <a:pt x="10800" y="11291"/>
                        </a:cubicBezTo>
                        <a:lnTo>
                          <a:pt x="20594" y="11291"/>
                        </a:lnTo>
                        <a:cubicBezTo>
                          <a:pt x="20336" y="16484"/>
                          <a:pt x="16057" y="20619"/>
                          <a:pt x="10800" y="20619"/>
                        </a:cubicBezTo>
                        <a:moveTo>
                          <a:pt x="20594" y="10309"/>
                        </a:moveTo>
                        <a:lnTo>
                          <a:pt x="11985" y="10309"/>
                        </a:lnTo>
                        <a:lnTo>
                          <a:pt x="18071" y="4223"/>
                        </a:lnTo>
                        <a:cubicBezTo>
                          <a:pt x="19541" y="5852"/>
                          <a:pt x="20477" y="7971"/>
                          <a:pt x="20594" y="10309"/>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path>
                    </a:pathLst>
                  </a:custGeom>
                  <a:solidFill>
                    <a:srgbClr val="53585F"/>
                  </a:solidFill>
                  <a:ln w="12700">
                    <a:miter lim="400000"/>
                  </a:ln>
                </p:spPr>
                <p:txBody>
                  <a:bodyPr lIns="10713" tIns="10713" rIns="10713" bIns="10713" anchor="ctr"/>
                  <a:lstStyle/>
                  <a:p>
                    <a:pPr defTabSz="12854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44"/>
                  </a:p>
                </p:txBody>
              </p:sp>
              <p:sp>
                <p:nvSpPr>
                  <p:cNvPr id="67" name="Shape 2604"/>
                  <p:cNvSpPr/>
                  <p:nvPr/>
                </p:nvSpPr>
                <p:spPr>
                  <a:xfrm>
                    <a:off x="4821693" y="4194656"/>
                    <a:ext cx="348310" cy="284981"/>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17673" y="9600"/>
                        </a:lnTo>
                        <a:lnTo>
                          <a:pt x="17673" y="8400"/>
                        </a:lnTo>
                        <a:cubicBezTo>
                          <a:pt x="17673" y="7738"/>
                          <a:pt x="17233" y="7200"/>
                          <a:pt x="16691" y="7200"/>
                        </a:cubicBezTo>
                        <a:lnTo>
                          <a:pt x="14727" y="7200"/>
                        </a:lnTo>
                        <a:cubicBezTo>
                          <a:pt x="14186" y="7200"/>
                          <a:pt x="13745" y="7738"/>
                          <a:pt x="13745" y="8400"/>
                        </a:cubicBezTo>
                        <a:lnTo>
                          <a:pt x="13745" y="9600"/>
                        </a:lnTo>
                        <a:lnTo>
                          <a:pt x="7855" y="9600"/>
                        </a:lnTo>
                        <a:lnTo>
                          <a:pt x="7855" y="8400"/>
                        </a:lnTo>
                        <a:cubicBezTo>
                          <a:pt x="7855" y="7738"/>
                          <a:pt x="7414" y="7200"/>
                          <a:pt x="6873" y="7200"/>
                        </a:cubicBezTo>
                        <a:lnTo>
                          <a:pt x="4909" y="7200"/>
                        </a:lnTo>
                        <a:cubicBezTo>
                          <a:pt x="4367" y="7200"/>
                          <a:pt x="3927" y="7738"/>
                          <a:pt x="3927" y="8400"/>
                        </a:cubicBezTo>
                        <a:lnTo>
                          <a:pt x="3927" y="9600"/>
                        </a:lnTo>
                        <a:lnTo>
                          <a:pt x="982" y="9600"/>
                        </a:lnTo>
                        <a:lnTo>
                          <a:pt x="982" y="3601"/>
                        </a:lnTo>
                        <a:lnTo>
                          <a:pt x="20618" y="3601"/>
                        </a:lnTo>
                        <a:cubicBezTo>
                          <a:pt x="20618" y="3601"/>
                          <a:pt x="20618" y="9600"/>
                          <a:pt x="20618" y="9600"/>
                        </a:cubicBezTo>
                        <a:close/>
                        <a:moveTo>
                          <a:pt x="14727" y="8400"/>
                        </a:moveTo>
                        <a:lnTo>
                          <a:pt x="16691" y="8400"/>
                        </a:lnTo>
                        <a:lnTo>
                          <a:pt x="16691" y="12001"/>
                        </a:lnTo>
                        <a:lnTo>
                          <a:pt x="14727" y="12001"/>
                        </a:lnTo>
                        <a:cubicBezTo>
                          <a:pt x="14727" y="12001"/>
                          <a:pt x="14727" y="8400"/>
                          <a:pt x="14727" y="8400"/>
                        </a:cubicBezTo>
                        <a:close/>
                        <a:moveTo>
                          <a:pt x="4909" y="8400"/>
                        </a:moveTo>
                        <a:lnTo>
                          <a:pt x="6873" y="8400"/>
                        </a:lnTo>
                        <a:lnTo>
                          <a:pt x="6873" y="12001"/>
                        </a:lnTo>
                        <a:lnTo>
                          <a:pt x="4909" y="12001"/>
                        </a:lnTo>
                        <a:cubicBezTo>
                          <a:pt x="4909" y="12001"/>
                          <a:pt x="4909" y="8400"/>
                          <a:pt x="4909" y="8400"/>
                        </a:cubicBezTo>
                        <a:close/>
                        <a:moveTo>
                          <a:pt x="19636" y="20400"/>
                        </a:moveTo>
                        <a:lnTo>
                          <a:pt x="1964" y="20400"/>
                        </a:lnTo>
                        <a:lnTo>
                          <a:pt x="1964" y="10800"/>
                        </a:lnTo>
                        <a:lnTo>
                          <a:pt x="3927" y="10800"/>
                        </a:lnTo>
                        <a:lnTo>
                          <a:pt x="3927" y="12001"/>
                        </a:lnTo>
                        <a:cubicBezTo>
                          <a:pt x="3927" y="12662"/>
                          <a:pt x="4367" y="13200"/>
                          <a:pt x="4909" y="13200"/>
                        </a:cubicBezTo>
                        <a:lnTo>
                          <a:pt x="6873" y="13200"/>
                        </a:lnTo>
                        <a:cubicBezTo>
                          <a:pt x="7414" y="13200"/>
                          <a:pt x="7855" y="12662"/>
                          <a:pt x="7855" y="12001"/>
                        </a:cubicBezTo>
                        <a:lnTo>
                          <a:pt x="7855" y="10800"/>
                        </a:lnTo>
                        <a:lnTo>
                          <a:pt x="13745" y="10800"/>
                        </a:lnTo>
                        <a:lnTo>
                          <a:pt x="13745" y="12001"/>
                        </a:lnTo>
                        <a:cubicBezTo>
                          <a:pt x="13745" y="12662"/>
                          <a:pt x="14186" y="13200"/>
                          <a:pt x="14727" y="13200"/>
                        </a:cubicBezTo>
                        <a:lnTo>
                          <a:pt x="16691" y="13200"/>
                        </a:lnTo>
                        <a:cubicBezTo>
                          <a:pt x="17233" y="13200"/>
                          <a:pt x="17673" y="12662"/>
                          <a:pt x="17673" y="12001"/>
                        </a:cubicBezTo>
                        <a:lnTo>
                          <a:pt x="17673" y="10800"/>
                        </a:lnTo>
                        <a:lnTo>
                          <a:pt x="19636" y="10800"/>
                        </a:lnTo>
                        <a:cubicBezTo>
                          <a:pt x="19636" y="10800"/>
                          <a:pt x="19636" y="20400"/>
                          <a:pt x="19636" y="20400"/>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40" y="2400"/>
                          <a:pt x="0" y="2938"/>
                          <a:pt x="0" y="3601"/>
                        </a:cubicBezTo>
                        <a:lnTo>
                          <a:pt x="0" y="9600"/>
                        </a:lnTo>
                        <a:cubicBezTo>
                          <a:pt x="0" y="10262"/>
                          <a:pt x="440" y="10800"/>
                          <a:pt x="982" y="10800"/>
                        </a:cubicBezTo>
                        <a:lnTo>
                          <a:pt x="982" y="20400"/>
                        </a:lnTo>
                        <a:cubicBezTo>
                          <a:pt x="982" y="21062"/>
                          <a:pt x="1422" y="21600"/>
                          <a:pt x="1964" y="21600"/>
                        </a:cubicBezTo>
                        <a:lnTo>
                          <a:pt x="19636" y="21600"/>
                        </a:lnTo>
                        <a:cubicBezTo>
                          <a:pt x="20178" y="21600"/>
                          <a:pt x="20618" y="21062"/>
                          <a:pt x="20618" y="20400"/>
                        </a:cubicBezTo>
                        <a:lnTo>
                          <a:pt x="20618" y="10800"/>
                        </a:lnTo>
                        <a:cubicBezTo>
                          <a:pt x="21160" y="10800"/>
                          <a:pt x="21600" y="10262"/>
                          <a:pt x="21600" y="9600"/>
                        </a:cubicBezTo>
                        <a:lnTo>
                          <a:pt x="21600" y="3601"/>
                        </a:lnTo>
                        <a:cubicBezTo>
                          <a:pt x="21600" y="2938"/>
                          <a:pt x="21160" y="2400"/>
                          <a:pt x="20618" y="2400"/>
                        </a:cubicBezTo>
                      </a:path>
                    </a:pathLst>
                  </a:custGeom>
                  <a:solidFill>
                    <a:srgbClr val="53585F"/>
                  </a:solidFill>
                  <a:ln w="12700">
                    <a:miter lim="400000"/>
                  </a:ln>
                </p:spPr>
                <p:txBody>
                  <a:bodyPr lIns="10713" tIns="10713" rIns="10713" bIns="10713" anchor="ctr"/>
                  <a:lstStyle/>
                  <a:p>
                    <a:pPr defTabSz="12854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44"/>
                  </a:p>
                </p:txBody>
              </p:sp>
              <p:sp>
                <p:nvSpPr>
                  <p:cNvPr id="30" name="Oval 10">
                    <a:extLst>
                      <a:ext uri="{FF2B5EF4-FFF2-40B4-BE49-F238E27FC236}">
                        <a16:creationId xmlns:a16="http://schemas.microsoft.com/office/drawing/2014/main" id="{43B47131-48FC-421B-A318-DA74BB75C849}"/>
                      </a:ext>
                    </a:extLst>
                  </p:cNvPr>
                  <p:cNvSpPr/>
                  <p:nvPr/>
                </p:nvSpPr>
                <p:spPr>
                  <a:xfrm>
                    <a:off x="4165546" y="4799962"/>
                    <a:ext cx="769586" cy="7695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6" name="Oval 62">
                    <a:extLst>
                      <a:ext uri="{FF2B5EF4-FFF2-40B4-BE49-F238E27FC236}">
                        <a16:creationId xmlns:a16="http://schemas.microsoft.com/office/drawing/2014/main" id="{7052F46A-C6F9-43E9-8E3F-7DF4B5A2AA7A}"/>
                      </a:ext>
                    </a:extLst>
                  </p:cNvPr>
                  <p:cNvSpPr/>
                  <p:nvPr/>
                </p:nvSpPr>
                <p:spPr>
                  <a:xfrm>
                    <a:off x="4236187" y="4887185"/>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8" name="Oval 62">
                    <a:extLst>
                      <a:ext uri="{FF2B5EF4-FFF2-40B4-BE49-F238E27FC236}">
                        <a16:creationId xmlns:a16="http://schemas.microsoft.com/office/drawing/2014/main" id="{A74EBA35-29A3-404B-894C-41E463997D76}"/>
                      </a:ext>
                    </a:extLst>
                  </p:cNvPr>
                  <p:cNvSpPr/>
                  <p:nvPr/>
                </p:nvSpPr>
                <p:spPr>
                  <a:xfrm>
                    <a:off x="4722760" y="2935117"/>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0" name="Freeform 38">
                    <a:extLst>
                      <a:ext uri="{FF2B5EF4-FFF2-40B4-BE49-F238E27FC236}">
                        <a16:creationId xmlns:a16="http://schemas.microsoft.com/office/drawing/2014/main" id="{187CCE52-C2D3-47F8-A6DA-30D41BB61814}"/>
                      </a:ext>
                    </a:extLst>
                  </p:cNvPr>
                  <p:cNvSpPr/>
                  <p:nvPr/>
                </p:nvSpPr>
                <p:spPr>
                  <a:xfrm>
                    <a:off x="4908065" y="2650530"/>
                    <a:ext cx="103037" cy="202241"/>
                  </a:xfrm>
                  <a:custGeom>
                    <a:avLst/>
                    <a:gdLst>
                      <a:gd name="connsiteX0" fmla="*/ 159774 w 168482"/>
                      <a:gd name="connsiteY0" fmla="*/ 0 h 560459"/>
                      <a:gd name="connsiteX1" fmla="*/ 162205 w 168482"/>
                      <a:gd name="connsiteY1" fmla="*/ 31959 h 560459"/>
                      <a:gd name="connsiteX2" fmla="*/ 168482 w 168482"/>
                      <a:gd name="connsiteY2" fmla="*/ 280229 h 560459"/>
                      <a:gd name="connsiteX3" fmla="*/ 162205 w 168482"/>
                      <a:gd name="connsiteY3" fmla="*/ 528499 h 560459"/>
                      <a:gd name="connsiteX4" fmla="*/ 159774 w 168482"/>
                      <a:gd name="connsiteY4" fmla="*/ 560459 h 560459"/>
                      <a:gd name="connsiteX5" fmla="*/ 137402 w 168482"/>
                      <a:gd name="connsiteY5" fmla="*/ 553514 h 560459"/>
                      <a:gd name="connsiteX6" fmla="*/ 24465 w 168482"/>
                      <a:gd name="connsiteY6" fmla="*/ 542129 h 560459"/>
                      <a:gd name="connsiteX7" fmla="*/ 0 w 168482"/>
                      <a:gd name="connsiteY7" fmla="*/ 544595 h 560459"/>
                      <a:gd name="connsiteX8" fmla="*/ 1853 w 168482"/>
                      <a:gd name="connsiteY8" fmla="*/ 520237 h 560459"/>
                      <a:gd name="connsiteX9" fmla="*/ 7921 w 168482"/>
                      <a:gd name="connsiteY9" fmla="*/ 280229 h 560459"/>
                      <a:gd name="connsiteX10" fmla="*/ 1853 w 168482"/>
                      <a:gd name="connsiteY10" fmla="*/ 40222 h 560459"/>
                      <a:gd name="connsiteX11" fmla="*/ 0 w 168482"/>
                      <a:gd name="connsiteY11" fmla="*/ 15863 h 560459"/>
                      <a:gd name="connsiteX12" fmla="*/ 24465 w 168482"/>
                      <a:gd name="connsiteY12" fmla="*/ 18329 h 560459"/>
                      <a:gd name="connsiteX13" fmla="*/ 137402 w 168482"/>
                      <a:gd name="connsiteY13" fmla="*/ 6944 h 56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82" h="560459">
                        <a:moveTo>
                          <a:pt x="159774" y="0"/>
                        </a:moveTo>
                        <a:lnTo>
                          <a:pt x="162205" y="31959"/>
                        </a:lnTo>
                        <a:cubicBezTo>
                          <a:pt x="166373" y="114190"/>
                          <a:pt x="168482" y="196963"/>
                          <a:pt x="168482" y="280229"/>
                        </a:cubicBezTo>
                        <a:cubicBezTo>
                          <a:pt x="168482" y="363495"/>
                          <a:pt x="166373" y="446269"/>
                          <a:pt x="162205" y="528499"/>
                        </a:cubicBezTo>
                        <a:lnTo>
                          <a:pt x="159774" y="560459"/>
                        </a:lnTo>
                        <a:lnTo>
                          <a:pt x="137402" y="553514"/>
                        </a:lnTo>
                        <a:cubicBezTo>
                          <a:pt x="100923" y="546049"/>
                          <a:pt x="63152" y="542129"/>
                          <a:pt x="24465" y="542129"/>
                        </a:cubicBezTo>
                        <a:lnTo>
                          <a:pt x="0" y="544595"/>
                        </a:lnTo>
                        <a:lnTo>
                          <a:pt x="1853" y="520237"/>
                        </a:lnTo>
                        <a:cubicBezTo>
                          <a:pt x="5882" y="440743"/>
                          <a:pt x="7921" y="360724"/>
                          <a:pt x="7921" y="280229"/>
                        </a:cubicBezTo>
                        <a:cubicBezTo>
                          <a:pt x="7921" y="199734"/>
                          <a:pt x="5882" y="119716"/>
                          <a:pt x="1853" y="40222"/>
                        </a:cubicBezTo>
                        <a:lnTo>
                          <a:pt x="0" y="15863"/>
                        </a:lnTo>
                        <a:lnTo>
                          <a:pt x="24465" y="18329"/>
                        </a:lnTo>
                        <a:cubicBezTo>
                          <a:pt x="63152" y="18329"/>
                          <a:pt x="100923" y="14409"/>
                          <a:pt x="137402" y="694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pic>
                <p:nvPicPr>
                  <p:cNvPr id="4" name="Imagen 3">
                    <a:extLst>
                      <a:ext uri="{FF2B5EF4-FFF2-40B4-BE49-F238E27FC236}">
                        <a16:creationId xmlns:a16="http://schemas.microsoft.com/office/drawing/2014/main" id="{FEBF8EAC-4839-4BEB-8DC2-D74770635C60}"/>
                      </a:ext>
                    </a:extLst>
                  </p:cNvPr>
                  <p:cNvPicPr>
                    <a:picLocks noChangeAspect="1"/>
                  </p:cNvPicPr>
                  <p:nvPr/>
                </p:nvPicPr>
                <p:blipFill>
                  <a:blip r:embed="rId5"/>
                  <a:stretch>
                    <a:fillRect/>
                  </a:stretch>
                </p:blipFill>
                <p:spPr>
                  <a:xfrm>
                    <a:off x="4908064" y="3069259"/>
                    <a:ext cx="351961" cy="414811"/>
                  </a:xfrm>
                  <a:prstGeom prst="rect">
                    <a:avLst/>
                  </a:prstGeom>
                </p:spPr>
              </p:pic>
              <p:pic>
                <p:nvPicPr>
                  <p:cNvPr id="5" name="Imagen 4">
                    <a:extLst>
                      <a:ext uri="{FF2B5EF4-FFF2-40B4-BE49-F238E27FC236}">
                        <a16:creationId xmlns:a16="http://schemas.microsoft.com/office/drawing/2014/main" id="{A7BF5CA4-72B1-4B78-800F-1F9FDFDD8132}"/>
                      </a:ext>
                    </a:extLst>
                  </p:cNvPr>
                  <p:cNvPicPr>
                    <a:picLocks noChangeAspect="1"/>
                  </p:cNvPicPr>
                  <p:nvPr/>
                </p:nvPicPr>
                <p:blipFill>
                  <a:blip r:embed="rId6"/>
                  <a:stretch>
                    <a:fillRect/>
                  </a:stretch>
                </p:blipFill>
                <p:spPr>
                  <a:xfrm>
                    <a:off x="4437187" y="5022499"/>
                    <a:ext cx="301778" cy="2972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41" name="Oval 5">
                  <a:extLst>
                    <a:ext uri="{FF2B5EF4-FFF2-40B4-BE49-F238E27FC236}">
                      <a16:creationId xmlns:a16="http://schemas.microsoft.com/office/drawing/2014/main" id="{285D2B44-0D3F-4EC2-906B-36BA84275D4B}"/>
                    </a:ext>
                  </a:extLst>
                </p:cNvPr>
                <p:cNvSpPr/>
                <p:nvPr/>
              </p:nvSpPr>
              <p:spPr>
                <a:xfrm>
                  <a:off x="1984497" y="5342409"/>
                  <a:ext cx="769586" cy="7695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2" name="Oval 59">
                  <a:extLst>
                    <a:ext uri="{FF2B5EF4-FFF2-40B4-BE49-F238E27FC236}">
                      <a16:creationId xmlns:a16="http://schemas.microsoft.com/office/drawing/2014/main" id="{DD36D2D5-9772-470E-9C15-35ECB32E1A9A}"/>
                    </a:ext>
                  </a:extLst>
                </p:cNvPr>
                <p:cNvSpPr/>
                <p:nvPr/>
              </p:nvSpPr>
              <p:spPr>
                <a:xfrm>
                  <a:off x="2110439" y="5446604"/>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46" name="TextBox 47">
                  <a:extLst>
                    <a:ext uri="{FF2B5EF4-FFF2-40B4-BE49-F238E27FC236}">
                      <a16:creationId xmlns:a16="http://schemas.microsoft.com/office/drawing/2014/main" id="{977C1135-08BC-4BDB-A214-365E658B028D}"/>
                    </a:ext>
                  </a:extLst>
                </p:cNvPr>
                <p:cNvSpPr txBox="1"/>
                <p:nvPr/>
              </p:nvSpPr>
              <p:spPr>
                <a:xfrm>
                  <a:off x="2813064" y="5614405"/>
                  <a:ext cx="1720536" cy="369332"/>
                </a:xfrm>
                <a:prstGeom prst="rect">
                  <a:avLst/>
                </a:prstGeom>
                <a:noFill/>
              </p:spPr>
              <p:txBody>
                <a:bodyPr wrap="none" rtlCol="0">
                  <a:spAutoFit/>
                </a:bodyPr>
                <a:lstStyle/>
                <a:p>
                  <a:r>
                    <a:rPr lang="en-US" b="1" cap="all" dirty="0" err="1">
                      <a:solidFill>
                        <a:schemeClr val="accent6"/>
                      </a:solidFill>
                    </a:rPr>
                    <a:t>Venta</a:t>
                  </a:r>
                  <a:r>
                    <a:rPr lang="en-US" b="1" cap="all" dirty="0">
                      <a:solidFill>
                        <a:schemeClr val="accent6"/>
                      </a:solidFill>
                    </a:rPr>
                    <a:t> </a:t>
                  </a:r>
                  <a:r>
                    <a:rPr lang="en-US" b="1" cap="all" dirty="0" err="1">
                      <a:solidFill>
                        <a:schemeClr val="accent6"/>
                      </a:solidFill>
                    </a:rPr>
                    <a:t>masiva</a:t>
                  </a:r>
                  <a:r>
                    <a:rPr lang="en-US" b="1" cap="all" dirty="0">
                      <a:solidFill>
                        <a:schemeClr val="accent6"/>
                      </a:solidFill>
                    </a:rPr>
                    <a:t>.</a:t>
                  </a:r>
                </a:p>
              </p:txBody>
            </p:sp>
          </p:grpSp>
          <p:pic>
            <p:nvPicPr>
              <p:cNvPr id="37" name="Gráfico 36" descr="Casa">
                <a:extLst>
                  <a:ext uri="{FF2B5EF4-FFF2-40B4-BE49-F238E27FC236}">
                    <a16:creationId xmlns:a16="http://schemas.microsoft.com/office/drawing/2014/main" id="{78F6FD17-B8C9-4875-B95F-065069F66E6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82025" y="5544478"/>
                <a:ext cx="395470" cy="284013"/>
              </a:xfrm>
              <a:prstGeom prst="rect">
                <a:avLst/>
              </a:prstGeom>
            </p:spPr>
          </p:pic>
        </p:grpSp>
      </p:grpSp>
      <p:sp>
        <p:nvSpPr>
          <p:cNvPr id="16" name="Flecha: hacia abajo 15">
            <a:extLst>
              <a:ext uri="{FF2B5EF4-FFF2-40B4-BE49-F238E27FC236}">
                <a16:creationId xmlns:a16="http://schemas.microsoft.com/office/drawing/2014/main" id="{99ACD894-4345-455B-85D2-F91D4FAA6997}"/>
              </a:ext>
            </a:extLst>
          </p:cNvPr>
          <p:cNvSpPr/>
          <p:nvPr/>
        </p:nvSpPr>
        <p:spPr>
          <a:xfrm>
            <a:off x="8869680" y="3726564"/>
            <a:ext cx="1615440" cy="5915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esquinas redondeadas 16">
            <a:extLst>
              <a:ext uri="{FF2B5EF4-FFF2-40B4-BE49-F238E27FC236}">
                <a16:creationId xmlns:a16="http://schemas.microsoft.com/office/drawing/2014/main" id="{B167BF8E-1641-47CC-B1EA-7E4EC25C22EB}"/>
              </a:ext>
            </a:extLst>
          </p:cNvPr>
          <p:cNvSpPr/>
          <p:nvPr/>
        </p:nvSpPr>
        <p:spPr>
          <a:xfrm>
            <a:off x="7639969" y="4552202"/>
            <a:ext cx="3976064" cy="14942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6" name="Rectángulo 55">
            <a:extLst>
              <a:ext uri="{FF2B5EF4-FFF2-40B4-BE49-F238E27FC236}">
                <a16:creationId xmlns:a16="http://schemas.microsoft.com/office/drawing/2014/main" id="{988C32FF-DC39-4D2E-8269-61F4F26AC91A}"/>
              </a:ext>
            </a:extLst>
          </p:cNvPr>
          <p:cNvSpPr/>
          <p:nvPr/>
        </p:nvSpPr>
        <p:spPr>
          <a:xfrm>
            <a:off x="7533596" y="4642415"/>
            <a:ext cx="3976064" cy="1200329"/>
          </a:xfrm>
          <a:prstGeom prst="rect">
            <a:avLst/>
          </a:prstGeom>
        </p:spPr>
        <p:txBody>
          <a:bodyPr wrap="square">
            <a:spAutoFit/>
          </a:bodyPr>
          <a:lstStyle/>
          <a:p>
            <a:pPr algn="ctr">
              <a:spcAft>
                <a:spcPts val="0"/>
              </a:spcAft>
            </a:pPr>
            <a:r>
              <a:rPr lang="es-CO" sz="2400" b="1" dirty="0">
                <a:latin typeface="Arial Narrow" panose="020B0606020202030204" pitchFamily="34" charset="0"/>
                <a:ea typeface="Calibri" panose="020F0502020204030204" pitchFamily="34" charset="0"/>
                <a:cs typeface="Times New Roman" panose="02020603050405020304" pitchFamily="18" charset="0"/>
              </a:rPr>
              <a:t>Mecanismos Desarrollado</a:t>
            </a:r>
          </a:p>
          <a:p>
            <a:pPr algn="ctr">
              <a:spcAft>
                <a:spcPts val="0"/>
              </a:spcAft>
            </a:pPr>
            <a:r>
              <a:rPr lang="es-CO" sz="2400" b="1" dirty="0">
                <a:latin typeface="Arial Narrow" panose="020B0606020202030204" pitchFamily="34" charset="0"/>
                <a:ea typeface="Calibri" panose="020F0502020204030204" pitchFamily="34" charset="0"/>
                <a:cs typeface="Times New Roman" panose="02020603050405020304" pitchFamily="18" charset="0"/>
              </a:rPr>
              <a:t>Ley 1955 de 2019 </a:t>
            </a:r>
          </a:p>
          <a:p>
            <a:pPr algn="ctr">
              <a:spcAft>
                <a:spcPts val="0"/>
              </a:spcAft>
            </a:pPr>
            <a:r>
              <a:rPr lang="es-CO" sz="2400" b="1" dirty="0">
                <a:latin typeface="Arial Narrow" panose="020B0606020202030204" pitchFamily="34" charset="0"/>
                <a:ea typeface="Calibri" panose="020F0502020204030204" pitchFamily="34" charset="0"/>
                <a:cs typeface="Times New Roman" panose="02020603050405020304" pitchFamily="18" charset="0"/>
              </a:rPr>
              <a:t>Ley 2010 de 2019</a:t>
            </a:r>
            <a:endParaRPr lang="es-CO"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717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aphicFrame>
        <p:nvGraphicFramePr>
          <p:cNvPr id="9" name="Diagrama 8">
            <a:extLst>
              <a:ext uri="{FF2B5EF4-FFF2-40B4-BE49-F238E27FC236}">
                <a16:creationId xmlns:a16="http://schemas.microsoft.com/office/drawing/2014/main" id="{4DD136C4-5F8B-4E41-B75A-0272685DAF80}"/>
              </a:ext>
            </a:extLst>
          </p:cNvPr>
          <p:cNvGraphicFramePr/>
          <p:nvPr/>
        </p:nvGraphicFramePr>
        <p:xfrm>
          <a:off x="2053860" y="1125221"/>
          <a:ext cx="9086579" cy="55738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1" name="Group 24">
            <a:extLst>
              <a:ext uri="{FF2B5EF4-FFF2-40B4-BE49-F238E27FC236}">
                <a16:creationId xmlns:a16="http://schemas.microsoft.com/office/drawing/2014/main" id="{FE8889AF-8000-4A21-954A-971D0A840707}"/>
              </a:ext>
            </a:extLst>
          </p:cNvPr>
          <p:cNvGrpSpPr/>
          <p:nvPr/>
        </p:nvGrpSpPr>
        <p:grpSpPr>
          <a:xfrm>
            <a:off x="367362" y="2516736"/>
            <a:ext cx="1648760" cy="2997298"/>
            <a:chOff x="2924175" y="1682750"/>
            <a:chExt cx="2506663" cy="4035425"/>
          </a:xfrm>
        </p:grpSpPr>
        <p:sp>
          <p:nvSpPr>
            <p:cNvPr id="15" name="Freeform 90">
              <a:extLst>
                <a:ext uri="{FF2B5EF4-FFF2-40B4-BE49-F238E27FC236}">
                  <a16:creationId xmlns:a16="http://schemas.microsoft.com/office/drawing/2014/main" id="{8E032065-742D-4653-B210-716B581E89D9}"/>
                </a:ext>
              </a:extLst>
            </p:cNvPr>
            <p:cNvSpPr>
              <a:spLocks/>
            </p:cNvSpPr>
            <p:nvPr/>
          </p:nvSpPr>
          <p:spPr bwMode="auto">
            <a:xfrm>
              <a:off x="3730625" y="5511800"/>
              <a:ext cx="276225" cy="206375"/>
            </a:xfrm>
            <a:custGeom>
              <a:avLst/>
              <a:gdLst>
                <a:gd name="T0" fmla="*/ 0 w 699"/>
                <a:gd name="T1" fmla="*/ 2 h 520"/>
                <a:gd name="T2" fmla="*/ 0 w 699"/>
                <a:gd name="T3" fmla="*/ 520 h 520"/>
                <a:gd name="T4" fmla="*/ 691 w 699"/>
                <a:gd name="T5" fmla="*/ 520 h 520"/>
                <a:gd name="T6" fmla="*/ 694 w 699"/>
                <a:gd name="T7" fmla="*/ 516 h 520"/>
                <a:gd name="T8" fmla="*/ 699 w 699"/>
                <a:gd name="T9" fmla="*/ 492 h 520"/>
                <a:gd name="T10" fmla="*/ 696 w 699"/>
                <a:gd name="T11" fmla="*/ 466 h 520"/>
                <a:gd name="T12" fmla="*/ 684 w 699"/>
                <a:gd name="T13" fmla="*/ 433 h 520"/>
                <a:gd name="T14" fmla="*/ 657 w 699"/>
                <a:gd name="T15" fmla="*/ 394 h 520"/>
                <a:gd name="T16" fmla="*/ 612 w 699"/>
                <a:gd name="T17" fmla="*/ 353 h 520"/>
                <a:gd name="T18" fmla="*/ 543 w 699"/>
                <a:gd name="T19" fmla="*/ 306 h 520"/>
                <a:gd name="T20" fmla="*/ 497 w 699"/>
                <a:gd name="T21" fmla="*/ 282 h 520"/>
                <a:gd name="T22" fmla="*/ 237 w 699"/>
                <a:gd name="T23" fmla="*/ 152 h 520"/>
                <a:gd name="T24" fmla="*/ 230 w 699"/>
                <a:gd name="T25" fmla="*/ 0 h 520"/>
                <a:gd name="T26" fmla="*/ 0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0" y="2"/>
                  </a:moveTo>
                  <a:lnTo>
                    <a:pt x="0" y="520"/>
                  </a:lnTo>
                  <a:lnTo>
                    <a:pt x="691" y="520"/>
                  </a:lnTo>
                  <a:lnTo>
                    <a:pt x="694" y="516"/>
                  </a:lnTo>
                  <a:lnTo>
                    <a:pt x="699" y="492"/>
                  </a:lnTo>
                  <a:lnTo>
                    <a:pt x="696" y="466"/>
                  </a:lnTo>
                  <a:lnTo>
                    <a:pt x="684" y="433"/>
                  </a:lnTo>
                  <a:lnTo>
                    <a:pt x="657" y="394"/>
                  </a:lnTo>
                  <a:lnTo>
                    <a:pt x="612" y="353"/>
                  </a:lnTo>
                  <a:lnTo>
                    <a:pt x="543" y="306"/>
                  </a:lnTo>
                  <a:lnTo>
                    <a:pt x="497" y="282"/>
                  </a:lnTo>
                  <a:lnTo>
                    <a:pt x="237" y="152"/>
                  </a:lnTo>
                  <a:lnTo>
                    <a:pt x="23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16" name="Freeform 91">
              <a:extLst>
                <a:ext uri="{FF2B5EF4-FFF2-40B4-BE49-F238E27FC236}">
                  <a16:creationId xmlns:a16="http://schemas.microsoft.com/office/drawing/2014/main" id="{EE57A979-180B-4ACB-828A-FDFEE1798338}"/>
                </a:ext>
              </a:extLst>
            </p:cNvPr>
            <p:cNvSpPr>
              <a:spLocks/>
            </p:cNvSpPr>
            <p:nvPr/>
          </p:nvSpPr>
          <p:spPr bwMode="auto">
            <a:xfrm>
              <a:off x="3309938" y="5511800"/>
              <a:ext cx="277813" cy="206375"/>
            </a:xfrm>
            <a:custGeom>
              <a:avLst/>
              <a:gdLst>
                <a:gd name="T0" fmla="*/ 699 w 699"/>
                <a:gd name="T1" fmla="*/ 2 h 520"/>
                <a:gd name="T2" fmla="*/ 699 w 699"/>
                <a:gd name="T3" fmla="*/ 520 h 520"/>
                <a:gd name="T4" fmla="*/ 8 w 699"/>
                <a:gd name="T5" fmla="*/ 520 h 520"/>
                <a:gd name="T6" fmla="*/ 5 w 699"/>
                <a:gd name="T7" fmla="*/ 516 h 520"/>
                <a:gd name="T8" fmla="*/ 0 w 699"/>
                <a:gd name="T9" fmla="*/ 492 h 520"/>
                <a:gd name="T10" fmla="*/ 3 w 699"/>
                <a:gd name="T11" fmla="*/ 466 h 520"/>
                <a:gd name="T12" fmla="*/ 14 w 699"/>
                <a:gd name="T13" fmla="*/ 433 h 520"/>
                <a:gd name="T14" fmla="*/ 42 w 699"/>
                <a:gd name="T15" fmla="*/ 394 h 520"/>
                <a:gd name="T16" fmla="*/ 87 w 699"/>
                <a:gd name="T17" fmla="*/ 353 h 520"/>
                <a:gd name="T18" fmla="*/ 156 w 699"/>
                <a:gd name="T19" fmla="*/ 306 h 520"/>
                <a:gd name="T20" fmla="*/ 202 w 699"/>
                <a:gd name="T21" fmla="*/ 282 h 520"/>
                <a:gd name="T22" fmla="*/ 462 w 699"/>
                <a:gd name="T23" fmla="*/ 152 h 520"/>
                <a:gd name="T24" fmla="*/ 469 w 699"/>
                <a:gd name="T25" fmla="*/ 0 h 520"/>
                <a:gd name="T26" fmla="*/ 699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699" y="2"/>
                  </a:moveTo>
                  <a:lnTo>
                    <a:pt x="699" y="520"/>
                  </a:lnTo>
                  <a:lnTo>
                    <a:pt x="8" y="520"/>
                  </a:lnTo>
                  <a:lnTo>
                    <a:pt x="5" y="516"/>
                  </a:lnTo>
                  <a:lnTo>
                    <a:pt x="0" y="492"/>
                  </a:lnTo>
                  <a:lnTo>
                    <a:pt x="3" y="466"/>
                  </a:lnTo>
                  <a:lnTo>
                    <a:pt x="14" y="433"/>
                  </a:lnTo>
                  <a:lnTo>
                    <a:pt x="42" y="394"/>
                  </a:lnTo>
                  <a:lnTo>
                    <a:pt x="87" y="353"/>
                  </a:lnTo>
                  <a:lnTo>
                    <a:pt x="156" y="306"/>
                  </a:lnTo>
                  <a:lnTo>
                    <a:pt x="202" y="282"/>
                  </a:lnTo>
                  <a:lnTo>
                    <a:pt x="462" y="152"/>
                  </a:lnTo>
                  <a:lnTo>
                    <a:pt x="469" y="0"/>
                  </a:lnTo>
                  <a:lnTo>
                    <a:pt x="69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17" name="Freeform 92">
              <a:extLst>
                <a:ext uri="{FF2B5EF4-FFF2-40B4-BE49-F238E27FC236}">
                  <a16:creationId xmlns:a16="http://schemas.microsoft.com/office/drawing/2014/main" id="{AE9E7ADF-1751-4A0D-AC2E-397741EC34C5}"/>
                </a:ext>
              </a:extLst>
            </p:cNvPr>
            <p:cNvSpPr>
              <a:spLocks/>
            </p:cNvSpPr>
            <p:nvPr/>
          </p:nvSpPr>
          <p:spPr bwMode="auto">
            <a:xfrm>
              <a:off x="3389313" y="3548063"/>
              <a:ext cx="542925" cy="2016125"/>
            </a:xfrm>
            <a:custGeom>
              <a:avLst/>
              <a:gdLst>
                <a:gd name="T0" fmla="*/ 0 w 1368"/>
                <a:gd name="T1" fmla="*/ 0 h 5080"/>
                <a:gd name="T2" fmla="*/ 148 w 1368"/>
                <a:gd name="T3" fmla="*/ 5080 h 5080"/>
                <a:gd name="T4" fmla="*/ 569 w 1368"/>
                <a:gd name="T5" fmla="*/ 5080 h 5080"/>
                <a:gd name="T6" fmla="*/ 697 w 1368"/>
                <a:gd name="T7" fmla="*/ 919 h 5080"/>
                <a:gd name="T8" fmla="*/ 763 w 1368"/>
                <a:gd name="T9" fmla="*/ 5080 h 5080"/>
                <a:gd name="T10" fmla="*/ 1184 w 1368"/>
                <a:gd name="T11" fmla="*/ 5080 h 5080"/>
                <a:gd name="T12" fmla="*/ 1368 w 1368"/>
                <a:gd name="T13" fmla="*/ 0 h 5080"/>
                <a:gd name="T14" fmla="*/ 0 w 1368"/>
                <a:gd name="T15" fmla="*/ 0 h 50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8" h="5080">
                  <a:moveTo>
                    <a:pt x="0" y="0"/>
                  </a:moveTo>
                  <a:lnTo>
                    <a:pt x="148" y="5080"/>
                  </a:lnTo>
                  <a:lnTo>
                    <a:pt x="569" y="5080"/>
                  </a:lnTo>
                  <a:lnTo>
                    <a:pt x="697" y="919"/>
                  </a:lnTo>
                  <a:lnTo>
                    <a:pt x="763" y="5080"/>
                  </a:lnTo>
                  <a:lnTo>
                    <a:pt x="1184" y="5080"/>
                  </a:lnTo>
                  <a:lnTo>
                    <a:pt x="1368" y="0"/>
                  </a:lnTo>
                  <a:lnTo>
                    <a:pt x="0" y="0"/>
                  </a:lnTo>
                  <a:close/>
                </a:path>
              </a:pathLst>
            </a:custGeom>
            <a:solidFill>
              <a:srgbClr val="2932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18" name="Freeform 93">
              <a:extLst>
                <a:ext uri="{FF2B5EF4-FFF2-40B4-BE49-F238E27FC236}">
                  <a16:creationId xmlns:a16="http://schemas.microsoft.com/office/drawing/2014/main" id="{1A0CD5D7-A6E5-4712-A956-53F3E79BE317}"/>
                </a:ext>
              </a:extLst>
            </p:cNvPr>
            <p:cNvSpPr>
              <a:spLocks/>
            </p:cNvSpPr>
            <p:nvPr/>
          </p:nvSpPr>
          <p:spPr bwMode="auto">
            <a:xfrm>
              <a:off x="4703763" y="2887663"/>
              <a:ext cx="1588" cy="141288"/>
            </a:xfrm>
            <a:custGeom>
              <a:avLst/>
              <a:gdLst>
                <a:gd name="T0" fmla="*/ 0 w 4"/>
                <a:gd name="T1" fmla="*/ 358 h 358"/>
                <a:gd name="T2" fmla="*/ 0 w 4"/>
                <a:gd name="T3" fmla="*/ 4 h 358"/>
                <a:gd name="T4" fmla="*/ 4 w 4"/>
                <a:gd name="T5" fmla="*/ 0 h 358"/>
                <a:gd name="T6" fmla="*/ 4 w 4"/>
                <a:gd name="T7" fmla="*/ 354 h 358"/>
                <a:gd name="T8" fmla="*/ 3 w 4"/>
                <a:gd name="T9" fmla="*/ 357 h 358"/>
                <a:gd name="T10" fmla="*/ 0 w 4"/>
                <a:gd name="T11" fmla="*/ 358 h 358"/>
              </a:gdLst>
              <a:ahLst/>
              <a:cxnLst>
                <a:cxn ang="0">
                  <a:pos x="T0" y="T1"/>
                </a:cxn>
                <a:cxn ang="0">
                  <a:pos x="T2" y="T3"/>
                </a:cxn>
                <a:cxn ang="0">
                  <a:pos x="T4" y="T5"/>
                </a:cxn>
                <a:cxn ang="0">
                  <a:pos x="T6" y="T7"/>
                </a:cxn>
                <a:cxn ang="0">
                  <a:pos x="T8" y="T9"/>
                </a:cxn>
                <a:cxn ang="0">
                  <a:pos x="T10" y="T11"/>
                </a:cxn>
              </a:cxnLst>
              <a:rect l="0" t="0" r="r" b="b"/>
              <a:pathLst>
                <a:path w="4" h="358">
                  <a:moveTo>
                    <a:pt x="0" y="358"/>
                  </a:moveTo>
                  <a:lnTo>
                    <a:pt x="0" y="4"/>
                  </a:lnTo>
                  <a:lnTo>
                    <a:pt x="4" y="0"/>
                  </a:lnTo>
                  <a:lnTo>
                    <a:pt x="4" y="354"/>
                  </a:lnTo>
                  <a:lnTo>
                    <a:pt x="3" y="357"/>
                  </a:lnTo>
                  <a:lnTo>
                    <a:pt x="0" y="358"/>
                  </a:lnTo>
                  <a:close/>
                </a:path>
              </a:pathLst>
            </a:custGeom>
            <a:solidFill>
              <a:srgbClr val="5C6D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19" name="Freeform 95">
              <a:extLst>
                <a:ext uri="{FF2B5EF4-FFF2-40B4-BE49-F238E27FC236}">
                  <a16:creationId xmlns:a16="http://schemas.microsoft.com/office/drawing/2014/main" id="{400D423D-C48A-4634-B6B6-4C440A9F361A}"/>
                </a:ext>
              </a:extLst>
            </p:cNvPr>
            <p:cNvSpPr>
              <a:spLocks/>
            </p:cNvSpPr>
            <p:nvPr/>
          </p:nvSpPr>
          <p:spPr bwMode="auto">
            <a:xfrm>
              <a:off x="3387725" y="3471863"/>
              <a:ext cx="547688" cy="76200"/>
            </a:xfrm>
            <a:custGeom>
              <a:avLst/>
              <a:gdLst>
                <a:gd name="T0" fmla="*/ 1380 w 1380"/>
                <a:gd name="T1" fmla="*/ 0 h 196"/>
                <a:gd name="T2" fmla="*/ 0 w 1380"/>
                <a:gd name="T3" fmla="*/ 0 h 196"/>
                <a:gd name="T4" fmla="*/ 5 w 1380"/>
                <a:gd name="T5" fmla="*/ 196 h 196"/>
                <a:gd name="T6" fmla="*/ 1373 w 1380"/>
                <a:gd name="T7" fmla="*/ 196 h 196"/>
                <a:gd name="T8" fmla="*/ 1380 w 1380"/>
                <a:gd name="T9" fmla="*/ 0 h 196"/>
              </a:gdLst>
              <a:ahLst/>
              <a:cxnLst>
                <a:cxn ang="0">
                  <a:pos x="T0" y="T1"/>
                </a:cxn>
                <a:cxn ang="0">
                  <a:pos x="T2" y="T3"/>
                </a:cxn>
                <a:cxn ang="0">
                  <a:pos x="T4" y="T5"/>
                </a:cxn>
                <a:cxn ang="0">
                  <a:pos x="T6" y="T7"/>
                </a:cxn>
                <a:cxn ang="0">
                  <a:pos x="T8" y="T9"/>
                </a:cxn>
              </a:cxnLst>
              <a:rect l="0" t="0" r="r" b="b"/>
              <a:pathLst>
                <a:path w="1380" h="196">
                  <a:moveTo>
                    <a:pt x="1380" y="0"/>
                  </a:moveTo>
                  <a:lnTo>
                    <a:pt x="0" y="0"/>
                  </a:lnTo>
                  <a:lnTo>
                    <a:pt x="5" y="196"/>
                  </a:lnTo>
                  <a:lnTo>
                    <a:pt x="1373" y="196"/>
                  </a:lnTo>
                  <a:lnTo>
                    <a:pt x="138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0" name="Freeform 96">
              <a:extLst>
                <a:ext uri="{FF2B5EF4-FFF2-40B4-BE49-F238E27FC236}">
                  <a16:creationId xmlns:a16="http://schemas.microsoft.com/office/drawing/2014/main" id="{8CFC1DA8-0FA5-4EF0-AF41-850E0CB961E4}"/>
                </a:ext>
              </a:extLst>
            </p:cNvPr>
            <p:cNvSpPr>
              <a:spLocks/>
            </p:cNvSpPr>
            <p:nvPr/>
          </p:nvSpPr>
          <p:spPr bwMode="auto">
            <a:xfrm>
              <a:off x="3308350" y="2473325"/>
              <a:ext cx="276225" cy="1401763"/>
            </a:xfrm>
            <a:custGeom>
              <a:avLst/>
              <a:gdLst>
                <a:gd name="T0" fmla="*/ 0 w 696"/>
                <a:gd name="T1" fmla="*/ 375 h 3534"/>
                <a:gd name="T2" fmla="*/ 92 w 696"/>
                <a:gd name="T3" fmla="*/ 3513 h 3534"/>
                <a:gd name="T4" fmla="*/ 626 w 696"/>
                <a:gd name="T5" fmla="*/ 3534 h 3534"/>
                <a:gd name="T6" fmla="*/ 642 w 696"/>
                <a:gd name="T7" fmla="*/ 636 h 3534"/>
                <a:gd name="T8" fmla="*/ 696 w 696"/>
                <a:gd name="T9" fmla="*/ 0 h 3534"/>
                <a:gd name="T10" fmla="*/ 0 w 696"/>
                <a:gd name="T11" fmla="*/ 375 h 3534"/>
              </a:gdLst>
              <a:ahLst/>
              <a:cxnLst>
                <a:cxn ang="0">
                  <a:pos x="T0" y="T1"/>
                </a:cxn>
                <a:cxn ang="0">
                  <a:pos x="T2" y="T3"/>
                </a:cxn>
                <a:cxn ang="0">
                  <a:pos x="T4" y="T5"/>
                </a:cxn>
                <a:cxn ang="0">
                  <a:pos x="T6" y="T7"/>
                </a:cxn>
                <a:cxn ang="0">
                  <a:pos x="T8" y="T9"/>
                </a:cxn>
                <a:cxn ang="0">
                  <a:pos x="T10" y="T11"/>
                </a:cxn>
              </a:cxnLst>
              <a:rect l="0" t="0" r="r" b="b"/>
              <a:pathLst>
                <a:path w="696" h="3534">
                  <a:moveTo>
                    <a:pt x="0" y="375"/>
                  </a:moveTo>
                  <a:lnTo>
                    <a:pt x="92" y="3513"/>
                  </a:lnTo>
                  <a:lnTo>
                    <a:pt x="626" y="3534"/>
                  </a:lnTo>
                  <a:lnTo>
                    <a:pt x="642" y="636"/>
                  </a:lnTo>
                  <a:lnTo>
                    <a:pt x="696" y="0"/>
                  </a:lnTo>
                  <a:lnTo>
                    <a:pt x="0" y="375"/>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1" name="Freeform 97">
              <a:extLst>
                <a:ext uri="{FF2B5EF4-FFF2-40B4-BE49-F238E27FC236}">
                  <a16:creationId xmlns:a16="http://schemas.microsoft.com/office/drawing/2014/main" id="{55BEB43B-A7E1-4205-BAF8-BEC5F0F85976}"/>
                </a:ext>
              </a:extLst>
            </p:cNvPr>
            <p:cNvSpPr>
              <a:spLocks/>
            </p:cNvSpPr>
            <p:nvPr/>
          </p:nvSpPr>
          <p:spPr bwMode="auto">
            <a:xfrm>
              <a:off x="3559175" y="2462213"/>
              <a:ext cx="223838" cy="1006475"/>
            </a:xfrm>
            <a:custGeom>
              <a:avLst/>
              <a:gdLst>
                <a:gd name="T0" fmla="*/ 262 w 565"/>
                <a:gd name="T1" fmla="*/ 0 h 2536"/>
                <a:gd name="T2" fmla="*/ 94 w 565"/>
                <a:gd name="T3" fmla="*/ 41 h 2536"/>
                <a:gd name="T4" fmla="*/ 0 w 565"/>
                <a:gd name="T5" fmla="*/ 162 h 2536"/>
                <a:gd name="T6" fmla="*/ 0 w 565"/>
                <a:gd name="T7" fmla="*/ 2536 h 2536"/>
                <a:gd name="T8" fmla="*/ 565 w 565"/>
                <a:gd name="T9" fmla="*/ 2536 h 2536"/>
                <a:gd name="T10" fmla="*/ 558 w 565"/>
                <a:gd name="T11" fmla="*/ 162 h 2536"/>
                <a:gd name="T12" fmla="*/ 437 w 565"/>
                <a:gd name="T13" fmla="*/ 35 h 2536"/>
                <a:gd name="T14" fmla="*/ 262 w 565"/>
                <a:gd name="T15" fmla="*/ 0 h 2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5" h="2536">
                  <a:moveTo>
                    <a:pt x="262" y="0"/>
                  </a:moveTo>
                  <a:lnTo>
                    <a:pt x="94" y="41"/>
                  </a:lnTo>
                  <a:lnTo>
                    <a:pt x="0" y="162"/>
                  </a:lnTo>
                  <a:lnTo>
                    <a:pt x="0" y="2536"/>
                  </a:lnTo>
                  <a:lnTo>
                    <a:pt x="565" y="2536"/>
                  </a:lnTo>
                  <a:lnTo>
                    <a:pt x="558" y="162"/>
                  </a:lnTo>
                  <a:lnTo>
                    <a:pt x="437" y="35"/>
                  </a:lnTo>
                  <a:lnTo>
                    <a:pt x="262"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2" name="Freeform 98">
              <a:extLst>
                <a:ext uri="{FF2B5EF4-FFF2-40B4-BE49-F238E27FC236}">
                  <a16:creationId xmlns:a16="http://schemas.microsoft.com/office/drawing/2014/main" id="{979149D4-418B-42E4-A62D-93BC8D65FBBA}"/>
                </a:ext>
              </a:extLst>
            </p:cNvPr>
            <p:cNvSpPr>
              <a:spLocks/>
            </p:cNvSpPr>
            <p:nvPr/>
          </p:nvSpPr>
          <p:spPr bwMode="auto">
            <a:xfrm>
              <a:off x="3619500" y="2489200"/>
              <a:ext cx="92075" cy="120650"/>
            </a:xfrm>
            <a:custGeom>
              <a:avLst/>
              <a:gdLst>
                <a:gd name="T0" fmla="*/ 111 w 232"/>
                <a:gd name="T1" fmla="*/ 0 h 305"/>
                <a:gd name="T2" fmla="*/ 0 w 232"/>
                <a:gd name="T3" fmla="*/ 171 h 305"/>
                <a:gd name="T4" fmla="*/ 71 w 232"/>
                <a:gd name="T5" fmla="*/ 305 h 305"/>
                <a:gd name="T6" fmla="*/ 155 w 232"/>
                <a:gd name="T7" fmla="*/ 305 h 305"/>
                <a:gd name="T8" fmla="*/ 232 w 232"/>
                <a:gd name="T9" fmla="*/ 171 h 305"/>
                <a:gd name="T10" fmla="*/ 111 w 232"/>
                <a:gd name="T11" fmla="*/ 0 h 305"/>
              </a:gdLst>
              <a:ahLst/>
              <a:cxnLst>
                <a:cxn ang="0">
                  <a:pos x="T0" y="T1"/>
                </a:cxn>
                <a:cxn ang="0">
                  <a:pos x="T2" y="T3"/>
                </a:cxn>
                <a:cxn ang="0">
                  <a:pos x="T4" y="T5"/>
                </a:cxn>
                <a:cxn ang="0">
                  <a:pos x="T6" y="T7"/>
                </a:cxn>
                <a:cxn ang="0">
                  <a:pos x="T8" y="T9"/>
                </a:cxn>
                <a:cxn ang="0">
                  <a:pos x="T10" y="T11"/>
                </a:cxn>
              </a:cxnLst>
              <a:rect l="0" t="0" r="r" b="b"/>
              <a:pathLst>
                <a:path w="232" h="305">
                  <a:moveTo>
                    <a:pt x="111" y="0"/>
                  </a:moveTo>
                  <a:lnTo>
                    <a:pt x="0" y="171"/>
                  </a:lnTo>
                  <a:lnTo>
                    <a:pt x="71" y="305"/>
                  </a:lnTo>
                  <a:lnTo>
                    <a:pt x="155" y="305"/>
                  </a:lnTo>
                  <a:lnTo>
                    <a:pt x="232" y="171"/>
                  </a:lnTo>
                  <a:lnTo>
                    <a:pt x="111"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3" name="Freeform 99">
              <a:extLst>
                <a:ext uri="{FF2B5EF4-FFF2-40B4-BE49-F238E27FC236}">
                  <a16:creationId xmlns:a16="http://schemas.microsoft.com/office/drawing/2014/main" id="{6D55079A-F41E-4AA0-8881-EC79D5503E0B}"/>
                </a:ext>
              </a:extLst>
            </p:cNvPr>
            <p:cNvSpPr>
              <a:spLocks/>
            </p:cNvSpPr>
            <p:nvPr/>
          </p:nvSpPr>
          <p:spPr bwMode="auto">
            <a:xfrm>
              <a:off x="3573463" y="2432050"/>
              <a:ext cx="196850" cy="150813"/>
            </a:xfrm>
            <a:custGeom>
              <a:avLst/>
              <a:gdLst>
                <a:gd name="T0" fmla="*/ 85 w 499"/>
                <a:gd name="T1" fmla="*/ 0 h 380"/>
                <a:gd name="T2" fmla="*/ 387 w 499"/>
                <a:gd name="T3" fmla="*/ 0 h 380"/>
                <a:gd name="T4" fmla="*/ 499 w 499"/>
                <a:gd name="T5" fmla="*/ 203 h 380"/>
                <a:gd name="T6" fmla="*/ 345 w 499"/>
                <a:gd name="T7" fmla="*/ 373 h 380"/>
                <a:gd name="T8" fmla="*/ 232 w 499"/>
                <a:gd name="T9" fmla="*/ 190 h 380"/>
                <a:gd name="T10" fmla="*/ 113 w 499"/>
                <a:gd name="T11" fmla="*/ 380 h 380"/>
                <a:gd name="T12" fmla="*/ 0 w 499"/>
                <a:gd name="T13" fmla="*/ 218 h 380"/>
                <a:gd name="T14" fmla="*/ 85 w 499"/>
                <a:gd name="T15" fmla="*/ 0 h 3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380">
                  <a:moveTo>
                    <a:pt x="85" y="0"/>
                  </a:moveTo>
                  <a:lnTo>
                    <a:pt x="387" y="0"/>
                  </a:lnTo>
                  <a:lnTo>
                    <a:pt x="499" y="203"/>
                  </a:lnTo>
                  <a:lnTo>
                    <a:pt x="345" y="373"/>
                  </a:lnTo>
                  <a:lnTo>
                    <a:pt x="232" y="190"/>
                  </a:lnTo>
                  <a:lnTo>
                    <a:pt x="113" y="380"/>
                  </a:lnTo>
                  <a:lnTo>
                    <a:pt x="0" y="218"/>
                  </a:lnTo>
                  <a:lnTo>
                    <a:pt x="85"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4" name="Freeform 100">
              <a:extLst>
                <a:ext uri="{FF2B5EF4-FFF2-40B4-BE49-F238E27FC236}">
                  <a16:creationId xmlns:a16="http://schemas.microsoft.com/office/drawing/2014/main" id="{F8B293D7-64B1-41DF-8E16-BF73E8179153}"/>
                </a:ext>
              </a:extLst>
            </p:cNvPr>
            <p:cNvSpPr>
              <a:spLocks/>
            </p:cNvSpPr>
            <p:nvPr/>
          </p:nvSpPr>
          <p:spPr bwMode="auto">
            <a:xfrm>
              <a:off x="3624263" y="2351088"/>
              <a:ext cx="85725" cy="138113"/>
            </a:xfrm>
            <a:custGeom>
              <a:avLst/>
              <a:gdLst>
                <a:gd name="T0" fmla="*/ 0 w 217"/>
                <a:gd name="T1" fmla="*/ 28 h 346"/>
                <a:gd name="T2" fmla="*/ 0 w 217"/>
                <a:gd name="T3" fmla="*/ 259 h 346"/>
                <a:gd name="T4" fmla="*/ 101 w 217"/>
                <a:gd name="T5" fmla="*/ 346 h 346"/>
                <a:gd name="T6" fmla="*/ 217 w 217"/>
                <a:gd name="T7" fmla="*/ 259 h 346"/>
                <a:gd name="T8" fmla="*/ 217 w 217"/>
                <a:gd name="T9" fmla="*/ 0 h 346"/>
                <a:gd name="T10" fmla="*/ 189 w 217"/>
                <a:gd name="T11" fmla="*/ 8 h 346"/>
                <a:gd name="T12" fmla="*/ 67 w 217"/>
                <a:gd name="T13" fmla="*/ 34 h 346"/>
                <a:gd name="T14" fmla="*/ 20 w 217"/>
                <a:gd name="T15" fmla="*/ 37 h 346"/>
                <a:gd name="T16" fmla="*/ 1 w 217"/>
                <a:gd name="T17" fmla="*/ 34 h 346"/>
                <a:gd name="T18" fmla="*/ 0 w 217"/>
                <a:gd name="T19" fmla="*/ 2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346">
                  <a:moveTo>
                    <a:pt x="0" y="28"/>
                  </a:moveTo>
                  <a:lnTo>
                    <a:pt x="0" y="259"/>
                  </a:lnTo>
                  <a:lnTo>
                    <a:pt x="101" y="346"/>
                  </a:lnTo>
                  <a:lnTo>
                    <a:pt x="217" y="259"/>
                  </a:lnTo>
                  <a:lnTo>
                    <a:pt x="217" y="0"/>
                  </a:lnTo>
                  <a:lnTo>
                    <a:pt x="189" y="8"/>
                  </a:lnTo>
                  <a:lnTo>
                    <a:pt x="67" y="34"/>
                  </a:lnTo>
                  <a:lnTo>
                    <a:pt x="20" y="37"/>
                  </a:lnTo>
                  <a:lnTo>
                    <a:pt x="1" y="34"/>
                  </a:lnTo>
                  <a:lnTo>
                    <a:pt x="0" y="28"/>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5" name="Freeform 101">
              <a:extLst>
                <a:ext uri="{FF2B5EF4-FFF2-40B4-BE49-F238E27FC236}">
                  <a16:creationId xmlns:a16="http://schemas.microsoft.com/office/drawing/2014/main" id="{23F70EA6-D877-4AF9-A785-0E3DC9317ABF}"/>
                </a:ext>
              </a:extLst>
            </p:cNvPr>
            <p:cNvSpPr>
              <a:spLocks/>
            </p:cNvSpPr>
            <p:nvPr/>
          </p:nvSpPr>
          <p:spPr bwMode="auto">
            <a:xfrm>
              <a:off x="3619500" y="2584450"/>
              <a:ext cx="84138" cy="812800"/>
            </a:xfrm>
            <a:custGeom>
              <a:avLst/>
              <a:gdLst>
                <a:gd name="T0" fmla="*/ 84 w 211"/>
                <a:gd name="T1" fmla="*/ 0 h 2045"/>
                <a:gd name="T2" fmla="*/ 0 w 211"/>
                <a:gd name="T3" fmla="*/ 1926 h 2045"/>
                <a:gd name="T4" fmla="*/ 98 w 211"/>
                <a:gd name="T5" fmla="*/ 2045 h 2045"/>
                <a:gd name="T6" fmla="*/ 211 w 211"/>
                <a:gd name="T7" fmla="*/ 1920 h 2045"/>
                <a:gd name="T8" fmla="*/ 147 w 211"/>
                <a:gd name="T9" fmla="*/ 0 h 2045"/>
                <a:gd name="T10" fmla="*/ 84 w 211"/>
                <a:gd name="T11" fmla="*/ 0 h 2045"/>
              </a:gdLst>
              <a:ahLst/>
              <a:cxnLst>
                <a:cxn ang="0">
                  <a:pos x="T0" y="T1"/>
                </a:cxn>
                <a:cxn ang="0">
                  <a:pos x="T2" y="T3"/>
                </a:cxn>
                <a:cxn ang="0">
                  <a:pos x="T4" y="T5"/>
                </a:cxn>
                <a:cxn ang="0">
                  <a:pos x="T6" y="T7"/>
                </a:cxn>
                <a:cxn ang="0">
                  <a:pos x="T8" y="T9"/>
                </a:cxn>
                <a:cxn ang="0">
                  <a:pos x="T10" y="T11"/>
                </a:cxn>
              </a:cxnLst>
              <a:rect l="0" t="0" r="r" b="b"/>
              <a:pathLst>
                <a:path w="211" h="2045">
                  <a:moveTo>
                    <a:pt x="84" y="0"/>
                  </a:moveTo>
                  <a:lnTo>
                    <a:pt x="0" y="1926"/>
                  </a:lnTo>
                  <a:lnTo>
                    <a:pt x="98" y="2045"/>
                  </a:lnTo>
                  <a:lnTo>
                    <a:pt x="211" y="1920"/>
                  </a:lnTo>
                  <a:lnTo>
                    <a:pt x="147" y="0"/>
                  </a:lnTo>
                  <a:lnTo>
                    <a:pt x="84"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6" name="Freeform 102">
              <a:extLst>
                <a:ext uri="{FF2B5EF4-FFF2-40B4-BE49-F238E27FC236}">
                  <a16:creationId xmlns:a16="http://schemas.microsoft.com/office/drawing/2014/main" id="{2CE28662-2D1D-4CFC-9F77-1353EB0DFEA4}"/>
                </a:ext>
              </a:extLst>
            </p:cNvPr>
            <p:cNvSpPr>
              <a:spLocks/>
            </p:cNvSpPr>
            <p:nvPr/>
          </p:nvSpPr>
          <p:spPr bwMode="auto">
            <a:xfrm>
              <a:off x="3757613" y="2481263"/>
              <a:ext cx="273050" cy="1398588"/>
            </a:xfrm>
            <a:custGeom>
              <a:avLst/>
              <a:gdLst>
                <a:gd name="T0" fmla="*/ 689 w 689"/>
                <a:gd name="T1" fmla="*/ 348 h 3524"/>
                <a:gd name="T2" fmla="*/ 0 w 689"/>
                <a:gd name="T3" fmla="*/ 0 h 3524"/>
                <a:gd name="T4" fmla="*/ 55 w 689"/>
                <a:gd name="T5" fmla="*/ 621 h 3524"/>
                <a:gd name="T6" fmla="*/ 0 w 689"/>
                <a:gd name="T7" fmla="*/ 3524 h 3524"/>
                <a:gd name="T8" fmla="*/ 634 w 689"/>
                <a:gd name="T9" fmla="*/ 3480 h 3524"/>
                <a:gd name="T10" fmla="*/ 689 w 689"/>
                <a:gd name="T11" fmla="*/ 348 h 3524"/>
              </a:gdLst>
              <a:ahLst/>
              <a:cxnLst>
                <a:cxn ang="0">
                  <a:pos x="T0" y="T1"/>
                </a:cxn>
                <a:cxn ang="0">
                  <a:pos x="T2" y="T3"/>
                </a:cxn>
                <a:cxn ang="0">
                  <a:pos x="T4" y="T5"/>
                </a:cxn>
                <a:cxn ang="0">
                  <a:pos x="T6" y="T7"/>
                </a:cxn>
                <a:cxn ang="0">
                  <a:pos x="T8" y="T9"/>
                </a:cxn>
                <a:cxn ang="0">
                  <a:pos x="T10" y="T11"/>
                </a:cxn>
              </a:cxnLst>
              <a:rect l="0" t="0" r="r" b="b"/>
              <a:pathLst>
                <a:path w="689" h="3524">
                  <a:moveTo>
                    <a:pt x="689" y="348"/>
                  </a:moveTo>
                  <a:lnTo>
                    <a:pt x="0" y="0"/>
                  </a:lnTo>
                  <a:lnTo>
                    <a:pt x="55" y="621"/>
                  </a:lnTo>
                  <a:lnTo>
                    <a:pt x="0" y="3524"/>
                  </a:lnTo>
                  <a:lnTo>
                    <a:pt x="634" y="3480"/>
                  </a:lnTo>
                  <a:lnTo>
                    <a:pt x="689" y="348"/>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7" name="Freeform 103">
              <a:extLst>
                <a:ext uri="{FF2B5EF4-FFF2-40B4-BE49-F238E27FC236}">
                  <a16:creationId xmlns:a16="http://schemas.microsoft.com/office/drawing/2014/main" id="{7CAA8556-E615-4C92-9F7B-F420F09ECD53}"/>
                </a:ext>
              </a:extLst>
            </p:cNvPr>
            <p:cNvSpPr>
              <a:spLocks/>
            </p:cNvSpPr>
            <p:nvPr/>
          </p:nvSpPr>
          <p:spPr bwMode="auto">
            <a:xfrm>
              <a:off x="3451225" y="2473325"/>
              <a:ext cx="133350" cy="1073150"/>
            </a:xfrm>
            <a:custGeom>
              <a:avLst/>
              <a:gdLst>
                <a:gd name="T0" fmla="*/ 334 w 334"/>
                <a:gd name="T1" fmla="*/ 0 h 2704"/>
                <a:gd name="T2" fmla="*/ 248 w 334"/>
                <a:gd name="T3" fmla="*/ 56 h 2704"/>
                <a:gd name="T4" fmla="*/ 107 w 334"/>
                <a:gd name="T5" fmla="*/ 255 h 2704"/>
                <a:gd name="T6" fmla="*/ 140 w 334"/>
                <a:gd name="T7" fmla="*/ 462 h 2704"/>
                <a:gd name="T8" fmla="*/ 3 w 334"/>
                <a:gd name="T9" fmla="*/ 524 h 2704"/>
                <a:gd name="T10" fmla="*/ 1 w 334"/>
                <a:gd name="T11" fmla="*/ 535 h 2704"/>
                <a:gd name="T12" fmla="*/ 0 w 334"/>
                <a:gd name="T13" fmla="*/ 537 h 2704"/>
                <a:gd name="T14" fmla="*/ 267 w 334"/>
                <a:gd name="T15" fmla="*/ 2704 h 2704"/>
                <a:gd name="T16" fmla="*/ 280 w 334"/>
                <a:gd name="T17" fmla="*/ 636 h 2704"/>
                <a:gd name="T18" fmla="*/ 334 w 334"/>
                <a:gd name="T19" fmla="*/ 0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2704">
                  <a:moveTo>
                    <a:pt x="334" y="0"/>
                  </a:moveTo>
                  <a:lnTo>
                    <a:pt x="248" y="56"/>
                  </a:lnTo>
                  <a:lnTo>
                    <a:pt x="107" y="255"/>
                  </a:lnTo>
                  <a:lnTo>
                    <a:pt x="140" y="462"/>
                  </a:lnTo>
                  <a:lnTo>
                    <a:pt x="3" y="524"/>
                  </a:lnTo>
                  <a:lnTo>
                    <a:pt x="1" y="535"/>
                  </a:lnTo>
                  <a:lnTo>
                    <a:pt x="0" y="537"/>
                  </a:lnTo>
                  <a:lnTo>
                    <a:pt x="267" y="2704"/>
                  </a:lnTo>
                  <a:lnTo>
                    <a:pt x="280" y="636"/>
                  </a:lnTo>
                  <a:lnTo>
                    <a:pt x="334"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8" name="Freeform 104">
              <a:extLst>
                <a:ext uri="{FF2B5EF4-FFF2-40B4-BE49-F238E27FC236}">
                  <a16:creationId xmlns:a16="http://schemas.microsoft.com/office/drawing/2014/main" id="{E51D3490-A023-4FA0-B02C-986DE9810A63}"/>
                </a:ext>
              </a:extLst>
            </p:cNvPr>
            <p:cNvSpPr>
              <a:spLocks/>
            </p:cNvSpPr>
            <p:nvPr/>
          </p:nvSpPr>
          <p:spPr bwMode="auto">
            <a:xfrm>
              <a:off x="3751263" y="2471738"/>
              <a:ext cx="134938" cy="1077913"/>
            </a:xfrm>
            <a:custGeom>
              <a:avLst/>
              <a:gdLst>
                <a:gd name="T0" fmla="*/ 0 w 340"/>
                <a:gd name="T1" fmla="*/ 0 h 2716"/>
                <a:gd name="T2" fmla="*/ 92 w 340"/>
                <a:gd name="T3" fmla="*/ 59 h 2716"/>
                <a:gd name="T4" fmla="*/ 232 w 340"/>
                <a:gd name="T5" fmla="*/ 258 h 2716"/>
                <a:gd name="T6" fmla="*/ 200 w 340"/>
                <a:gd name="T7" fmla="*/ 465 h 2716"/>
                <a:gd name="T8" fmla="*/ 336 w 340"/>
                <a:gd name="T9" fmla="*/ 527 h 2716"/>
                <a:gd name="T10" fmla="*/ 340 w 340"/>
                <a:gd name="T11" fmla="*/ 538 h 2716"/>
                <a:gd name="T12" fmla="*/ 340 w 340"/>
                <a:gd name="T13" fmla="*/ 540 h 2716"/>
                <a:gd name="T14" fmla="*/ 16 w 340"/>
                <a:gd name="T15" fmla="*/ 2716 h 2716"/>
                <a:gd name="T16" fmla="*/ 61 w 340"/>
                <a:gd name="T17" fmla="*/ 639 h 2716"/>
                <a:gd name="T18" fmla="*/ 0 w 340"/>
                <a:gd name="T19"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716">
                  <a:moveTo>
                    <a:pt x="0" y="0"/>
                  </a:moveTo>
                  <a:lnTo>
                    <a:pt x="92" y="59"/>
                  </a:lnTo>
                  <a:lnTo>
                    <a:pt x="232" y="258"/>
                  </a:lnTo>
                  <a:lnTo>
                    <a:pt x="200" y="465"/>
                  </a:lnTo>
                  <a:lnTo>
                    <a:pt x="336" y="527"/>
                  </a:lnTo>
                  <a:lnTo>
                    <a:pt x="340" y="538"/>
                  </a:lnTo>
                  <a:lnTo>
                    <a:pt x="340" y="540"/>
                  </a:lnTo>
                  <a:lnTo>
                    <a:pt x="16" y="2716"/>
                  </a:lnTo>
                  <a:lnTo>
                    <a:pt x="61" y="639"/>
                  </a:lnTo>
                  <a:lnTo>
                    <a:pt x="0"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9" name="Rectangle 105">
              <a:extLst>
                <a:ext uri="{FF2B5EF4-FFF2-40B4-BE49-F238E27FC236}">
                  <a16:creationId xmlns:a16="http://schemas.microsoft.com/office/drawing/2014/main" id="{41A29512-C2E4-4F08-A472-CAACC2E3AFC0}"/>
                </a:ext>
              </a:extLst>
            </p:cNvPr>
            <p:cNvSpPr>
              <a:spLocks noChangeArrowheads="1"/>
            </p:cNvSpPr>
            <p:nvPr/>
          </p:nvSpPr>
          <p:spPr bwMode="auto">
            <a:xfrm>
              <a:off x="3622675" y="3468688"/>
              <a:ext cx="93663" cy="762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0" name="Freeform 106">
              <a:extLst>
                <a:ext uri="{FF2B5EF4-FFF2-40B4-BE49-F238E27FC236}">
                  <a16:creationId xmlns:a16="http://schemas.microsoft.com/office/drawing/2014/main" id="{3ACBEF42-A329-4FAA-B240-C516BEE1C7FC}"/>
                </a:ext>
              </a:extLst>
            </p:cNvPr>
            <p:cNvSpPr>
              <a:spLocks/>
            </p:cNvSpPr>
            <p:nvPr/>
          </p:nvSpPr>
          <p:spPr bwMode="auto">
            <a:xfrm>
              <a:off x="3203575" y="3549650"/>
              <a:ext cx="161925" cy="244475"/>
            </a:xfrm>
            <a:custGeom>
              <a:avLst/>
              <a:gdLst>
                <a:gd name="T0" fmla="*/ 129 w 410"/>
                <a:gd name="T1" fmla="*/ 0 h 616"/>
                <a:gd name="T2" fmla="*/ 180 w 410"/>
                <a:gd name="T3" fmla="*/ 33 h 616"/>
                <a:gd name="T4" fmla="*/ 256 w 410"/>
                <a:gd name="T5" fmla="*/ 91 h 616"/>
                <a:gd name="T6" fmla="*/ 303 w 410"/>
                <a:gd name="T7" fmla="*/ 136 h 616"/>
                <a:gd name="T8" fmla="*/ 343 w 410"/>
                <a:gd name="T9" fmla="*/ 184 h 616"/>
                <a:gd name="T10" fmla="*/ 377 w 410"/>
                <a:gd name="T11" fmla="*/ 237 h 616"/>
                <a:gd name="T12" fmla="*/ 400 w 410"/>
                <a:gd name="T13" fmla="*/ 295 h 616"/>
                <a:gd name="T14" fmla="*/ 410 w 410"/>
                <a:gd name="T15" fmla="*/ 357 h 616"/>
                <a:gd name="T16" fmla="*/ 410 w 410"/>
                <a:gd name="T17" fmla="*/ 389 h 616"/>
                <a:gd name="T18" fmla="*/ 407 w 410"/>
                <a:gd name="T19" fmla="*/ 441 h 616"/>
                <a:gd name="T20" fmla="*/ 392 w 410"/>
                <a:gd name="T21" fmla="*/ 498 h 616"/>
                <a:gd name="T22" fmla="*/ 378 w 410"/>
                <a:gd name="T23" fmla="*/ 528 h 616"/>
                <a:gd name="T24" fmla="*/ 357 w 410"/>
                <a:gd name="T25" fmla="*/ 551 h 616"/>
                <a:gd name="T26" fmla="*/ 330 w 410"/>
                <a:gd name="T27" fmla="*/ 569 h 616"/>
                <a:gd name="T28" fmla="*/ 277 w 410"/>
                <a:gd name="T29" fmla="*/ 591 h 616"/>
                <a:gd name="T30" fmla="*/ 226 w 410"/>
                <a:gd name="T31" fmla="*/ 606 h 616"/>
                <a:gd name="T32" fmla="*/ 207 w 410"/>
                <a:gd name="T33" fmla="*/ 609 h 616"/>
                <a:gd name="T34" fmla="*/ 154 w 410"/>
                <a:gd name="T35" fmla="*/ 616 h 616"/>
                <a:gd name="T36" fmla="*/ 99 w 410"/>
                <a:gd name="T37" fmla="*/ 613 h 616"/>
                <a:gd name="T38" fmla="*/ 64 w 410"/>
                <a:gd name="T39" fmla="*/ 600 h 616"/>
                <a:gd name="T40" fmla="*/ 46 w 410"/>
                <a:gd name="T41" fmla="*/ 585 h 616"/>
                <a:gd name="T42" fmla="*/ 40 w 410"/>
                <a:gd name="T43" fmla="*/ 576 h 616"/>
                <a:gd name="T44" fmla="*/ 31 w 410"/>
                <a:gd name="T45" fmla="*/ 559 h 616"/>
                <a:gd name="T46" fmla="*/ 25 w 410"/>
                <a:gd name="T47" fmla="*/ 533 h 616"/>
                <a:gd name="T48" fmla="*/ 29 w 410"/>
                <a:gd name="T49" fmla="*/ 516 h 616"/>
                <a:gd name="T50" fmla="*/ 41 w 410"/>
                <a:gd name="T51" fmla="*/ 504 h 616"/>
                <a:gd name="T52" fmla="*/ 92 w 410"/>
                <a:gd name="T53" fmla="*/ 492 h 616"/>
                <a:gd name="T54" fmla="*/ 129 w 410"/>
                <a:gd name="T55" fmla="*/ 486 h 616"/>
                <a:gd name="T56" fmla="*/ 145 w 410"/>
                <a:gd name="T57" fmla="*/ 480 h 616"/>
                <a:gd name="T58" fmla="*/ 173 w 410"/>
                <a:gd name="T59" fmla="*/ 453 h 616"/>
                <a:gd name="T60" fmla="*/ 188 w 410"/>
                <a:gd name="T61" fmla="*/ 415 h 616"/>
                <a:gd name="T62" fmla="*/ 182 w 410"/>
                <a:gd name="T63" fmla="*/ 384 h 616"/>
                <a:gd name="T64" fmla="*/ 171 w 410"/>
                <a:gd name="T65" fmla="*/ 366 h 616"/>
                <a:gd name="T66" fmla="*/ 162 w 410"/>
                <a:gd name="T67" fmla="*/ 357 h 616"/>
                <a:gd name="T68" fmla="*/ 141 w 410"/>
                <a:gd name="T69" fmla="*/ 339 h 616"/>
                <a:gd name="T70" fmla="*/ 111 w 410"/>
                <a:gd name="T71" fmla="*/ 307 h 616"/>
                <a:gd name="T72" fmla="*/ 86 w 410"/>
                <a:gd name="T73" fmla="*/ 267 h 616"/>
                <a:gd name="T74" fmla="*/ 68 w 410"/>
                <a:gd name="T75" fmla="*/ 213 h 616"/>
                <a:gd name="T76" fmla="*/ 35 w 410"/>
                <a:gd name="T77" fmla="*/ 144 h 616"/>
                <a:gd name="T78" fmla="*/ 0 w 410"/>
                <a:gd name="T79" fmla="*/ 98 h 616"/>
                <a:gd name="T80" fmla="*/ 24 w 410"/>
                <a:gd name="T81" fmla="*/ 82 h 616"/>
                <a:gd name="T82" fmla="*/ 68 w 410"/>
                <a:gd name="T83" fmla="*/ 43 h 616"/>
                <a:gd name="T84" fmla="*/ 86 w 410"/>
                <a:gd name="T85" fmla="*/ 20 h 616"/>
                <a:gd name="T86" fmla="*/ 95 w 410"/>
                <a:gd name="T87" fmla="*/ 31 h 616"/>
                <a:gd name="T88" fmla="*/ 108 w 410"/>
                <a:gd name="T89" fmla="*/ 34 h 616"/>
                <a:gd name="T90" fmla="*/ 120 w 410"/>
                <a:gd name="T91" fmla="*/ 18 h 616"/>
                <a:gd name="T92" fmla="*/ 129 w 410"/>
                <a:gd name="T93"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0" h="616">
                  <a:moveTo>
                    <a:pt x="129" y="0"/>
                  </a:moveTo>
                  <a:lnTo>
                    <a:pt x="180" y="33"/>
                  </a:lnTo>
                  <a:lnTo>
                    <a:pt x="256" y="91"/>
                  </a:lnTo>
                  <a:lnTo>
                    <a:pt x="303" y="136"/>
                  </a:lnTo>
                  <a:lnTo>
                    <a:pt x="343" y="184"/>
                  </a:lnTo>
                  <a:lnTo>
                    <a:pt x="377" y="237"/>
                  </a:lnTo>
                  <a:lnTo>
                    <a:pt x="400" y="295"/>
                  </a:lnTo>
                  <a:lnTo>
                    <a:pt x="410" y="357"/>
                  </a:lnTo>
                  <a:lnTo>
                    <a:pt x="410" y="389"/>
                  </a:lnTo>
                  <a:lnTo>
                    <a:pt x="407" y="441"/>
                  </a:lnTo>
                  <a:lnTo>
                    <a:pt x="392" y="498"/>
                  </a:lnTo>
                  <a:lnTo>
                    <a:pt x="378" y="528"/>
                  </a:lnTo>
                  <a:lnTo>
                    <a:pt x="357" y="551"/>
                  </a:lnTo>
                  <a:lnTo>
                    <a:pt x="330" y="569"/>
                  </a:lnTo>
                  <a:lnTo>
                    <a:pt x="277" y="591"/>
                  </a:lnTo>
                  <a:lnTo>
                    <a:pt x="226" y="606"/>
                  </a:lnTo>
                  <a:lnTo>
                    <a:pt x="207" y="609"/>
                  </a:lnTo>
                  <a:lnTo>
                    <a:pt x="154" y="616"/>
                  </a:lnTo>
                  <a:lnTo>
                    <a:pt x="99" y="613"/>
                  </a:lnTo>
                  <a:lnTo>
                    <a:pt x="64" y="600"/>
                  </a:lnTo>
                  <a:lnTo>
                    <a:pt x="46" y="585"/>
                  </a:lnTo>
                  <a:lnTo>
                    <a:pt x="40" y="576"/>
                  </a:lnTo>
                  <a:lnTo>
                    <a:pt x="31" y="559"/>
                  </a:lnTo>
                  <a:lnTo>
                    <a:pt x="25" y="533"/>
                  </a:lnTo>
                  <a:lnTo>
                    <a:pt x="29" y="516"/>
                  </a:lnTo>
                  <a:lnTo>
                    <a:pt x="41" y="504"/>
                  </a:lnTo>
                  <a:lnTo>
                    <a:pt x="92" y="492"/>
                  </a:lnTo>
                  <a:lnTo>
                    <a:pt x="129" y="486"/>
                  </a:lnTo>
                  <a:lnTo>
                    <a:pt x="145" y="480"/>
                  </a:lnTo>
                  <a:lnTo>
                    <a:pt x="173" y="453"/>
                  </a:lnTo>
                  <a:lnTo>
                    <a:pt x="188" y="415"/>
                  </a:lnTo>
                  <a:lnTo>
                    <a:pt x="182" y="384"/>
                  </a:lnTo>
                  <a:lnTo>
                    <a:pt x="171" y="366"/>
                  </a:lnTo>
                  <a:lnTo>
                    <a:pt x="162" y="357"/>
                  </a:lnTo>
                  <a:lnTo>
                    <a:pt x="141" y="339"/>
                  </a:lnTo>
                  <a:lnTo>
                    <a:pt x="111" y="307"/>
                  </a:lnTo>
                  <a:lnTo>
                    <a:pt x="86" y="267"/>
                  </a:lnTo>
                  <a:lnTo>
                    <a:pt x="68" y="213"/>
                  </a:lnTo>
                  <a:lnTo>
                    <a:pt x="35" y="144"/>
                  </a:lnTo>
                  <a:lnTo>
                    <a:pt x="0" y="98"/>
                  </a:lnTo>
                  <a:lnTo>
                    <a:pt x="24" y="82"/>
                  </a:lnTo>
                  <a:lnTo>
                    <a:pt x="68" y="43"/>
                  </a:lnTo>
                  <a:lnTo>
                    <a:pt x="86" y="20"/>
                  </a:lnTo>
                  <a:lnTo>
                    <a:pt x="95" y="31"/>
                  </a:lnTo>
                  <a:lnTo>
                    <a:pt x="108" y="34"/>
                  </a:lnTo>
                  <a:lnTo>
                    <a:pt x="120" y="18"/>
                  </a:lnTo>
                  <a:lnTo>
                    <a:pt x="129" y="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1" name="Freeform 107">
              <a:extLst>
                <a:ext uri="{FF2B5EF4-FFF2-40B4-BE49-F238E27FC236}">
                  <a16:creationId xmlns:a16="http://schemas.microsoft.com/office/drawing/2014/main" id="{74889C70-98E6-4C38-83BB-93C1E06B2664}"/>
                </a:ext>
              </a:extLst>
            </p:cNvPr>
            <p:cNvSpPr>
              <a:spLocks/>
            </p:cNvSpPr>
            <p:nvPr/>
          </p:nvSpPr>
          <p:spPr bwMode="auto">
            <a:xfrm>
              <a:off x="3151188" y="3502025"/>
              <a:ext cx="103188" cy="115888"/>
            </a:xfrm>
            <a:custGeom>
              <a:avLst/>
              <a:gdLst>
                <a:gd name="T0" fmla="*/ 1 w 259"/>
                <a:gd name="T1" fmla="*/ 207 h 293"/>
                <a:gd name="T2" fmla="*/ 68 w 259"/>
                <a:gd name="T3" fmla="*/ 251 h 293"/>
                <a:gd name="T4" fmla="*/ 140 w 259"/>
                <a:gd name="T5" fmla="*/ 293 h 293"/>
                <a:gd name="T6" fmla="*/ 202 w 259"/>
                <a:gd name="T7" fmla="*/ 186 h 293"/>
                <a:gd name="T8" fmla="*/ 259 w 259"/>
                <a:gd name="T9" fmla="*/ 79 h 293"/>
                <a:gd name="T10" fmla="*/ 225 w 259"/>
                <a:gd name="T11" fmla="*/ 57 h 293"/>
                <a:gd name="T12" fmla="*/ 175 w 259"/>
                <a:gd name="T13" fmla="*/ 22 h 293"/>
                <a:gd name="T14" fmla="*/ 138 w 259"/>
                <a:gd name="T15" fmla="*/ 5 h 293"/>
                <a:gd name="T16" fmla="*/ 119 w 259"/>
                <a:gd name="T17" fmla="*/ 0 h 293"/>
                <a:gd name="T18" fmla="*/ 88 w 259"/>
                <a:gd name="T19" fmla="*/ 46 h 293"/>
                <a:gd name="T20" fmla="*/ 36 w 259"/>
                <a:gd name="T21" fmla="*/ 122 h 293"/>
                <a:gd name="T22" fmla="*/ 9 w 259"/>
                <a:gd name="T23" fmla="*/ 172 h 293"/>
                <a:gd name="T24" fmla="*/ 0 w 259"/>
                <a:gd name="T25" fmla="*/ 198 h 293"/>
                <a:gd name="T26" fmla="*/ 0 w 259"/>
                <a:gd name="T27" fmla="*/ 183 h 293"/>
                <a:gd name="T28" fmla="*/ 1 w 259"/>
                <a:gd name="T29" fmla="*/ 16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9" h="293">
                  <a:moveTo>
                    <a:pt x="1" y="207"/>
                  </a:moveTo>
                  <a:lnTo>
                    <a:pt x="68" y="251"/>
                  </a:lnTo>
                  <a:lnTo>
                    <a:pt x="140" y="293"/>
                  </a:lnTo>
                  <a:lnTo>
                    <a:pt x="202" y="186"/>
                  </a:lnTo>
                  <a:lnTo>
                    <a:pt x="259" y="79"/>
                  </a:lnTo>
                  <a:lnTo>
                    <a:pt x="225" y="57"/>
                  </a:lnTo>
                  <a:lnTo>
                    <a:pt x="175" y="22"/>
                  </a:lnTo>
                  <a:lnTo>
                    <a:pt x="138" y="5"/>
                  </a:lnTo>
                  <a:lnTo>
                    <a:pt x="119" y="0"/>
                  </a:lnTo>
                  <a:lnTo>
                    <a:pt x="88" y="46"/>
                  </a:lnTo>
                  <a:lnTo>
                    <a:pt x="36" y="122"/>
                  </a:lnTo>
                  <a:lnTo>
                    <a:pt x="9" y="172"/>
                  </a:lnTo>
                  <a:lnTo>
                    <a:pt x="0" y="198"/>
                  </a:lnTo>
                  <a:lnTo>
                    <a:pt x="0" y="183"/>
                  </a:lnTo>
                  <a:lnTo>
                    <a:pt x="1"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2" name="Freeform 108">
              <a:extLst>
                <a:ext uri="{FF2B5EF4-FFF2-40B4-BE49-F238E27FC236}">
                  <a16:creationId xmlns:a16="http://schemas.microsoft.com/office/drawing/2014/main" id="{D4BA1244-2FDD-4FD9-AA40-1B8A308D5AF6}"/>
                </a:ext>
              </a:extLst>
            </p:cNvPr>
            <p:cNvSpPr>
              <a:spLocks/>
            </p:cNvSpPr>
            <p:nvPr/>
          </p:nvSpPr>
          <p:spPr bwMode="auto">
            <a:xfrm>
              <a:off x="2924175" y="2620963"/>
              <a:ext cx="395288" cy="996950"/>
            </a:xfrm>
            <a:custGeom>
              <a:avLst/>
              <a:gdLst>
                <a:gd name="T0" fmla="*/ 968 w 995"/>
                <a:gd name="T1" fmla="*/ 0 h 2511"/>
                <a:gd name="T2" fmla="*/ 938 w 995"/>
                <a:gd name="T3" fmla="*/ 21 h 2511"/>
                <a:gd name="T4" fmla="*/ 749 w 995"/>
                <a:gd name="T5" fmla="*/ 172 h 2511"/>
                <a:gd name="T6" fmla="*/ 582 w 995"/>
                <a:gd name="T7" fmla="*/ 324 h 2511"/>
                <a:gd name="T8" fmla="*/ 448 w 995"/>
                <a:gd name="T9" fmla="*/ 463 h 2511"/>
                <a:gd name="T10" fmla="*/ 359 w 995"/>
                <a:gd name="T11" fmla="*/ 564 h 2511"/>
                <a:gd name="T12" fmla="*/ 275 w 995"/>
                <a:gd name="T13" fmla="*/ 671 h 2511"/>
                <a:gd name="T14" fmla="*/ 197 w 995"/>
                <a:gd name="T15" fmla="*/ 784 h 2511"/>
                <a:gd name="T16" fmla="*/ 128 w 995"/>
                <a:gd name="T17" fmla="*/ 902 h 2511"/>
                <a:gd name="T18" fmla="*/ 71 w 995"/>
                <a:gd name="T19" fmla="*/ 1023 h 2511"/>
                <a:gd name="T20" fmla="*/ 30 w 995"/>
                <a:gd name="T21" fmla="*/ 1146 h 2511"/>
                <a:gd name="T22" fmla="*/ 5 w 995"/>
                <a:gd name="T23" fmla="*/ 1272 h 2511"/>
                <a:gd name="T24" fmla="*/ 1 w 995"/>
                <a:gd name="T25" fmla="*/ 1334 h 2511"/>
                <a:gd name="T26" fmla="*/ 0 w 995"/>
                <a:gd name="T27" fmla="*/ 1396 h 2511"/>
                <a:gd name="T28" fmla="*/ 10 w 995"/>
                <a:gd name="T29" fmla="*/ 1518 h 2511"/>
                <a:gd name="T30" fmla="*/ 32 w 995"/>
                <a:gd name="T31" fmla="*/ 1634 h 2511"/>
                <a:gd name="T32" fmla="*/ 65 w 995"/>
                <a:gd name="T33" fmla="*/ 1747 h 2511"/>
                <a:gd name="T34" fmla="*/ 106 w 995"/>
                <a:gd name="T35" fmla="*/ 1854 h 2511"/>
                <a:gd name="T36" fmla="*/ 154 w 995"/>
                <a:gd name="T37" fmla="*/ 1953 h 2511"/>
                <a:gd name="T38" fmla="*/ 233 w 995"/>
                <a:gd name="T39" fmla="*/ 2092 h 2511"/>
                <a:gd name="T40" fmla="*/ 347 w 995"/>
                <a:gd name="T41" fmla="*/ 2250 h 2511"/>
                <a:gd name="T42" fmla="*/ 453 w 995"/>
                <a:gd name="T43" fmla="*/ 2375 h 2511"/>
                <a:gd name="T44" fmla="*/ 575 w 995"/>
                <a:gd name="T45" fmla="*/ 2495 h 2511"/>
                <a:gd name="T46" fmla="*/ 595 w 995"/>
                <a:gd name="T47" fmla="*/ 2511 h 2511"/>
                <a:gd name="T48" fmla="*/ 768 w 995"/>
                <a:gd name="T49" fmla="*/ 2241 h 2511"/>
                <a:gd name="T50" fmla="*/ 750 w 995"/>
                <a:gd name="T51" fmla="*/ 2228 h 2511"/>
                <a:gd name="T52" fmla="*/ 640 w 995"/>
                <a:gd name="T53" fmla="*/ 2134 h 2511"/>
                <a:gd name="T54" fmla="*/ 545 w 995"/>
                <a:gd name="T55" fmla="*/ 2036 h 2511"/>
                <a:gd name="T56" fmla="*/ 451 w 995"/>
                <a:gd name="T57" fmla="*/ 1913 h 2511"/>
                <a:gd name="T58" fmla="*/ 389 w 995"/>
                <a:gd name="T59" fmla="*/ 1804 h 2511"/>
                <a:gd name="T60" fmla="*/ 354 w 995"/>
                <a:gd name="T61" fmla="*/ 1727 h 2511"/>
                <a:gd name="T62" fmla="*/ 328 w 995"/>
                <a:gd name="T63" fmla="*/ 1644 h 2511"/>
                <a:gd name="T64" fmla="*/ 311 w 995"/>
                <a:gd name="T65" fmla="*/ 1557 h 2511"/>
                <a:gd name="T66" fmla="*/ 306 w 995"/>
                <a:gd name="T67" fmla="*/ 1466 h 2511"/>
                <a:gd name="T68" fmla="*/ 315 w 995"/>
                <a:gd name="T69" fmla="*/ 1371 h 2511"/>
                <a:gd name="T70" fmla="*/ 325 w 995"/>
                <a:gd name="T71" fmla="*/ 1323 h 2511"/>
                <a:gd name="T72" fmla="*/ 338 w 995"/>
                <a:gd name="T73" fmla="*/ 1275 h 2511"/>
                <a:gd name="T74" fmla="*/ 372 w 995"/>
                <a:gd name="T75" fmla="*/ 1186 h 2511"/>
                <a:gd name="T76" fmla="*/ 412 w 995"/>
                <a:gd name="T77" fmla="*/ 1103 h 2511"/>
                <a:gd name="T78" fmla="*/ 459 w 995"/>
                <a:gd name="T79" fmla="*/ 1029 h 2511"/>
                <a:gd name="T80" fmla="*/ 510 w 995"/>
                <a:gd name="T81" fmla="*/ 962 h 2511"/>
                <a:gd name="T82" fmla="*/ 566 w 995"/>
                <a:gd name="T83" fmla="*/ 901 h 2511"/>
                <a:gd name="T84" fmla="*/ 652 w 995"/>
                <a:gd name="T85" fmla="*/ 821 h 2511"/>
                <a:gd name="T86" fmla="*/ 764 w 995"/>
                <a:gd name="T87" fmla="*/ 738 h 2511"/>
                <a:gd name="T88" fmla="*/ 867 w 995"/>
                <a:gd name="T89" fmla="*/ 678 h 2511"/>
                <a:gd name="T90" fmla="*/ 978 w 995"/>
                <a:gd name="T91" fmla="*/ 626 h 2511"/>
                <a:gd name="T92" fmla="*/ 995 w 995"/>
                <a:gd name="T93" fmla="*/ 621 h 2511"/>
                <a:gd name="T94" fmla="*/ 968 w 995"/>
                <a:gd name="T95" fmla="*/ 0 h 2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5" h="2511">
                  <a:moveTo>
                    <a:pt x="968" y="0"/>
                  </a:moveTo>
                  <a:lnTo>
                    <a:pt x="938" y="21"/>
                  </a:lnTo>
                  <a:lnTo>
                    <a:pt x="749" y="172"/>
                  </a:lnTo>
                  <a:lnTo>
                    <a:pt x="582" y="324"/>
                  </a:lnTo>
                  <a:lnTo>
                    <a:pt x="448" y="463"/>
                  </a:lnTo>
                  <a:lnTo>
                    <a:pt x="359" y="564"/>
                  </a:lnTo>
                  <a:lnTo>
                    <a:pt x="275" y="671"/>
                  </a:lnTo>
                  <a:lnTo>
                    <a:pt x="197" y="784"/>
                  </a:lnTo>
                  <a:lnTo>
                    <a:pt x="128" y="902"/>
                  </a:lnTo>
                  <a:lnTo>
                    <a:pt x="71" y="1023"/>
                  </a:lnTo>
                  <a:lnTo>
                    <a:pt x="30" y="1146"/>
                  </a:lnTo>
                  <a:lnTo>
                    <a:pt x="5" y="1272"/>
                  </a:lnTo>
                  <a:lnTo>
                    <a:pt x="1" y="1334"/>
                  </a:lnTo>
                  <a:lnTo>
                    <a:pt x="0" y="1396"/>
                  </a:lnTo>
                  <a:lnTo>
                    <a:pt x="10" y="1518"/>
                  </a:lnTo>
                  <a:lnTo>
                    <a:pt x="32" y="1634"/>
                  </a:lnTo>
                  <a:lnTo>
                    <a:pt x="65" y="1747"/>
                  </a:lnTo>
                  <a:lnTo>
                    <a:pt x="106" y="1854"/>
                  </a:lnTo>
                  <a:lnTo>
                    <a:pt x="154" y="1953"/>
                  </a:lnTo>
                  <a:lnTo>
                    <a:pt x="233" y="2092"/>
                  </a:lnTo>
                  <a:lnTo>
                    <a:pt x="347" y="2250"/>
                  </a:lnTo>
                  <a:lnTo>
                    <a:pt x="453" y="2375"/>
                  </a:lnTo>
                  <a:lnTo>
                    <a:pt x="575" y="2495"/>
                  </a:lnTo>
                  <a:lnTo>
                    <a:pt x="595" y="2511"/>
                  </a:lnTo>
                  <a:lnTo>
                    <a:pt x="768" y="2241"/>
                  </a:lnTo>
                  <a:lnTo>
                    <a:pt x="750" y="2228"/>
                  </a:lnTo>
                  <a:lnTo>
                    <a:pt x="640" y="2134"/>
                  </a:lnTo>
                  <a:lnTo>
                    <a:pt x="545" y="2036"/>
                  </a:lnTo>
                  <a:lnTo>
                    <a:pt x="451" y="1913"/>
                  </a:lnTo>
                  <a:lnTo>
                    <a:pt x="389" y="1804"/>
                  </a:lnTo>
                  <a:lnTo>
                    <a:pt x="354" y="1727"/>
                  </a:lnTo>
                  <a:lnTo>
                    <a:pt x="328" y="1644"/>
                  </a:lnTo>
                  <a:lnTo>
                    <a:pt x="311" y="1557"/>
                  </a:lnTo>
                  <a:lnTo>
                    <a:pt x="306" y="1466"/>
                  </a:lnTo>
                  <a:lnTo>
                    <a:pt x="315" y="1371"/>
                  </a:lnTo>
                  <a:lnTo>
                    <a:pt x="325" y="1323"/>
                  </a:lnTo>
                  <a:lnTo>
                    <a:pt x="338" y="1275"/>
                  </a:lnTo>
                  <a:lnTo>
                    <a:pt x="372" y="1186"/>
                  </a:lnTo>
                  <a:lnTo>
                    <a:pt x="412" y="1103"/>
                  </a:lnTo>
                  <a:lnTo>
                    <a:pt x="459" y="1029"/>
                  </a:lnTo>
                  <a:lnTo>
                    <a:pt x="510" y="962"/>
                  </a:lnTo>
                  <a:lnTo>
                    <a:pt x="566" y="901"/>
                  </a:lnTo>
                  <a:lnTo>
                    <a:pt x="652" y="821"/>
                  </a:lnTo>
                  <a:lnTo>
                    <a:pt x="764" y="738"/>
                  </a:lnTo>
                  <a:lnTo>
                    <a:pt x="867" y="678"/>
                  </a:lnTo>
                  <a:lnTo>
                    <a:pt x="978" y="626"/>
                  </a:lnTo>
                  <a:lnTo>
                    <a:pt x="995" y="621"/>
                  </a:lnTo>
                  <a:lnTo>
                    <a:pt x="968"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3" name="Freeform 109">
              <a:extLst>
                <a:ext uri="{FF2B5EF4-FFF2-40B4-BE49-F238E27FC236}">
                  <a16:creationId xmlns:a16="http://schemas.microsoft.com/office/drawing/2014/main" id="{E114134A-DA01-47CD-B4B8-3E787283269C}"/>
                </a:ext>
              </a:extLst>
            </p:cNvPr>
            <p:cNvSpPr>
              <a:spLocks/>
            </p:cNvSpPr>
            <p:nvPr/>
          </p:nvSpPr>
          <p:spPr bwMode="auto">
            <a:xfrm>
              <a:off x="4730750" y="2605088"/>
              <a:ext cx="177800" cy="180975"/>
            </a:xfrm>
            <a:custGeom>
              <a:avLst/>
              <a:gdLst>
                <a:gd name="T0" fmla="*/ 93 w 451"/>
                <a:gd name="T1" fmla="*/ 255 h 457"/>
                <a:gd name="T2" fmla="*/ 48 w 451"/>
                <a:gd name="T3" fmla="*/ 304 h 457"/>
                <a:gd name="T4" fmla="*/ 0 w 451"/>
                <a:gd name="T5" fmla="*/ 356 h 457"/>
                <a:gd name="T6" fmla="*/ 27 w 451"/>
                <a:gd name="T7" fmla="*/ 379 h 457"/>
                <a:gd name="T8" fmla="*/ 81 w 451"/>
                <a:gd name="T9" fmla="*/ 434 h 457"/>
                <a:gd name="T10" fmla="*/ 107 w 451"/>
                <a:gd name="T11" fmla="*/ 457 h 457"/>
                <a:gd name="T12" fmla="*/ 146 w 451"/>
                <a:gd name="T13" fmla="*/ 423 h 457"/>
                <a:gd name="T14" fmla="*/ 207 w 451"/>
                <a:gd name="T15" fmla="*/ 373 h 457"/>
                <a:gd name="T16" fmla="*/ 240 w 451"/>
                <a:gd name="T17" fmla="*/ 360 h 457"/>
                <a:gd name="T18" fmla="*/ 262 w 451"/>
                <a:gd name="T19" fmla="*/ 356 h 457"/>
                <a:gd name="T20" fmla="*/ 273 w 451"/>
                <a:gd name="T21" fmla="*/ 357 h 457"/>
                <a:gd name="T22" fmla="*/ 281 w 451"/>
                <a:gd name="T23" fmla="*/ 360 h 457"/>
                <a:gd name="T24" fmla="*/ 307 w 451"/>
                <a:gd name="T25" fmla="*/ 356 h 457"/>
                <a:gd name="T26" fmla="*/ 347 w 451"/>
                <a:gd name="T27" fmla="*/ 339 h 457"/>
                <a:gd name="T28" fmla="*/ 407 w 451"/>
                <a:gd name="T29" fmla="*/ 304 h 457"/>
                <a:gd name="T30" fmla="*/ 444 w 451"/>
                <a:gd name="T31" fmla="*/ 277 h 457"/>
                <a:gd name="T32" fmla="*/ 451 w 451"/>
                <a:gd name="T33" fmla="*/ 245 h 457"/>
                <a:gd name="T34" fmla="*/ 448 w 451"/>
                <a:gd name="T35" fmla="*/ 169 h 457"/>
                <a:gd name="T36" fmla="*/ 433 w 451"/>
                <a:gd name="T37" fmla="*/ 92 h 457"/>
                <a:gd name="T38" fmla="*/ 411 w 451"/>
                <a:gd name="T39" fmla="*/ 28 h 457"/>
                <a:gd name="T40" fmla="*/ 399 w 451"/>
                <a:gd name="T41" fmla="*/ 9 h 457"/>
                <a:gd name="T42" fmla="*/ 395 w 451"/>
                <a:gd name="T43" fmla="*/ 3 h 457"/>
                <a:gd name="T44" fmla="*/ 377 w 451"/>
                <a:gd name="T45" fmla="*/ 0 h 457"/>
                <a:gd name="T46" fmla="*/ 335 w 451"/>
                <a:gd name="T47" fmla="*/ 5 h 457"/>
                <a:gd name="T48" fmla="*/ 271 w 451"/>
                <a:gd name="T49" fmla="*/ 28 h 457"/>
                <a:gd name="T50" fmla="*/ 218 w 451"/>
                <a:gd name="T51" fmla="*/ 55 h 457"/>
                <a:gd name="T52" fmla="*/ 207 w 451"/>
                <a:gd name="T53" fmla="*/ 68 h 457"/>
                <a:gd name="T54" fmla="*/ 93 w 451"/>
                <a:gd name="T55" fmla="*/ 25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1" h="457">
                  <a:moveTo>
                    <a:pt x="93" y="255"/>
                  </a:moveTo>
                  <a:lnTo>
                    <a:pt x="48" y="304"/>
                  </a:lnTo>
                  <a:lnTo>
                    <a:pt x="0" y="356"/>
                  </a:lnTo>
                  <a:lnTo>
                    <a:pt x="27" y="379"/>
                  </a:lnTo>
                  <a:lnTo>
                    <a:pt x="81" y="434"/>
                  </a:lnTo>
                  <a:lnTo>
                    <a:pt x="107" y="457"/>
                  </a:lnTo>
                  <a:lnTo>
                    <a:pt x="146" y="423"/>
                  </a:lnTo>
                  <a:lnTo>
                    <a:pt x="207" y="373"/>
                  </a:lnTo>
                  <a:lnTo>
                    <a:pt x="240" y="360"/>
                  </a:lnTo>
                  <a:lnTo>
                    <a:pt x="262" y="356"/>
                  </a:lnTo>
                  <a:lnTo>
                    <a:pt x="273" y="357"/>
                  </a:lnTo>
                  <a:lnTo>
                    <a:pt x="281" y="360"/>
                  </a:lnTo>
                  <a:lnTo>
                    <a:pt x="307" y="356"/>
                  </a:lnTo>
                  <a:lnTo>
                    <a:pt x="347" y="339"/>
                  </a:lnTo>
                  <a:lnTo>
                    <a:pt x="407" y="304"/>
                  </a:lnTo>
                  <a:lnTo>
                    <a:pt x="444" y="277"/>
                  </a:lnTo>
                  <a:lnTo>
                    <a:pt x="451" y="245"/>
                  </a:lnTo>
                  <a:lnTo>
                    <a:pt x="448" y="169"/>
                  </a:lnTo>
                  <a:lnTo>
                    <a:pt x="433" y="92"/>
                  </a:lnTo>
                  <a:lnTo>
                    <a:pt x="411" y="28"/>
                  </a:lnTo>
                  <a:lnTo>
                    <a:pt x="399" y="9"/>
                  </a:lnTo>
                  <a:lnTo>
                    <a:pt x="395" y="3"/>
                  </a:lnTo>
                  <a:lnTo>
                    <a:pt x="377" y="0"/>
                  </a:lnTo>
                  <a:lnTo>
                    <a:pt x="335" y="5"/>
                  </a:lnTo>
                  <a:lnTo>
                    <a:pt x="271" y="28"/>
                  </a:lnTo>
                  <a:lnTo>
                    <a:pt x="218" y="55"/>
                  </a:lnTo>
                  <a:lnTo>
                    <a:pt x="207" y="68"/>
                  </a:lnTo>
                  <a:lnTo>
                    <a:pt x="93" y="255"/>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4" name="Freeform 110">
              <a:extLst>
                <a:ext uri="{FF2B5EF4-FFF2-40B4-BE49-F238E27FC236}">
                  <a16:creationId xmlns:a16="http://schemas.microsoft.com/office/drawing/2014/main" id="{97A3A9E8-AB6F-49FB-9E42-E90817786A5A}"/>
                </a:ext>
              </a:extLst>
            </p:cNvPr>
            <p:cNvSpPr>
              <a:spLocks/>
            </p:cNvSpPr>
            <p:nvPr/>
          </p:nvSpPr>
          <p:spPr bwMode="auto">
            <a:xfrm>
              <a:off x="4751388" y="2595563"/>
              <a:ext cx="112713" cy="139700"/>
            </a:xfrm>
            <a:custGeom>
              <a:avLst/>
              <a:gdLst>
                <a:gd name="T0" fmla="*/ 0 w 286"/>
                <a:gd name="T1" fmla="*/ 350 h 350"/>
                <a:gd name="T2" fmla="*/ 7 w 286"/>
                <a:gd name="T3" fmla="*/ 325 h 350"/>
                <a:gd name="T4" fmla="*/ 18 w 286"/>
                <a:gd name="T5" fmla="*/ 272 h 350"/>
                <a:gd name="T6" fmla="*/ 27 w 286"/>
                <a:gd name="T7" fmla="*/ 186 h 350"/>
                <a:gd name="T8" fmla="*/ 35 w 286"/>
                <a:gd name="T9" fmla="*/ 134 h 350"/>
                <a:gd name="T10" fmla="*/ 42 w 286"/>
                <a:gd name="T11" fmla="*/ 86 h 350"/>
                <a:gd name="T12" fmla="*/ 54 w 286"/>
                <a:gd name="T13" fmla="*/ 63 h 350"/>
                <a:gd name="T14" fmla="*/ 76 w 286"/>
                <a:gd name="T15" fmla="*/ 55 h 350"/>
                <a:gd name="T16" fmla="*/ 96 w 286"/>
                <a:gd name="T17" fmla="*/ 49 h 350"/>
                <a:gd name="T18" fmla="*/ 119 w 286"/>
                <a:gd name="T19" fmla="*/ 44 h 350"/>
                <a:gd name="T20" fmla="*/ 171 w 286"/>
                <a:gd name="T21" fmla="*/ 40 h 350"/>
                <a:gd name="T22" fmla="*/ 193 w 286"/>
                <a:gd name="T23" fmla="*/ 35 h 350"/>
                <a:gd name="T24" fmla="*/ 269 w 286"/>
                <a:gd name="T25" fmla="*/ 3 h 350"/>
                <a:gd name="T26" fmla="*/ 283 w 286"/>
                <a:gd name="T27" fmla="*/ 0 h 350"/>
                <a:gd name="T28" fmla="*/ 286 w 286"/>
                <a:gd name="T29" fmla="*/ 5 h 350"/>
                <a:gd name="T30" fmla="*/ 285 w 286"/>
                <a:gd name="T31" fmla="*/ 19 h 350"/>
                <a:gd name="T32" fmla="*/ 274 w 286"/>
                <a:gd name="T33" fmla="*/ 41 h 350"/>
                <a:gd name="T34" fmla="*/ 250 w 286"/>
                <a:gd name="T35" fmla="*/ 68 h 350"/>
                <a:gd name="T36" fmla="*/ 223 w 286"/>
                <a:gd name="T37" fmla="*/ 85 h 350"/>
                <a:gd name="T38" fmla="*/ 213 w 286"/>
                <a:gd name="T39" fmla="*/ 86 h 350"/>
                <a:gd name="T40" fmla="*/ 202 w 286"/>
                <a:gd name="T41" fmla="*/ 92 h 350"/>
                <a:gd name="T42" fmla="*/ 159 w 286"/>
                <a:gd name="T43" fmla="*/ 112 h 350"/>
                <a:gd name="T44" fmla="*/ 137 w 286"/>
                <a:gd name="T45" fmla="*/ 132 h 350"/>
                <a:gd name="T46" fmla="*/ 133 w 286"/>
                <a:gd name="T47" fmla="*/ 143 h 350"/>
                <a:gd name="T48" fmla="*/ 134 w 286"/>
                <a:gd name="T49" fmla="*/ 185 h 350"/>
                <a:gd name="T50" fmla="*/ 143 w 286"/>
                <a:gd name="T51" fmla="*/ 226 h 350"/>
                <a:gd name="T52" fmla="*/ 143 w 286"/>
                <a:gd name="T53" fmla="*/ 246 h 350"/>
                <a:gd name="T54" fmla="*/ 132 w 286"/>
                <a:gd name="T55" fmla="*/ 277 h 350"/>
                <a:gd name="T56" fmla="*/ 98 w 286"/>
                <a:gd name="T57" fmla="*/ 309 h 350"/>
                <a:gd name="T58" fmla="*/ 71 w 286"/>
                <a:gd name="T59" fmla="*/ 326 h 350"/>
                <a:gd name="T60" fmla="*/ 0 w 286"/>
                <a:gd name="T61"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6" h="350">
                  <a:moveTo>
                    <a:pt x="0" y="350"/>
                  </a:moveTo>
                  <a:lnTo>
                    <a:pt x="7" y="325"/>
                  </a:lnTo>
                  <a:lnTo>
                    <a:pt x="18" y="272"/>
                  </a:lnTo>
                  <a:lnTo>
                    <a:pt x="27" y="186"/>
                  </a:lnTo>
                  <a:lnTo>
                    <a:pt x="35" y="134"/>
                  </a:lnTo>
                  <a:lnTo>
                    <a:pt x="42" y="86"/>
                  </a:lnTo>
                  <a:lnTo>
                    <a:pt x="54" y="63"/>
                  </a:lnTo>
                  <a:lnTo>
                    <a:pt x="76" y="55"/>
                  </a:lnTo>
                  <a:lnTo>
                    <a:pt x="96" y="49"/>
                  </a:lnTo>
                  <a:lnTo>
                    <a:pt x="119" y="44"/>
                  </a:lnTo>
                  <a:lnTo>
                    <a:pt x="171" y="40"/>
                  </a:lnTo>
                  <a:lnTo>
                    <a:pt x="193" y="35"/>
                  </a:lnTo>
                  <a:lnTo>
                    <a:pt x="269" y="3"/>
                  </a:lnTo>
                  <a:lnTo>
                    <a:pt x="283" y="0"/>
                  </a:lnTo>
                  <a:lnTo>
                    <a:pt x="286" y="5"/>
                  </a:lnTo>
                  <a:lnTo>
                    <a:pt x="285" y="19"/>
                  </a:lnTo>
                  <a:lnTo>
                    <a:pt x="274" y="41"/>
                  </a:lnTo>
                  <a:lnTo>
                    <a:pt x="250" y="68"/>
                  </a:lnTo>
                  <a:lnTo>
                    <a:pt x="223" y="85"/>
                  </a:lnTo>
                  <a:lnTo>
                    <a:pt x="213" y="86"/>
                  </a:lnTo>
                  <a:lnTo>
                    <a:pt x="202" y="92"/>
                  </a:lnTo>
                  <a:lnTo>
                    <a:pt x="159" y="112"/>
                  </a:lnTo>
                  <a:lnTo>
                    <a:pt x="137" y="132"/>
                  </a:lnTo>
                  <a:lnTo>
                    <a:pt x="133" y="143"/>
                  </a:lnTo>
                  <a:lnTo>
                    <a:pt x="134" y="185"/>
                  </a:lnTo>
                  <a:lnTo>
                    <a:pt x="143" y="226"/>
                  </a:lnTo>
                  <a:lnTo>
                    <a:pt x="143" y="246"/>
                  </a:lnTo>
                  <a:lnTo>
                    <a:pt x="132" y="277"/>
                  </a:lnTo>
                  <a:lnTo>
                    <a:pt x="98" y="309"/>
                  </a:lnTo>
                  <a:lnTo>
                    <a:pt x="71" y="326"/>
                  </a:lnTo>
                  <a:lnTo>
                    <a:pt x="0" y="35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5" name="Freeform 111">
              <a:extLst>
                <a:ext uri="{FF2B5EF4-FFF2-40B4-BE49-F238E27FC236}">
                  <a16:creationId xmlns:a16="http://schemas.microsoft.com/office/drawing/2014/main" id="{8C3CACD9-3DFE-43B9-B369-2D4CEC602FB6}"/>
                </a:ext>
              </a:extLst>
            </p:cNvPr>
            <p:cNvSpPr>
              <a:spLocks/>
            </p:cNvSpPr>
            <p:nvPr/>
          </p:nvSpPr>
          <p:spPr bwMode="auto">
            <a:xfrm>
              <a:off x="4814888" y="2159000"/>
              <a:ext cx="615950" cy="503238"/>
            </a:xfrm>
            <a:custGeom>
              <a:avLst/>
              <a:gdLst>
                <a:gd name="T0" fmla="*/ 41 w 1549"/>
                <a:gd name="T1" fmla="*/ 1269 h 1269"/>
                <a:gd name="T2" fmla="*/ 0 w 1549"/>
                <a:gd name="T3" fmla="*/ 1218 h 1269"/>
                <a:gd name="T4" fmla="*/ 1529 w 1549"/>
                <a:gd name="T5" fmla="*/ 0 h 1269"/>
                <a:gd name="T6" fmla="*/ 1549 w 1549"/>
                <a:gd name="T7" fmla="*/ 26 h 1269"/>
                <a:gd name="T8" fmla="*/ 41 w 1549"/>
                <a:gd name="T9" fmla="*/ 1269 h 1269"/>
              </a:gdLst>
              <a:ahLst/>
              <a:cxnLst>
                <a:cxn ang="0">
                  <a:pos x="T0" y="T1"/>
                </a:cxn>
                <a:cxn ang="0">
                  <a:pos x="T2" y="T3"/>
                </a:cxn>
                <a:cxn ang="0">
                  <a:pos x="T4" y="T5"/>
                </a:cxn>
                <a:cxn ang="0">
                  <a:pos x="T6" y="T7"/>
                </a:cxn>
                <a:cxn ang="0">
                  <a:pos x="T8" y="T9"/>
                </a:cxn>
              </a:cxnLst>
              <a:rect l="0" t="0" r="r" b="b"/>
              <a:pathLst>
                <a:path w="1549" h="1269">
                  <a:moveTo>
                    <a:pt x="41" y="1269"/>
                  </a:moveTo>
                  <a:lnTo>
                    <a:pt x="0" y="1218"/>
                  </a:lnTo>
                  <a:lnTo>
                    <a:pt x="1529" y="0"/>
                  </a:lnTo>
                  <a:lnTo>
                    <a:pt x="1549" y="26"/>
                  </a:lnTo>
                  <a:lnTo>
                    <a:pt x="41"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6" name="Freeform 112">
              <a:extLst>
                <a:ext uri="{FF2B5EF4-FFF2-40B4-BE49-F238E27FC236}">
                  <a16:creationId xmlns:a16="http://schemas.microsoft.com/office/drawing/2014/main" id="{0D3AD809-D935-46C3-9B1A-53D1C561D1CA}"/>
                </a:ext>
              </a:extLst>
            </p:cNvPr>
            <p:cNvSpPr>
              <a:spLocks/>
            </p:cNvSpPr>
            <p:nvPr/>
          </p:nvSpPr>
          <p:spPr bwMode="auto">
            <a:xfrm>
              <a:off x="4851400" y="2605088"/>
              <a:ext cx="57150" cy="133350"/>
            </a:xfrm>
            <a:custGeom>
              <a:avLst/>
              <a:gdLst>
                <a:gd name="T0" fmla="*/ 92 w 144"/>
                <a:gd name="T1" fmla="*/ 9 h 334"/>
                <a:gd name="T2" fmla="*/ 87 w 144"/>
                <a:gd name="T3" fmla="*/ 2 h 334"/>
                <a:gd name="T4" fmla="*/ 61 w 144"/>
                <a:gd name="T5" fmla="*/ 0 h 334"/>
                <a:gd name="T6" fmla="*/ 44 w 144"/>
                <a:gd name="T7" fmla="*/ 2 h 334"/>
                <a:gd name="T8" fmla="*/ 28 w 144"/>
                <a:gd name="T9" fmla="*/ 15 h 334"/>
                <a:gd name="T10" fmla="*/ 9 w 144"/>
                <a:gd name="T11" fmla="*/ 46 h 334"/>
                <a:gd name="T12" fmla="*/ 1 w 144"/>
                <a:gd name="T13" fmla="*/ 81 h 334"/>
                <a:gd name="T14" fmla="*/ 0 w 144"/>
                <a:gd name="T15" fmla="*/ 121 h 334"/>
                <a:gd name="T16" fmla="*/ 8 w 144"/>
                <a:gd name="T17" fmla="*/ 185 h 334"/>
                <a:gd name="T18" fmla="*/ 22 w 144"/>
                <a:gd name="T19" fmla="*/ 268 h 334"/>
                <a:gd name="T20" fmla="*/ 25 w 144"/>
                <a:gd name="T21" fmla="*/ 305 h 334"/>
                <a:gd name="T22" fmla="*/ 26 w 144"/>
                <a:gd name="T23" fmla="*/ 317 h 334"/>
                <a:gd name="T24" fmla="*/ 40 w 144"/>
                <a:gd name="T25" fmla="*/ 330 h 334"/>
                <a:gd name="T26" fmla="*/ 51 w 144"/>
                <a:gd name="T27" fmla="*/ 334 h 334"/>
                <a:gd name="T28" fmla="*/ 88 w 144"/>
                <a:gd name="T29" fmla="*/ 312 h 334"/>
                <a:gd name="T30" fmla="*/ 137 w 144"/>
                <a:gd name="T31" fmla="*/ 277 h 334"/>
                <a:gd name="T32" fmla="*/ 144 w 144"/>
                <a:gd name="T33" fmla="*/ 245 h 334"/>
                <a:gd name="T34" fmla="*/ 141 w 144"/>
                <a:gd name="T35" fmla="*/ 169 h 334"/>
                <a:gd name="T36" fmla="*/ 126 w 144"/>
                <a:gd name="T37" fmla="*/ 92 h 334"/>
                <a:gd name="T38" fmla="*/ 104 w 144"/>
                <a:gd name="T39" fmla="*/ 28 h 334"/>
                <a:gd name="T40" fmla="*/ 92 w 144"/>
                <a:gd name="T41" fmla="*/ 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334">
                  <a:moveTo>
                    <a:pt x="92" y="9"/>
                  </a:moveTo>
                  <a:lnTo>
                    <a:pt x="87" y="2"/>
                  </a:lnTo>
                  <a:lnTo>
                    <a:pt x="61" y="0"/>
                  </a:lnTo>
                  <a:lnTo>
                    <a:pt x="44" y="2"/>
                  </a:lnTo>
                  <a:lnTo>
                    <a:pt x="28" y="15"/>
                  </a:lnTo>
                  <a:lnTo>
                    <a:pt x="9" y="46"/>
                  </a:lnTo>
                  <a:lnTo>
                    <a:pt x="1" y="81"/>
                  </a:lnTo>
                  <a:lnTo>
                    <a:pt x="0" y="121"/>
                  </a:lnTo>
                  <a:lnTo>
                    <a:pt x="8" y="185"/>
                  </a:lnTo>
                  <a:lnTo>
                    <a:pt x="22" y="268"/>
                  </a:lnTo>
                  <a:lnTo>
                    <a:pt x="25" y="305"/>
                  </a:lnTo>
                  <a:lnTo>
                    <a:pt x="26" y="317"/>
                  </a:lnTo>
                  <a:lnTo>
                    <a:pt x="40" y="330"/>
                  </a:lnTo>
                  <a:lnTo>
                    <a:pt x="51" y="334"/>
                  </a:lnTo>
                  <a:lnTo>
                    <a:pt x="88" y="312"/>
                  </a:lnTo>
                  <a:lnTo>
                    <a:pt x="137" y="277"/>
                  </a:lnTo>
                  <a:lnTo>
                    <a:pt x="144" y="245"/>
                  </a:lnTo>
                  <a:lnTo>
                    <a:pt x="141" y="169"/>
                  </a:lnTo>
                  <a:lnTo>
                    <a:pt x="126" y="92"/>
                  </a:lnTo>
                  <a:lnTo>
                    <a:pt x="104" y="28"/>
                  </a:lnTo>
                  <a:lnTo>
                    <a:pt x="92" y="9"/>
                  </a:lnTo>
                  <a:close/>
                </a:path>
              </a:pathLst>
            </a:custGeom>
            <a:solidFill>
              <a:srgbClr val="DDB3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7" name="Freeform 113">
              <a:extLst>
                <a:ext uri="{FF2B5EF4-FFF2-40B4-BE49-F238E27FC236}">
                  <a16:creationId xmlns:a16="http://schemas.microsoft.com/office/drawing/2014/main" id="{885CE15A-D8EF-4712-8218-63BBD922185C}"/>
                </a:ext>
              </a:extLst>
            </p:cNvPr>
            <p:cNvSpPr>
              <a:spLocks/>
            </p:cNvSpPr>
            <p:nvPr/>
          </p:nvSpPr>
          <p:spPr bwMode="auto">
            <a:xfrm>
              <a:off x="4703763" y="2698750"/>
              <a:ext cx="111125" cy="122238"/>
            </a:xfrm>
            <a:custGeom>
              <a:avLst/>
              <a:gdLst>
                <a:gd name="T0" fmla="*/ 0 w 281"/>
                <a:gd name="T1" fmla="*/ 146 h 308"/>
                <a:gd name="T2" fmla="*/ 135 w 281"/>
                <a:gd name="T3" fmla="*/ 0 h 308"/>
                <a:gd name="T4" fmla="*/ 281 w 281"/>
                <a:gd name="T5" fmla="*/ 157 h 308"/>
                <a:gd name="T6" fmla="*/ 135 w 281"/>
                <a:gd name="T7" fmla="*/ 308 h 308"/>
                <a:gd name="T8" fmla="*/ 0 w 281"/>
                <a:gd name="T9" fmla="*/ 146 h 308"/>
              </a:gdLst>
              <a:ahLst/>
              <a:cxnLst>
                <a:cxn ang="0">
                  <a:pos x="T0" y="T1"/>
                </a:cxn>
                <a:cxn ang="0">
                  <a:pos x="T2" y="T3"/>
                </a:cxn>
                <a:cxn ang="0">
                  <a:pos x="T4" y="T5"/>
                </a:cxn>
                <a:cxn ang="0">
                  <a:pos x="T6" y="T7"/>
                </a:cxn>
                <a:cxn ang="0">
                  <a:pos x="T8" y="T9"/>
                </a:cxn>
              </a:cxnLst>
              <a:rect l="0" t="0" r="r" b="b"/>
              <a:pathLst>
                <a:path w="281" h="308">
                  <a:moveTo>
                    <a:pt x="0" y="146"/>
                  </a:moveTo>
                  <a:lnTo>
                    <a:pt x="135" y="0"/>
                  </a:lnTo>
                  <a:lnTo>
                    <a:pt x="281" y="157"/>
                  </a:lnTo>
                  <a:lnTo>
                    <a:pt x="135" y="308"/>
                  </a:lnTo>
                  <a:lnTo>
                    <a:pt x="0" y="14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8" name="Freeform 114">
              <a:extLst>
                <a:ext uri="{FF2B5EF4-FFF2-40B4-BE49-F238E27FC236}">
                  <a16:creationId xmlns:a16="http://schemas.microsoft.com/office/drawing/2014/main" id="{DD122213-240B-4870-BD43-9698932DB2A4}"/>
                </a:ext>
              </a:extLst>
            </p:cNvPr>
            <p:cNvSpPr>
              <a:spLocks/>
            </p:cNvSpPr>
            <p:nvPr/>
          </p:nvSpPr>
          <p:spPr bwMode="auto">
            <a:xfrm>
              <a:off x="4025900" y="2619375"/>
              <a:ext cx="766763" cy="450850"/>
            </a:xfrm>
            <a:custGeom>
              <a:avLst/>
              <a:gdLst>
                <a:gd name="T0" fmla="*/ 11 w 1933"/>
                <a:gd name="T1" fmla="*/ 0 h 1138"/>
                <a:gd name="T2" fmla="*/ 24 w 1933"/>
                <a:gd name="T3" fmla="*/ 16 h 1138"/>
                <a:gd name="T4" fmla="*/ 122 w 1933"/>
                <a:gd name="T5" fmla="*/ 129 h 1138"/>
                <a:gd name="T6" fmla="*/ 223 w 1933"/>
                <a:gd name="T7" fmla="*/ 233 h 1138"/>
                <a:gd name="T8" fmla="*/ 348 w 1933"/>
                <a:gd name="T9" fmla="*/ 350 h 1138"/>
                <a:gd name="T10" fmla="*/ 493 w 1933"/>
                <a:gd name="T11" fmla="*/ 469 h 1138"/>
                <a:gd name="T12" fmla="*/ 655 w 1933"/>
                <a:gd name="T13" fmla="*/ 579 h 1138"/>
                <a:gd name="T14" fmla="*/ 785 w 1933"/>
                <a:gd name="T15" fmla="*/ 648 h 1138"/>
                <a:gd name="T16" fmla="*/ 873 w 1933"/>
                <a:gd name="T17" fmla="*/ 687 h 1138"/>
                <a:gd name="T18" fmla="*/ 918 w 1933"/>
                <a:gd name="T19" fmla="*/ 702 h 1138"/>
                <a:gd name="T20" fmla="*/ 949 w 1933"/>
                <a:gd name="T21" fmla="*/ 711 h 1138"/>
                <a:gd name="T22" fmla="*/ 1014 w 1933"/>
                <a:gd name="T23" fmla="*/ 716 h 1138"/>
                <a:gd name="T24" fmla="*/ 1081 w 1933"/>
                <a:gd name="T25" fmla="*/ 710 h 1138"/>
                <a:gd name="T26" fmla="*/ 1151 w 1933"/>
                <a:gd name="T27" fmla="*/ 690 h 1138"/>
                <a:gd name="T28" fmla="*/ 1221 w 1933"/>
                <a:gd name="T29" fmla="*/ 662 h 1138"/>
                <a:gd name="T30" fmla="*/ 1293 w 1933"/>
                <a:gd name="T31" fmla="*/ 627 h 1138"/>
                <a:gd name="T32" fmla="*/ 1396 w 1933"/>
                <a:gd name="T33" fmla="*/ 563 h 1138"/>
                <a:gd name="T34" fmla="*/ 1523 w 1933"/>
                <a:gd name="T35" fmla="*/ 469 h 1138"/>
                <a:gd name="T36" fmla="*/ 1631 w 1933"/>
                <a:gd name="T37" fmla="*/ 375 h 1138"/>
                <a:gd name="T38" fmla="*/ 1744 w 1933"/>
                <a:gd name="T39" fmla="*/ 267 h 1138"/>
                <a:gd name="T40" fmla="*/ 1761 w 1933"/>
                <a:gd name="T41" fmla="*/ 248 h 1138"/>
                <a:gd name="T42" fmla="*/ 1933 w 1933"/>
                <a:gd name="T43" fmla="*/ 443 h 1138"/>
                <a:gd name="T44" fmla="*/ 1915 w 1933"/>
                <a:gd name="T45" fmla="*/ 466 h 1138"/>
                <a:gd name="T46" fmla="*/ 1785 w 1933"/>
                <a:gd name="T47" fmla="*/ 611 h 1138"/>
                <a:gd name="T48" fmla="*/ 1657 w 1933"/>
                <a:gd name="T49" fmla="*/ 738 h 1138"/>
                <a:gd name="T50" fmla="*/ 1504 w 1933"/>
                <a:gd name="T51" fmla="*/ 872 h 1138"/>
                <a:gd name="T52" fmla="*/ 1376 w 1933"/>
                <a:gd name="T53" fmla="*/ 965 h 1138"/>
                <a:gd name="T54" fmla="*/ 1286 w 1933"/>
                <a:gd name="T55" fmla="*/ 1021 h 1138"/>
                <a:gd name="T56" fmla="*/ 1195 w 1933"/>
                <a:gd name="T57" fmla="*/ 1068 h 1138"/>
                <a:gd name="T58" fmla="*/ 1103 w 1933"/>
                <a:gd name="T59" fmla="*/ 1104 h 1138"/>
                <a:gd name="T60" fmla="*/ 1011 w 1933"/>
                <a:gd name="T61" fmla="*/ 1129 h 1138"/>
                <a:gd name="T62" fmla="*/ 919 w 1933"/>
                <a:gd name="T63" fmla="*/ 1138 h 1138"/>
                <a:gd name="T64" fmla="*/ 875 w 1933"/>
                <a:gd name="T65" fmla="*/ 1135 h 1138"/>
                <a:gd name="T66" fmla="*/ 830 w 1933"/>
                <a:gd name="T67" fmla="*/ 1130 h 1138"/>
                <a:gd name="T68" fmla="*/ 743 w 1933"/>
                <a:gd name="T69" fmla="*/ 1113 h 1138"/>
                <a:gd name="T70" fmla="*/ 659 w 1933"/>
                <a:gd name="T71" fmla="*/ 1087 h 1138"/>
                <a:gd name="T72" fmla="*/ 577 w 1933"/>
                <a:gd name="T73" fmla="*/ 1055 h 1138"/>
                <a:gd name="T74" fmla="*/ 461 w 1933"/>
                <a:gd name="T75" fmla="*/ 998 h 1138"/>
                <a:gd name="T76" fmla="*/ 321 w 1933"/>
                <a:gd name="T77" fmla="*/ 911 h 1138"/>
                <a:gd name="T78" fmla="*/ 201 w 1933"/>
                <a:gd name="T79" fmla="*/ 819 h 1138"/>
                <a:gd name="T80" fmla="*/ 105 w 1933"/>
                <a:gd name="T81" fmla="*/ 736 h 1138"/>
                <a:gd name="T82" fmla="*/ 12 w 1933"/>
                <a:gd name="T83" fmla="*/ 641 h 1138"/>
                <a:gd name="T84" fmla="*/ 0 w 1933"/>
                <a:gd name="T85" fmla="*/ 627 h 1138"/>
                <a:gd name="T86" fmla="*/ 11 w 1933"/>
                <a:gd name="T87" fmla="*/ 0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3" h="1138">
                  <a:moveTo>
                    <a:pt x="11" y="0"/>
                  </a:moveTo>
                  <a:lnTo>
                    <a:pt x="24" y="16"/>
                  </a:lnTo>
                  <a:lnTo>
                    <a:pt x="122" y="129"/>
                  </a:lnTo>
                  <a:lnTo>
                    <a:pt x="223" y="233"/>
                  </a:lnTo>
                  <a:lnTo>
                    <a:pt x="348" y="350"/>
                  </a:lnTo>
                  <a:lnTo>
                    <a:pt x="493" y="469"/>
                  </a:lnTo>
                  <a:lnTo>
                    <a:pt x="655" y="579"/>
                  </a:lnTo>
                  <a:lnTo>
                    <a:pt x="785" y="648"/>
                  </a:lnTo>
                  <a:lnTo>
                    <a:pt x="873" y="687"/>
                  </a:lnTo>
                  <a:lnTo>
                    <a:pt x="918" y="702"/>
                  </a:lnTo>
                  <a:lnTo>
                    <a:pt x="949" y="711"/>
                  </a:lnTo>
                  <a:lnTo>
                    <a:pt x="1014" y="716"/>
                  </a:lnTo>
                  <a:lnTo>
                    <a:pt x="1081" y="710"/>
                  </a:lnTo>
                  <a:lnTo>
                    <a:pt x="1151" y="690"/>
                  </a:lnTo>
                  <a:lnTo>
                    <a:pt x="1221" y="662"/>
                  </a:lnTo>
                  <a:lnTo>
                    <a:pt x="1293" y="627"/>
                  </a:lnTo>
                  <a:lnTo>
                    <a:pt x="1396" y="563"/>
                  </a:lnTo>
                  <a:lnTo>
                    <a:pt x="1523" y="469"/>
                  </a:lnTo>
                  <a:lnTo>
                    <a:pt x="1631" y="375"/>
                  </a:lnTo>
                  <a:lnTo>
                    <a:pt x="1744" y="267"/>
                  </a:lnTo>
                  <a:lnTo>
                    <a:pt x="1761" y="248"/>
                  </a:lnTo>
                  <a:lnTo>
                    <a:pt x="1933" y="443"/>
                  </a:lnTo>
                  <a:lnTo>
                    <a:pt x="1915" y="466"/>
                  </a:lnTo>
                  <a:lnTo>
                    <a:pt x="1785" y="611"/>
                  </a:lnTo>
                  <a:lnTo>
                    <a:pt x="1657" y="738"/>
                  </a:lnTo>
                  <a:lnTo>
                    <a:pt x="1504" y="872"/>
                  </a:lnTo>
                  <a:lnTo>
                    <a:pt x="1376" y="965"/>
                  </a:lnTo>
                  <a:lnTo>
                    <a:pt x="1286" y="1021"/>
                  </a:lnTo>
                  <a:lnTo>
                    <a:pt x="1195" y="1068"/>
                  </a:lnTo>
                  <a:lnTo>
                    <a:pt x="1103" y="1104"/>
                  </a:lnTo>
                  <a:lnTo>
                    <a:pt x="1011" y="1129"/>
                  </a:lnTo>
                  <a:lnTo>
                    <a:pt x="919" y="1138"/>
                  </a:lnTo>
                  <a:lnTo>
                    <a:pt x="875" y="1135"/>
                  </a:lnTo>
                  <a:lnTo>
                    <a:pt x="830" y="1130"/>
                  </a:lnTo>
                  <a:lnTo>
                    <a:pt x="743" y="1113"/>
                  </a:lnTo>
                  <a:lnTo>
                    <a:pt x="659" y="1087"/>
                  </a:lnTo>
                  <a:lnTo>
                    <a:pt x="577" y="1055"/>
                  </a:lnTo>
                  <a:lnTo>
                    <a:pt x="461" y="998"/>
                  </a:lnTo>
                  <a:lnTo>
                    <a:pt x="321" y="911"/>
                  </a:lnTo>
                  <a:lnTo>
                    <a:pt x="201" y="819"/>
                  </a:lnTo>
                  <a:lnTo>
                    <a:pt x="105" y="736"/>
                  </a:lnTo>
                  <a:lnTo>
                    <a:pt x="12" y="641"/>
                  </a:lnTo>
                  <a:lnTo>
                    <a:pt x="0" y="627"/>
                  </a:lnTo>
                  <a:lnTo>
                    <a:pt x="11"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9" name="Freeform 115">
              <a:extLst>
                <a:ext uri="{FF2B5EF4-FFF2-40B4-BE49-F238E27FC236}">
                  <a16:creationId xmlns:a16="http://schemas.microsoft.com/office/drawing/2014/main" id="{E8F82B28-F55D-4ECF-8755-E397759FD3A0}"/>
                </a:ext>
              </a:extLst>
            </p:cNvPr>
            <p:cNvSpPr>
              <a:spLocks/>
            </p:cNvSpPr>
            <p:nvPr/>
          </p:nvSpPr>
          <p:spPr bwMode="auto">
            <a:xfrm>
              <a:off x="3421063" y="1746250"/>
              <a:ext cx="490538" cy="657225"/>
            </a:xfrm>
            <a:custGeom>
              <a:avLst/>
              <a:gdLst>
                <a:gd name="T0" fmla="*/ 1222 w 1238"/>
                <a:gd name="T1" fmla="*/ 695 h 1657"/>
                <a:gd name="T2" fmla="*/ 1191 w 1238"/>
                <a:gd name="T3" fmla="*/ 657 h 1657"/>
                <a:gd name="T4" fmla="*/ 1160 w 1238"/>
                <a:gd name="T5" fmla="*/ 656 h 1657"/>
                <a:gd name="T6" fmla="*/ 1160 w 1238"/>
                <a:gd name="T7" fmla="*/ 634 h 1657"/>
                <a:gd name="T8" fmla="*/ 1137 w 1238"/>
                <a:gd name="T9" fmla="*/ 404 h 1657"/>
                <a:gd name="T10" fmla="*/ 1084 w 1238"/>
                <a:gd name="T11" fmla="*/ 258 h 1657"/>
                <a:gd name="T12" fmla="*/ 1021 w 1238"/>
                <a:gd name="T13" fmla="*/ 166 h 1657"/>
                <a:gd name="T14" fmla="*/ 881 w 1238"/>
                <a:gd name="T15" fmla="*/ 55 h 1657"/>
                <a:gd name="T16" fmla="*/ 682 w 1238"/>
                <a:gd name="T17" fmla="*/ 3 h 1657"/>
                <a:gd name="T18" fmla="*/ 573 w 1238"/>
                <a:gd name="T19" fmla="*/ 3 h 1657"/>
                <a:gd name="T20" fmla="*/ 373 w 1238"/>
                <a:gd name="T21" fmla="*/ 55 h 1657"/>
                <a:gd name="T22" fmla="*/ 233 w 1238"/>
                <a:gd name="T23" fmla="*/ 166 h 1657"/>
                <a:gd name="T24" fmla="*/ 171 w 1238"/>
                <a:gd name="T25" fmla="*/ 258 h 1657"/>
                <a:gd name="T26" fmla="*/ 118 w 1238"/>
                <a:gd name="T27" fmla="*/ 404 h 1657"/>
                <a:gd name="T28" fmla="*/ 95 w 1238"/>
                <a:gd name="T29" fmla="*/ 634 h 1657"/>
                <a:gd name="T30" fmla="*/ 95 w 1238"/>
                <a:gd name="T31" fmla="*/ 670 h 1657"/>
                <a:gd name="T32" fmla="*/ 57 w 1238"/>
                <a:gd name="T33" fmla="*/ 653 h 1657"/>
                <a:gd name="T34" fmla="*/ 16 w 1238"/>
                <a:gd name="T35" fmla="*/ 692 h 1657"/>
                <a:gd name="T36" fmla="*/ 4 w 1238"/>
                <a:gd name="T37" fmla="*/ 727 h 1657"/>
                <a:gd name="T38" fmla="*/ 8 w 1238"/>
                <a:gd name="T39" fmla="*/ 835 h 1657"/>
                <a:gd name="T40" fmla="*/ 27 w 1238"/>
                <a:gd name="T41" fmla="*/ 906 h 1657"/>
                <a:gd name="T42" fmla="*/ 74 w 1238"/>
                <a:gd name="T43" fmla="*/ 972 h 1657"/>
                <a:gd name="T44" fmla="*/ 99 w 1238"/>
                <a:gd name="T45" fmla="*/ 983 h 1657"/>
                <a:gd name="T46" fmla="*/ 135 w 1238"/>
                <a:gd name="T47" fmla="*/ 983 h 1657"/>
                <a:gd name="T48" fmla="*/ 192 w 1238"/>
                <a:gd name="T49" fmla="*/ 1177 h 1657"/>
                <a:gd name="T50" fmla="*/ 297 w 1238"/>
                <a:gd name="T51" fmla="*/ 1404 h 1657"/>
                <a:gd name="T52" fmla="*/ 432 w 1238"/>
                <a:gd name="T53" fmla="*/ 1572 h 1657"/>
                <a:gd name="T54" fmla="*/ 567 w 1238"/>
                <a:gd name="T55" fmla="*/ 1649 h 1657"/>
                <a:gd name="T56" fmla="*/ 627 w 1238"/>
                <a:gd name="T57" fmla="*/ 1657 h 1657"/>
                <a:gd name="T58" fmla="*/ 688 w 1238"/>
                <a:gd name="T59" fmla="*/ 1649 h 1657"/>
                <a:gd name="T60" fmla="*/ 823 w 1238"/>
                <a:gd name="T61" fmla="*/ 1572 h 1657"/>
                <a:gd name="T62" fmla="*/ 957 w 1238"/>
                <a:gd name="T63" fmla="*/ 1405 h 1657"/>
                <a:gd name="T64" fmla="*/ 1063 w 1238"/>
                <a:gd name="T65" fmla="*/ 1178 h 1657"/>
                <a:gd name="T66" fmla="*/ 1119 w 1238"/>
                <a:gd name="T67" fmla="*/ 985 h 1657"/>
                <a:gd name="T68" fmla="*/ 1150 w 1238"/>
                <a:gd name="T69" fmla="*/ 979 h 1657"/>
                <a:gd name="T70" fmla="*/ 1186 w 1238"/>
                <a:gd name="T71" fmla="*/ 949 h 1657"/>
                <a:gd name="T72" fmla="*/ 1218 w 1238"/>
                <a:gd name="T73" fmla="*/ 876 h 1657"/>
                <a:gd name="T74" fmla="*/ 1238 w 1238"/>
                <a:gd name="T75" fmla="*/ 770 h 1657"/>
                <a:gd name="T76" fmla="*/ 1228 w 1238"/>
                <a:gd name="T77" fmla="*/ 706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8" h="1657">
                  <a:moveTo>
                    <a:pt x="1228" y="706"/>
                  </a:moveTo>
                  <a:lnTo>
                    <a:pt x="1222" y="695"/>
                  </a:lnTo>
                  <a:lnTo>
                    <a:pt x="1208" y="673"/>
                  </a:lnTo>
                  <a:lnTo>
                    <a:pt x="1191" y="657"/>
                  </a:lnTo>
                  <a:lnTo>
                    <a:pt x="1171" y="652"/>
                  </a:lnTo>
                  <a:lnTo>
                    <a:pt x="1160" y="656"/>
                  </a:lnTo>
                  <a:lnTo>
                    <a:pt x="1160" y="646"/>
                  </a:lnTo>
                  <a:lnTo>
                    <a:pt x="1160" y="634"/>
                  </a:lnTo>
                  <a:lnTo>
                    <a:pt x="1159" y="551"/>
                  </a:lnTo>
                  <a:lnTo>
                    <a:pt x="1137" y="404"/>
                  </a:lnTo>
                  <a:lnTo>
                    <a:pt x="1108" y="312"/>
                  </a:lnTo>
                  <a:lnTo>
                    <a:pt x="1084" y="258"/>
                  </a:lnTo>
                  <a:lnTo>
                    <a:pt x="1055" y="209"/>
                  </a:lnTo>
                  <a:lnTo>
                    <a:pt x="1021" y="166"/>
                  </a:lnTo>
                  <a:lnTo>
                    <a:pt x="967" y="110"/>
                  </a:lnTo>
                  <a:lnTo>
                    <a:pt x="881" y="55"/>
                  </a:lnTo>
                  <a:lnTo>
                    <a:pt x="787" y="20"/>
                  </a:lnTo>
                  <a:lnTo>
                    <a:pt x="682" y="3"/>
                  </a:lnTo>
                  <a:lnTo>
                    <a:pt x="627" y="0"/>
                  </a:lnTo>
                  <a:lnTo>
                    <a:pt x="573" y="3"/>
                  </a:lnTo>
                  <a:lnTo>
                    <a:pt x="468" y="20"/>
                  </a:lnTo>
                  <a:lnTo>
                    <a:pt x="373" y="55"/>
                  </a:lnTo>
                  <a:lnTo>
                    <a:pt x="288" y="110"/>
                  </a:lnTo>
                  <a:lnTo>
                    <a:pt x="233" y="166"/>
                  </a:lnTo>
                  <a:lnTo>
                    <a:pt x="200" y="209"/>
                  </a:lnTo>
                  <a:lnTo>
                    <a:pt x="171" y="258"/>
                  </a:lnTo>
                  <a:lnTo>
                    <a:pt x="147" y="312"/>
                  </a:lnTo>
                  <a:lnTo>
                    <a:pt x="118" y="404"/>
                  </a:lnTo>
                  <a:lnTo>
                    <a:pt x="96" y="551"/>
                  </a:lnTo>
                  <a:lnTo>
                    <a:pt x="95" y="634"/>
                  </a:lnTo>
                  <a:lnTo>
                    <a:pt x="95" y="652"/>
                  </a:lnTo>
                  <a:lnTo>
                    <a:pt x="95" y="670"/>
                  </a:lnTo>
                  <a:lnTo>
                    <a:pt x="82" y="657"/>
                  </a:lnTo>
                  <a:lnTo>
                    <a:pt x="57" y="653"/>
                  </a:lnTo>
                  <a:lnTo>
                    <a:pt x="34" y="666"/>
                  </a:lnTo>
                  <a:lnTo>
                    <a:pt x="16" y="692"/>
                  </a:lnTo>
                  <a:lnTo>
                    <a:pt x="10" y="706"/>
                  </a:lnTo>
                  <a:lnTo>
                    <a:pt x="4" y="727"/>
                  </a:lnTo>
                  <a:lnTo>
                    <a:pt x="0" y="770"/>
                  </a:lnTo>
                  <a:lnTo>
                    <a:pt x="8" y="835"/>
                  </a:lnTo>
                  <a:lnTo>
                    <a:pt x="18" y="876"/>
                  </a:lnTo>
                  <a:lnTo>
                    <a:pt x="27" y="906"/>
                  </a:lnTo>
                  <a:lnTo>
                    <a:pt x="51" y="949"/>
                  </a:lnTo>
                  <a:lnTo>
                    <a:pt x="74" y="972"/>
                  </a:lnTo>
                  <a:lnTo>
                    <a:pt x="87" y="979"/>
                  </a:lnTo>
                  <a:lnTo>
                    <a:pt x="99" y="983"/>
                  </a:lnTo>
                  <a:lnTo>
                    <a:pt x="125" y="985"/>
                  </a:lnTo>
                  <a:lnTo>
                    <a:pt x="135" y="983"/>
                  </a:lnTo>
                  <a:lnTo>
                    <a:pt x="152" y="1049"/>
                  </a:lnTo>
                  <a:lnTo>
                    <a:pt x="192" y="1177"/>
                  </a:lnTo>
                  <a:lnTo>
                    <a:pt x="240" y="1296"/>
                  </a:lnTo>
                  <a:lnTo>
                    <a:pt x="297" y="1404"/>
                  </a:lnTo>
                  <a:lnTo>
                    <a:pt x="360" y="1497"/>
                  </a:lnTo>
                  <a:lnTo>
                    <a:pt x="432" y="1572"/>
                  </a:lnTo>
                  <a:lnTo>
                    <a:pt x="507" y="1625"/>
                  </a:lnTo>
                  <a:lnTo>
                    <a:pt x="567" y="1649"/>
                  </a:lnTo>
                  <a:lnTo>
                    <a:pt x="607" y="1657"/>
                  </a:lnTo>
                  <a:lnTo>
                    <a:pt x="627" y="1657"/>
                  </a:lnTo>
                  <a:lnTo>
                    <a:pt x="648" y="1657"/>
                  </a:lnTo>
                  <a:lnTo>
                    <a:pt x="688" y="1649"/>
                  </a:lnTo>
                  <a:lnTo>
                    <a:pt x="748" y="1627"/>
                  </a:lnTo>
                  <a:lnTo>
                    <a:pt x="823" y="1572"/>
                  </a:lnTo>
                  <a:lnTo>
                    <a:pt x="893" y="1498"/>
                  </a:lnTo>
                  <a:lnTo>
                    <a:pt x="957" y="1405"/>
                  </a:lnTo>
                  <a:lnTo>
                    <a:pt x="1014" y="1297"/>
                  </a:lnTo>
                  <a:lnTo>
                    <a:pt x="1063" y="1178"/>
                  </a:lnTo>
                  <a:lnTo>
                    <a:pt x="1103" y="1051"/>
                  </a:lnTo>
                  <a:lnTo>
                    <a:pt x="1119" y="985"/>
                  </a:lnTo>
                  <a:lnTo>
                    <a:pt x="1136" y="984"/>
                  </a:lnTo>
                  <a:lnTo>
                    <a:pt x="1150" y="979"/>
                  </a:lnTo>
                  <a:lnTo>
                    <a:pt x="1164" y="972"/>
                  </a:lnTo>
                  <a:lnTo>
                    <a:pt x="1186" y="949"/>
                  </a:lnTo>
                  <a:lnTo>
                    <a:pt x="1209" y="906"/>
                  </a:lnTo>
                  <a:lnTo>
                    <a:pt x="1218" y="876"/>
                  </a:lnTo>
                  <a:lnTo>
                    <a:pt x="1230" y="835"/>
                  </a:lnTo>
                  <a:lnTo>
                    <a:pt x="1238" y="770"/>
                  </a:lnTo>
                  <a:lnTo>
                    <a:pt x="1233" y="727"/>
                  </a:lnTo>
                  <a:lnTo>
                    <a:pt x="1228" y="706"/>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0" name="Freeform 116">
              <a:extLst>
                <a:ext uri="{FF2B5EF4-FFF2-40B4-BE49-F238E27FC236}">
                  <a16:creationId xmlns:a16="http://schemas.microsoft.com/office/drawing/2014/main" id="{35621E8B-E64F-4281-B730-82090B7020D4}"/>
                </a:ext>
              </a:extLst>
            </p:cNvPr>
            <p:cNvSpPr>
              <a:spLocks/>
            </p:cNvSpPr>
            <p:nvPr/>
          </p:nvSpPr>
          <p:spPr bwMode="auto">
            <a:xfrm>
              <a:off x="3543300" y="1682750"/>
              <a:ext cx="373063" cy="363538"/>
            </a:xfrm>
            <a:custGeom>
              <a:avLst/>
              <a:gdLst>
                <a:gd name="T0" fmla="*/ 69 w 940"/>
                <a:gd name="T1" fmla="*/ 411 h 915"/>
                <a:gd name="T2" fmla="*/ 78 w 940"/>
                <a:gd name="T3" fmla="*/ 435 h 915"/>
                <a:gd name="T4" fmla="*/ 107 w 940"/>
                <a:gd name="T5" fmla="*/ 473 h 915"/>
                <a:gd name="T6" fmla="*/ 149 w 940"/>
                <a:gd name="T7" fmla="*/ 497 h 915"/>
                <a:gd name="T8" fmla="*/ 200 w 940"/>
                <a:gd name="T9" fmla="*/ 512 h 915"/>
                <a:gd name="T10" fmla="*/ 288 w 940"/>
                <a:gd name="T11" fmla="*/ 519 h 915"/>
                <a:gd name="T12" fmla="*/ 420 w 940"/>
                <a:gd name="T13" fmla="*/ 518 h 915"/>
                <a:gd name="T14" fmla="*/ 524 w 940"/>
                <a:gd name="T15" fmla="*/ 521 h 915"/>
                <a:gd name="T16" fmla="*/ 590 w 940"/>
                <a:gd name="T17" fmla="*/ 530 h 915"/>
                <a:gd name="T18" fmla="*/ 652 w 940"/>
                <a:gd name="T19" fmla="*/ 548 h 915"/>
                <a:gd name="T20" fmla="*/ 709 w 940"/>
                <a:gd name="T21" fmla="*/ 576 h 915"/>
                <a:gd name="T22" fmla="*/ 758 w 940"/>
                <a:gd name="T23" fmla="*/ 618 h 915"/>
                <a:gd name="T24" fmla="*/ 798 w 940"/>
                <a:gd name="T25" fmla="*/ 678 h 915"/>
                <a:gd name="T26" fmla="*/ 827 w 940"/>
                <a:gd name="T27" fmla="*/ 755 h 915"/>
                <a:gd name="T28" fmla="*/ 844 w 940"/>
                <a:gd name="T29" fmla="*/ 855 h 915"/>
                <a:gd name="T30" fmla="*/ 845 w 940"/>
                <a:gd name="T31" fmla="*/ 915 h 915"/>
                <a:gd name="T32" fmla="*/ 862 w 940"/>
                <a:gd name="T33" fmla="*/ 885 h 915"/>
                <a:gd name="T34" fmla="*/ 892 w 940"/>
                <a:gd name="T35" fmla="*/ 824 h 915"/>
                <a:gd name="T36" fmla="*/ 914 w 940"/>
                <a:gd name="T37" fmla="*/ 763 h 915"/>
                <a:gd name="T38" fmla="*/ 929 w 940"/>
                <a:gd name="T39" fmla="*/ 700 h 915"/>
                <a:gd name="T40" fmla="*/ 937 w 940"/>
                <a:gd name="T41" fmla="*/ 637 h 915"/>
                <a:gd name="T42" fmla="*/ 940 w 940"/>
                <a:gd name="T43" fmla="*/ 575 h 915"/>
                <a:gd name="T44" fmla="*/ 936 w 940"/>
                <a:gd name="T45" fmla="*/ 514 h 915"/>
                <a:gd name="T46" fmla="*/ 925 w 940"/>
                <a:gd name="T47" fmla="*/ 453 h 915"/>
                <a:gd name="T48" fmla="*/ 907 w 940"/>
                <a:gd name="T49" fmla="*/ 394 h 915"/>
                <a:gd name="T50" fmla="*/ 884 w 940"/>
                <a:gd name="T51" fmla="*/ 337 h 915"/>
                <a:gd name="T52" fmla="*/ 855 w 940"/>
                <a:gd name="T53" fmla="*/ 281 h 915"/>
                <a:gd name="T54" fmla="*/ 819 w 940"/>
                <a:gd name="T55" fmla="*/ 228 h 915"/>
                <a:gd name="T56" fmla="*/ 778 w 940"/>
                <a:gd name="T57" fmla="*/ 177 h 915"/>
                <a:gd name="T58" fmla="*/ 730 w 940"/>
                <a:gd name="T59" fmla="*/ 131 h 915"/>
                <a:gd name="T60" fmla="*/ 676 w 940"/>
                <a:gd name="T61" fmla="*/ 88 h 915"/>
                <a:gd name="T62" fmla="*/ 616 w 940"/>
                <a:gd name="T63" fmla="*/ 48 h 915"/>
                <a:gd name="T64" fmla="*/ 584 w 940"/>
                <a:gd name="T65" fmla="*/ 29 h 915"/>
                <a:gd name="T66" fmla="*/ 566 w 940"/>
                <a:gd name="T67" fmla="*/ 22 h 915"/>
                <a:gd name="T68" fmla="*/ 511 w 940"/>
                <a:gd name="T69" fmla="*/ 10 h 915"/>
                <a:gd name="T70" fmla="*/ 399 w 940"/>
                <a:gd name="T71" fmla="*/ 0 h 915"/>
                <a:gd name="T72" fmla="*/ 271 w 940"/>
                <a:gd name="T73" fmla="*/ 2 h 915"/>
                <a:gd name="T74" fmla="*/ 188 w 940"/>
                <a:gd name="T75" fmla="*/ 13 h 915"/>
                <a:gd name="T76" fmla="*/ 114 w 940"/>
                <a:gd name="T77" fmla="*/ 28 h 915"/>
                <a:gd name="T78" fmla="*/ 57 w 940"/>
                <a:gd name="T79" fmla="*/ 51 h 915"/>
                <a:gd name="T80" fmla="*/ 37 w 940"/>
                <a:gd name="T81" fmla="*/ 66 h 915"/>
                <a:gd name="T82" fmla="*/ 21 w 940"/>
                <a:gd name="T83" fmla="*/ 83 h 915"/>
                <a:gd name="T84" fmla="*/ 4 w 940"/>
                <a:gd name="T85" fmla="*/ 129 h 915"/>
                <a:gd name="T86" fmla="*/ 0 w 940"/>
                <a:gd name="T87" fmla="*/ 185 h 915"/>
                <a:gd name="T88" fmla="*/ 8 w 940"/>
                <a:gd name="T89" fmla="*/ 245 h 915"/>
                <a:gd name="T90" fmla="*/ 30 w 940"/>
                <a:gd name="T91" fmla="*/ 331 h 915"/>
                <a:gd name="T92" fmla="*/ 61 w 940"/>
                <a:gd name="T93" fmla="*/ 407 h 915"/>
                <a:gd name="T94" fmla="*/ 69 w 940"/>
                <a:gd name="T95" fmla="*/ 411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0" h="915">
                  <a:moveTo>
                    <a:pt x="69" y="411"/>
                  </a:moveTo>
                  <a:lnTo>
                    <a:pt x="78" y="435"/>
                  </a:lnTo>
                  <a:lnTo>
                    <a:pt x="107" y="473"/>
                  </a:lnTo>
                  <a:lnTo>
                    <a:pt x="149" y="497"/>
                  </a:lnTo>
                  <a:lnTo>
                    <a:pt x="200" y="512"/>
                  </a:lnTo>
                  <a:lnTo>
                    <a:pt x="288" y="519"/>
                  </a:lnTo>
                  <a:lnTo>
                    <a:pt x="420" y="518"/>
                  </a:lnTo>
                  <a:lnTo>
                    <a:pt x="524" y="521"/>
                  </a:lnTo>
                  <a:lnTo>
                    <a:pt x="590" y="530"/>
                  </a:lnTo>
                  <a:lnTo>
                    <a:pt x="652" y="548"/>
                  </a:lnTo>
                  <a:lnTo>
                    <a:pt x="709" y="576"/>
                  </a:lnTo>
                  <a:lnTo>
                    <a:pt x="758" y="618"/>
                  </a:lnTo>
                  <a:lnTo>
                    <a:pt x="798" y="678"/>
                  </a:lnTo>
                  <a:lnTo>
                    <a:pt x="827" y="755"/>
                  </a:lnTo>
                  <a:lnTo>
                    <a:pt x="844" y="855"/>
                  </a:lnTo>
                  <a:lnTo>
                    <a:pt x="845" y="915"/>
                  </a:lnTo>
                  <a:lnTo>
                    <a:pt x="862" y="885"/>
                  </a:lnTo>
                  <a:lnTo>
                    <a:pt x="892" y="824"/>
                  </a:lnTo>
                  <a:lnTo>
                    <a:pt x="914" y="763"/>
                  </a:lnTo>
                  <a:lnTo>
                    <a:pt x="929" y="700"/>
                  </a:lnTo>
                  <a:lnTo>
                    <a:pt x="937" y="637"/>
                  </a:lnTo>
                  <a:lnTo>
                    <a:pt x="940" y="575"/>
                  </a:lnTo>
                  <a:lnTo>
                    <a:pt x="936" y="514"/>
                  </a:lnTo>
                  <a:lnTo>
                    <a:pt x="925" y="453"/>
                  </a:lnTo>
                  <a:lnTo>
                    <a:pt x="907" y="394"/>
                  </a:lnTo>
                  <a:lnTo>
                    <a:pt x="884" y="337"/>
                  </a:lnTo>
                  <a:lnTo>
                    <a:pt x="855" y="281"/>
                  </a:lnTo>
                  <a:lnTo>
                    <a:pt x="819" y="228"/>
                  </a:lnTo>
                  <a:lnTo>
                    <a:pt x="778" y="177"/>
                  </a:lnTo>
                  <a:lnTo>
                    <a:pt x="730" y="131"/>
                  </a:lnTo>
                  <a:lnTo>
                    <a:pt x="676" y="88"/>
                  </a:lnTo>
                  <a:lnTo>
                    <a:pt x="616" y="48"/>
                  </a:lnTo>
                  <a:lnTo>
                    <a:pt x="584" y="29"/>
                  </a:lnTo>
                  <a:lnTo>
                    <a:pt x="566" y="22"/>
                  </a:lnTo>
                  <a:lnTo>
                    <a:pt x="511" y="10"/>
                  </a:lnTo>
                  <a:lnTo>
                    <a:pt x="399" y="0"/>
                  </a:lnTo>
                  <a:lnTo>
                    <a:pt x="271" y="2"/>
                  </a:lnTo>
                  <a:lnTo>
                    <a:pt x="188" y="13"/>
                  </a:lnTo>
                  <a:lnTo>
                    <a:pt x="114" y="28"/>
                  </a:lnTo>
                  <a:lnTo>
                    <a:pt x="57" y="51"/>
                  </a:lnTo>
                  <a:lnTo>
                    <a:pt x="37" y="66"/>
                  </a:lnTo>
                  <a:lnTo>
                    <a:pt x="21" y="83"/>
                  </a:lnTo>
                  <a:lnTo>
                    <a:pt x="4" y="129"/>
                  </a:lnTo>
                  <a:lnTo>
                    <a:pt x="0" y="185"/>
                  </a:lnTo>
                  <a:lnTo>
                    <a:pt x="8" y="245"/>
                  </a:lnTo>
                  <a:lnTo>
                    <a:pt x="30" y="331"/>
                  </a:lnTo>
                  <a:lnTo>
                    <a:pt x="61" y="407"/>
                  </a:lnTo>
                  <a:lnTo>
                    <a:pt x="69" y="4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1" name="Freeform 117">
              <a:extLst>
                <a:ext uri="{FF2B5EF4-FFF2-40B4-BE49-F238E27FC236}">
                  <a16:creationId xmlns:a16="http://schemas.microsoft.com/office/drawing/2014/main" id="{90E553E6-5083-4C1D-AE4B-286BAC328B83}"/>
                </a:ext>
              </a:extLst>
            </p:cNvPr>
            <p:cNvSpPr>
              <a:spLocks/>
            </p:cNvSpPr>
            <p:nvPr/>
          </p:nvSpPr>
          <p:spPr bwMode="auto">
            <a:xfrm>
              <a:off x="3419475" y="1712913"/>
              <a:ext cx="153988" cy="330200"/>
            </a:xfrm>
            <a:custGeom>
              <a:avLst/>
              <a:gdLst>
                <a:gd name="T0" fmla="*/ 92 w 384"/>
                <a:gd name="T1" fmla="*/ 835 h 835"/>
                <a:gd name="T2" fmla="*/ 77 w 384"/>
                <a:gd name="T3" fmla="*/ 814 h 835"/>
                <a:gd name="T4" fmla="*/ 53 w 384"/>
                <a:gd name="T5" fmla="*/ 767 h 835"/>
                <a:gd name="T6" fmla="*/ 25 w 384"/>
                <a:gd name="T7" fmla="*/ 688 h 835"/>
                <a:gd name="T8" fmla="*/ 6 w 384"/>
                <a:gd name="T9" fmla="*/ 561 h 835"/>
                <a:gd name="T10" fmla="*/ 0 w 384"/>
                <a:gd name="T11" fmla="*/ 416 h 835"/>
                <a:gd name="T12" fmla="*/ 0 w 384"/>
                <a:gd name="T13" fmla="*/ 336 h 835"/>
                <a:gd name="T14" fmla="*/ 1 w 384"/>
                <a:gd name="T15" fmla="*/ 310 h 835"/>
                <a:gd name="T16" fmla="*/ 14 w 384"/>
                <a:gd name="T17" fmla="*/ 250 h 835"/>
                <a:gd name="T18" fmla="*/ 40 w 384"/>
                <a:gd name="T19" fmla="*/ 188 h 835"/>
                <a:gd name="T20" fmla="*/ 76 w 384"/>
                <a:gd name="T21" fmla="*/ 127 h 835"/>
                <a:gd name="T22" fmla="*/ 121 w 384"/>
                <a:gd name="T23" fmla="*/ 74 h 835"/>
                <a:gd name="T24" fmla="*/ 173 w 384"/>
                <a:gd name="T25" fmla="*/ 31 h 835"/>
                <a:gd name="T26" fmla="*/ 230 w 384"/>
                <a:gd name="T27" fmla="*/ 5 h 835"/>
                <a:gd name="T28" fmla="*/ 276 w 384"/>
                <a:gd name="T29" fmla="*/ 0 h 835"/>
                <a:gd name="T30" fmla="*/ 308 w 384"/>
                <a:gd name="T31" fmla="*/ 2 h 835"/>
                <a:gd name="T32" fmla="*/ 324 w 384"/>
                <a:gd name="T33" fmla="*/ 6 h 835"/>
                <a:gd name="T34" fmla="*/ 334 w 384"/>
                <a:gd name="T35" fmla="*/ 10 h 835"/>
                <a:gd name="T36" fmla="*/ 352 w 384"/>
                <a:gd name="T37" fmla="*/ 34 h 835"/>
                <a:gd name="T38" fmla="*/ 372 w 384"/>
                <a:gd name="T39" fmla="*/ 93 h 835"/>
                <a:gd name="T40" fmla="*/ 384 w 384"/>
                <a:gd name="T41" fmla="*/ 205 h 835"/>
                <a:gd name="T42" fmla="*/ 384 w 384"/>
                <a:gd name="T43" fmla="*/ 321 h 835"/>
                <a:gd name="T44" fmla="*/ 381 w 384"/>
                <a:gd name="T45" fmla="*/ 372 h 835"/>
                <a:gd name="T46" fmla="*/ 377 w 384"/>
                <a:gd name="T47" fmla="*/ 391 h 835"/>
                <a:gd name="T48" fmla="*/ 359 w 384"/>
                <a:gd name="T49" fmla="*/ 417 h 835"/>
                <a:gd name="T50" fmla="*/ 312 w 384"/>
                <a:gd name="T51" fmla="*/ 442 h 835"/>
                <a:gd name="T52" fmla="*/ 251 w 384"/>
                <a:gd name="T53" fmla="*/ 468 h 835"/>
                <a:gd name="T54" fmla="*/ 210 w 384"/>
                <a:gd name="T55" fmla="*/ 492 h 835"/>
                <a:gd name="T56" fmla="*/ 171 w 384"/>
                <a:gd name="T57" fmla="*/ 531 h 835"/>
                <a:gd name="T58" fmla="*/ 140 w 384"/>
                <a:gd name="T59" fmla="*/ 590 h 835"/>
                <a:gd name="T60" fmla="*/ 128 w 384"/>
                <a:gd name="T61" fmla="*/ 628 h 835"/>
                <a:gd name="T62" fmla="*/ 116 w 384"/>
                <a:gd name="T63" fmla="*/ 647 h 835"/>
                <a:gd name="T64" fmla="*/ 103 w 384"/>
                <a:gd name="T65" fmla="*/ 693 h 835"/>
                <a:gd name="T66" fmla="*/ 95 w 384"/>
                <a:gd name="T67" fmla="*/ 779 h 835"/>
                <a:gd name="T68" fmla="*/ 92 w 384"/>
                <a:gd name="T69" fmla="*/ 83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835">
                  <a:moveTo>
                    <a:pt x="92" y="835"/>
                  </a:moveTo>
                  <a:lnTo>
                    <a:pt x="77" y="814"/>
                  </a:lnTo>
                  <a:lnTo>
                    <a:pt x="53" y="767"/>
                  </a:lnTo>
                  <a:lnTo>
                    <a:pt x="25" y="688"/>
                  </a:lnTo>
                  <a:lnTo>
                    <a:pt x="6" y="561"/>
                  </a:lnTo>
                  <a:lnTo>
                    <a:pt x="0" y="416"/>
                  </a:lnTo>
                  <a:lnTo>
                    <a:pt x="0" y="336"/>
                  </a:lnTo>
                  <a:lnTo>
                    <a:pt x="1" y="310"/>
                  </a:lnTo>
                  <a:lnTo>
                    <a:pt x="14" y="250"/>
                  </a:lnTo>
                  <a:lnTo>
                    <a:pt x="40" y="188"/>
                  </a:lnTo>
                  <a:lnTo>
                    <a:pt x="76" y="127"/>
                  </a:lnTo>
                  <a:lnTo>
                    <a:pt x="121" y="74"/>
                  </a:lnTo>
                  <a:lnTo>
                    <a:pt x="173" y="31"/>
                  </a:lnTo>
                  <a:lnTo>
                    <a:pt x="230" y="5"/>
                  </a:lnTo>
                  <a:lnTo>
                    <a:pt x="276" y="0"/>
                  </a:lnTo>
                  <a:lnTo>
                    <a:pt x="308" y="2"/>
                  </a:lnTo>
                  <a:lnTo>
                    <a:pt x="324" y="6"/>
                  </a:lnTo>
                  <a:lnTo>
                    <a:pt x="334" y="10"/>
                  </a:lnTo>
                  <a:lnTo>
                    <a:pt x="352" y="34"/>
                  </a:lnTo>
                  <a:lnTo>
                    <a:pt x="372" y="93"/>
                  </a:lnTo>
                  <a:lnTo>
                    <a:pt x="384" y="205"/>
                  </a:lnTo>
                  <a:lnTo>
                    <a:pt x="384" y="321"/>
                  </a:lnTo>
                  <a:lnTo>
                    <a:pt x="381" y="372"/>
                  </a:lnTo>
                  <a:lnTo>
                    <a:pt x="377" y="391"/>
                  </a:lnTo>
                  <a:lnTo>
                    <a:pt x="359" y="417"/>
                  </a:lnTo>
                  <a:lnTo>
                    <a:pt x="312" y="442"/>
                  </a:lnTo>
                  <a:lnTo>
                    <a:pt x="251" y="468"/>
                  </a:lnTo>
                  <a:lnTo>
                    <a:pt x="210" y="492"/>
                  </a:lnTo>
                  <a:lnTo>
                    <a:pt x="171" y="531"/>
                  </a:lnTo>
                  <a:lnTo>
                    <a:pt x="140" y="590"/>
                  </a:lnTo>
                  <a:lnTo>
                    <a:pt x="128" y="628"/>
                  </a:lnTo>
                  <a:lnTo>
                    <a:pt x="116" y="647"/>
                  </a:lnTo>
                  <a:lnTo>
                    <a:pt x="103" y="693"/>
                  </a:lnTo>
                  <a:lnTo>
                    <a:pt x="95" y="779"/>
                  </a:lnTo>
                  <a:lnTo>
                    <a:pt x="92" y="8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2" name="Freeform 118">
              <a:extLst>
                <a:ext uri="{FF2B5EF4-FFF2-40B4-BE49-F238E27FC236}">
                  <a16:creationId xmlns:a16="http://schemas.microsoft.com/office/drawing/2014/main" id="{F00353C9-269A-4325-BE5C-42ECD447AAB6}"/>
                </a:ext>
              </a:extLst>
            </p:cNvPr>
            <p:cNvSpPr>
              <a:spLocks/>
            </p:cNvSpPr>
            <p:nvPr/>
          </p:nvSpPr>
          <p:spPr bwMode="auto">
            <a:xfrm>
              <a:off x="3606800" y="2249488"/>
              <a:ext cx="125413" cy="68263"/>
            </a:xfrm>
            <a:custGeom>
              <a:avLst/>
              <a:gdLst>
                <a:gd name="T0" fmla="*/ 158 w 317"/>
                <a:gd name="T1" fmla="*/ 173 h 173"/>
                <a:gd name="T2" fmla="*/ 171 w 317"/>
                <a:gd name="T3" fmla="*/ 172 h 173"/>
                <a:gd name="T4" fmla="*/ 199 w 317"/>
                <a:gd name="T5" fmla="*/ 166 h 173"/>
                <a:gd name="T6" fmla="*/ 239 w 317"/>
                <a:gd name="T7" fmla="*/ 144 h 173"/>
                <a:gd name="T8" fmla="*/ 285 w 317"/>
                <a:gd name="T9" fmla="*/ 97 h 173"/>
                <a:gd name="T10" fmla="*/ 309 w 317"/>
                <a:gd name="T11" fmla="*/ 52 h 173"/>
                <a:gd name="T12" fmla="*/ 317 w 317"/>
                <a:gd name="T13" fmla="*/ 18 h 173"/>
                <a:gd name="T14" fmla="*/ 317 w 317"/>
                <a:gd name="T15" fmla="*/ 0 h 173"/>
                <a:gd name="T16" fmla="*/ 0 w 317"/>
                <a:gd name="T17" fmla="*/ 0 h 173"/>
                <a:gd name="T18" fmla="*/ 0 w 317"/>
                <a:gd name="T19" fmla="*/ 18 h 173"/>
                <a:gd name="T20" fmla="*/ 8 w 317"/>
                <a:gd name="T21" fmla="*/ 52 h 173"/>
                <a:gd name="T22" fmla="*/ 31 w 317"/>
                <a:gd name="T23" fmla="*/ 97 h 173"/>
                <a:gd name="T24" fmla="*/ 78 w 317"/>
                <a:gd name="T25" fmla="*/ 144 h 173"/>
                <a:gd name="T26" fmla="*/ 118 w 317"/>
                <a:gd name="T27" fmla="*/ 166 h 173"/>
                <a:gd name="T28" fmla="*/ 145 w 317"/>
                <a:gd name="T29" fmla="*/ 172 h 173"/>
                <a:gd name="T30" fmla="*/ 158 w 317"/>
                <a:gd name="T31"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7" h="173">
                  <a:moveTo>
                    <a:pt x="158" y="173"/>
                  </a:moveTo>
                  <a:lnTo>
                    <a:pt x="171" y="172"/>
                  </a:lnTo>
                  <a:lnTo>
                    <a:pt x="199" y="166"/>
                  </a:lnTo>
                  <a:lnTo>
                    <a:pt x="239" y="144"/>
                  </a:lnTo>
                  <a:lnTo>
                    <a:pt x="285" y="97"/>
                  </a:lnTo>
                  <a:lnTo>
                    <a:pt x="309" y="52"/>
                  </a:lnTo>
                  <a:lnTo>
                    <a:pt x="317" y="18"/>
                  </a:lnTo>
                  <a:lnTo>
                    <a:pt x="317" y="0"/>
                  </a:lnTo>
                  <a:lnTo>
                    <a:pt x="0" y="0"/>
                  </a:lnTo>
                  <a:lnTo>
                    <a:pt x="0" y="18"/>
                  </a:lnTo>
                  <a:lnTo>
                    <a:pt x="8" y="52"/>
                  </a:lnTo>
                  <a:lnTo>
                    <a:pt x="31" y="97"/>
                  </a:lnTo>
                  <a:lnTo>
                    <a:pt x="78" y="144"/>
                  </a:lnTo>
                  <a:lnTo>
                    <a:pt x="118" y="166"/>
                  </a:lnTo>
                  <a:lnTo>
                    <a:pt x="145" y="172"/>
                  </a:lnTo>
                  <a:lnTo>
                    <a:pt x="158" y="173"/>
                  </a:lnTo>
                  <a:close/>
                </a:path>
              </a:pathLst>
            </a:custGeom>
            <a:solidFill>
              <a:srgbClr val="E3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3" name="Freeform 306">
              <a:extLst>
                <a:ext uri="{FF2B5EF4-FFF2-40B4-BE49-F238E27FC236}">
                  <a16:creationId xmlns:a16="http://schemas.microsoft.com/office/drawing/2014/main" id="{03F11D33-6F59-4253-BBF6-3FDDFB4D0C08}"/>
                </a:ext>
              </a:extLst>
            </p:cNvPr>
            <p:cNvSpPr>
              <a:spLocks/>
            </p:cNvSpPr>
            <p:nvPr/>
          </p:nvSpPr>
          <p:spPr bwMode="auto">
            <a:xfrm>
              <a:off x="4818063" y="2746375"/>
              <a:ext cx="12700" cy="4763"/>
            </a:xfrm>
            <a:custGeom>
              <a:avLst/>
              <a:gdLst>
                <a:gd name="T0" fmla="*/ 0 w 33"/>
                <a:gd name="T1" fmla="*/ 9 h 9"/>
                <a:gd name="T2" fmla="*/ 16 w 33"/>
                <a:gd name="T3" fmla="*/ 3 h 9"/>
                <a:gd name="T4" fmla="*/ 33 w 33"/>
                <a:gd name="T5" fmla="*/ 0 h 9"/>
                <a:gd name="T6" fmla="*/ 29 w 33"/>
                <a:gd name="T7" fmla="*/ 2 h 9"/>
                <a:gd name="T8" fmla="*/ 24 w 33"/>
                <a:gd name="T9" fmla="*/ 3 h 9"/>
                <a:gd name="T10" fmla="*/ 13 w 33"/>
                <a:gd name="T11" fmla="*/ 7 h 9"/>
                <a:gd name="T12" fmla="*/ 0 w 3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33" h="9">
                  <a:moveTo>
                    <a:pt x="0" y="9"/>
                  </a:moveTo>
                  <a:lnTo>
                    <a:pt x="16" y="3"/>
                  </a:lnTo>
                  <a:lnTo>
                    <a:pt x="33" y="0"/>
                  </a:lnTo>
                  <a:lnTo>
                    <a:pt x="29" y="2"/>
                  </a:lnTo>
                  <a:lnTo>
                    <a:pt x="24" y="3"/>
                  </a:lnTo>
                  <a:lnTo>
                    <a:pt x="13" y="7"/>
                  </a:lnTo>
                  <a:lnTo>
                    <a:pt x="0" y="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4" name="Freeform 307">
              <a:extLst>
                <a:ext uri="{FF2B5EF4-FFF2-40B4-BE49-F238E27FC236}">
                  <a16:creationId xmlns:a16="http://schemas.microsoft.com/office/drawing/2014/main" id="{8395E625-69DB-49FD-BDF2-3B111E8E957D}"/>
                </a:ext>
              </a:extLst>
            </p:cNvPr>
            <p:cNvSpPr>
              <a:spLocks/>
            </p:cNvSpPr>
            <p:nvPr/>
          </p:nvSpPr>
          <p:spPr bwMode="auto">
            <a:xfrm>
              <a:off x="4864100" y="2740025"/>
              <a:ext cx="3175" cy="3175"/>
            </a:xfrm>
            <a:custGeom>
              <a:avLst/>
              <a:gdLst>
                <a:gd name="T0" fmla="*/ 0 w 6"/>
                <a:gd name="T1" fmla="*/ 7 h 7"/>
                <a:gd name="T2" fmla="*/ 0 w 6"/>
                <a:gd name="T3" fmla="*/ 6 h 7"/>
                <a:gd name="T4" fmla="*/ 0 w 6"/>
                <a:gd name="T5" fmla="*/ 4 h 7"/>
                <a:gd name="T6" fmla="*/ 4 w 6"/>
                <a:gd name="T7" fmla="*/ 2 h 7"/>
                <a:gd name="T8" fmla="*/ 6 w 6"/>
                <a:gd name="T9" fmla="*/ 0 h 7"/>
                <a:gd name="T10" fmla="*/ 0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0" y="7"/>
                  </a:moveTo>
                  <a:lnTo>
                    <a:pt x="0" y="6"/>
                  </a:lnTo>
                  <a:lnTo>
                    <a:pt x="0" y="4"/>
                  </a:lnTo>
                  <a:lnTo>
                    <a:pt x="4" y="2"/>
                  </a:lnTo>
                  <a:lnTo>
                    <a:pt x="6" y="0"/>
                  </a:lnTo>
                  <a:lnTo>
                    <a:pt x="0" y="7"/>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5" name="Freeform 313">
              <a:extLst>
                <a:ext uri="{FF2B5EF4-FFF2-40B4-BE49-F238E27FC236}">
                  <a16:creationId xmlns:a16="http://schemas.microsoft.com/office/drawing/2014/main" id="{2244367D-ED98-4508-B621-4EAA7C93879C}"/>
                </a:ext>
              </a:extLst>
            </p:cNvPr>
            <p:cNvSpPr>
              <a:spLocks/>
            </p:cNvSpPr>
            <p:nvPr/>
          </p:nvSpPr>
          <p:spPr bwMode="auto">
            <a:xfrm>
              <a:off x="4818063" y="2317750"/>
              <a:ext cx="577850" cy="571500"/>
            </a:xfrm>
            <a:custGeom>
              <a:avLst/>
              <a:gdLst>
                <a:gd name="T0" fmla="*/ 0 w 1456"/>
                <a:gd name="T1" fmla="*/ 1437 h 1437"/>
                <a:gd name="T2" fmla="*/ 0 w 1456"/>
                <a:gd name="T3" fmla="*/ 1088 h 1437"/>
                <a:gd name="T4" fmla="*/ 1 w 1456"/>
                <a:gd name="T5" fmla="*/ 1088 h 1437"/>
                <a:gd name="T6" fmla="*/ 14 w 1456"/>
                <a:gd name="T7" fmla="*/ 1086 h 1437"/>
                <a:gd name="T8" fmla="*/ 25 w 1456"/>
                <a:gd name="T9" fmla="*/ 1082 h 1437"/>
                <a:gd name="T10" fmla="*/ 30 w 1456"/>
                <a:gd name="T11" fmla="*/ 1081 h 1437"/>
                <a:gd name="T12" fmla="*/ 34 w 1456"/>
                <a:gd name="T13" fmla="*/ 1079 h 1437"/>
                <a:gd name="T14" fmla="*/ 38 w 1456"/>
                <a:gd name="T15" fmla="*/ 1078 h 1437"/>
                <a:gd name="T16" fmla="*/ 40 w 1456"/>
                <a:gd name="T17" fmla="*/ 1078 h 1437"/>
                <a:gd name="T18" fmla="*/ 47 w 1456"/>
                <a:gd name="T19" fmla="*/ 1079 h 1437"/>
                <a:gd name="T20" fmla="*/ 53 w 1456"/>
                <a:gd name="T21" fmla="*/ 1079 h 1437"/>
                <a:gd name="T22" fmla="*/ 58 w 1456"/>
                <a:gd name="T23" fmla="*/ 1081 h 1437"/>
                <a:gd name="T24" fmla="*/ 64 w 1456"/>
                <a:gd name="T25" fmla="*/ 1081 h 1437"/>
                <a:gd name="T26" fmla="*/ 84 w 1456"/>
                <a:gd name="T27" fmla="*/ 1079 h 1437"/>
                <a:gd name="T28" fmla="*/ 117 w 1456"/>
                <a:gd name="T29" fmla="*/ 1066 h 1437"/>
                <a:gd name="T30" fmla="*/ 117 w 1456"/>
                <a:gd name="T31" fmla="*/ 1068 h 1437"/>
                <a:gd name="T32" fmla="*/ 117 w 1456"/>
                <a:gd name="T33" fmla="*/ 1069 h 1437"/>
                <a:gd name="T34" fmla="*/ 123 w 1456"/>
                <a:gd name="T35" fmla="*/ 1062 h 1437"/>
                <a:gd name="T36" fmla="*/ 166 w 1456"/>
                <a:gd name="T37" fmla="*/ 1040 h 1437"/>
                <a:gd name="T38" fmla="*/ 224 w 1456"/>
                <a:gd name="T39" fmla="*/ 999 h 1437"/>
                <a:gd name="T40" fmla="*/ 227 w 1456"/>
                <a:gd name="T41" fmla="*/ 990 h 1437"/>
                <a:gd name="T42" fmla="*/ 228 w 1456"/>
                <a:gd name="T43" fmla="*/ 980 h 1437"/>
                <a:gd name="T44" fmla="*/ 1456 w 1456"/>
                <a:gd name="T45" fmla="*/ 0 h 1437"/>
                <a:gd name="T46" fmla="*/ 1456 w 1456"/>
                <a:gd name="T47" fmla="*/ 44 h 1437"/>
                <a:gd name="T48" fmla="*/ 187 w 1456"/>
                <a:gd name="T49" fmla="*/ 1091 h 1437"/>
                <a:gd name="T50" fmla="*/ 197 w 1456"/>
                <a:gd name="T51" fmla="*/ 1114 h 1437"/>
                <a:gd name="T52" fmla="*/ 217 w 1456"/>
                <a:gd name="T53" fmla="*/ 1177 h 1437"/>
                <a:gd name="T54" fmla="*/ 230 w 1456"/>
                <a:gd name="T55" fmla="*/ 1249 h 1437"/>
                <a:gd name="T56" fmla="*/ 231 w 1456"/>
                <a:gd name="T57" fmla="*/ 1318 h 1437"/>
                <a:gd name="T58" fmla="*/ 224 w 1456"/>
                <a:gd name="T59" fmla="*/ 1348 h 1437"/>
                <a:gd name="T60" fmla="*/ 213 w 1456"/>
                <a:gd name="T61" fmla="*/ 1355 h 1437"/>
                <a:gd name="T62" fmla="*/ 201 w 1456"/>
                <a:gd name="T63" fmla="*/ 1363 h 1437"/>
                <a:gd name="T64" fmla="*/ 196 w 1456"/>
                <a:gd name="T65" fmla="*/ 1367 h 1437"/>
                <a:gd name="T66" fmla="*/ 187 w 1456"/>
                <a:gd name="T67" fmla="*/ 1374 h 1437"/>
                <a:gd name="T68" fmla="*/ 179 w 1456"/>
                <a:gd name="T69" fmla="*/ 1379 h 1437"/>
                <a:gd name="T70" fmla="*/ 175 w 1456"/>
                <a:gd name="T71" fmla="*/ 1381 h 1437"/>
                <a:gd name="T72" fmla="*/ 154 w 1456"/>
                <a:gd name="T73" fmla="*/ 1394 h 1437"/>
                <a:gd name="T74" fmla="*/ 138 w 1456"/>
                <a:gd name="T75" fmla="*/ 1403 h 1437"/>
                <a:gd name="T76" fmla="*/ 112 w 1456"/>
                <a:gd name="T77" fmla="*/ 1416 h 1437"/>
                <a:gd name="T78" fmla="*/ 75 w 1456"/>
                <a:gd name="T79" fmla="*/ 1429 h 1437"/>
                <a:gd name="T80" fmla="*/ 64 w 1456"/>
                <a:gd name="T81" fmla="*/ 1429 h 1437"/>
                <a:gd name="T82" fmla="*/ 58 w 1456"/>
                <a:gd name="T83" fmla="*/ 1429 h 1437"/>
                <a:gd name="T84" fmla="*/ 53 w 1456"/>
                <a:gd name="T85" fmla="*/ 1428 h 1437"/>
                <a:gd name="T86" fmla="*/ 47 w 1456"/>
                <a:gd name="T87" fmla="*/ 1427 h 1437"/>
                <a:gd name="T88" fmla="*/ 40 w 1456"/>
                <a:gd name="T89" fmla="*/ 1427 h 1437"/>
                <a:gd name="T90" fmla="*/ 20 w 1456"/>
                <a:gd name="T91" fmla="*/ 1429 h 1437"/>
                <a:gd name="T92" fmla="*/ 0 w 1456"/>
                <a:gd name="T93" fmla="*/ 1437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6" h="1437">
                  <a:moveTo>
                    <a:pt x="0" y="1437"/>
                  </a:moveTo>
                  <a:lnTo>
                    <a:pt x="0" y="1088"/>
                  </a:lnTo>
                  <a:lnTo>
                    <a:pt x="1" y="1088"/>
                  </a:lnTo>
                  <a:lnTo>
                    <a:pt x="14" y="1086"/>
                  </a:lnTo>
                  <a:lnTo>
                    <a:pt x="25" y="1082"/>
                  </a:lnTo>
                  <a:lnTo>
                    <a:pt x="30" y="1081"/>
                  </a:lnTo>
                  <a:lnTo>
                    <a:pt x="34" y="1079"/>
                  </a:lnTo>
                  <a:lnTo>
                    <a:pt x="38" y="1078"/>
                  </a:lnTo>
                  <a:lnTo>
                    <a:pt x="40" y="1078"/>
                  </a:lnTo>
                  <a:lnTo>
                    <a:pt x="47" y="1079"/>
                  </a:lnTo>
                  <a:lnTo>
                    <a:pt x="53" y="1079"/>
                  </a:lnTo>
                  <a:lnTo>
                    <a:pt x="58" y="1081"/>
                  </a:lnTo>
                  <a:lnTo>
                    <a:pt x="64" y="1081"/>
                  </a:lnTo>
                  <a:lnTo>
                    <a:pt x="84" y="1079"/>
                  </a:lnTo>
                  <a:lnTo>
                    <a:pt x="117" y="1066"/>
                  </a:lnTo>
                  <a:lnTo>
                    <a:pt x="117" y="1068"/>
                  </a:lnTo>
                  <a:lnTo>
                    <a:pt x="117" y="1069"/>
                  </a:lnTo>
                  <a:lnTo>
                    <a:pt x="123" y="1062"/>
                  </a:lnTo>
                  <a:lnTo>
                    <a:pt x="166" y="1040"/>
                  </a:lnTo>
                  <a:lnTo>
                    <a:pt x="224" y="999"/>
                  </a:lnTo>
                  <a:lnTo>
                    <a:pt x="227" y="990"/>
                  </a:lnTo>
                  <a:lnTo>
                    <a:pt x="228" y="980"/>
                  </a:lnTo>
                  <a:lnTo>
                    <a:pt x="1456" y="0"/>
                  </a:lnTo>
                  <a:lnTo>
                    <a:pt x="1456" y="44"/>
                  </a:lnTo>
                  <a:lnTo>
                    <a:pt x="187" y="1091"/>
                  </a:lnTo>
                  <a:lnTo>
                    <a:pt x="197" y="1114"/>
                  </a:lnTo>
                  <a:lnTo>
                    <a:pt x="217" y="1177"/>
                  </a:lnTo>
                  <a:lnTo>
                    <a:pt x="230" y="1249"/>
                  </a:lnTo>
                  <a:lnTo>
                    <a:pt x="231" y="1318"/>
                  </a:lnTo>
                  <a:lnTo>
                    <a:pt x="224" y="1348"/>
                  </a:lnTo>
                  <a:lnTo>
                    <a:pt x="213" y="1355"/>
                  </a:lnTo>
                  <a:lnTo>
                    <a:pt x="201" y="1363"/>
                  </a:lnTo>
                  <a:lnTo>
                    <a:pt x="196" y="1367"/>
                  </a:lnTo>
                  <a:lnTo>
                    <a:pt x="187" y="1374"/>
                  </a:lnTo>
                  <a:lnTo>
                    <a:pt x="179" y="1379"/>
                  </a:lnTo>
                  <a:lnTo>
                    <a:pt x="175" y="1381"/>
                  </a:lnTo>
                  <a:lnTo>
                    <a:pt x="154" y="1394"/>
                  </a:lnTo>
                  <a:lnTo>
                    <a:pt x="138" y="1403"/>
                  </a:lnTo>
                  <a:lnTo>
                    <a:pt x="112" y="1416"/>
                  </a:lnTo>
                  <a:lnTo>
                    <a:pt x="75" y="1429"/>
                  </a:lnTo>
                  <a:lnTo>
                    <a:pt x="64" y="1429"/>
                  </a:lnTo>
                  <a:lnTo>
                    <a:pt x="58" y="1429"/>
                  </a:lnTo>
                  <a:lnTo>
                    <a:pt x="53" y="1428"/>
                  </a:lnTo>
                  <a:lnTo>
                    <a:pt x="47" y="1427"/>
                  </a:lnTo>
                  <a:lnTo>
                    <a:pt x="40" y="1427"/>
                  </a:lnTo>
                  <a:lnTo>
                    <a:pt x="20" y="1429"/>
                  </a:lnTo>
                  <a:lnTo>
                    <a:pt x="0" y="14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6" name="Freeform 316">
              <a:extLst>
                <a:ext uri="{FF2B5EF4-FFF2-40B4-BE49-F238E27FC236}">
                  <a16:creationId xmlns:a16="http://schemas.microsoft.com/office/drawing/2014/main" id="{D2CBD779-98C0-4211-8AE8-E2941610D2D8}"/>
                </a:ext>
              </a:extLst>
            </p:cNvPr>
            <p:cNvSpPr>
              <a:spLocks/>
            </p:cNvSpPr>
            <p:nvPr/>
          </p:nvSpPr>
          <p:spPr bwMode="auto">
            <a:xfrm>
              <a:off x="4818063" y="2644775"/>
              <a:ext cx="90488" cy="106363"/>
            </a:xfrm>
            <a:custGeom>
              <a:avLst/>
              <a:gdLst>
                <a:gd name="T0" fmla="*/ 0 w 231"/>
                <a:gd name="T1" fmla="*/ 265 h 265"/>
                <a:gd name="T2" fmla="*/ 0 w 231"/>
                <a:gd name="T3" fmla="*/ 0 h 265"/>
                <a:gd name="T4" fmla="*/ 36 w 231"/>
                <a:gd name="T5" fmla="*/ 44 h 265"/>
                <a:gd name="T6" fmla="*/ 87 w 231"/>
                <a:gd name="T7" fmla="*/ 2 h 265"/>
                <a:gd name="T8" fmla="*/ 90 w 231"/>
                <a:gd name="T9" fmla="*/ 53 h 265"/>
                <a:gd name="T10" fmla="*/ 108 w 231"/>
                <a:gd name="T11" fmla="*/ 158 h 265"/>
                <a:gd name="T12" fmla="*/ 112 w 231"/>
                <a:gd name="T13" fmla="*/ 204 h 265"/>
                <a:gd name="T14" fmla="*/ 113 w 231"/>
                <a:gd name="T15" fmla="*/ 216 h 265"/>
                <a:gd name="T16" fmla="*/ 127 w 231"/>
                <a:gd name="T17" fmla="*/ 229 h 265"/>
                <a:gd name="T18" fmla="*/ 138 w 231"/>
                <a:gd name="T19" fmla="*/ 233 h 265"/>
                <a:gd name="T20" fmla="*/ 175 w 231"/>
                <a:gd name="T21" fmla="*/ 211 h 265"/>
                <a:gd name="T22" fmla="*/ 224 w 231"/>
                <a:gd name="T23" fmla="*/ 176 h 265"/>
                <a:gd name="T24" fmla="*/ 230 w 231"/>
                <a:gd name="T25" fmla="*/ 150 h 265"/>
                <a:gd name="T26" fmla="*/ 231 w 231"/>
                <a:gd name="T27" fmla="*/ 120 h 265"/>
                <a:gd name="T28" fmla="*/ 231 w 231"/>
                <a:gd name="T29" fmla="*/ 138 h 265"/>
                <a:gd name="T30" fmla="*/ 228 w 231"/>
                <a:gd name="T31" fmla="*/ 157 h 265"/>
                <a:gd name="T32" fmla="*/ 227 w 231"/>
                <a:gd name="T33" fmla="*/ 167 h 265"/>
                <a:gd name="T34" fmla="*/ 224 w 231"/>
                <a:gd name="T35" fmla="*/ 176 h 265"/>
                <a:gd name="T36" fmla="*/ 166 w 231"/>
                <a:gd name="T37" fmla="*/ 217 h 265"/>
                <a:gd name="T38" fmla="*/ 123 w 231"/>
                <a:gd name="T39" fmla="*/ 239 h 265"/>
                <a:gd name="T40" fmla="*/ 121 w 231"/>
                <a:gd name="T41" fmla="*/ 241 h 265"/>
                <a:gd name="T42" fmla="*/ 117 w 231"/>
                <a:gd name="T43" fmla="*/ 243 h 265"/>
                <a:gd name="T44" fmla="*/ 84 w 231"/>
                <a:gd name="T45" fmla="*/ 256 h 265"/>
                <a:gd name="T46" fmla="*/ 64 w 231"/>
                <a:gd name="T47" fmla="*/ 258 h 265"/>
                <a:gd name="T48" fmla="*/ 58 w 231"/>
                <a:gd name="T49" fmla="*/ 258 h 265"/>
                <a:gd name="T50" fmla="*/ 53 w 231"/>
                <a:gd name="T51" fmla="*/ 256 h 265"/>
                <a:gd name="T52" fmla="*/ 47 w 231"/>
                <a:gd name="T53" fmla="*/ 256 h 265"/>
                <a:gd name="T54" fmla="*/ 40 w 231"/>
                <a:gd name="T55" fmla="*/ 255 h 265"/>
                <a:gd name="T56" fmla="*/ 38 w 231"/>
                <a:gd name="T57" fmla="*/ 255 h 265"/>
                <a:gd name="T58" fmla="*/ 34 w 231"/>
                <a:gd name="T59" fmla="*/ 256 h 265"/>
                <a:gd name="T60" fmla="*/ 17 w 231"/>
                <a:gd name="T61" fmla="*/ 259 h 265"/>
                <a:gd name="T62" fmla="*/ 1 w 231"/>
                <a:gd name="T63" fmla="*/ 265 h 265"/>
                <a:gd name="T64" fmla="*/ 0 w 231"/>
                <a:gd name="T65"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1" h="265">
                  <a:moveTo>
                    <a:pt x="0" y="265"/>
                  </a:moveTo>
                  <a:lnTo>
                    <a:pt x="0" y="0"/>
                  </a:lnTo>
                  <a:lnTo>
                    <a:pt x="36" y="44"/>
                  </a:lnTo>
                  <a:lnTo>
                    <a:pt x="87" y="2"/>
                  </a:lnTo>
                  <a:lnTo>
                    <a:pt x="90" y="53"/>
                  </a:lnTo>
                  <a:lnTo>
                    <a:pt x="108" y="158"/>
                  </a:lnTo>
                  <a:lnTo>
                    <a:pt x="112" y="204"/>
                  </a:lnTo>
                  <a:lnTo>
                    <a:pt x="113" y="216"/>
                  </a:lnTo>
                  <a:lnTo>
                    <a:pt x="127" y="229"/>
                  </a:lnTo>
                  <a:lnTo>
                    <a:pt x="138" y="233"/>
                  </a:lnTo>
                  <a:lnTo>
                    <a:pt x="175" y="211"/>
                  </a:lnTo>
                  <a:lnTo>
                    <a:pt x="224" y="176"/>
                  </a:lnTo>
                  <a:lnTo>
                    <a:pt x="230" y="150"/>
                  </a:lnTo>
                  <a:lnTo>
                    <a:pt x="231" y="120"/>
                  </a:lnTo>
                  <a:lnTo>
                    <a:pt x="231" y="138"/>
                  </a:lnTo>
                  <a:lnTo>
                    <a:pt x="228" y="157"/>
                  </a:lnTo>
                  <a:lnTo>
                    <a:pt x="227" y="167"/>
                  </a:lnTo>
                  <a:lnTo>
                    <a:pt x="224" y="176"/>
                  </a:lnTo>
                  <a:lnTo>
                    <a:pt x="166" y="217"/>
                  </a:lnTo>
                  <a:lnTo>
                    <a:pt x="123" y="239"/>
                  </a:lnTo>
                  <a:lnTo>
                    <a:pt x="121" y="241"/>
                  </a:lnTo>
                  <a:lnTo>
                    <a:pt x="117" y="243"/>
                  </a:lnTo>
                  <a:lnTo>
                    <a:pt x="84" y="256"/>
                  </a:lnTo>
                  <a:lnTo>
                    <a:pt x="64" y="258"/>
                  </a:lnTo>
                  <a:lnTo>
                    <a:pt x="58" y="258"/>
                  </a:lnTo>
                  <a:lnTo>
                    <a:pt x="53" y="256"/>
                  </a:lnTo>
                  <a:lnTo>
                    <a:pt x="47" y="256"/>
                  </a:lnTo>
                  <a:lnTo>
                    <a:pt x="40" y="255"/>
                  </a:lnTo>
                  <a:lnTo>
                    <a:pt x="38" y="255"/>
                  </a:lnTo>
                  <a:lnTo>
                    <a:pt x="34" y="256"/>
                  </a:lnTo>
                  <a:lnTo>
                    <a:pt x="17" y="259"/>
                  </a:lnTo>
                  <a:lnTo>
                    <a:pt x="1" y="265"/>
                  </a:lnTo>
                  <a:lnTo>
                    <a:pt x="0" y="2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7" name="Freeform 317">
              <a:extLst>
                <a:ext uri="{FF2B5EF4-FFF2-40B4-BE49-F238E27FC236}">
                  <a16:creationId xmlns:a16="http://schemas.microsoft.com/office/drawing/2014/main" id="{075D94C7-EE99-4B33-9D9F-8095025095B8}"/>
                </a:ext>
              </a:extLst>
            </p:cNvPr>
            <p:cNvSpPr>
              <a:spLocks/>
            </p:cNvSpPr>
            <p:nvPr/>
          </p:nvSpPr>
          <p:spPr bwMode="auto">
            <a:xfrm>
              <a:off x="4818063" y="2635250"/>
              <a:ext cx="7938" cy="6350"/>
            </a:xfrm>
            <a:custGeom>
              <a:avLst/>
              <a:gdLst>
                <a:gd name="T0" fmla="*/ 0 w 21"/>
                <a:gd name="T1" fmla="*/ 17 h 17"/>
                <a:gd name="T2" fmla="*/ 0 w 21"/>
                <a:gd name="T3" fmla="*/ 10 h 17"/>
                <a:gd name="T4" fmla="*/ 10 w 21"/>
                <a:gd name="T5" fmla="*/ 5 h 17"/>
                <a:gd name="T6" fmla="*/ 21 w 21"/>
                <a:gd name="T7" fmla="*/ 0 h 17"/>
                <a:gd name="T8" fmla="*/ 0 w 21"/>
                <a:gd name="T9" fmla="*/ 17 h 17"/>
              </a:gdLst>
              <a:ahLst/>
              <a:cxnLst>
                <a:cxn ang="0">
                  <a:pos x="T0" y="T1"/>
                </a:cxn>
                <a:cxn ang="0">
                  <a:pos x="T2" y="T3"/>
                </a:cxn>
                <a:cxn ang="0">
                  <a:pos x="T4" y="T5"/>
                </a:cxn>
                <a:cxn ang="0">
                  <a:pos x="T6" y="T7"/>
                </a:cxn>
                <a:cxn ang="0">
                  <a:pos x="T8" y="T9"/>
                </a:cxn>
              </a:cxnLst>
              <a:rect l="0" t="0" r="r" b="b"/>
              <a:pathLst>
                <a:path w="21" h="17">
                  <a:moveTo>
                    <a:pt x="0" y="17"/>
                  </a:moveTo>
                  <a:lnTo>
                    <a:pt x="0" y="10"/>
                  </a:lnTo>
                  <a:lnTo>
                    <a:pt x="10" y="5"/>
                  </a:lnTo>
                  <a:lnTo>
                    <a:pt x="21" y="0"/>
                  </a:lnTo>
                  <a:lnTo>
                    <a:pt x="0" y="17"/>
                  </a:lnTo>
                  <a:close/>
                </a:path>
              </a:pathLst>
            </a:custGeom>
            <a:solidFill>
              <a:srgbClr val="E6C8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8" name="Freeform 318">
              <a:extLst>
                <a:ext uri="{FF2B5EF4-FFF2-40B4-BE49-F238E27FC236}">
                  <a16:creationId xmlns:a16="http://schemas.microsoft.com/office/drawing/2014/main" id="{7C01489A-A826-4313-A8FB-DFF08770D936}"/>
                </a:ext>
              </a:extLst>
            </p:cNvPr>
            <p:cNvSpPr>
              <a:spLocks/>
            </p:cNvSpPr>
            <p:nvPr/>
          </p:nvSpPr>
          <p:spPr bwMode="auto">
            <a:xfrm>
              <a:off x="4818063" y="2595563"/>
              <a:ext cx="46038" cy="42863"/>
            </a:xfrm>
            <a:custGeom>
              <a:avLst/>
              <a:gdLst>
                <a:gd name="T0" fmla="*/ 0 w 118"/>
                <a:gd name="T1" fmla="*/ 109 h 109"/>
                <a:gd name="T2" fmla="*/ 0 w 118"/>
                <a:gd name="T3" fmla="*/ 42 h 109"/>
                <a:gd name="T4" fmla="*/ 13 w 118"/>
                <a:gd name="T5" fmla="*/ 40 h 109"/>
                <a:gd name="T6" fmla="*/ 25 w 118"/>
                <a:gd name="T7" fmla="*/ 37 h 109"/>
                <a:gd name="T8" fmla="*/ 96 w 118"/>
                <a:gd name="T9" fmla="*/ 7 h 109"/>
                <a:gd name="T10" fmla="*/ 114 w 118"/>
                <a:gd name="T11" fmla="*/ 0 h 109"/>
                <a:gd name="T12" fmla="*/ 114 w 118"/>
                <a:gd name="T13" fmla="*/ 0 h 109"/>
                <a:gd name="T14" fmla="*/ 115 w 118"/>
                <a:gd name="T15" fmla="*/ 2 h 109"/>
                <a:gd name="T16" fmla="*/ 118 w 118"/>
                <a:gd name="T17" fmla="*/ 11 h 109"/>
                <a:gd name="T18" fmla="*/ 117 w 118"/>
                <a:gd name="T19" fmla="*/ 22 h 109"/>
                <a:gd name="T20" fmla="*/ 21 w 118"/>
                <a:gd name="T21" fmla="*/ 99 h 109"/>
                <a:gd name="T22" fmla="*/ 10 w 118"/>
                <a:gd name="T23" fmla="*/ 104 h 109"/>
                <a:gd name="T24" fmla="*/ 0 w 118"/>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09">
                  <a:moveTo>
                    <a:pt x="0" y="109"/>
                  </a:moveTo>
                  <a:lnTo>
                    <a:pt x="0" y="42"/>
                  </a:lnTo>
                  <a:lnTo>
                    <a:pt x="13" y="40"/>
                  </a:lnTo>
                  <a:lnTo>
                    <a:pt x="25" y="37"/>
                  </a:lnTo>
                  <a:lnTo>
                    <a:pt x="96" y="7"/>
                  </a:lnTo>
                  <a:lnTo>
                    <a:pt x="114" y="0"/>
                  </a:lnTo>
                  <a:lnTo>
                    <a:pt x="114" y="0"/>
                  </a:lnTo>
                  <a:lnTo>
                    <a:pt x="115" y="2"/>
                  </a:lnTo>
                  <a:lnTo>
                    <a:pt x="118" y="11"/>
                  </a:lnTo>
                  <a:lnTo>
                    <a:pt x="117" y="22"/>
                  </a:lnTo>
                  <a:lnTo>
                    <a:pt x="21" y="99"/>
                  </a:lnTo>
                  <a:lnTo>
                    <a:pt x="10" y="104"/>
                  </a:lnTo>
                  <a:lnTo>
                    <a:pt x="0" y="109"/>
                  </a:lnTo>
                  <a:close/>
                </a:path>
              </a:pathLst>
            </a:custGeom>
            <a:solidFill>
              <a:srgbClr val="EBD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9" name="Freeform 319">
              <a:extLst>
                <a:ext uri="{FF2B5EF4-FFF2-40B4-BE49-F238E27FC236}">
                  <a16:creationId xmlns:a16="http://schemas.microsoft.com/office/drawing/2014/main" id="{E728ECBA-567D-4EF1-9155-2EEA3B99E9E0}"/>
                </a:ext>
              </a:extLst>
            </p:cNvPr>
            <p:cNvSpPr>
              <a:spLocks/>
            </p:cNvSpPr>
            <p:nvPr/>
          </p:nvSpPr>
          <p:spPr bwMode="auto">
            <a:xfrm>
              <a:off x="4818063" y="2159000"/>
              <a:ext cx="612775" cy="503238"/>
            </a:xfrm>
            <a:custGeom>
              <a:avLst/>
              <a:gdLst>
                <a:gd name="T0" fmla="*/ 36 w 1544"/>
                <a:gd name="T1" fmla="*/ 1269 h 1269"/>
                <a:gd name="T2" fmla="*/ 0 w 1544"/>
                <a:gd name="T3" fmla="*/ 1225 h 1269"/>
                <a:gd name="T4" fmla="*/ 0 w 1544"/>
                <a:gd name="T5" fmla="*/ 1216 h 1269"/>
                <a:gd name="T6" fmla="*/ 21 w 1544"/>
                <a:gd name="T7" fmla="*/ 1199 h 1269"/>
                <a:gd name="T8" fmla="*/ 117 w 1544"/>
                <a:gd name="T9" fmla="*/ 1122 h 1269"/>
                <a:gd name="T10" fmla="*/ 1456 w 1544"/>
                <a:gd name="T11" fmla="*/ 54 h 1269"/>
                <a:gd name="T12" fmla="*/ 1478 w 1544"/>
                <a:gd name="T13" fmla="*/ 36 h 1269"/>
                <a:gd name="T14" fmla="*/ 1524 w 1544"/>
                <a:gd name="T15" fmla="*/ 0 h 1269"/>
                <a:gd name="T16" fmla="*/ 1544 w 1544"/>
                <a:gd name="T17" fmla="*/ 26 h 1269"/>
                <a:gd name="T18" fmla="*/ 1478 w 1544"/>
                <a:gd name="T19" fmla="*/ 80 h 1269"/>
                <a:gd name="T20" fmla="*/ 1456 w 1544"/>
                <a:gd name="T21" fmla="*/ 98 h 1269"/>
                <a:gd name="T22" fmla="*/ 187 w 1544"/>
                <a:gd name="T23" fmla="*/ 1146 h 1269"/>
                <a:gd name="T24" fmla="*/ 183 w 1544"/>
                <a:gd name="T25" fmla="*/ 1138 h 1269"/>
                <a:gd name="T26" fmla="*/ 179 w 1544"/>
                <a:gd name="T27" fmla="*/ 1133 h 1269"/>
                <a:gd name="T28" fmla="*/ 171 w 1544"/>
                <a:gd name="T29" fmla="*/ 1125 h 1269"/>
                <a:gd name="T30" fmla="*/ 156 w 1544"/>
                <a:gd name="T31" fmla="*/ 1124 h 1269"/>
                <a:gd name="T32" fmla="*/ 144 w 1544"/>
                <a:gd name="T33" fmla="*/ 1125 h 1269"/>
                <a:gd name="T34" fmla="*/ 131 w 1544"/>
                <a:gd name="T35" fmla="*/ 1126 h 1269"/>
                <a:gd name="T36" fmla="*/ 119 w 1544"/>
                <a:gd name="T37" fmla="*/ 1137 h 1269"/>
                <a:gd name="T38" fmla="*/ 103 w 1544"/>
                <a:gd name="T39" fmla="*/ 1159 h 1269"/>
                <a:gd name="T40" fmla="*/ 88 w 1544"/>
                <a:gd name="T41" fmla="*/ 1197 h 1269"/>
                <a:gd name="T42" fmla="*/ 87 w 1544"/>
                <a:gd name="T43" fmla="*/ 1227 h 1269"/>
                <a:gd name="T44" fmla="*/ 36 w 1544"/>
                <a:gd name="T45" fmla="*/ 1269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4" h="1269">
                  <a:moveTo>
                    <a:pt x="36" y="1269"/>
                  </a:moveTo>
                  <a:lnTo>
                    <a:pt x="0" y="1225"/>
                  </a:lnTo>
                  <a:lnTo>
                    <a:pt x="0" y="1216"/>
                  </a:lnTo>
                  <a:lnTo>
                    <a:pt x="21" y="1199"/>
                  </a:lnTo>
                  <a:lnTo>
                    <a:pt x="117" y="1122"/>
                  </a:lnTo>
                  <a:lnTo>
                    <a:pt x="1456" y="54"/>
                  </a:lnTo>
                  <a:lnTo>
                    <a:pt x="1478" y="36"/>
                  </a:lnTo>
                  <a:lnTo>
                    <a:pt x="1524" y="0"/>
                  </a:lnTo>
                  <a:lnTo>
                    <a:pt x="1544" y="26"/>
                  </a:lnTo>
                  <a:lnTo>
                    <a:pt x="1478" y="80"/>
                  </a:lnTo>
                  <a:lnTo>
                    <a:pt x="1456" y="98"/>
                  </a:lnTo>
                  <a:lnTo>
                    <a:pt x="187" y="1146"/>
                  </a:lnTo>
                  <a:lnTo>
                    <a:pt x="183" y="1138"/>
                  </a:lnTo>
                  <a:lnTo>
                    <a:pt x="179" y="1133"/>
                  </a:lnTo>
                  <a:lnTo>
                    <a:pt x="171" y="1125"/>
                  </a:lnTo>
                  <a:lnTo>
                    <a:pt x="156" y="1124"/>
                  </a:lnTo>
                  <a:lnTo>
                    <a:pt x="144" y="1125"/>
                  </a:lnTo>
                  <a:lnTo>
                    <a:pt x="131" y="1126"/>
                  </a:lnTo>
                  <a:lnTo>
                    <a:pt x="119" y="1137"/>
                  </a:lnTo>
                  <a:lnTo>
                    <a:pt x="103" y="1159"/>
                  </a:lnTo>
                  <a:lnTo>
                    <a:pt x="88" y="1197"/>
                  </a:lnTo>
                  <a:lnTo>
                    <a:pt x="87" y="1227"/>
                  </a:lnTo>
                  <a:lnTo>
                    <a:pt x="36"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50" name="Freeform 320">
              <a:extLst>
                <a:ext uri="{FF2B5EF4-FFF2-40B4-BE49-F238E27FC236}">
                  <a16:creationId xmlns:a16="http://schemas.microsoft.com/office/drawing/2014/main" id="{52CD6A27-39C1-45AF-B4F6-8AEA0067914A}"/>
                </a:ext>
              </a:extLst>
            </p:cNvPr>
            <p:cNvSpPr>
              <a:spLocks/>
            </p:cNvSpPr>
            <p:nvPr/>
          </p:nvSpPr>
          <p:spPr bwMode="auto">
            <a:xfrm>
              <a:off x="4851400" y="2605088"/>
              <a:ext cx="57150" cy="133350"/>
            </a:xfrm>
            <a:custGeom>
              <a:avLst/>
              <a:gdLst>
                <a:gd name="T0" fmla="*/ 51 w 144"/>
                <a:gd name="T1" fmla="*/ 334 h 334"/>
                <a:gd name="T2" fmla="*/ 40 w 144"/>
                <a:gd name="T3" fmla="*/ 330 h 334"/>
                <a:gd name="T4" fmla="*/ 26 w 144"/>
                <a:gd name="T5" fmla="*/ 317 h 334"/>
                <a:gd name="T6" fmla="*/ 25 w 144"/>
                <a:gd name="T7" fmla="*/ 305 h 334"/>
                <a:gd name="T8" fmla="*/ 21 w 144"/>
                <a:gd name="T9" fmla="*/ 259 h 334"/>
                <a:gd name="T10" fmla="*/ 3 w 144"/>
                <a:gd name="T11" fmla="*/ 154 h 334"/>
                <a:gd name="T12" fmla="*/ 0 w 144"/>
                <a:gd name="T13" fmla="*/ 103 h 334"/>
                <a:gd name="T14" fmla="*/ 1 w 144"/>
                <a:gd name="T15" fmla="*/ 73 h 334"/>
                <a:gd name="T16" fmla="*/ 16 w 144"/>
                <a:gd name="T17" fmla="*/ 35 h 334"/>
                <a:gd name="T18" fmla="*/ 32 w 144"/>
                <a:gd name="T19" fmla="*/ 13 h 334"/>
                <a:gd name="T20" fmla="*/ 44 w 144"/>
                <a:gd name="T21" fmla="*/ 2 h 334"/>
                <a:gd name="T22" fmla="*/ 57 w 144"/>
                <a:gd name="T23" fmla="*/ 1 h 334"/>
                <a:gd name="T24" fmla="*/ 69 w 144"/>
                <a:gd name="T25" fmla="*/ 0 h 334"/>
                <a:gd name="T26" fmla="*/ 84 w 144"/>
                <a:gd name="T27" fmla="*/ 1 h 334"/>
                <a:gd name="T28" fmla="*/ 92 w 144"/>
                <a:gd name="T29" fmla="*/ 9 h 334"/>
                <a:gd name="T30" fmla="*/ 96 w 144"/>
                <a:gd name="T31" fmla="*/ 14 h 334"/>
                <a:gd name="T32" fmla="*/ 100 w 144"/>
                <a:gd name="T33" fmla="*/ 22 h 334"/>
                <a:gd name="T34" fmla="*/ 102 w 144"/>
                <a:gd name="T35" fmla="*/ 26 h 334"/>
                <a:gd name="T36" fmla="*/ 105 w 144"/>
                <a:gd name="T37" fmla="*/ 32 h 334"/>
                <a:gd name="T38" fmla="*/ 119 w 144"/>
                <a:gd name="T39" fmla="*/ 70 h 334"/>
                <a:gd name="T40" fmla="*/ 141 w 144"/>
                <a:gd name="T41" fmla="*/ 171 h 334"/>
                <a:gd name="T42" fmla="*/ 144 w 144"/>
                <a:gd name="T43" fmla="*/ 221 h 334"/>
                <a:gd name="T44" fmla="*/ 143 w 144"/>
                <a:gd name="T45" fmla="*/ 251 h 334"/>
                <a:gd name="T46" fmla="*/ 137 w 144"/>
                <a:gd name="T47" fmla="*/ 277 h 334"/>
                <a:gd name="T48" fmla="*/ 88 w 144"/>
                <a:gd name="T49" fmla="*/ 312 h 334"/>
                <a:gd name="T50" fmla="*/ 51 w 144"/>
                <a:gd name="T5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334">
                  <a:moveTo>
                    <a:pt x="51" y="334"/>
                  </a:moveTo>
                  <a:lnTo>
                    <a:pt x="40" y="330"/>
                  </a:lnTo>
                  <a:lnTo>
                    <a:pt x="26" y="317"/>
                  </a:lnTo>
                  <a:lnTo>
                    <a:pt x="25" y="305"/>
                  </a:lnTo>
                  <a:lnTo>
                    <a:pt x="21" y="259"/>
                  </a:lnTo>
                  <a:lnTo>
                    <a:pt x="3" y="154"/>
                  </a:lnTo>
                  <a:lnTo>
                    <a:pt x="0" y="103"/>
                  </a:lnTo>
                  <a:lnTo>
                    <a:pt x="1" y="73"/>
                  </a:lnTo>
                  <a:lnTo>
                    <a:pt x="16" y="35"/>
                  </a:lnTo>
                  <a:lnTo>
                    <a:pt x="32" y="13"/>
                  </a:lnTo>
                  <a:lnTo>
                    <a:pt x="44" y="2"/>
                  </a:lnTo>
                  <a:lnTo>
                    <a:pt x="57" y="1"/>
                  </a:lnTo>
                  <a:lnTo>
                    <a:pt x="69" y="0"/>
                  </a:lnTo>
                  <a:lnTo>
                    <a:pt x="84" y="1"/>
                  </a:lnTo>
                  <a:lnTo>
                    <a:pt x="92" y="9"/>
                  </a:lnTo>
                  <a:lnTo>
                    <a:pt x="96" y="14"/>
                  </a:lnTo>
                  <a:lnTo>
                    <a:pt x="100" y="22"/>
                  </a:lnTo>
                  <a:lnTo>
                    <a:pt x="102" y="26"/>
                  </a:lnTo>
                  <a:lnTo>
                    <a:pt x="105" y="32"/>
                  </a:lnTo>
                  <a:lnTo>
                    <a:pt x="119" y="70"/>
                  </a:lnTo>
                  <a:lnTo>
                    <a:pt x="141" y="171"/>
                  </a:lnTo>
                  <a:lnTo>
                    <a:pt x="144" y="221"/>
                  </a:lnTo>
                  <a:lnTo>
                    <a:pt x="143" y="251"/>
                  </a:lnTo>
                  <a:lnTo>
                    <a:pt x="137" y="277"/>
                  </a:lnTo>
                  <a:lnTo>
                    <a:pt x="88" y="312"/>
                  </a:lnTo>
                  <a:lnTo>
                    <a:pt x="51" y="334"/>
                  </a:lnTo>
                  <a:close/>
                </a:path>
              </a:pathLst>
            </a:custGeom>
            <a:solidFill>
              <a:srgbClr val="E9C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grpSp>
    </p:spTree>
    <p:extLst>
      <p:ext uri="{BB962C8B-B14F-4D97-AF65-F5344CB8AC3E}">
        <p14:creationId xmlns:p14="http://schemas.microsoft.com/office/powerpoint/2010/main" val="1558710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echa: hacia abajo 10">
            <a:extLst>
              <a:ext uri="{FF2B5EF4-FFF2-40B4-BE49-F238E27FC236}">
                <a16:creationId xmlns:a16="http://schemas.microsoft.com/office/drawing/2014/main" id="{35E41F2F-F8EC-4252-B15F-D19FEAC72B66}"/>
              </a:ext>
            </a:extLst>
          </p:cNvPr>
          <p:cNvSpPr/>
          <p:nvPr/>
        </p:nvSpPr>
        <p:spPr>
          <a:xfrm>
            <a:off x="355536" y="2348032"/>
            <a:ext cx="3628261" cy="1691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035179" y="1039342"/>
            <a:ext cx="9742055" cy="954107"/>
          </a:xfrm>
          <a:prstGeom prst="rect">
            <a:avLst/>
          </a:prstGeom>
          <a:noFill/>
        </p:spPr>
        <p:txBody>
          <a:bodyPr wrap="square" rtlCol="0">
            <a:spAutoFit/>
          </a:bodyPr>
          <a:lstStyle/>
          <a:p>
            <a:pPr algn="ctr"/>
            <a:r>
              <a:rPr lang="es-CO" sz="2800" b="1" dirty="0">
                <a:solidFill>
                  <a:srgbClr val="002060"/>
                </a:solidFill>
              </a:rPr>
              <a:t>Desarrollo del proceso de venta masiva con la Participación de un estructurador de origen nacional o internacional. </a:t>
            </a: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5086" cy="1227131"/>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4" name="Rectángulo 3">
            <a:extLst>
              <a:ext uri="{FF2B5EF4-FFF2-40B4-BE49-F238E27FC236}">
                <a16:creationId xmlns:a16="http://schemas.microsoft.com/office/drawing/2014/main" id="{B222771E-4F08-4F8F-8AEC-2146B498F971}"/>
              </a:ext>
            </a:extLst>
          </p:cNvPr>
          <p:cNvSpPr/>
          <p:nvPr/>
        </p:nvSpPr>
        <p:spPr>
          <a:xfrm>
            <a:off x="1280181" y="2709625"/>
            <a:ext cx="1809809" cy="646331"/>
          </a:xfrm>
          <a:prstGeom prst="rect">
            <a:avLst/>
          </a:prstGeom>
        </p:spPr>
        <p:txBody>
          <a:bodyPr wrap="square">
            <a:spAutoFit/>
          </a:bodyPr>
          <a:lstStyle/>
          <a:p>
            <a:r>
              <a:rPr lang="es-ES" b="1" dirty="0">
                <a:latin typeface="Arial Narrow" panose="020B0606020202030204" pitchFamily="34" charset="0"/>
                <a:ea typeface="MS Mincho" panose="02020609040205080304" pitchFamily="49" charset="-128"/>
                <a:cs typeface="Times New Roman" panose="02020603050405020304" pitchFamily="18" charset="0"/>
              </a:rPr>
              <a:t>Artículo 133 de la ley 2010 de 2019</a:t>
            </a:r>
            <a:endParaRPr lang="es-CO" b="1" dirty="0"/>
          </a:p>
        </p:txBody>
      </p:sp>
      <p:sp>
        <p:nvSpPr>
          <p:cNvPr id="6" name="Rectángulo 5">
            <a:extLst>
              <a:ext uri="{FF2B5EF4-FFF2-40B4-BE49-F238E27FC236}">
                <a16:creationId xmlns:a16="http://schemas.microsoft.com/office/drawing/2014/main" id="{9F5BB191-1D47-48E9-A4EE-9887EB59BE18}"/>
              </a:ext>
            </a:extLst>
          </p:cNvPr>
          <p:cNvSpPr/>
          <p:nvPr/>
        </p:nvSpPr>
        <p:spPr>
          <a:xfrm>
            <a:off x="4467883" y="2063777"/>
            <a:ext cx="6096000" cy="3970318"/>
          </a:xfrm>
          <a:prstGeom prst="rect">
            <a:avLst/>
          </a:prstGeom>
        </p:spPr>
        <p:txBody>
          <a:bodyPr>
            <a:spAutoFit/>
          </a:bodyPr>
          <a:lstStyle/>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Determinar el conjunto de bienes que son susceptibles de ser enajenados a través del mecanismo de venta masiva.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Estimar el valor global del conjunto de bienes.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Diseñar los mecanismos de valoración a través de la construcción y aplicación de diferentes metodologías financieras que le permitan llegar a un precio mínimo de venta.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Determinar el precio mínimo de venta y la metodología de descuentos que son aplicables, con relación a la condiciones técnicas, administrativas y jurídicas de los bienes, cuya estimación deberá realizarse mediante la creación y aplicación de una metodología técnica, que tiene como punto de partida el avaluó individual de los bienes, con lo cual se busca establecer de manera clara las ventajas y desventajas de la comercialización de estos mediante este instrumento.</a:t>
            </a:r>
            <a:endParaRPr lang="es-CO" sz="2000" dirty="0">
              <a:effectLst/>
              <a:latin typeface="Times New Roman" panose="02020603050405020304" pitchFamily="18" charset="0"/>
              <a:ea typeface="MS Mincho" panose="02020609040205080304" pitchFamily="49" charset="-128"/>
            </a:endParaRPr>
          </a:p>
        </p:txBody>
      </p:sp>
      <p:sp>
        <p:nvSpPr>
          <p:cNvPr id="15" name="Rectángulo 14">
            <a:extLst>
              <a:ext uri="{FF2B5EF4-FFF2-40B4-BE49-F238E27FC236}">
                <a16:creationId xmlns:a16="http://schemas.microsoft.com/office/drawing/2014/main" id="{FD9E607C-6CBB-4521-82A5-F0ADE3A52B50}"/>
              </a:ext>
            </a:extLst>
          </p:cNvPr>
          <p:cNvSpPr/>
          <p:nvPr/>
        </p:nvSpPr>
        <p:spPr>
          <a:xfrm>
            <a:off x="433372" y="4139377"/>
            <a:ext cx="3503428" cy="1536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Determina la participación de un estructurador de origen nacional o internacional </a:t>
            </a:r>
          </a:p>
        </p:txBody>
      </p:sp>
    </p:spTree>
    <p:extLst>
      <p:ext uri="{BB962C8B-B14F-4D97-AF65-F5344CB8AC3E}">
        <p14:creationId xmlns:p14="http://schemas.microsoft.com/office/powerpoint/2010/main" val="2751472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925469" y="1014118"/>
            <a:ext cx="9143999" cy="830997"/>
          </a:xfrm>
          <a:prstGeom prst="rect">
            <a:avLst/>
          </a:prstGeom>
          <a:noFill/>
        </p:spPr>
        <p:txBody>
          <a:bodyPr wrap="square" rtlCol="0">
            <a:spAutoFit/>
          </a:bodyPr>
          <a:lstStyle/>
          <a:p>
            <a:pPr algn="ctr"/>
            <a:r>
              <a:rPr lang="es-CO" sz="4800" b="1" dirty="0">
                <a:solidFill>
                  <a:srgbClr val="002060"/>
                </a:solidFill>
              </a:rPr>
              <a:t>ACTIVIDADES CONEXAS</a:t>
            </a:r>
            <a:endParaRPr lang="es-ES" sz="4400" b="1" dirty="0">
              <a:solidFill>
                <a:srgbClr val="002060"/>
              </a:solidFill>
            </a:endParaRP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Rectángulo 2">
            <a:extLst>
              <a:ext uri="{FF2B5EF4-FFF2-40B4-BE49-F238E27FC236}">
                <a16:creationId xmlns:a16="http://schemas.microsoft.com/office/drawing/2014/main" id="{D77017B1-E191-4EAA-925D-E72F5D01330E}"/>
              </a:ext>
            </a:extLst>
          </p:cNvPr>
          <p:cNvSpPr/>
          <p:nvPr/>
        </p:nvSpPr>
        <p:spPr>
          <a:xfrm>
            <a:off x="925468" y="1919082"/>
            <a:ext cx="9331051" cy="4247317"/>
          </a:xfrm>
          <a:prstGeom prst="rect">
            <a:avLst/>
          </a:prstGeom>
        </p:spPr>
        <p:txBody>
          <a:bodyPr wrap="square">
            <a:spAutoFit/>
          </a:bodyPr>
          <a:lstStyle/>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El alistamiento jurídico, administrativo, y técnico de los activos, insumo disponible para definir y determinar el portafolio de bienes susceptible de comercialización, Universo de 7.195 folios de matrícula inmobiliaria.</a:t>
            </a:r>
            <a:endParaRPr lang="es-CO" dirty="0">
              <a:latin typeface="Arial Narrow" panose="020B0606020202030204" pitchFamily="34"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La realización de los avalúos a cada uno de los bienes que conforman el portafolio.</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Apoyo legal en la estructuración del cuaderno de venta.</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Suministrar la información jurídica, comercial, financiera, administrativa y técnica del portafolio de bienes viabilizados jurídicamente, para la construcción del cuarto de datos.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Apoyo en la estructuración de los procesos de contratación de terceros especializados para; (i) Auditoría de avalúos; (</a:t>
            </a:r>
            <a:r>
              <a:rPr lang="es-ES" dirty="0" err="1">
                <a:latin typeface="Arial Narrow" panose="020B0606020202030204" pitchFamily="34" charset="0"/>
                <a:ea typeface="MS Mincho" panose="02020609040205080304" pitchFamily="49" charset="-128"/>
              </a:rPr>
              <a:t>ii</a:t>
            </a:r>
            <a:r>
              <a:rPr lang="es-ES" dirty="0">
                <a:latin typeface="Arial Narrow" panose="020B0606020202030204" pitchFamily="34" charset="0"/>
                <a:ea typeface="MS Mincho" panose="02020609040205080304" pitchFamily="49" charset="-128"/>
              </a:rPr>
              <a:t>) Investigación y pago de pasivos del portafolio de bienes a comercializar; (</a:t>
            </a:r>
            <a:r>
              <a:rPr lang="es-ES" dirty="0" err="1">
                <a:latin typeface="Arial Narrow" panose="020B0606020202030204" pitchFamily="34" charset="0"/>
                <a:ea typeface="MS Mincho" panose="02020609040205080304" pitchFamily="49" charset="-128"/>
              </a:rPr>
              <a:t>iii</a:t>
            </a:r>
            <a:r>
              <a:rPr lang="es-ES" dirty="0">
                <a:latin typeface="Arial Narrow" panose="020B0606020202030204" pitchFamily="34" charset="0"/>
                <a:ea typeface="MS Mincho" panose="02020609040205080304" pitchFamily="49" charset="-128"/>
              </a:rPr>
              <a:t>) Auditor de Transparencia y (</a:t>
            </a:r>
            <a:r>
              <a:rPr lang="es-ES" dirty="0" err="1">
                <a:latin typeface="Arial Narrow" panose="020B0606020202030204" pitchFamily="34" charset="0"/>
                <a:ea typeface="MS Mincho" panose="02020609040205080304" pitchFamily="49" charset="-128"/>
              </a:rPr>
              <a:t>iv</a:t>
            </a:r>
            <a:r>
              <a:rPr lang="es-ES" dirty="0">
                <a:latin typeface="Arial Narrow" panose="020B0606020202030204" pitchFamily="34" charset="0"/>
                <a:ea typeface="MS Mincho" panose="02020609040205080304" pitchFamily="49" charset="-128"/>
              </a:rPr>
              <a:t>) Transferencia de bienes.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Apoyo en la construcción de los riesgos operacionales del proceso.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Preparación y presentación en el Webinar realizado para los posibles inversionistas.</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CO" dirty="0">
                <a:latin typeface="Arial Narrow" panose="020B0606020202030204" pitchFamily="34" charset="0"/>
                <a:ea typeface="Times New Roman" panose="02020603050405020304" pitchFamily="18" charset="0"/>
              </a:rPr>
              <a:t>Rendición de informes periódicos sobre los avances del proceso de venta masiva a la Procuraduría Delegada para la Vigilancia Preventiva de la Función Pública, en aras de mantener los más altos estándares de transparencia y dar cumplimiento a las políticas de ética y buen gobierno de la SAE.</a:t>
            </a:r>
            <a:endParaRPr lang="es-CO" sz="2000" dirty="0">
              <a:effectLst/>
              <a:latin typeface="Times New Roman" panose="02020603050405020304" pitchFamily="18" charset="0"/>
              <a:ea typeface="MS Mincho" panose="02020609040205080304" pitchFamily="49" charset="-128"/>
            </a:endParaRPr>
          </a:p>
        </p:txBody>
      </p:sp>
      <p:grpSp>
        <p:nvGrpSpPr>
          <p:cNvPr id="11" name="Group 13">
            <a:extLst>
              <a:ext uri="{FF2B5EF4-FFF2-40B4-BE49-F238E27FC236}">
                <a16:creationId xmlns:a16="http://schemas.microsoft.com/office/drawing/2014/main" id="{07990DC1-CC75-4300-AAC4-276DC50EE0A8}"/>
              </a:ext>
            </a:extLst>
          </p:cNvPr>
          <p:cNvGrpSpPr/>
          <p:nvPr/>
        </p:nvGrpSpPr>
        <p:grpSpPr>
          <a:xfrm>
            <a:off x="10564649" y="1014118"/>
            <a:ext cx="1234678" cy="3788135"/>
            <a:chOff x="8905493" y="0"/>
            <a:chExt cx="1646237" cy="3524749"/>
          </a:xfrm>
        </p:grpSpPr>
        <p:sp>
          <p:nvSpPr>
            <p:cNvPr id="15" name="Rectangle 2101">
              <a:extLst>
                <a:ext uri="{FF2B5EF4-FFF2-40B4-BE49-F238E27FC236}">
                  <a16:creationId xmlns:a16="http://schemas.microsoft.com/office/drawing/2014/main" id="{DBF28829-2457-4038-B529-C7237F0AEB93}"/>
                </a:ext>
              </a:extLst>
            </p:cNvPr>
            <p:cNvSpPr>
              <a:spLocks noChangeArrowheads="1"/>
            </p:cNvSpPr>
            <p:nvPr/>
          </p:nvSpPr>
          <p:spPr bwMode="auto">
            <a:xfrm>
              <a:off x="9714324" y="0"/>
              <a:ext cx="28575" cy="2011680"/>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2305">
              <a:extLst>
                <a:ext uri="{FF2B5EF4-FFF2-40B4-BE49-F238E27FC236}">
                  <a16:creationId xmlns:a16="http://schemas.microsoft.com/office/drawing/2014/main" id="{0287FF9B-AB1C-4678-8990-C633F71C91BA}"/>
                </a:ext>
              </a:extLst>
            </p:cNvPr>
            <p:cNvSpPr>
              <a:spLocks/>
            </p:cNvSpPr>
            <p:nvPr/>
          </p:nvSpPr>
          <p:spPr bwMode="auto">
            <a:xfrm>
              <a:off x="9269030" y="1829299"/>
              <a:ext cx="939800" cy="1363663"/>
            </a:xfrm>
            <a:custGeom>
              <a:avLst/>
              <a:gdLst>
                <a:gd name="T0" fmla="*/ 1686 w 1833"/>
                <a:gd name="T1" fmla="*/ 1245 h 2660"/>
                <a:gd name="T2" fmla="*/ 1340 w 1833"/>
                <a:gd name="T3" fmla="*/ 930 h 2660"/>
                <a:gd name="T4" fmla="*/ 1339 w 1833"/>
                <a:gd name="T5" fmla="*/ 209 h 2660"/>
                <a:gd name="T6" fmla="*/ 1325 w 1833"/>
                <a:gd name="T7" fmla="*/ 173 h 2660"/>
                <a:gd name="T8" fmla="*/ 923 w 1833"/>
                <a:gd name="T9" fmla="*/ 0 h 2660"/>
                <a:gd name="T10" fmla="*/ 495 w 1833"/>
                <a:gd name="T11" fmla="*/ 168 h 2660"/>
                <a:gd name="T12" fmla="*/ 477 w 1833"/>
                <a:gd name="T13" fmla="*/ 209 h 2660"/>
                <a:gd name="T14" fmla="*/ 475 w 1833"/>
                <a:gd name="T15" fmla="*/ 940 h 2660"/>
                <a:gd name="T16" fmla="*/ 143 w 1833"/>
                <a:gd name="T17" fmla="*/ 1251 h 2660"/>
                <a:gd name="T18" fmla="*/ 0 w 1833"/>
                <a:gd name="T19" fmla="*/ 1743 h 2660"/>
                <a:gd name="T20" fmla="*/ 916 w 1833"/>
                <a:gd name="T21" fmla="*/ 2660 h 2660"/>
                <a:gd name="T22" fmla="*/ 1833 w 1833"/>
                <a:gd name="T23" fmla="*/ 1743 h 2660"/>
                <a:gd name="T24" fmla="*/ 1686 w 1833"/>
                <a:gd name="T25" fmla="*/ 1245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3" h="2660">
                  <a:moveTo>
                    <a:pt x="1686" y="1245"/>
                  </a:moveTo>
                  <a:cubicBezTo>
                    <a:pt x="1599" y="1112"/>
                    <a:pt x="1480" y="1004"/>
                    <a:pt x="1340" y="930"/>
                  </a:cubicBezTo>
                  <a:cubicBezTo>
                    <a:pt x="1340"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cubicBezTo>
                    <a:pt x="1422" y="2660"/>
                    <a:pt x="1833" y="2249"/>
                    <a:pt x="1833" y="1743"/>
                  </a:cubicBezTo>
                  <a:cubicBezTo>
                    <a:pt x="1833" y="1566"/>
                    <a:pt x="1782" y="1393"/>
                    <a:pt x="1686" y="124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3735">
              <a:extLst>
                <a:ext uri="{FF2B5EF4-FFF2-40B4-BE49-F238E27FC236}">
                  <a16:creationId xmlns:a16="http://schemas.microsoft.com/office/drawing/2014/main" id="{6F7A334D-589B-427F-95F9-EECAFD6D5879}"/>
                </a:ext>
              </a:extLst>
            </p:cNvPr>
            <p:cNvSpPr>
              <a:spLocks noEditPoints="1"/>
            </p:cNvSpPr>
            <p:nvPr/>
          </p:nvSpPr>
          <p:spPr bwMode="auto">
            <a:xfrm>
              <a:off x="9265855" y="1829299"/>
              <a:ext cx="941388" cy="1363663"/>
            </a:xfrm>
            <a:custGeom>
              <a:avLst/>
              <a:gdLst>
                <a:gd name="T0" fmla="*/ 1136 w 1833"/>
                <a:gd name="T1" fmla="*/ 1789 h 2660"/>
                <a:gd name="T2" fmla="*/ 1165 w 1833"/>
                <a:gd name="T3" fmla="*/ 1885 h 2660"/>
                <a:gd name="T4" fmla="*/ 1072 w 1833"/>
                <a:gd name="T5" fmla="*/ 1757 h 2660"/>
                <a:gd name="T6" fmla="*/ 666 w 1833"/>
                <a:gd name="T7" fmla="*/ 1848 h 2660"/>
                <a:gd name="T8" fmla="*/ 594 w 1833"/>
                <a:gd name="T9" fmla="*/ 1863 h 2660"/>
                <a:gd name="T10" fmla="*/ 696 w 1833"/>
                <a:gd name="T11" fmla="*/ 1757 h 2660"/>
                <a:gd name="T12" fmla="*/ 598 w 1833"/>
                <a:gd name="T13" fmla="*/ 1007 h 2660"/>
                <a:gd name="T14" fmla="*/ 761 w 1833"/>
                <a:gd name="T15" fmla="*/ 825 h 2660"/>
                <a:gd name="T16" fmla="*/ 713 w 1833"/>
                <a:gd name="T17" fmla="*/ 1668 h 2660"/>
                <a:gd name="T18" fmla="*/ 544 w 1833"/>
                <a:gd name="T19" fmla="*/ 1840 h 2660"/>
                <a:gd name="T20" fmla="*/ 704 w 1833"/>
                <a:gd name="T21" fmla="*/ 1907 h 2660"/>
                <a:gd name="T22" fmla="*/ 817 w 1833"/>
                <a:gd name="T23" fmla="*/ 1770 h 2660"/>
                <a:gd name="T24" fmla="*/ 884 w 1833"/>
                <a:gd name="T25" fmla="*/ 2000 h 2660"/>
                <a:gd name="T26" fmla="*/ 950 w 1833"/>
                <a:gd name="T27" fmla="*/ 1770 h 2660"/>
                <a:gd name="T28" fmla="*/ 1064 w 1833"/>
                <a:gd name="T29" fmla="*/ 1907 h 2660"/>
                <a:gd name="T30" fmla="*/ 1224 w 1833"/>
                <a:gd name="T31" fmla="*/ 1840 h 2660"/>
                <a:gd name="T32" fmla="*/ 1055 w 1833"/>
                <a:gd name="T33" fmla="*/ 1668 h 2660"/>
                <a:gd name="T34" fmla="*/ 1007 w 1833"/>
                <a:gd name="T35" fmla="*/ 867 h 2660"/>
                <a:gd name="T36" fmla="*/ 1221 w 1833"/>
                <a:gd name="T37" fmla="*/ 1002 h 2660"/>
                <a:gd name="T38" fmla="*/ 1717 w 1833"/>
                <a:gd name="T39" fmla="*/ 1743 h 2660"/>
                <a:gd name="T40" fmla="*/ 115 w 1833"/>
                <a:gd name="T41" fmla="*/ 1743 h 2660"/>
                <a:gd name="T42" fmla="*/ 933 w 1833"/>
                <a:gd name="T43" fmla="*/ 1869 h 2660"/>
                <a:gd name="T44" fmla="*/ 835 w 1833"/>
                <a:gd name="T45" fmla="*/ 1869 h 2660"/>
                <a:gd name="T46" fmla="*/ 933 w 1833"/>
                <a:gd name="T47" fmla="*/ 1869 h 2660"/>
                <a:gd name="T48" fmla="*/ 884 w 1833"/>
                <a:gd name="T49" fmla="*/ 1714 h 2660"/>
                <a:gd name="T50" fmla="*/ 766 w 1833"/>
                <a:gd name="T51" fmla="*/ 1670 h 2660"/>
                <a:gd name="T52" fmla="*/ 813 w 1833"/>
                <a:gd name="T53" fmla="*/ 834 h 2660"/>
                <a:gd name="T54" fmla="*/ 957 w 1833"/>
                <a:gd name="T55" fmla="*/ 950 h 2660"/>
                <a:gd name="T56" fmla="*/ 906 w 1833"/>
                <a:gd name="T57" fmla="*/ 1700 h 2660"/>
                <a:gd name="T58" fmla="*/ 1221 w 1833"/>
                <a:gd name="T59" fmla="*/ 675 h 2660"/>
                <a:gd name="T60" fmla="*/ 1221 w 1833"/>
                <a:gd name="T61" fmla="*/ 787 h 2660"/>
                <a:gd name="T62" fmla="*/ 595 w 1833"/>
                <a:gd name="T63" fmla="*/ 560 h 2660"/>
                <a:gd name="T64" fmla="*/ 1221 w 1833"/>
                <a:gd name="T65" fmla="*/ 425 h 2660"/>
                <a:gd name="T66" fmla="*/ 595 w 1833"/>
                <a:gd name="T67" fmla="*/ 443 h 2660"/>
                <a:gd name="T68" fmla="*/ 916 w 1833"/>
                <a:gd name="T69" fmla="*/ 2660 h 2660"/>
                <a:gd name="T70" fmla="*/ 1685 w 1833"/>
                <a:gd name="T71" fmla="*/ 1245 h 2660"/>
                <a:gd name="T72" fmla="*/ 1339 w 1833"/>
                <a:gd name="T73" fmla="*/ 209 h 2660"/>
                <a:gd name="T74" fmla="*/ 923 w 1833"/>
                <a:gd name="T75" fmla="*/ 0 h 2660"/>
                <a:gd name="T76" fmla="*/ 477 w 1833"/>
                <a:gd name="T77" fmla="*/ 209 h 2660"/>
                <a:gd name="T78" fmla="*/ 143 w 1833"/>
                <a:gd name="T79" fmla="*/ 1251 h 2660"/>
                <a:gd name="T80" fmla="*/ 916 w 1833"/>
                <a:gd name="T81" fmla="*/ 2660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33" h="2660">
                  <a:moveTo>
                    <a:pt x="1072" y="1757"/>
                  </a:moveTo>
                  <a:cubicBezTo>
                    <a:pt x="1096" y="1762"/>
                    <a:pt x="1118" y="1772"/>
                    <a:pt x="1136" y="1789"/>
                  </a:cubicBezTo>
                  <a:cubicBezTo>
                    <a:pt x="1157" y="1807"/>
                    <a:pt x="1169" y="1832"/>
                    <a:pt x="1174" y="1863"/>
                  </a:cubicBezTo>
                  <a:cubicBezTo>
                    <a:pt x="1175" y="1870"/>
                    <a:pt x="1171" y="1879"/>
                    <a:pt x="1165" y="1885"/>
                  </a:cubicBezTo>
                  <a:cubicBezTo>
                    <a:pt x="1152" y="1897"/>
                    <a:pt x="1128" y="1894"/>
                    <a:pt x="1102" y="1848"/>
                  </a:cubicBezTo>
                  <a:cubicBezTo>
                    <a:pt x="1091" y="1828"/>
                    <a:pt x="1081" y="1796"/>
                    <a:pt x="1072" y="1757"/>
                  </a:cubicBezTo>
                  <a:close/>
                  <a:moveTo>
                    <a:pt x="696" y="1757"/>
                  </a:moveTo>
                  <a:cubicBezTo>
                    <a:pt x="687" y="1796"/>
                    <a:pt x="677" y="1828"/>
                    <a:pt x="666" y="1848"/>
                  </a:cubicBezTo>
                  <a:cubicBezTo>
                    <a:pt x="640" y="1894"/>
                    <a:pt x="616" y="1897"/>
                    <a:pt x="603" y="1885"/>
                  </a:cubicBezTo>
                  <a:cubicBezTo>
                    <a:pt x="596" y="1879"/>
                    <a:pt x="593" y="1870"/>
                    <a:pt x="594" y="1863"/>
                  </a:cubicBezTo>
                  <a:cubicBezTo>
                    <a:pt x="599" y="1832"/>
                    <a:pt x="611" y="1807"/>
                    <a:pt x="631" y="1789"/>
                  </a:cubicBezTo>
                  <a:cubicBezTo>
                    <a:pt x="650" y="1772"/>
                    <a:pt x="672" y="1762"/>
                    <a:pt x="696" y="1757"/>
                  </a:cubicBezTo>
                  <a:close/>
                  <a:moveTo>
                    <a:pt x="565" y="1023"/>
                  </a:moveTo>
                  <a:lnTo>
                    <a:pt x="598" y="1007"/>
                  </a:lnTo>
                  <a:lnTo>
                    <a:pt x="595" y="796"/>
                  </a:lnTo>
                  <a:lnTo>
                    <a:pt x="761" y="825"/>
                  </a:lnTo>
                  <a:cubicBezTo>
                    <a:pt x="761" y="855"/>
                    <a:pt x="760" y="898"/>
                    <a:pt x="758" y="950"/>
                  </a:cubicBezTo>
                  <a:cubicBezTo>
                    <a:pt x="753" y="1157"/>
                    <a:pt x="739" y="1499"/>
                    <a:pt x="713" y="1668"/>
                  </a:cubicBezTo>
                  <a:cubicBezTo>
                    <a:pt x="674" y="1672"/>
                    <a:pt x="636" y="1685"/>
                    <a:pt x="606" y="1713"/>
                  </a:cubicBezTo>
                  <a:cubicBezTo>
                    <a:pt x="574" y="1742"/>
                    <a:pt x="552" y="1787"/>
                    <a:pt x="544" y="1840"/>
                  </a:cubicBezTo>
                  <a:cubicBezTo>
                    <a:pt x="536" y="1887"/>
                    <a:pt x="550" y="1935"/>
                    <a:pt x="577" y="1961"/>
                  </a:cubicBezTo>
                  <a:cubicBezTo>
                    <a:pt x="607" y="1988"/>
                    <a:pt x="658" y="1990"/>
                    <a:pt x="704" y="1907"/>
                  </a:cubicBezTo>
                  <a:cubicBezTo>
                    <a:pt x="723" y="1873"/>
                    <a:pt x="738" y="1820"/>
                    <a:pt x="751" y="1755"/>
                  </a:cubicBezTo>
                  <a:cubicBezTo>
                    <a:pt x="774" y="1757"/>
                    <a:pt x="796" y="1762"/>
                    <a:pt x="817" y="1770"/>
                  </a:cubicBezTo>
                  <a:cubicBezTo>
                    <a:pt x="785" y="1809"/>
                    <a:pt x="782" y="1853"/>
                    <a:pt x="783" y="1874"/>
                  </a:cubicBezTo>
                  <a:cubicBezTo>
                    <a:pt x="785" y="1936"/>
                    <a:pt x="832" y="2000"/>
                    <a:pt x="884" y="2000"/>
                  </a:cubicBezTo>
                  <a:cubicBezTo>
                    <a:pt x="936" y="2000"/>
                    <a:pt x="983" y="1936"/>
                    <a:pt x="985" y="1874"/>
                  </a:cubicBezTo>
                  <a:cubicBezTo>
                    <a:pt x="986" y="1853"/>
                    <a:pt x="983" y="1809"/>
                    <a:pt x="950" y="1770"/>
                  </a:cubicBezTo>
                  <a:cubicBezTo>
                    <a:pt x="971" y="1762"/>
                    <a:pt x="994" y="1757"/>
                    <a:pt x="1017" y="1755"/>
                  </a:cubicBezTo>
                  <a:cubicBezTo>
                    <a:pt x="1029" y="1820"/>
                    <a:pt x="1045" y="1873"/>
                    <a:pt x="1064" y="1907"/>
                  </a:cubicBezTo>
                  <a:cubicBezTo>
                    <a:pt x="1110" y="1990"/>
                    <a:pt x="1161" y="1988"/>
                    <a:pt x="1190" y="1961"/>
                  </a:cubicBezTo>
                  <a:cubicBezTo>
                    <a:pt x="1218" y="1935"/>
                    <a:pt x="1232" y="1887"/>
                    <a:pt x="1224" y="1840"/>
                  </a:cubicBezTo>
                  <a:cubicBezTo>
                    <a:pt x="1215" y="1787"/>
                    <a:pt x="1194" y="1742"/>
                    <a:pt x="1161" y="1713"/>
                  </a:cubicBezTo>
                  <a:cubicBezTo>
                    <a:pt x="1131" y="1685"/>
                    <a:pt x="1094" y="1672"/>
                    <a:pt x="1055" y="1668"/>
                  </a:cubicBezTo>
                  <a:cubicBezTo>
                    <a:pt x="1029" y="1499"/>
                    <a:pt x="1015" y="1157"/>
                    <a:pt x="1009" y="950"/>
                  </a:cubicBezTo>
                  <a:cubicBezTo>
                    <a:pt x="1008" y="919"/>
                    <a:pt x="1008" y="891"/>
                    <a:pt x="1007" y="867"/>
                  </a:cubicBezTo>
                  <a:lnTo>
                    <a:pt x="1221" y="904"/>
                  </a:lnTo>
                  <a:lnTo>
                    <a:pt x="1221" y="1002"/>
                  </a:lnTo>
                  <a:lnTo>
                    <a:pt x="1255" y="1017"/>
                  </a:lnTo>
                  <a:cubicBezTo>
                    <a:pt x="1536" y="1148"/>
                    <a:pt x="1717" y="1433"/>
                    <a:pt x="1717" y="1743"/>
                  </a:cubicBezTo>
                  <a:cubicBezTo>
                    <a:pt x="1717" y="2185"/>
                    <a:pt x="1358" y="2544"/>
                    <a:pt x="916" y="2544"/>
                  </a:cubicBezTo>
                  <a:cubicBezTo>
                    <a:pt x="475" y="2544"/>
                    <a:pt x="115" y="2185"/>
                    <a:pt x="115" y="1743"/>
                  </a:cubicBezTo>
                  <a:cubicBezTo>
                    <a:pt x="115" y="1435"/>
                    <a:pt x="288" y="1159"/>
                    <a:pt x="565" y="1023"/>
                  </a:cubicBezTo>
                  <a:close/>
                  <a:moveTo>
                    <a:pt x="933" y="1869"/>
                  </a:moveTo>
                  <a:cubicBezTo>
                    <a:pt x="933" y="1882"/>
                    <a:pt x="905" y="1912"/>
                    <a:pt x="884" y="1912"/>
                  </a:cubicBezTo>
                  <a:cubicBezTo>
                    <a:pt x="862" y="1912"/>
                    <a:pt x="835" y="1882"/>
                    <a:pt x="835" y="1869"/>
                  </a:cubicBezTo>
                  <a:cubicBezTo>
                    <a:pt x="834" y="1857"/>
                    <a:pt x="847" y="1832"/>
                    <a:pt x="884" y="1812"/>
                  </a:cubicBezTo>
                  <a:cubicBezTo>
                    <a:pt x="920" y="1832"/>
                    <a:pt x="934" y="1857"/>
                    <a:pt x="933" y="1869"/>
                  </a:cubicBezTo>
                  <a:close/>
                  <a:moveTo>
                    <a:pt x="906" y="1700"/>
                  </a:moveTo>
                  <a:cubicBezTo>
                    <a:pt x="898" y="1704"/>
                    <a:pt x="891" y="1709"/>
                    <a:pt x="884" y="1714"/>
                  </a:cubicBezTo>
                  <a:cubicBezTo>
                    <a:pt x="877" y="1709"/>
                    <a:pt x="869" y="1704"/>
                    <a:pt x="862" y="1700"/>
                  </a:cubicBezTo>
                  <a:cubicBezTo>
                    <a:pt x="833" y="1685"/>
                    <a:pt x="800" y="1674"/>
                    <a:pt x="766" y="1670"/>
                  </a:cubicBezTo>
                  <a:cubicBezTo>
                    <a:pt x="795" y="1476"/>
                    <a:pt x="806" y="1137"/>
                    <a:pt x="811" y="950"/>
                  </a:cubicBezTo>
                  <a:cubicBezTo>
                    <a:pt x="812" y="896"/>
                    <a:pt x="813" y="855"/>
                    <a:pt x="813" y="834"/>
                  </a:cubicBezTo>
                  <a:lnTo>
                    <a:pt x="955" y="858"/>
                  </a:lnTo>
                  <a:cubicBezTo>
                    <a:pt x="955" y="881"/>
                    <a:pt x="956" y="912"/>
                    <a:pt x="957" y="950"/>
                  </a:cubicBezTo>
                  <a:cubicBezTo>
                    <a:pt x="961" y="1137"/>
                    <a:pt x="973" y="1476"/>
                    <a:pt x="1002" y="1670"/>
                  </a:cubicBezTo>
                  <a:cubicBezTo>
                    <a:pt x="968" y="1674"/>
                    <a:pt x="935" y="1685"/>
                    <a:pt x="906" y="1700"/>
                  </a:cubicBezTo>
                  <a:close/>
                  <a:moveTo>
                    <a:pt x="595" y="560"/>
                  </a:moveTo>
                  <a:lnTo>
                    <a:pt x="1221" y="675"/>
                  </a:lnTo>
                  <a:lnTo>
                    <a:pt x="1221" y="749"/>
                  </a:lnTo>
                  <a:lnTo>
                    <a:pt x="1221" y="787"/>
                  </a:lnTo>
                  <a:lnTo>
                    <a:pt x="595" y="679"/>
                  </a:lnTo>
                  <a:lnTo>
                    <a:pt x="595" y="560"/>
                  </a:lnTo>
                  <a:close/>
                  <a:moveTo>
                    <a:pt x="595" y="313"/>
                  </a:moveTo>
                  <a:lnTo>
                    <a:pt x="1221" y="425"/>
                  </a:lnTo>
                  <a:lnTo>
                    <a:pt x="1221" y="557"/>
                  </a:lnTo>
                  <a:lnTo>
                    <a:pt x="595" y="443"/>
                  </a:lnTo>
                  <a:lnTo>
                    <a:pt x="595" y="313"/>
                  </a:lnTo>
                  <a:close/>
                  <a:moveTo>
                    <a:pt x="916" y="2660"/>
                  </a:moveTo>
                  <a:cubicBezTo>
                    <a:pt x="1422" y="2660"/>
                    <a:pt x="1833" y="2249"/>
                    <a:pt x="1833" y="1743"/>
                  </a:cubicBezTo>
                  <a:cubicBezTo>
                    <a:pt x="1833" y="1565"/>
                    <a:pt x="1782" y="1393"/>
                    <a:pt x="1685" y="1245"/>
                  </a:cubicBezTo>
                  <a:cubicBezTo>
                    <a:pt x="1599" y="1111"/>
                    <a:pt x="1480" y="1004"/>
                    <a:pt x="1340" y="930"/>
                  </a:cubicBezTo>
                  <a:cubicBezTo>
                    <a:pt x="1339"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path>
              </a:pathLst>
            </a:custGeom>
            <a:solidFill>
              <a:srgbClr val="3B3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Freeform 3736">
              <a:extLst>
                <a:ext uri="{FF2B5EF4-FFF2-40B4-BE49-F238E27FC236}">
                  <a16:creationId xmlns:a16="http://schemas.microsoft.com/office/drawing/2014/main" id="{51137329-0EBE-4087-A8F0-304E52CB89A2}"/>
                </a:ext>
              </a:extLst>
            </p:cNvPr>
            <p:cNvSpPr>
              <a:spLocks/>
            </p:cNvSpPr>
            <p:nvPr/>
          </p:nvSpPr>
          <p:spPr bwMode="auto">
            <a:xfrm>
              <a:off x="10281855" y="2762749"/>
              <a:ext cx="269875" cy="71438"/>
            </a:xfrm>
            <a:custGeom>
              <a:avLst/>
              <a:gdLst>
                <a:gd name="T0" fmla="*/ 0 w 526"/>
                <a:gd name="T1" fmla="*/ 69 h 139"/>
                <a:gd name="T2" fmla="*/ 71 w 526"/>
                <a:gd name="T3" fmla="*/ 139 h 139"/>
                <a:gd name="T4" fmla="*/ 455 w 526"/>
                <a:gd name="T5" fmla="*/ 139 h 139"/>
                <a:gd name="T6" fmla="*/ 526 w 526"/>
                <a:gd name="T7" fmla="*/ 69 h 139"/>
                <a:gd name="T8" fmla="*/ 455 w 526"/>
                <a:gd name="T9" fmla="*/ 0 h 139"/>
                <a:gd name="T10" fmla="*/ 71 w 526"/>
                <a:gd name="T11" fmla="*/ 0 h 139"/>
                <a:gd name="T12" fmla="*/ 0 w 526"/>
                <a:gd name="T13" fmla="*/ 69 h 139"/>
              </a:gdLst>
              <a:ahLst/>
              <a:cxnLst>
                <a:cxn ang="0">
                  <a:pos x="T0" y="T1"/>
                </a:cxn>
                <a:cxn ang="0">
                  <a:pos x="T2" y="T3"/>
                </a:cxn>
                <a:cxn ang="0">
                  <a:pos x="T4" y="T5"/>
                </a:cxn>
                <a:cxn ang="0">
                  <a:pos x="T6" y="T7"/>
                </a:cxn>
                <a:cxn ang="0">
                  <a:pos x="T8" y="T9"/>
                </a:cxn>
                <a:cxn ang="0">
                  <a:pos x="T10" y="T11"/>
                </a:cxn>
                <a:cxn ang="0">
                  <a:pos x="T12" y="T13"/>
                </a:cxn>
              </a:cxnLst>
              <a:rect l="0" t="0" r="r" b="b"/>
              <a:pathLst>
                <a:path w="526" h="139">
                  <a:moveTo>
                    <a:pt x="0" y="69"/>
                  </a:moveTo>
                  <a:cubicBezTo>
                    <a:pt x="0" y="108"/>
                    <a:pt x="32" y="139"/>
                    <a:pt x="71" y="139"/>
                  </a:cubicBezTo>
                  <a:lnTo>
                    <a:pt x="455" y="139"/>
                  </a:lnTo>
                  <a:cubicBezTo>
                    <a:pt x="494" y="139"/>
                    <a:pt x="526" y="108"/>
                    <a:pt x="526" y="69"/>
                  </a:cubicBezTo>
                  <a:cubicBezTo>
                    <a:pt x="526" y="31"/>
                    <a:pt x="494" y="0"/>
                    <a:pt x="455" y="0"/>
                  </a:cubicBezTo>
                  <a:lnTo>
                    <a:pt x="71" y="0"/>
                  </a:lnTo>
                  <a:cubicBezTo>
                    <a:pt x="32" y="0"/>
                    <a:pt x="0" y="31"/>
                    <a:pt x="0" y="6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3737">
              <a:extLst>
                <a:ext uri="{FF2B5EF4-FFF2-40B4-BE49-F238E27FC236}">
                  <a16:creationId xmlns:a16="http://schemas.microsoft.com/office/drawing/2014/main" id="{D68F5B75-F96C-43A9-B0C5-6BBA669EFB4C}"/>
                </a:ext>
              </a:extLst>
            </p:cNvPr>
            <p:cNvSpPr>
              <a:spLocks/>
            </p:cNvSpPr>
            <p:nvPr/>
          </p:nvSpPr>
          <p:spPr bwMode="auto">
            <a:xfrm>
              <a:off x="9653205" y="3262811"/>
              <a:ext cx="73025" cy="261938"/>
            </a:xfrm>
            <a:custGeom>
              <a:avLst/>
              <a:gdLst>
                <a:gd name="T0" fmla="*/ 71 w 142"/>
                <a:gd name="T1" fmla="*/ 0 h 513"/>
                <a:gd name="T2" fmla="*/ 0 w 142"/>
                <a:gd name="T3" fmla="*/ 69 h 513"/>
                <a:gd name="T4" fmla="*/ 0 w 142"/>
                <a:gd name="T5" fmla="*/ 443 h 513"/>
                <a:gd name="T6" fmla="*/ 71 w 142"/>
                <a:gd name="T7" fmla="*/ 513 h 513"/>
                <a:gd name="T8" fmla="*/ 142 w 142"/>
                <a:gd name="T9" fmla="*/ 443 h 513"/>
                <a:gd name="T10" fmla="*/ 142 w 142"/>
                <a:gd name="T11" fmla="*/ 69 h 513"/>
                <a:gd name="T12" fmla="*/ 71 w 142"/>
                <a:gd name="T13" fmla="*/ 0 h 513"/>
              </a:gdLst>
              <a:ahLst/>
              <a:cxnLst>
                <a:cxn ang="0">
                  <a:pos x="T0" y="T1"/>
                </a:cxn>
                <a:cxn ang="0">
                  <a:pos x="T2" y="T3"/>
                </a:cxn>
                <a:cxn ang="0">
                  <a:pos x="T4" y="T5"/>
                </a:cxn>
                <a:cxn ang="0">
                  <a:pos x="T6" y="T7"/>
                </a:cxn>
                <a:cxn ang="0">
                  <a:pos x="T8" y="T9"/>
                </a:cxn>
                <a:cxn ang="0">
                  <a:pos x="T10" y="T11"/>
                </a:cxn>
                <a:cxn ang="0">
                  <a:pos x="T12" y="T13"/>
                </a:cxn>
              </a:cxnLst>
              <a:rect l="0" t="0" r="r" b="b"/>
              <a:pathLst>
                <a:path w="142" h="513">
                  <a:moveTo>
                    <a:pt x="71" y="0"/>
                  </a:moveTo>
                  <a:cubicBezTo>
                    <a:pt x="32" y="0"/>
                    <a:pt x="0" y="31"/>
                    <a:pt x="0" y="69"/>
                  </a:cubicBezTo>
                  <a:lnTo>
                    <a:pt x="0" y="443"/>
                  </a:lnTo>
                  <a:cubicBezTo>
                    <a:pt x="0" y="482"/>
                    <a:pt x="32" y="513"/>
                    <a:pt x="71" y="513"/>
                  </a:cubicBezTo>
                  <a:cubicBezTo>
                    <a:pt x="110" y="513"/>
                    <a:pt x="142" y="482"/>
                    <a:pt x="142" y="443"/>
                  </a:cubicBezTo>
                  <a:lnTo>
                    <a:pt x="142" y="69"/>
                  </a:lnTo>
                  <a:cubicBezTo>
                    <a:pt x="142" y="31"/>
                    <a:pt x="110" y="0"/>
                    <a:pt x="7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3738">
              <a:extLst>
                <a:ext uri="{FF2B5EF4-FFF2-40B4-BE49-F238E27FC236}">
                  <a16:creationId xmlns:a16="http://schemas.microsoft.com/office/drawing/2014/main" id="{5C8C1EA3-6A8D-489E-954C-72809FEDE5B8}"/>
                </a:ext>
              </a:extLst>
            </p:cNvPr>
            <p:cNvSpPr>
              <a:spLocks/>
            </p:cNvSpPr>
            <p:nvPr/>
          </p:nvSpPr>
          <p:spPr bwMode="auto">
            <a:xfrm>
              <a:off x="8905493" y="2729411"/>
              <a:ext cx="269875" cy="71438"/>
            </a:xfrm>
            <a:custGeom>
              <a:avLst/>
              <a:gdLst>
                <a:gd name="T0" fmla="*/ 71 w 526"/>
                <a:gd name="T1" fmla="*/ 138 h 138"/>
                <a:gd name="T2" fmla="*/ 455 w 526"/>
                <a:gd name="T3" fmla="*/ 138 h 138"/>
                <a:gd name="T4" fmla="*/ 526 w 526"/>
                <a:gd name="T5" fmla="*/ 69 h 138"/>
                <a:gd name="T6" fmla="*/ 455 w 526"/>
                <a:gd name="T7" fmla="*/ 0 h 138"/>
                <a:gd name="T8" fmla="*/ 71 w 526"/>
                <a:gd name="T9" fmla="*/ 0 h 138"/>
                <a:gd name="T10" fmla="*/ 0 w 526"/>
                <a:gd name="T11" fmla="*/ 69 h 138"/>
                <a:gd name="T12" fmla="*/ 71 w 52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526" h="138">
                  <a:moveTo>
                    <a:pt x="71" y="138"/>
                  </a:moveTo>
                  <a:lnTo>
                    <a:pt x="455" y="138"/>
                  </a:lnTo>
                  <a:cubicBezTo>
                    <a:pt x="494" y="138"/>
                    <a:pt x="526" y="107"/>
                    <a:pt x="526" y="69"/>
                  </a:cubicBezTo>
                  <a:cubicBezTo>
                    <a:pt x="526" y="31"/>
                    <a:pt x="494" y="0"/>
                    <a:pt x="455" y="0"/>
                  </a:cubicBezTo>
                  <a:lnTo>
                    <a:pt x="71" y="0"/>
                  </a:lnTo>
                  <a:cubicBezTo>
                    <a:pt x="32" y="0"/>
                    <a:pt x="0" y="31"/>
                    <a:pt x="0" y="69"/>
                  </a:cubicBezTo>
                  <a:cubicBezTo>
                    <a:pt x="0" y="107"/>
                    <a:pt x="32" y="138"/>
                    <a:pt x="71" y="13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3739">
              <a:extLst>
                <a:ext uri="{FF2B5EF4-FFF2-40B4-BE49-F238E27FC236}">
                  <a16:creationId xmlns:a16="http://schemas.microsoft.com/office/drawing/2014/main" id="{CF0F55DC-D7EA-43A3-8C58-A360C7FD21FA}"/>
                </a:ext>
              </a:extLst>
            </p:cNvPr>
            <p:cNvSpPr>
              <a:spLocks/>
            </p:cNvSpPr>
            <p:nvPr/>
          </p:nvSpPr>
          <p:spPr bwMode="auto">
            <a:xfrm>
              <a:off x="9062655" y="2194424"/>
              <a:ext cx="239713" cy="192088"/>
            </a:xfrm>
            <a:custGeom>
              <a:avLst/>
              <a:gdLst>
                <a:gd name="T0" fmla="*/ 38 w 467"/>
                <a:gd name="T1" fmla="*/ 125 h 374"/>
                <a:gd name="T2" fmla="*/ 344 w 467"/>
                <a:gd name="T3" fmla="*/ 351 h 374"/>
                <a:gd name="T4" fmla="*/ 443 w 467"/>
                <a:gd name="T5" fmla="*/ 337 h 374"/>
                <a:gd name="T6" fmla="*/ 429 w 467"/>
                <a:gd name="T7" fmla="*/ 241 h 374"/>
                <a:gd name="T8" fmla="*/ 123 w 467"/>
                <a:gd name="T9" fmla="*/ 14 h 374"/>
                <a:gd name="T10" fmla="*/ 81 w 467"/>
                <a:gd name="T11" fmla="*/ 0 h 374"/>
                <a:gd name="T12" fmla="*/ 24 w 467"/>
                <a:gd name="T13" fmla="*/ 28 h 374"/>
                <a:gd name="T14" fmla="*/ 38 w 467"/>
                <a:gd name="T15" fmla="*/ 125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7" h="374">
                  <a:moveTo>
                    <a:pt x="38" y="125"/>
                  </a:moveTo>
                  <a:lnTo>
                    <a:pt x="344" y="351"/>
                  </a:lnTo>
                  <a:cubicBezTo>
                    <a:pt x="375" y="374"/>
                    <a:pt x="419" y="368"/>
                    <a:pt x="443" y="337"/>
                  </a:cubicBezTo>
                  <a:cubicBezTo>
                    <a:pt x="467" y="307"/>
                    <a:pt x="460" y="264"/>
                    <a:pt x="429" y="241"/>
                  </a:cubicBezTo>
                  <a:lnTo>
                    <a:pt x="123" y="14"/>
                  </a:lnTo>
                  <a:cubicBezTo>
                    <a:pt x="111" y="5"/>
                    <a:pt x="96" y="0"/>
                    <a:pt x="81" y="0"/>
                  </a:cubicBezTo>
                  <a:cubicBezTo>
                    <a:pt x="59" y="0"/>
                    <a:pt x="38" y="10"/>
                    <a:pt x="24" y="28"/>
                  </a:cubicBezTo>
                  <a:cubicBezTo>
                    <a:pt x="0" y="58"/>
                    <a:pt x="7" y="102"/>
                    <a:pt x="38" y="12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3740">
              <a:extLst>
                <a:ext uri="{FF2B5EF4-FFF2-40B4-BE49-F238E27FC236}">
                  <a16:creationId xmlns:a16="http://schemas.microsoft.com/office/drawing/2014/main" id="{6125E1DC-7198-4C2C-ACE4-6322DB063C9D}"/>
                </a:ext>
              </a:extLst>
            </p:cNvPr>
            <p:cNvSpPr>
              <a:spLocks/>
            </p:cNvSpPr>
            <p:nvPr/>
          </p:nvSpPr>
          <p:spPr bwMode="auto">
            <a:xfrm>
              <a:off x="10162793" y="2194424"/>
              <a:ext cx="238125" cy="192088"/>
            </a:xfrm>
            <a:custGeom>
              <a:avLst/>
              <a:gdLst>
                <a:gd name="T0" fmla="*/ 123 w 466"/>
                <a:gd name="T1" fmla="*/ 351 h 374"/>
                <a:gd name="T2" fmla="*/ 429 w 466"/>
                <a:gd name="T3" fmla="*/ 125 h 374"/>
                <a:gd name="T4" fmla="*/ 442 w 466"/>
                <a:gd name="T5" fmla="*/ 28 h 374"/>
                <a:gd name="T6" fmla="*/ 386 w 466"/>
                <a:gd name="T7" fmla="*/ 0 h 374"/>
                <a:gd name="T8" fmla="*/ 343 w 466"/>
                <a:gd name="T9" fmla="*/ 14 h 374"/>
                <a:gd name="T10" fmla="*/ 37 w 466"/>
                <a:gd name="T11" fmla="*/ 241 h 374"/>
                <a:gd name="T12" fmla="*/ 23 w 466"/>
                <a:gd name="T13" fmla="*/ 337 h 374"/>
                <a:gd name="T14" fmla="*/ 123 w 466"/>
                <a:gd name="T15" fmla="*/ 351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374">
                  <a:moveTo>
                    <a:pt x="123" y="351"/>
                  </a:moveTo>
                  <a:lnTo>
                    <a:pt x="429" y="125"/>
                  </a:lnTo>
                  <a:cubicBezTo>
                    <a:pt x="460" y="102"/>
                    <a:pt x="466" y="58"/>
                    <a:pt x="442" y="28"/>
                  </a:cubicBezTo>
                  <a:cubicBezTo>
                    <a:pt x="428" y="10"/>
                    <a:pt x="407" y="0"/>
                    <a:pt x="386" y="0"/>
                  </a:cubicBezTo>
                  <a:cubicBezTo>
                    <a:pt x="371" y="0"/>
                    <a:pt x="356" y="5"/>
                    <a:pt x="343" y="14"/>
                  </a:cubicBezTo>
                  <a:lnTo>
                    <a:pt x="37" y="241"/>
                  </a:lnTo>
                  <a:cubicBezTo>
                    <a:pt x="6" y="264"/>
                    <a:pt x="0" y="307"/>
                    <a:pt x="23" y="337"/>
                  </a:cubicBezTo>
                  <a:cubicBezTo>
                    <a:pt x="47" y="368"/>
                    <a:pt x="92" y="374"/>
                    <a:pt x="123" y="35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3741">
              <a:extLst>
                <a:ext uri="{FF2B5EF4-FFF2-40B4-BE49-F238E27FC236}">
                  <a16:creationId xmlns:a16="http://schemas.microsoft.com/office/drawing/2014/main" id="{AAD8239D-8566-440A-93C4-B440F83557C8}"/>
                </a:ext>
              </a:extLst>
            </p:cNvPr>
            <p:cNvSpPr>
              <a:spLocks/>
            </p:cNvSpPr>
            <p:nvPr/>
          </p:nvSpPr>
          <p:spPr bwMode="auto">
            <a:xfrm>
              <a:off x="9108693" y="3148511"/>
              <a:ext cx="219075" cy="211138"/>
            </a:xfrm>
            <a:custGeom>
              <a:avLst/>
              <a:gdLst>
                <a:gd name="T0" fmla="*/ 349 w 427"/>
                <a:gd name="T1" fmla="*/ 0 h 410"/>
                <a:gd name="T2" fmla="*/ 299 w 427"/>
                <a:gd name="T3" fmla="*/ 20 h 410"/>
                <a:gd name="T4" fmla="*/ 27 w 427"/>
                <a:gd name="T5" fmla="*/ 285 h 410"/>
                <a:gd name="T6" fmla="*/ 27 w 427"/>
                <a:gd name="T7" fmla="*/ 383 h 410"/>
                <a:gd name="T8" fmla="*/ 128 w 427"/>
                <a:gd name="T9" fmla="*/ 383 h 410"/>
                <a:gd name="T10" fmla="*/ 399 w 427"/>
                <a:gd name="T11" fmla="*/ 118 h 410"/>
                <a:gd name="T12" fmla="*/ 399 w 427"/>
                <a:gd name="T13" fmla="*/ 20 h 410"/>
                <a:gd name="T14" fmla="*/ 349 w 427"/>
                <a:gd name="T15" fmla="*/ 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349" y="0"/>
                  </a:moveTo>
                  <a:cubicBezTo>
                    <a:pt x="331" y="0"/>
                    <a:pt x="313" y="7"/>
                    <a:pt x="299" y="20"/>
                  </a:cubicBezTo>
                  <a:lnTo>
                    <a:pt x="27" y="285"/>
                  </a:lnTo>
                  <a:cubicBezTo>
                    <a:pt x="0" y="312"/>
                    <a:pt x="0" y="356"/>
                    <a:pt x="27" y="383"/>
                  </a:cubicBezTo>
                  <a:cubicBezTo>
                    <a:pt x="55" y="410"/>
                    <a:pt x="100" y="410"/>
                    <a:pt x="128" y="383"/>
                  </a:cubicBezTo>
                  <a:lnTo>
                    <a:pt x="399" y="118"/>
                  </a:lnTo>
                  <a:cubicBezTo>
                    <a:pt x="427" y="91"/>
                    <a:pt x="427" y="47"/>
                    <a:pt x="399" y="20"/>
                  </a:cubicBezTo>
                  <a:cubicBezTo>
                    <a:pt x="385" y="7"/>
                    <a:pt x="367" y="0"/>
                    <a:pt x="34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3742">
              <a:extLst>
                <a:ext uri="{FF2B5EF4-FFF2-40B4-BE49-F238E27FC236}">
                  <a16:creationId xmlns:a16="http://schemas.microsoft.com/office/drawing/2014/main" id="{1DEDE975-35EE-4278-BBE2-0FA752AE67BE}"/>
                </a:ext>
              </a:extLst>
            </p:cNvPr>
            <p:cNvSpPr>
              <a:spLocks/>
            </p:cNvSpPr>
            <p:nvPr/>
          </p:nvSpPr>
          <p:spPr bwMode="auto">
            <a:xfrm>
              <a:off x="10113580" y="3148511"/>
              <a:ext cx="219075" cy="211138"/>
            </a:xfrm>
            <a:custGeom>
              <a:avLst/>
              <a:gdLst>
                <a:gd name="T0" fmla="*/ 128 w 427"/>
                <a:gd name="T1" fmla="*/ 20 h 410"/>
                <a:gd name="T2" fmla="*/ 78 w 427"/>
                <a:gd name="T3" fmla="*/ 0 h 410"/>
                <a:gd name="T4" fmla="*/ 28 w 427"/>
                <a:gd name="T5" fmla="*/ 20 h 410"/>
                <a:gd name="T6" fmla="*/ 28 w 427"/>
                <a:gd name="T7" fmla="*/ 118 h 410"/>
                <a:gd name="T8" fmla="*/ 299 w 427"/>
                <a:gd name="T9" fmla="*/ 383 h 410"/>
                <a:gd name="T10" fmla="*/ 399 w 427"/>
                <a:gd name="T11" fmla="*/ 383 h 410"/>
                <a:gd name="T12" fmla="*/ 399 w 427"/>
                <a:gd name="T13" fmla="*/ 285 h 410"/>
                <a:gd name="T14" fmla="*/ 128 w 427"/>
                <a:gd name="T15" fmla="*/ 2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128" y="20"/>
                  </a:moveTo>
                  <a:cubicBezTo>
                    <a:pt x="114" y="7"/>
                    <a:pt x="96" y="0"/>
                    <a:pt x="78" y="0"/>
                  </a:cubicBezTo>
                  <a:cubicBezTo>
                    <a:pt x="60" y="0"/>
                    <a:pt x="42" y="7"/>
                    <a:pt x="28" y="20"/>
                  </a:cubicBezTo>
                  <a:cubicBezTo>
                    <a:pt x="0" y="47"/>
                    <a:pt x="0" y="91"/>
                    <a:pt x="28" y="118"/>
                  </a:cubicBezTo>
                  <a:lnTo>
                    <a:pt x="299" y="383"/>
                  </a:lnTo>
                  <a:cubicBezTo>
                    <a:pt x="327" y="410"/>
                    <a:pt x="372" y="410"/>
                    <a:pt x="399" y="383"/>
                  </a:cubicBezTo>
                  <a:cubicBezTo>
                    <a:pt x="427" y="356"/>
                    <a:pt x="427" y="312"/>
                    <a:pt x="399" y="285"/>
                  </a:cubicBezTo>
                  <a:lnTo>
                    <a:pt x="128" y="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1372207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898457" y="1214363"/>
            <a:ext cx="9143999" cy="707886"/>
          </a:xfrm>
          <a:prstGeom prst="rect">
            <a:avLst/>
          </a:prstGeom>
          <a:noFill/>
        </p:spPr>
        <p:txBody>
          <a:bodyPr wrap="square" rtlCol="0">
            <a:spAutoFit/>
          </a:bodyPr>
          <a:lstStyle/>
          <a:p>
            <a:pPr algn="ctr"/>
            <a:r>
              <a:rPr lang="es-CO" sz="4000" b="1" dirty="0">
                <a:solidFill>
                  <a:srgbClr val="002060"/>
                </a:solidFill>
              </a:rPr>
              <a:t>Objetivo en el Procesos de Venta Masiva. </a:t>
            </a:r>
            <a:endParaRPr lang="es-ES" sz="3600" b="1" dirty="0">
              <a:solidFill>
                <a:srgbClr val="002060"/>
              </a:solidFill>
            </a:endParaRP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nvGrpSpPr>
          <p:cNvPr id="25" name="Grupo 24">
            <a:extLst>
              <a:ext uri="{FF2B5EF4-FFF2-40B4-BE49-F238E27FC236}">
                <a16:creationId xmlns:a16="http://schemas.microsoft.com/office/drawing/2014/main" id="{FF3B0C05-00CB-4F70-8C4C-BFAF4F95519F}"/>
              </a:ext>
            </a:extLst>
          </p:cNvPr>
          <p:cNvGrpSpPr/>
          <p:nvPr/>
        </p:nvGrpSpPr>
        <p:grpSpPr>
          <a:xfrm>
            <a:off x="1680333" y="2139269"/>
            <a:ext cx="8820027" cy="4005464"/>
            <a:chOff x="3060618" y="2419517"/>
            <a:chExt cx="5650035" cy="4005464"/>
          </a:xfrm>
        </p:grpSpPr>
        <p:sp>
          <p:nvSpPr>
            <p:cNvPr id="26" name="Freeform 28">
              <a:extLst>
                <a:ext uri="{FF2B5EF4-FFF2-40B4-BE49-F238E27FC236}">
                  <a16:creationId xmlns:a16="http://schemas.microsoft.com/office/drawing/2014/main" id="{C08C9908-DEC3-4EC3-9BCD-341E462FE721}"/>
                </a:ext>
              </a:extLst>
            </p:cNvPr>
            <p:cNvSpPr/>
            <p:nvPr/>
          </p:nvSpPr>
          <p:spPr>
            <a:xfrm>
              <a:off x="3060618" y="2419517"/>
              <a:ext cx="392138" cy="362554"/>
            </a:xfrm>
            <a:custGeom>
              <a:avLst/>
              <a:gdLst>
                <a:gd name="connsiteX0" fmla="*/ 0 w 637083"/>
                <a:gd name="connsiteY0" fmla="*/ 0 h 535008"/>
                <a:gd name="connsiteX1" fmla="*/ 232616 w 637083"/>
                <a:gd name="connsiteY1" fmla="*/ 0 h 535008"/>
                <a:gd name="connsiteX2" fmla="*/ 260711 w 637083"/>
                <a:gd name="connsiteY2" fmla="*/ 26787 h 535008"/>
                <a:gd name="connsiteX3" fmla="*/ 572096 w 637083"/>
                <a:gd name="connsiteY3" fmla="*/ 369396 h 535008"/>
                <a:gd name="connsiteX4" fmla="*/ 637083 w 637083"/>
                <a:gd name="connsiteY4" fmla="*/ 452093 h 535008"/>
                <a:gd name="connsiteX5" fmla="*/ 627565 w 637083"/>
                <a:gd name="connsiteY5" fmla="*/ 455048 h 535008"/>
                <a:gd name="connsiteX6" fmla="*/ 532376 w 637083"/>
                <a:gd name="connsiteY6" fmla="*/ 506715 h 535008"/>
                <a:gd name="connsiteX7" fmla="*/ 498084 w 637083"/>
                <a:gd name="connsiteY7" fmla="*/ 535008 h 535008"/>
                <a:gd name="connsiteX8" fmla="*/ 448199 w 637083"/>
                <a:gd name="connsiteY8" fmla="*/ 471528 h 535008"/>
                <a:gd name="connsiteX9" fmla="*/ 147177 w 637083"/>
                <a:gd name="connsiteY9" fmla="*/ 140321 h 5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083" h="535008">
                  <a:moveTo>
                    <a:pt x="0" y="0"/>
                  </a:moveTo>
                  <a:lnTo>
                    <a:pt x="232616" y="0"/>
                  </a:lnTo>
                  <a:lnTo>
                    <a:pt x="260711" y="26787"/>
                  </a:lnTo>
                  <a:cubicBezTo>
                    <a:pt x="369845" y="135921"/>
                    <a:pt x="473774" y="250259"/>
                    <a:pt x="572096" y="369396"/>
                  </a:cubicBezTo>
                  <a:lnTo>
                    <a:pt x="637083" y="452093"/>
                  </a:lnTo>
                  <a:lnTo>
                    <a:pt x="627565" y="455048"/>
                  </a:lnTo>
                  <a:cubicBezTo>
                    <a:pt x="594043" y="469227"/>
                    <a:pt x="562188" y="486574"/>
                    <a:pt x="532376" y="506715"/>
                  </a:cubicBezTo>
                  <a:lnTo>
                    <a:pt x="498084" y="535008"/>
                  </a:lnTo>
                  <a:lnTo>
                    <a:pt x="448199" y="471528"/>
                  </a:lnTo>
                  <a:cubicBezTo>
                    <a:pt x="353150" y="356356"/>
                    <a:pt x="252679" y="245823"/>
                    <a:pt x="147177" y="14032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black"/>
                </a:solidFill>
                <a:effectLst/>
                <a:uLnTx/>
                <a:uFillTx/>
                <a:latin typeface="Calibri"/>
                <a:ea typeface="+mn-ea"/>
                <a:cs typeface="+mn-cs"/>
              </a:endParaRPr>
            </a:p>
          </p:txBody>
        </p:sp>
        <p:grpSp>
          <p:nvGrpSpPr>
            <p:cNvPr id="27" name="Grupo 26">
              <a:extLst>
                <a:ext uri="{FF2B5EF4-FFF2-40B4-BE49-F238E27FC236}">
                  <a16:creationId xmlns:a16="http://schemas.microsoft.com/office/drawing/2014/main" id="{05CB20C6-E257-486E-BB72-A816C75F1162}"/>
                </a:ext>
              </a:extLst>
            </p:cNvPr>
            <p:cNvGrpSpPr/>
            <p:nvPr/>
          </p:nvGrpSpPr>
          <p:grpSpPr>
            <a:xfrm>
              <a:off x="3152187" y="2644295"/>
              <a:ext cx="5558466" cy="3780686"/>
              <a:chOff x="3152187" y="2644295"/>
              <a:chExt cx="5558466" cy="3780686"/>
            </a:xfrm>
          </p:grpSpPr>
          <p:sp>
            <p:nvSpPr>
              <p:cNvPr id="28" name="Oval 5">
                <a:extLst>
                  <a:ext uri="{FF2B5EF4-FFF2-40B4-BE49-F238E27FC236}">
                    <a16:creationId xmlns:a16="http://schemas.microsoft.com/office/drawing/2014/main" id="{6F2EDF7C-4D0D-430D-B918-7B21B07CEE1F}"/>
                  </a:ext>
                </a:extLst>
              </p:cNvPr>
              <p:cNvSpPr/>
              <p:nvPr/>
            </p:nvSpPr>
            <p:spPr>
              <a:xfrm>
                <a:off x="3152187" y="2644295"/>
                <a:ext cx="854760" cy="7695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a:ea typeface="+mn-ea"/>
                  <a:cs typeface="+mn-cs"/>
                </a:endParaRPr>
              </a:p>
            </p:txBody>
          </p:sp>
          <p:sp>
            <p:nvSpPr>
              <p:cNvPr id="29" name="Freeform 33">
                <a:extLst>
                  <a:ext uri="{FF2B5EF4-FFF2-40B4-BE49-F238E27FC236}">
                    <a16:creationId xmlns:a16="http://schemas.microsoft.com/office/drawing/2014/main" id="{194BE53D-F07F-45AB-A8C3-03782615E8C4}"/>
                  </a:ext>
                </a:extLst>
              </p:cNvPr>
              <p:cNvSpPr/>
              <p:nvPr/>
            </p:nvSpPr>
            <p:spPr>
              <a:xfrm>
                <a:off x="3739936" y="3374305"/>
                <a:ext cx="254513" cy="506807"/>
              </a:xfrm>
              <a:custGeom>
                <a:avLst/>
                <a:gdLst>
                  <a:gd name="connsiteX0" fmla="*/ 135550 w 391928"/>
                  <a:gd name="connsiteY0" fmla="*/ 0 h 709696"/>
                  <a:gd name="connsiteX1" fmla="*/ 213310 w 391928"/>
                  <a:gd name="connsiteY1" fmla="*/ 172002 h 709696"/>
                  <a:gd name="connsiteX2" fmla="*/ 375545 w 391928"/>
                  <a:gd name="connsiteY2" fmla="*/ 615260 h 709696"/>
                  <a:gd name="connsiteX3" fmla="*/ 391928 w 391928"/>
                  <a:gd name="connsiteY3" fmla="*/ 672955 h 709696"/>
                  <a:gd name="connsiteX4" fmla="*/ 335492 w 391928"/>
                  <a:gd name="connsiteY4" fmla="*/ 678644 h 709696"/>
                  <a:gd name="connsiteX5" fmla="*/ 235461 w 391928"/>
                  <a:gd name="connsiteY5" fmla="*/ 709696 h 709696"/>
                  <a:gd name="connsiteX6" fmla="*/ 222202 w 391928"/>
                  <a:gd name="connsiteY6" fmla="*/ 663006 h 709696"/>
                  <a:gd name="connsiteX7" fmla="*/ 65367 w 391928"/>
                  <a:gd name="connsiteY7" fmla="*/ 234500 h 709696"/>
                  <a:gd name="connsiteX8" fmla="*/ 0 w 391928"/>
                  <a:gd name="connsiteY8" fmla="*/ 89913 h 709696"/>
                  <a:gd name="connsiteX9" fmla="*/ 77670 w 391928"/>
                  <a:gd name="connsiteY9" fmla="*/ 47755 h 70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928" h="709696">
                    <a:moveTo>
                      <a:pt x="135550" y="0"/>
                    </a:moveTo>
                    <a:lnTo>
                      <a:pt x="213310" y="172002"/>
                    </a:lnTo>
                    <a:cubicBezTo>
                      <a:pt x="274344" y="316302"/>
                      <a:pt x="328557" y="464190"/>
                      <a:pt x="375545" y="615260"/>
                    </a:cubicBezTo>
                    <a:lnTo>
                      <a:pt x="391928" y="672955"/>
                    </a:lnTo>
                    <a:lnTo>
                      <a:pt x="335492" y="678644"/>
                    </a:lnTo>
                    <a:lnTo>
                      <a:pt x="235461" y="709696"/>
                    </a:lnTo>
                    <a:lnTo>
                      <a:pt x="222202" y="663006"/>
                    </a:lnTo>
                    <a:cubicBezTo>
                      <a:pt x="176778" y="516963"/>
                      <a:pt x="124370" y="373998"/>
                      <a:pt x="65367" y="234500"/>
                    </a:cubicBezTo>
                    <a:lnTo>
                      <a:pt x="0" y="89913"/>
                    </a:lnTo>
                    <a:lnTo>
                      <a:pt x="77670" y="477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47">
                <a:extLst>
                  <a:ext uri="{FF2B5EF4-FFF2-40B4-BE49-F238E27FC236}">
                    <a16:creationId xmlns:a16="http://schemas.microsoft.com/office/drawing/2014/main" id="{AD92FE19-4A11-4F9A-ACD3-F7E03BC1DD02}"/>
                  </a:ext>
                </a:extLst>
              </p:cNvPr>
              <p:cNvSpPr txBox="1"/>
              <p:nvPr/>
            </p:nvSpPr>
            <p:spPr>
              <a:xfrm>
                <a:off x="3947251" y="2676190"/>
                <a:ext cx="4763402" cy="646331"/>
              </a:xfrm>
              <a:prstGeom prst="rect">
                <a:avLst/>
              </a:prstGeom>
              <a:noFill/>
            </p:spPr>
            <p:txBody>
              <a:bodyPr wrap="square" rtlCol="0">
                <a:spAutoFit/>
              </a:bodyPr>
              <a:lstStyle/>
              <a:p>
                <a:pPr lvl="0" algn="ctr" defTabSz="342900">
                  <a:defRPr/>
                </a:pPr>
                <a:r>
                  <a:rPr lang="es-CO" b="1" cap="all" dirty="0">
                    <a:solidFill>
                      <a:srgbClr val="F79646"/>
                    </a:solidFill>
                  </a:rPr>
                  <a:t>mejorar la eficiencia en los procedimientos internos de gestión y venta de los activos.</a:t>
                </a:r>
                <a:endParaRPr kumimoji="0" lang="en-US" sz="1800" b="1" i="0" u="none" strike="noStrike" kern="1200" cap="all" spc="0" normalizeH="0" baseline="0" noProof="0" dirty="0">
                  <a:ln>
                    <a:noFill/>
                  </a:ln>
                  <a:solidFill>
                    <a:srgbClr val="F79646"/>
                  </a:solidFill>
                  <a:effectLst/>
                  <a:uLnTx/>
                  <a:uFillTx/>
                  <a:latin typeface="Calibri"/>
                  <a:ea typeface="+mn-ea"/>
                  <a:cs typeface="+mn-cs"/>
                </a:endParaRPr>
              </a:p>
            </p:txBody>
          </p:sp>
          <p:sp>
            <p:nvSpPr>
              <p:cNvPr id="31" name="Oval 8">
                <a:extLst>
                  <a:ext uri="{FF2B5EF4-FFF2-40B4-BE49-F238E27FC236}">
                    <a16:creationId xmlns:a16="http://schemas.microsoft.com/office/drawing/2014/main" id="{517105C9-16BD-46D0-971A-535CDCC3670C}"/>
                  </a:ext>
                </a:extLst>
              </p:cNvPr>
              <p:cNvSpPr/>
              <p:nvPr/>
            </p:nvSpPr>
            <p:spPr>
              <a:xfrm>
                <a:off x="3604816" y="3798171"/>
                <a:ext cx="882635" cy="7695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51">
                <a:extLst>
                  <a:ext uri="{FF2B5EF4-FFF2-40B4-BE49-F238E27FC236}">
                    <a16:creationId xmlns:a16="http://schemas.microsoft.com/office/drawing/2014/main" id="{93BE6E8F-0713-4395-832E-2FD2F027C0CC}"/>
                  </a:ext>
                </a:extLst>
              </p:cNvPr>
              <p:cNvSpPr txBox="1"/>
              <p:nvPr/>
            </p:nvSpPr>
            <p:spPr>
              <a:xfrm>
                <a:off x="4551615" y="3945716"/>
                <a:ext cx="3903783" cy="646331"/>
              </a:xfrm>
              <a:prstGeom prst="rect">
                <a:avLst/>
              </a:prstGeom>
              <a:noFill/>
            </p:spPr>
            <p:txBody>
              <a:bodyPr wrap="square" rtlCol="0">
                <a:spAutoFit/>
              </a:bodyPr>
              <a:lstStyle/>
              <a:p>
                <a:pPr lvl="0" algn="ctr" defTabSz="342900">
                  <a:defRPr/>
                </a:pPr>
                <a:r>
                  <a:rPr lang="es-CO" b="1" cap="all" dirty="0">
                    <a:solidFill>
                      <a:srgbClr val="4BACC6"/>
                    </a:solidFill>
                  </a:rPr>
                  <a:t>reducir los costos de administración y liquidación de los bienes.</a:t>
                </a:r>
                <a:endParaRPr kumimoji="0" lang="en-US" sz="1800" b="1" i="0" u="none" strike="noStrike" kern="1200" cap="all" spc="0" normalizeH="0" baseline="0" noProof="0" dirty="0">
                  <a:ln>
                    <a:noFill/>
                  </a:ln>
                  <a:solidFill>
                    <a:srgbClr val="4BACC6"/>
                  </a:solidFill>
                  <a:effectLst/>
                  <a:uLnTx/>
                  <a:uFillTx/>
                  <a:latin typeface="Calibri"/>
                  <a:ea typeface="+mn-ea"/>
                  <a:cs typeface="+mn-cs"/>
                </a:endParaRPr>
              </a:p>
            </p:txBody>
          </p:sp>
          <p:sp>
            <p:nvSpPr>
              <p:cNvPr id="33" name="Freeform 38">
                <a:extLst>
                  <a:ext uri="{FF2B5EF4-FFF2-40B4-BE49-F238E27FC236}">
                    <a16:creationId xmlns:a16="http://schemas.microsoft.com/office/drawing/2014/main" id="{EEBEA7C1-57CC-43B3-8DCA-7717869B1C72}"/>
                  </a:ext>
                </a:extLst>
              </p:cNvPr>
              <p:cNvSpPr/>
              <p:nvPr/>
            </p:nvSpPr>
            <p:spPr>
              <a:xfrm>
                <a:off x="4046134" y="4603712"/>
                <a:ext cx="125663" cy="517672"/>
              </a:xfrm>
              <a:custGeom>
                <a:avLst/>
                <a:gdLst>
                  <a:gd name="connsiteX0" fmla="*/ 159774 w 168482"/>
                  <a:gd name="connsiteY0" fmla="*/ 0 h 560459"/>
                  <a:gd name="connsiteX1" fmla="*/ 162205 w 168482"/>
                  <a:gd name="connsiteY1" fmla="*/ 31959 h 560459"/>
                  <a:gd name="connsiteX2" fmla="*/ 168482 w 168482"/>
                  <a:gd name="connsiteY2" fmla="*/ 280229 h 560459"/>
                  <a:gd name="connsiteX3" fmla="*/ 162205 w 168482"/>
                  <a:gd name="connsiteY3" fmla="*/ 528499 h 560459"/>
                  <a:gd name="connsiteX4" fmla="*/ 159774 w 168482"/>
                  <a:gd name="connsiteY4" fmla="*/ 560459 h 560459"/>
                  <a:gd name="connsiteX5" fmla="*/ 137402 w 168482"/>
                  <a:gd name="connsiteY5" fmla="*/ 553514 h 560459"/>
                  <a:gd name="connsiteX6" fmla="*/ 24465 w 168482"/>
                  <a:gd name="connsiteY6" fmla="*/ 542129 h 560459"/>
                  <a:gd name="connsiteX7" fmla="*/ 0 w 168482"/>
                  <a:gd name="connsiteY7" fmla="*/ 544595 h 560459"/>
                  <a:gd name="connsiteX8" fmla="*/ 1853 w 168482"/>
                  <a:gd name="connsiteY8" fmla="*/ 520237 h 560459"/>
                  <a:gd name="connsiteX9" fmla="*/ 7921 w 168482"/>
                  <a:gd name="connsiteY9" fmla="*/ 280229 h 560459"/>
                  <a:gd name="connsiteX10" fmla="*/ 1853 w 168482"/>
                  <a:gd name="connsiteY10" fmla="*/ 40222 h 560459"/>
                  <a:gd name="connsiteX11" fmla="*/ 0 w 168482"/>
                  <a:gd name="connsiteY11" fmla="*/ 15863 h 560459"/>
                  <a:gd name="connsiteX12" fmla="*/ 24465 w 168482"/>
                  <a:gd name="connsiteY12" fmla="*/ 18329 h 560459"/>
                  <a:gd name="connsiteX13" fmla="*/ 137402 w 168482"/>
                  <a:gd name="connsiteY13" fmla="*/ 6944 h 56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82" h="560459">
                    <a:moveTo>
                      <a:pt x="159774" y="0"/>
                    </a:moveTo>
                    <a:lnTo>
                      <a:pt x="162205" y="31959"/>
                    </a:lnTo>
                    <a:cubicBezTo>
                      <a:pt x="166373" y="114190"/>
                      <a:pt x="168482" y="196963"/>
                      <a:pt x="168482" y="280229"/>
                    </a:cubicBezTo>
                    <a:cubicBezTo>
                      <a:pt x="168482" y="363495"/>
                      <a:pt x="166373" y="446269"/>
                      <a:pt x="162205" y="528499"/>
                    </a:cubicBezTo>
                    <a:lnTo>
                      <a:pt x="159774" y="560459"/>
                    </a:lnTo>
                    <a:lnTo>
                      <a:pt x="137402" y="553514"/>
                    </a:lnTo>
                    <a:cubicBezTo>
                      <a:pt x="100923" y="546049"/>
                      <a:pt x="63152" y="542129"/>
                      <a:pt x="24465" y="542129"/>
                    </a:cubicBezTo>
                    <a:lnTo>
                      <a:pt x="0" y="544595"/>
                    </a:lnTo>
                    <a:lnTo>
                      <a:pt x="1853" y="520237"/>
                    </a:lnTo>
                    <a:cubicBezTo>
                      <a:pt x="5882" y="440743"/>
                      <a:pt x="7921" y="360724"/>
                      <a:pt x="7921" y="280229"/>
                    </a:cubicBezTo>
                    <a:cubicBezTo>
                      <a:pt x="7921" y="199734"/>
                      <a:pt x="5882" y="119716"/>
                      <a:pt x="1853" y="40222"/>
                    </a:cubicBezTo>
                    <a:lnTo>
                      <a:pt x="0" y="15863"/>
                    </a:lnTo>
                    <a:lnTo>
                      <a:pt x="24465" y="18329"/>
                    </a:lnTo>
                    <a:cubicBezTo>
                      <a:pt x="63152" y="18329"/>
                      <a:pt x="100923" y="14409"/>
                      <a:pt x="137402" y="694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black"/>
                  </a:solidFill>
                  <a:effectLst/>
                  <a:uLnTx/>
                  <a:uFillTx/>
                  <a:latin typeface="Calibri"/>
                  <a:ea typeface="+mn-ea"/>
                  <a:cs typeface="+mn-cs"/>
                </a:endParaRPr>
              </a:p>
            </p:txBody>
          </p:sp>
          <p:sp>
            <p:nvSpPr>
              <p:cNvPr id="34" name="Oval 9">
                <a:extLst>
                  <a:ext uri="{FF2B5EF4-FFF2-40B4-BE49-F238E27FC236}">
                    <a16:creationId xmlns:a16="http://schemas.microsoft.com/office/drawing/2014/main" id="{42724517-F4EA-4ECF-8685-EC7A804ECEA6}"/>
                  </a:ext>
                </a:extLst>
              </p:cNvPr>
              <p:cNvSpPr/>
              <p:nvPr/>
            </p:nvSpPr>
            <p:spPr>
              <a:xfrm>
                <a:off x="3612197" y="5048793"/>
                <a:ext cx="882635" cy="8419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54">
                <a:extLst>
                  <a:ext uri="{FF2B5EF4-FFF2-40B4-BE49-F238E27FC236}">
                    <a16:creationId xmlns:a16="http://schemas.microsoft.com/office/drawing/2014/main" id="{9827872B-7509-488B-A427-23FA8616D4C2}"/>
                  </a:ext>
                </a:extLst>
              </p:cNvPr>
              <p:cNvSpPr txBox="1"/>
              <p:nvPr/>
            </p:nvSpPr>
            <p:spPr>
              <a:xfrm>
                <a:off x="4510396" y="4947653"/>
                <a:ext cx="4200257" cy="1477328"/>
              </a:xfrm>
              <a:prstGeom prst="rect">
                <a:avLst/>
              </a:prstGeom>
              <a:noFill/>
            </p:spPr>
            <p:txBody>
              <a:bodyPr wrap="square" rtlCol="0">
                <a:spAutoFit/>
              </a:bodyPr>
              <a:lstStyle/>
              <a:p>
                <a:pPr lvl="0" algn="ctr" defTabSz="342900">
                  <a:defRPr/>
                </a:pPr>
                <a:r>
                  <a:rPr lang="es-CO" b="1" cap="all" dirty="0">
                    <a:solidFill>
                      <a:srgbClr val="8064A2"/>
                    </a:solidFill>
                  </a:rPr>
                  <a:t>incrementar la capacidad del Gobierno Colombiano para generar ingresos que se destinan al fortalecimiento del sector justicia, la inversión social, la política de drogas, el desarrollo rural, la reparación y atención a víctimas de actividades ilícitas.</a:t>
                </a:r>
                <a:endParaRPr kumimoji="0" lang="en-US" sz="1800" b="1" i="0" u="none" strike="noStrike" kern="1200" cap="all" spc="0" normalizeH="0" baseline="0" noProof="0" dirty="0">
                  <a:ln>
                    <a:noFill/>
                  </a:ln>
                  <a:solidFill>
                    <a:srgbClr val="8064A2"/>
                  </a:solidFill>
                  <a:effectLst/>
                  <a:uLnTx/>
                  <a:uFillTx/>
                  <a:latin typeface="Calibri"/>
                  <a:ea typeface="+mn-ea"/>
                  <a:cs typeface="+mn-cs"/>
                </a:endParaRPr>
              </a:p>
            </p:txBody>
          </p:sp>
          <p:sp>
            <p:nvSpPr>
              <p:cNvPr id="36" name="Freeform 46">
                <a:extLst>
                  <a:ext uri="{FF2B5EF4-FFF2-40B4-BE49-F238E27FC236}">
                    <a16:creationId xmlns:a16="http://schemas.microsoft.com/office/drawing/2014/main" id="{F7238AF9-B1CD-4A07-A004-51CC1FF65A0A}"/>
                  </a:ext>
                </a:extLst>
              </p:cNvPr>
              <p:cNvSpPr/>
              <p:nvPr/>
            </p:nvSpPr>
            <p:spPr>
              <a:xfrm>
                <a:off x="3327002" y="5868795"/>
                <a:ext cx="629162" cy="357507"/>
              </a:xfrm>
              <a:custGeom>
                <a:avLst/>
                <a:gdLst>
                  <a:gd name="connsiteX0" fmla="*/ 498399 w 638189"/>
                  <a:gd name="connsiteY0" fmla="*/ 0 h 534751"/>
                  <a:gd name="connsiteX1" fmla="*/ 532378 w 638189"/>
                  <a:gd name="connsiteY1" fmla="*/ 28034 h 534751"/>
                  <a:gd name="connsiteX2" fmla="*/ 627567 w 638189"/>
                  <a:gd name="connsiteY2" fmla="*/ 79701 h 534751"/>
                  <a:gd name="connsiteX3" fmla="*/ 638189 w 638189"/>
                  <a:gd name="connsiteY3" fmla="*/ 82999 h 534751"/>
                  <a:gd name="connsiteX4" fmla="*/ 459142 w 638189"/>
                  <a:gd name="connsiteY4" fmla="*/ 297338 h 534751"/>
                  <a:gd name="connsiteX5" fmla="*/ 260713 w 638189"/>
                  <a:gd name="connsiteY5" fmla="*/ 507963 h 534751"/>
                  <a:gd name="connsiteX6" fmla="*/ 232616 w 638189"/>
                  <a:gd name="connsiteY6" fmla="*/ 534751 h 534751"/>
                  <a:gd name="connsiteX7" fmla="*/ 0 w 638189"/>
                  <a:gd name="connsiteY7" fmla="*/ 534751 h 534751"/>
                  <a:gd name="connsiteX8" fmla="*/ 147179 w 638189"/>
                  <a:gd name="connsiteY8" fmla="*/ 394429 h 534751"/>
                  <a:gd name="connsiteX9" fmla="*/ 339004 w 638189"/>
                  <a:gd name="connsiteY9" fmla="*/ 190813 h 53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189" h="534751">
                    <a:moveTo>
                      <a:pt x="498399" y="0"/>
                    </a:moveTo>
                    <a:lnTo>
                      <a:pt x="532378" y="28034"/>
                    </a:lnTo>
                    <a:cubicBezTo>
                      <a:pt x="562190" y="48175"/>
                      <a:pt x="594045" y="65523"/>
                      <a:pt x="627567" y="79701"/>
                    </a:cubicBezTo>
                    <a:lnTo>
                      <a:pt x="638189" y="82999"/>
                    </a:lnTo>
                    <a:lnTo>
                      <a:pt x="459142" y="297338"/>
                    </a:lnTo>
                    <a:cubicBezTo>
                      <a:pt x="395098" y="369513"/>
                      <a:pt x="328922" y="439755"/>
                      <a:pt x="260713" y="507963"/>
                    </a:cubicBezTo>
                    <a:lnTo>
                      <a:pt x="232616" y="534751"/>
                    </a:lnTo>
                    <a:lnTo>
                      <a:pt x="0" y="534751"/>
                    </a:lnTo>
                    <a:lnTo>
                      <a:pt x="147179" y="394429"/>
                    </a:lnTo>
                    <a:cubicBezTo>
                      <a:pt x="213118" y="328491"/>
                      <a:pt x="277091" y="260587"/>
                      <a:pt x="339004" y="19081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Calibri"/>
                  <a:ea typeface="+mn-ea"/>
                  <a:cs typeface="+mn-cs"/>
                </a:endParaRPr>
              </a:p>
            </p:txBody>
          </p:sp>
          <p:pic>
            <p:nvPicPr>
              <p:cNvPr id="37" name="Gráfico 36" descr="Casa">
                <a:extLst>
                  <a:ext uri="{FF2B5EF4-FFF2-40B4-BE49-F238E27FC236}">
                    <a16:creationId xmlns:a16="http://schemas.microsoft.com/office/drawing/2014/main" id="{6E38920E-4ABE-4A5B-8E7E-D6DCD5DB080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24748" y="2696296"/>
                <a:ext cx="685800" cy="685800"/>
              </a:xfrm>
              <a:prstGeom prst="rect">
                <a:avLst/>
              </a:prstGeom>
            </p:spPr>
          </p:pic>
          <p:pic>
            <p:nvPicPr>
              <p:cNvPr id="38" name="Gráfico 37" descr="Trabajador en oficina">
                <a:extLst>
                  <a:ext uri="{FF2B5EF4-FFF2-40B4-BE49-F238E27FC236}">
                    <a16:creationId xmlns:a16="http://schemas.microsoft.com/office/drawing/2014/main" id="{1F012062-3410-4B15-B080-CE7314C0FA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36845" y="5164140"/>
                <a:ext cx="685800" cy="685800"/>
              </a:xfrm>
              <a:prstGeom prst="rect">
                <a:avLst/>
              </a:prstGeom>
            </p:spPr>
          </p:pic>
          <p:pic>
            <p:nvPicPr>
              <p:cNvPr id="39" name="Gráfico 38" descr="Gráfico de barras con tendencia alcista">
                <a:extLst>
                  <a:ext uri="{FF2B5EF4-FFF2-40B4-BE49-F238E27FC236}">
                    <a16:creationId xmlns:a16="http://schemas.microsoft.com/office/drawing/2014/main" id="{C5F49A8D-706F-4271-96A4-F6FFD159B87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710614" y="3873321"/>
                <a:ext cx="685800" cy="685800"/>
              </a:xfrm>
              <a:prstGeom prst="rect">
                <a:avLst/>
              </a:prstGeom>
            </p:spPr>
          </p:pic>
        </p:grpSp>
      </p:grpSp>
    </p:spTree>
    <p:extLst>
      <p:ext uri="{BB962C8B-B14F-4D97-AF65-F5344CB8AC3E}">
        <p14:creationId xmlns:p14="http://schemas.microsoft.com/office/powerpoint/2010/main" val="2877381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925469" y="526460"/>
            <a:ext cx="9143999" cy="830997"/>
          </a:xfrm>
          <a:prstGeom prst="rect">
            <a:avLst/>
          </a:prstGeom>
          <a:noFill/>
        </p:spPr>
        <p:txBody>
          <a:bodyPr wrap="square" rtlCol="0">
            <a:spAutoFit/>
          </a:bodyPr>
          <a:lstStyle/>
          <a:p>
            <a:pPr algn="ctr"/>
            <a:r>
              <a:rPr lang="es-CO" sz="4800" b="1" dirty="0">
                <a:solidFill>
                  <a:srgbClr val="002060"/>
                </a:solidFill>
              </a:rPr>
              <a:t>CONCLUSIONES:</a:t>
            </a:r>
            <a:endParaRPr lang="es-ES" sz="4400" b="1" dirty="0">
              <a:solidFill>
                <a:srgbClr val="002060"/>
              </a:solidFill>
            </a:endParaRP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nvGrpSpPr>
          <p:cNvPr id="11" name="Group 13">
            <a:extLst>
              <a:ext uri="{FF2B5EF4-FFF2-40B4-BE49-F238E27FC236}">
                <a16:creationId xmlns:a16="http://schemas.microsoft.com/office/drawing/2014/main" id="{07990DC1-CC75-4300-AAC4-276DC50EE0A8}"/>
              </a:ext>
            </a:extLst>
          </p:cNvPr>
          <p:cNvGrpSpPr/>
          <p:nvPr/>
        </p:nvGrpSpPr>
        <p:grpSpPr>
          <a:xfrm>
            <a:off x="10564649" y="1014118"/>
            <a:ext cx="1234678" cy="3788135"/>
            <a:chOff x="8905493" y="0"/>
            <a:chExt cx="1646237" cy="3524749"/>
          </a:xfrm>
        </p:grpSpPr>
        <p:sp>
          <p:nvSpPr>
            <p:cNvPr id="15" name="Rectangle 2101">
              <a:extLst>
                <a:ext uri="{FF2B5EF4-FFF2-40B4-BE49-F238E27FC236}">
                  <a16:creationId xmlns:a16="http://schemas.microsoft.com/office/drawing/2014/main" id="{DBF28829-2457-4038-B529-C7237F0AEB93}"/>
                </a:ext>
              </a:extLst>
            </p:cNvPr>
            <p:cNvSpPr>
              <a:spLocks noChangeArrowheads="1"/>
            </p:cNvSpPr>
            <p:nvPr/>
          </p:nvSpPr>
          <p:spPr bwMode="auto">
            <a:xfrm>
              <a:off x="9714324" y="0"/>
              <a:ext cx="28575" cy="2011680"/>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2305">
              <a:extLst>
                <a:ext uri="{FF2B5EF4-FFF2-40B4-BE49-F238E27FC236}">
                  <a16:creationId xmlns:a16="http://schemas.microsoft.com/office/drawing/2014/main" id="{0287FF9B-AB1C-4678-8990-C633F71C91BA}"/>
                </a:ext>
              </a:extLst>
            </p:cNvPr>
            <p:cNvSpPr>
              <a:spLocks/>
            </p:cNvSpPr>
            <p:nvPr/>
          </p:nvSpPr>
          <p:spPr bwMode="auto">
            <a:xfrm>
              <a:off x="9269030" y="1829299"/>
              <a:ext cx="939800" cy="1363663"/>
            </a:xfrm>
            <a:custGeom>
              <a:avLst/>
              <a:gdLst>
                <a:gd name="T0" fmla="*/ 1686 w 1833"/>
                <a:gd name="T1" fmla="*/ 1245 h 2660"/>
                <a:gd name="T2" fmla="*/ 1340 w 1833"/>
                <a:gd name="T3" fmla="*/ 930 h 2660"/>
                <a:gd name="T4" fmla="*/ 1339 w 1833"/>
                <a:gd name="T5" fmla="*/ 209 h 2660"/>
                <a:gd name="T6" fmla="*/ 1325 w 1833"/>
                <a:gd name="T7" fmla="*/ 173 h 2660"/>
                <a:gd name="T8" fmla="*/ 923 w 1833"/>
                <a:gd name="T9" fmla="*/ 0 h 2660"/>
                <a:gd name="T10" fmla="*/ 495 w 1833"/>
                <a:gd name="T11" fmla="*/ 168 h 2660"/>
                <a:gd name="T12" fmla="*/ 477 w 1833"/>
                <a:gd name="T13" fmla="*/ 209 h 2660"/>
                <a:gd name="T14" fmla="*/ 475 w 1833"/>
                <a:gd name="T15" fmla="*/ 940 h 2660"/>
                <a:gd name="T16" fmla="*/ 143 w 1833"/>
                <a:gd name="T17" fmla="*/ 1251 h 2660"/>
                <a:gd name="T18" fmla="*/ 0 w 1833"/>
                <a:gd name="T19" fmla="*/ 1743 h 2660"/>
                <a:gd name="T20" fmla="*/ 916 w 1833"/>
                <a:gd name="T21" fmla="*/ 2660 h 2660"/>
                <a:gd name="T22" fmla="*/ 1833 w 1833"/>
                <a:gd name="T23" fmla="*/ 1743 h 2660"/>
                <a:gd name="T24" fmla="*/ 1686 w 1833"/>
                <a:gd name="T25" fmla="*/ 1245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3" h="2660">
                  <a:moveTo>
                    <a:pt x="1686" y="1245"/>
                  </a:moveTo>
                  <a:cubicBezTo>
                    <a:pt x="1599" y="1112"/>
                    <a:pt x="1480" y="1004"/>
                    <a:pt x="1340" y="930"/>
                  </a:cubicBezTo>
                  <a:cubicBezTo>
                    <a:pt x="1340"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cubicBezTo>
                    <a:pt x="1422" y="2660"/>
                    <a:pt x="1833" y="2249"/>
                    <a:pt x="1833" y="1743"/>
                  </a:cubicBezTo>
                  <a:cubicBezTo>
                    <a:pt x="1833" y="1566"/>
                    <a:pt x="1782" y="1393"/>
                    <a:pt x="1686" y="124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3735">
              <a:extLst>
                <a:ext uri="{FF2B5EF4-FFF2-40B4-BE49-F238E27FC236}">
                  <a16:creationId xmlns:a16="http://schemas.microsoft.com/office/drawing/2014/main" id="{6F7A334D-589B-427F-95F9-EECAFD6D5879}"/>
                </a:ext>
              </a:extLst>
            </p:cNvPr>
            <p:cNvSpPr>
              <a:spLocks noEditPoints="1"/>
            </p:cNvSpPr>
            <p:nvPr/>
          </p:nvSpPr>
          <p:spPr bwMode="auto">
            <a:xfrm>
              <a:off x="9265855" y="1829299"/>
              <a:ext cx="941388" cy="1363663"/>
            </a:xfrm>
            <a:custGeom>
              <a:avLst/>
              <a:gdLst>
                <a:gd name="T0" fmla="*/ 1136 w 1833"/>
                <a:gd name="T1" fmla="*/ 1789 h 2660"/>
                <a:gd name="T2" fmla="*/ 1165 w 1833"/>
                <a:gd name="T3" fmla="*/ 1885 h 2660"/>
                <a:gd name="T4" fmla="*/ 1072 w 1833"/>
                <a:gd name="T5" fmla="*/ 1757 h 2660"/>
                <a:gd name="T6" fmla="*/ 666 w 1833"/>
                <a:gd name="T7" fmla="*/ 1848 h 2660"/>
                <a:gd name="T8" fmla="*/ 594 w 1833"/>
                <a:gd name="T9" fmla="*/ 1863 h 2660"/>
                <a:gd name="T10" fmla="*/ 696 w 1833"/>
                <a:gd name="T11" fmla="*/ 1757 h 2660"/>
                <a:gd name="T12" fmla="*/ 598 w 1833"/>
                <a:gd name="T13" fmla="*/ 1007 h 2660"/>
                <a:gd name="T14" fmla="*/ 761 w 1833"/>
                <a:gd name="T15" fmla="*/ 825 h 2660"/>
                <a:gd name="T16" fmla="*/ 713 w 1833"/>
                <a:gd name="T17" fmla="*/ 1668 h 2660"/>
                <a:gd name="T18" fmla="*/ 544 w 1833"/>
                <a:gd name="T19" fmla="*/ 1840 h 2660"/>
                <a:gd name="T20" fmla="*/ 704 w 1833"/>
                <a:gd name="T21" fmla="*/ 1907 h 2660"/>
                <a:gd name="T22" fmla="*/ 817 w 1833"/>
                <a:gd name="T23" fmla="*/ 1770 h 2660"/>
                <a:gd name="T24" fmla="*/ 884 w 1833"/>
                <a:gd name="T25" fmla="*/ 2000 h 2660"/>
                <a:gd name="T26" fmla="*/ 950 w 1833"/>
                <a:gd name="T27" fmla="*/ 1770 h 2660"/>
                <a:gd name="T28" fmla="*/ 1064 w 1833"/>
                <a:gd name="T29" fmla="*/ 1907 h 2660"/>
                <a:gd name="T30" fmla="*/ 1224 w 1833"/>
                <a:gd name="T31" fmla="*/ 1840 h 2660"/>
                <a:gd name="T32" fmla="*/ 1055 w 1833"/>
                <a:gd name="T33" fmla="*/ 1668 h 2660"/>
                <a:gd name="T34" fmla="*/ 1007 w 1833"/>
                <a:gd name="T35" fmla="*/ 867 h 2660"/>
                <a:gd name="T36" fmla="*/ 1221 w 1833"/>
                <a:gd name="T37" fmla="*/ 1002 h 2660"/>
                <a:gd name="T38" fmla="*/ 1717 w 1833"/>
                <a:gd name="T39" fmla="*/ 1743 h 2660"/>
                <a:gd name="T40" fmla="*/ 115 w 1833"/>
                <a:gd name="T41" fmla="*/ 1743 h 2660"/>
                <a:gd name="T42" fmla="*/ 933 w 1833"/>
                <a:gd name="T43" fmla="*/ 1869 h 2660"/>
                <a:gd name="T44" fmla="*/ 835 w 1833"/>
                <a:gd name="T45" fmla="*/ 1869 h 2660"/>
                <a:gd name="T46" fmla="*/ 933 w 1833"/>
                <a:gd name="T47" fmla="*/ 1869 h 2660"/>
                <a:gd name="T48" fmla="*/ 884 w 1833"/>
                <a:gd name="T49" fmla="*/ 1714 h 2660"/>
                <a:gd name="T50" fmla="*/ 766 w 1833"/>
                <a:gd name="T51" fmla="*/ 1670 h 2660"/>
                <a:gd name="T52" fmla="*/ 813 w 1833"/>
                <a:gd name="T53" fmla="*/ 834 h 2660"/>
                <a:gd name="T54" fmla="*/ 957 w 1833"/>
                <a:gd name="T55" fmla="*/ 950 h 2660"/>
                <a:gd name="T56" fmla="*/ 906 w 1833"/>
                <a:gd name="T57" fmla="*/ 1700 h 2660"/>
                <a:gd name="T58" fmla="*/ 1221 w 1833"/>
                <a:gd name="T59" fmla="*/ 675 h 2660"/>
                <a:gd name="T60" fmla="*/ 1221 w 1833"/>
                <a:gd name="T61" fmla="*/ 787 h 2660"/>
                <a:gd name="T62" fmla="*/ 595 w 1833"/>
                <a:gd name="T63" fmla="*/ 560 h 2660"/>
                <a:gd name="T64" fmla="*/ 1221 w 1833"/>
                <a:gd name="T65" fmla="*/ 425 h 2660"/>
                <a:gd name="T66" fmla="*/ 595 w 1833"/>
                <a:gd name="T67" fmla="*/ 443 h 2660"/>
                <a:gd name="T68" fmla="*/ 916 w 1833"/>
                <a:gd name="T69" fmla="*/ 2660 h 2660"/>
                <a:gd name="T70" fmla="*/ 1685 w 1833"/>
                <a:gd name="T71" fmla="*/ 1245 h 2660"/>
                <a:gd name="T72" fmla="*/ 1339 w 1833"/>
                <a:gd name="T73" fmla="*/ 209 h 2660"/>
                <a:gd name="T74" fmla="*/ 923 w 1833"/>
                <a:gd name="T75" fmla="*/ 0 h 2660"/>
                <a:gd name="T76" fmla="*/ 477 w 1833"/>
                <a:gd name="T77" fmla="*/ 209 h 2660"/>
                <a:gd name="T78" fmla="*/ 143 w 1833"/>
                <a:gd name="T79" fmla="*/ 1251 h 2660"/>
                <a:gd name="T80" fmla="*/ 916 w 1833"/>
                <a:gd name="T81" fmla="*/ 2660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33" h="2660">
                  <a:moveTo>
                    <a:pt x="1072" y="1757"/>
                  </a:moveTo>
                  <a:cubicBezTo>
                    <a:pt x="1096" y="1762"/>
                    <a:pt x="1118" y="1772"/>
                    <a:pt x="1136" y="1789"/>
                  </a:cubicBezTo>
                  <a:cubicBezTo>
                    <a:pt x="1157" y="1807"/>
                    <a:pt x="1169" y="1832"/>
                    <a:pt x="1174" y="1863"/>
                  </a:cubicBezTo>
                  <a:cubicBezTo>
                    <a:pt x="1175" y="1870"/>
                    <a:pt x="1171" y="1879"/>
                    <a:pt x="1165" y="1885"/>
                  </a:cubicBezTo>
                  <a:cubicBezTo>
                    <a:pt x="1152" y="1897"/>
                    <a:pt x="1128" y="1894"/>
                    <a:pt x="1102" y="1848"/>
                  </a:cubicBezTo>
                  <a:cubicBezTo>
                    <a:pt x="1091" y="1828"/>
                    <a:pt x="1081" y="1796"/>
                    <a:pt x="1072" y="1757"/>
                  </a:cubicBezTo>
                  <a:close/>
                  <a:moveTo>
                    <a:pt x="696" y="1757"/>
                  </a:moveTo>
                  <a:cubicBezTo>
                    <a:pt x="687" y="1796"/>
                    <a:pt x="677" y="1828"/>
                    <a:pt x="666" y="1848"/>
                  </a:cubicBezTo>
                  <a:cubicBezTo>
                    <a:pt x="640" y="1894"/>
                    <a:pt x="616" y="1897"/>
                    <a:pt x="603" y="1885"/>
                  </a:cubicBezTo>
                  <a:cubicBezTo>
                    <a:pt x="596" y="1879"/>
                    <a:pt x="593" y="1870"/>
                    <a:pt x="594" y="1863"/>
                  </a:cubicBezTo>
                  <a:cubicBezTo>
                    <a:pt x="599" y="1832"/>
                    <a:pt x="611" y="1807"/>
                    <a:pt x="631" y="1789"/>
                  </a:cubicBezTo>
                  <a:cubicBezTo>
                    <a:pt x="650" y="1772"/>
                    <a:pt x="672" y="1762"/>
                    <a:pt x="696" y="1757"/>
                  </a:cubicBezTo>
                  <a:close/>
                  <a:moveTo>
                    <a:pt x="565" y="1023"/>
                  </a:moveTo>
                  <a:lnTo>
                    <a:pt x="598" y="1007"/>
                  </a:lnTo>
                  <a:lnTo>
                    <a:pt x="595" y="796"/>
                  </a:lnTo>
                  <a:lnTo>
                    <a:pt x="761" y="825"/>
                  </a:lnTo>
                  <a:cubicBezTo>
                    <a:pt x="761" y="855"/>
                    <a:pt x="760" y="898"/>
                    <a:pt x="758" y="950"/>
                  </a:cubicBezTo>
                  <a:cubicBezTo>
                    <a:pt x="753" y="1157"/>
                    <a:pt x="739" y="1499"/>
                    <a:pt x="713" y="1668"/>
                  </a:cubicBezTo>
                  <a:cubicBezTo>
                    <a:pt x="674" y="1672"/>
                    <a:pt x="636" y="1685"/>
                    <a:pt x="606" y="1713"/>
                  </a:cubicBezTo>
                  <a:cubicBezTo>
                    <a:pt x="574" y="1742"/>
                    <a:pt x="552" y="1787"/>
                    <a:pt x="544" y="1840"/>
                  </a:cubicBezTo>
                  <a:cubicBezTo>
                    <a:pt x="536" y="1887"/>
                    <a:pt x="550" y="1935"/>
                    <a:pt x="577" y="1961"/>
                  </a:cubicBezTo>
                  <a:cubicBezTo>
                    <a:pt x="607" y="1988"/>
                    <a:pt x="658" y="1990"/>
                    <a:pt x="704" y="1907"/>
                  </a:cubicBezTo>
                  <a:cubicBezTo>
                    <a:pt x="723" y="1873"/>
                    <a:pt x="738" y="1820"/>
                    <a:pt x="751" y="1755"/>
                  </a:cubicBezTo>
                  <a:cubicBezTo>
                    <a:pt x="774" y="1757"/>
                    <a:pt x="796" y="1762"/>
                    <a:pt x="817" y="1770"/>
                  </a:cubicBezTo>
                  <a:cubicBezTo>
                    <a:pt x="785" y="1809"/>
                    <a:pt x="782" y="1853"/>
                    <a:pt x="783" y="1874"/>
                  </a:cubicBezTo>
                  <a:cubicBezTo>
                    <a:pt x="785" y="1936"/>
                    <a:pt x="832" y="2000"/>
                    <a:pt x="884" y="2000"/>
                  </a:cubicBezTo>
                  <a:cubicBezTo>
                    <a:pt x="936" y="2000"/>
                    <a:pt x="983" y="1936"/>
                    <a:pt x="985" y="1874"/>
                  </a:cubicBezTo>
                  <a:cubicBezTo>
                    <a:pt x="986" y="1853"/>
                    <a:pt x="983" y="1809"/>
                    <a:pt x="950" y="1770"/>
                  </a:cubicBezTo>
                  <a:cubicBezTo>
                    <a:pt x="971" y="1762"/>
                    <a:pt x="994" y="1757"/>
                    <a:pt x="1017" y="1755"/>
                  </a:cubicBezTo>
                  <a:cubicBezTo>
                    <a:pt x="1029" y="1820"/>
                    <a:pt x="1045" y="1873"/>
                    <a:pt x="1064" y="1907"/>
                  </a:cubicBezTo>
                  <a:cubicBezTo>
                    <a:pt x="1110" y="1990"/>
                    <a:pt x="1161" y="1988"/>
                    <a:pt x="1190" y="1961"/>
                  </a:cubicBezTo>
                  <a:cubicBezTo>
                    <a:pt x="1218" y="1935"/>
                    <a:pt x="1232" y="1887"/>
                    <a:pt x="1224" y="1840"/>
                  </a:cubicBezTo>
                  <a:cubicBezTo>
                    <a:pt x="1215" y="1787"/>
                    <a:pt x="1194" y="1742"/>
                    <a:pt x="1161" y="1713"/>
                  </a:cubicBezTo>
                  <a:cubicBezTo>
                    <a:pt x="1131" y="1685"/>
                    <a:pt x="1094" y="1672"/>
                    <a:pt x="1055" y="1668"/>
                  </a:cubicBezTo>
                  <a:cubicBezTo>
                    <a:pt x="1029" y="1499"/>
                    <a:pt x="1015" y="1157"/>
                    <a:pt x="1009" y="950"/>
                  </a:cubicBezTo>
                  <a:cubicBezTo>
                    <a:pt x="1008" y="919"/>
                    <a:pt x="1008" y="891"/>
                    <a:pt x="1007" y="867"/>
                  </a:cubicBezTo>
                  <a:lnTo>
                    <a:pt x="1221" y="904"/>
                  </a:lnTo>
                  <a:lnTo>
                    <a:pt x="1221" y="1002"/>
                  </a:lnTo>
                  <a:lnTo>
                    <a:pt x="1255" y="1017"/>
                  </a:lnTo>
                  <a:cubicBezTo>
                    <a:pt x="1536" y="1148"/>
                    <a:pt x="1717" y="1433"/>
                    <a:pt x="1717" y="1743"/>
                  </a:cubicBezTo>
                  <a:cubicBezTo>
                    <a:pt x="1717" y="2185"/>
                    <a:pt x="1358" y="2544"/>
                    <a:pt x="916" y="2544"/>
                  </a:cubicBezTo>
                  <a:cubicBezTo>
                    <a:pt x="475" y="2544"/>
                    <a:pt x="115" y="2185"/>
                    <a:pt x="115" y="1743"/>
                  </a:cubicBezTo>
                  <a:cubicBezTo>
                    <a:pt x="115" y="1435"/>
                    <a:pt x="288" y="1159"/>
                    <a:pt x="565" y="1023"/>
                  </a:cubicBezTo>
                  <a:close/>
                  <a:moveTo>
                    <a:pt x="933" y="1869"/>
                  </a:moveTo>
                  <a:cubicBezTo>
                    <a:pt x="933" y="1882"/>
                    <a:pt x="905" y="1912"/>
                    <a:pt x="884" y="1912"/>
                  </a:cubicBezTo>
                  <a:cubicBezTo>
                    <a:pt x="862" y="1912"/>
                    <a:pt x="835" y="1882"/>
                    <a:pt x="835" y="1869"/>
                  </a:cubicBezTo>
                  <a:cubicBezTo>
                    <a:pt x="834" y="1857"/>
                    <a:pt x="847" y="1832"/>
                    <a:pt x="884" y="1812"/>
                  </a:cubicBezTo>
                  <a:cubicBezTo>
                    <a:pt x="920" y="1832"/>
                    <a:pt x="934" y="1857"/>
                    <a:pt x="933" y="1869"/>
                  </a:cubicBezTo>
                  <a:close/>
                  <a:moveTo>
                    <a:pt x="906" y="1700"/>
                  </a:moveTo>
                  <a:cubicBezTo>
                    <a:pt x="898" y="1704"/>
                    <a:pt x="891" y="1709"/>
                    <a:pt x="884" y="1714"/>
                  </a:cubicBezTo>
                  <a:cubicBezTo>
                    <a:pt x="877" y="1709"/>
                    <a:pt x="869" y="1704"/>
                    <a:pt x="862" y="1700"/>
                  </a:cubicBezTo>
                  <a:cubicBezTo>
                    <a:pt x="833" y="1685"/>
                    <a:pt x="800" y="1674"/>
                    <a:pt x="766" y="1670"/>
                  </a:cubicBezTo>
                  <a:cubicBezTo>
                    <a:pt x="795" y="1476"/>
                    <a:pt x="806" y="1137"/>
                    <a:pt x="811" y="950"/>
                  </a:cubicBezTo>
                  <a:cubicBezTo>
                    <a:pt x="812" y="896"/>
                    <a:pt x="813" y="855"/>
                    <a:pt x="813" y="834"/>
                  </a:cubicBezTo>
                  <a:lnTo>
                    <a:pt x="955" y="858"/>
                  </a:lnTo>
                  <a:cubicBezTo>
                    <a:pt x="955" y="881"/>
                    <a:pt x="956" y="912"/>
                    <a:pt x="957" y="950"/>
                  </a:cubicBezTo>
                  <a:cubicBezTo>
                    <a:pt x="961" y="1137"/>
                    <a:pt x="973" y="1476"/>
                    <a:pt x="1002" y="1670"/>
                  </a:cubicBezTo>
                  <a:cubicBezTo>
                    <a:pt x="968" y="1674"/>
                    <a:pt x="935" y="1685"/>
                    <a:pt x="906" y="1700"/>
                  </a:cubicBezTo>
                  <a:close/>
                  <a:moveTo>
                    <a:pt x="595" y="560"/>
                  </a:moveTo>
                  <a:lnTo>
                    <a:pt x="1221" y="675"/>
                  </a:lnTo>
                  <a:lnTo>
                    <a:pt x="1221" y="749"/>
                  </a:lnTo>
                  <a:lnTo>
                    <a:pt x="1221" y="787"/>
                  </a:lnTo>
                  <a:lnTo>
                    <a:pt x="595" y="679"/>
                  </a:lnTo>
                  <a:lnTo>
                    <a:pt x="595" y="560"/>
                  </a:lnTo>
                  <a:close/>
                  <a:moveTo>
                    <a:pt x="595" y="313"/>
                  </a:moveTo>
                  <a:lnTo>
                    <a:pt x="1221" y="425"/>
                  </a:lnTo>
                  <a:lnTo>
                    <a:pt x="1221" y="557"/>
                  </a:lnTo>
                  <a:lnTo>
                    <a:pt x="595" y="443"/>
                  </a:lnTo>
                  <a:lnTo>
                    <a:pt x="595" y="313"/>
                  </a:lnTo>
                  <a:close/>
                  <a:moveTo>
                    <a:pt x="916" y="2660"/>
                  </a:moveTo>
                  <a:cubicBezTo>
                    <a:pt x="1422" y="2660"/>
                    <a:pt x="1833" y="2249"/>
                    <a:pt x="1833" y="1743"/>
                  </a:cubicBezTo>
                  <a:cubicBezTo>
                    <a:pt x="1833" y="1565"/>
                    <a:pt x="1782" y="1393"/>
                    <a:pt x="1685" y="1245"/>
                  </a:cubicBezTo>
                  <a:cubicBezTo>
                    <a:pt x="1599" y="1111"/>
                    <a:pt x="1480" y="1004"/>
                    <a:pt x="1340" y="930"/>
                  </a:cubicBezTo>
                  <a:cubicBezTo>
                    <a:pt x="1339"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path>
              </a:pathLst>
            </a:custGeom>
            <a:solidFill>
              <a:srgbClr val="3B3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Freeform 3736">
              <a:extLst>
                <a:ext uri="{FF2B5EF4-FFF2-40B4-BE49-F238E27FC236}">
                  <a16:creationId xmlns:a16="http://schemas.microsoft.com/office/drawing/2014/main" id="{51137329-0EBE-4087-A8F0-304E52CB89A2}"/>
                </a:ext>
              </a:extLst>
            </p:cNvPr>
            <p:cNvSpPr>
              <a:spLocks/>
            </p:cNvSpPr>
            <p:nvPr/>
          </p:nvSpPr>
          <p:spPr bwMode="auto">
            <a:xfrm>
              <a:off x="10281855" y="2762749"/>
              <a:ext cx="269875" cy="71438"/>
            </a:xfrm>
            <a:custGeom>
              <a:avLst/>
              <a:gdLst>
                <a:gd name="T0" fmla="*/ 0 w 526"/>
                <a:gd name="T1" fmla="*/ 69 h 139"/>
                <a:gd name="T2" fmla="*/ 71 w 526"/>
                <a:gd name="T3" fmla="*/ 139 h 139"/>
                <a:gd name="T4" fmla="*/ 455 w 526"/>
                <a:gd name="T5" fmla="*/ 139 h 139"/>
                <a:gd name="T6" fmla="*/ 526 w 526"/>
                <a:gd name="T7" fmla="*/ 69 h 139"/>
                <a:gd name="T8" fmla="*/ 455 w 526"/>
                <a:gd name="T9" fmla="*/ 0 h 139"/>
                <a:gd name="T10" fmla="*/ 71 w 526"/>
                <a:gd name="T11" fmla="*/ 0 h 139"/>
                <a:gd name="T12" fmla="*/ 0 w 526"/>
                <a:gd name="T13" fmla="*/ 69 h 139"/>
              </a:gdLst>
              <a:ahLst/>
              <a:cxnLst>
                <a:cxn ang="0">
                  <a:pos x="T0" y="T1"/>
                </a:cxn>
                <a:cxn ang="0">
                  <a:pos x="T2" y="T3"/>
                </a:cxn>
                <a:cxn ang="0">
                  <a:pos x="T4" y="T5"/>
                </a:cxn>
                <a:cxn ang="0">
                  <a:pos x="T6" y="T7"/>
                </a:cxn>
                <a:cxn ang="0">
                  <a:pos x="T8" y="T9"/>
                </a:cxn>
                <a:cxn ang="0">
                  <a:pos x="T10" y="T11"/>
                </a:cxn>
                <a:cxn ang="0">
                  <a:pos x="T12" y="T13"/>
                </a:cxn>
              </a:cxnLst>
              <a:rect l="0" t="0" r="r" b="b"/>
              <a:pathLst>
                <a:path w="526" h="139">
                  <a:moveTo>
                    <a:pt x="0" y="69"/>
                  </a:moveTo>
                  <a:cubicBezTo>
                    <a:pt x="0" y="108"/>
                    <a:pt x="32" y="139"/>
                    <a:pt x="71" y="139"/>
                  </a:cubicBezTo>
                  <a:lnTo>
                    <a:pt x="455" y="139"/>
                  </a:lnTo>
                  <a:cubicBezTo>
                    <a:pt x="494" y="139"/>
                    <a:pt x="526" y="108"/>
                    <a:pt x="526" y="69"/>
                  </a:cubicBezTo>
                  <a:cubicBezTo>
                    <a:pt x="526" y="31"/>
                    <a:pt x="494" y="0"/>
                    <a:pt x="455" y="0"/>
                  </a:cubicBezTo>
                  <a:lnTo>
                    <a:pt x="71" y="0"/>
                  </a:lnTo>
                  <a:cubicBezTo>
                    <a:pt x="32" y="0"/>
                    <a:pt x="0" y="31"/>
                    <a:pt x="0" y="6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3737">
              <a:extLst>
                <a:ext uri="{FF2B5EF4-FFF2-40B4-BE49-F238E27FC236}">
                  <a16:creationId xmlns:a16="http://schemas.microsoft.com/office/drawing/2014/main" id="{D68F5B75-F96C-43A9-B0C5-6BBA669EFB4C}"/>
                </a:ext>
              </a:extLst>
            </p:cNvPr>
            <p:cNvSpPr>
              <a:spLocks/>
            </p:cNvSpPr>
            <p:nvPr/>
          </p:nvSpPr>
          <p:spPr bwMode="auto">
            <a:xfrm>
              <a:off x="9653205" y="3262811"/>
              <a:ext cx="73025" cy="261938"/>
            </a:xfrm>
            <a:custGeom>
              <a:avLst/>
              <a:gdLst>
                <a:gd name="T0" fmla="*/ 71 w 142"/>
                <a:gd name="T1" fmla="*/ 0 h 513"/>
                <a:gd name="T2" fmla="*/ 0 w 142"/>
                <a:gd name="T3" fmla="*/ 69 h 513"/>
                <a:gd name="T4" fmla="*/ 0 w 142"/>
                <a:gd name="T5" fmla="*/ 443 h 513"/>
                <a:gd name="T6" fmla="*/ 71 w 142"/>
                <a:gd name="T7" fmla="*/ 513 h 513"/>
                <a:gd name="T8" fmla="*/ 142 w 142"/>
                <a:gd name="T9" fmla="*/ 443 h 513"/>
                <a:gd name="T10" fmla="*/ 142 w 142"/>
                <a:gd name="T11" fmla="*/ 69 h 513"/>
                <a:gd name="T12" fmla="*/ 71 w 142"/>
                <a:gd name="T13" fmla="*/ 0 h 513"/>
              </a:gdLst>
              <a:ahLst/>
              <a:cxnLst>
                <a:cxn ang="0">
                  <a:pos x="T0" y="T1"/>
                </a:cxn>
                <a:cxn ang="0">
                  <a:pos x="T2" y="T3"/>
                </a:cxn>
                <a:cxn ang="0">
                  <a:pos x="T4" y="T5"/>
                </a:cxn>
                <a:cxn ang="0">
                  <a:pos x="T6" y="T7"/>
                </a:cxn>
                <a:cxn ang="0">
                  <a:pos x="T8" y="T9"/>
                </a:cxn>
                <a:cxn ang="0">
                  <a:pos x="T10" y="T11"/>
                </a:cxn>
                <a:cxn ang="0">
                  <a:pos x="T12" y="T13"/>
                </a:cxn>
              </a:cxnLst>
              <a:rect l="0" t="0" r="r" b="b"/>
              <a:pathLst>
                <a:path w="142" h="513">
                  <a:moveTo>
                    <a:pt x="71" y="0"/>
                  </a:moveTo>
                  <a:cubicBezTo>
                    <a:pt x="32" y="0"/>
                    <a:pt x="0" y="31"/>
                    <a:pt x="0" y="69"/>
                  </a:cubicBezTo>
                  <a:lnTo>
                    <a:pt x="0" y="443"/>
                  </a:lnTo>
                  <a:cubicBezTo>
                    <a:pt x="0" y="482"/>
                    <a:pt x="32" y="513"/>
                    <a:pt x="71" y="513"/>
                  </a:cubicBezTo>
                  <a:cubicBezTo>
                    <a:pt x="110" y="513"/>
                    <a:pt x="142" y="482"/>
                    <a:pt x="142" y="443"/>
                  </a:cubicBezTo>
                  <a:lnTo>
                    <a:pt x="142" y="69"/>
                  </a:lnTo>
                  <a:cubicBezTo>
                    <a:pt x="142" y="31"/>
                    <a:pt x="110" y="0"/>
                    <a:pt x="7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3738">
              <a:extLst>
                <a:ext uri="{FF2B5EF4-FFF2-40B4-BE49-F238E27FC236}">
                  <a16:creationId xmlns:a16="http://schemas.microsoft.com/office/drawing/2014/main" id="{5C8C1EA3-6A8D-489E-954C-72809FEDE5B8}"/>
                </a:ext>
              </a:extLst>
            </p:cNvPr>
            <p:cNvSpPr>
              <a:spLocks/>
            </p:cNvSpPr>
            <p:nvPr/>
          </p:nvSpPr>
          <p:spPr bwMode="auto">
            <a:xfrm>
              <a:off x="8905493" y="2729411"/>
              <a:ext cx="269875" cy="71438"/>
            </a:xfrm>
            <a:custGeom>
              <a:avLst/>
              <a:gdLst>
                <a:gd name="T0" fmla="*/ 71 w 526"/>
                <a:gd name="T1" fmla="*/ 138 h 138"/>
                <a:gd name="T2" fmla="*/ 455 w 526"/>
                <a:gd name="T3" fmla="*/ 138 h 138"/>
                <a:gd name="T4" fmla="*/ 526 w 526"/>
                <a:gd name="T5" fmla="*/ 69 h 138"/>
                <a:gd name="T6" fmla="*/ 455 w 526"/>
                <a:gd name="T7" fmla="*/ 0 h 138"/>
                <a:gd name="T8" fmla="*/ 71 w 526"/>
                <a:gd name="T9" fmla="*/ 0 h 138"/>
                <a:gd name="T10" fmla="*/ 0 w 526"/>
                <a:gd name="T11" fmla="*/ 69 h 138"/>
                <a:gd name="T12" fmla="*/ 71 w 52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526" h="138">
                  <a:moveTo>
                    <a:pt x="71" y="138"/>
                  </a:moveTo>
                  <a:lnTo>
                    <a:pt x="455" y="138"/>
                  </a:lnTo>
                  <a:cubicBezTo>
                    <a:pt x="494" y="138"/>
                    <a:pt x="526" y="107"/>
                    <a:pt x="526" y="69"/>
                  </a:cubicBezTo>
                  <a:cubicBezTo>
                    <a:pt x="526" y="31"/>
                    <a:pt x="494" y="0"/>
                    <a:pt x="455" y="0"/>
                  </a:cubicBezTo>
                  <a:lnTo>
                    <a:pt x="71" y="0"/>
                  </a:lnTo>
                  <a:cubicBezTo>
                    <a:pt x="32" y="0"/>
                    <a:pt x="0" y="31"/>
                    <a:pt x="0" y="69"/>
                  </a:cubicBezTo>
                  <a:cubicBezTo>
                    <a:pt x="0" y="107"/>
                    <a:pt x="32" y="138"/>
                    <a:pt x="71" y="13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3739">
              <a:extLst>
                <a:ext uri="{FF2B5EF4-FFF2-40B4-BE49-F238E27FC236}">
                  <a16:creationId xmlns:a16="http://schemas.microsoft.com/office/drawing/2014/main" id="{CF0F55DC-D7EA-43A3-8C58-A360C7FD21FA}"/>
                </a:ext>
              </a:extLst>
            </p:cNvPr>
            <p:cNvSpPr>
              <a:spLocks/>
            </p:cNvSpPr>
            <p:nvPr/>
          </p:nvSpPr>
          <p:spPr bwMode="auto">
            <a:xfrm>
              <a:off x="9062655" y="2194424"/>
              <a:ext cx="239713" cy="192088"/>
            </a:xfrm>
            <a:custGeom>
              <a:avLst/>
              <a:gdLst>
                <a:gd name="T0" fmla="*/ 38 w 467"/>
                <a:gd name="T1" fmla="*/ 125 h 374"/>
                <a:gd name="T2" fmla="*/ 344 w 467"/>
                <a:gd name="T3" fmla="*/ 351 h 374"/>
                <a:gd name="T4" fmla="*/ 443 w 467"/>
                <a:gd name="T5" fmla="*/ 337 h 374"/>
                <a:gd name="T6" fmla="*/ 429 w 467"/>
                <a:gd name="T7" fmla="*/ 241 h 374"/>
                <a:gd name="T8" fmla="*/ 123 w 467"/>
                <a:gd name="T9" fmla="*/ 14 h 374"/>
                <a:gd name="T10" fmla="*/ 81 w 467"/>
                <a:gd name="T11" fmla="*/ 0 h 374"/>
                <a:gd name="T12" fmla="*/ 24 w 467"/>
                <a:gd name="T13" fmla="*/ 28 h 374"/>
                <a:gd name="T14" fmla="*/ 38 w 467"/>
                <a:gd name="T15" fmla="*/ 125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7" h="374">
                  <a:moveTo>
                    <a:pt x="38" y="125"/>
                  </a:moveTo>
                  <a:lnTo>
                    <a:pt x="344" y="351"/>
                  </a:lnTo>
                  <a:cubicBezTo>
                    <a:pt x="375" y="374"/>
                    <a:pt x="419" y="368"/>
                    <a:pt x="443" y="337"/>
                  </a:cubicBezTo>
                  <a:cubicBezTo>
                    <a:pt x="467" y="307"/>
                    <a:pt x="460" y="264"/>
                    <a:pt x="429" y="241"/>
                  </a:cubicBezTo>
                  <a:lnTo>
                    <a:pt x="123" y="14"/>
                  </a:lnTo>
                  <a:cubicBezTo>
                    <a:pt x="111" y="5"/>
                    <a:pt x="96" y="0"/>
                    <a:pt x="81" y="0"/>
                  </a:cubicBezTo>
                  <a:cubicBezTo>
                    <a:pt x="59" y="0"/>
                    <a:pt x="38" y="10"/>
                    <a:pt x="24" y="28"/>
                  </a:cubicBezTo>
                  <a:cubicBezTo>
                    <a:pt x="0" y="58"/>
                    <a:pt x="7" y="102"/>
                    <a:pt x="38" y="12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3740">
              <a:extLst>
                <a:ext uri="{FF2B5EF4-FFF2-40B4-BE49-F238E27FC236}">
                  <a16:creationId xmlns:a16="http://schemas.microsoft.com/office/drawing/2014/main" id="{6125E1DC-7198-4C2C-ACE4-6322DB063C9D}"/>
                </a:ext>
              </a:extLst>
            </p:cNvPr>
            <p:cNvSpPr>
              <a:spLocks/>
            </p:cNvSpPr>
            <p:nvPr/>
          </p:nvSpPr>
          <p:spPr bwMode="auto">
            <a:xfrm>
              <a:off x="10162793" y="2194424"/>
              <a:ext cx="238125" cy="192088"/>
            </a:xfrm>
            <a:custGeom>
              <a:avLst/>
              <a:gdLst>
                <a:gd name="T0" fmla="*/ 123 w 466"/>
                <a:gd name="T1" fmla="*/ 351 h 374"/>
                <a:gd name="T2" fmla="*/ 429 w 466"/>
                <a:gd name="T3" fmla="*/ 125 h 374"/>
                <a:gd name="T4" fmla="*/ 442 w 466"/>
                <a:gd name="T5" fmla="*/ 28 h 374"/>
                <a:gd name="T6" fmla="*/ 386 w 466"/>
                <a:gd name="T7" fmla="*/ 0 h 374"/>
                <a:gd name="T8" fmla="*/ 343 w 466"/>
                <a:gd name="T9" fmla="*/ 14 h 374"/>
                <a:gd name="T10" fmla="*/ 37 w 466"/>
                <a:gd name="T11" fmla="*/ 241 h 374"/>
                <a:gd name="T12" fmla="*/ 23 w 466"/>
                <a:gd name="T13" fmla="*/ 337 h 374"/>
                <a:gd name="T14" fmla="*/ 123 w 466"/>
                <a:gd name="T15" fmla="*/ 351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374">
                  <a:moveTo>
                    <a:pt x="123" y="351"/>
                  </a:moveTo>
                  <a:lnTo>
                    <a:pt x="429" y="125"/>
                  </a:lnTo>
                  <a:cubicBezTo>
                    <a:pt x="460" y="102"/>
                    <a:pt x="466" y="58"/>
                    <a:pt x="442" y="28"/>
                  </a:cubicBezTo>
                  <a:cubicBezTo>
                    <a:pt x="428" y="10"/>
                    <a:pt x="407" y="0"/>
                    <a:pt x="386" y="0"/>
                  </a:cubicBezTo>
                  <a:cubicBezTo>
                    <a:pt x="371" y="0"/>
                    <a:pt x="356" y="5"/>
                    <a:pt x="343" y="14"/>
                  </a:cubicBezTo>
                  <a:lnTo>
                    <a:pt x="37" y="241"/>
                  </a:lnTo>
                  <a:cubicBezTo>
                    <a:pt x="6" y="264"/>
                    <a:pt x="0" y="307"/>
                    <a:pt x="23" y="337"/>
                  </a:cubicBezTo>
                  <a:cubicBezTo>
                    <a:pt x="47" y="368"/>
                    <a:pt x="92" y="374"/>
                    <a:pt x="123" y="35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3741">
              <a:extLst>
                <a:ext uri="{FF2B5EF4-FFF2-40B4-BE49-F238E27FC236}">
                  <a16:creationId xmlns:a16="http://schemas.microsoft.com/office/drawing/2014/main" id="{AAD8239D-8566-440A-93C4-B440F83557C8}"/>
                </a:ext>
              </a:extLst>
            </p:cNvPr>
            <p:cNvSpPr>
              <a:spLocks/>
            </p:cNvSpPr>
            <p:nvPr/>
          </p:nvSpPr>
          <p:spPr bwMode="auto">
            <a:xfrm>
              <a:off x="9108693" y="3148511"/>
              <a:ext cx="219075" cy="211138"/>
            </a:xfrm>
            <a:custGeom>
              <a:avLst/>
              <a:gdLst>
                <a:gd name="T0" fmla="*/ 349 w 427"/>
                <a:gd name="T1" fmla="*/ 0 h 410"/>
                <a:gd name="T2" fmla="*/ 299 w 427"/>
                <a:gd name="T3" fmla="*/ 20 h 410"/>
                <a:gd name="T4" fmla="*/ 27 w 427"/>
                <a:gd name="T5" fmla="*/ 285 h 410"/>
                <a:gd name="T6" fmla="*/ 27 w 427"/>
                <a:gd name="T7" fmla="*/ 383 h 410"/>
                <a:gd name="T8" fmla="*/ 128 w 427"/>
                <a:gd name="T9" fmla="*/ 383 h 410"/>
                <a:gd name="T10" fmla="*/ 399 w 427"/>
                <a:gd name="T11" fmla="*/ 118 h 410"/>
                <a:gd name="T12" fmla="*/ 399 w 427"/>
                <a:gd name="T13" fmla="*/ 20 h 410"/>
                <a:gd name="T14" fmla="*/ 349 w 427"/>
                <a:gd name="T15" fmla="*/ 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349" y="0"/>
                  </a:moveTo>
                  <a:cubicBezTo>
                    <a:pt x="331" y="0"/>
                    <a:pt x="313" y="7"/>
                    <a:pt x="299" y="20"/>
                  </a:cubicBezTo>
                  <a:lnTo>
                    <a:pt x="27" y="285"/>
                  </a:lnTo>
                  <a:cubicBezTo>
                    <a:pt x="0" y="312"/>
                    <a:pt x="0" y="356"/>
                    <a:pt x="27" y="383"/>
                  </a:cubicBezTo>
                  <a:cubicBezTo>
                    <a:pt x="55" y="410"/>
                    <a:pt x="100" y="410"/>
                    <a:pt x="128" y="383"/>
                  </a:cubicBezTo>
                  <a:lnTo>
                    <a:pt x="399" y="118"/>
                  </a:lnTo>
                  <a:cubicBezTo>
                    <a:pt x="427" y="91"/>
                    <a:pt x="427" y="47"/>
                    <a:pt x="399" y="20"/>
                  </a:cubicBezTo>
                  <a:cubicBezTo>
                    <a:pt x="385" y="7"/>
                    <a:pt x="367" y="0"/>
                    <a:pt x="34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3742">
              <a:extLst>
                <a:ext uri="{FF2B5EF4-FFF2-40B4-BE49-F238E27FC236}">
                  <a16:creationId xmlns:a16="http://schemas.microsoft.com/office/drawing/2014/main" id="{1DEDE975-35EE-4278-BBE2-0FA752AE67BE}"/>
                </a:ext>
              </a:extLst>
            </p:cNvPr>
            <p:cNvSpPr>
              <a:spLocks/>
            </p:cNvSpPr>
            <p:nvPr/>
          </p:nvSpPr>
          <p:spPr bwMode="auto">
            <a:xfrm>
              <a:off x="10113580" y="3148511"/>
              <a:ext cx="219075" cy="211138"/>
            </a:xfrm>
            <a:custGeom>
              <a:avLst/>
              <a:gdLst>
                <a:gd name="T0" fmla="*/ 128 w 427"/>
                <a:gd name="T1" fmla="*/ 20 h 410"/>
                <a:gd name="T2" fmla="*/ 78 w 427"/>
                <a:gd name="T3" fmla="*/ 0 h 410"/>
                <a:gd name="T4" fmla="*/ 28 w 427"/>
                <a:gd name="T5" fmla="*/ 20 h 410"/>
                <a:gd name="T6" fmla="*/ 28 w 427"/>
                <a:gd name="T7" fmla="*/ 118 h 410"/>
                <a:gd name="T8" fmla="*/ 299 w 427"/>
                <a:gd name="T9" fmla="*/ 383 h 410"/>
                <a:gd name="T10" fmla="*/ 399 w 427"/>
                <a:gd name="T11" fmla="*/ 383 h 410"/>
                <a:gd name="T12" fmla="*/ 399 w 427"/>
                <a:gd name="T13" fmla="*/ 285 h 410"/>
                <a:gd name="T14" fmla="*/ 128 w 427"/>
                <a:gd name="T15" fmla="*/ 2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128" y="20"/>
                  </a:moveTo>
                  <a:cubicBezTo>
                    <a:pt x="114" y="7"/>
                    <a:pt x="96" y="0"/>
                    <a:pt x="78" y="0"/>
                  </a:cubicBezTo>
                  <a:cubicBezTo>
                    <a:pt x="60" y="0"/>
                    <a:pt x="42" y="7"/>
                    <a:pt x="28" y="20"/>
                  </a:cubicBezTo>
                  <a:cubicBezTo>
                    <a:pt x="0" y="47"/>
                    <a:pt x="0" y="91"/>
                    <a:pt x="28" y="118"/>
                  </a:cubicBezTo>
                  <a:lnTo>
                    <a:pt x="299" y="383"/>
                  </a:lnTo>
                  <a:cubicBezTo>
                    <a:pt x="327" y="410"/>
                    <a:pt x="372" y="410"/>
                    <a:pt x="399" y="383"/>
                  </a:cubicBezTo>
                  <a:cubicBezTo>
                    <a:pt x="427" y="356"/>
                    <a:pt x="427" y="312"/>
                    <a:pt x="399" y="285"/>
                  </a:cubicBezTo>
                  <a:lnTo>
                    <a:pt x="128" y="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Rectángulo 3">
            <a:extLst>
              <a:ext uri="{FF2B5EF4-FFF2-40B4-BE49-F238E27FC236}">
                <a16:creationId xmlns:a16="http://schemas.microsoft.com/office/drawing/2014/main" id="{08E64391-89A2-44E1-8CE2-CDAE6679EF13}"/>
              </a:ext>
            </a:extLst>
          </p:cNvPr>
          <p:cNvSpPr/>
          <p:nvPr/>
        </p:nvSpPr>
        <p:spPr>
          <a:xfrm>
            <a:off x="697725" y="1672116"/>
            <a:ext cx="4226536" cy="2652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El Mecanismo de Venta Masiva permite la agrupación de mínimo dos activos y máximo un numero infinito determinable, para conformar un solo conjunto de bienes o inclusive agrupar varios conjuntos de bienes</a:t>
            </a:r>
          </a:p>
        </p:txBody>
      </p:sp>
      <p:sp>
        <p:nvSpPr>
          <p:cNvPr id="25" name="Rectángulo 24">
            <a:extLst>
              <a:ext uri="{FF2B5EF4-FFF2-40B4-BE49-F238E27FC236}">
                <a16:creationId xmlns:a16="http://schemas.microsoft.com/office/drawing/2014/main" id="{5E722826-F872-4DED-B5D0-B0B077898015}"/>
              </a:ext>
            </a:extLst>
          </p:cNvPr>
          <p:cNvSpPr/>
          <p:nvPr/>
        </p:nvSpPr>
        <p:spPr>
          <a:xfrm>
            <a:off x="5780493" y="1673203"/>
            <a:ext cx="4445424" cy="2673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latin typeface="Arial Narrow" panose="020B0606020202030204" pitchFamily="34" charset="0"/>
                <a:ea typeface="Calibri" panose="020F0502020204030204" pitchFamily="34" charset="0"/>
                <a:cs typeface="Times New Roman" panose="02020603050405020304" pitchFamily="18" charset="0"/>
              </a:rPr>
              <a:t>Dicha agrupación de conjuntos se puede realizar con bienes de diferentes tipologías sin excepción alguna; lo que permite distinguir los bienes por sus características físicas, jurídicas, comerciales, financieras, administrativas, técnicas, y de entorno entendido como la ubicación, entre otros, para clasificarlos y/o categorizarlos.</a:t>
            </a:r>
            <a:endParaRPr lang="es-CO" dirty="0"/>
          </a:p>
        </p:txBody>
      </p:sp>
      <p:sp>
        <p:nvSpPr>
          <p:cNvPr id="27" name="Rectángulo 26">
            <a:extLst>
              <a:ext uri="{FF2B5EF4-FFF2-40B4-BE49-F238E27FC236}">
                <a16:creationId xmlns:a16="http://schemas.microsoft.com/office/drawing/2014/main" id="{4F6D78BF-A0F7-4F25-BBA2-0F1F92F3DAA0}"/>
              </a:ext>
            </a:extLst>
          </p:cNvPr>
          <p:cNvSpPr/>
          <p:nvPr/>
        </p:nvSpPr>
        <p:spPr>
          <a:xfrm>
            <a:off x="2521510" y="4649523"/>
            <a:ext cx="5951916" cy="1667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latin typeface="Arial Narrow" panose="020B0606020202030204" pitchFamily="34" charset="0"/>
                <a:ea typeface="Calibri" panose="020F0502020204030204" pitchFamily="34" charset="0"/>
                <a:cs typeface="Times New Roman" panose="02020603050405020304" pitchFamily="18" charset="0"/>
              </a:rPr>
              <a:t>La adjudicación debe realizarse en bloque, y en consecuencia para la definición y aplicación del descuento permitido es necesario contar con un análisis financiero que establezca la conveniencia de realizar la venta  inmediata. </a:t>
            </a:r>
            <a:endParaRPr lang="es-CO" dirty="0"/>
          </a:p>
        </p:txBody>
      </p:sp>
    </p:spTree>
    <p:extLst>
      <p:ext uri="{BB962C8B-B14F-4D97-AF65-F5344CB8AC3E}">
        <p14:creationId xmlns:p14="http://schemas.microsoft.com/office/powerpoint/2010/main" val="18866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925469" y="526460"/>
            <a:ext cx="9143999" cy="830997"/>
          </a:xfrm>
          <a:prstGeom prst="rect">
            <a:avLst/>
          </a:prstGeom>
          <a:noFill/>
        </p:spPr>
        <p:txBody>
          <a:bodyPr wrap="square" rtlCol="0">
            <a:spAutoFit/>
          </a:bodyPr>
          <a:lstStyle/>
          <a:p>
            <a:pPr algn="ctr"/>
            <a:r>
              <a:rPr lang="es-CO" sz="4800" b="1" dirty="0">
                <a:solidFill>
                  <a:srgbClr val="002060"/>
                </a:solidFill>
              </a:rPr>
              <a:t>CONCLUSIONES:</a:t>
            </a:r>
            <a:endParaRPr lang="es-ES" sz="4400" b="1" dirty="0">
              <a:solidFill>
                <a:srgbClr val="002060"/>
              </a:solidFill>
            </a:endParaRP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nvGrpSpPr>
          <p:cNvPr id="11" name="Group 13">
            <a:extLst>
              <a:ext uri="{FF2B5EF4-FFF2-40B4-BE49-F238E27FC236}">
                <a16:creationId xmlns:a16="http://schemas.microsoft.com/office/drawing/2014/main" id="{07990DC1-CC75-4300-AAC4-276DC50EE0A8}"/>
              </a:ext>
            </a:extLst>
          </p:cNvPr>
          <p:cNvGrpSpPr/>
          <p:nvPr/>
        </p:nvGrpSpPr>
        <p:grpSpPr>
          <a:xfrm>
            <a:off x="10564649" y="1014118"/>
            <a:ext cx="1234678" cy="3788135"/>
            <a:chOff x="8905493" y="0"/>
            <a:chExt cx="1646237" cy="3524749"/>
          </a:xfrm>
        </p:grpSpPr>
        <p:sp>
          <p:nvSpPr>
            <p:cNvPr id="15" name="Rectangle 2101">
              <a:extLst>
                <a:ext uri="{FF2B5EF4-FFF2-40B4-BE49-F238E27FC236}">
                  <a16:creationId xmlns:a16="http://schemas.microsoft.com/office/drawing/2014/main" id="{DBF28829-2457-4038-B529-C7237F0AEB93}"/>
                </a:ext>
              </a:extLst>
            </p:cNvPr>
            <p:cNvSpPr>
              <a:spLocks noChangeArrowheads="1"/>
            </p:cNvSpPr>
            <p:nvPr/>
          </p:nvSpPr>
          <p:spPr bwMode="auto">
            <a:xfrm>
              <a:off x="9714324" y="0"/>
              <a:ext cx="28575" cy="2011680"/>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2305">
              <a:extLst>
                <a:ext uri="{FF2B5EF4-FFF2-40B4-BE49-F238E27FC236}">
                  <a16:creationId xmlns:a16="http://schemas.microsoft.com/office/drawing/2014/main" id="{0287FF9B-AB1C-4678-8990-C633F71C91BA}"/>
                </a:ext>
              </a:extLst>
            </p:cNvPr>
            <p:cNvSpPr>
              <a:spLocks/>
            </p:cNvSpPr>
            <p:nvPr/>
          </p:nvSpPr>
          <p:spPr bwMode="auto">
            <a:xfrm>
              <a:off x="9269030" y="1829299"/>
              <a:ext cx="939800" cy="1363663"/>
            </a:xfrm>
            <a:custGeom>
              <a:avLst/>
              <a:gdLst>
                <a:gd name="T0" fmla="*/ 1686 w 1833"/>
                <a:gd name="T1" fmla="*/ 1245 h 2660"/>
                <a:gd name="T2" fmla="*/ 1340 w 1833"/>
                <a:gd name="T3" fmla="*/ 930 h 2660"/>
                <a:gd name="T4" fmla="*/ 1339 w 1833"/>
                <a:gd name="T5" fmla="*/ 209 h 2660"/>
                <a:gd name="T6" fmla="*/ 1325 w 1833"/>
                <a:gd name="T7" fmla="*/ 173 h 2660"/>
                <a:gd name="T8" fmla="*/ 923 w 1833"/>
                <a:gd name="T9" fmla="*/ 0 h 2660"/>
                <a:gd name="T10" fmla="*/ 495 w 1833"/>
                <a:gd name="T11" fmla="*/ 168 h 2660"/>
                <a:gd name="T12" fmla="*/ 477 w 1833"/>
                <a:gd name="T13" fmla="*/ 209 h 2660"/>
                <a:gd name="T14" fmla="*/ 475 w 1833"/>
                <a:gd name="T15" fmla="*/ 940 h 2660"/>
                <a:gd name="T16" fmla="*/ 143 w 1833"/>
                <a:gd name="T17" fmla="*/ 1251 h 2660"/>
                <a:gd name="T18" fmla="*/ 0 w 1833"/>
                <a:gd name="T19" fmla="*/ 1743 h 2660"/>
                <a:gd name="T20" fmla="*/ 916 w 1833"/>
                <a:gd name="T21" fmla="*/ 2660 h 2660"/>
                <a:gd name="T22" fmla="*/ 1833 w 1833"/>
                <a:gd name="T23" fmla="*/ 1743 h 2660"/>
                <a:gd name="T24" fmla="*/ 1686 w 1833"/>
                <a:gd name="T25" fmla="*/ 1245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3" h="2660">
                  <a:moveTo>
                    <a:pt x="1686" y="1245"/>
                  </a:moveTo>
                  <a:cubicBezTo>
                    <a:pt x="1599" y="1112"/>
                    <a:pt x="1480" y="1004"/>
                    <a:pt x="1340" y="930"/>
                  </a:cubicBezTo>
                  <a:cubicBezTo>
                    <a:pt x="1340"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cubicBezTo>
                    <a:pt x="1422" y="2660"/>
                    <a:pt x="1833" y="2249"/>
                    <a:pt x="1833" y="1743"/>
                  </a:cubicBezTo>
                  <a:cubicBezTo>
                    <a:pt x="1833" y="1566"/>
                    <a:pt x="1782" y="1393"/>
                    <a:pt x="1686" y="124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3735">
              <a:extLst>
                <a:ext uri="{FF2B5EF4-FFF2-40B4-BE49-F238E27FC236}">
                  <a16:creationId xmlns:a16="http://schemas.microsoft.com/office/drawing/2014/main" id="{6F7A334D-589B-427F-95F9-EECAFD6D5879}"/>
                </a:ext>
              </a:extLst>
            </p:cNvPr>
            <p:cNvSpPr>
              <a:spLocks noEditPoints="1"/>
            </p:cNvSpPr>
            <p:nvPr/>
          </p:nvSpPr>
          <p:spPr bwMode="auto">
            <a:xfrm>
              <a:off x="9265855" y="1829299"/>
              <a:ext cx="941388" cy="1363663"/>
            </a:xfrm>
            <a:custGeom>
              <a:avLst/>
              <a:gdLst>
                <a:gd name="T0" fmla="*/ 1136 w 1833"/>
                <a:gd name="T1" fmla="*/ 1789 h 2660"/>
                <a:gd name="T2" fmla="*/ 1165 w 1833"/>
                <a:gd name="T3" fmla="*/ 1885 h 2660"/>
                <a:gd name="T4" fmla="*/ 1072 w 1833"/>
                <a:gd name="T5" fmla="*/ 1757 h 2660"/>
                <a:gd name="T6" fmla="*/ 666 w 1833"/>
                <a:gd name="T7" fmla="*/ 1848 h 2660"/>
                <a:gd name="T8" fmla="*/ 594 w 1833"/>
                <a:gd name="T9" fmla="*/ 1863 h 2660"/>
                <a:gd name="T10" fmla="*/ 696 w 1833"/>
                <a:gd name="T11" fmla="*/ 1757 h 2660"/>
                <a:gd name="T12" fmla="*/ 598 w 1833"/>
                <a:gd name="T13" fmla="*/ 1007 h 2660"/>
                <a:gd name="T14" fmla="*/ 761 w 1833"/>
                <a:gd name="T15" fmla="*/ 825 h 2660"/>
                <a:gd name="T16" fmla="*/ 713 w 1833"/>
                <a:gd name="T17" fmla="*/ 1668 h 2660"/>
                <a:gd name="T18" fmla="*/ 544 w 1833"/>
                <a:gd name="T19" fmla="*/ 1840 h 2660"/>
                <a:gd name="T20" fmla="*/ 704 w 1833"/>
                <a:gd name="T21" fmla="*/ 1907 h 2660"/>
                <a:gd name="T22" fmla="*/ 817 w 1833"/>
                <a:gd name="T23" fmla="*/ 1770 h 2660"/>
                <a:gd name="T24" fmla="*/ 884 w 1833"/>
                <a:gd name="T25" fmla="*/ 2000 h 2660"/>
                <a:gd name="T26" fmla="*/ 950 w 1833"/>
                <a:gd name="T27" fmla="*/ 1770 h 2660"/>
                <a:gd name="T28" fmla="*/ 1064 w 1833"/>
                <a:gd name="T29" fmla="*/ 1907 h 2660"/>
                <a:gd name="T30" fmla="*/ 1224 w 1833"/>
                <a:gd name="T31" fmla="*/ 1840 h 2660"/>
                <a:gd name="T32" fmla="*/ 1055 w 1833"/>
                <a:gd name="T33" fmla="*/ 1668 h 2660"/>
                <a:gd name="T34" fmla="*/ 1007 w 1833"/>
                <a:gd name="T35" fmla="*/ 867 h 2660"/>
                <a:gd name="T36" fmla="*/ 1221 w 1833"/>
                <a:gd name="T37" fmla="*/ 1002 h 2660"/>
                <a:gd name="T38" fmla="*/ 1717 w 1833"/>
                <a:gd name="T39" fmla="*/ 1743 h 2660"/>
                <a:gd name="T40" fmla="*/ 115 w 1833"/>
                <a:gd name="T41" fmla="*/ 1743 h 2660"/>
                <a:gd name="T42" fmla="*/ 933 w 1833"/>
                <a:gd name="T43" fmla="*/ 1869 h 2660"/>
                <a:gd name="T44" fmla="*/ 835 w 1833"/>
                <a:gd name="T45" fmla="*/ 1869 h 2660"/>
                <a:gd name="T46" fmla="*/ 933 w 1833"/>
                <a:gd name="T47" fmla="*/ 1869 h 2660"/>
                <a:gd name="T48" fmla="*/ 884 w 1833"/>
                <a:gd name="T49" fmla="*/ 1714 h 2660"/>
                <a:gd name="T50" fmla="*/ 766 w 1833"/>
                <a:gd name="T51" fmla="*/ 1670 h 2660"/>
                <a:gd name="T52" fmla="*/ 813 w 1833"/>
                <a:gd name="T53" fmla="*/ 834 h 2660"/>
                <a:gd name="T54" fmla="*/ 957 w 1833"/>
                <a:gd name="T55" fmla="*/ 950 h 2660"/>
                <a:gd name="T56" fmla="*/ 906 w 1833"/>
                <a:gd name="T57" fmla="*/ 1700 h 2660"/>
                <a:gd name="T58" fmla="*/ 1221 w 1833"/>
                <a:gd name="T59" fmla="*/ 675 h 2660"/>
                <a:gd name="T60" fmla="*/ 1221 w 1833"/>
                <a:gd name="T61" fmla="*/ 787 h 2660"/>
                <a:gd name="T62" fmla="*/ 595 w 1833"/>
                <a:gd name="T63" fmla="*/ 560 h 2660"/>
                <a:gd name="T64" fmla="*/ 1221 w 1833"/>
                <a:gd name="T65" fmla="*/ 425 h 2660"/>
                <a:gd name="T66" fmla="*/ 595 w 1833"/>
                <a:gd name="T67" fmla="*/ 443 h 2660"/>
                <a:gd name="T68" fmla="*/ 916 w 1833"/>
                <a:gd name="T69" fmla="*/ 2660 h 2660"/>
                <a:gd name="T70" fmla="*/ 1685 w 1833"/>
                <a:gd name="T71" fmla="*/ 1245 h 2660"/>
                <a:gd name="T72" fmla="*/ 1339 w 1833"/>
                <a:gd name="T73" fmla="*/ 209 h 2660"/>
                <a:gd name="T74" fmla="*/ 923 w 1833"/>
                <a:gd name="T75" fmla="*/ 0 h 2660"/>
                <a:gd name="T76" fmla="*/ 477 w 1833"/>
                <a:gd name="T77" fmla="*/ 209 h 2660"/>
                <a:gd name="T78" fmla="*/ 143 w 1833"/>
                <a:gd name="T79" fmla="*/ 1251 h 2660"/>
                <a:gd name="T80" fmla="*/ 916 w 1833"/>
                <a:gd name="T81" fmla="*/ 2660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33" h="2660">
                  <a:moveTo>
                    <a:pt x="1072" y="1757"/>
                  </a:moveTo>
                  <a:cubicBezTo>
                    <a:pt x="1096" y="1762"/>
                    <a:pt x="1118" y="1772"/>
                    <a:pt x="1136" y="1789"/>
                  </a:cubicBezTo>
                  <a:cubicBezTo>
                    <a:pt x="1157" y="1807"/>
                    <a:pt x="1169" y="1832"/>
                    <a:pt x="1174" y="1863"/>
                  </a:cubicBezTo>
                  <a:cubicBezTo>
                    <a:pt x="1175" y="1870"/>
                    <a:pt x="1171" y="1879"/>
                    <a:pt x="1165" y="1885"/>
                  </a:cubicBezTo>
                  <a:cubicBezTo>
                    <a:pt x="1152" y="1897"/>
                    <a:pt x="1128" y="1894"/>
                    <a:pt x="1102" y="1848"/>
                  </a:cubicBezTo>
                  <a:cubicBezTo>
                    <a:pt x="1091" y="1828"/>
                    <a:pt x="1081" y="1796"/>
                    <a:pt x="1072" y="1757"/>
                  </a:cubicBezTo>
                  <a:close/>
                  <a:moveTo>
                    <a:pt x="696" y="1757"/>
                  </a:moveTo>
                  <a:cubicBezTo>
                    <a:pt x="687" y="1796"/>
                    <a:pt x="677" y="1828"/>
                    <a:pt x="666" y="1848"/>
                  </a:cubicBezTo>
                  <a:cubicBezTo>
                    <a:pt x="640" y="1894"/>
                    <a:pt x="616" y="1897"/>
                    <a:pt x="603" y="1885"/>
                  </a:cubicBezTo>
                  <a:cubicBezTo>
                    <a:pt x="596" y="1879"/>
                    <a:pt x="593" y="1870"/>
                    <a:pt x="594" y="1863"/>
                  </a:cubicBezTo>
                  <a:cubicBezTo>
                    <a:pt x="599" y="1832"/>
                    <a:pt x="611" y="1807"/>
                    <a:pt x="631" y="1789"/>
                  </a:cubicBezTo>
                  <a:cubicBezTo>
                    <a:pt x="650" y="1772"/>
                    <a:pt x="672" y="1762"/>
                    <a:pt x="696" y="1757"/>
                  </a:cubicBezTo>
                  <a:close/>
                  <a:moveTo>
                    <a:pt x="565" y="1023"/>
                  </a:moveTo>
                  <a:lnTo>
                    <a:pt x="598" y="1007"/>
                  </a:lnTo>
                  <a:lnTo>
                    <a:pt x="595" y="796"/>
                  </a:lnTo>
                  <a:lnTo>
                    <a:pt x="761" y="825"/>
                  </a:lnTo>
                  <a:cubicBezTo>
                    <a:pt x="761" y="855"/>
                    <a:pt x="760" y="898"/>
                    <a:pt x="758" y="950"/>
                  </a:cubicBezTo>
                  <a:cubicBezTo>
                    <a:pt x="753" y="1157"/>
                    <a:pt x="739" y="1499"/>
                    <a:pt x="713" y="1668"/>
                  </a:cubicBezTo>
                  <a:cubicBezTo>
                    <a:pt x="674" y="1672"/>
                    <a:pt x="636" y="1685"/>
                    <a:pt x="606" y="1713"/>
                  </a:cubicBezTo>
                  <a:cubicBezTo>
                    <a:pt x="574" y="1742"/>
                    <a:pt x="552" y="1787"/>
                    <a:pt x="544" y="1840"/>
                  </a:cubicBezTo>
                  <a:cubicBezTo>
                    <a:pt x="536" y="1887"/>
                    <a:pt x="550" y="1935"/>
                    <a:pt x="577" y="1961"/>
                  </a:cubicBezTo>
                  <a:cubicBezTo>
                    <a:pt x="607" y="1988"/>
                    <a:pt x="658" y="1990"/>
                    <a:pt x="704" y="1907"/>
                  </a:cubicBezTo>
                  <a:cubicBezTo>
                    <a:pt x="723" y="1873"/>
                    <a:pt x="738" y="1820"/>
                    <a:pt x="751" y="1755"/>
                  </a:cubicBezTo>
                  <a:cubicBezTo>
                    <a:pt x="774" y="1757"/>
                    <a:pt x="796" y="1762"/>
                    <a:pt x="817" y="1770"/>
                  </a:cubicBezTo>
                  <a:cubicBezTo>
                    <a:pt x="785" y="1809"/>
                    <a:pt x="782" y="1853"/>
                    <a:pt x="783" y="1874"/>
                  </a:cubicBezTo>
                  <a:cubicBezTo>
                    <a:pt x="785" y="1936"/>
                    <a:pt x="832" y="2000"/>
                    <a:pt x="884" y="2000"/>
                  </a:cubicBezTo>
                  <a:cubicBezTo>
                    <a:pt x="936" y="2000"/>
                    <a:pt x="983" y="1936"/>
                    <a:pt x="985" y="1874"/>
                  </a:cubicBezTo>
                  <a:cubicBezTo>
                    <a:pt x="986" y="1853"/>
                    <a:pt x="983" y="1809"/>
                    <a:pt x="950" y="1770"/>
                  </a:cubicBezTo>
                  <a:cubicBezTo>
                    <a:pt x="971" y="1762"/>
                    <a:pt x="994" y="1757"/>
                    <a:pt x="1017" y="1755"/>
                  </a:cubicBezTo>
                  <a:cubicBezTo>
                    <a:pt x="1029" y="1820"/>
                    <a:pt x="1045" y="1873"/>
                    <a:pt x="1064" y="1907"/>
                  </a:cubicBezTo>
                  <a:cubicBezTo>
                    <a:pt x="1110" y="1990"/>
                    <a:pt x="1161" y="1988"/>
                    <a:pt x="1190" y="1961"/>
                  </a:cubicBezTo>
                  <a:cubicBezTo>
                    <a:pt x="1218" y="1935"/>
                    <a:pt x="1232" y="1887"/>
                    <a:pt x="1224" y="1840"/>
                  </a:cubicBezTo>
                  <a:cubicBezTo>
                    <a:pt x="1215" y="1787"/>
                    <a:pt x="1194" y="1742"/>
                    <a:pt x="1161" y="1713"/>
                  </a:cubicBezTo>
                  <a:cubicBezTo>
                    <a:pt x="1131" y="1685"/>
                    <a:pt x="1094" y="1672"/>
                    <a:pt x="1055" y="1668"/>
                  </a:cubicBezTo>
                  <a:cubicBezTo>
                    <a:pt x="1029" y="1499"/>
                    <a:pt x="1015" y="1157"/>
                    <a:pt x="1009" y="950"/>
                  </a:cubicBezTo>
                  <a:cubicBezTo>
                    <a:pt x="1008" y="919"/>
                    <a:pt x="1008" y="891"/>
                    <a:pt x="1007" y="867"/>
                  </a:cubicBezTo>
                  <a:lnTo>
                    <a:pt x="1221" y="904"/>
                  </a:lnTo>
                  <a:lnTo>
                    <a:pt x="1221" y="1002"/>
                  </a:lnTo>
                  <a:lnTo>
                    <a:pt x="1255" y="1017"/>
                  </a:lnTo>
                  <a:cubicBezTo>
                    <a:pt x="1536" y="1148"/>
                    <a:pt x="1717" y="1433"/>
                    <a:pt x="1717" y="1743"/>
                  </a:cubicBezTo>
                  <a:cubicBezTo>
                    <a:pt x="1717" y="2185"/>
                    <a:pt x="1358" y="2544"/>
                    <a:pt x="916" y="2544"/>
                  </a:cubicBezTo>
                  <a:cubicBezTo>
                    <a:pt x="475" y="2544"/>
                    <a:pt x="115" y="2185"/>
                    <a:pt x="115" y="1743"/>
                  </a:cubicBezTo>
                  <a:cubicBezTo>
                    <a:pt x="115" y="1435"/>
                    <a:pt x="288" y="1159"/>
                    <a:pt x="565" y="1023"/>
                  </a:cubicBezTo>
                  <a:close/>
                  <a:moveTo>
                    <a:pt x="933" y="1869"/>
                  </a:moveTo>
                  <a:cubicBezTo>
                    <a:pt x="933" y="1882"/>
                    <a:pt x="905" y="1912"/>
                    <a:pt x="884" y="1912"/>
                  </a:cubicBezTo>
                  <a:cubicBezTo>
                    <a:pt x="862" y="1912"/>
                    <a:pt x="835" y="1882"/>
                    <a:pt x="835" y="1869"/>
                  </a:cubicBezTo>
                  <a:cubicBezTo>
                    <a:pt x="834" y="1857"/>
                    <a:pt x="847" y="1832"/>
                    <a:pt x="884" y="1812"/>
                  </a:cubicBezTo>
                  <a:cubicBezTo>
                    <a:pt x="920" y="1832"/>
                    <a:pt x="934" y="1857"/>
                    <a:pt x="933" y="1869"/>
                  </a:cubicBezTo>
                  <a:close/>
                  <a:moveTo>
                    <a:pt x="906" y="1700"/>
                  </a:moveTo>
                  <a:cubicBezTo>
                    <a:pt x="898" y="1704"/>
                    <a:pt x="891" y="1709"/>
                    <a:pt x="884" y="1714"/>
                  </a:cubicBezTo>
                  <a:cubicBezTo>
                    <a:pt x="877" y="1709"/>
                    <a:pt x="869" y="1704"/>
                    <a:pt x="862" y="1700"/>
                  </a:cubicBezTo>
                  <a:cubicBezTo>
                    <a:pt x="833" y="1685"/>
                    <a:pt x="800" y="1674"/>
                    <a:pt x="766" y="1670"/>
                  </a:cubicBezTo>
                  <a:cubicBezTo>
                    <a:pt x="795" y="1476"/>
                    <a:pt x="806" y="1137"/>
                    <a:pt x="811" y="950"/>
                  </a:cubicBezTo>
                  <a:cubicBezTo>
                    <a:pt x="812" y="896"/>
                    <a:pt x="813" y="855"/>
                    <a:pt x="813" y="834"/>
                  </a:cubicBezTo>
                  <a:lnTo>
                    <a:pt x="955" y="858"/>
                  </a:lnTo>
                  <a:cubicBezTo>
                    <a:pt x="955" y="881"/>
                    <a:pt x="956" y="912"/>
                    <a:pt x="957" y="950"/>
                  </a:cubicBezTo>
                  <a:cubicBezTo>
                    <a:pt x="961" y="1137"/>
                    <a:pt x="973" y="1476"/>
                    <a:pt x="1002" y="1670"/>
                  </a:cubicBezTo>
                  <a:cubicBezTo>
                    <a:pt x="968" y="1674"/>
                    <a:pt x="935" y="1685"/>
                    <a:pt x="906" y="1700"/>
                  </a:cubicBezTo>
                  <a:close/>
                  <a:moveTo>
                    <a:pt x="595" y="560"/>
                  </a:moveTo>
                  <a:lnTo>
                    <a:pt x="1221" y="675"/>
                  </a:lnTo>
                  <a:lnTo>
                    <a:pt x="1221" y="749"/>
                  </a:lnTo>
                  <a:lnTo>
                    <a:pt x="1221" y="787"/>
                  </a:lnTo>
                  <a:lnTo>
                    <a:pt x="595" y="679"/>
                  </a:lnTo>
                  <a:lnTo>
                    <a:pt x="595" y="560"/>
                  </a:lnTo>
                  <a:close/>
                  <a:moveTo>
                    <a:pt x="595" y="313"/>
                  </a:moveTo>
                  <a:lnTo>
                    <a:pt x="1221" y="425"/>
                  </a:lnTo>
                  <a:lnTo>
                    <a:pt x="1221" y="557"/>
                  </a:lnTo>
                  <a:lnTo>
                    <a:pt x="595" y="443"/>
                  </a:lnTo>
                  <a:lnTo>
                    <a:pt x="595" y="313"/>
                  </a:lnTo>
                  <a:close/>
                  <a:moveTo>
                    <a:pt x="916" y="2660"/>
                  </a:moveTo>
                  <a:cubicBezTo>
                    <a:pt x="1422" y="2660"/>
                    <a:pt x="1833" y="2249"/>
                    <a:pt x="1833" y="1743"/>
                  </a:cubicBezTo>
                  <a:cubicBezTo>
                    <a:pt x="1833" y="1565"/>
                    <a:pt x="1782" y="1393"/>
                    <a:pt x="1685" y="1245"/>
                  </a:cubicBezTo>
                  <a:cubicBezTo>
                    <a:pt x="1599" y="1111"/>
                    <a:pt x="1480" y="1004"/>
                    <a:pt x="1340" y="930"/>
                  </a:cubicBezTo>
                  <a:cubicBezTo>
                    <a:pt x="1339"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path>
              </a:pathLst>
            </a:custGeom>
            <a:solidFill>
              <a:srgbClr val="3B3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Freeform 3736">
              <a:extLst>
                <a:ext uri="{FF2B5EF4-FFF2-40B4-BE49-F238E27FC236}">
                  <a16:creationId xmlns:a16="http://schemas.microsoft.com/office/drawing/2014/main" id="{51137329-0EBE-4087-A8F0-304E52CB89A2}"/>
                </a:ext>
              </a:extLst>
            </p:cNvPr>
            <p:cNvSpPr>
              <a:spLocks/>
            </p:cNvSpPr>
            <p:nvPr/>
          </p:nvSpPr>
          <p:spPr bwMode="auto">
            <a:xfrm>
              <a:off x="10281855" y="2762749"/>
              <a:ext cx="269875" cy="71438"/>
            </a:xfrm>
            <a:custGeom>
              <a:avLst/>
              <a:gdLst>
                <a:gd name="T0" fmla="*/ 0 w 526"/>
                <a:gd name="T1" fmla="*/ 69 h 139"/>
                <a:gd name="T2" fmla="*/ 71 w 526"/>
                <a:gd name="T3" fmla="*/ 139 h 139"/>
                <a:gd name="T4" fmla="*/ 455 w 526"/>
                <a:gd name="T5" fmla="*/ 139 h 139"/>
                <a:gd name="T6" fmla="*/ 526 w 526"/>
                <a:gd name="T7" fmla="*/ 69 h 139"/>
                <a:gd name="T8" fmla="*/ 455 w 526"/>
                <a:gd name="T9" fmla="*/ 0 h 139"/>
                <a:gd name="T10" fmla="*/ 71 w 526"/>
                <a:gd name="T11" fmla="*/ 0 h 139"/>
                <a:gd name="T12" fmla="*/ 0 w 526"/>
                <a:gd name="T13" fmla="*/ 69 h 139"/>
              </a:gdLst>
              <a:ahLst/>
              <a:cxnLst>
                <a:cxn ang="0">
                  <a:pos x="T0" y="T1"/>
                </a:cxn>
                <a:cxn ang="0">
                  <a:pos x="T2" y="T3"/>
                </a:cxn>
                <a:cxn ang="0">
                  <a:pos x="T4" y="T5"/>
                </a:cxn>
                <a:cxn ang="0">
                  <a:pos x="T6" y="T7"/>
                </a:cxn>
                <a:cxn ang="0">
                  <a:pos x="T8" y="T9"/>
                </a:cxn>
                <a:cxn ang="0">
                  <a:pos x="T10" y="T11"/>
                </a:cxn>
                <a:cxn ang="0">
                  <a:pos x="T12" y="T13"/>
                </a:cxn>
              </a:cxnLst>
              <a:rect l="0" t="0" r="r" b="b"/>
              <a:pathLst>
                <a:path w="526" h="139">
                  <a:moveTo>
                    <a:pt x="0" y="69"/>
                  </a:moveTo>
                  <a:cubicBezTo>
                    <a:pt x="0" y="108"/>
                    <a:pt x="32" y="139"/>
                    <a:pt x="71" y="139"/>
                  </a:cubicBezTo>
                  <a:lnTo>
                    <a:pt x="455" y="139"/>
                  </a:lnTo>
                  <a:cubicBezTo>
                    <a:pt x="494" y="139"/>
                    <a:pt x="526" y="108"/>
                    <a:pt x="526" y="69"/>
                  </a:cubicBezTo>
                  <a:cubicBezTo>
                    <a:pt x="526" y="31"/>
                    <a:pt x="494" y="0"/>
                    <a:pt x="455" y="0"/>
                  </a:cubicBezTo>
                  <a:lnTo>
                    <a:pt x="71" y="0"/>
                  </a:lnTo>
                  <a:cubicBezTo>
                    <a:pt x="32" y="0"/>
                    <a:pt x="0" y="31"/>
                    <a:pt x="0" y="6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3737">
              <a:extLst>
                <a:ext uri="{FF2B5EF4-FFF2-40B4-BE49-F238E27FC236}">
                  <a16:creationId xmlns:a16="http://schemas.microsoft.com/office/drawing/2014/main" id="{D68F5B75-F96C-43A9-B0C5-6BBA669EFB4C}"/>
                </a:ext>
              </a:extLst>
            </p:cNvPr>
            <p:cNvSpPr>
              <a:spLocks/>
            </p:cNvSpPr>
            <p:nvPr/>
          </p:nvSpPr>
          <p:spPr bwMode="auto">
            <a:xfrm>
              <a:off x="9653205" y="3262811"/>
              <a:ext cx="73025" cy="261938"/>
            </a:xfrm>
            <a:custGeom>
              <a:avLst/>
              <a:gdLst>
                <a:gd name="T0" fmla="*/ 71 w 142"/>
                <a:gd name="T1" fmla="*/ 0 h 513"/>
                <a:gd name="T2" fmla="*/ 0 w 142"/>
                <a:gd name="T3" fmla="*/ 69 h 513"/>
                <a:gd name="T4" fmla="*/ 0 w 142"/>
                <a:gd name="T5" fmla="*/ 443 h 513"/>
                <a:gd name="T6" fmla="*/ 71 w 142"/>
                <a:gd name="T7" fmla="*/ 513 h 513"/>
                <a:gd name="T8" fmla="*/ 142 w 142"/>
                <a:gd name="T9" fmla="*/ 443 h 513"/>
                <a:gd name="T10" fmla="*/ 142 w 142"/>
                <a:gd name="T11" fmla="*/ 69 h 513"/>
                <a:gd name="T12" fmla="*/ 71 w 142"/>
                <a:gd name="T13" fmla="*/ 0 h 513"/>
              </a:gdLst>
              <a:ahLst/>
              <a:cxnLst>
                <a:cxn ang="0">
                  <a:pos x="T0" y="T1"/>
                </a:cxn>
                <a:cxn ang="0">
                  <a:pos x="T2" y="T3"/>
                </a:cxn>
                <a:cxn ang="0">
                  <a:pos x="T4" y="T5"/>
                </a:cxn>
                <a:cxn ang="0">
                  <a:pos x="T6" y="T7"/>
                </a:cxn>
                <a:cxn ang="0">
                  <a:pos x="T8" y="T9"/>
                </a:cxn>
                <a:cxn ang="0">
                  <a:pos x="T10" y="T11"/>
                </a:cxn>
                <a:cxn ang="0">
                  <a:pos x="T12" y="T13"/>
                </a:cxn>
              </a:cxnLst>
              <a:rect l="0" t="0" r="r" b="b"/>
              <a:pathLst>
                <a:path w="142" h="513">
                  <a:moveTo>
                    <a:pt x="71" y="0"/>
                  </a:moveTo>
                  <a:cubicBezTo>
                    <a:pt x="32" y="0"/>
                    <a:pt x="0" y="31"/>
                    <a:pt x="0" y="69"/>
                  </a:cubicBezTo>
                  <a:lnTo>
                    <a:pt x="0" y="443"/>
                  </a:lnTo>
                  <a:cubicBezTo>
                    <a:pt x="0" y="482"/>
                    <a:pt x="32" y="513"/>
                    <a:pt x="71" y="513"/>
                  </a:cubicBezTo>
                  <a:cubicBezTo>
                    <a:pt x="110" y="513"/>
                    <a:pt x="142" y="482"/>
                    <a:pt x="142" y="443"/>
                  </a:cubicBezTo>
                  <a:lnTo>
                    <a:pt x="142" y="69"/>
                  </a:lnTo>
                  <a:cubicBezTo>
                    <a:pt x="142" y="31"/>
                    <a:pt x="110" y="0"/>
                    <a:pt x="7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3738">
              <a:extLst>
                <a:ext uri="{FF2B5EF4-FFF2-40B4-BE49-F238E27FC236}">
                  <a16:creationId xmlns:a16="http://schemas.microsoft.com/office/drawing/2014/main" id="{5C8C1EA3-6A8D-489E-954C-72809FEDE5B8}"/>
                </a:ext>
              </a:extLst>
            </p:cNvPr>
            <p:cNvSpPr>
              <a:spLocks/>
            </p:cNvSpPr>
            <p:nvPr/>
          </p:nvSpPr>
          <p:spPr bwMode="auto">
            <a:xfrm>
              <a:off x="8905493" y="2729411"/>
              <a:ext cx="269875" cy="71438"/>
            </a:xfrm>
            <a:custGeom>
              <a:avLst/>
              <a:gdLst>
                <a:gd name="T0" fmla="*/ 71 w 526"/>
                <a:gd name="T1" fmla="*/ 138 h 138"/>
                <a:gd name="T2" fmla="*/ 455 w 526"/>
                <a:gd name="T3" fmla="*/ 138 h 138"/>
                <a:gd name="T4" fmla="*/ 526 w 526"/>
                <a:gd name="T5" fmla="*/ 69 h 138"/>
                <a:gd name="T6" fmla="*/ 455 w 526"/>
                <a:gd name="T7" fmla="*/ 0 h 138"/>
                <a:gd name="T8" fmla="*/ 71 w 526"/>
                <a:gd name="T9" fmla="*/ 0 h 138"/>
                <a:gd name="T10" fmla="*/ 0 w 526"/>
                <a:gd name="T11" fmla="*/ 69 h 138"/>
                <a:gd name="T12" fmla="*/ 71 w 52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526" h="138">
                  <a:moveTo>
                    <a:pt x="71" y="138"/>
                  </a:moveTo>
                  <a:lnTo>
                    <a:pt x="455" y="138"/>
                  </a:lnTo>
                  <a:cubicBezTo>
                    <a:pt x="494" y="138"/>
                    <a:pt x="526" y="107"/>
                    <a:pt x="526" y="69"/>
                  </a:cubicBezTo>
                  <a:cubicBezTo>
                    <a:pt x="526" y="31"/>
                    <a:pt x="494" y="0"/>
                    <a:pt x="455" y="0"/>
                  </a:cubicBezTo>
                  <a:lnTo>
                    <a:pt x="71" y="0"/>
                  </a:lnTo>
                  <a:cubicBezTo>
                    <a:pt x="32" y="0"/>
                    <a:pt x="0" y="31"/>
                    <a:pt x="0" y="69"/>
                  </a:cubicBezTo>
                  <a:cubicBezTo>
                    <a:pt x="0" y="107"/>
                    <a:pt x="32" y="138"/>
                    <a:pt x="71" y="13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3739">
              <a:extLst>
                <a:ext uri="{FF2B5EF4-FFF2-40B4-BE49-F238E27FC236}">
                  <a16:creationId xmlns:a16="http://schemas.microsoft.com/office/drawing/2014/main" id="{CF0F55DC-D7EA-43A3-8C58-A360C7FD21FA}"/>
                </a:ext>
              </a:extLst>
            </p:cNvPr>
            <p:cNvSpPr>
              <a:spLocks/>
            </p:cNvSpPr>
            <p:nvPr/>
          </p:nvSpPr>
          <p:spPr bwMode="auto">
            <a:xfrm>
              <a:off x="9062655" y="2194424"/>
              <a:ext cx="239713" cy="192088"/>
            </a:xfrm>
            <a:custGeom>
              <a:avLst/>
              <a:gdLst>
                <a:gd name="T0" fmla="*/ 38 w 467"/>
                <a:gd name="T1" fmla="*/ 125 h 374"/>
                <a:gd name="T2" fmla="*/ 344 w 467"/>
                <a:gd name="T3" fmla="*/ 351 h 374"/>
                <a:gd name="T4" fmla="*/ 443 w 467"/>
                <a:gd name="T5" fmla="*/ 337 h 374"/>
                <a:gd name="T6" fmla="*/ 429 w 467"/>
                <a:gd name="T7" fmla="*/ 241 h 374"/>
                <a:gd name="T8" fmla="*/ 123 w 467"/>
                <a:gd name="T9" fmla="*/ 14 h 374"/>
                <a:gd name="T10" fmla="*/ 81 w 467"/>
                <a:gd name="T11" fmla="*/ 0 h 374"/>
                <a:gd name="T12" fmla="*/ 24 w 467"/>
                <a:gd name="T13" fmla="*/ 28 h 374"/>
                <a:gd name="T14" fmla="*/ 38 w 467"/>
                <a:gd name="T15" fmla="*/ 125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7" h="374">
                  <a:moveTo>
                    <a:pt x="38" y="125"/>
                  </a:moveTo>
                  <a:lnTo>
                    <a:pt x="344" y="351"/>
                  </a:lnTo>
                  <a:cubicBezTo>
                    <a:pt x="375" y="374"/>
                    <a:pt x="419" y="368"/>
                    <a:pt x="443" y="337"/>
                  </a:cubicBezTo>
                  <a:cubicBezTo>
                    <a:pt x="467" y="307"/>
                    <a:pt x="460" y="264"/>
                    <a:pt x="429" y="241"/>
                  </a:cubicBezTo>
                  <a:lnTo>
                    <a:pt x="123" y="14"/>
                  </a:lnTo>
                  <a:cubicBezTo>
                    <a:pt x="111" y="5"/>
                    <a:pt x="96" y="0"/>
                    <a:pt x="81" y="0"/>
                  </a:cubicBezTo>
                  <a:cubicBezTo>
                    <a:pt x="59" y="0"/>
                    <a:pt x="38" y="10"/>
                    <a:pt x="24" y="28"/>
                  </a:cubicBezTo>
                  <a:cubicBezTo>
                    <a:pt x="0" y="58"/>
                    <a:pt x="7" y="102"/>
                    <a:pt x="38" y="12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3740">
              <a:extLst>
                <a:ext uri="{FF2B5EF4-FFF2-40B4-BE49-F238E27FC236}">
                  <a16:creationId xmlns:a16="http://schemas.microsoft.com/office/drawing/2014/main" id="{6125E1DC-7198-4C2C-ACE4-6322DB063C9D}"/>
                </a:ext>
              </a:extLst>
            </p:cNvPr>
            <p:cNvSpPr>
              <a:spLocks/>
            </p:cNvSpPr>
            <p:nvPr/>
          </p:nvSpPr>
          <p:spPr bwMode="auto">
            <a:xfrm>
              <a:off x="10162793" y="2194424"/>
              <a:ext cx="238125" cy="192088"/>
            </a:xfrm>
            <a:custGeom>
              <a:avLst/>
              <a:gdLst>
                <a:gd name="T0" fmla="*/ 123 w 466"/>
                <a:gd name="T1" fmla="*/ 351 h 374"/>
                <a:gd name="T2" fmla="*/ 429 w 466"/>
                <a:gd name="T3" fmla="*/ 125 h 374"/>
                <a:gd name="T4" fmla="*/ 442 w 466"/>
                <a:gd name="T5" fmla="*/ 28 h 374"/>
                <a:gd name="T6" fmla="*/ 386 w 466"/>
                <a:gd name="T7" fmla="*/ 0 h 374"/>
                <a:gd name="T8" fmla="*/ 343 w 466"/>
                <a:gd name="T9" fmla="*/ 14 h 374"/>
                <a:gd name="T10" fmla="*/ 37 w 466"/>
                <a:gd name="T11" fmla="*/ 241 h 374"/>
                <a:gd name="T12" fmla="*/ 23 w 466"/>
                <a:gd name="T13" fmla="*/ 337 h 374"/>
                <a:gd name="T14" fmla="*/ 123 w 466"/>
                <a:gd name="T15" fmla="*/ 351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374">
                  <a:moveTo>
                    <a:pt x="123" y="351"/>
                  </a:moveTo>
                  <a:lnTo>
                    <a:pt x="429" y="125"/>
                  </a:lnTo>
                  <a:cubicBezTo>
                    <a:pt x="460" y="102"/>
                    <a:pt x="466" y="58"/>
                    <a:pt x="442" y="28"/>
                  </a:cubicBezTo>
                  <a:cubicBezTo>
                    <a:pt x="428" y="10"/>
                    <a:pt x="407" y="0"/>
                    <a:pt x="386" y="0"/>
                  </a:cubicBezTo>
                  <a:cubicBezTo>
                    <a:pt x="371" y="0"/>
                    <a:pt x="356" y="5"/>
                    <a:pt x="343" y="14"/>
                  </a:cubicBezTo>
                  <a:lnTo>
                    <a:pt x="37" y="241"/>
                  </a:lnTo>
                  <a:cubicBezTo>
                    <a:pt x="6" y="264"/>
                    <a:pt x="0" y="307"/>
                    <a:pt x="23" y="337"/>
                  </a:cubicBezTo>
                  <a:cubicBezTo>
                    <a:pt x="47" y="368"/>
                    <a:pt x="92" y="374"/>
                    <a:pt x="123" y="35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3741">
              <a:extLst>
                <a:ext uri="{FF2B5EF4-FFF2-40B4-BE49-F238E27FC236}">
                  <a16:creationId xmlns:a16="http://schemas.microsoft.com/office/drawing/2014/main" id="{AAD8239D-8566-440A-93C4-B440F83557C8}"/>
                </a:ext>
              </a:extLst>
            </p:cNvPr>
            <p:cNvSpPr>
              <a:spLocks/>
            </p:cNvSpPr>
            <p:nvPr/>
          </p:nvSpPr>
          <p:spPr bwMode="auto">
            <a:xfrm>
              <a:off x="9108693" y="3148511"/>
              <a:ext cx="219075" cy="211138"/>
            </a:xfrm>
            <a:custGeom>
              <a:avLst/>
              <a:gdLst>
                <a:gd name="T0" fmla="*/ 349 w 427"/>
                <a:gd name="T1" fmla="*/ 0 h 410"/>
                <a:gd name="T2" fmla="*/ 299 w 427"/>
                <a:gd name="T3" fmla="*/ 20 h 410"/>
                <a:gd name="T4" fmla="*/ 27 w 427"/>
                <a:gd name="T5" fmla="*/ 285 h 410"/>
                <a:gd name="T6" fmla="*/ 27 w 427"/>
                <a:gd name="T7" fmla="*/ 383 h 410"/>
                <a:gd name="T8" fmla="*/ 128 w 427"/>
                <a:gd name="T9" fmla="*/ 383 h 410"/>
                <a:gd name="T10" fmla="*/ 399 w 427"/>
                <a:gd name="T11" fmla="*/ 118 h 410"/>
                <a:gd name="T12" fmla="*/ 399 w 427"/>
                <a:gd name="T13" fmla="*/ 20 h 410"/>
                <a:gd name="T14" fmla="*/ 349 w 427"/>
                <a:gd name="T15" fmla="*/ 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349" y="0"/>
                  </a:moveTo>
                  <a:cubicBezTo>
                    <a:pt x="331" y="0"/>
                    <a:pt x="313" y="7"/>
                    <a:pt x="299" y="20"/>
                  </a:cubicBezTo>
                  <a:lnTo>
                    <a:pt x="27" y="285"/>
                  </a:lnTo>
                  <a:cubicBezTo>
                    <a:pt x="0" y="312"/>
                    <a:pt x="0" y="356"/>
                    <a:pt x="27" y="383"/>
                  </a:cubicBezTo>
                  <a:cubicBezTo>
                    <a:pt x="55" y="410"/>
                    <a:pt x="100" y="410"/>
                    <a:pt x="128" y="383"/>
                  </a:cubicBezTo>
                  <a:lnTo>
                    <a:pt x="399" y="118"/>
                  </a:lnTo>
                  <a:cubicBezTo>
                    <a:pt x="427" y="91"/>
                    <a:pt x="427" y="47"/>
                    <a:pt x="399" y="20"/>
                  </a:cubicBezTo>
                  <a:cubicBezTo>
                    <a:pt x="385" y="7"/>
                    <a:pt x="367" y="0"/>
                    <a:pt x="34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3742">
              <a:extLst>
                <a:ext uri="{FF2B5EF4-FFF2-40B4-BE49-F238E27FC236}">
                  <a16:creationId xmlns:a16="http://schemas.microsoft.com/office/drawing/2014/main" id="{1DEDE975-35EE-4278-BBE2-0FA752AE67BE}"/>
                </a:ext>
              </a:extLst>
            </p:cNvPr>
            <p:cNvSpPr>
              <a:spLocks/>
            </p:cNvSpPr>
            <p:nvPr/>
          </p:nvSpPr>
          <p:spPr bwMode="auto">
            <a:xfrm>
              <a:off x="10113580" y="3148511"/>
              <a:ext cx="219075" cy="211138"/>
            </a:xfrm>
            <a:custGeom>
              <a:avLst/>
              <a:gdLst>
                <a:gd name="T0" fmla="*/ 128 w 427"/>
                <a:gd name="T1" fmla="*/ 20 h 410"/>
                <a:gd name="T2" fmla="*/ 78 w 427"/>
                <a:gd name="T3" fmla="*/ 0 h 410"/>
                <a:gd name="T4" fmla="*/ 28 w 427"/>
                <a:gd name="T5" fmla="*/ 20 h 410"/>
                <a:gd name="T6" fmla="*/ 28 w 427"/>
                <a:gd name="T7" fmla="*/ 118 h 410"/>
                <a:gd name="T8" fmla="*/ 299 w 427"/>
                <a:gd name="T9" fmla="*/ 383 h 410"/>
                <a:gd name="T10" fmla="*/ 399 w 427"/>
                <a:gd name="T11" fmla="*/ 383 h 410"/>
                <a:gd name="T12" fmla="*/ 399 w 427"/>
                <a:gd name="T13" fmla="*/ 285 h 410"/>
                <a:gd name="T14" fmla="*/ 128 w 427"/>
                <a:gd name="T15" fmla="*/ 2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128" y="20"/>
                  </a:moveTo>
                  <a:cubicBezTo>
                    <a:pt x="114" y="7"/>
                    <a:pt x="96" y="0"/>
                    <a:pt x="78" y="0"/>
                  </a:cubicBezTo>
                  <a:cubicBezTo>
                    <a:pt x="60" y="0"/>
                    <a:pt x="42" y="7"/>
                    <a:pt x="28" y="20"/>
                  </a:cubicBezTo>
                  <a:cubicBezTo>
                    <a:pt x="0" y="47"/>
                    <a:pt x="0" y="91"/>
                    <a:pt x="28" y="118"/>
                  </a:cubicBezTo>
                  <a:lnTo>
                    <a:pt x="299" y="383"/>
                  </a:lnTo>
                  <a:cubicBezTo>
                    <a:pt x="327" y="410"/>
                    <a:pt x="372" y="410"/>
                    <a:pt x="399" y="383"/>
                  </a:cubicBezTo>
                  <a:cubicBezTo>
                    <a:pt x="427" y="356"/>
                    <a:pt x="427" y="312"/>
                    <a:pt x="399" y="285"/>
                  </a:cubicBezTo>
                  <a:lnTo>
                    <a:pt x="128" y="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Rectángulo 3">
            <a:extLst>
              <a:ext uri="{FF2B5EF4-FFF2-40B4-BE49-F238E27FC236}">
                <a16:creationId xmlns:a16="http://schemas.microsoft.com/office/drawing/2014/main" id="{08E64391-89A2-44E1-8CE2-CDAE6679EF13}"/>
              </a:ext>
            </a:extLst>
          </p:cNvPr>
          <p:cNvSpPr/>
          <p:nvPr/>
        </p:nvSpPr>
        <p:spPr>
          <a:xfrm>
            <a:off x="697725" y="1672116"/>
            <a:ext cx="4226536" cy="2652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La filosofía de comercialización adelantada bajo este mecanismo de administración, atiende a la necesidad de construir un precio mínimo pensado en que se transfiere  un conjunto de bienes en bloque a un único inversionista comprador.</a:t>
            </a:r>
          </a:p>
        </p:txBody>
      </p:sp>
      <p:sp>
        <p:nvSpPr>
          <p:cNvPr id="25" name="Rectángulo 24">
            <a:extLst>
              <a:ext uri="{FF2B5EF4-FFF2-40B4-BE49-F238E27FC236}">
                <a16:creationId xmlns:a16="http://schemas.microsoft.com/office/drawing/2014/main" id="{5E722826-F872-4DED-B5D0-B0B077898015}"/>
              </a:ext>
            </a:extLst>
          </p:cNvPr>
          <p:cNvSpPr/>
          <p:nvPr/>
        </p:nvSpPr>
        <p:spPr>
          <a:xfrm>
            <a:off x="5780493" y="1673203"/>
            <a:ext cx="4445424" cy="2673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El proceso de comercialización de bienes con aplicación del mecanismo de venta masiva  contará con la intervención de un promotor especializado en el tema que conozca el mercado, logre la consecución de potenciales inversionistas, y se encargue de la construcción del valor global del portafolio.</a:t>
            </a:r>
            <a:endParaRPr lang="es-CO" dirty="0"/>
          </a:p>
        </p:txBody>
      </p:sp>
      <p:sp>
        <p:nvSpPr>
          <p:cNvPr id="27" name="Rectángulo 26">
            <a:extLst>
              <a:ext uri="{FF2B5EF4-FFF2-40B4-BE49-F238E27FC236}">
                <a16:creationId xmlns:a16="http://schemas.microsoft.com/office/drawing/2014/main" id="{4F6D78BF-A0F7-4F25-BBA2-0F1F92F3DAA0}"/>
              </a:ext>
            </a:extLst>
          </p:cNvPr>
          <p:cNvSpPr/>
          <p:nvPr/>
        </p:nvSpPr>
        <p:spPr>
          <a:xfrm>
            <a:off x="2240266" y="4639107"/>
            <a:ext cx="6683450" cy="1667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La iniciativa de llevar a cabo procesos de venta masiva nace de la SAE S.A.S. y con el proyecto que se adelanta actualmente con la cooperación del Gobierno Americano, dentro de los resultados que se buscan está el de la creación de un modelo sostenible que le permita a la SAE S.A.S. realizar ventas similares en el futuro</a:t>
            </a:r>
            <a:endParaRPr lang="es-CO" dirty="0"/>
          </a:p>
        </p:txBody>
      </p:sp>
    </p:spTree>
    <p:extLst>
      <p:ext uri="{BB962C8B-B14F-4D97-AF65-F5344CB8AC3E}">
        <p14:creationId xmlns:p14="http://schemas.microsoft.com/office/powerpoint/2010/main" val="2588686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0032"/>
            <a:ext cx="12318435" cy="6859156"/>
          </a:xfrm>
          <a:prstGeom prst="rect">
            <a:avLst/>
          </a:prstGeom>
        </p:spPr>
      </p:pic>
      <p:sp>
        <p:nvSpPr>
          <p:cNvPr id="72" name="Content Placeholder 2"/>
          <p:cNvSpPr txBox="1">
            <a:spLocks/>
          </p:cNvSpPr>
          <p:nvPr/>
        </p:nvSpPr>
        <p:spPr>
          <a:xfrm>
            <a:off x="843306" y="2240396"/>
            <a:ext cx="10457042" cy="4010275"/>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lnSpc>
                <a:spcPct val="100000"/>
              </a:lnSpc>
              <a:spcBef>
                <a:spcPts val="0"/>
              </a:spcBef>
              <a:buNone/>
            </a:pPr>
            <a:endParaRPr lang="es-CO" sz="3600" dirty="0">
              <a:solidFill>
                <a:schemeClr val="bg1">
                  <a:lumMod val="50000"/>
                </a:schemeClr>
              </a:solidFill>
              <a:latin typeface="Candara" panose="020E0502030303020204" pitchFamily="34" charset="0"/>
            </a:endParaRPr>
          </a:p>
        </p:txBody>
      </p:sp>
      <p:sp>
        <p:nvSpPr>
          <p:cNvPr id="5" name="Title 1"/>
          <p:cNvSpPr txBox="1">
            <a:spLocks/>
          </p:cNvSpPr>
          <p:nvPr/>
        </p:nvSpPr>
        <p:spPr>
          <a:xfrm>
            <a:off x="4249271" y="-286811"/>
            <a:ext cx="7855673" cy="81604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800" dirty="0">
                <a:solidFill>
                  <a:srgbClr val="2C6B81"/>
                </a:solidFill>
                <a:latin typeface="+mn-lt"/>
                <a:ea typeface="+mn-ea"/>
                <a:cs typeface="Calibri" panose="020F0502020204030204" pitchFamily="34" charset="0"/>
              </a:rPr>
              <a:t>OBJETO SOCIAL CISA</a:t>
            </a:r>
          </a:p>
        </p:txBody>
      </p:sp>
      <p:cxnSp>
        <p:nvCxnSpPr>
          <p:cNvPr id="9" name="Conector recto 8"/>
          <p:cNvCxnSpPr/>
          <p:nvPr/>
        </p:nvCxnSpPr>
        <p:spPr>
          <a:xfrm>
            <a:off x="7765961" y="464835"/>
            <a:ext cx="4338983" cy="0"/>
          </a:xfrm>
          <a:prstGeom prst="line">
            <a:avLst/>
          </a:prstGeom>
          <a:ln w="28575">
            <a:solidFill>
              <a:srgbClr val="2C6B81"/>
            </a:solidFill>
          </a:ln>
        </p:spPr>
        <p:style>
          <a:lnRef idx="1">
            <a:schemeClr val="accent1"/>
          </a:lnRef>
          <a:fillRef idx="0">
            <a:schemeClr val="accent1"/>
          </a:fillRef>
          <a:effectRef idx="0">
            <a:schemeClr val="accent1"/>
          </a:effectRef>
          <a:fontRef idx="minor">
            <a:schemeClr val="tx1"/>
          </a:fontRef>
        </p:style>
      </p:cxnSp>
      <p:sp>
        <p:nvSpPr>
          <p:cNvPr id="14" name="Rectángulo 13"/>
          <p:cNvSpPr/>
          <p:nvPr/>
        </p:nvSpPr>
        <p:spPr>
          <a:xfrm>
            <a:off x="712980" y="2843726"/>
            <a:ext cx="5429496" cy="2512362"/>
          </a:xfrm>
          <a:prstGeom prst="rect">
            <a:avLst/>
          </a:prstGeom>
          <a:noFill/>
          <a:ln w="38100">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sz="2000" b="1" dirty="0">
              <a:solidFill>
                <a:srgbClr val="006C65"/>
              </a:solidFill>
              <a:latin typeface="Calibri" panose="020F0502020204030204" pitchFamily="34" charset="0"/>
              <a:cs typeface="Calibri" panose="020F0502020204030204" pitchFamily="34" charset="0"/>
            </a:endParaRPr>
          </a:p>
          <a:p>
            <a:pPr algn="ctr"/>
            <a:r>
              <a:rPr lang="es-CO" sz="2400" b="1" dirty="0">
                <a:solidFill>
                  <a:srgbClr val="006C65"/>
                </a:solidFill>
                <a:latin typeface="Calibri" panose="020F0502020204030204" pitchFamily="34" charset="0"/>
                <a:cs typeface="Calibri" panose="020F0502020204030204" pitchFamily="34" charset="0"/>
              </a:rPr>
              <a:t>Objeto social principal: </a:t>
            </a:r>
          </a:p>
          <a:p>
            <a:pPr algn="ctr"/>
            <a:r>
              <a:rPr lang="es-CO" sz="2000" dirty="0">
                <a:solidFill>
                  <a:schemeClr val="bg2">
                    <a:lumMod val="50000"/>
                  </a:schemeClr>
                </a:solidFill>
                <a:latin typeface="Calibri" panose="020F0502020204030204" pitchFamily="34" charset="0"/>
                <a:cs typeface="Calibri" panose="020F0502020204030204" pitchFamily="34" charset="0"/>
              </a:rPr>
              <a:t>La Entidad cuenta con la facultad legal para prestar el servicio de asesoría técnica y profesional a entidades de cualquier orden o rama en el diagnóstico y/o valoración de sus activos, igualmente puede g</a:t>
            </a:r>
            <a:r>
              <a:rPr lang="es-ES" sz="2000" dirty="0">
                <a:solidFill>
                  <a:schemeClr val="bg2">
                    <a:lumMod val="50000"/>
                  </a:schemeClr>
                </a:solidFill>
                <a:latin typeface="Calibri" panose="020F0502020204030204" pitchFamily="34" charset="0"/>
                <a:cs typeface="Calibri" panose="020F0502020204030204" pitchFamily="34" charset="0"/>
              </a:rPr>
              <a:t>estionar, comercializar e intermediar toda clase de bienes.</a:t>
            </a:r>
            <a:endParaRPr lang="es-CO" dirty="0">
              <a:solidFill>
                <a:schemeClr val="bg2">
                  <a:lumMod val="50000"/>
                </a:schemeClr>
              </a:solidFill>
              <a:latin typeface="Calibri" panose="020F0502020204030204" pitchFamily="34" charset="0"/>
              <a:cs typeface="Calibri" panose="020F0502020204030204" pitchFamily="34" charset="0"/>
            </a:endParaRPr>
          </a:p>
          <a:p>
            <a:pPr algn="ctr"/>
            <a:endParaRPr lang="es-ES" sz="2000" dirty="0">
              <a:solidFill>
                <a:schemeClr val="bg2">
                  <a:lumMod val="50000"/>
                </a:schemeClr>
              </a:solidFill>
              <a:latin typeface="Calibri" panose="020F0502020204030204" pitchFamily="34" charset="0"/>
              <a:cs typeface="Calibri" panose="020F0502020204030204" pitchFamily="34" charset="0"/>
            </a:endParaRPr>
          </a:p>
        </p:txBody>
      </p:sp>
      <p:sp>
        <p:nvSpPr>
          <p:cNvPr id="4" name="Rectángulo redondeado 18">
            <a:extLst>
              <a:ext uri="{FF2B5EF4-FFF2-40B4-BE49-F238E27FC236}">
                <a16:creationId xmlns:a16="http://schemas.microsoft.com/office/drawing/2014/main" id="{9B71C563-9CBF-4E43-A2CD-F2E3D0E35094}"/>
              </a:ext>
            </a:extLst>
          </p:cNvPr>
          <p:cNvSpPr/>
          <p:nvPr/>
        </p:nvSpPr>
        <p:spPr>
          <a:xfrm>
            <a:off x="2003663" y="749994"/>
            <a:ext cx="8136328" cy="959488"/>
          </a:xfrm>
          <a:prstGeom prst="roundRect">
            <a:avLst/>
          </a:prstGeom>
          <a:solidFill>
            <a:srgbClr val="006C65"/>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2400" b="1" dirty="0">
                <a:solidFill>
                  <a:schemeClr val="bg1"/>
                </a:solidFill>
              </a:rPr>
              <a:t>¿CISA ESTÁ FACULTADA PARA CUMPLIR EL ROL DE ESTRUCTURADOR EN EL MECANISMO DE VENTA MASIVA?</a:t>
            </a:r>
            <a:endParaRPr lang="es-CO" sz="2400" b="1" dirty="0">
              <a:solidFill>
                <a:schemeClr val="bg1"/>
              </a:solidFill>
            </a:endParaRPr>
          </a:p>
        </p:txBody>
      </p:sp>
      <p:sp>
        <p:nvSpPr>
          <p:cNvPr id="10" name="Rectángulo 9">
            <a:extLst>
              <a:ext uri="{FF2B5EF4-FFF2-40B4-BE49-F238E27FC236}">
                <a16:creationId xmlns:a16="http://schemas.microsoft.com/office/drawing/2014/main" id="{BA87638D-C7CB-41D7-9A4E-CBF566769112}"/>
              </a:ext>
            </a:extLst>
          </p:cNvPr>
          <p:cNvSpPr/>
          <p:nvPr/>
        </p:nvSpPr>
        <p:spPr>
          <a:xfrm>
            <a:off x="6334430" y="2843726"/>
            <a:ext cx="5096244" cy="2512362"/>
          </a:xfrm>
          <a:prstGeom prst="rect">
            <a:avLst/>
          </a:prstGeom>
          <a:noFill/>
          <a:ln w="38100">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CO" sz="2400" b="1" dirty="0">
                <a:solidFill>
                  <a:srgbClr val="006C65"/>
                </a:solidFill>
                <a:latin typeface="Calibri" panose="020F0502020204030204" pitchFamily="34" charset="0"/>
                <a:cs typeface="Calibri" panose="020F0502020204030204" pitchFamily="34" charset="0"/>
              </a:rPr>
              <a:t>Objeto complementario: </a:t>
            </a:r>
          </a:p>
          <a:p>
            <a:pPr algn="ctr"/>
            <a:r>
              <a:rPr lang="es-CO" sz="2000" dirty="0">
                <a:solidFill>
                  <a:schemeClr val="bg2">
                    <a:lumMod val="50000"/>
                  </a:schemeClr>
                </a:solidFill>
                <a:latin typeface="Calibri" panose="020F0502020204030204" pitchFamily="34" charset="0"/>
                <a:cs typeface="Calibri" panose="020F0502020204030204" pitchFamily="34" charset="0"/>
              </a:rPr>
              <a:t>CISA puede intervenir en toda clase de operaciones inmobiliaria tales como estudio de mercado, corretaje, estudio de títulos, escrituración, constitución y cancelación de garantías y ejecución de avalúos. </a:t>
            </a:r>
            <a:endParaRPr lang="es-ES" sz="2000" i="1" dirty="0">
              <a:solidFill>
                <a:schemeClr val="bg2">
                  <a:lumMod val="50000"/>
                </a:schemeClr>
              </a:solidFill>
              <a:latin typeface="Calibri" panose="020F0502020204030204" pitchFamily="34" charset="0"/>
              <a:cs typeface="Calibri" panose="020F0502020204030204" pitchFamily="34" charset="0"/>
            </a:endParaRPr>
          </a:p>
        </p:txBody>
      </p:sp>
      <p:sp>
        <p:nvSpPr>
          <p:cNvPr id="22" name="CuadroTexto 21">
            <a:extLst>
              <a:ext uri="{FF2B5EF4-FFF2-40B4-BE49-F238E27FC236}">
                <a16:creationId xmlns:a16="http://schemas.microsoft.com/office/drawing/2014/main" id="{3F54D3C8-09C9-4BAA-BF3A-538812D84BA3}"/>
              </a:ext>
            </a:extLst>
          </p:cNvPr>
          <p:cNvSpPr txBox="1"/>
          <p:nvPr/>
        </p:nvSpPr>
        <p:spPr>
          <a:xfrm>
            <a:off x="2471624" y="5658218"/>
            <a:ext cx="7341705" cy="1015663"/>
          </a:xfrm>
          <a:prstGeom prst="rect">
            <a:avLst/>
          </a:prstGeom>
          <a:solidFill>
            <a:srgbClr val="006C65"/>
          </a:solidFill>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s-CO" sz="2000" b="1" dirty="0">
                <a:solidFill>
                  <a:schemeClr val="bg1"/>
                </a:solidFill>
                <a:latin typeface="Calibri" panose="020F0502020204030204" pitchFamily="34" charset="0"/>
                <a:cs typeface="Calibri" panose="020F0502020204030204" pitchFamily="34" charset="0"/>
              </a:rPr>
              <a:t>CONCLUSIÓN: CISA PUEDE LLEVAR A CABO CUALQUIER TIPO DE NEGOCIOS RELACIONADOS CON LA ESTRUCTURACIÓN DE OPERACIONES INMOBILIARIAS</a:t>
            </a:r>
          </a:p>
        </p:txBody>
      </p:sp>
      <p:sp>
        <p:nvSpPr>
          <p:cNvPr id="15" name="CuadroTexto 14">
            <a:extLst>
              <a:ext uri="{FF2B5EF4-FFF2-40B4-BE49-F238E27FC236}">
                <a16:creationId xmlns:a16="http://schemas.microsoft.com/office/drawing/2014/main" id="{A337CB03-F5D9-43C8-A2DA-2743ACC9BD4E}"/>
              </a:ext>
            </a:extLst>
          </p:cNvPr>
          <p:cNvSpPr txBox="1"/>
          <p:nvPr/>
        </p:nvSpPr>
        <p:spPr>
          <a:xfrm>
            <a:off x="3174967" y="1886453"/>
            <a:ext cx="5842065" cy="70788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s-CO" sz="2000" b="1" dirty="0">
                <a:solidFill>
                  <a:srgbClr val="006C65"/>
                </a:solidFill>
                <a:latin typeface="Calibri" panose="020F0502020204030204" pitchFamily="34" charset="0"/>
                <a:cs typeface="Calibri" panose="020F0502020204030204" pitchFamily="34" charset="0"/>
              </a:rPr>
              <a:t>DE ACUERDO CON LOS ESTATUTOS SOCIALES CISA</a:t>
            </a:r>
          </a:p>
          <a:p>
            <a:pPr algn="ctr"/>
            <a:r>
              <a:rPr lang="es-CO" sz="2000" b="1" dirty="0">
                <a:solidFill>
                  <a:srgbClr val="006C65"/>
                </a:solidFill>
                <a:latin typeface="Calibri" panose="020F0502020204030204" pitchFamily="34" charset="0"/>
                <a:cs typeface="Calibri" panose="020F0502020204030204" pitchFamily="34" charset="0"/>
              </a:rPr>
              <a:t>(Artículo 5º)  </a:t>
            </a:r>
          </a:p>
        </p:txBody>
      </p:sp>
      <p:pic>
        <p:nvPicPr>
          <p:cNvPr id="11" name="Imagen 10" descr="Logotipo, nombre de la empresa&#10;&#10;Descripción generada automáticamente">
            <a:extLst>
              <a:ext uri="{FF2B5EF4-FFF2-40B4-BE49-F238E27FC236}">
                <a16:creationId xmlns:a16="http://schemas.microsoft.com/office/drawing/2014/main" id="{5568F9E0-7C9A-4E54-9B1C-4A5B254933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6" y="70884"/>
            <a:ext cx="1703116" cy="873254"/>
          </a:xfrm>
          <a:prstGeom prst="rect">
            <a:avLst/>
          </a:prstGeom>
        </p:spPr>
      </p:pic>
    </p:spTree>
    <p:extLst>
      <p:ext uri="{BB962C8B-B14F-4D97-AF65-F5344CB8AC3E}">
        <p14:creationId xmlns:p14="http://schemas.microsoft.com/office/powerpoint/2010/main" val="3632964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56"/>
            <a:ext cx="12318435" cy="6859156"/>
          </a:xfrm>
          <a:prstGeom prst="rect">
            <a:avLst/>
          </a:prstGeom>
        </p:spPr>
      </p:pic>
      <p:sp>
        <p:nvSpPr>
          <p:cNvPr id="72" name="Content Placeholder 2"/>
          <p:cNvSpPr txBox="1">
            <a:spLocks/>
          </p:cNvSpPr>
          <p:nvPr/>
        </p:nvSpPr>
        <p:spPr>
          <a:xfrm>
            <a:off x="843306" y="2240396"/>
            <a:ext cx="10457042" cy="4010275"/>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lnSpc>
                <a:spcPct val="100000"/>
              </a:lnSpc>
              <a:spcBef>
                <a:spcPts val="0"/>
              </a:spcBef>
              <a:buNone/>
            </a:pPr>
            <a:endParaRPr lang="es-CO" sz="3600" dirty="0">
              <a:solidFill>
                <a:schemeClr val="bg1">
                  <a:lumMod val="50000"/>
                </a:schemeClr>
              </a:solidFill>
              <a:latin typeface="Candara" panose="020E0502030303020204" pitchFamily="34" charset="0"/>
            </a:endParaRPr>
          </a:p>
        </p:txBody>
      </p:sp>
      <p:sp>
        <p:nvSpPr>
          <p:cNvPr id="5" name="Title 1"/>
          <p:cNvSpPr txBox="1">
            <a:spLocks/>
          </p:cNvSpPr>
          <p:nvPr/>
        </p:nvSpPr>
        <p:spPr>
          <a:xfrm>
            <a:off x="4249271" y="-256626"/>
            <a:ext cx="7855673" cy="81604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800" dirty="0">
                <a:solidFill>
                  <a:srgbClr val="2C6B81"/>
                </a:solidFill>
                <a:cs typeface="Calibri" panose="020F0502020204030204" pitchFamily="34" charset="0"/>
              </a:rPr>
              <a:t>ATRIBUCIONES JUNTA DIRECTIVA CISA</a:t>
            </a:r>
          </a:p>
        </p:txBody>
      </p:sp>
      <p:cxnSp>
        <p:nvCxnSpPr>
          <p:cNvPr id="9" name="Conector recto 8"/>
          <p:cNvCxnSpPr/>
          <p:nvPr/>
        </p:nvCxnSpPr>
        <p:spPr>
          <a:xfrm>
            <a:off x="7765961" y="559415"/>
            <a:ext cx="4338983" cy="0"/>
          </a:xfrm>
          <a:prstGeom prst="line">
            <a:avLst/>
          </a:prstGeom>
          <a:ln w="28575">
            <a:solidFill>
              <a:srgbClr val="2C6B81"/>
            </a:solidFill>
          </a:ln>
        </p:spPr>
        <p:style>
          <a:lnRef idx="1">
            <a:schemeClr val="accent1"/>
          </a:lnRef>
          <a:fillRef idx="0">
            <a:schemeClr val="accent1"/>
          </a:fillRef>
          <a:effectRef idx="0">
            <a:schemeClr val="accent1"/>
          </a:effectRef>
          <a:fontRef idx="minor">
            <a:schemeClr val="tx1"/>
          </a:fontRef>
        </p:style>
      </p:cxnSp>
      <p:sp>
        <p:nvSpPr>
          <p:cNvPr id="12" name="Rectángulo 11">
            <a:extLst>
              <a:ext uri="{FF2B5EF4-FFF2-40B4-BE49-F238E27FC236}">
                <a16:creationId xmlns:a16="http://schemas.microsoft.com/office/drawing/2014/main" id="{6349E63B-A2AC-4819-B4F5-415B2F3EECB6}"/>
              </a:ext>
            </a:extLst>
          </p:cNvPr>
          <p:cNvSpPr/>
          <p:nvPr/>
        </p:nvSpPr>
        <p:spPr>
          <a:xfrm>
            <a:off x="1023806" y="1564839"/>
            <a:ext cx="10395521" cy="1323439"/>
          </a:xfrm>
          <a:prstGeom prst="rect">
            <a:avLst/>
          </a:prstGeom>
        </p:spPr>
        <p:txBody>
          <a:bodyPr wrap="square">
            <a:spAutoFit/>
          </a:bodyPr>
          <a:lstStyle/>
          <a:p>
            <a:pPr algn="just"/>
            <a:r>
              <a:rPr lang="es-ES" sz="2000" dirty="0">
                <a:solidFill>
                  <a:schemeClr val="bg2">
                    <a:lumMod val="50000"/>
                  </a:schemeClr>
                </a:solidFill>
                <a:latin typeface="Calibri" panose="020F0502020204030204" pitchFamily="34" charset="0"/>
                <a:cs typeface="Calibri" panose="020F0502020204030204" pitchFamily="34" charset="0"/>
              </a:rPr>
              <a:t>Teniendo en cuenta que las actividades que debe desarrollar el estructurador en el mecanismo de venta masiva, con fundamento en la definición de competencias establecidas en nuestras circulares, la Junta Directiva deberá conocer la propuesta de negocio para su aprobación, siempre y cuando se cumpla el siguiente parámetro:</a:t>
            </a:r>
            <a:endParaRPr lang="es-CO" sz="2000" dirty="0">
              <a:solidFill>
                <a:schemeClr val="bg2">
                  <a:lumMod val="50000"/>
                </a:schemeClr>
              </a:solidFill>
              <a:latin typeface="Calibri" panose="020F0502020204030204" pitchFamily="34" charset="0"/>
              <a:cs typeface="Calibri" panose="020F0502020204030204" pitchFamily="34" charset="0"/>
            </a:endParaRPr>
          </a:p>
        </p:txBody>
      </p:sp>
      <p:graphicFrame>
        <p:nvGraphicFramePr>
          <p:cNvPr id="13" name="Tabla 12">
            <a:extLst>
              <a:ext uri="{FF2B5EF4-FFF2-40B4-BE49-F238E27FC236}">
                <a16:creationId xmlns:a16="http://schemas.microsoft.com/office/drawing/2014/main" id="{63EF936D-8B24-4BCA-9300-699E8090DDC0}"/>
              </a:ext>
            </a:extLst>
          </p:cNvPr>
          <p:cNvGraphicFramePr>
            <a:graphicFrameLocks noGrp="1"/>
          </p:cNvGraphicFramePr>
          <p:nvPr/>
        </p:nvGraphicFramePr>
        <p:xfrm>
          <a:off x="1044277" y="3000254"/>
          <a:ext cx="10354577" cy="2292485"/>
        </p:xfrm>
        <a:graphic>
          <a:graphicData uri="http://schemas.openxmlformats.org/drawingml/2006/table">
            <a:tbl>
              <a:tblPr firstRow="1" bandRow="1">
                <a:tableStyleId>{10A1B5D5-9B99-4C35-A422-299274C87663}</a:tableStyleId>
              </a:tblPr>
              <a:tblGrid>
                <a:gridCol w="2529184">
                  <a:extLst>
                    <a:ext uri="{9D8B030D-6E8A-4147-A177-3AD203B41FA5}">
                      <a16:colId xmlns:a16="http://schemas.microsoft.com/office/drawing/2014/main" val="20000"/>
                    </a:ext>
                  </a:extLst>
                </a:gridCol>
                <a:gridCol w="5544037">
                  <a:extLst>
                    <a:ext uri="{9D8B030D-6E8A-4147-A177-3AD203B41FA5}">
                      <a16:colId xmlns:a16="http://schemas.microsoft.com/office/drawing/2014/main" val="20001"/>
                    </a:ext>
                  </a:extLst>
                </a:gridCol>
                <a:gridCol w="2281356">
                  <a:extLst>
                    <a:ext uri="{9D8B030D-6E8A-4147-A177-3AD203B41FA5}">
                      <a16:colId xmlns:a16="http://schemas.microsoft.com/office/drawing/2014/main" val="20002"/>
                    </a:ext>
                  </a:extLst>
                </a:gridCol>
              </a:tblGrid>
              <a:tr h="677045">
                <a:tc>
                  <a:txBody>
                    <a:bodyPr/>
                    <a:lstStyle/>
                    <a:p>
                      <a:pPr algn="ctr"/>
                      <a:r>
                        <a:rPr lang="es-ES" sz="2000" dirty="0"/>
                        <a:t>Tipo de Negocio</a:t>
                      </a:r>
                      <a:r>
                        <a:rPr lang="es-ES" sz="2000" baseline="0" dirty="0"/>
                        <a:t> </a:t>
                      </a:r>
                      <a:endParaRPr lang="es-CO" sz="2000" dirty="0"/>
                    </a:p>
                  </a:txBody>
                  <a:tcPr anchor="ctr">
                    <a:solidFill>
                      <a:srgbClr val="006C65"/>
                    </a:solidFill>
                  </a:tcPr>
                </a:tc>
                <a:tc>
                  <a:txBody>
                    <a:bodyPr/>
                    <a:lstStyle/>
                    <a:p>
                      <a:pPr algn="ctr"/>
                      <a:r>
                        <a:rPr lang="es-ES" sz="2000" dirty="0"/>
                        <a:t>Rango </a:t>
                      </a:r>
                      <a:endParaRPr lang="es-CO" sz="2000" dirty="0"/>
                    </a:p>
                  </a:txBody>
                  <a:tcPr anchor="ctr">
                    <a:solidFill>
                      <a:srgbClr val="006C65"/>
                    </a:solidFill>
                  </a:tcPr>
                </a:tc>
                <a:tc>
                  <a:txBody>
                    <a:bodyPr/>
                    <a:lstStyle/>
                    <a:p>
                      <a:pPr algn="ctr"/>
                      <a:r>
                        <a:rPr lang="es-ES" sz="2000" dirty="0"/>
                        <a:t>Fuente </a:t>
                      </a:r>
                      <a:endParaRPr lang="es-CO" sz="2000" dirty="0"/>
                    </a:p>
                  </a:txBody>
                  <a:tcPr anchor="ctr">
                    <a:solidFill>
                      <a:srgbClr val="006C65"/>
                    </a:solidFill>
                  </a:tcPr>
                </a:tc>
                <a:extLst>
                  <a:ext uri="{0D108BD9-81ED-4DB2-BD59-A6C34878D82A}">
                    <a16:rowId xmlns:a16="http://schemas.microsoft.com/office/drawing/2014/main" val="10000"/>
                  </a:ext>
                </a:extLst>
              </a:tr>
              <a:tr h="1469565">
                <a:tc>
                  <a:txBody>
                    <a:bodyPr/>
                    <a:lstStyle/>
                    <a:p>
                      <a:pPr algn="ctr"/>
                      <a:r>
                        <a:rPr lang="es-ES" sz="2000" b="1" kern="1200" dirty="0">
                          <a:solidFill>
                            <a:schemeClr val="bg2">
                              <a:lumMod val="50000"/>
                            </a:schemeClr>
                          </a:solidFill>
                          <a:latin typeface="Calibri" panose="020F0502020204030204" pitchFamily="34" charset="0"/>
                          <a:ea typeface="+mn-ea"/>
                          <a:cs typeface="Calibri" panose="020F0502020204030204" pitchFamily="34" charset="0"/>
                        </a:rPr>
                        <a:t>Comercialización de inmuebles </a:t>
                      </a:r>
                      <a:endParaRPr lang="es-CO" sz="2000" b="1" kern="1200" dirty="0">
                        <a:solidFill>
                          <a:schemeClr val="bg2">
                            <a:lumMod val="50000"/>
                          </a:schemeClr>
                        </a:solidFill>
                        <a:latin typeface="Calibri" panose="020F0502020204030204" pitchFamily="34" charset="0"/>
                        <a:ea typeface="+mn-ea"/>
                        <a:cs typeface="Calibri" panose="020F0502020204030204" pitchFamily="34" charset="0"/>
                      </a:endParaRPr>
                    </a:p>
                  </a:txBody>
                  <a:tcPr anchor="ctr"/>
                </a:tc>
                <a:tc>
                  <a:txBody>
                    <a:bodyPr/>
                    <a:lstStyle/>
                    <a:p>
                      <a:pPr algn="ctr"/>
                      <a:r>
                        <a:rPr lang="es-ES" sz="2000" kern="1200" dirty="0">
                          <a:solidFill>
                            <a:schemeClr val="bg2">
                              <a:lumMod val="50000"/>
                            </a:schemeClr>
                          </a:solidFill>
                          <a:latin typeface="Calibri" panose="020F0502020204030204" pitchFamily="34" charset="0"/>
                          <a:ea typeface="+mn-ea"/>
                          <a:cs typeface="Calibri" panose="020F0502020204030204" pitchFamily="34" charset="0"/>
                        </a:rPr>
                        <a:t>Avalúo comercial de los inmuebles igual o superior a 10.500 millones de pesos y a celebrar contratos marco para comercializar inmuebles cuyo valor sea igual o superior a 10.500 millones.</a:t>
                      </a:r>
                      <a:endParaRPr lang="es-CO" sz="2000" kern="1200" dirty="0">
                        <a:solidFill>
                          <a:schemeClr val="bg2">
                            <a:lumMod val="50000"/>
                          </a:schemeClr>
                        </a:solidFill>
                        <a:latin typeface="Calibri" panose="020F0502020204030204" pitchFamily="34" charset="0"/>
                        <a:ea typeface="+mn-ea"/>
                        <a:cs typeface="Calibri" panose="020F0502020204030204" pitchFamily="34" charset="0"/>
                      </a:endParaRPr>
                    </a:p>
                  </a:txBody>
                  <a:tcPr anchor="ctr"/>
                </a:tc>
                <a:tc>
                  <a:txBody>
                    <a:bodyPr/>
                    <a:lstStyle/>
                    <a:p>
                      <a:pPr algn="ctr"/>
                      <a:r>
                        <a:rPr lang="es-ES" sz="2000" kern="1200" dirty="0">
                          <a:solidFill>
                            <a:schemeClr val="bg2">
                              <a:lumMod val="50000"/>
                            </a:schemeClr>
                          </a:solidFill>
                          <a:latin typeface="Calibri" panose="020F0502020204030204" pitchFamily="34" charset="0"/>
                          <a:ea typeface="+mn-ea"/>
                          <a:cs typeface="Calibri" panose="020F0502020204030204" pitchFamily="34" charset="0"/>
                        </a:rPr>
                        <a:t>Acta Junta Directiva 450 del </a:t>
                      </a:r>
                    </a:p>
                    <a:p>
                      <a:pPr algn="ctr"/>
                      <a:r>
                        <a:rPr lang="es-ES" sz="2000" kern="1200" dirty="0">
                          <a:solidFill>
                            <a:schemeClr val="bg2">
                              <a:lumMod val="50000"/>
                            </a:schemeClr>
                          </a:solidFill>
                          <a:latin typeface="Calibri" panose="020F0502020204030204" pitchFamily="34" charset="0"/>
                          <a:ea typeface="+mn-ea"/>
                          <a:cs typeface="Calibri" panose="020F0502020204030204" pitchFamily="34" charset="0"/>
                        </a:rPr>
                        <a:t>20 septiembre de 2013 – Circular Normativa 123</a:t>
                      </a:r>
                      <a:endParaRPr lang="es-CO" sz="2000" kern="1200" dirty="0">
                        <a:solidFill>
                          <a:schemeClr val="bg2">
                            <a:lumMod val="50000"/>
                          </a:schemeClr>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0002"/>
                  </a:ext>
                </a:extLst>
              </a:tr>
            </a:tbl>
          </a:graphicData>
        </a:graphic>
      </p:graphicFrame>
      <p:pic>
        <p:nvPicPr>
          <p:cNvPr id="8" name="Imagen 7" descr="Logotipo, nombre de la empresa&#10;&#10;Descripción generada automáticamente">
            <a:extLst>
              <a:ext uri="{FF2B5EF4-FFF2-40B4-BE49-F238E27FC236}">
                <a16:creationId xmlns:a16="http://schemas.microsoft.com/office/drawing/2014/main" id="{BDCC5333-7A2F-4B7F-991A-E10AB8BBCC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6" y="70884"/>
            <a:ext cx="1703116" cy="873254"/>
          </a:xfrm>
          <a:prstGeom prst="rect">
            <a:avLst/>
          </a:prstGeom>
        </p:spPr>
      </p:pic>
    </p:spTree>
    <p:extLst>
      <p:ext uri="{BB962C8B-B14F-4D97-AF65-F5344CB8AC3E}">
        <p14:creationId xmlns:p14="http://schemas.microsoft.com/office/powerpoint/2010/main" val="203125314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14069</TotalTime>
  <Words>2053</Words>
  <Application>Microsoft Office PowerPoint</Application>
  <PresentationFormat>Panorámica</PresentationFormat>
  <Paragraphs>261</Paragraphs>
  <Slides>25</Slides>
  <Notes>1</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25</vt:i4>
      </vt:variant>
    </vt:vector>
  </HeadingPairs>
  <TitlesOfParts>
    <vt:vector size="35" baseType="lpstr">
      <vt:lpstr>Arial</vt:lpstr>
      <vt:lpstr>Arial Narrow</vt:lpstr>
      <vt:lpstr>Calibri</vt:lpstr>
      <vt:lpstr>Candara</vt:lpstr>
      <vt:lpstr>Gill Sans</vt:lpstr>
      <vt:lpstr>Lato Regular</vt:lpstr>
      <vt:lpstr>Symbol</vt:lpstr>
      <vt:lpstr>Times New Roman</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396</cp:revision>
  <cp:lastPrinted>2020-01-27T16:15:03Z</cp:lastPrinted>
  <dcterms:created xsi:type="dcterms:W3CDTF">2015-02-19T23:51:59Z</dcterms:created>
  <dcterms:modified xsi:type="dcterms:W3CDTF">2020-11-24T21:29:30Z</dcterms:modified>
</cp:coreProperties>
</file>