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6"/>
  </p:notesMasterIdLst>
  <p:sldIdLst>
    <p:sldId id="1494" r:id="rId2"/>
    <p:sldId id="501" r:id="rId3"/>
    <p:sldId id="2210" r:id="rId4"/>
    <p:sldId id="473" r:id="rId5"/>
    <p:sldId id="490" r:id="rId6"/>
    <p:sldId id="491" r:id="rId7"/>
    <p:sldId id="500" r:id="rId8"/>
    <p:sldId id="474" r:id="rId9"/>
    <p:sldId id="258" r:id="rId10"/>
    <p:sldId id="259" r:id="rId11"/>
    <p:sldId id="260" r:id="rId12"/>
    <p:sldId id="475" r:id="rId13"/>
    <p:sldId id="502" r:id="rId14"/>
    <p:sldId id="297" r:id="rId15"/>
    <p:sldId id="476" r:id="rId16"/>
    <p:sldId id="477" r:id="rId17"/>
    <p:sldId id="478" r:id="rId18"/>
    <p:sldId id="479" r:id="rId19"/>
    <p:sldId id="481" r:id="rId20"/>
    <p:sldId id="312" r:id="rId21"/>
    <p:sldId id="482" r:id="rId22"/>
    <p:sldId id="306" r:id="rId23"/>
    <p:sldId id="305" r:id="rId24"/>
    <p:sldId id="483" r:id="rId25"/>
    <p:sldId id="484" r:id="rId26"/>
    <p:sldId id="486" r:id="rId27"/>
    <p:sldId id="487" r:id="rId28"/>
    <p:sldId id="488" r:id="rId29"/>
    <p:sldId id="448" r:id="rId30"/>
    <p:sldId id="462" r:id="rId31"/>
    <p:sldId id="465" r:id="rId32"/>
    <p:sldId id="454" r:id="rId33"/>
    <p:sldId id="457" r:id="rId34"/>
    <p:sldId id="453" r:id="rId35"/>
    <p:sldId id="504" r:id="rId36"/>
    <p:sldId id="505" r:id="rId37"/>
    <p:sldId id="2200" r:id="rId38"/>
    <p:sldId id="320" r:id="rId39"/>
    <p:sldId id="300" r:id="rId40"/>
    <p:sldId id="319" r:id="rId41"/>
    <p:sldId id="326" r:id="rId42"/>
    <p:sldId id="351" r:id="rId43"/>
    <p:sldId id="352" r:id="rId44"/>
    <p:sldId id="356" r:id="rId45"/>
    <p:sldId id="321" r:id="rId46"/>
    <p:sldId id="311" r:id="rId47"/>
    <p:sldId id="263" r:id="rId48"/>
    <p:sldId id="345" r:id="rId49"/>
    <p:sldId id="333" r:id="rId50"/>
    <p:sldId id="332" r:id="rId51"/>
    <p:sldId id="346" r:id="rId52"/>
    <p:sldId id="347" r:id="rId53"/>
    <p:sldId id="340" r:id="rId54"/>
    <p:sldId id="341" r:id="rId55"/>
    <p:sldId id="342" r:id="rId56"/>
    <p:sldId id="349" r:id="rId57"/>
    <p:sldId id="355" r:id="rId58"/>
    <p:sldId id="506" r:id="rId59"/>
    <p:sldId id="325" r:id="rId60"/>
    <p:sldId id="350" r:id="rId61"/>
    <p:sldId id="343" r:id="rId62"/>
    <p:sldId id="327" r:id="rId63"/>
    <p:sldId id="344" r:id="rId64"/>
    <p:sldId id="357" r:id="rId65"/>
    <p:sldId id="358" r:id="rId66"/>
    <p:sldId id="288" r:id="rId67"/>
    <p:sldId id="298" r:id="rId68"/>
    <p:sldId id="2202" r:id="rId69"/>
    <p:sldId id="1663" r:id="rId70"/>
    <p:sldId id="266" r:id="rId71"/>
    <p:sldId id="257" r:id="rId72"/>
    <p:sldId id="264" r:id="rId73"/>
    <p:sldId id="265" r:id="rId74"/>
    <p:sldId id="262" r:id="rId75"/>
    <p:sldId id="508" r:id="rId76"/>
    <p:sldId id="509" r:id="rId77"/>
    <p:sldId id="1664" r:id="rId78"/>
    <p:sldId id="510" r:id="rId79"/>
    <p:sldId id="511" r:id="rId80"/>
    <p:sldId id="512" r:id="rId81"/>
    <p:sldId id="513" r:id="rId82"/>
    <p:sldId id="514" r:id="rId83"/>
    <p:sldId id="558" r:id="rId84"/>
    <p:sldId id="267" r:id="rId85"/>
    <p:sldId id="4169" r:id="rId86"/>
    <p:sldId id="1809" r:id="rId87"/>
    <p:sldId id="4167" r:id="rId88"/>
    <p:sldId id="4168" r:id="rId89"/>
    <p:sldId id="4164" r:id="rId90"/>
    <p:sldId id="4161" r:id="rId91"/>
    <p:sldId id="4116" r:id="rId92"/>
    <p:sldId id="4154" r:id="rId93"/>
    <p:sldId id="4144" r:id="rId94"/>
    <p:sldId id="4120" r:id="rId95"/>
    <p:sldId id="4103" r:id="rId96"/>
    <p:sldId id="1665" r:id="rId97"/>
    <p:sldId id="1661" r:id="rId98"/>
    <p:sldId id="1653" r:id="rId99"/>
    <p:sldId id="909" r:id="rId100"/>
    <p:sldId id="1666" r:id="rId101"/>
    <p:sldId id="515" r:id="rId102"/>
    <p:sldId id="516" r:id="rId103"/>
    <p:sldId id="1667" r:id="rId104"/>
    <p:sldId id="549" r:id="rId105"/>
    <p:sldId id="551" r:id="rId106"/>
    <p:sldId id="289" r:id="rId107"/>
    <p:sldId id="272" r:id="rId108"/>
    <p:sldId id="271" r:id="rId109"/>
    <p:sldId id="1668" r:id="rId110"/>
    <p:sldId id="554" r:id="rId111"/>
    <p:sldId id="555" r:id="rId112"/>
    <p:sldId id="1675" r:id="rId113"/>
    <p:sldId id="557" r:id="rId114"/>
    <p:sldId id="2212" r:id="rId115"/>
    <p:sldId id="1662" r:id="rId116"/>
    <p:sldId id="1673" r:id="rId117"/>
    <p:sldId id="1669" r:id="rId118"/>
    <p:sldId id="1503" r:id="rId119"/>
    <p:sldId id="1670" r:id="rId120"/>
    <p:sldId id="270" r:id="rId121"/>
    <p:sldId id="274" r:id="rId122"/>
    <p:sldId id="1671" r:id="rId123"/>
    <p:sldId id="1674" r:id="rId124"/>
    <p:sldId id="1672" r:id="rId125"/>
  </p:sldIdLst>
  <p:sldSz cx="12192000" cy="6858000"/>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953D"/>
    <a:srgbClr val="EA6B14"/>
    <a:srgbClr val="000A8B"/>
    <a:srgbClr val="A9A8A9"/>
    <a:srgbClr val="65897E"/>
    <a:srgbClr val="0000FF"/>
    <a:srgbClr val="2931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77"/>
  </p:normalViewPr>
  <p:slideViewPr>
    <p:cSldViewPr snapToGrid="0" snapToObjects="1">
      <p:cViewPr varScale="1">
        <p:scale>
          <a:sx n="114" d="100"/>
          <a:sy n="114" d="100"/>
        </p:scale>
        <p:origin x="474" y="84"/>
      </p:cViewPr>
      <p:guideLst>
        <p:guide orient="horz" pos="2183"/>
        <p:guide pos="381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fbarreiro\Documents\TESORERIA\PRESENTACIONES%20PORTAFOLIO\A&#209;O%202020\10.OCTUBRE%202020\RESUMEN%20DE%20OPERACIONES%20MENSUAL%20A%20CONTABILIDAD%20OCTUBRE_%202020.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fbarreiro\Documents\TESORERIA\PRESENTACIONES%20PORTAFOLIO\A&#209;O%202020\10.OCTUBRE%202020\RESUMEN%20DE%20OPERACIONES%20MENSUAL%20A%20CONTABILIDAD%20OCTUBRE_%202020.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Users\fbarreiro\Documents\TESORERIA\PRESENTACIONES%20PORTAFOLIO\A&#209;O%202020\10.OCTUBRE%202020\RESUMEN%20DE%20OPERACIONES%20MENSUAL%20A%20CONTABILIDAD%20OCTUBRE_%202020.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Users\fbarreiro\Documents\TESORERIA\PRESENTACIONES%20PORTAFOLIO\A&#209;O%202020\10.OCTUBRE%202020\RESUMEN%20DE%20OPERACIONES%20MENSUAL%20A%20CONTABILIDAD%20OCTUBRE_%202020.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Users\fbarreiro\Documents\TESORERIA\PRESENTACIONES%20PORTAFOLIO\A&#209;O%202020\10.OCTUBRE%202020\RESUMEN%20DE%20OPERACIONES%20MENSUAL%20A%20CONTABILIDAD%20OCTUBRE_%202020.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C:\Users\Mcamacho\AppData\Local\Microsoft\Windows\INetCache\Content.Outlook\K45MXCI1\DOFA%20Mr%20Goby.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jlgomez\Documents\Planeaci&#243;n\Indicadores\info%20para%20gr&#225;fica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jlgomez\Documents\Planeaci&#243;n\Indicadores\info%20para%20gr&#225;fica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jlgomez\Documents\Planeaci&#243;n\Indicadores\info%20para%20gr&#225;ficas.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jlgomez\Documents\Planeaci&#243;n\Indicadores\info%20para%20gr&#225;ficas.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jlgomez\Documents\Planeaci&#243;n\Indicadores\info%20para%20gr&#225;ficas.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jlgomez\Documents\Planeaci&#243;n\Indicadores\info%20para%20gr&#225;ficas.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jlgomez\Documents\Planeaci&#243;n\Indicadores\info%20para%20gr&#225;ficas.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D:\Users\drubiano\Desktop\SEGUIMIENTO%20GESTION.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jlgomez\Documents\Planeaci&#243;n\Indicadores\info%20para%20gr&#225;ficas.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jlgomez\Documents\Planeaci&#243;n\Indicadores\info%20para%20gr&#225;ficas.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jlgomez\Documents\Planeaci&#243;n\Indicadores\info%20para%20gr&#225;ficas.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https://saesas-my.sharepoint.com/personal/cmosquera_saesas_gov_co/Documents/Documentos/INVENTARIO/INDICADORES/PRESENTACIONES/sustancias%20junta%20directa.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https://saesas-my.sharepoint.com/personal/cmosquera_saesas_gov_co/Documents/Documentos/INVENTARIO/INDICADORES/PRESENTACIONES/sustancias%20junta%20directa.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Cmosquera\AppData\Local\Microsoft\Windows\INetCache\Content.Outlook\MK05VPP2\INVENTARIO%20DEFINITIVO%20FINAL%20(revisi&#243;n%20viabillidad%20%20Juridica)23.11.2020.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sjordan\AppData\Local\Microsoft\Windows\INetCache\Content.Outlook\3SEFM5UC\Grafica%20Transferencias%20100%20dias%20gestion%20Dr%20Avila.xlsx" TargetMode="External"/><Relationship Id="rId2" Type="http://schemas.microsoft.com/office/2011/relationships/chartColorStyle" Target="colors21.xml"/><Relationship Id="rId1" Type="http://schemas.microsoft.com/office/2011/relationships/chartStyle" Target="style2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1200"/>
              <a:t>composicion portafolio inversiones frisco</a:t>
            </a:r>
            <a:r>
              <a:rPr lang="en-US" sz="1200" baseline="0"/>
              <a:t> octubre 2020</a:t>
            </a:r>
            <a:r>
              <a:rPr lang="en-US" sz="1200"/>
              <a:t> </a:t>
            </a:r>
          </a:p>
        </c:rich>
      </c:tx>
      <c:layout>
        <c:manualLayout>
          <c:xMode val="edge"/>
          <c:yMode val="edge"/>
          <c:x val="0.11670129775444736"/>
          <c:y val="0"/>
        </c:manualLayout>
      </c:layout>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Hoja11!$B$44</c:f>
              <c:strCache>
                <c:ptCount val="1"/>
                <c:pt idx="0">
                  <c:v>TOTAL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7C13-4A60-83AC-291B239459F4}"/>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7C13-4A60-83AC-291B239459F4}"/>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9A693E61-D252-406B-89A2-95162E7CEA16}" type="CATEGORYNAME">
                      <a:rPr lang="en-US"/>
                      <a:pPr>
                        <a:defRPr/>
                      </a:pPr>
                      <a:t>[NOMBRE DE CATEGORÍA]</a:t>
                    </a:fld>
                    <a:r>
                      <a:rPr lang="en-US" baseline="0"/>
                      <a:t>, </a:t>
                    </a:r>
                    <a:fld id="{B49EBE89-83C9-4C8B-93BE-3E64ECFA6756}" type="VALUE">
                      <a:rPr lang="en-US" baseline="0"/>
                      <a:pPr>
                        <a:defRPr/>
                      </a:pPr>
                      <a:t>[VALOR]</a:t>
                    </a:fld>
                    <a:r>
                      <a:rPr lang="en-US" baseline="0"/>
                      <a:t>, 2.12%</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C13-4A60-83AC-291B239459F4}"/>
                </c:ext>
              </c:extLst>
            </c:dLbl>
            <c:dLbl>
              <c:idx val="1"/>
              <c:layout>
                <c:manualLayout>
                  <c:x val="1.0493219597550306E-2"/>
                  <c:y val="-3.7037037037037035E-2"/>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12FF0F25-FB40-4A78-A653-D5835583B31A}" type="CATEGORYNAME">
                      <a:rPr lang="es-CO"/>
                      <a:pPr>
                        <a:defRPr>
                          <a:solidFill>
                            <a:schemeClr val="accent1"/>
                          </a:solidFill>
                        </a:defRPr>
                      </a:pPr>
                      <a:t>[NOMBRE DE CATEGORÍA]</a:t>
                    </a:fld>
                    <a:r>
                      <a:rPr lang="es-CO" baseline="0"/>
                      <a:t>, </a:t>
                    </a:r>
                    <a:fld id="{1004C36E-F233-4A89-ADBC-5468BE4A9779}" type="VALUE">
                      <a:rPr lang="es-CO" baseline="0"/>
                      <a:pPr>
                        <a:defRPr>
                          <a:solidFill>
                            <a:schemeClr val="accent1"/>
                          </a:solidFill>
                        </a:defRPr>
                      </a:pPr>
                      <a:t>[VALOR]</a:t>
                    </a:fld>
                    <a:r>
                      <a:rPr lang="es-CO" baseline="0"/>
                      <a:t>, 97.88%</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C13-4A60-83AC-291B239459F4}"/>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Hoja11!$C$43:$D$43</c:f>
              <c:strCache>
                <c:ptCount val="2"/>
                <c:pt idx="0">
                  <c:v>EXTINTOS</c:v>
                </c:pt>
                <c:pt idx="1">
                  <c:v>EN PROCESO EXTINCION </c:v>
                </c:pt>
              </c:strCache>
            </c:strRef>
          </c:cat>
          <c:val>
            <c:numRef>
              <c:f>Hoja11!$C$44:$D$44</c:f>
              <c:numCache>
                <c:formatCode>_-* #,##0_-;\-* #,##0_-;_-* "-"??_-;_-@_-</c:formatCode>
                <c:ptCount val="2"/>
                <c:pt idx="0">
                  <c:v>22801</c:v>
                </c:pt>
                <c:pt idx="1">
                  <c:v>1052822</c:v>
                </c:pt>
              </c:numCache>
            </c:numRef>
          </c:val>
          <c:extLst>
            <c:ext xmlns:c16="http://schemas.microsoft.com/office/drawing/2014/chart" uri="{C3380CC4-5D6E-409C-BE32-E72D297353CC}">
              <c16:uniqueId val="{00000004-7C13-4A60-83AC-291B239459F4}"/>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s-CO" sz="1800" b="1" i="0" baseline="0" dirty="0">
                <a:effectLst/>
              </a:rPr>
              <a:t>PORTAFOLIO DE RECURSOS EXTINTOS  POR INSTRUMENTO FINANCIERO</a:t>
            </a:r>
            <a:endParaRPr lang="es-CO" dirty="0">
              <a:effectLst/>
            </a:endParaRPr>
          </a:p>
        </c:rich>
      </c:tx>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s-CO"/>
        </a:p>
      </c:txPr>
    </c:title>
    <c:autoTitleDeleted val="0"/>
    <c:view3D>
      <c:rotX val="0"/>
      <c:rotY val="0"/>
      <c:depthPercent val="100"/>
      <c:rAngAx val="0"/>
    </c:view3D>
    <c:floor>
      <c:thickness val="0"/>
      <c:spPr>
        <a:solidFill>
          <a:schemeClr val="accent1">
            <a:alpha val="30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Hoja12!$C$3</c:f>
              <c:strCache>
                <c:ptCount val="1"/>
                <c:pt idx="0">
                  <c:v>EXTINTOS</c:v>
                </c:pt>
              </c:strCache>
            </c:strRef>
          </c:tx>
          <c:spPr>
            <a:solidFill>
              <a:schemeClr val="accent1">
                <a:lumMod val="20000"/>
                <a:lumOff val="80000"/>
              </a:schemeClr>
            </a:solidFill>
            <a:ln>
              <a:noFill/>
            </a:ln>
            <a:effectLst/>
            <a:sp3d/>
          </c:spPr>
          <c:invertIfNegative val="0"/>
          <c:dLbls>
            <c:spPr>
              <a:solidFill>
                <a:schemeClr val="accent1">
                  <a:alpha val="70000"/>
                </a:schemeClr>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1">
                          <a:lumMod val="60000"/>
                          <a:lumOff val="40000"/>
                        </a:schemeClr>
                      </a:solidFill>
                    </a:ln>
                    <a:effectLst/>
                  </c:spPr>
                </c15:leaderLines>
              </c:ext>
            </c:extLst>
          </c:dLbls>
          <c:cat>
            <c:strRef>
              <c:f>Hoja12!$B$4:$B$7</c:f>
              <c:strCache>
                <c:ptCount val="4"/>
                <c:pt idx="0">
                  <c:v>FIC</c:v>
                </c:pt>
                <c:pt idx="1">
                  <c:v>TES</c:v>
                </c:pt>
                <c:pt idx="2">
                  <c:v>Bancos Nacionales</c:v>
                </c:pt>
                <c:pt idx="3">
                  <c:v>Acciones</c:v>
                </c:pt>
              </c:strCache>
            </c:strRef>
          </c:cat>
          <c:val>
            <c:numRef>
              <c:f>Hoja12!$C$4:$C$7</c:f>
              <c:numCache>
                <c:formatCode>_(* #,##0.00_);_(* \(#,##0.00\);_(* "-"??_);_(@_)</c:formatCode>
                <c:ptCount val="4"/>
                <c:pt idx="0">
                  <c:v>15991</c:v>
                </c:pt>
                <c:pt idx="1">
                  <c:v>4204</c:v>
                </c:pt>
                <c:pt idx="2">
                  <c:v>1855</c:v>
                </c:pt>
                <c:pt idx="3">
                  <c:v>751</c:v>
                </c:pt>
              </c:numCache>
            </c:numRef>
          </c:val>
          <c:extLst>
            <c:ext xmlns:c16="http://schemas.microsoft.com/office/drawing/2014/chart" uri="{C3380CC4-5D6E-409C-BE32-E72D297353CC}">
              <c16:uniqueId val="{00000000-2662-47D3-9293-825B720E0026}"/>
            </c:ext>
          </c:extLst>
        </c:ser>
        <c:dLbls>
          <c:showLegendKey val="0"/>
          <c:showVal val="1"/>
          <c:showCatName val="0"/>
          <c:showSerName val="0"/>
          <c:showPercent val="0"/>
          <c:showBubbleSize val="0"/>
        </c:dLbls>
        <c:gapWidth val="154"/>
        <c:gapDepth val="0"/>
        <c:shape val="box"/>
        <c:axId val="735130168"/>
        <c:axId val="735135744"/>
        <c:axId val="526212760"/>
      </c:bar3DChart>
      <c:catAx>
        <c:axId val="735130168"/>
        <c:scaling>
          <c:orientation val="minMax"/>
        </c:scaling>
        <c:delete val="0"/>
        <c:axPos val="b"/>
        <c:majorGridlines>
          <c:spPr>
            <a:ln w="9525" cap="flat" cmpd="sng" algn="ctr">
              <a:solidFill>
                <a:schemeClr val="lt1">
                  <a:lumMod val="60000"/>
                  <a:lumOff val="4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cap="all" spc="150" normalizeH="0" baseline="0">
                <a:solidFill>
                  <a:schemeClr val="lt1"/>
                </a:solidFill>
                <a:latin typeface="+mn-lt"/>
                <a:ea typeface="+mn-ea"/>
                <a:cs typeface="+mn-cs"/>
              </a:defRPr>
            </a:pPr>
            <a:endParaRPr lang="es-CO"/>
          </a:p>
        </c:txPr>
        <c:crossAx val="735135744"/>
        <c:crosses val="autoZero"/>
        <c:auto val="1"/>
        <c:lblAlgn val="ctr"/>
        <c:lblOffset val="100"/>
        <c:noMultiLvlLbl val="0"/>
      </c:catAx>
      <c:valAx>
        <c:axId val="735135744"/>
        <c:scaling>
          <c:orientation val="minMax"/>
        </c:scaling>
        <c:delete val="0"/>
        <c:axPos val="l"/>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solidFill>
                <a:latin typeface="+mn-lt"/>
                <a:ea typeface="+mn-ea"/>
                <a:cs typeface="+mn-cs"/>
              </a:defRPr>
            </a:pPr>
            <a:endParaRPr lang="es-CO"/>
          </a:p>
        </c:txPr>
        <c:crossAx val="735130168"/>
        <c:crosses val="autoZero"/>
        <c:crossBetween val="between"/>
      </c:valAx>
      <c:serAx>
        <c:axId val="526212760"/>
        <c:scaling>
          <c:orientation val="minMax"/>
        </c:scaling>
        <c:delete val="1"/>
        <c:axPos val="b"/>
        <c:majorGridlines>
          <c:spPr>
            <a:ln w="9525" cap="flat" cmpd="sng" algn="ctr">
              <a:solidFill>
                <a:schemeClr val="lt1">
                  <a:lumMod val="60000"/>
                  <a:lumOff val="40000"/>
                </a:schemeClr>
              </a:solidFill>
              <a:round/>
            </a:ln>
            <a:effectLst/>
          </c:spPr>
        </c:majorGridlines>
        <c:majorTickMark val="none"/>
        <c:minorTickMark val="none"/>
        <c:tickLblPos val="nextTo"/>
        <c:crossAx val="735135744"/>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4F81BD">
        <a:lumMod val="50000"/>
      </a:srgbClr>
    </a:solidFill>
    <a:ln w="9525" cap="flat" cmpd="sng" algn="ctr">
      <a:solidFill>
        <a:schemeClr val="accent1"/>
      </a:solidFill>
      <a:round/>
    </a:ln>
    <a:effectLst/>
  </c:spPr>
  <c:txPr>
    <a:bodyPr/>
    <a:lstStyle/>
    <a:p>
      <a:pPr>
        <a:defRPr/>
      </a:pPr>
      <a:endParaRPr lang="es-C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s-CO" sz="1800" b="1" i="0" cap="all" baseline="0" dirty="0">
                <a:effectLst/>
              </a:rPr>
              <a:t>PORTAFOLIO DE RECURSOS EN PROCESO  POR INSTRUMENTO FINANCIERO</a:t>
            </a:r>
            <a:endParaRPr lang="es-CO" dirty="0">
              <a:effectLst/>
            </a:endParaRPr>
          </a:p>
        </c:rich>
      </c:tx>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s-CO"/>
        </a:p>
      </c:txPr>
    </c:title>
    <c:autoTitleDeleted val="0"/>
    <c:view3D>
      <c:rotX val="0"/>
      <c:rotY val="10"/>
      <c:depthPercent val="100"/>
      <c:rAngAx val="0"/>
    </c:view3D>
    <c:floor>
      <c:thickness val="0"/>
      <c:spPr>
        <a:solidFill>
          <a:schemeClr val="accent1">
            <a:alpha val="30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Hoja12!$C$21</c:f>
              <c:strCache>
                <c:ptCount val="1"/>
                <c:pt idx="0">
                  <c:v>EN PROCESO EXTINCION </c:v>
                </c:pt>
              </c:strCache>
            </c:strRef>
          </c:tx>
          <c:spPr>
            <a:solidFill>
              <a:schemeClr val="accent1">
                <a:lumMod val="20000"/>
                <a:lumOff val="80000"/>
              </a:schemeClr>
            </a:solidFill>
            <a:ln>
              <a:noFill/>
            </a:ln>
            <a:effectLst/>
            <a:sp3d/>
          </c:spPr>
          <c:invertIfNegative val="0"/>
          <c:dLbls>
            <c:spPr>
              <a:solidFill>
                <a:srgbClr val="4472C4">
                  <a:alpha val="70000"/>
                </a:srgbClr>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1">
                          <a:lumMod val="60000"/>
                          <a:lumOff val="40000"/>
                        </a:schemeClr>
                      </a:solidFill>
                    </a:ln>
                    <a:effectLst/>
                  </c:spPr>
                </c15:leaderLines>
              </c:ext>
            </c:extLst>
          </c:dLbls>
          <c:cat>
            <c:strRef>
              <c:f>Hoja12!$B$22:$B$27</c:f>
              <c:strCache>
                <c:ptCount val="6"/>
                <c:pt idx="0">
                  <c:v>TES</c:v>
                </c:pt>
                <c:pt idx="1">
                  <c:v>FIC</c:v>
                </c:pt>
                <c:pt idx="2">
                  <c:v>CDT</c:v>
                </c:pt>
                <c:pt idx="3">
                  <c:v>Bancos Nacionales</c:v>
                </c:pt>
                <c:pt idx="4">
                  <c:v>Bancos Internacionales</c:v>
                </c:pt>
                <c:pt idx="5">
                  <c:v>Acciones</c:v>
                </c:pt>
              </c:strCache>
            </c:strRef>
          </c:cat>
          <c:val>
            <c:numRef>
              <c:f>Hoja12!$C$22:$C$27</c:f>
              <c:numCache>
                <c:formatCode>_(* #,##0.00_);_(* \(#,##0.00\);_(* "-"??_);_(@_)</c:formatCode>
                <c:ptCount val="6"/>
                <c:pt idx="0">
                  <c:v>459108</c:v>
                </c:pt>
                <c:pt idx="1">
                  <c:v>366400</c:v>
                </c:pt>
                <c:pt idx="2">
                  <c:v>180819</c:v>
                </c:pt>
                <c:pt idx="3">
                  <c:v>46000</c:v>
                </c:pt>
                <c:pt idx="4">
                  <c:v>290</c:v>
                </c:pt>
                <c:pt idx="5">
                  <c:v>205</c:v>
                </c:pt>
              </c:numCache>
            </c:numRef>
          </c:val>
          <c:extLst>
            <c:ext xmlns:c16="http://schemas.microsoft.com/office/drawing/2014/chart" uri="{C3380CC4-5D6E-409C-BE32-E72D297353CC}">
              <c16:uniqueId val="{00000000-B4D6-41B9-9CBF-8711AAEE7966}"/>
            </c:ext>
          </c:extLst>
        </c:ser>
        <c:dLbls>
          <c:showLegendKey val="0"/>
          <c:showVal val="0"/>
          <c:showCatName val="0"/>
          <c:showSerName val="0"/>
          <c:showPercent val="0"/>
          <c:showBubbleSize val="0"/>
        </c:dLbls>
        <c:gapWidth val="154"/>
        <c:gapDepth val="0"/>
        <c:shape val="box"/>
        <c:axId val="912605432"/>
        <c:axId val="912608384"/>
        <c:axId val="999700624"/>
      </c:bar3DChart>
      <c:catAx>
        <c:axId val="912605432"/>
        <c:scaling>
          <c:orientation val="minMax"/>
        </c:scaling>
        <c:delete val="0"/>
        <c:axPos val="b"/>
        <c:majorGridlines>
          <c:spPr>
            <a:ln w="9525" cap="flat" cmpd="sng" algn="ctr">
              <a:solidFill>
                <a:schemeClr val="lt1">
                  <a:lumMod val="60000"/>
                  <a:lumOff val="4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cap="all" spc="150" normalizeH="0" baseline="0">
                <a:solidFill>
                  <a:schemeClr val="lt1"/>
                </a:solidFill>
                <a:latin typeface="+mn-lt"/>
                <a:ea typeface="+mn-ea"/>
                <a:cs typeface="+mn-cs"/>
              </a:defRPr>
            </a:pPr>
            <a:endParaRPr lang="es-CO"/>
          </a:p>
        </c:txPr>
        <c:crossAx val="912608384"/>
        <c:crosses val="autoZero"/>
        <c:auto val="1"/>
        <c:lblAlgn val="ctr"/>
        <c:lblOffset val="100"/>
        <c:noMultiLvlLbl val="0"/>
      </c:catAx>
      <c:valAx>
        <c:axId val="912608384"/>
        <c:scaling>
          <c:orientation val="minMax"/>
        </c:scaling>
        <c:delete val="0"/>
        <c:axPos val="l"/>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solidFill>
                <a:latin typeface="+mn-lt"/>
                <a:ea typeface="+mn-ea"/>
                <a:cs typeface="+mn-cs"/>
              </a:defRPr>
            </a:pPr>
            <a:endParaRPr lang="es-CO"/>
          </a:p>
        </c:txPr>
        <c:crossAx val="912605432"/>
        <c:crosses val="autoZero"/>
        <c:crossBetween val="between"/>
      </c:valAx>
      <c:serAx>
        <c:axId val="999700624"/>
        <c:scaling>
          <c:orientation val="minMax"/>
        </c:scaling>
        <c:delete val="1"/>
        <c:axPos val="b"/>
        <c:majorGridlines>
          <c:spPr>
            <a:ln w="9525" cap="flat" cmpd="sng" algn="ctr">
              <a:solidFill>
                <a:schemeClr val="lt1">
                  <a:lumMod val="60000"/>
                  <a:lumOff val="40000"/>
                </a:schemeClr>
              </a:solidFill>
              <a:round/>
            </a:ln>
            <a:effectLst/>
          </c:spPr>
        </c:majorGridlines>
        <c:majorTickMark val="none"/>
        <c:minorTickMark val="none"/>
        <c:tickLblPos val="nextTo"/>
        <c:crossAx val="912608384"/>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1F497D">
        <a:lumMod val="75000"/>
      </a:srgbClr>
    </a:solidFill>
    <a:ln w="9525" cap="flat" cmpd="sng" algn="ctr">
      <a:solidFill>
        <a:schemeClr val="accent1"/>
      </a:solidFill>
      <a:round/>
    </a:ln>
    <a:effectLst/>
  </c:spPr>
  <c:txPr>
    <a:bodyPr/>
    <a:lstStyle/>
    <a:p>
      <a:pPr>
        <a:defRPr/>
      </a:pPr>
      <a:endParaRPr lang="es-C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1200" b="1" i="0" cap="all" baseline="0" dirty="0">
                <a:effectLst/>
              </a:rPr>
              <a:t>COMPOSICION PORTAFOLIO DE INVERSIONES RECURSOS PROPIOS OCTUBRE 2020 </a:t>
            </a:r>
            <a:endParaRPr lang="es-CO" sz="1200" dirty="0">
              <a:effectLst/>
            </a:endParaRPr>
          </a:p>
        </c:rich>
      </c:tx>
      <c:layout>
        <c:manualLayout>
          <c:xMode val="edge"/>
          <c:yMode val="edge"/>
          <c:x val="0.10121522309711287"/>
          <c:y val="2.7777777777777776E-2"/>
        </c:manualLayout>
      </c:layout>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3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Hoja11!$C$70</c:f>
              <c:strCache>
                <c:ptCount val="1"/>
                <c:pt idx="0">
                  <c:v>RECURSOS PROPIOS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7433-445F-A871-907442420DB1}"/>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7433-445F-A871-907442420DB1}"/>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EF0EF9A2-F916-458F-B063-9FB2489E94F4}" type="CATEGORYNAME">
                      <a:rPr lang="en-US"/>
                      <a:pPr>
                        <a:defRPr/>
                      </a:pPr>
                      <a:t>[NOMBRE DE CATEGORÍA]</a:t>
                    </a:fld>
                    <a:r>
                      <a:rPr lang="en-US" baseline="0"/>
                      <a:t>, </a:t>
                    </a:r>
                    <a:fld id="{66B6B1C2-074C-4C22-A0EB-2607487AA6DD}" type="VALUE">
                      <a:rPr lang="en-US" baseline="0"/>
                      <a:pPr>
                        <a:defRPr/>
                      </a:pPr>
                      <a:t>[VALOR]</a:t>
                    </a:fld>
                    <a:r>
                      <a:rPr lang="en-US" baseline="0"/>
                      <a:t>, 3.58%</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433-445F-A871-907442420DB1}"/>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3D41EBF0-104A-4086-8971-12E692BC282E}" type="CATEGORYNAME">
                      <a:rPr lang="en-US"/>
                      <a:pPr>
                        <a:defRPr>
                          <a:solidFill>
                            <a:schemeClr val="accent1"/>
                          </a:solidFill>
                        </a:defRPr>
                      </a:pPr>
                      <a:t>[NOMBRE DE CATEGORÍA]</a:t>
                    </a:fld>
                    <a:r>
                      <a:rPr lang="en-US" baseline="0"/>
                      <a:t>, </a:t>
                    </a:r>
                    <a:fld id="{032D6854-610F-42B7-A246-CE5F0A89433B}" type="VALUE">
                      <a:rPr lang="en-US" baseline="0"/>
                      <a:pPr>
                        <a:defRPr>
                          <a:solidFill>
                            <a:schemeClr val="accent1"/>
                          </a:solidFill>
                        </a:defRPr>
                      </a:pPr>
                      <a:t>[VALOR]</a:t>
                    </a:fld>
                    <a:r>
                      <a:rPr lang="en-US" baseline="0"/>
                      <a:t>, 96.42</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433-445F-A871-907442420DB1}"/>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Hoja11!$B$71:$B$72</c:f>
              <c:strCache>
                <c:ptCount val="2"/>
                <c:pt idx="0">
                  <c:v>Bancos Nacionales</c:v>
                </c:pt>
                <c:pt idx="1">
                  <c:v>FIC</c:v>
                </c:pt>
              </c:strCache>
            </c:strRef>
          </c:cat>
          <c:val>
            <c:numRef>
              <c:f>Hoja11!$C$71:$C$72</c:f>
              <c:numCache>
                <c:formatCode>_(* #,##0.00_);_(* \(#,##0.00\);_(* "-"??_);_(@_)</c:formatCode>
                <c:ptCount val="2"/>
                <c:pt idx="0">
                  <c:v>365</c:v>
                </c:pt>
                <c:pt idx="1">
                  <c:v>9824</c:v>
                </c:pt>
              </c:numCache>
            </c:numRef>
          </c:val>
          <c:extLst>
            <c:ext xmlns:c16="http://schemas.microsoft.com/office/drawing/2014/chart" uri="{C3380CC4-5D6E-409C-BE32-E72D297353CC}">
              <c16:uniqueId val="{00000004-7433-445F-A871-907442420DB1}"/>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1200" b="1" i="0" cap="all" baseline="0">
                <a:effectLst/>
              </a:rPr>
              <a:t>COMPOSICION PORTAFOLIO DE INVERSIONES RECURSOS TERCEROS OCTUBRE 2020 </a:t>
            </a:r>
            <a:endParaRPr lang="es-CO" sz="1200">
              <a:effectLst/>
            </a:endParaRPr>
          </a:p>
        </c:rich>
      </c:tx>
      <c:layout>
        <c:manualLayout>
          <c:xMode val="edge"/>
          <c:yMode val="edge"/>
          <c:x val="0.10121522309711287"/>
          <c:y val="3.2407407407407406E-2"/>
        </c:manualLayout>
      </c:layout>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Hoja11!$E$70</c:f>
              <c:strCache>
                <c:ptCount val="1"/>
                <c:pt idx="0">
                  <c:v>RECURSOS TERCEROS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C113-4C38-875A-ACC63DDD82DC}"/>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C113-4C38-875A-ACC63DDD82DC}"/>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BBE050E4-CFDD-48C1-A3CF-118BFB316A75}" type="CATEGORYNAME">
                      <a:rPr lang="en-US"/>
                      <a:pPr>
                        <a:defRPr/>
                      </a:pPr>
                      <a:t>[NOMBRE DE CATEGORÍA]</a:t>
                    </a:fld>
                    <a:r>
                      <a:rPr lang="en-US" baseline="0"/>
                      <a:t>, </a:t>
                    </a:r>
                    <a:fld id="{D9D85724-6E07-404C-88E9-15DC578B1A01}" type="VALUE">
                      <a:rPr lang="en-US" baseline="0"/>
                      <a:pPr>
                        <a:defRPr/>
                      </a:pPr>
                      <a:t>[VALOR]</a:t>
                    </a:fld>
                    <a:r>
                      <a:rPr lang="en-US" baseline="0"/>
                      <a:t>, 1.24%</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113-4C38-875A-ACC63DDD82DC}"/>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09324A83-5FF7-45B7-AE76-DB2AF80D0DF4}" type="CATEGORYNAME">
                      <a:rPr lang="en-US"/>
                      <a:pPr>
                        <a:defRPr>
                          <a:solidFill>
                            <a:schemeClr val="accent1"/>
                          </a:solidFill>
                        </a:defRPr>
                      </a:pPr>
                      <a:t>[NOMBRE DE CATEGORÍA]</a:t>
                    </a:fld>
                    <a:r>
                      <a:rPr lang="en-US" baseline="0"/>
                      <a:t>, </a:t>
                    </a:r>
                    <a:fld id="{F90B3F53-B989-408B-BF3E-131228F648FA}" type="VALUE">
                      <a:rPr lang="en-US" baseline="0"/>
                      <a:pPr>
                        <a:defRPr>
                          <a:solidFill>
                            <a:schemeClr val="accent1"/>
                          </a:solidFill>
                        </a:defRPr>
                      </a:pPr>
                      <a:t>[VALOR]</a:t>
                    </a:fld>
                    <a:r>
                      <a:rPr lang="en-US" baseline="0"/>
                      <a:t>, 98.76%</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113-4C38-875A-ACC63DDD82DC}"/>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Hoja11!$B$71:$B$72</c:f>
              <c:strCache>
                <c:ptCount val="2"/>
                <c:pt idx="0">
                  <c:v>Bancos Nacionales</c:v>
                </c:pt>
                <c:pt idx="1">
                  <c:v>FIC</c:v>
                </c:pt>
              </c:strCache>
            </c:strRef>
          </c:cat>
          <c:val>
            <c:numRef>
              <c:f>Hoja11!$E$71:$E$72</c:f>
              <c:numCache>
                <c:formatCode>_(* #,##0.00_);_(* \(#,##0.00\);_(* "-"??_);_(@_)</c:formatCode>
                <c:ptCount val="2"/>
                <c:pt idx="0">
                  <c:v>70</c:v>
                </c:pt>
                <c:pt idx="1">
                  <c:v>5557</c:v>
                </c:pt>
              </c:numCache>
            </c:numRef>
          </c:val>
          <c:extLst>
            <c:ext xmlns:c16="http://schemas.microsoft.com/office/drawing/2014/chart" uri="{C3380CC4-5D6E-409C-BE32-E72D297353CC}">
              <c16:uniqueId val="{00000004-C113-4C38-875A-ACC63DDD82DC}"/>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none" baseline="0">
                <a:solidFill>
                  <a:schemeClr val="lt1">
                    <a:lumMod val="85000"/>
                  </a:schemeClr>
                </a:solidFill>
                <a:latin typeface="+mn-lt"/>
                <a:ea typeface="+mn-ea"/>
                <a:cs typeface="+mn-cs"/>
              </a:defRPr>
            </a:pPr>
            <a:r>
              <a:rPr lang="es-CO"/>
              <a:t>ANALIS DOFA</a:t>
            </a:r>
          </a:p>
        </c:rich>
      </c:tx>
      <c:layout>
        <c:manualLayout>
          <c:xMode val="edge"/>
          <c:yMode val="edge"/>
          <c:x val="0.65142991239814241"/>
          <c:y val="1.957589587015909E-2"/>
        </c:manualLayout>
      </c:layout>
      <c:overlay val="0"/>
      <c:spPr>
        <a:noFill/>
        <a:ln>
          <a:noFill/>
        </a:ln>
        <a:effectLst/>
      </c:spPr>
      <c:txPr>
        <a:bodyPr rot="0" spcFirstLastPara="1" vertOverflow="ellipsis" vert="horz" wrap="square" anchor="ctr" anchorCtr="1"/>
        <a:lstStyle/>
        <a:p>
          <a:pPr>
            <a:defRPr sz="1862" b="1" i="0" u="none" strike="noStrike" kern="1200" cap="none" baseline="0">
              <a:solidFill>
                <a:schemeClr val="lt1">
                  <a:lumMod val="85000"/>
                </a:schemeClr>
              </a:solidFill>
              <a:latin typeface="+mn-lt"/>
              <a:ea typeface="+mn-ea"/>
              <a:cs typeface="+mn-cs"/>
            </a:defRPr>
          </a:pPr>
          <a:endParaRPr lang="es-CO"/>
        </a:p>
      </c:txPr>
    </c:title>
    <c:autoTitleDeleted val="0"/>
    <c:plotArea>
      <c:layout>
        <c:manualLayout>
          <c:layoutTarget val="inner"/>
          <c:xMode val="edge"/>
          <c:yMode val="edge"/>
          <c:x val="0.16645593574489187"/>
          <c:y val="2.9175638759440785E-2"/>
          <c:w val="0.63811332570787938"/>
          <c:h val="0.92099039048690345"/>
        </c:manualLayout>
      </c:layout>
      <c:radarChart>
        <c:radarStyle val="marker"/>
        <c:varyColors val="0"/>
        <c:ser>
          <c:idx val="0"/>
          <c:order val="0"/>
          <c:tx>
            <c:strRef>
              <c:f>DOFA!$B$20</c:f>
              <c:strCache>
                <c:ptCount val="1"/>
                <c:pt idx="0">
                  <c:v>REFLOTE</c:v>
                </c:pt>
              </c:strCache>
            </c:strRef>
          </c:tx>
          <c:spPr>
            <a:ln w="34925" cap="rnd">
              <a:solidFill>
                <a:schemeClr val="accent1"/>
              </a:solidFill>
              <a:round/>
            </a:ln>
            <a:effectLst>
              <a:outerShdw blurRad="40000" dist="23000" dir="5400000" rotWithShape="0">
                <a:srgbClr val="000000">
                  <a:alpha val="35000"/>
                </a:srgbClr>
              </a:outerShdw>
            </a:effectLst>
          </c:spPr>
          <c:marker>
            <c:symbol val="circle"/>
            <c:size val="6"/>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w="9525">
                <a:solidFill>
                  <a:schemeClr val="accent1"/>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cat>
            <c:strRef>
              <c:f>DOFA!$A$21:$A$24</c:f>
              <c:strCache>
                <c:ptCount val="4"/>
                <c:pt idx="0">
                  <c:v>DEBILIDADES</c:v>
                </c:pt>
                <c:pt idx="1">
                  <c:v>FORTALEZAS</c:v>
                </c:pt>
                <c:pt idx="2">
                  <c:v>AMENAZAS</c:v>
                </c:pt>
                <c:pt idx="3">
                  <c:v>OPORTUNIDADES</c:v>
                </c:pt>
              </c:strCache>
            </c:strRef>
          </c:cat>
          <c:val>
            <c:numRef>
              <c:f>DOFA!$B$21:$B$24</c:f>
              <c:numCache>
                <c:formatCode>General</c:formatCode>
                <c:ptCount val="4"/>
                <c:pt idx="0">
                  <c:v>21</c:v>
                </c:pt>
                <c:pt idx="1">
                  <c:v>4</c:v>
                </c:pt>
                <c:pt idx="2">
                  <c:v>24</c:v>
                </c:pt>
                <c:pt idx="3">
                  <c:v>3</c:v>
                </c:pt>
              </c:numCache>
            </c:numRef>
          </c:val>
          <c:extLst>
            <c:ext xmlns:c16="http://schemas.microsoft.com/office/drawing/2014/chart" uri="{C3380CC4-5D6E-409C-BE32-E72D297353CC}">
              <c16:uniqueId val="{00000000-E8F7-4A26-9A1D-9FFD4E7F5573}"/>
            </c:ext>
          </c:extLst>
        </c:ser>
        <c:ser>
          <c:idx val="1"/>
          <c:order val="1"/>
          <c:tx>
            <c:strRef>
              <c:f>DOFA!$D$20</c:f>
              <c:strCache>
                <c:ptCount val="1"/>
                <c:pt idx="0">
                  <c:v>ARRECIFE Y DISPOSICIÓN FINAL </c:v>
                </c:pt>
              </c:strCache>
            </c:strRef>
          </c:tx>
          <c:spPr>
            <a:ln w="34925" cap="rnd">
              <a:solidFill>
                <a:schemeClr val="accent2"/>
              </a:solidFill>
              <a:round/>
            </a:ln>
            <a:effectLst>
              <a:outerShdw blurRad="40000" dist="23000" dir="5400000" rotWithShape="0">
                <a:srgbClr val="000000">
                  <a:alpha val="35000"/>
                </a:srgbClr>
              </a:outerShdw>
            </a:effectLst>
          </c:spPr>
          <c:marker>
            <c:symbol val="circle"/>
            <c:size val="6"/>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w="9525">
                <a:solidFill>
                  <a:schemeClr val="accent2"/>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cat>
            <c:strRef>
              <c:f>DOFA!$A$21:$A$24</c:f>
              <c:strCache>
                <c:ptCount val="4"/>
                <c:pt idx="0">
                  <c:v>DEBILIDADES</c:v>
                </c:pt>
                <c:pt idx="1">
                  <c:v>FORTALEZAS</c:v>
                </c:pt>
                <c:pt idx="2">
                  <c:v>AMENAZAS</c:v>
                </c:pt>
                <c:pt idx="3">
                  <c:v>OPORTUNIDADES</c:v>
                </c:pt>
              </c:strCache>
            </c:strRef>
          </c:cat>
          <c:val>
            <c:numRef>
              <c:f>DOFA!$D$21:$D$24</c:f>
              <c:numCache>
                <c:formatCode>General</c:formatCode>
                <c:ptCount val="4"/>
                <c:pt idx="0">
                  <c:v>9</c:v>
                </c:pt>
                <c:pt idx="1">
                  <c:v>5</c:v>
                </c:pt>
                <c:pt idx="2">
                  <c:v>9</c:v>
                </c:pt>
                <c:pt idx="3">
                  <c:v>3</c:v>
                </c:pt>
              </c:numCache>
            </c:numRef>
          </c:val>
          <c:extLst>
            <c:ext xmlns:c16="http://schemas.microsoft.com/office/drawing/2014/chart" uri="{C3380CC4-5D6E-409C-BE32-E72D297353CC}">
              <c16:uniqueId val="{00000001-E8F7-4A26-9A1D-9FFD4E7F5573}"/>
            </c:ext>
          </c:extLst>
        </c:ser>
        <c:ser>
          <c:idx val="2"/>
          <c:order val="2"/>
          <c:tx>
            <c:strRef>
              <c:f>DOFA!$F$20</c:f>
              <c:strCache>
                <c:ptCount val="1"/>
                <c:pt idx="0">
                  <c:v>CORTE, EMBARQUE Y DISPOSICIÓN FINAL</c:v>
                </c:pt>
              </c:strCache>
            </c:strRef>
          </c:tx>
          <c:spPr>
            <a:ln w="34925" cap="rnd">
              <a:solidFill>
                <a:schemeClr val="accent3"/>
              </a:solidFill>
              <a:round/>
            </a:ln>
            <a:effectLst>
              <a:outerShdw blurRad="40000" dist="23000" dir="5400000" rotWithShape="0">
                <a:srgbClr val="000000">
                  <a:alpha val="35000"/>
                </a:srgbClr>
              </a:outerShdw>
            </a:effectLst>
          </c:spPr>
          <c:marker>
            <c:symbol val="circle"/>
            <c:size val="6"/>
            <c:spPr>
              <a:gradFill rotWithShape="1">
                <a:gsLst>
                  <a:gs pos="0">
                    <a:schemeClr val="accent3">
                      <a:tint val="100000"/>
                      <a:shade val="100000"/>
                      <a:satMod val="130000"/>
                    </a:schemeClr>
                  </a:gs>
                  <a:gs pos="100000">
                    <a:schemeClr val="accent3">
                      <a:tint val="50000"/>
                      <a:shade val="100000"/>
                      <a:satMod val="350000"/>
                    </a:schemeClr>
                  </a:gs>
                </a:gsLst>
                <a:lin ang="16200000" scaled="0"/>
              </a:gradFill>
              <a:ln w="9525">
                <a:solidFill>
                  <a:schemeClr val="accent3"/>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cat>
            <c:strRef>
              <c:f>DOFA!$A$21:$A$24</c:f>
              <c:strCache>
                <c:ptCount val="4"/>
                <c:pt idx="0">
                  <c:v>DEBILIDADES</c:v>
                </c:pt>
                <c:pt idx="1">
                  <c:v>FORTALEZAS</c:v>
                </c:pt>
                <c:pt idx="2">
                  <c:v>AMENAZAS</c:v>
                </c:pt>
                <c:pt idx="3">
                  <c:v>OPORTUNIDADES</c:v>
                </c:pt>
              </c:strCache>
            </c:strRef>
          </c:cat>
          <c:val>
            <c:numRef>
              <c:f>DOFA!$F$21:$F$24</c:f>
              <c:numCache>
                <c:formatCode>General</c:formatCode>
                <c:ptCount val="4"/>
                <c:pt idx="0">
                  <c:v>10</c:v>
                </c:pt>
                <c:pt idx="1">
                  <c:v>4</c:v>
                </c:pt>
                <c:pt idx="2">
                  <c:v>11</c:v>
                </c:pt>
                <c:pt idx="3">
                  <c:v>3</c:v>
                </c:pt>
              </c:numCache>
            </c:numRef>
          </c:val>
          <c:extLst>
            <c:ext xmlns:c16="http://schemas.microsoft.com/office/drawing/2014/chart" uri="{C3380CC4-5D6E-409C-BE32-E72D297353CC}">
              <c16:uniqueId val="{00000002-E8F7-4A26-9A1D-9FFD4E7F5573}"/>
            </c:ext>
          </c:extLst>
        </c:ser>
        <c:dLbls>
          <c:showLegendKey val="0"/>
          <c:showVal val="0"/>
          <c:showCatName val="0"/>
          <c:showSerName val="0"/>
          <c:showPercent val="0"/>
          <c:showBubbleSize val="0"/>
        </c:dLbls>
        <c:axId val="469941232"/>
        <c:axId val="469946328"/>
      </c:radarChart>
      <c:catAx>
        <c:axId val="469941232"/>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0" spcFirstLastPara="1" vertOverflow="ellipsis" wrap="square" anchor="ctr" anchorCtr="1"/>
          <a:lstStyle/>
          <a:p>
            <a:pPr>
              <a:defRPr sz="1197" b="0" i="0" u="none" strike="noStrike" kern="1200" baseline="0">
                <a:solidFill>
                  <a:schemeClr val="lt1">
                    <a:lumMod val="85000"/>
                  </a:schemeClr>
                </a:solidFill>
                <a:latin typeface="+mn-lt"/>
                <a:ea typeface="+mn-ea"/>
                <a:cs typeface="+mn-cs"/>
              </a:defRPr>
            </a:pPr>
            <a:endParaRPr lang="es-CO"/>
          </a:p>
        </c:txPr>
        <c:crossAx val="469946328"/>
        <c:crosses val="autoZero"/>
        <c:auto val="0"/>
        <c:lblAlgn val="ctr"/>
        <c:lblOffset val="100"/>
        <c:noMultiLvlLbl val="0"/>
      </c:catAx>
      <c:valAx>
        <c:axId val="469946328"/>
        <c:scaling>
          <c:orientation val="minMax"/>
          <c:max val="30"/>
        </c:scaling>
        <c:delete val="1"/>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one"/>
        <c:crossAx val="469941232"/>
        <c:crosses val="autoZero"/>
        <c:crossBetween val="between"/>
        <c:majorUnit val="1"/>
      </c:valAx>
      <c:spPr>
        <a:noFill/>
        <a:ln>
          <a:noFill/>
        </a:ln>
        <a:effectLst/>
      </c:spPr>
    </c:plotArea>
    <c:plotVisOnly val="0"/>
    <c:dispBlanksAs val="span"/>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7291505284293676E-2"/>
          <c:y val="0"/>
          <c:w val="0.96839930967081789"/>
          <c:h val="0.85908271399801628"/>
        </c:manualLayout>
      </c:layout>
      <c:lineChart>
        <c:grouping val="standard"/>
        <c:varyColors val="0"/>
        <c:ser>
          <c:idx val="0"/>
          <c:order val="0"/>
          <c:tx>
            <c:strRef>
              <c:f>'Ingresos Corrientes'!$B$21</c:f>
              <c:strCache>
                <c:ptCount val="1"/>
                <c:pt idx="0">
                  <c:v>Mensual</c:v>
                </c:pt>
              </c:strCache>
            </c:strRef>
          </c:tx>
          <c:spPr>
            <a:ln w="28575" cap="rnd">
              <a:solidFill>
                <a:srgbClr val="FE440A"/>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0-91E0-4E85-A69B-A63F99AFA88A}"/>
                </c:ext>
              </c:extLst>
            </c:dLbl>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1E0-4E85-A69B-A63F99AFA88A}"/>
                </c:ext>
              </c:extLst>
            </c:dLbl>
            <c:spPr>
              <a:noFill/>
              <a:ln>
                <a:noFill/>
              </a:ln>
              <a:effectLst/>
            </c:spPr>
            <c:txPr>
              <a:bodyPr rot="0" spcFirstLastPara="1" vertOverflow="ellipsis" vert="horz" wrap="square" anchor="ctr" anchorCtr="1"/>
              <a:lstStyle/>
              <a:p>
                <a:pPr>
                  <a:defRPr sz="1200" b="1" i="0" u="none" strike="noStrike" kern="1200" baseline="0">
                    <a:solidFill>
                      <a:srgbClr val="FE440A"/>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'Ingresos Corrientes'!$A$22:$A$32</c:f>
              <c:strCache>
                <c:ptCount val="11"/>
                <c:pt idx="0">
                  <c:v>Ene</c:v>
                </c:pt>
                <c:pt idx="1">
                  <c:v>Feb</c:v>
                </c:pt>
                <c:pt idx="2">
                  <c:v>Mar</c:v>
                </c:pt>
                <c:pt idx="3">
                  <c:v>Abr</c:v>
                </c:pt>
                <c:pt idx="4">
                  <c:v>May</c:v>
                </c:pt>
                <c:pt idx="5">
                  <c:v>Jun</c:v>
                </c:pt>
                <c:pt idx="6">
                  <c:v>Jul</c:v>
                </c:pt>
                <c:pt idx="7">
                  <c:v>Ago</c:v>
                </c:pt>
                <c:pt idx="8">
                  <c:v>Sep</c:v>
                </c:pt>
                <c:pt idx="9">
                  <c:v>Oct</c:v>
                </c:pt>
                <c:pt idx="10">
                  <c:v>Nov</c:v>
                </c:pt>
              </c:strCache>
            </c:strRef>
          </c:cat>
          <c:val>
            <c:numRef>
              <c:f>'Ingresos Corrientes'!$B$22:$B$32</c:f>
              <c:numCache>
                <c:formatCode>_("$"* #,##0_);_("$"* \(#,##0\);_("$"* "-"_);_(@_)</c:formatCode>
                <c:ptCount val="11"/>
                <c:pt idx="0">
                  <c:v>12046.428437470002</c:v>
                </c:pt>
                <c:pt idx="1">
                  <c:v>13273.760332209999</c:v>
                </c:pt>
                <c:pt idx="2">
                  <c:v>8622.5065523400008</c:v>
                </c:pt>
                <c:pt idx="3">
                  <c:v>9973.9082880999995</c:v>
                </c:pt>
                <c:pt idx="4">
                  <c:v>10751.097596149999</c:v>
                </c:pt>
                <c:pt idx="5">
                  <c:v>20804.009302160001</c:v>
                </c:pt>
                <c:pt idx="6">
                  <c:v>9924.5013674399979</c:v>
                </c:pt>
                <c:pt idx="7">
                  <c:v>13069.163705819999</c:v>
                </c:pt>
                <c:pt idx="8">
                  <c:v>14423.844843880001</c:v>
                </c:pt>
                <c:pt idx="9">
                  <c:v>20554.230734090001</c:v>
                </c:pt>
                <c:pt idx="10">
                  <c:v>39468.044666260001</c:v>
                </c:pt>
              </c:numCache>
            </c:numRef>
          </c:val>
          <c:smooth val="0"/>
          <c:extLst>
            <c:ext xmlns:c16="http://schemas.microsoft.com/office/drawing/2014/chart" uri="{C3380CC4-5D6E-409C-BE32-E72D297353CC}">
              <c16:uniqueId val="{00000002-91E0-4E85-A69B-A63F99AFA88A}"/>
            </c:ext>
          </c:extLst>
        </c:ser>
        <c:ser>
          <c:idx val="1"/>
          <c:order val="1"/>
          <c:tx>
            <c:strRef>
              <c:f>'Ingresos Corrientes'!$C$21</c:f>
              <c:strCache>
                <c:ptCount val="1"/>
                <c:pt idx="0">
                  <c:v>Acumulado</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1200" b="1" i="0" u="none" strike="noStrike" kern="1200" baseline="0">
                    <a:solidFill>
                      <a:schemeClr val="accent1"/>
                    </a:solidFill>
                    <a:latin typeface="+mn-lt"/>
                    <a:ea typeface="+mn-ea"/>
                    <a:cs typeface="+mn-cs"/>
                  </a:defRPr>
                </a:pPr>
                <a:endParaRPr lang="es-CO"/>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'Ingresos Corrientes'!$A$22:$A$32</c:f>
              <c:strCache>
                <c:ptCount val="11"/>
                <c:pt idx="0">
                  <c:v>Ene</c:v>
                </c:pt>
                <c:pt idx="1">
                  <c:v>Feb</c:v>
                </c:pt>
                <c:pt idx="2">
                  <c:v>Mar</c:v>
                </c:pt>
                <c:pt idx="3">
                  <c:v>Abr</c:v>
                </c:pt>
                <c:pt idx="4">
                  <c:v>May</c:v>
                </c:pt>
                <c:pt idx="5">
                  <c:v>Jun</c:v>
                </c:pt>
                <c:pt idx="6">
                  <c:v>Jul</c:v>
                </c:pt>
                <c:pt idx="7">
                  <c:v>Ago</c:v>
                </c:pt>
                <c:pt idx="8">
                  <c:v>Sep</c:v>
                </c:pt>
                <c:pt idx="9">
                  <c:v>Oct</c:v>
                </c:pt>
                <c:pt idx="10">
                  <c:v>Nov</c:v>
                </c:pt>
              </c:strCache>
            </c:strRef>
          </c:cat>
          <c:val>
            <c:numRef>
              <c:f>'Ingresos Corrientes'!$C$22:$C$32</c:f>
              <c:numCache>
                <c:formatCode>_("$"* #,##0_);_("$"* \(#,##0\);_("$"* "-"_);_(@_)</c:formatCode>
                <c:ptCount val="11"/>
                <c:pt idx="0">
                  <c:v>12046.428437470002</c:v>
                </c:pt>
                <c:pt idx="1">
                  <c:v>25320.18876968</c:v>
                </c:pt>
                <c:pt idx="2">
                  <c:v>33942.695322020001</c:v>
                </c:pt>
                <c:pt idx="3">
                  <c:v>43916.603610120001</c:v>
                </c:pt>
                <c:pt idx="4">
                  <c:v>54667.701206270001</c:v>
                </c:pt>
                <c:pt idx="5">
                  <c:v>75471.710508429998</c:v>
                </c:pt>
                <c:pt idx="6">
                  <c:v>85396.211875869994</c:v>
                </c:pt>
                <c:pt idx="7">
                  <c:v>98465.375581689994</c:v>
                </c:pt>
                <c:pt idx="8">
                  <c:v>112889.22042556999</c:v>
                </c:pt>
                <c:pt idx="9">
                  <c:v>133443.45115966001</c:v>
                </c:pt>
                <c:pt idx="10">
                  <c:v>172911.49582592002</c:v>
                </c:pt>
              </c:numCache>
            </c:numRef>
          </c:val>
          <c:smooth val="0"/>
          <c:extLst>
            <c:ext xmlns:c16="http://schemas.microsoft.com/office/drawing/2014/chart" uri="{C3380CC4-5D6E-409C-BE32-E72D297353CC}">
              <c16:uniqueId val="{00000003-91E0-4E85-A69B-A63F99AFA88A}"/>
            </c:ext>
          </c:extLst>
        </c:ser>
        <c:dLbls>
          <c:showLegendKey val="0"/>
          <c:showVal val="0"/>
          <c:showCatName val="0"/>
          <c:showSerName val="0"/>
          <c:showPercent val="0"/>
          <c:showBubbleSize val="0"/>
        </c:dLbls>
        <c:smooth val="0"/>
        <c:axId val="1395039152"/>
        <c:axId val="924497344"/>
      </c:lineChart>
      <c:catAx>
        <c:axId val="139503915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accent6"/>
                </a:solidFill>
                <a:latin typeface="+mn-lt"/>
                <a:ea typeface="+mn-ea"/>
                <a:cs typeface="+mn-cs"/>
              </a:defRPr>
            </a:pPr>
            <a:endParaRPr lang="es-CO"/>
          </a:p>
        </c:txPr>
        <c:crossAx val="924497344"/>
        <c:crosses val="autoZero"/>
        <c:auto val="1"/>
        <c:lblAlgn val="ctr"/>
        <c:lblOffset val="100"/>
        <c:noMultiLvlLbl val="0"/>
      </c:catAx>
      <c:valAx>
        <c:axId val="924497344"/>
        <c:scaling>
          <c:orientation val="minMax"/>
        </c:scaling>
        <c:delete val="1"/>
        <c:axPos val="l"/>
        <c:numFmt formatCode="_(&quot;$&quot;* #,##0_);_(&quot;$&quot;* \(#,##0\);_(&quot;$&quot;* &quot;-&quot;_);_(@_)" sourceLinked="1"/>
        <c:majorTickMark val="none"/>
        <c:minorTickMark val="none"/>
        <c:tickLblPos val="nextTo"/>
        <c:crossAx val="139503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'Ingresos Corrientes'!$B$2</c:f>
              <c:strCache>
                <c:ptCount val="1"/>
                <c:pt idx="0">
                  <c:v>Ingresos Corrientes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'Ingresos Corrientes'!$A$3:$A$7</c:f>
              <c:numCache>
                <c:formatCode>General</c:formatCode>
                <c:ptCount val="5"/>
                <c:pt idx="0">
                  <c:v>2015</c:v>
                </c:pt>
                <c:pt idx="1">
                  <c:v>2016</c:v>
                </c:pt>
                <c:pt idx="2">
                  <c:v>2017</c:v>
                </c:pt>
                <c:pt idx="3">
                  <c:v>2018</c:v>
                </c:pt>
                <c:pt idx="4">
                  <c:v>2019</c:v>
                </c:pt>
              </c:numCache>
            </c:numRef>
          </c:cat>
          <c:val>
            <c:numRef>
              <c:f>'Ingresos Corrientes'!$B$3:$B$7</c:f>
              <c:numCache>
                <c:formatCode>_("$"* #,##0_);_("$"* \(#,##0\);_("$"* "-"_);_(@_)</c:formatCode>
                <c:ptCount val="5"/>
                <c:pt idx="0">
                  <c:v>113204</c:v>
                </c:pt>
                <c:pt idx="1">
                  <c:v>125945</c:v>
                </c:pt>
                <c:pt idx="2">
                  <c:v>197355</c:v>
                </c:pt>
                <c:pt idx="3">
                  <c:v>269135</c:v>
                </c:pt>
                <c:pt idx="4">
                  <c:v>674021</c:v>
                </c:pt>
              </c:numCache>
            </c:numRef>
          </c:val>
          <c:extLst>
            <c:ext xmlns:c16="http://schemas.microsoft.com/office/drawing/2014/chart" uri="{C3380CC4-5D6E-409C-BE32-E72D297353CC}">
              <c16:uniqueId val="{00000000-ABDC-4E23-A9C4-08DDB311FDFF}"/>
            </c:ext>
          </c:extLst>
        </c:ser>
        <c:dLbls>
          <c:showLegendKey val="0"/>
          <c:showVal val="0"/>
          <c:showCatName val="0"/>
          <c:showSerName val="0"/>
          <c:showPercent val="0"/>
          <c:showBubbleSize val="0"/>
        </c:dLbls>
        <c:gapWidth val="219"/>
        <c:overlap val="-27"/>
        <c:axId val="1063449664"/>
        <c:axId val="1394313408"/>
      </c:barChart>
      <c:catAx>
        <c:axId val="1063449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accent6"/>
                </a:solidFill>
                <a:latin typeface="+mn-lt"/>
                <a:ea typeface="+mn-ea"/>
                <a:cs typeface="+mn-cs"/>
              </a:defRPr>
            </a:pPr>
            <a:endParaRPr lang="es-CO"/>
          </a:p>
        </c:txPr>
        <c:crossAx val="1394313408"/>
        <c:crosses val="autoZero"/>
        <c:auto val="1"/>
        <c:lblAlgn val="ctr"/>
        <c:lblOffset val="100"/>
        <c:noMultiLvlLbl val="0"/>
      </c:catAx>
      <c:valAx>
        <c:axId val="1394313408"/>
        <c:scaling>
          <c:orientation val="minMax"/>
        </c:scaling>
        <c:delete val="1"/>
        <c:axPos val="l"/>
        <c:numFmt formatCode="_(&quot;$&quot;* #,##0_);_(&quot;$&quot;* \(#,##0\);_(&quot;$&quot;* &quot;-&quot;_);_(@_)" sourceLinked="1"/>
        <c:majorTickMark val="none"/>
        <c:minorTickMark val="none"/>
        <c:tickLblPos val="nextTo"/>
        <c:crossAx val="10634496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'venta inmuebles'!$B$1</c:f>
              <c:strCache>
                <c:ptCount val="1"/>
                <c:pt idx="0">
                  <c:v>Mensual</c:v>
                </c:pt>
              </c:strCache>
            </c:strRef>
          </c:tx>
          <c:spPr>
            <a:ln w="28575" cap="rnd">
              <a:solidFill>
                <a:srgbClr val="FE440A"/>
              </a:solidFill>
              <a:round/>
            </a:ln>
            <a:effectLst/>
          </c:spPr>
          <c:marker>
            <c:symbol val="none"/>
          </c:marker>
          <c:dLbls>
            <c:dLbl>
              <c:idx val="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CDC-46B8-938A-779B91ABFCB2}"/>
                </c:ext>
              </c:extLst>
            </c:dLbl>
            <c:spPr>
              <a:noFill/>
              <a:ln>
                <a:noFill/>
              </a:ln>
              <a:effectLst/>
            </c:spPr>
            <c:txPr>
              <a:bodyPr rot="0" spcFirstLastPara="1" vertOverflow="ellipsis" vert="horz" wrap="square" anchor="ctr" anchorCtr="1"/>
              <a:lstStyle/>
              <a:p>
                <a:pPr>
                  <a:defRPr sz="1200" b="1" i="0" u="none" strike="noStrike" kern="1200" baseline="0">
                    <a:solidFill>
                      <a:srgbClr val="FE440A"/>
                    </a:solidFill>
                    <a:latin typeface="+mn-lt"/>
                    <a:ea typeface="+mn-ea"/>
                    <a:cs typeface="+mn-cs"/>
                  </a:defRPr>
                </a:pPr>
                <a:endParaRPr lang="es-C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'venta inmuebles'!$A$2:$A$12</c:f>
              <c:strCache>
                <c:ptCount val="11"/>
                <c:pt idx="0">
                  <c:v>Ene</c:v>
                </c:pt>
                <c:pt idx="1">
                  <c:v>Feb</c:v>
                </c:pt>
                <c:pt idx="2">
                  <c:v>Mar</c:v>
                </c:pt>
                <c:pt idx="3">
                  <c:v>Abr</c:v>
                </c:pt>
                <c:pt idx="4">
                  <c:v>May</c:v>
                </c:pt>
                <c:pt idx="5">
                  <c:v>Jun</c:v>
                </c:pt>
                <c:pt idx="6">
                  <c:v>Jul</c:v>
                </c:pt>
                <c:pt idx="7">
                  <c:v>Ago</c:v>
                </c:pt>
                <c:pt idx="8">
                  <c:v>Sep</c:v>
                </c:pt>
                <c:pt idx="9">
                  <c:v>Oct</c:v>
                </c:pt>
                <c:pt idx="10">
                  <c:v>Nov</c:v>
                </c:pt>
              </c:strCache>
            </c:strRef>
          </c:cat>
          <c:val>
            <c:numRef>
              <c:f>'venta inmuebles'!$B$2:$B$12</c:f>
              <c:numCache>
                <c:formatCode>_("$"* #,##0_);_("$"* \(#,##0\);_("$"* "-"_);_(@_)</c:formatCode>
                <c:ptCount val="11"/>
                <c:pt idx="0">
                  <c:v>3888.7772920000002</c:v>
                </c:pt>
                <c:pt idx="1">
                  <c:v>3583.0111430000002</c:v>
                </c:pt>
                <c:pt idx="2">
                  <c:v>3383.486731</c:v>
                </c:pt>
                <c:pt idx="3">
                  <c:v>1376.9549280000001</c:v>
                </c:pt>
                <c:pt idx="4">
                  <c:v>1516.5638574000002</c:v>
                </c:pt>
                <c:pt idx="5">
                  <c:v>3078.083259</c:v>
                </c:pt>
                <c:pt idx="6">
                  <c:v>1807.2108519999999</c:v>
                </c:pt>
                <c:pt idx="7">
                  <c:v>3874.39780634</c:v>
                </c:pt>
                <c:pt idx="8">
                  <c:v>4865.6791460000004</c:v>
                </c:pt>
                <c:pt idx="9">
                  <c:v>10061</c:v>
                </c:pt>
                <c:pt idx="10">
                  <c:v>12832.563963389999</c:v>
                </c:pt>
              </c:numCache>
            </c:numRef>
          </c:val>
          <c:smooth val="0"/>
          <c:extLst>
            <c:ext xmlns:c16="http://schemas.microsoft.com/office/drawing/2014/chart" uri="{C3380CC4-5D6E-409C-BE32-E72D297353CC}">
              <c16:uniqueId val="{00000000-5CDC-46B8-938A-779B91ABFCB2}"/>
            </c:ext>
          </c:extLst>
        </c:ser>
        <c:ser>
          <c:idx val="1"/>
          <c:order val="1"/>
          <c:tx>
            <c:strRef>
              <c:f>'venta inmuebles'!$C$1</c:f>
              <c:strCache>
                <c:ptCount val="1"/>
                <c:pt idx="0">
                  <c:v>Acumulado</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1200" b="1" i="0" u="none" strike="noStrike" kern="1200" baseline="0">
                    <a:solidFill>
                      <a:schemeClr val="accent1"/>
                    </a:solidFill>
                    <a:latin typeface="+mn-lt"/>
                    <a:ea typeface="+mn-ea"/>
                    <a:cs typeface="+mn-cs"/>
                  </a:defRPr>
                </a:pPr>
                <a:endParaRPr lang="es-CO"/>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'venta inmuebles'!$A$2:$A$12</c:f>
              <c:strCache>
                <c:ptCount val="11"/>
                <c:pt idx="0">
                  <c:v>Ene</c:v>
                </c:pt>
                <c:pt idx="1">
                  <c:v>Feb</c:v>
                </c:pt>
                <c:pt idx="2">
                  <c:v>Mar</c:v>
                </c:pt>
                <c:pt idx="3">
                  <c:v>Abr</c:v>
                </c:pt>
                <c:pt idx="4">
                  <c:v>May</c:v>
                </c:pt>
                <c:pt idx="5">
                  <c:v>Jun</c:v>
                </c:pt>
                <c:pt idx="6">
                  <c:v>Jul</c:v>
                </c:pt>
                <c:pt idx="7">
                  <c:v>Ago</c:v>
                </c:pt>
                <c:pt idx="8">
                  <c:v>Sep</c:v>
                </c:pt>
                <c:pt idx="9">
                  <c:v>Oct</c:v>
                </c:pt>
                <c:pt idx="10">
                  <c:v>Nov</c:v>
                </c:pt>
              </c:strCache>
            </c:strRef>
          </c:cat>
          <c:val>
            <c:numRef>
              <c:f>'venta inmuebles'!$C$2:$C$12</c:f>
              <c:numCache>
                <c:formatCode>_("$"* #,##0_);_("$"* \(#,##0\);_("$"* "-"_);_(@_)</c:formatCode>
                <c:ptCount val="11"/>
                <c:pt idx="0">
                  <c:v>3888.7772920000002</c:v>
                </c:pt>
                <c:pt idx="1">
                  <c:v>7471.7884350000004</c:v>
                </c:pt>
                <c:pt idx="2">
                  <c:v>10855.275165999999</c:v>
                </c:pt>
                <c:pt idx="3">
                  <c:v>12232.230093999999</c:v>
                </c:pt>
                <c:pt idx="4">
                  <c:v>13748.793951399999</c:v>
                </c:pt>
                <c:pt idx="5">
                  <c:v>16826.877210399998</c:v>
                </c:pt>
                <c:pt idx="6">
                  <c:v>18634.088062399998</c:v>
                </c:pt>
                <c:pt idx="7">
                  <c:v>22508.485868739997</c:v>
                </c:pt>
                <c:pt idx="8">
                  <c:v>27374.16501474</c:v>
                </c:pt>
                <c:pt idx="9">
                  <c:v>37435.16501474</c:v>
                </c:pt>
                <c:pt idx="10">
                  <c:v>50267.728978129999</c:v>
                </c:pt>
              </c:numCache>
            </c:numRef>
          </c:val>
          <c:smooth val="0"/>
          <c:extLst>
            <c:ext xmlns:c16="http://schemas.microsoft.com/office/drawing/2014/chart" uri="{C3380CC4-5D6E-409C-BE32-E72D297353CC}">
              <c16:uniqueId val="{00000001-5CDC-46B8-938A-779B91ABFCB2}"/>
            </c:ext>
          </c:extLst>
        </c:ser>
        <c:dLbls>
          <c:showLegendKey val="0"/>
          <c:showVal val="0"/>
          <c:showCatName val="0"/>
          <c:showSerName val="0"/>
          <c:showPercent val="0"/>
          <c:showBubbleSize val="0"/>
        </c:dLbls>
        <c:smooth val="0"/>
        <c:axId val="659366352"/>
        <c:axId val="1613661824"/>
      </c:lineChart>
      <c:catAx>
        <c:axId val="65936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accent6"/>
                </a:solidFill>
                <a:latin typeface="+mn-lt"/>
                <a:ea typeface="+mn-ea"/>
                <a:cs typeface="+mn-cs"/>
              </a:defRPr>
            </a:pPr>
            <a:endParaRPr lang="es-CO"/>
          </a:p>
        </c:txPr>
        <c:crossAx val="1613661824"/>
        <c:crosses val="autoZero"/>
        <c:auto val="1"/>
        <c:lblAlgn val="ctr"/>
        <c:lblOffset val="100"/>
        <c:noMultiLvlLbl val="0"/>
      </c:catAx>
      <c:valAx>
        <c:axId val="1613661824"/>
        <c:scaling>
          <c:orientation val="minMax"/>
        </c:scaling>
        <c:delete val="1"/>
        <c:axPos val="l"/>
        <c:numFmt formatCode="_(&quot;$&quot;* #,##0_);_(&quot;$&quot;* \(#,##0\);_(&quot;$&quot;* &quot;-&quot;_);_(@_)" sourceLinked="1"/>
        <c:majorTickMark val="none"/>
        <c:minorTickMark val="none"/>
        <c:tickLblPos val="nextTo"/>
        <c:crossAx val="65936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'venta inmuebles'!$A$17:$A$21</c:f>
              <c:numCache>
                <c:formatCode>General</c:formatCode>
                <c:ptCount val="5"/>
                <c:pt idx="0">
                  <c:v>2015</c:v>
                </c:pt>
                <c:pt idx="1">
                  <c:v>2016</c:v>
                </c:pt>
                <c:pt idx="2">
                  <c:v>2017</c:v>
                </c:pt>
                <c:pt idx="3">
                  <c:v>2018</c:v>
                </c:pt>
                <c:pt idx="4">
                  <c:v>2019</c:v>
                </c:pt>
              </c:numCache>
            </c:numRef>
          </c:cat>
          <c:val>
            <c:numRef>
              <c:f>'venta inmuebles'!$B$17:$B$21</c:f>
              <c:numCache>
                <c:formatCode>_("$"* #,##0_);_("$"* \(#,##0\);_("$"* "-"_);_(@_)</c:formatCode>
                <c:ptCount val="5"/>
                <c:pt idx="0">
                  <c:v>10668</c:v>
                </c:pt>
                <c:pt idx="1">
                  <c:v>22636</c:v>
                </c:pt>
                <c:pt idx="2">
                  <c:v>44152</c:v>
                </c:pt>
                <c:pt idx="3">
                  <c:v>94393</c:v>
                </c:pt>
                <c:pt idx="4">
                  <c:v>80627</c:v>
                </c:pt>
              </c:numCache>
            </c:numRef>
          </c:val>
          <c:extLst>
            <c:ext xmlns:c16="http://schemas.microsoft.com/office/drawing/2014/chart" uri="{C3380CC4-5D6E-409C-BE32-E72D297353CC}">
              <c16:uniqueId val="{00000000-0D0A-4F8B-99B3-34A319E508A0}"/>
            </c:ext>
          </c:extLst>
        </c:ser>
        <c:dLbls>
          <c:showLegendKey val="0"/>
          <c:showVal val="0"/>
          <c:showCatName val="0"/>
          <c:showSerName val="0"/>
          <c:showPercent val="0"/>
          <c:showBubbleSize val="0"/>
        </c:dLbls>
        <c:gapWidth val="219"/>
        <c:overlap val="-27"/>
        <c:axId val="1396731232"/>
        <c:axId val="1395922896"/>
      </c:barChart>
      <c:catAx>
        <c:axId val="139673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accent6"/>
                </a:solidFill>
                <a:latin typeface="+mn-lt"/>
                <a:ea typeface="+mn-ea"/>
                <a:cs typeface="+mn-cs"/>
              </a:defRPr>
            </a:pPr>
            <a:endParaRPr lang="es-CO"/>
          </a:p>
        </c:txPr>
        <c:crossAx val="1395922896"/>
        <c:crosses val="autoZero"/>
        <c:auto val="1"/>
        <c:lblAlgn val="ctr"/>
        <c:lblOffset val="100"/>
        <c:noMultiLvlLbl val="0"/>
      </c:catAx>
      <c:valAx>
        <c:axId val="1395922896"/>
        <c:scaling>
          <c:orientation val="minMax"/>
        </c:scaling>
        <c:delete val="1"/>
        <c:axPos val="l"/>
        <c:numFmt formatCode="_(&quot;$&quot;* #,##0_);_(&quot;$&quot;* \(#,##0\);_(&quot;$&quot;* &quot;-&quot;_);_(@_)" sourceLinked="1"/>
        <c:majorTickMark val="none"/>
        <c:minorTickMark val="none"/>
        <c:tickLblPos val="nextTo"/>
        <c:crossAx val="13967312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sociedades!$B$1</c:f>
              <c:strCache>
                <c:ptCount val="1"/>
                <c:pt idx="0">
                  <c:v>Mensual</c:v>
                </c:pt>
              </c:strCache>
            </c:strRef>
          </c:tx>
          <c:spPr>
            <a:solidFill>
              <a:schemeClr val="accent6"/>
            </a:solidFill>
            <a:ln>
              <a:solidFill>
                <a:schemeClr val="accent6"/>
              </a:solid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3-80FC-43E5-A1E6-8F3AE3AADAB5}"/>
                </c:ext>
              </c:extLst>
            </c:dLbl>
            <c:dLbl>
              <c:idx val="2"/>
              <c:delete val="1"/>
              <c:extLst>
                <c:ext xmlns:c15="http://schemas.microsoft.com/office/drawing/2012/chart" uri="{CE6537A1-D6FC-4f65-9D91-7224C49458BB}"/>
                <c:ext xmlns:c16="http://schemas.microsoft.com/office/drawing/2014/chart" uri="{C3380CC4-5D6E-409C-BE32-E72D297353CC}">
                  <c16:uniqueId val="{00000000-80FC-43E5-A1E6-8F3AE3AADAB5}"/>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0FC-43E5-A1E6-8F3AE3AADAB5}"/>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6"/>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sociedades!$A$2:$A$12</c:f>
              <c:strCache>
                <c:ptCount val="11"/>
                <c:pt idx="0">
                  <c:v>Ene</c:v>
                </c:pt>
                <c:pt idx="1">
                  <c:v>Feb</c:v>
                </c:pt>
                <c:pt idx="2">
                  <c:v>Mar</c:v>
                </c:pt>
                <c:pt idx="3">
                  <c:v>Abr</c:v>
                </c:pt>
                <c:pt idx="4">
                  <c:v>May</c:v>
                </c:pt>
                <c:pt idx="5">
                  <c:v>Jun</c:v>
                </c:pt>
                <c:pt idx="6">
                  <c:v>Jul</c:v>
                </c:pt>
                <c:pt idx="7">
                  <c:v>Ago</c:v>
                </c:pt>
                <c:pt idx="8">
                  <c:v>Sep</c:v>
                </c:pt>
                <c:pt idx="9">
                  <c:v>Oct</c:v>
                </c:pt>
                <c:pt idx="10">
                  <c:v>Nov</c:v>
                </c:pt>
              </c:strCache>
            </c:strRef>
          </c:cat>
          <c:val>
            <c:numRef>
              <c:f>sociedades!$B$2:$B$12</c:f>
              <c:numCache>
                <c:formatCode>_("$"* #,##0_);_("$"* \(#,##0\);_("$"* "-"_);_(@_)</c:formatCode>
                <c:ptCount val="11"/>
                <c:pt idx="0">
                  <c:v>0</c:v>
                </c:pt>
                <c:pt idx="1">
                  <c:v>157.1275</c:v>
                </c:pt>
                <c:pt idx="2">
                  <c:v>0</c:v>
                </c:pt>
                <c:pt idx="3">
                  <c:v>235</c:v>
                </c:pt>
                <c:pt idx="4">
                  <c:v>262.91795500000001</c:v>
                </c:pt>
                <c:pt idx="5">
                  <c:v>251.854207</c:v>
                </c:pt>
                <c:pt idx="6">
                  <c:v>483.95338900000002</c:v>
                </c:pt>
                <c:pt idx="7">
                  <c:v>1140.2016000000001</c:v>
                </c:pt>
                <c:pt idx="8">
                  <c:v>1562.5181459999999</c:v>
                </c:pt>
                <c:pt idx="9">
                  <c:v>3399</c:v>
                </c:pt>
                <c:pt idx="10">
                  <c:v>562.45072000000005</c:v>
                </c:pt>
              </c:numCache>
            </c:numRef>
          </c:val>
          <c:extLst>
            <c:ext xmlns:c16="http://schemas.microsoft.com/office/drawing/2014/chart" uri="{C3380CC4-5D6E-409C-BE32-E72D297353CC}">
              <c16:uniqueId val="{00000001-80FC-43E5-A1E6-8F3AE3AADAB5}"/>
            </c:ext>
          </c:extLst>
        </c:ser>
        <c:dLbls>
          <c:showLegendKey val="0"/>
          <c:showVal val="0"/>
          <c:showCatName val="0"/>
          <c:showSerName val="0"/>
          <c:showPercent val="0"/>
          <c:showBubbleSize val="0"/>
        </c:dLbls>
        <c:gapWidth val="150"/>
        <c:axId val="1054183680"/>
        <c:axId val="1047320640"/>
      </c:barChart>
      <c:lineChart>
        <c:grouping val="standard"/>
        <c:varyColors val="0"/>
        <c:ser>
          <c:idx val="1"/>
          <c:order val="1"/>
          <c:tx>
            <c:strRef>
              <c:f>sociedades!$C$1</c:f>
              <c:strCache>
                <c:ptCount val="1"/>
                <c:pt idx="0">
                  <c:v>Acumulado</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1200" b="1" i="0" u="none" strike="noStrike" kern="1200" baseline="0">
                    <a:solidFill>
                      <a:schemeClr val="accent1"/>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sociedades!$A$2:$A$12</c:f>
              <c:strCache>
                <c:ptCount val="11"/>
                <c:pt idx="0">
                  <c:v>Ene</c:v>
                </c:pt>
                <c:pt idx="1">
                  <c:v>Feb</c:v>
                </c:pt>
                <c:pt idx="2">
                  <c:v>Mar</c:v>
                </c:pt>
                <c:pt idx="3">
                  <c:v>Abr</c:v>
                </c:pt>
                <c:pt idx="4">
                  <c:v>May</c:v>
                </c:pt>
                <c:pt idx="5">
                  <c:v>Jun</c:v>
                </c:pt>
                <c:pt idx="6">
                  <c:v>Jul</c:v>
                </c:pt>
                <c:pt idx="7">
                  <c:v>Ago</c:v>
                </c:pt>
                <c:pt idx="8">
                  <c:v>Sep</c:v>
                </c:pt>
                <c:pt idx="9">
                  <c:v>Oct</c:v>
                </c:pt>
                <c:pt idx="10">
                  <c:v>Nov</c:v>
                </c:pt>
              </c:strCache>
            </c:strRef>
          </c:cat>
          <c:val>
            <c:numRef>
              <c:f>sociedades!$C$2:$C$12</c:f>
              <c:numCache>
                <c:formatCode>_("$"* #,##0_);_("$"* \(#,##0\);_("$"* "-"_);_(@_)</c:formatCode>
                <c:ptCount val="11"/>
                <c:pt idx="0">
                  <c:v>0</c:v>
                </c:pt>
                <c:pt idx="1">
                  <c:v>157.1275</c:v>
                </c:pt>
                <c:pt idx="2">
                  <c:v>157.1275</c:v>
                </c:pt>
                <c:pt idx="3">
                  <c:v>392.1275</c:v>
                </c:pt>
                <c:pt idx="4">
                  <c:v>655.04545499999995</c:v>
                </c:pt>
                <c:pt idx="5">
                  <c:v>906.89966199999992</c:v>
                </c:pt>
                <c:pt idx="6">
                  <c:v>1390.8530510000001</c:v>
                </c:pt>
                <c:pt idx="7">
                  <c:v>2531.0546510000004</c:v>
                </c:pt>
                <c:pt idx="8">
                  <c:v>4093.5727970000003</c:v>
                </c:pt>
                <c:pt idx="9">
                  <c:v>7492.5727970000007</c:v>
                </c:pt>
                <c:pt idx="10">
                  <c:v>8055.0235170000005</c:v>
                </c:pt>
              </c:numCache>
            </c:numRef>
          </c:val>
          <c:smooth val="0"/>
          <c:extLst>
            <c:ext xmlns:c16="http://schemas.microsoft.com/office/drawing/2014/chart" uri="{C3380CC4-5D6E-409C-BE32-E72D297353CC}">
              <c16:uniqueId val="{00000002-80FC-43E5-A1E6-8F3AE3AADAB5}"/>
            </c:ext>
          </c:extLst>
        </c:ser>
        <c:dLbls>
          <c:showLegendKey val="0"/>
          <c:showVal val="0"/>
          <c:showCatName val="0"/>
          <c:showSerName val="0"/>
          <c:showPercent val="0"/>
          <c:showBubbleSize val="0"/>
        </c:dLbls>
        <c:marker val="1"/>
        <c:smooth val="0"/>
        <c:axId val="1054183680"/>
        <c:axId val="1047320640"/>
      </c:lineChart>
      <c:catAx>
        <c:axId val="1054183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endParaRPr lang="es-CO"/>
          </a:p>
        </c:txPr>
        <c:crossAx val="1047320640"/>
        <c:crosses val="autoZero"/>
        <c:auto val="1"/>
        <c:lblAlgn val="ctr"/>
        <c:lblOffset val="100"/>
        <c:noMultiLvlLbl val="0"/>
      </c:catAx>
      <c:valAx>
        <c:axId val="1047320640"/>
        <c:scaling>
          <c:orientation val="minMax"/>
        </c:scaling>
        <c:delete val="1"/>
        <c:axPos val="l"/>
        <c:numFmt formatCode="_(&quot;$&quot;* #,##0_);_(&quot;$&quot;* \(#,##0\);_(&quot;$&quot;* &quot;-&quot;_);_(@_)" sourceLinked="1"/>
        <c:majorTickMark val="none"/>
        <c:minorTickMark val="none"/>
        <c:tickLblPos val="nextTo"/>
        <c:crossAx val="1054183680"/>
        <c:crosses val="autoZero"/>
        <c:crossBetween val="between"/>
        <c:majorUnit val="500"/>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s-CO"/>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Muebles!$B$3</c:f>
              <c:strCache>
                <c:ptCount val="1"/>
                <c:pt idx="0">
                  <c:v>Mensual</c:v>
                </c:pt>
              </c:strCache>
            </c:strRef>
          </c:tx>
          <c:spPr>
            <a:solidFill>
              <a:schemeClr val="accent6"/>
            </a:solidFill>
            <a:ln>
              <a:solidFill>
                <a:schemeClr val="accent6"/>
              </a:solidFill>
            </a:ln>
            <a:effectLst/>
          </c:spPr>
          <c:invertIfNegative val="0"/>
          <c:dLbls>
            <c:dLbl>
              <c:idx val="0"/>
              <c:layout>
                <c:manualLayout>
                  <c:x val="0"/>
                  <c:y val="-5.69671398631269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937-4448-AAF6-4A3780A80E49}"/>
                </c:ext>
              </c:extLst>
            </c:dLbl>
            <c:spPr>
              <a:noFill/>
              <a:ln>
                <a:noFill/>
              </a:ln>
              <a:effectLst/>
            </c:spPr>
            <c:txPr>
              <a:bodyPr rot="0" spcFirstLastPara="1" vertOverflow="ellipsis" vert="horz" wrap="square" anchor="ctr" anchorCtr="1"/>
              <a:lstStyle/>
              <a:p>
                <a:pPr>
                  <a:defRPr sz="1200" b="0" i="0" u="none" strike="noStrike" kern="1200" baseline="0">
                    <a:solidFill>
                      <a:schemeClr val="accent6"/>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Muebles!$A$4:$A$14</c:f>
              <c:strCache>
                <c:ptCount val="11"/>
                <c:pt idx="0">
                  <c:v>Ene</c:v>
                </c:pt>
                <c:pt idx="1">
                  <c:v>Feb</c:v>
                </c:pt>
                <c:pt idx="2">
                  <c:v>Mar</c:v>
                </c:pt>
                <c:pt idx="3">
                  <c:v>Abr</c:v>
                </c:pt>
                <c:pt idx="4">
                  <c:v>May</c:v>
                </c:pt>
                <c:pt idx="5">
                  <c:v>Jun</c:v>
                </c:pt>
                <c:pt idx="6">
                  <c:v>Jul</c:v>
                </c:pt>
                <c:pt idx="7">
                  <c:v>Ago</c:v>
                </c:pt>
                <c:pt idx="8">
                  <c:v>Sep</c:v>
                </c:pt>
                <c:pt idx="9">
                  <c:v>Oct</c:v>
                </c:pt>
                <c:pt idx="10">
                  <c:v>Nov</c:v>
                </c:pt>
              </c:strCache>
            </c:strRef>
          </c:cat>
          <c:val>
            <c:numRef>
              <c:f>Muebles!$B$4:$B$14</c:f>
              <c:numCache>
                <c:formatCode>_("$"* #,##0_);_("$"* \(#,##0\);_("$"* "-"_);_(@_)</c:formatCode>
                <c:ptCount val="11"/>
                <c:pt idx="0">
                  <c:v>968.57650000000001</c:v>
                </c:pt>
                <c:pt idx="1">
                  <c:v>0</c:v>
                </c:pt>
                <c:pt idx="2">
                  <c:v>0</c:v>
                </c:pt>
                <c:pt idx="3">
                  <c:v>0</c:v>
                </c:pt>
                <c:pt idx="4">
                  <c:v>0</c:v>
                </c:pt>
                <c:pt idx="5">
                  <c:v>0</c:v>
                </c:pt>
                <c:pt idx="6">
                  <c:v>223.66499999999999</c:v>
                </c:pt>
                <c:pt idx="7">
                  <c:v>218.55850000000001</c:v>
                </c:pt>
                <c:pt idx="8">
                  <c:v>1502.8120530000001</c:v>
                </c:pt>
                <c:pt idx="9">
                  <c:v>358.71825000000001</c:v>
                </c:pt>
                <c:pt idx="10">
                  <c:v>390.29950000000002</c:v>
                </c:pt>
              </c:numCache>
            </c:numRef>
          </c:val>
          <c:extLst>
            <c:ext xmlns:c16="http://schemas.microsoft.com/office/drawing/2014/chart" uri="{C3380CC4-5D6E-409C-BE32-E72D297353CC}">
              <c16:uniqueId val="{00000000-A937-4448-AAF6-4A3780A80E49}"/>
            </c:ext>
          </c:extLst>
        </c:ser>
        <c:dLbls>
          <c:showLegendKey val="0"/>
          <c:showVal val="0"/>
          <c:showCatName val="0"/>
          <c:showSerName val="0"/>
          <c:showPercent val="0"/>
          <c:showBubbleSize val="0"/>
        </c:dLbls>
        <c:gapWidth val="150"/>
        <c:axId val="1039519952"/>
        <c:axId val="1044690288"/>
      </c:barChart>
      <c:lineChart>
        <c:grouping val="standard"/>
        <c:varyColors val="0"/>
        <c:ser>
          <c:idx val="1"/>
          <c:order val="1"/>
          <c:tx>
            <c:strRef>
              <c:f>Muebles!$C$3</c:f>
              <c:strCache>
                <c:ptCount val="1"/>
                <c:pt idx="0">
                  <c:v>Acumulado</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1200" b="1" i="0" u="none" strike="noStrike" kern="1200" baseline="0">
                    <a:solidFill>
                      <a:schemeClr val="accent1"/>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Muebles!$A$4:$A$14</c:f>
              <c:strCache>
                <c:ptCount val="11"/>
                <c:pt idx="0">
                  <c:v>Ene</c:v>
                </c:pt>
                <c:pt idx="1">
                  <c:v>Feb</c:v>
                </c:pt>
                <c:pt idx="2">
                  <c:v>Mar</c:v>
                </c:pt>
                <c:pt idx="3">
                  <c:v>Abr</c:v>
                </c:pt>
                <c:pt idx="4">
                  <c:v>May</c:v>
                </c:pt>
                <c:pt idx="5">
                  <c:v>Jun</c:v>
                </c:pt>
                <c:pt idx="6">
                  <c:v>Jul</c:v>
                </c:pt>
                <c:pt idx="7">
                  <c:v>Ago</c:v>
                </c:pt>
                <c:pt idx="8">
                  <c:v>Sep</c:v>
                </c:pt>
                <c:pt idx="9">
                  <c:v>Oct</c:v>
                </c:pt>
                <c:pt idx="10">
                  <c:v>Nov</c:v>
                </c:pt>
              </c:strCache>
            </c:strRef>
          </c:cat>
          <c:val>
            <c:numRef>
              <c:f>Muebles!$C$4:$C$14</c:f>
              <c:numCache>
                <c:formatCode>_("$"* #,##0_);_("$"* \(#,##0\);_("$"* "-"_);_(@_)</c:formatCode>
                <c:ptCount val="11"/>
                <c:pt idx="0">
                  <c:v>968.57650000000001</c:v>
                </c:pt>
                <c:pt idx="1">
                  <c:v>968.57650000000001</c:v>
                </c:pt>
                <c:pt idx="2">
                  <c:v>968.57650000000001</c:v>
                </c:pt>
                <c:pt idx="3">
                  <c:v>968.57650000000001</c:v>
                </c:pt>
                <c:pt idx="4">
                  <c:v>968.57650000000001</c:v>
                </c:pt>
                <c:pt idx="5">
                  <c:v>968.57650000000001</c:v>
                </c:pt>
                <c:pt idx="6">
                  <c:v>1192.2415000000001</c:v>
                </c:pt>
                <c:pt idx="7">
                  <c:v>1410.8000000000002</c:v>
                </c:pt>
                <c:pt idx="8">
                  <c:v>2913.6120530000003</c:v>
                </c:pt>
                <c:pt idx="9">
                  <c:v>3272.3303030000002</c:v>
                </c:pt>
                <c:pt idx="10">
                  <c:v>3662.6298030000003</c:v>
                </c:pt>
              </c:numCache>
            </c:numRef>
          </c:val>
          <c:smooth val="0"/>
          <c:extLst>
            <c:ext xmlns:c16="http://schemas.microsoft.com/office/drawing/2014/chart" uri="{C3380CC4-5D6E-409C-BE32-E72D297353CC}">
              <c16:uniqueId val="{00000001-A937-4448-AAF6-4A3780A80E49}"/>
            </c:ext>
          </c:extLst>
        </c:ser>
        <c:dLbls>
          <c:showLegendKey val="0"/>
          <c:showVal val="0"/>
          <c:showCatName val="0"/>
          <c:showSerName val="0"/>
          <c:showPercent val="0"/>
          <c:showBubbleSize val="0"/>
        </c:dLbls>
        <c:marker val="1"/>
        <c:smooth val="0"/>
        <c:axId val="1039519952"/>
        <c:axId val="1044690288"/>
      </c:lineChart>
      <c:catAx>
        <c:axId val="1039519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accent6"/>
                </a:solidFill>
                <a:latin typeface="+mn-lt"/>
                <a:ea typeface="+mn-ea"/>
                <a:cs typeface="+mn-cs"/>
              </a:defRPr>
            </a:pPr>
            <a:endParaRPr lang="es-CO"/>
          </a:p>
        </c:txPr>
        <c:crossAx val="1044690288"/>
        <c:crosses val="autoZero"/>
        <c:auto val="1"/>
        <c:lblAlgn val="ctr"/>
        <c:lblOffset val="100"/>
        <c:noMultiLvlLbl val="0"/>
      </c:catAx>
      <c:valAx>
        <c:axId val="1044690288"/>
        <c:scaling>
          <c:orientation val="minMax"/>
        </c:scaling>
        <c:delete val="1"/>
        <c:axPos val="l"/>
        <c:numFmt formatCode="_(&quot;$&quot;* #,##0_);_(&quot;$&quot;* \(#,##0\);_(&quot;$&quot;* &quot;-&quot;_);_(@_)" sourceLinked="1"/>
        <c:majorTickMark val="none"/>
        <c:minorTickMark val="none"/>
        <c:tickLblPos val="nextTo"/>
        <c:crossAx val="103951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s-CO"/>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accent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Muebles!$A$21:$A$24</c:f>
              <c:numCache>
                <c:formatCode>General</c:formatCode>
                <c:ptCount val="4"/>
                <c:pt idx="0">
                  <c:v>2016</c:v>
                </c:pt>
                <c:pt idx="1">
                  <c:v>2017</c:v>
                </c:pt>
                <c:pt idx="2">
                  <c:v>2018</c:v>
                </c:pt>
                <c:pt idx="3">
                  <c:v>2019</c:v>
                </c:pt>
              </c:numCache>
            </c:numRef>
          </c:cat>
          <c:val>
            <c:numRef>
              <c:f>Muebles!$B$21:$B$24</c:f>
              <c:numCache>
                <c:formatCode>_("$"* #,##0_);_("$"* \(#,##0\);_("$"* "-"_);_(@_)</c:formatCode>
                <c:ptCount val="4"/>
                <c:pt idx="0">
                  <c:v>213</c:v>
                </c:pt>
                <c:pt idx="1">
                  <c:v>2183</c:v>
                </c:pt>
                <c:pt idx="2">
                  <c:v>4141</c:v>
                </c:pt>
                <c:pt idx="3">
                  <c:v>6163</c:v>
                </c:pt>
              </c:numCache>
            </c:numRef>
          </c:val>
          <c:extLst>
            <c:ext xmlns:c16="http://schemas.microsoft.com/office/drawing/2014/chart" uri="{C3380CC4-5D6E-409C-BE32-E72D297353CC}">
              <c16:uniqueId val="{00000000-B6C2-493D-B8F5-4D81ADB8F17B}"/>
            </c:ext>
          </c:extLst>
        </c:ser>
        <c:dLbls>
          <c:showLegendKey val="0"/>
          <c:showVal val="0"/>
          <c:showCatName val="0"/>
          <c:showSerName val="0"/>
          <c:showPercent val="0"/>
          <c:showBubbleSize val="0"/>
        </c:dLbls>
        <c:gapWidth val="219"/>
        <c:overlap val="-27"/>
        <c:axId val="1176187200"/>
        <c:axId val="1395932464"/>
      </c:barChart>
      <c:catAx>
        <c:axId val="1176187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endParaRPr lang="es-CO"/>
          </a:p>
        </c:txPr>
        <c:crossAx val="1395932464"/>
        <c:crosses val="autoZero"/>
        <c:auto val="1"/>
        <c:lblAlgn val="ctr"/>
        <c:lblOffset val="100"/>
        <c:noMultiLvlLbl val="0"/>
      </c:catAx>
      <c:valAx>
        <c:axId val="1395932464"/>
        <c:scaling>
          <c:orientation val="minMax"/>
        </c:scaling>
        <c:delete val="1"/>
        <c:axPos val="l"/>
        <c:numFmt formatCode="_(&quot;$&quot;* #,##0_);_(&quot;$&quot;* \(#,##0\);_(&quot;$&quot;* &quot;-&quot;_);_(@_)" sourceLinked="1"/>
        <c:majorTickMark val="none"/>
        <c:minorTickMark val="none"/>
        <c:tickLblPos val="nextTo"/>
        <c:crossAx val="1176187200"/>
        <c:crosses val="autoZero"/>
        <c:crossBetween val="between"/>
      </c:valAx>
      <c:spPr>
        <a:noFill/>
        <a:ln>
          <a:noFill/>
        </a:ln>
        <a:effectLst/>
      </c:spPr>
    </c:plotArea>
    <c:plotVisOnly val="1"/>
    <c:dispBlanksAs val="gap"/>
    <c:showDLblsOverMax val="0"/>
  </c:chart>
  <c:spPr>
    <a:noFill/>
    <a:ln>
      <a:noFill/>
    </a:ln>
    <a:effectLst/>
  </c:spPr>
  <c:txPr>
    <a:bodyPr/>
    <a:lstStyle/>
    <a:p>
      <a:pPr>
        <a:defRPr sz="1200"/>
      </a:pPr>
      <a:endParaRPr lang="es-CO"/>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ARRENDAMIENTO!$F$3</c:f>
              <c:strCache>
                <c:ptCount val="1"/>
                <c:pt idx="0">
                  <c:v>Vr Recaudo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7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ARRENDAMIENTO!$E$5:$E$8</c:f>
              <c:strCache>
                <c:ptCount val="4"/>
                <c:pt idx="0">
                  <c:v>2016</c:v>
                </c:pt>
                <c:pt idx="1">
                  <c:v>2017</c:v>
                </c:pt>
                <c:pt idx="2">
                  <c:v>2018</c:v>
                </c:pt>
                <c:pt idx="3">
                  <c:v>2019</c:v>
                </c:pt>
              </c:strCache>
            </c:strRef>
          </c:cat>
          <c:val>
            <c:numRef>
              <c:f>ARRENDAMIENTO!$F$5:$F$8</c:f>
              <c:numCache>
                <c:formatCode>"$"#,##0</c:formatCode>
                <c:ptCount val="4"/>
                <c:pt idx="0">
                  <c:v>9128.7797071599998</c:v>
                </c:pt>
                <c:pt idx="1">
                  <c:v>35129.583013979987</c:v>
                </c:pt>
                <c:pt idx="2">
                  <c:v>54413.49277310996</c:v>
                </c:pt>
                <c:pt idx="3">
                  <c:v>72188.039771846583</c:v>
                </c:pt>
              </c:numCache>
            </c:numRef>
          </c:val>
          <c:extLst>
            <c:ext xmlns:c16="http://schemas.microsoft.com/office/drawing/2014/chart" uri="{C3380CC4-5D6E-409C-BE32-E72D297353CC}">
              <c16:uniqueId val="{00000000-6686-428C-B861-8418E4013B7B}"/>
            </c:ext>
          </c:extLst>
        </c:ser>
        <c:dLbls>
          <c:showLegendKey val="0"/>
          <c:showVal val="0"/>
          <c:showCatName val="0"/>
          <c:showSerName val="0"/>
          <c:showPercent val="0"/>
          <c:showBubbleSize val="0"/>
        </c:dLbls>
        <c:gapWidth val="219"/>
        <c:overlap val="-27"/>
        <c:axId val="1899037551"/>
        <c:axId val="1855484335"/>
      </c:barChart>
      <c:catAx>
        <c:axId val="18990375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accent6"/>
                </a:solidFill>
                <a:latin typeface="+mn-lt"/>
                <a:ea typeface="+mn-ea"/>
                <a:cs typeface="+mn-cs"/>
              </a:defRPr>
            </a:pPr>
            <a:endParaRPr lang="es-CO"/>
          </a:p>
        </c:txPr>
        <c:crossAx val="1855484335"/>
        <c:crosses val="autoZero"/>
        <c:auto val="1"/>
        <c:lblAlgn val="ctr"/>
        <c:lblOffset val="100"/>
        <c:noMultiLvlLbl val="0"/>
      </c:catAx>
      <c:valAx>
        <c:axId val="1855484335"/>
        <c:scaling>
          <c:orientation val="minMax"/>
        </c:scaling>
        <c:delete val="1"/>
        <c:axPos val="l"/>
        <c:numFmt formatCode="&quot;$&quot;#,##0" sourceLinked="1"/>
        <c:majorTickMark val="none"/>
        <c:minorTickMark val="none"/>
        <c:tickLblPos val="nextTo"/>
        <c:crossAx val="189903755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Arrendamiento!$B$29</c:f>
              <c:strCache>
                <c:ptCount val="1"/>
                <c:pt idx="0">
                  <c:v>Mensual</c:v>
                </c:pt>
              </c:strCache>
            </c:strRef>
          </c:tx>
          <c:spPr>
            <a:ln w="28575" cap="rnd">
              <a:solidFill>
                <a:srgbClr val="FE440A"/>
              </a:solidFill>
              <a:round/>
            </a:ln>
            <a:effectLst/>
          </c:spPr>
          <c:marker>
            <c:symbol val="none"/>
          </c:marker>
          <c:dLbls>
            <c:dLbl>
              <c:idx val="10"/>
              <c:layout>
                <c:manualLayout>
                  <c:x val="-2.0912387464896359E-2"/>
                  <c:y val="-3.08509489311887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93E-4B1D-BDA3-57EB332FC992}"/>
                </c:ext>
              </c:extLst>
            </c:dLbl>
            <c:spPr>
              <a:noFill/>
              <a:ln>
                <a:noFill/>
              </a:ln>
              <a:effectLst/>
            </c:spPr>
            <c:txPr>
              <a:bodyPr rot="0" spcFirstLastPara="1" vertOverflow="ellipsis" vert="horz" wrap="square" anchor="ctr" anchorCtr="1"/>
              <a:lstStyle/>
              <a:p>
                <a:pPr>
                  <a:defRPr sz="1200" b="1" i="0" u="none" strike="noStrike" kern="1200" baseline="0">
                    <a:solidFill>
                      <a:srgbClr val="FE440A"/>
                    </a:solidFill>
                    <a:latin typeface="+mn-lt"/>
                    <a:ea typeface="+mn-ea"/>
                    <a:cs typeface="+mn-cs"/>
                  </a:defRPr>
                </a:pPr>
                <a:endParaRPr lang="es-C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Arrendamiento!$A$30:$A$40</c:f>
              <c:strCache>
                <c:ptCount val="11"/>
                <c:pt idx="0">
                  <c:v>Ene</c:v>
                </c:pt>
                <c:pt idx="1">
                  <c:v>Feb</c:v>
                </c:pt>
                <c:pt idx="2">
                  <c:v>Mar</c:v>
                </c:pt>
                <c:pt idx="3">
                  <c:v>Abr</c:v>
                </c:pt>
                <c:pt idx="4">
                  <c:v>May</c:v>
                </c:pt>
                <c:pt idx="5">
                  <c:v>Jun</c:v>
                </c:pt>
                <c:pt idx="6">
                  <c:v>Jul</c:v>
                </c:pt>
                <c:pt idx="7">
                  <c:v>Ago</c:v>
                </c:pt>
                <c:pt idx="8">
                  <c:v>Sep</c:v>
                </c:pt>
                <c:pt idx="9">
                  <c:v>Oct</c:v>
                </c:pt>
                <c:pt idx="10">
                  <c:v>Nov</c:v>
                </c:pt>
              </c:strCache>
            </c:strRef>
          </c:cat>
          <c:val>
            <c:numRef>
              <c:f>Arrendamiento!$B$30:$B$40</c:f>
              <c:numCache>
                <c:formatCode>_("$"* #,##0_);_("$"* \(#,##0\);_("$"* "-"_);_(@_)</c:formatCode>
                <c:ptCount val="11"/>
                <c:pt idx="0">
                  <c:v>6859.4377696500005</c:v>
                </c:pt>
                <c:pt idx="1">
                  <c:v>7509.1029252099997</c:v>
                </c:pt>
                <c:pt idx="2">
                  <c:v>5050.6701423399991</c:v>
                </c:pt>
                <c:pt idx="3">
                  <c:v>5890.8863601000003</c:v>
                </c:pt>
                <c:pt idx="4">
                  <c:v>5385.4395267500004</c:v>
                </c:pt>
                <c:pt idx="5">
                  <c:v>6034.9127391599995</c:v>
                </c:pt>
                <c:pt idx="6">
                  <c:v>7395.7441264399995</c:v>
                </c:pt>
                <c:pt idx="7">
                  <c:v>5464.5683994799992</c:v>
                </c:pt>
                <c:pt idx="8">
                  <c:v>6197.6519697800004</c:v>
                </c:pt>
                <c:pt idx="9">
                  <c:v>5921.0333040900005</c:v>
                </c:pt>
                <c:pt idx="10">
                  <c:v>2630.5780563700041</c:v>
                </c:pt>
              </c:numCache>
            </c:numRef>
          </c:val>
          <c:smooth val="0"/>
          <c:extLst>
            <c:ext xmlns:c16="http://schemas.microsoft.com/office/drawing/2014/chart" uri="{C3380CC4-5D6E-409C-BE32-E72D297353CC}">
              <c16:uniqueId val="{00000001-793E-4B1D-BDA3-57EB332FC992}"/>
            </c:ext>
          </c:extLst>
        </c:ser>
        <c:ser>
          <c:idx val="1"/>
          <c:order val="1"/>
          <c:tx>
            <c:strRef>
              <c:f>Arrendamiento!$C$29</c:f>
              <c:strCache>
                <c:ptCount val="1"/>
                <c:pt idx="0">
                  <c:v>Acumulado</c:v>
                </c:pt>
              </c:strCache>
            </c:strRef>
          </c:tx>
          <c:spPr>
            <a:ln w="28575" cap="rnd">
              <a:solidFill>
                <a:schemeClr val="accent5"/>
              </a:solidFill>
              <a:round/>
            </a:ln>
            <a:effectLst/>
          </c:spPr>
          <c:marker>
            <c:symbol val="none"/>
          </c:marker>
          <c:dLbls>
            <c:spPr>
              <a:noFill/>
              <a:ln>
                <a:noFill/>
              </a:ln>
              <a:effectLst/>
            </c:spPr>
            <c:txPr>
              <a:bodyPr rot="0" spcFirstLastPara="1" vertOverflow="ellipsis" vert="horz" wrap="square" anchor="ctr" anchorCtr="1"/>
              <a:lstStyle/>
              <a:p>
                <a:pPr>
                  <a:defRPr sz="1200" b="1" i="0" u="none" strike="noStrike" kern="1200" baseline="0">
                    <a:solidFill>
                      <a:schemeClr val="accent5"/>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Arrendamiento!$A$30:$A$40</c:f>
              <c:strCache>
                <c:ptCount val="11"/>
                <c:pt idx="0">
                  <c:v>Ene</c:v>
                </c:pt>
                <c:pt idx="1">
                  <c:v>Feb</c:v>
                </c:pt>
                <c:pt idx="2">
                  <c:v>Mar</c:v>
                </c:pt>
                <c:pt idx="3">
                  <c:v>Abr</c:v>
                </c:pt>
                <c:pt idx="4">
                  <c:v>May</c:v>
                </c:pt>
                <c:pt idx="5">
                  <c:v>Jun</c:v>
                </c:pt>
                <c:pt idx="6">
                  <c:v>Jul</c:v>
                </c:pt>
                <c:pt idx="7">
                  <c:v>Ago</c:v>
                </c:pt>
                <c:pt idx="8">
                  <c:v>Sep</c:v>
                </c:pt>
                <c:pt idx="9">
                  <c:v>Oct</c:v>
                </c:pt>
                <c:pt idx="10">
                  <c:v>Nov</c:v>
                </c:pt>
              </c:strCache>
            </c:strRef>
          </c:cat>
          <c:val>
            <c:numRef>
              <c:f>Arrendamiento!$C$30:$C$40</c:f>
              <c:numCache>
                <c:formatCode>_("$"* #,##0_);_("$"* \(#,##0\);_("$"* "-"_);_(@_)</c:formatCode>
                <c:ptCount val="11"/>
                <c:pt idx="0">
                  <c:v>6859.4377696500005</c:v>
                </c:pt>
                <c:pt idx="1">
                  <c:v>14368.540694859999</c:v>
                </c:pt>
                <c:pt idx="2">
                  <c:v>19419.2108372</c:v>
                </c:pt>
                <c:pt idx="3">
                  <c:v>25310.097197300001</c:v>
                </c:pt>
                <c:pt idx="4">
                  <c:v>30695.536724050002</c:v>
                </c:pt>
                <c:pt idx="5">
                  <c:v>36730.449463210003</c:v>
                </c:pt>
                <c:pt idx="6">
                  <c:v>44126.19358965</c:v>
                </c:pt>
                <c:pt idx="7">
                  <c:v>49590.761989129998</c:v>
                </c:pt>
                <c:pt idx="8">
                  <c:v>55788.413958910001</c:v>
                </c:pt>
                <c:pt idx="9">
                  <c:v>61709.447263000002</c:v>
                </c:pt>
                <c:pt idx="10">
                  <c:v>64340.025319370005</c:v>
                </c:pt>
              </c:numCache>
            </c:numRef>
          </c:val>
          <c:smooth val="0"/>
          <c:extLst>
            <c:ext xmlns:c16="http://schemas.microsoft.com/office/drawing/2014/chart" uri="{C3380CC4-5D6E-409C-BE32-E72D297353CC}">
              <c16:uniqueId val="{00000002-793E-4B1D-BDA3-57EB332FC992}"/>
            </c:ext>
          </c:extLst>
        </c:ser>
        <c:dLbls>
          <c:showLegendKey val="0"/>
          <c:showVal val="0"/>
          <c:showCatName val="0"/>
          <c:showSerName val="0"/>
          <c:showPercent val="0"/>
          <c:showBubbleSize val="0"/>
        </c:dLbls>
        <c:smooth val="0"/>
        <c:axId val="1444592239"/>
        <c:axId val="1851301167"/>
      </c:lineChart>
      <c:catAx>
        <c:axId val="1444592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accent6"/>
                </a:solidFill>
                <a:latin typeface="+mn-lt"/>
                <a:ea typeface="+mn-ea"/>
                <a:cs typeface="+mn-cs"/>
              </a:defRPr>
            </a:pPr>
            <a:endParaRPr lang="es-CO"/>
          </a:p>
        </c:txPr>
        <c:crossAx val="1851301167"/>
        <c:crosses val="autoZero"/>
        <c:auto val="1"/>
        <c:lblAlgn val="ctr"/>
        <c:lblOffset val="100"/>
        <c:noMultiLvlLbl val="0"/>
      </c:catAx>
      <c:valAx>
        <c:axId val="1851301167"/>
        <c:scaling>
          <c:orientation val="minMax"/>
        </c:scaling>
        <c:delete val="1"/>
        <c:axPos val="l"/>
        <c:numFmt formatCode="_(&quot;$&quot;* #,##0_);_(&quot;$&quot;* \(#,##0\);_(&quot;$&quot;* &quot;-&quot;_);_(@_)" sourceLinked="1"/>
        <c:majorTickMark val="none"/>
        <c:minorTickMark val="none"/>
        <c:tickLblPos val="nextTo"/>
        <c:crossAx val="14445922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s-CO"/>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Nuevos!$A$4</c:f>
              <c:strCache>
                <c:ptCount val="1"/>
                <c:pt idx="0">
                  <c:v>CENTRO ORIENTE</c:v>
                </c:pt>
              </c:strCache>
            </c:strRef>
          </c:tx>
          <c:spPr>
            <a:ln w="28575" cap="rnd">
              <a:solidFill>
                <a:schemeClr val="accent1"/>
              </a:solidFill>
              <a:round/>
            </a:ln>
            <a:effectLst/>
          </c:spPr>
          <c:marker>
            <c:symbol val="none"/>
          </c:marker>
          <c:dLbls>
            <c:dLbl>
              <c:idx val="2"/>
              <c:layout>
                <c:manualLayout>
                  <c:x val="-4.5241303165213485E-2"/>
                  <c:y val="-4.673168511081653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64F-418B-A2C1-7520DA173CA2}"/>
                </c:ext>
              </c:extLst>
            </c:dLbl>
            <c:dLbl>
              <c:idx val="3"/>
              <c:layout>
                <c:manualLayout>
                  <c:x val="-3.8119864013253402E-2"/>
                  <c:y val="-4.91226689554844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64F-418B-A2C1-7520DA173CA2}"/>
                </c:ext>
              </c:extLst>
            </c:dLbl>
            <c:dLbl>
              <c:idx val="5"/>
              <c:layout>
                <c:manualLayout>
                  <c:x val="-3.3769219912384192E-2"/>
                  <c:y val="8.2609433165506344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C64F-418B-A2C1-7520DA173CA2}"/>
                </c:ext>
              </c:extLst>
            </c:dLbl>
            <c:dLbl>
              <c:idx val="6"/>
              <c:layout>
                <c:manualLayout>
                  <c:x val="-1.9629626584559391E-2"/>
                  <c:y val="-4.19497174214802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C64F-418B-A2C1-7520DA173CA2}"/>
                </c:ext>
              </c:extLst>
            </c:dLbl>
            <c:dLbl>
              <c:idx val="7"/>
              <c:layout>
                <c:manualLayout>
                  <c:x val="-1.0436150358260126E-2"/>
                  <c:y val="2.499783022922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C64F-418B-A2C1-7520DA173CA2}"/>
                </c:ext>
              </c:extLst>
            </c:dLbl>
            <c:dLbl>
              <c:idx val="8"/>
              <c:layout>
                <c:manualLayout>
                  <c:x val="-3.6659368157647948E-2"/>
                  <c:y val="-3.38206810071957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64F-418B-A2C1-7520DA173CA2}"/>
                </c:ext>
              </c:extLst>
            </c:dLbl>
            <c:spPr>
              <a:noFill/>
              <a:ln>
                <a:noFill/>
              </a:ln>
              <a:effectLst/>
            </c:spPr>
            <c:txPr>
              <a:bodyPr rot="0" spcFirstLastPara="1" vertOverflow="ellipsis" vert="horz" wrap="square" anchor="ctr" anchorCtr="1"/>
              <a:lstStyle/>
              <a:p>
                <a:pPr>
                  <a:defRPr sz="1400" b="1" i="0" u="none" strike="noStrike" kern="1200" baseline="0">
                    <a:solidFill>
                      <a:schemeClr val="accent1"/>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Nuevos!$B$3:$L$3</c:f>
              <c:strCache>
                <c:ptCount val="11"/>
                <c:pt idx="0">
                  <c:v>ene</c:v>
                </c:pt>
                <c:pt idx="1">
                  <c:v>feb</c:v>
                </c:pt>
                <c:pt idx="2">
                  <c:v>mar</c:v>
                </c:pt>
                <c:pt idx="3">
                  <c:v>abr</c:v>
                </c:pt>
                <c:pt idx="4">
                  <c:v>may</c:v>
                </c:pt>
                <c:pt idx="5">
                  <c:v>jun</c:v>
                </c:pt>
                <c:pt idx="6">
                  <c:v>jul</c:v>
                </c:pt>
                <c:pt idx="7">
                  <c:v>ago</c:v>
                </c:pt>
                <c:pt idx="8">
                  <c:v>sep</c:v>
                </c:pt>
                <c:pt idx="9">
                  <c:v>oct</c:v>
                </c:pt>
                <c:pt idx="10">
                  <c:v>nov</c:v>
                </c:pt>
              </c:strCache>
            </c:strRef>
          </c:cat>
          <c:val>
            <c:numRef>
              <c:f>Nuevos!$B$4:$L$4</c:f>
              <c:numCache>
                <c:formatCode>General</c:formatCode>
                <c:ptCount val="11"/>
                <c:pt idx="0">
                  <c:v>20</c:v>
                </c:pt>
                <c:pt idx="1">
                  <c:v>15</c:v>
                </c:pt>
                <c:pt idx="2">
                  <c:v>10</c:v>
                </c:pt>
                <c:pt idx="3">
                  <c:v>8</c:v>
                </c:pt>
                <c:pt idx="4">
                  <c:v>9</c:v>
                </c:pt>
                <c:pt idx="5">
                  <c:v>5</c:v>
                </c:pt>
                <c:pt idx="6">
                  <c:v>5</c:v>
                </c:pt>
                <c:pt idx="7">
                  <c:v>13</c:v>
                </c:pt>
                <c:pt idx="8">
                  <c:v>14</c:v>
                </c:pt>
                <c:pt idx="9">
                  <c:v>20</c:v>
                </c:pt>
                <c:pt idx="10">
                  <c:v>45</c:v>
                </c:pt>
              </c:numCache>
            </c:numRef>
          </c:val>
          <c:smooth val="0"/>
          <c:extLst>
            <c:ext xmlns:c16="http://schemas.microsoft.com/office/drawing/2014/chart" uri="{C3380CC4-5D6E-409C-BE32-E72D297353CC}">
              <c16:uniqueId val="{00000001-C64F-418B-A2C1-7520DA173CA2}"/>
            </c:ext>
          </c:extLst>
        </c:ser>
        <c:ser>
          <c:idx val="1"/>
          <c:order val="1"/>
          <c:tx>
            <c:strRef>
              <c:f>Nuevos!$A$5</c:f>
              <c:strCache>
                <c:ptCount val="1"/>
                <c:pt idx="0">
                  <c:v>NORTE</c:v>
                </c:pt>
              </c:strCache>
            </c:strRef>
          </c:tx>
          <c:spPr>
            <a:ln w="28575" cap="rnd">
              <a:solidFill>
                <a:srgbClr val="C00000"/>
              </a:solidFill>
              <a:round/>
            </a:ln>
            <a:effectLst/>
          </c:spPr>
          <c:marker>
            <c:symbol val="none"/>
          </c:marker>
          <c:dLbls>
            <c:dLbl>
              <c:idx val="5"/>
              <c:layout>
                <c:manualLayout>
                  <c:x val="1.8490237428693893E-2"/>
                  <c:y val="-4.781967689336268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C64F-418B-A2C1-7520DA173CA2}"/>
                </c:ext>
              </c:extLst>
            </c:dLbl>
            <c:spPr>
              <a:noFill/>
              <a:ln>
                <a:noFill/>
              </a:ln>
              <a:effectLst/>
            </c:spPr>
            <c:txPr>
              <a:bodyPr rot="0" spcFirstLastPara="1" vertOverflow="ellipsis" vert="horz" wrap="square" anchor="ctr" anchorCtr="1"/>
              <a:lstStyle/>
              <a:p>
                <a:pPr>
                  <a:defRPr sz="1400" b="1" i="0" u="none" strike="noStrike" kern="1200" baseline="0">
                    <a:solidFill>
                      <a:schemeClr val="accent2">
                        <a:lumMod val="7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Nuevos!$B$3:$L$3</c:f>
              <c:strCache>
                <c:ptCount val="11"/>
                <c:pt idx="0">
                  <c:v>ene</c:v>
                </c:pt>
                <c:pt idx="1">
                  <c:v>feb</c:v>
                </c:pt>
                <c:pt idx="2">
                  <c:v>mar</c:v>
                </c:pt>
                <c:pt idx="3">
                  <c:v>abr</c:v>
                </c:pt>
                <c:pt idx="4">
                  <c:v>may</c:v>
                </c:pt>
                <c:pt idx="5">
                  <c:v>jun</c:v>
                </c:pt>
                <c:pt idx="6">
                  <c:v>jul</c:v>
                </c:pt>
                <c:pt idx="7">
                  <c:v>ago</c:v>
                </c:pt>
                <c:pt idx="8">
                  <c:v>sep</c:v>
                </c:pt>
                <c:pt idx="9">
                  <c:v>oct</c:v>
                </c:pt>
                <c:pt idx="10">
                  <c:v>nov</c:v>
                </c:pt>
              </c:strCache>
            </c:strRef>
          </c:cat>
          <c:val>
            <c:numRef>
              <c:f>Nuevos!$B$5:$L$5</c:f>
              <c:numCache>
                <c:formatCode>General</c:formatCode>
                <c:ptCount val="11"/>
                <c:pt idx="1">
                  <c:v>2</c:v>
                </c:pt>
                <c:pt idx="2">
                  <c:v>5</c:v>
                </c:pt>
                <c:pt idx="5">
                  <c:v>2</c:v>
                </c:pt>
                <c:pt idx="7">
                  <c:v>1</c:v>
                </c:pt>
                <c:pt idx="8">
                  <c:v>4</c:v>
                </c:pt>
                <c:pt idx="9">
                  <c:v>1</c:v>
                </c:pt>
                <c:pt idx="10">
                  <c:v>19</c:v>
                </c:pt>
              </c:numCache>
            </c:numRef>
          </c:val>
          <c:smooth val="0"/>
          <c:extLst>
            <c:ext xmlns:c16="http://schemas.microsoft.com/office/drawing/2014/chart" uri="{C3380CC4-5D6E-409C-BE32-E72D297353CC}">
              <c16:uniqueId val="{00000002-C64F-418B-A2C1-7520DA173CA2}"/>
            </c:ext>
          </c:extLst>
        </c:ser>
        <c:ser>
          <c:idx val="2"/>
          <c:order val="2"/>
          <c:tx>
            <c:strRef>
              <c:f>Nuevos!$A$6</c:f>
              <c:strCache>
                <c:ptCount val="1"/>
                <c:pt idx="0">
                  <c:v>OCCIDENTE</c:v>
                </c:pt>
              </c:strCache>
            </c:strRef>
          </c:tx>
          <c:spPr>
            <a:ln w="28575" cap="rnd">
              <a:solidFill>
                <a:srgbClr val="7030A0"/>
              </a:solidFill>
              <a:round/>
            </a:ln>
            <a:effectLst/>
          </c:spPr>
          <c:marker>
            <c:symbol val="none"/>
          </c:marker>
          <c:dLbls>
            <c:dLbl>
              <c:idx val="1"/>
              <c:layout>
                <c:manualLayout>
                  <c:x val="5.4383051260864616E-3"/>
                  <c:y val="-4.54286930486946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64F-418B-A2C1-7520DA173CA2}"/>
                </c:ext>
              </c:extLst>
            </c:dLbl>
            <c:dLbl>
              <c:idx val="3"/>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64F-418B-A2C1-7520DA173CA2}"/>
                </c:ext>
              </c:extLst>
            </c:dLbl>
            <c:dLbl>
              <c:idx val="4"/>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64F-418B-A2C1-7520DA173CA2}"/>
                </c:ext>
              </c:extLst>
            </c:dLbl>
            <c:dLbl>
              <c:idx val="5"/>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64F-418B-A2C1-7520DA173CA2}"/>
                </c:ext>
              </c:extLst>
            </c:dLbl>
            <c:dLbl>
              <c:idx val="6"/>
              <c:layout>
                <c:manualLayout>
                  <c:x val="9.7889492269556313E-3"/>
                  <c:y val="-5.02106607380307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C64F-418B-A2C1-7520DA173CA2}"/>
                </c:ext>
              </c:extLst>
            </c:dLbl>
            <c:dLbl>
              <c:idx val="9"/>
              <c:layout>
                <c:manualLayout>
                  <c:x val="-1.0876610252172923E-2"/>
                  <c:y val="-3.10827899806857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C64F-418B-A2C1-7520DA173CA2}"/>
                </c:ext>
              </c:extLst>
            </c:dLbl>
            <c:spPr>
              <a:noFill/>
              <a:ln>
                <a:noFill/>
              </a:ln>
              <a:effectLst/>
            </c:spPr>
            <c:txPr>
              <a:bodyPr rot="0" spcFirstLastPara="1" vertOverflow="ellipsis" vert="horz" wrap="square" anchor="ctr" anchorCtr="1"/>
              <a:lstStyle/>
              <a:p>
                <a:pPr>
                  <a:defRPr sz="1400" b="1" i="0" u="none" strike="noStrike" kern="1200" baseline="0">
                    <a:solidFill>
                      <a:srgbClr val="7030A0"/>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Nuevos!$B$3:$L$3</c:f>
              <c:strCache>
                <c:ptCount val="11"/>
                <c:pt idx="0">
                  <c:v>ene</c:v>
                </c:pt>
                <c:pt idx="1">
                  <c:v>feb</c:v>
                </c:pt>
                <c:pt idx="2">
                  <c:v>mar</c:v>
                </c:pt>
                <c:pt idx="3">
                  <c:v>abr</c:v>
                </c:pt>
                <c:pt idx="4">
                  <c:v>may</c:v>
                </c:pt>
                <c:pt idx="5">
                  <c:v>jun</c:v>
                </c:pt>
                <c:pt idx="6">
                  <c:v>jul</c:v>
                </c:pt>
                <c:pt idx="7">
                  <c:v>ago</c:v>
                </c:pt>
                <c:pt idx="8">
                  <c:v>sep</c:v>
                </c:pt>
                <c:pt idx="9">
                  <c:v>oct</c:v>
                </c:pt>
                <c:pt idx="10">
                  <c:v>nov</c:v>
                </c:pt>
              </c:strCache>
            </c:strRef>
          </c:cat>
          <c:val>
            <c:numRef>
              <c:f>Nuevos!$B$6:$L$6</c:f>
              <c:numCache>
                <c:formatCode>General</c:formatCode>
                <c:ptCount val="11"/>
                <c:pt idx="0">
                  <c:v>2</c:v>
                </c:pt>
                <c:pt idx="1">
                  <c:v>5</c:v>
                </c:pt>
                <c:pt idx="2">
                  <c:v>2</c:v>
                </c:pt>
                <c:pt idx="3">
                  <c:v>5</c:v>
                </c:pt>
                <c:pt idx="4">
                  <c:v>3</c:v>
                </c:pt>
                <c:pt idx="5">
                  <c:v>2</c:v>
                </c:pt>
                <c:pt idx="6">
                  <c:v>6</c:v>
                </c:pt>
                <c:pt idx="7">
                  <c:v>5</c:v>
                </c:pt>
                <c:pt idx="8">
                  <c:v>12</c:v>
                </c:pt>
                <c:pt idx="9">
                  <c:v>2</c:v>
                </c:pt>
                <c:pt idx="10">
                  <c:v>17</c:v>
                </c:pt>
              </c:numCache>
            </c:numRef>
          </c:val>
          <c:smooth val="0"/>
          <c:extLst>
            <c:ext xmlns:c16="http://schemas.microsoft.com/office/drawing/2014/chart" uri="{C3380CC4-5D6E-409C-BE32-E72D297353CC}">
              <c16:uniqueId val="{00000003-C64F-418B-A2C1-7520DA173CA2}"/>
            </c:ext>
          </c:extLst>
        </c:ser>
        <c:ser>
          <c:idx val="3"/>
          <c:order val="3"/>
          <c:tx>
            <c:strRef>
              <c:f>Nuevos!$A$7</c:f>
              <c:strCache>
                <c:ptCount val="1"/>
                <c:pt idx="0">
                  <c:v>SUR OCCIDENTE</c:v>
                </c:pt>
              </c:strCache>
            </c:strRef>
          </c:tx>
          <c:spPr>
            <a:ln w="28575" cap="rnd">
              <a:solidFill>
                <a:srgbClr val="FE440A"/>
              </a:solidFill>
              <a:round/>
            </a:ln>
            <a:effectLst/>
          </c:spPr>
          <c:marker>
            <c:symbol val="none"/>
          </c:marker>
          <c:dLbls>
            <c:dLbl>
              <c:idx val="1"/>
              <c:layout>
                <c:manualLayout>
                  <c:x val="-3.2733201375214641E-2"/>
                  <c:y val="-5.73836122720353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64F-418B-A2C1-7520DA173CA2}"/>
                </c:ext>
              </c:extLst>
            </c:dLbl>
            <c:dLbl>
              <c:idx val="4"/>
              <c:layout>
                <c:manualLayout>
                  <c:x val="-1.3103660433255638E-2"/>
                  <c:y val="-2.52128305088033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64F-418B-A2C1-7520DA173CA2}"/>
                </c:ext>
              </c:extLst>
            </c:dLbl>
            <c:dLbl>
              <c:idx val="6"/>
              <c:layout>
                <c:manualLayout>
                  <c:x val="2.1235939197864553E-3"/>
                  <c:y val="1.0651927161218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C64F-418B-A2C1-7520DA173CA2}"/>
                </c:ext>
              </c:extLst>
            </c:dLbl>
            <c:spPr>
              <a:noFill/>
              <a:ln>
                <a:noFill/>
              </a:ln>
              <a:effectLst/>
            </c:spPr>
            <c:txPr>
              <a:bodyPr rot="0" spcFirstLastPara="1" vertOverflow="ellipsis" vert="horz" wrap="square" anchor="ctr" anchorCtr="1"/>
              <a:lstStyle/>
              <a:p>
                <a:pPr>
                  <a:defRPr sz="1400" b="1" i="0" u="none" strike="noStrike" kern="1200" baseline="0">
                    <a:solidFill>
                      <a:srgbClr val="FE440A"/>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Nuevos!$B$3:$L$3</c:f>
              <c:strCache>
                <c:ptCount val="11"/>
                <c:pt idx="0">
                  <c:v>ene</c:v>
                </c:pt>
                <c:pt idx="1">
                  <c:v>feb</c:v>
                </c:pt>
                <c:pt idx="2">
                  <c:v>mar</c:v>
                </c:pt>
                <c:pt idx="3">
                  <c:v>abr</c:v>
                </c:pt>
                <c:pt idx="4">
                  <c:v>may</c:v>
                </c:pt>
                <c:pt idx="5">
                  <c:v>jun</c:v>
                </c:pt>
                <c:pt idx="6">
                  <c:v>jul</c:v>
                </c:pt>
                <c:pt idx="7">
                  <c:v>ago</c:v>
                </c:pt>
                <c:pt idx="8">
                  <c:v>sep</c:v>
                </c:pt>
                <c:pt idx="9">
                  <c:v>oct</c:v>
                </c:pt>
                <c:pt idx="10">
                  <c:v>nov</c:v>
                </c:pt>
              </c:strCache>
            </c:strRef>
          </c:cat>
          <c:val>
            <c:numRef>
              <c:f>Nuevos!$B$7:$L$7</c:f>
              <c:numCache>
                <c:formatCode>General</c:formatCode>
                <c:ptCount val="11"/>
                <c:pt idx="0">
                  <c:v>8</c:v>
                </c:pt>
                <c:pt idx="1">
                  <c:v>4</c:v>
                </c:pt>
                <c:pt idx="2">
                  <c:v>10</c:v>
                </c:pt>
                <c:pt idx="3">
                  <c:v>8</c:v>
                </c:pt>
                <c:pt idx="4">
                  <c:v>5</c:v>
                </c:pt>
                <c:pt idx="5">
                  <c:v>7</c:v>
                </c:pt>
                <c:pt idx="6">
                  <c:v>3</c:v>
                </c:pt>
                <c:pt idx="7">
                  <c:v>15</c:v>
                </c:pt>
                <c:pt idx="8">
                  <c:v>21</c:v>
                </c:pt>
                <c:pt idx="9">
                  <c:v>7</c:v>
                </c:pt>
                <c:pt idx="10">
                  <c:v>10</c:v>
                </c:pt>
              </c:numCache>
            </c:numRef>
          </c:val>
          <c:smooth val="0"/>
          <c:extLst>
            <c:ext xmlns:c16="http://schemas.microsoft.com/office/drawing/2014/chart" uri="{C3380CC4-5D6E-409C-BE32-E72D297353CC}">
              <c16:uniqueId val="{00000004-C64F-418B-A2C1-7520DA173CA2}"/>
            </c:ext>
          </c:extLst>
        </c:ser>
        <c:ser>
          <c:idx val="4"/>
          <c:order val="4"/>
          <c:tx>
            <c:strRef>
              <c:f>Nuevos!$A$8</c:f>
              <c:strCache>
                <c:ptCount val="1"/>
                <c:pt idx="0">
                  <c:v>Total</c:v>
                </c:pt>
              </c:strCache>
            </c:strRef>
          </c:tx>
          <c:spPr>
            <a:ln w="28575" cap="rnd">
              <a:solidFill>
                <a:schemeClr val="accent6"/>
              </a:solidFill>
              <a:round/>
            </a:ln>
            <a:effectLst/>
          </c:spPr>
          <c:marker>
            <c:symbol val="none"/>
          </c:marker>
          <c:dLbls>
            <c:spPr>
              <a:noFill/>
              <a:ln>
                <a:noFill/>
              </a:ln>
              <a:effectLst/>
            </c:spPr>
            <c:txPr>
              <a:bodyPr rot="0" spcFirstLastPara="1" vertOverflow="ellipsis" vert="horz" wrap="square" anchor="ctr" anchorCtr="1"/>
              <a:lstStyle/>
              <a:p>
                <a:pPr>
                  <a:defRPr sz="1400" b="1" i="0" u="none" strike="noStrike" kern="1200" baseline="0">
                    <a:solidFill>
                      <a:schemeClr val="accent6"/>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Nuevos!$B$3:$L$3</c:f>
              <c:strCache>
                <c:ptCount val="11"/>
                <c:pt idx="0">
                  <c:v>ene</c:v>
                </c:pt>
                <c:pt idx="1">
                  <c:v>feb</c:v>
                </c:pt>
                <c:pt idx="2">
                  <c:v>mar</c:v>
                </c:pt>
                <c:pt idx="3">
                  <c:v>abr</c:v>
                </c:pt>
                <c:pt idx="4">
                  <c:v>may</c:v>
                </c:pt>
                <c:pt idx="5">
                  <c:v>jun</c:v>
                </c:pt>
                <c:pt idx="6">
                  <c:v>jul</c:v>
                </c:pt>
                <c:pt idx="7">
                  <c:v>ago</c:v>
                </c:pt>
                <c:pt idx="8">
                  <c:v>sep</c:v>
                </c:pt>
                <c:pt idx="9">
                  <c:v>oct</c:v>
                </c:pt>
                <c:pt idx="10">
                  <c:v>nov</c:v>
                </c:pt>
              </c:strCache>
            </c:strRef>
          </c:cat>
          <c:val>
            <c:numRef>
              <c:f>Nuevos!$B$8:$L$8</c:f>
              <c:numCache>
                <c:formatCode>General</c:formatCode>
                <c:ptCount val="11"/>
                <c:pt idx="0">
                  <c:v>30</c:v>
                </c:pt>
                <c:pt idx="1">
                  <c:v>26</c:v>
                </c:pt>
                <c:pt idx="2">
                  <c:v>27</c:v>
                </c:pt>
                <c:pt idx="3">
                  <c:v>21</c:v>
                </c:pt>
                <c:pt idx="4">
                  <c:v>17</c:v>
                </c:pt>
                <c:pt idx="5">
                  <c:v>16</c:v>
                </c:pt>
                <c:pt idx="6">
                  <c:v>14</c:v>
                </c:pt>
                <c:pt idx="7">
                  <c:v>34</c:v>
                </c:pt>
                <c:pt idx="8">
                  <c:v>51</c:v>
                </c:pt>
                <c:pt idx="9">
                  <c:v>30</c:v>
                </c:pt>
                <c:pt idx="10">
                  <c:v>91</c:v>
                </c:pt>
              </c:numCache>
            </c:numRef>
          </c:val>
          <c:smooth val="0"/>
          <c:extLst>
            <c:ext xmlns:c16="http://schemas.microsoft.com/office/drawing/2014/chart" uri="{C3380CC4-5D6E-409C-BE32-E72D297353CC}">
              <c16:uniqueId val="{00000005-C64F-418B-A2C1-7520DA173CA2}"/>
            </c:ext>
          </c:extLst>
        </c:ser>
        <c:dLbls>
          <c:showLegendKey val="0"/>
          <c:showVal val="0"/>
          <c:showCatName val="0"/>
          <c:showSerName val="0"/>
          <c:showPercent val="0"/>
          <c:showBubbleSize val="0"/>
        </c:dLbls>
        <c:smooth val="0"/>
        <c:axId val="1913002767"/>
        <c:axId val="1912369215"/>
      </c:lineChart>
      <c:catAx>
        <c:axId val="19130027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accent6"/>
                </a:solidFill>
                <a:latin typeface="+mn-lt"/>
                <a:ea typeface="+mn-ea"/>
                <a:cs typeface="+mn-cs"/>
              </a:defRPr>
            </a:pPr>
            <a:endParaRPr lang="es-CO"/>
          </a:p>
        </c:txPr>
        <c:crossAx val="1912369215"/>
        <c:crosses val="autoZero"/>
        <c:auto val="1"/>
        <c:lblAlgn val="ctr"/>
        <c:lblOffset val="100"/>
        <c:noMultiLvlLbl val="0"/>
      </c:catAx>
      <c:valAx>
        <c:axId val="1912369215"/>
        <c:scaling>
          <c:orientation val="minMax"/>
        </c:scaling>
        <c:delete val="1"/>
        <c:axPos val="l"/>
        <c:numFmt formatCode="General" sourceLinked="1"/>
        <c:majorTickMark val="none"/>
        <c:minorTickMark val="none"/>
        <c:tickLblPos val="nextTo"/>
        <c:crossAx val="1913002767"/>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s-CO"/>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cartera!$D$1</c:f>
              <c:strCache>
                <c:ptCount val="1"/>
                <c:pt idx="0">
                  <c:v> CARTERA </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accent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cartera!$C$2:$C$11</c:f>
              <c:strCache>
                <c:ptCount val="10"/>
                <c:pt idx="0">
                  <c:v>Enero</c:v>
                </c:pt>
                <c:pt idx="1">
                  <c:v>Febrero</c:v>
                </c:pt>
                <c:pt idx="2">
                  <c:v>Marzo</c:v>
                </c:pt>
                <c:pt idx="3">
                  <c:v>Abril</c:v>
                </c:pt>
                <c:pt idx="4">
                  <c:v>Mayo</c:v>
                </c:pt>
                <c:pt idx="5">
                  <c:v>Junio</c:v>
                </c:pt>
                <c:pt idx="6">
                  <c:v>Julio</c:v>
                </c:pt>
                <c:pt idx="7">
                  <c:v>Agosto</c:v>
                </c:pt>
                <c:pt idx="8">
                  <c:v>Septiembre</c:v>
                </c:pt>
                <c:pt idx="9">
                  <c:v>Octubre</c:v>
                </c:pt>
              </c:strCache>
            </c:strRef>
          </c:cat>
          <c:val>
            <c:numRef>
              <c:f>cartera!$D$2:$D$11</c:f>
              <c:numCache>
                <c:formatCode>_-"$"\ * #,##0.0_-;\-"$"\ * #,##0.0_-;_-"$"\ * "-"_-;_-@_-</c:formatCode>
                <c:ptCount val="10"/>
                <c:pt idx="0">
                  <c:v>36.295468009326314</c:v>
                </c:pt>
                <c:pt idx="1">
                  <c:v>36.867728922354829</c:v>
                </c:pt>
                <c:pt idx="2">
                  <c:v>34.663328369052103</c:v>
                </c:pt>
                <c:pt idx="3">
                  <c:v>38.239926668959427</c:v>
                </c:pt>
                <c:pt idx="4">
                  <c:v>42.464721615574227</c:v>
                </c:pt>
                <c:pt idx="5">
                  <c:v>42.955498379540622</c:v>
                </c:pt>
                <c:pt idx="6">
                  <c:v>45.035580250209847</c:v>
                </c:pt>
                <c:pt idx="7">
                  <c:v>45.635097209482616</c:v>
                </c:pt>
                <c:pt idx="8">
                  <c:v>36.054416950320025</c:v>
                </c:pt>
                <c:pt idx="9">
                  <c:v>36.05349383722001</c:v>
                </c:pt>
              </c:numCache>
            </c:numRef>
          </c:val>
          <c:extLst>
            <c:ext xmlns:c16="http://schemas.microsoft.com/office/drawing/2014/chart" uri="{C3380CC4-5D6E-409C-BE32-E72D297353CC}">
              <c16:uniqueId val="{00000000-763A-4B0F-A3A3-7C885E90D9DF}"/>
            </c:ext>
          </c:extLst>
        </c:ser>
        <c:ser>
          <c:idx val="1"/>
          <c:order val="1"/>
          <c:tx>
            <c:strRef>
              <c:f>cartera!$E$1</c:f>
              <c:strCache>
                <c:ptCount val="1"/>
                <c:pt idx="0">
                  <c:v> Recaudo </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accent2"/>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cartera!$C$2:$C$11</c:f>
              <c:strCache>
                <c:ptCount val="10"/>
                <c:pt idx="0">
                  <c:v>Enero</c:v>
                </c:pt>
                <c:pt idx="1">
                  <c:v>Febrero</c:v>
                </c:pt>
                <c:pt idx="2">
                  <c:v>Marzo</c:v>
                </c:pt>
                <c:pt idx="3">
                  <c:v>Abril</c:v>
                </c:pt>
                <c:pt idx="4">
                  <c:v>Mayo</c:v>
                </c:pt>
                <c:pt idx="5">
                  <c:v>Junio</c:v>
                </c:pt>
                <c:pt idx="6">
                  <c:v>Julio</c:v>
                </c:pt>
                <c:pt idx="7">
                  <c:v>Agosto</c:v>
                </c:pt>
                <c:pt idx="8">
                  <c:v>Septiembre</c:v>
                </c:pt>
                <c:pt idx="9">
                  <c:v>Octubre</c:v>
                </c:pt>
              </c:strCache>
            </c:strRef>
          </c:cat>
          <c:val>
            <c:numRef>
              <c:f>cartera!$E$2:$E$11</c:f>
              <c:numCache>
                <c:formatCode>_-"$"\ * #,##0.0_-;\-"$"\ * #,##0.0_-;_-"$"\ * "-"_-;_-@_-</c:formatCode>
                <c:ptCount val="10"/>
                <c:pt idx="0">
                  <c:v>1.7658906050000001</c:v>
                </c:pt>
                <c:pt idx="1">
                  <c:v>1.8183507333419</c:v>
                </c:pt>
                <c:pt idx="2">
                  <c:v>1.7059840551299996</c:v>
                </c:pt>
                <c:pt idx="3">
                  <c:v>2.1592603234299999</c:v>
                </c:pt>
                <c:pt idx="4">
                  <c:v>2.7871709116579999</c:v>
                </c:pt>
                <c:pt idx="5">
                  <c:v>1.6483386699212004</c:v>
                </c:pt>
                <c:pt idx="6">
                  <c:v>2.2481261698199995</c:v>
                </c:pt>
                <c:pt idx="7">
                  <c:v>2.7540856903399997</c:v>
                </c:pt>
                <c:pt idx="8">
                  <c:v>2.7440172668560998</c:v>
                </c:pt>
                <c:pt idx="9">
                  <c:v>2.4601239996599999</c:v>
                </c:pt>
              </c:numCache>
            </c:numRef>
          </c:val>
          <c:extLst>
            <c:ext xmlns:c16="http://schemas.microsoft.com/office/drawing/2014/chart" uri="{C3380CC4-5D6E-409C-BE32-E72D297353CC}">
              <c16:uniqueId val="{00000001-763A-4B0F-A3A3-7C885E90D9DF}"/>
            </c:ext>
          </c:extLst>
        </c:ser>
        <c:dLbls>
          <c:showLegendKey val="0"/>
          <c:showVal val="0"/>
          <c:showCatName val="0"/>
          <c:showSerName val="0"/>
          <c:showPercent val="0"/>
          <c:showBubbleSize val="0"/>
        </c:dLbls>
        <c:gapWidth val="219"/>
        <c:overlap val="-27"/>
        <c:axId val="1973713983"/>
        <c:axId val="1911005775"/>
      </c:barChart>
      <c:lineChart>
        <c:grouping val="standard"/>
        <c:varyColors val="0"/>
        <c:ser>
          <c:idx val="2"/>
          <c:order val="2"/>
          <c:tx>
            <c:strRef>
              <c:f>cartera!$F$1</c:f>
              <c:strCache>
                <c:ptCount val="1"/>
                <c:pt idx="0">
                  <c:v> % EFICIENCIA  </c:v>
                </c:pt>
              </c:strCache>
            </c:strRef>
          </c:tx>
          <c:spPr>
            <a:ln w="28575" cap="rnd">
              <a:solidFill>
                <a:schemeClr val="accent6"/>
              </a:solidFill>
              <a:round/>
            </a:ln>
            <a:effectLst/>
          </c:spPr>
          <c:marker>
            <c:symbol val="none"/>
          </c:marker>
          <c:dLbls>
            <c:dLbl>
              <c:idx val="0"/>
              <c:layout>
                <c:manualLayout>
                  <c:x val="-2.0359992463410583E-17"/>
                  <c:y val="3.98406742097604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63A-4B0F-A3A3-7C885E90D9DF}"/>
                </c:ext>
              </c:extLst>
            </c:dLbl>
            <c:dLbl>
              <c:idx val="1"/>
              <c:layout>
                <c:manualLayout>
                  <c:x val="-1.2216136598268545E-2"/>
                  <c:y val="3.98406742097605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63A-4B0F-A3A3-7C885E90D9DF}"/>
                </c:ext>
              </c:extLst>
            </c:dLbl>
            <c:spPr>
              <a:noFill/>
              <a:ln>
                <a:noFill/>
              </a:ln>
              <a:effectLst/>
            </c:spPr>
            <c:txPr>
              <a:bodyPr rot="0" spcFirstLastPara="1" vertOverflow="ellipsis" vert="horz" wrap="square" anchor="ctr" anchorCtr="1"/>
              <a:lstStyle/>
              <a:p>
                <a:pPr>
                  <a:defRPr sz="1600" b="1" i="0" u="none" strike="noStrike" kern="1200" baseline="0">
                    <a:solidFill>
                      <a:schemeClr val="accent6"/>
                    </a:solidFill>
                    <a:latin typeface="+mn-lt"/>
                    <a:ea typeface="+mn-ea"/>
                    <a:cs typeface="+mn-cs"/>
                  </a:defRPr>
                </a:pPr>
                <a:endParaRPr lang="es-CO"/>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cartera!$C$2:$C$11</c:f>
              <c:strCache>
                <c:ptCount val="10"/>
                <c:pt idx="0">
                  <c:v>Enero</c:v>
                </c:pt>
                <c:pt idx="1">
                  <c:v>Febrero</c:v>
                </c:pt>
                <c:pt idx="2">
                  <c:v>Marzo</c:v>
                </c:pt>
                <c:pt idx="3">
                  <c:v>Abril</c:v>
                </c:pt>
                <c:pt idx="4">
                  <c:v>Mayo</c:v>
                </c:pt>
                <c:pt idx="5">
                  <c:v>Junio</c:v>
                </c:pt>
                <c:pt idx="6">
                  <c:v>Julio</c:v>
                </c:pt>
                <c:pt idx="7">
                  <c:v>Agosto</c:v>
                </c:pt>
                <c:pt idx="8">
                  <c:v>Septiembre</c:v>
                </c:pt>
                <c:pt idx="9">
                  <c:v>Octubre</c:v>
                </c:pt>
              </c:strCache>
            </c:strRef>
          </c:cat>
          <c:val>
            <c:numRef>
              <c:f>cartera!$F$2:$F$11</c:f>
              <c:numCache>
                <c:formatCode>0.0%</c:formatCode>
                <c:ptCount val="10"/>
                <c:pt idx="0">
                  <c:v>4.8653198370282619E-2</c:v>
                </c:pt>
                <c:pt idx="1">
                  <c:v>4.9320931516325078E-2</c:v>
                </c:pt>
                <c:pt idx="2">
                  <c:v>4.9215817851269161E-2</c:v>
                </c:pt>
                <c:pt idx="3">
                  <c:v>5.6466120924409106E-2</c:v>
                </c:pt>
                <c:pt idx="4">
                  <c:v>6.5634974294421985E-2</c:v>
                </c:pt>
                <c:pt idx="5">
                  <c:v>3.8373170655756877E-2</c:v>
                </c:pt>
                <c:pt idx="6">
                  <c:v>4.9918889849532348E-2</c:v>
                </c:pt>
                <c:pt idx="7">
                  <c:v>6.0350165963221021E-2</c:v>
                </c:pt>
                <c:pt idx="8">
                  <c:v>7.6107658893420096E-2</c:v>
                </c:pt>
                <c:pt idx="9">
                  <c:v>6.8235384086972398E-2</c:v>
                </c:pt>
              </c:numCache>
            </c:numRef>
          </c:val>
          <c:smooth val="0"/>
          <c:extLst>
            <c:ext xmlns:c16="http://schemas.microsoft.com/office/drawing/2014/chart" uri="{C3380CC4-5D6E-409C-BE32-E72D297353CC}">
              <c16:uniqueId val="{0000000A-763A-4B0F-A3A3-7C885E90D9DF}"/>
            </c:ext>
          </c:extLst>
        </c:ser>
        <c:dLbls>
          <c:showLegendKey val="0"/>
          <c:showVal val="0"/>
          <c:showCatName val="0"/>
          <c:showSerName val="0"/>
          <c:showPercent val="0"/>
          <c:showBubbleSize val="0"/>
        </c:dLbls>
        <c:marker val="1"/>
        <c:smooth val="0"/>
        <c:axId val="1973717583"/>
        <c:axId val="1910996207"/>
      </c:lineChart>
      <c:catAx>
        <c:axId val="19737139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crossAx val="1911005775"/>
        <c:crosses val="autoZero"/>
        <c:auto val="1"/>
        <c:lblAlgn val="ctr"/>
        <c:lblOffset val="100"/>
        <c:noMultiLvlLbl val="0"/>
      </c:catAx>
      <c:valAx>
        <c:axId val="1911005775"/>
        <c:scaling>
          <c:orientation val="minMax"/>
        </c:scaling>
        <c:delete val="0"/>
        <c:axPos val="l"/>
        <c:numFmt formatCode="_-&quot;$&quot;\ * #,##0.0_-;\-&quot;$&quot;\ * #,##0.0_-;_-&quot;$&quot;\ * &quot;-&quot;_-;_-@_-"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crossAx val="1973713983"/>
        <c:crosses val="autoZero"/>
        <c:crossBetween val="between"/>
      </c:valAx>
      <c:valAx>
        <c:axId val="1910996207"/>
        <c:scaling>
          <c:orientation val="minMax"/>
        </c:scaling>
        <c:delete val="0"/>
        <c:axPos val="r"/>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crossAx val="1973717583"/>
        <c:crosses val="max"/>
        <c:crossBetween val="between"/>
      </c:valAx>
      <c:catAx>
        <c:axId val="1973717583"/>
        <c:scaling>
          <c:orientation val="minMax"/>
        </c:scaling>
        <c:delete val="1"/>
        <c:axPos val="b"/>
        <c:numFmt formatCode="General" sourceLinked="1"/>
        <c:majorTickMark val="none"/>
        <c:minorTickMark val="none"/>
        <c:tickLblPos val="nextTo"/>
        <c:crossAx val="1910996207"/>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sz="1600"/>
      </a:pPr>
      <a:endParaRPr lang="es-CO"/>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s-CO"/>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'consolidadado para clau'!$B$28</c:f>
              <c:strCache>
                <c:ptCount val="1"/>
                <c:pt idx="0">
                  <c:v>No. Registros sustancias con AA</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0A55-45C2-9B0E-167B3AE8BF32}"/>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0A55-45C2-9B0E-167B3AE8BF32}"/>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0A55-45C2-9B0E-167B3AE8BF32}"/>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s-C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'consolidadado para clau'!$A$29:$A$31</c:f>
              <c:strCache>
                <c:ptCount val="3"/>
                <c:pt idx="0">
                  <c:v>BOGOTA -RICAURTE </c:v>
                </c:pt>
                <c:pt idx="1">
                  <c:v>CALI - ARROYOHONDO </c:v>
                </c:pt>
                <c:pt idx="2">
                  <c:v>PASTO - BARRIO JUANOY</c:v>
                </c:pt>
              </c:strCache>
            </c:strRef>
          </c:cat>
          <c:val>
            <c:numRef>
              <c:f>'consolidadado para clau'!$B$29:$B$31</c:f>
              <c:numCache>
                <c:formatCode>General</c:formatCode>
                <c:ptCount val="3"/>
                <c:pt idx="0">
                  <c:v>151</c:v>
                </c:pt>
                <c:pt idx="1">
                  <c:v>15</c:v>
                </c:pt>
                <c:pt idx="2">
                  <c:v>8</c:v>
                </c:pt>
              </c:numCache>
            </c:numRef>
          </c:val>
          <c:extLst>
            <c:ext xmlns:c16="http://schemas.microsoft.com/office/drawing/2014/chart" uri="{C3380CC4-5D6E-409C-BE32-E72D297353CC}">
              <c16:uniqueId val="{00000006-0A55-45C2-9B0E-167B3AE8BF32}"/>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CO"/>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t>AVANCE DESTRUCCION</a:t>
            </a:r>
            <a:r>
              <a:rPr lang="en-US" b="1" baseline="0"/>
              <a:t> POR BODEGA</a:t>
            </a:r>
            <a:endParaRPr lang="en-US" b="1"/>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9.3136482939632531E-2"/>
          <c:y val="0.11516258384368623"/>
          <c:w val="0.84150481189851267"/>
          <c:h val="0.51911964129483812"/>
        </c:manualLayout>
      </c:layout>
      <c:bar3DChart>
        <c:barDir val="col"/>
        <c:grouping val="clustered"/>
        <c:varyColors val="0"/>
        <c:ser>
          <c:idx val="0"/>
          <c:order val="0"/>
          <c:tx>
            <c:strRef>
              <c:f>'consolidadado para clau'!$A$44</c:f>
              <c:strCache>
                <c:ptCount val="1"/>
                <c:pt idx="0">
                  <c:v>BOGOTA </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'consolidadado para clau'!$B$43:$E$43</c:f>
              <c:strCache>
                <c:ptCount val="4"/>
                <c:pt idx="0">
                  <c:v>No. Registros Listos para  cargue (100% alistamiento y pesado)</c:v>
                </c:pt>
                <c:pt idx="1">
                  <c:v>No. Registros 100% Alistamiento , Falta pesar </c:v>
                </c:pt>
                <c:pt idx="2">
                  <c:v>No.registros enviados a destruir </c:v>
                </c:pt>
                <c:pt idx="3">
                  <c:v>No. Registros faltan alistar</c:v>
                </c:pt>
              </c:strCache>
            </c:strRef>
          </c:cat>
          <c:val>
            <c:numRef>
              <c:f>'consolidadado para clau'!$B$44:$E$44</c:f>
              <c:numCache>
                <c:formatCode>General</c:formatCode>
                <c:ptCount val="4"/>
                <c:pt idx="0">
                  <c:v>60</c:v>
                </c:pt>
                <c:pt idx="1">
                  <c:v>42</c:v>
                </c:pt>
                <c:pt idx="2">
                  <c:v>10</c:v>
                </c:pt>
                <c:pt idx="3">
                  <c:v>39</c:v>
                </c:pt>
              </c:numCache>
            </c:numRef>
          </c:val>
          <c:extLst>
            <c:ext xmlns:c16="http://schemas.microsoft.com/office/drawing/2014/chart" uri="{C3380CC4-5D6E-409C-BE32-E72D297353CC}">
              <c16:uniqueId val="{00000000-5025-4132-A2F0-6800D45C560C}"/>
            </c:ext>
          </c:extLst>
        </c:ser>
        <c:ser>
          <c:idx val="1"/>
          <c:order val="1"/>
          <c:tx>
            <c:strRef>
              <c:f>'consolidadado para clau'!$A$45</c:f>
              <c:strCache>
                <c:ptCount val="1"/>
                <c:pt idx="0">
                  <c:v>CALI  </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'consolidadado para clau'!$B$43:$E$43</c:f>
              <c:strCache>
                <c:ptCount val="4"/>
                <c:pt idx="0">
                  <c:v>No. Registros Listos para  cargue (100% alistamiento y pesado)</c:v>
                </c:pt>
                <c:pt idx="1">
                  <c:v>No. Registros 100% Alistamiento , Falta pesar </c:v>
                </c:pt>
                <c:pt idx="2">
                  <c:v>No.registros enviados a destruir </c:v>
                </c:pt>
                <c:pt idx="3">
                  <c:v>No. Registros faltan alistar</c:v>
                </c:pt>
              </c:strCache>
            </c:strRef>
          </c:cat>
          <c:val>
            <c:numRef>
              <c:f>'consolidadado para clau'!$B$45:$E$45</c:f>
              <c:numCache>
                <c:formatCode>General</c:formatCode>
                <c:ptCount val="4"/>
                <c:pt idx="0">
                  <c:v>0</c:v>
                </c:pt>
                <c:pt idx="1">
                  <c:v>0</c:v>
                </c:pt>
                <c:pt idx="2">
                  <c:v>0</c:v>
                </c:pt>
                <c:pt idx="3">
                  <c:v>15</c:v>
                </c:pt>
              </c:numCache>
            </c:numRef>
          </c:val>
          <c:extLst>
            <c:ext xmlns:c16="http://schemas.microsoft.com/office/drawing/2014/chart" uri="{C3380CC4-5D6E-409C-BE32-E72D297353CC}">
              <c16:uniqueId val="{00000001-5025-4132-A2F0-6800D45C560C}"/>
            </c:ext>
          </c:extLst>
        </c:ser>
        <c:ser>
          <c:idx val="2"/>
          <c:order val="2"/>
          <c:tx>
            <c:strRef>
              <c:f>'consolidadado para clau'!$A$46</c:f>
              <c:strCache>
                <c:ptCount val="1"/>
                <c:pt idx="0">
                  <c:v>PASTO </c:v>
                </c:pt>
              </c:strCache>
            </c:strRef>
          </c:tx>
          <c:spPr>
            <a:solidFill>
              <a:schemeClr val="accent3"/>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'consolidadado para clau'!$B$43:$E$43</c:f>
              <c:strCache>
                <c:ptCount val="4"/>
                <c:pt idx="0">
                  <c:v>No. Registros Listos para  cargue (100% alistamiento y pesado)</c:v>
                </c:pt>
                <c:pt idx="1">
                  <c:v>No. Registros 100% Alistamiento , Falta pesar </c:v>
                </c:pt>
                <c:pt idx="2">
                  <c:v>No.registros enviados a destruir </c:v>
                </c:pt>
                <c:pt idx="3">
                  <c:v>No. Registros faltan alistar</c:v>
                </c:pt>
              </c:strCache>
            </c:strRef>
          </c:cat>
          <c:val>
            <c:numRef>
              <c:f>'consolidadado para clau'!$B$46:$E$46</c:f>
              <c:numCache>
                <c:formatCode>General</c:formatCode>
                <c:ptCount val="4"/>
                <c:pt idx="0">
                  <c:v>0</c:v>
                </c:pt>
                <c:pt idx="1">
                  <c:v>0</c:v>
                </c:pt>
                <c:pt idx="2">
                  <c:v>0</c:v>
                </c:pt>
                <c:pt idx="3">
                  <c:v>8</c:v>
                </c:pt>
              </c:numCache>
            </c:numRef>
          </c:val>
          <c:extLst>
            <c:ext xmlns:c16="http://schemas.microsoft.com/office/drawing/2014/chart" uri="{C3380CC4-5D6E-409C-BE32-E72D297353CC}">
              <c16:uniqueId val="{00000002-5025-4132-A2F0-6800D45C560C}"/>
            </c:ext>
          </c:extLst>
        </c:ser>
        <c:dLbls>
          <c:showLegendKey val="0"/>
          <c:showVal val="1"/>
          <c:showCatName val="0"/>
          <c:showSerName val="0"/>
          <c:showPercent val="0"/>
          <c:showBubbleSize val="0"/>
        </c:dLbls>
        <c:gapWidth val="150"/>
        <c:gapDepth val="0"/>
        <c:shape val="box"/>
        <c:axId val="1196972031"/>
        <c:axId val="819916207"/>
        <c:axId val="0"/>
      </c:bar3DChart>
      <c:bar3DChart>
        <c:barDir val="col"/>
        <c:grouping val="clustered"/>
        <c:varyColors val="0"/>
        <c:ser>
          <c:idx val="3"/>
          <c:order val="3"/>
          <c:tx>
            <c:strRef>
              <c:f>'consolidadado para clau'!$A$47</c:f>
              <c:strCache>
                <c:ptCount val="1"/>
                <c:pt idx="0">
                  <c:v>TOTAL</c:v>
                </c:pt>
              </c:strCache>
            </c:strRef>
          </c:tx>
          <c:spPr>
            <a:solidFill>
              <a:schemeClr val="accent1">
                <a:lumMod val="60000"/>
                <a:lumOff val="40000"/>
                <a:alpha val="40000"/>
              </a:schemeClr>
            </a:solidFill>
            <a:ln>
              <a:noFill/>
            </a:ln>
            <a:effectLst/>
            <a:sp3d/>
          </c:spPr>
          <c:invertIfNegative val="0"/>
          <c:dLbls>
            <c:dLbl>
              <c:idx val="0"/>
              <c:layout>
                <c:manualLayout>
                  <c:x val="3.4151542134846065E-2"/>
                  <c:y val="-8.475698936500016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025-4132-A2F0-6800D45C560C}"/>
                </c:ext>
              </c:extLst>
            </c:dLbl>
            <c:dLbl>
              <c:idx val="1"/>
              <c:layout>
                <c:manualLayout>
                  <c:x val="3.8705081086158874E-2"/>
                  <c:y val="-3.884650470082111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025-4132-A2F0-6800D45C560C}"/>
                </c:ext>
              </c:extLst>
            </c:dLbl>
            <c:dLbl>
              <c:idx val="2"/>
              <c:layout>
                <c:manualLayout>
                  <c:x val="2.2767694756563959E-2"/>
                  <c:y val="4.237849468249920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025-4132-A2F0-6800D45C560C}"/>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'consolidadado para clau'!$B$43:$E$43</c:f>
              <c:strCache>
                <c:ptCount val="4"/>
                <c:pt idx="0">
                  <c:v>No. Registros Listos para  cargue (100% alistamiento y pesado)</c:v>
                </c:pt>
                <c:pt idx="1">
                  <c:v>No. Registros 100% Alistamiento , Falta pesar </c:v>
                </c:pt>
                <c:pt idx="2">
                  <c:v>No.registros enviados a destruir </c:v>
                </c:pt>
                <c:pt idx="3">
                  <c:v>No. Registros faltan alistar</c:v>
                </c:pt>
              </c:strCache>
            </c:strRef>
          </c:cat>
          <c:val>
            <c:numRef>
              <c:f>'consolidadado para clau'!$B$47:$E$47</c:f>
              <c:numCache>
                <c:formatCode>General</c:formatCode>
                <c:ptCount val="4"/>
                <c:pt idx="0">
                  <c:v>60</c:v>
                </c:pt>
                <c:pt idx="1">
                  <c:v>42</c:v>
                </c:pt>
                <c:pt idx="2">
                  <c:v>10</c:v>
                </c:pt>
                <c:pt idx="3">
                  <c:v>62</c:v>
                </c:pt>
              </c:numCache>
            </c:numRef>
          </c:val>
          <c:extLst>
            <c:ext xmlns:c16="http://schemas.microsoft.com/office/drawing/2014/chart" uri="{C3380CC4-5D6E-409C-BE32-E72D297353CC}">
              <c16:uniqueId val="{00000006-5025-4132-A2F0-6800D45C560C}"/>
            </c:ext>
          </c:extLst>
        </c:ser>
        <c:dLbls>
          <c:showLegendKey val="0"/>
          <c:showVal val="1"/>
          <c:showCatName val="0"/>
          <c:showSerName val="0"/>
          <c:showPercent val="0"/>
          <c:showBubbleSize val="0"/>
        </c:dLbls>
        <c:gapWidth val="30"/>
        <c:gapDepth val="0"/>
        <c:shape val="box"/>
        <c:axId val="855793903"/>
        <c:axId val="645513359"/>
        <c:axId val="0"/>
      </c:bar3DChart>
      <c:catAx>
        <c:axId val="1196972031"/>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819916207"/>
        <c:crosses val="autoZero"/>
        <c:auto val="1"/>
        <c:lblAlgn val="ctr"/>
        <c:lblOffset val="100"/>
        <c:noMultiLvlLbl val="0"/>
      </c:catAx>
      <c:valAx>
        <c:axId val="819916207"/>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196972031"/>
        <c:crosses val="autoZero"/>
        <c:crossBetween val="between"/>
      </c:valAx>
      <c:valAx>
        <c:axId val="645513359"/>
        <c:scaling>
          <c:orientation val="minMax"/>
        </c:scaling>
        <c:delete val="1"/>
        <c:axPos val="r"/>
        <c:numFmt formatCode="General" sourceLinked="1"/>
        <c:majorTickMark val="out"/>
        <c:minorTickMark val="none"/>
        <c:tickLblPos val="nextTo"/>
        <c:crossAx val="855793903"/>
        <c:crosses val="max"/>
        <c:crossBetween val="between"/>
      </c:valAx>
      <c:catAx>
        <c:axId val="855793903"/>
        <c:scaling>
          <c:orientation val="minMax"/>
        </c:scaling>
        <c:delete val="1"/>
        <c:axPos val="b"/>
        <c:numFmt formatCode="General" sourceLinked="1"/>
        <c:majorTickMark val="out"/>
        <c:minorTickMark val="none"/>
        <c:tickLblPos val="nextTo"/>
        <c:crossAx val="645513359"/>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s-CO"/>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'consolidadado para clau'!$B$11</c:f>
              <c:strCache>
                <c:ptCount val="1"/>
                <c:pt idx="0">
                  <c:v>No. Sustancias  sin proceso relacionado(Nuevos Hallazgos)</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8A3C-459E-9839-E941A3BD9B94}"/>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8A3C-459E-9839-E941A3BD9B94}"/>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8A3C-459E-9839-E941A3BD9B94}"/>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8A3C-459E-9839-E941A3BD9B94}"/>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s-CO"/>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'consolidadado para clau'!$A$12:$A$15</c:f>
              <c:strCache>
                <c:ptCount val="4"/>
                <c:pt idx="1">
                  <c:v>BOGOTA -RICAURTE </c:v>
                </c:pt>
                <c:pt idx="2">
                  <c:v>CALI - ARROYOHONDO </c:v>
                </c:pt>
                <c:pt idx="3">
                  <c:v>PASTO - BARRIO JUANOY , BAJO EL POLVORIN </c:v>
                </c:pt>
              </c:strCache>
            </c:strRef>
          </c:cat>
          <c:val>
            <c:numRef>
              <c:f>'consolidadado para clau'!$B$12:$B$15</c:f>
              <c:numCache>
                <c:formatCode>General</c:formatCode>
                <c:ptCount val="4"/>
                <c:pt idx="1">
                  <c:v>32</c:v>
                </c:pt>
                <c:pt idx="2">
                  <c:v>24</c:v>
                </c:pt>
                <c:pt idx="3">
                  <c:v>6</c:v>
                </c:pt>
              </c:numCache>
            </c:numRef>
          </c:val>
          <c:extLst>
            <c:ext xmlns:c16="http://schemas.microsoft.com/office/drawing/2014/chart" uri="{C3380CC4-5D6E-409C-BE32-E72D297353CC}">
              <c16:uniqueId val="{00000008-8A3C-459E-9839-E941A3BD9B94}"/>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CO"/>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dk1"/>
                </a:solidFill>
                <a:latin typeface="+mn-lt"/>
                <a:ea typeface="+mn-ea"/>
                <a:cs typeface="+mn-cs"/>
              </a:defRPr>
            </a:pPr>
            <a:r>
              <a:rPr lang="es-CO"/>
              <a:t>Transferencias y destinaciones junio a noviembre de 2020 </a:t>
            </a:r>
          </a:p>
          <a:p>
            <a:pPr>
              <a:defRPr/>
            </a:pPr>
            <a:r>
              <a:rPr lang="es-CO"/>
              <a:t>(en millones de pesos)</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dk1"/>
              </a:solidFill>
              <a:latin typeface="+mn-lt"/>
              <a:ea typeface="+mn-ea"/>
              <a:cs typeface="+mn-cs"/>
            </a:defRPr>
          </a:pPr>
          <a:endParaRPr lang="es-CO"/>
        </a:p>
      </c:txPr>
    </c:title>
    <c:autoTitleDeleted val="0"/>
    <c:plotArea>
      <c:layout/>
      <c:barChart>
        <c:barDir val="col"/>
        <c:grouping val="clustered"/>
        <c:varyColors val="0"/>
        <c:ser>
          <c:idx val="0"/>
          <c:order val="0"/>
          <c:tx>
            <c:strRef>
              <c:f>Transferencias!$C$2</c:f>
              <c:strCache>
                <c:ptCount val="1"/>
                <c:pt idx="0">
                  <c:v>Trasnferencias Junio - Noviembre 2020</c:v>
                </c:pt>
              </c:strCache>
            </c:strRef>
          </c:tx>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dPt>
            <c:idx val="6"/>
            <c:invertIfNegative val="0"/>
            <c:bubble3D val="0"/>
            <c:spPr>
              <a:solidFill>
                <a:schemeClr val="accent1">
                  <a:lumMod val="75000"/>
                </a:schemeClr>
              </a:solidFill>
              <a:ln>
                <a:noFill/>
              </a:ln>
              <a:effectLst/>
            </c:spPr>
            <c:extLst>
              <c:ext xmlns:c16="http://schemas.microsoft.com/office/drawing/2014/chart" uri="{C3380CC4-5D6E-409C-BE32-E72D297353CC}">
                <c16:uniqueId val="{00000001-B5F9-49EB-9F83-90B69764E555}"/>
              </c:ext>
            </c:extLst>
          </c:dPt>
          <c:dLbls>
            <c:dLbl>
              <c:idx val="2"/>
              <c:layout>
                <c:manualLayout>
                  <c:x val="-7.4524884339629224E-17"/>
                  <c:y val="1.008770654889171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5F9-49EB-9F83-90B69764E555}"/>
                </c:ext>
              </c:extLst>
            </c:dLbl>
            <c:dLbl>
              <c:idx val="3"/>
              <c:layout>
                <c:manualLayout>
                  <c:x val="0"/>
                  <c:y val="7.795931519498487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5F9-49EB-9F83-90B69764E555}"/>
                </c:ext>
              </c:extLst>
            </c:dLbl>
            <c:dLbl>
              <c:idx val="4"/>
              <c:layout>
                <c:manualLayout>
                  <c:x val="-7.4524884339629224E-17"/>
                  <c:y val="3.86858799321404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5F9-49EB-9F83-90B69764E555}"/>
                </c:ext>
              </c:extLst>
            </c:dLbl>
            <c:dLbl>
              <c:idx val="5"/>
              <c:layout>
                <c:manualLayout>
                  <c:x val="-2.0325203252032522E-3"/>
                  <c:y val="-1.184078611192379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5F9-49EB-9F83-90B69764E555}"/>
                </c:ext>
              </c:extLst>
            </c:dLbl>
            <c:dLbl>
              <c:idx val="6"/>
              <c:layout>
                <c:manualLayout>
                  <c:x val="-4.0650406504065045E-3"/>
                  <c:y val="7.795931519498487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5F9-49EB-9F83-90B69764E555}"/>
                </c:ext>
              </c:extLst>
            </c:dLbl>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multiLvlStrRef>
              <c:f>Transferencias!$A$3:$B$9</c:f>
              <c:multiLvlStrCache>
                <c:ptCount val="7"/>
                <c:lvl>
                  <c:pt idx="0">
                    <c:v>Fondo Ley de Victimas - Artículo 282 Ley 1955 2019</c:v>
                  </c:pt>
                  <c:pt idx="1">
                    <c:v>Fondo Ley de Victimas - 5% de Ingresos Liquidos</c:v>
                  </c:pt>
                  <c:pt idx="2">
                    <c:v>Policia Judicial</c:v>
                  </c:pt>
                  <c:pt idx="3">
                    <c:v>Fiscalía General de la Nación</c:v>
                  </c:pt>
                  <c:pt idx="4">
                    <c:v>Rama Judicial</c:v>
                  </c:pt>
                  <c:pt idx="5">
                    <c:v>Gobierno Nacional</c:v>
                  </c:pt>
                  <c:pt idx="6">
                    <c:v>Total</c:v>
                  </c:pt>
                </c:lvl>
                <c:lvl>
                  <c:pt idx="0">
                    <c:v>Destinaciones</c:v>
                  </c:pt>
                  <c:pt idx="2">
                    <c:v>Artículo 91 Ley 1708 de 2014</c:v>
                  </c:pt>
                  <c:pt idx="6">
                    <c:v> </c:v>
                  </c:pt>
                </c:lvl>
              </c:multiLvlStrCache>
            </c:multiLvlStrRef>
          </c:cat>
          <c:val>
            <c:numRef>
              <c:f>Transferencias!$C$3:$C$9</c:f>
              <c:numCache>
                <c:formatCode>"$"\ #,##0</c:formatCode>
                <c:ptCount val="7"/>
                <c:pt idx="0">
                  <c:v>823.81085499999995</c:v>
                </c:pt>
                <c:pt idx="1">
                  <c:v>995.64464499999997</c:v>
                </c:pt>
                <c:pt idx="2">
                  <c:v>13477.617861000001</c:v>
                </c:pt>
                <c:pt idx="3">
                  <c:v>52931.143434999998</c:v>
                </c:pt>
                <c:pt idx="4">
                  <c:v>52931.143434999998</c:v>
                </c:pt>
                <c:pt idx="5">
                  <c:v>84553.829496000006</c:v>
                </c:pt>
                <c:pt idx="6">
                  <c:v>205713.18972700002</c:v>
                </c:pt>
              </c:numCache>
            </c:numRef>
          </c:val>
          <c:extLst>
            <c:ext xmlns:c16="http://schemas.microsoft.com/office/drawing/2014/chart" uri="{C3380CC4-5D6E-409C-BE32-E72D297353CC}">
              <c16:uniqueId val="{00000006-B5F9-49EB-9F83-90B69764E555}"/>
            </c:ext>
          </c:extLst>
        </c:ser>
        <c:dLbls>
          <c:dLblPos val="inEnd"/>
          <c:showLegendKey val="0"/>
          <c:showVal val="1"/>
          <c:showCatName val="0"/>
          <c:showSerName val="0"/>
          <c:showPercent val="0"/>
          <c:showBubbleSize val="0"/>
        </c:dLbls>
        <c:gapWidth val="100"/>
        <c:overlap val="-24"/>
        <c:axId val="768626832"/>
        <c:axId val="748635904"/>
      </c:barChart>
      <c:catAx>
        <c:axId val="768626832"/>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s-CO"/>
          </a:p>
        </c:txPr>
        <c:crossAx val="748635904"/>
        <c:crosses val="autoZero"/>
        <c:auto val="1"/>
        <c:lblAlgn val="ctr"/>
        <c:lblOffset val="100"/>
        <c:noMultiLvlLbl val="0"/>
      </c:catAx>
      <c:valAx>
        <c:axId val="748635904"/>
        <c:scaling>
          <c:orientation val="minMax"/>
        </c:scaling>
        <c:delete val="0"/>
        <c:axPos val="l"/>
        <c:majorGridlines>
          <c:spPr>
            <a:ln w="9525" cap="flat" cmpd="sng" algn="ctr">
              <a:solidFill>
                <a:schemeClr val="tx2">
                  <a:lumMod val="15000"/>
                  <a:lumOff val="85000"/>
                </a:schemeClr>
              </a:solidFill>
              <a:round/>
            </a:ln>
            <a:effectLst/>
          </c:spPr>
        </c:majorGridlines>
        <c:numFmt formatCode="&quot;$&quot;\ #,##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s-CO"/>
          </a:p>
        </c:txPr>
        <c:crossAx val="768626832"/>
        <c:crosses val="autoZero"/>
        <c:crossBetween val="between"/>
      </c:valAx>
      <c:spPr>
        <a:noFill/>
        <a:ln>
          <a:noFill/>
        </a:ln>
        <a:effectLst/>
      </c:spPr>
    </c:plotArea>
    <c:plotVisOnly val="1"/>
    <c:dispBlanksAs val="gap"/>
    <c:showDLblsOverMax val="0"/>
  </c:chart>
  <c:spPr>
    <a:solidFill>
      <a:schemeClr val="lt1"/>
    </a:solidFill>
    <a:ln w="12700" cap="flat" cmpd="sng" algn="ctr">
      <a:solidFill>
        <a:schemeClr val="accent1"/>
      </a:solidFill>
      <a:prstDash val="solid"/>
      <a:miter lim="800000"/>
    </a:ln>
    <a:effectLst/>
  </c:spPr>
  <c:txPr>
    <a:bodyPr/>
    <a:lstStyle/>
    <a:p>
      <a:pPr>
        <a:defRPr>
          <a:solidFill>
            <a:schemeClr val="dk1"/>
          </a:solidFill>
          <a:latin typeface="+mn-lt"/>
          <a:ea typeface="+mn-ea"/>
          <a:cs typeface="+mn-cs"/>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5">
  <cs:axisTitle>
    <cs:lnRef idx="0"/>
    <cs:fillRef idx="0"/>
    <cs:effectRef idx="0"/>
    <cs:fontRef idx="minor">
      <a:schemeClr val="lt1"/>
    </cs:fontRef>
    <cs:defRPr sz="900" b="1" kern="1200"/>
  </cs:axisTitle>
  <cs:categoryAxis>
    <cs:lnRef idx="0">
      <cs:styleClr val="0"/>
    </cs:lnRef>
    <cs:fillRef idx="0"/>
    <cs:effectRef idx="0"/>
    <cs:fontRef idx="minor">
      <a:schemeClr val="lt1"/>
    </cs:fontRef>
    <cs:defRPr sz="9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fillRef idx="0">
      <cs:styleClr val="auto"/>
    </cs:fillRef>
    <cs:effectRef idx="0"/>
    <cs:fontRef idx="minor">
      <a:schemeClr val="lt1"/>
    </cs:fontRef>
    <cs:spPr>
      <a:solidFill>
        <a:schemeClr val="phClr">
          <a:alpha val="70000"/>
        </a:schemeClr>
      </a:solidFill>
    </cs:spPr>
    <cs:defRPr sz="900"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lumMod val="20000"/>
          <a:lumOff val="80000"/>
        </a:schemeClr>
      </a:solidFill>
    </cs:spPr>
  </cs:dataPoint>
  <cs:dataPoint3D>
    <cs:lnRef idx="0"/>
    <cs:fillRef idx="0">
      <cs:styleClr val="auto"/>
    </cs:fillRef>
    <cs:effectRef idx="0"/>
    <cs:fontRef idx="minor">
      <a:schemeClr val="dk1"/>
    </cs:fontRef>
    <cs:spPr>
      <a:solidFill>
        <a:schemeClr val="phClr">
          <a:lumMod val="20000"/>
          <a:lumOff val="80000"/>
        </a:schemeClr>
      </a:solidFill>
      <a:sp3d/>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styleClr val="0"/>
    </cs:fillRef>
    <cs:effectRef idx="0"/>
    <cs:fontRef idx="minor">
      <a:schemeClr val="dk1"/>
    </cs:fontRef>
    <cs:spPr>
      <a:solidFill>
        <a:schemeClr val="phClr">
          <a:alpha val="30000"/>
        </a:schemeClr>
      </a:solidFill>
      <a:sp3d/>
    </cs:spPr>
  </cs:floor>
  <cs:gridlineMajor>
    <cs:lnRef idx="0">
      <cs:styleClr val="0"/>
    </cs:lnRef>
    <cs:fillRef idx="0"/>
    <cs:effectRef idx="0"/>
    <cs:fontRef idx="minor">
      <a:schemeClr val="dk1"/>
    </cs:fontRef>
    <cs:spPr>
      <a:ln w="9525" cap="flat" cmpd="sng" algn="ctr">
        <a:solidFill>
          <a:schemeClr val="lt1">
            <a:lumMod val="60000"/>
            <a:lumOff val="40000"/>
          </a:schemeClr>
        </a:solidFill>
        <a:round/>
      </a:ln>
    </cs:spPr>
  </cs:gridlineMajor>
  <cs:gridlineMinor>
    <cs:lnRef idx="0">
      <cs:styleClr val="0"/>
    </cs:lnRef>
    <cs:fillRef idx="0"/>
    <cs:effectRef idx="0"/>
    <cs:fontRef idx="minor">
      <a:schemeClr val="dk1"/>
    </cs:fontRef>
    <cs:spPr>
      <a:ln>
        <a:solidFill>
          <a:schemeClr val="lt1">
            <a:lumMod val="50000"/>
            <a:lumOff val="5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95">
  <cs:axisTitle>
    <cs:lnRef idx="0"/>
    <cs:fillRef idx="0"/>
    <cs:effectRef idx="0"/>
    <cs:fontRef idx="minor">
      <a:schemeClr val="lt1"/>
    </cs:fontRef>
    <cs:defRPr sz="900" b="1" kern="1200"/>
  </cs:axisTitle>
  <cs:categoryAxis>
    <cs:lnRef idx="0">
      <cs:styleClr val="0"/>
    </cs:lnRef>
    <cs:fillRef idx="0"/>
    <cs:effectRef idx="0"/>
    <cs:fontRef idx="minor">
      <a:schemeClr val="lt1"/>
    </cs:fontRef>
    <cs:defRPr sz="9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fillRef idx="0">
      <cs:styleClr val="auto"/>
    </cs:fillRef>
    <cs:effectRef idx="0"/>
    <cs:fontRef idx="minor">
      <a:schemeClr val="lt1"/>
    </cs:fontRef>
    <cs:spPr>
      <a:solidFill>
        <a:schemeClr val="phClr">
          <a:alpha val="70000"/>
        </a:schemeClr>
      </a:solidFill>
    </cs:spPr>
    <cs:defRPr sz="900"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lumMod val="20000"/>
          <a:lumOff val="80000"/>
        </a:schemeClr>
      </a:solidFill>
    </cs:spPr>
  </cs:dataPoint>
  <cs:dataPoint3D>
    <cs:lnRef idx="0"/>
    <cs:fillRef idx="0">
      <cs:styleClr val="auto"/>
    </cs:fillRef>
    <cs:effectRef idx="0"/>
    <cs:fontRef idx="minor">
      <a:schemeClr val="dk1"/>
    </cs:fontRef>
    <cs:spPr>
      <a:solidFill>
        <a:schemeClr val="phClr">
          <a:lumMod val="20000"/>
          <a:lumOff val="80000"/>
        </a:schemeClr>
      </a:solidFill>
      <a:sp3d/>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styleClr val="0"/>
    </cs:fillRef>
    <cs:effectRef idx="0"/>
    <cs:fontRef idx="minor">
      <a:schemeClr val="dk1"/>
    </cs:fontRef>
    <cs:spPr>
      <a:solidFill>
        <a:schemeClr val="phClr">
          <a:alpha val="30000"/>
        </a:schemeClr>
      </a:solidFill>
      <a:sp3d/>
    </cs:spPr>
  </cs:floor>
  <cs:gridlineMajor>
    <cs:lnRef idx="0">
      <cs:styleClr val="0"/>
    </cs:lnRef>
    <cs:fillRef idx="0"/>
    <cs:effectRef idx="0"/>
    <cs:fontRef idx="minor">
      <a:schemeClr val="dk1"/>
    </cs:fontRef>
    <cs:spPr>
      <a:ln w="9525" cap="flat" cmpd="sng" algn="ctr">
        <a:solidFill>
          <a:schemeClr val="lt1">
            <a:lumMod val="60000"/>
            <a:lumOff val="40000"/>
          </a:schemeClr>
        </a:solidFill>
        <a:round/>
      </a:ln>
    </cs:spPr>
  </cs:gridlineMajor>
  <cs:gridlineMinor>
    <cs:lnRef idx="0">
      <cs:styleClr val="0"/>
    </cs:lnRef>
    <cs:fillRef idx="0"/>
    <cs:effectRef idx="0"/>
    <cs:fontRef idx="minor">
      <a:schemeClr val="dk1"/>
    </cs:fontRef>
    <cs:spPr>
      <a:ln>
        <a:solidFill>
          <a:schemeClr val="lt1">
            <a:lumMod val="50000"/>
            <a:lumOff val="5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21">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75000"/>
      </a:schemeClr>
    </cs:fontRef>
    <cs:defRPr sz="1197"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1.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5DE622-75B9-4175-91BF-68786C0FD66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s-CO"/>
        </a:p>
      </dgm:t>
    </dgm:pt>
    <dgm:pt modelId="{A63C1A10-46F3-4DD1-A33C-9DA9E2FC9765}">
      <dgm:prSet phldrT="[Texto]" custT="1"/>
      <dgm:spPr/>
      <dgm:t>
        <a:bodyPr/>
        <a:lstStyle/>
        <a:p>
          <a:r>
            <a:rPr lang="es-ES" sz="3000" b="1" dirty="0">
              <a:solidFill>
                <a:srgbClr val="A9A8A9"/>
              </a:solidFill>
              <a:latin typeface="Lato Bold"/>
              <a:cs typeface="Lato Bold"/>
            </a:rPr>
            <a:t>PREDIOS REFORESTACIÓN</a:t>
          </a:r>
          <a:endParaRPr lang="es-CO" sz="3000" b="1" dirty="0"/>
        </a:p>
      </dgm:t>
    </dgm:pt>
    <dgm:pt modelId="{500C625D-121D-48D2-9AC4-9CDA5B460F3B}" type="parTrans" cxnId="{664F6B5B-ADA7-4F96-BF72-CD656ABC5A33}">
      <dgm:prSet/>
      <dgm:spPr/>
      <dgm:t>
        <a:bodyPr/>
        <a:lstStyle/>
        <a:p>
          <a:endParaRPr lang="es-CO"/>
        </a:p>
      </dgm:t>
    </dgm:pt>
    <dgm:pt modelId="{093D4B8D-0777-4482-95B3-256003A7AE78}" type="sibTrans" cxnId="{664F6B5B-ADA7-4F96-BF72-CD656ABC5A33}">
      <dgm:prSet/>
      <dgm:spPr/>
      <dgm:t>
        <a:bodyPr/>
        <a:lstStyle/>
        <a:p>
          <a:endParaRPr lang="es-CO"/>
        </a:p>
      </dgm:t>
    </dgm:pt>
    <dgm:pt modelId="{FEFA4AEF-4F5F-4928-AA02-3CA4309743E1}">
      <dgm:prSet phldrT="[Texto]" custT="1"/>
      <dgm:spPr/>
      <dgm:t>
        <a:bodyPr/>
        <a:lstStyle/>
        <a:p>
          <a:pPr algn="just"/>
          <a:r>
            <a:rPr lang="es-CO" sz="2400" dirty="0"/>
            <a:t>Actualmente nos encontramos estructurando con Entidades como EPM, RIA S.A y la Gobernación de Antioquia, los procesos de reforestación que lideran, para ser adoptados y así implementarlos con los bienes que hacen parte del FRISCO.</a:t>
          </a:r>
        </a:p>
      </dgm:t>
    </dgm:pt>
    <dgm:pt modelId="{BC330FB6-5A46-4F91-8E00-E259A76FD7B5}" type="parTrans" cxnId="{841B202C-E794-418B-A7CC-A24FFDF9C548}">
      <dgm:prSet/>
      <dgm:spPr/>
      <dgm:t>
        <a:bodyPr/>
        <a:lstStyle/>
        <a:p>
          <a:endParaRPr lang="es-CO"/>
        </a:p>
      </dgm:t>
    </dgm:pt>
    <dgm:pt modelId="{EBF25DD8-EDFE-4EB4-BEAC-375CD2EF8DB7}" type="sibTrans" cxnId="{841B202C-E794-418B-A7CC-A24FFDF9C548}">
      <dgm:prSet/>
      <dgm:spPr/>
      <dgm:t>
        <a:bodyPr/>
        <a:lstStyle/>
        <a:p>
          <a:endParaRPr lang="es-CO"/>
        </a:p>
      </dgm:t>
    </dgm:pt>
    <dgm:pt modelId="{41563CE4-3C77-4A7F-9910-A44BB36A62AD}" type="pres">
      <dgm:prSet presAssocID="{515DE622-75B9-4175-91BF-68786C0FD669}" presName="vert0" presStyleCnt="0">
        <dgm:presLayoutVars>
          <dgm:dir/>
          <dgm:animOne val="branch"/>
          <dgm:animLvl val="lvl"/>
        </dgm:presLayoutVars>
      </dgm:prSet>
      <dgm:spPr/>
    </dgm:pt>
    <dgm:pt modelId="{76C17039-49E8-4DCC-89AD-2A1E8551AF86}" type="pres">
      <dgm:prSet presAssocID="{A63C1A10-46F3-4DD1-A33C-9DA9E2FC9765}" presName="thickLine" presStyleLbl="alignNode1" presStyleIdx="0" presStyleCnt="1"/>
      <dgm:spPr/>
    </dgm:pt>
    <dgm:pt modelId="{C2E4C9DF-3145-4975-BA2B-5BFFD2D0654A}" type="pres">
      <dgm:prSet presAssocID="{A63C1A10-46F3-4DD1-A33C-9DA9E2FC9765}" presName="horz1" presStyleCnt="0"/>
      <dgm:spPr/>
    </dgm:pt>
    <dgm:pt modelId="{330F5C24-7B19-445E-B0D6-43B2C3CA2A4E}" type="pres">
      <dgm:prSet presAssocID="{A63C1A10-46F3-4DD1-A33C-9DA9E2FC9765}" presName="tx1" presStyleLbl="revTx" presStyleIdx="0" presStyleCnt="2" custScaleX="217641"/>
      <dgm:spPr/>
    </dgm:pt>
    <dgm:pt modelId="{B270D519-A0E2-4D66-B86A-8675D2DC481F}" type="pres">
      <dgm:prSet presAssocID="{A63C1A10-46F3-4DD1-A33C-9DA9E2FC9765}" presName="vert1" presStyleCnt="0"/>
      <dgm:spPr/>
    </dgm:pt>
    <dgm:pt modelId="{BE4900DF-B1E1-42BA-A7A7-802751552E3A}" type="pres">
      <dgm:prSet presAssocID="{FEFA4AEF-4F5F-4928-AA02-3CA4309743E1}" presName="vertSpace2a" presStyleCnt="0"/>
      <dgm:spPr/>
    </dgm:pt>
    <dgm:pt modelId="{60A07930-6CB9-4900-AE50-68E97F789847}" type="pres">
      <dgm:prSet presAssocID="{FEFA4AEF-4F5F-4928-AA02-3CA4309743E1}" presName="horz2" presStyleCnt="0"/>
      <dgm:spPr/>
    </dgm:pt>
    <dgm:pt modelId="{C3F529DA-28F7-4513-BD90-B21D5EB061F7}" type="pres">
      <dgm:prSet presAssocID="{FEFA4AEF-4F5F-4928-AA02-3CA4309743E1}" presName="horzSpace2" presStyleCnt="0"/>
      <dgm:spPr/>
    </dgm:pt>
    <dgm:pt modelId="{38BA7C0C-67D3-4D07-B874-C35029EC4E53}" type="pres">
      <dgm:prSet presAssocID="{FEFA4AEF-4F5F-4928-AA02-3CA4309743E1}" presName="tx2" presStyleLbl="revTx" presStyleIdx="1" presStyleCnt="2"/>
      <dgm:spPr/>
    </dgm:pt>
    <dgm:pt modelId="{CC2B606D-EF84-42E3-9214-7996F01373C7}" type="pres">
      <dgm:prSet presAssocID="{FEFA4AEF-4F5F-4928-AA02-3CA4309743E1}" presName="vert2" presStyleCnt="0"/>
      <dgm:spPr/>
    </dgm:pt>
    <dgm:pt modelId="{B7AA8884-74C0-412C-A251-B701AE0E9E70}" type="pres">
      <dgm:prSet presAssocID="{FEFA4AEF-4F5F-4928-AA02-3CA4309743E1}" presName="thinLine2b" presStyleLbl="callout" presStyleIdx="0" presStyleCnt="1"/>
      <dgm:spPr/>
    </dgm:pt>
    <dgm:pt modelId="{F1A29A9F-A307-4A44-AD91-32269ED91731}" type="pres">
      <dgm:prSet presAssocID="{FEFA4AEF-4F5F-4928-AA02-3CA4309743E1}" presName="vertSpace2b" presStyleCnt="0"/>
      <dgm:spPr/>
    </dgm:pt>
  </dgm:ptLst>
  <dgm:cxnLst>
    <dgm:cxn modelId="{841B202C-E794-418B-A7CC-A24FFDF9C548}" srcId="{A63C1A10-46F3-4DD1-A33C-9DA9E2FC9765}" destId="{FEFA4AEF-4F5F-4928-AA02-3CA4309743E1}" srcOrd="0" destOrd="0" parTransId="{BC330FB6-5A46-4F91-8E00-E259A76FD7B5}" sibTransId="{EBF25DD8-EDFE-4EB4-BEAC-375CD2EF8DB7}"/>
    <dgm:cxn modelId="{664F6B5B-ADA7-4F96-BF72-CD656ABC5A33}" srcId="{515DE622-75B9-4175-91BF-68786C0FD669}" destId="{A63C1A10-46F3-4DD1-A33C-9DA9E2FC9765}" srcOrd="0" destOrd="0" parTransId="{500C625D-121D-48D2-9AC4-9CDA5B460F3B}" sibTransId="{093D4B8D-0777-4482-95B3-256003A7AE78}"/>
    <dgm:cxn modelId="{502ECB52-D8D2-4A00-A81D-9889A6818237}" type="presOf" srcId="{A63C1A10-46F3-4DD1-A33C-9DA9E2FC9765}" destId="{330F5C24-7B19-445E-B0D6-43B2C3CA2A4E}" srcOrd="0" destOrd="0" presId="urn:microsoft.com/office/officeart/2008/layout/LinedList"/>
    <dgm:cxn modelId="{042873A7-2D27-4181-9813-F48328D45CA8}" type="presOf" srcId="{FEFA4AEF-4F5F-4928-AA02-3CA4309743E1}" destId="{38BA7C0C-67D3-4D07-B874-C35029EC4E53}" srcOrd="0" destOrd="0" presId="urn:microsoft.com/office/officeart/2008/layout/LinedList"/>
    <dgm:cxn modelId="{FEF6E1E9-1634-4BCD-8F28-658B797F5C67}" type="presOf" srcId="{515DE622-75B9-4175-91BF-68786C0FD669}" destId="{41563CE4-3C77-4A7F-9910-A44BB36A62AD}" srcOrd="0" destOrd="0" presId="urn:microsoft.com/office/officeart/2008/layout/LinedList"/>
    <dgm:cxn modelId="{5BE4A60C-00C4-4A8A-A809-4267586185D2}" type="presParOf" srcId="{41563CE4-3C77-4A7F-9910-A44BB36A62AD}" destId="{76C17039-49E8-4DCC-89AD-2A1E8551AF86}" srcOrd="0" destOrd="0" presId="urn:microsoft.com/office/officeart/2008/layout/LinedList"/>
    <dgm:cxn modelId="{E751FB5E-E25B-4D08-851D-B1412505D9D7}" type="presParOf" srcId="{41563CE4-3C77-4A7F-9910-A44BB36A62AD}" destId="{C2E4C9DF-3145-4975-BA2B-5BFFD2D0654A}" srcOrd="1" destOrd="0" presId="urn:microsoft.com/office/officeart/2008/layout/LinedList"/>
    <dgm:cxn modelId="{128FC6D8-407B-41AC-A4AE-381D55D7F96A}" type="presParOf" srcId="{C2E4C9DF-3145-4975-BA2B-5BFFD2D0654A}" destId="{330F5C24-7B19-445E-B0D6-43B2C3CA2A4E}" srcOrd="0" destOrd="0" presId="urn:microsoft.com/office/officeart/2008/layout/LinedList"/>
    <dgm:cxn modelId="{207DC01B-18AC-4479-99A5-F7B8F4B2B924}" type="presParOf" srcId="{C2E4C9DF-3145-4975-BA2B-5BFFD2D0654A}" destId="{B270D519-A0E2-4D66-B86A-8675D2DC481F}" srcOrd="1" destOrd="0" presId="urn:microsoft.com/office/officeart/2008/layout/LinedList"/>
    <dgm:cxn modelId="{2661A139-EFA6-49C4-9F7E-1687C2046F8E}" type="presParOf" srcId="{B270D519-A0E2-4D66-B86A-8675D2DC481F}" destId="{BE4900DF-B1E1-42BA-A7A7-802751552E3A}" srcOrd="0" destOrd="0" presId="urn:microsoft.com/office/officeart/2008/layout/LinedList"/>
    <dgm:cxn modelId="{E8DC6372-EA01-4DF7-B118-CD4E852007EC}" type="presParOf" srcId="{B270D519-A0E2-4D66-B86A-8675D2DC481F}" destId="{60A07930-6CB9-4900-AE50-68E97F789847}" srcOrd="1" destOrd="0" presId="urn:microsoft.com/office/officeart/2008/layout/LinedList"/>
    <dgm:cxn modelId="{F19B912F-54EA-4163-B708-631183B5802C}" type="presParOf" srcId="{60A07930-6CB9-4900-AE50-68E97F789847}" destId="{C3F529DA-28F7-4513-BD90-B21D5EB061F7}" srcOrd="0" destOrd="0" presId="urn:microsoft.com/office/officeart/2008/layout/LinedList"/>
    <dgm:cxn modelId="{80DD7C27-520A-4F66-A464-DBEFDE3DD24C}" type="presParOf" srcId="{60A07930-6CB9-4900-AE50-68E97F789847}" destId="{38BA7C0C-67D3-4D07-B874-C35029EC4E53}" srcOrd="1" destOrd="0" presId="urn:microsoft.com/office/officeart/2008/layout/LinedList"/>
    <dgm:cxn modelId="{31E3E312-293E-4676-8888-A2BA032C4FF0}" type="presParOf" srcId="{60A07930-6CB9-4900-AE50-68E97F789847}" destId="{CC2B606D-EF84-42E3-9214-7996F01373C7}" srcOrd="2" destOrd="0" presId="urn:microsoft.com/office/officeart/2008/layout/LinedList"/>
    <dgm:cxn modelId="{F6C59CF5-9728-4DDC-B928-FDDFBC68787C}" type="presParOf" srcId="{B270D519-A0E2-4D66-B86A-8675D2DC481F}" destId="{B7AA8884-74C0-412C-A251-B701AE0E9E70}" srcOrd="2" destOrd="0" presId="urn:microsoft.com/office/officeart/2008/layout/LinedList"/>
    <dgm:cxn modelId="{34064D5D-B75C-4DD7-8AD1-3243B63D8E41}" type="presParOf" srcId="{B270D519-A0E2-4D66-B86A-8675D2DC481F}" destId="{F1A29A9F-A307-4A44-AD91-32269ED91731}" srcOrd="3"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C79A96-EEA6-401A-A2F8-3707AF3BEF0A}" type="doc">
      <dgm:prSet loTypeId="urn:microsoft.com/office/officeart/2005/8/layout/chevron1" loCatId="process" qsTypeId="urn:microsoft.com/office/officeart/2005/8/quickstyle/simple1" qsCatId="simple" csTypeId="urn:microsoft.com/office/officeart/2005/8/colors/colorful1" csCatId="colorful" phldr="1"/>
      <dgm:spPr/>
      <dgm:t>
        <a:bodyPr/>
        <a:lstStyle/>
        <a:p>
          <a:endParaRPr lang="es-CO"/>
        </a:p>
      </dgm:t>
    </dgm:pt>
    <dgm:pt modelId="{3D7F4CD4-B9CE-4B7B-91A6-00C1C086D056}">
      <dgm:prSet phldrT="[Texto]" custT="1"/>
      <dgm:spPr/>
      <dgm:t>
        <a:bodyPr/>
        <a:lstStyle/>
        <a:p>
          <a:r>
            <a:rPr lang="es-ES" sz="2400" dirty="0"/>
            <a:t>Asignados</a:t>
          </a:r>
          <a:endParaRPr lang="es-CO" sz="2400" dirty="0"/>
        </a:p>
      </dgm:t>
    </dgm:pt>
    <dgm:pt modelId="{BE52A6D7-35FB-4033-AD0D-2C902874A2CA}" type="parTrans" cxnId="{99536DBA-4303-4E7D-B0E0-A23A3E556BF5}">
      <dgm:prSet/>
      <dgm:spPr/>
      <dgm:t>
        <a:bodyPr/>
        <a:lstStyle/>
        <a:p>
          <a:endParaRPr lang="es-CO" sz="700"/>
        </a:p>
      </dgm:t>
    </dgm:pt>
    <dgm:pt modelId="{030CBCA9-2781-4DCF-963D-C9507B5E3D5D}" type="sibTrans" cxnId="{99536DBA-4303-4E7D-B0E0-A23A3E556BF5}">
      <dgm:prSet/>
      <dgm:spPr/>
      <dgm:t>
        <a:bodyPr/>
        <a:lstStyle/>
        <a:p>
          <a:endParaRPr lang="es-CO" sz="700"/>
        </a:p>
      </dgm:t>
    </dgm:pt>
    <dgm:pt modelId="{CA241EBE-D1ED-4631-B1F3-5364D2824938}">
      <dgm:prSet phldrT="[Texto]" custT="1"/>
      <dgm:spPr/>
      <dgm:t>
        <a:bodyPr/>
        <a:lstStyle/>
        <a:p>
          <a:pPr algn="ctr">
            <a:buNone/>
          </a:pPr>
          <a:r>
            <a:rPr lang="es-ES" sz="2000" dirty="0"/>
            <a:t>5 inmuebles</a:t>
          </a:r>
          <a:endParaRPr lang="es-CO" sz="2000" dirty="0"/>
        </a:p>
      </dgm:t>
    </dgm:pt>
    <dgm:pt modelId="{004A3DD2-A921-4D3E-BFDF-525C13D8DC9D}" type="parTrans" cxnId="{ED6EA0B3-F566-43AF-97BD-C9984761D99B}">
      <dgm:prSet/>
      <dgm:spPr/>
      <dgm:t>
        <a:bodyPr/>
        <a:lstStyle/>
        <a:p>
          <a:endParaRPr lang="es-CO" sz="700"/>
        </a:p>
      </dgm:t>
    </dgm:pt>
    <dgm:pt modelId="{BD310C5B-1A13-4829-8DFA-7CBB09B76219}" type="sibTrans" cxnId="{ED6EA0B3-F566-43AF-97BD-C9984761D99B}">
      <dgm:prSet/>
      <dgm:spPr/>
      <dgm:t>
        <a:bodyPr/>
        <a:lstStyle/>
        <a:p>
          <a:endParaRPr lang="es-CO" sz="700"/>
        </a:p>
      </dgm:t>
    </dgm:pt>
    <dgm:pt modelId="{C8F93DDD-6B63-4B45-88A6-6BBA052540FB}">
      <dgm:prSet phldrT="[Texto]" custT="1"/>
      <dgm:spPr/>
      <dgm:t>
        <a:bodyPr/>
        <a:lstStyle/>
        <a:p>
          <a:r>
            <a:rPr lang="es-ES" sz="2400" dirty="0"/>
            <a:t>Proyectado</a:t>
          </a:r>
          <a:endParaRPr lang="es-CO" sz="2400" dirty="0"/>
        </a:p>
      </dgm:t>
    </dgm:pt>
    <dgm:pt modelId="{BACF47A9-D6D1-491C-9A8B-35E4BAF1F97B}" type="parTrans" cxnId="{0B839358-3D23-4305-B1CC-49FDA5D268AF}">
      <dgm:prSet/>
      <dgm:spPr/>
      <dgm:t>
        <a:bodyPr/>
        <a:lstStyle/>
        <a:p>
          <a:endParaRPr lang="es-CO" sz="700"/>
        </a:p>
      </dgm:t>
    </dgm:pt>
    <dgm:pt modelId="{79058E85-EEBA-4440-9400-CE46A7C53B27}" type="sibTrans" cxnId="{0B839358-3D23-4305-B1CC-49FDA5D268AF}">
      <dgm:prSet/>
      <dgm:spPr/>
      <dgm:t>
        <a:bodyPr/>
        <a:lstStyle/>
        <a:p>
          <a:endParaRPr lang="es-CO" sz="700"/>
        </a:p>
      </dgm:t>
    </dgm:pt>
    <dgm:pt modelId="{17E9F37B-341E-4EBF-925E-56D656610C0F}">
      <dgm:prSet phldrT="[Texto]" custT="1"/>
      <dgm:spPr/>
      <dgm:t>
        <a:bodyPr/>
        <a:lstStyle/>
        <a:p>
          <a:pPr algn="ctr"/>
          <a:r>
            <a:rPr lang="es-ES" sz="2000" dirty="0"/>
            <a:t>Barranquilla</a:t>
          </a:r>
          <a:endParaRPr lang="es-CO" sz="2000" dirty="0"/>
        </a:p>
      </dgm:t>
    </dgm:pt>
    <dgm:pt modelId="{49473E56-5E8F-4B49-9FDB-3807B1D6E3B1}" type="parTrans" cxnId="{BD292EC2-29F6-49CF-B2F6-398065BADB76}">
      <dgm:prSet/>
      <dgm:spPr/>
      <dgm:t>
        <a:bodyPr/>
        <a:lstStyle/>
        <a:p>
          <a:endParaRPr lang="es-CO" sz="700"/>
        </a:p>
      </dgm:t>
    </dgm:pt>
    <dgm:pt modelId="{4519F08F-A148-4C44-A11B-D1F548576135}" type="sibTrans" cxnId="{BD292EC2-29F6-49CF-B2F6-398065BADB76}">
      <dgm:prSet/>
      <dgm:spPr/>
      <dgm:t>
        <a:bodyPr/>
        <a:lstStyle/>
        <a:p>
          <a:endParaRPr lang="es-CO" sz="700"/>
        </a:p>
      </dgm:t>
    </dgm:pt>
    <dgm:pt modelId="{64EDE415-F202-4B27-B69B-6F0A324F91EA}">
      <dgm:prSet phldrT="[Texto]" custT="1"/>
      <dgm:spPr/>
      <dgm:t>
        <a:bodyPr/>
        <a:lstStyle/>
        <a:p>
          <a:pPr algn="l"/>
          <a:r>
            <a:rPr lang="es-ES" sz="2000" dirty="0"/>
            <a:t>Cali: 4 inmuebles</a:t>
          </a:r>
          <a:endParaRPr lang="es-CO" sz="2000" dirty="0"/>
        </a:p>
      </dgm:t>
    </dgm:pt>
    <dgm:pt modelId="{830CC8F4-9DCF-493C-9281-6E8F35850CE8}" type="parTrans" cxnId="{BB8E980A-E19E-4882-889E-00AFD194508F}">
      <dgm:prSet/>
      <dgm:spPr/>
      <dgm:t>
        <a:bodyPr/>
        <a:lstStyle/>
        <a:p>
          <a:endParaRPr lang="es-CO" sz="700"/>
        </a:p>
      </dgm:t>
    </dgm:pt>
    <dgm:pt modelId="{1E83FBCB-DB07-4E18-BDEA-B58D94FFB38D}" type="sibTrans" cxnId="{BB8E980A-E19E-4882-889E-00AFD194508F}">
      <dgm:prSet/>
      <dgm:spPr/>
      <dgm:t>
        <a:bodyPr/>
        <a:lstStyle/>
        <a:p>
          <a:endParaRPr lang="es-CO" sz="700"/>
        </a:p>
      </dgm:t>
    </dgm:pt>
    <dgm:pt modelId="{6111BA98-954A-4EE0-9F98-741EDD610D35}">
      <dgm:prSet phldrT="[Texto]" custT="1"/>
      <dgm:spPr/>
      <dgm:t>
        <a:bodyPr/>
        <a:lstStyle/>
        <a:p>
          <a:pPr algn="l"/>
          <a:r>
            <a:rPr lang="es-ES" sz="2000" dirty="0"/>
            <a:t>Leticia: 1 inmuebles</a:t>
          </a:r>
          <a:endParaRPr lang="es-CO" sz="2000" dirty="0"/>
        </a:p>
      </dgm:t>
    </dgm:pt>
    <dgm:pt modelId="{FE97A099-5D26-4C96-BB01-CC29E5A7967F}" type="parTrans" cxnId="{87E458A1-F6E7-4812-B3FD-1F770E91F3C9}">
      <dgm:prSet/>
      <dgm:spPr/>
      <dgm:t>
        <a:bodyPr/>
        <a:lstStyle/>
        <a:p>
          <a:endParaRPr lang="es-CO" sz="700"/>
        </a:p>
      </dgm:t>
    </dgm:pt>
    <dgm:pt modelId="{48B224C0-6236-46BF-B106-D5D3E4C2F13A}" type="sibTrans" cxnId="{87E458A1-F6E7-4812-B3FD-1F770E91F3C9}">
      <dgm:prSet/>
      <dgm:spPr/>
      <dgm:t>
        <a:bodyPr/>
        <a:lstStyle/>
        <a:p>
          <a:endParaRPr lang="es-CO" sz="700"/>
        </a:p>
      </dgm:t>
    </dgm:pt>
    <dgm:pt modelId="{A860B08D-75AB-4992-A305-3140281A15A1}">
      <dgm:prSet phldrT="[Texto]" custT="1"/>
      <dgm:spPr/>
      <dgm:t>
        <a:bodyPr/>
        <a:lstStyle/>
        <a:p>
          <a:pPr algn="ctr"/>
          <a:r>
            <a:rPr lang="es-ES" sz="2000" dirty="0"/>
            <a:t>Villavicencio</a:t>
          </a:r>
          <a:endParaRPr lang="es-CO" sz="2000" dirty="0"/>
        </a:p>
      </dgm:t>
    </dgm:pt>
    <dgm:pt modelId="{795BBADF-40A1-4CA3-BF39-590D5675A2F3}" type="parTrans" cxnId="{C4A90B75-F25E-4413-A4E9-4DCADACF4A02}">
      <dgm:prSet/>
      <dgm:spPr/>
      <dgm:t>
        <a:bodyPr/>
        <a:lstStyle/>
        <a:p>
          <a:endParaRPr lang="es-CO" sz="700"/>
        </a:p>
      </dgm:t>
    </dgm:pt>
    <dgm:pt modelId="{BBA7C28F-E4CD-4B67-9B02-B4C5881C3DF2}" type="sibTrans" cxnId="{C4A90B75-F25E-4413-A4E9-4DCADACF4A02}">
      <dgm:prSet/>
      <dgm:spPr/>
      <dgm:t>
        <a:bodyPr/>
        <a:lstStyle/>
        <a:p>
          <a:endParaRPr lang="es-CO" sz="700"/>
        </a:p>
      </dgm:t>
    </dgm:pt>
    <dgm:pt modelId="{E61DBC6D-B2B9-4629-A859-87D673929173}">
      <dgm:prSet phldrT="[Texto]" custT="1"/>
      <dgm:spPr/>
      <dgm:t>
        <a:bodyPr/>
        <a:lstStyle/>
        <a:p>
          <a:r>
            <a:rPr lang="es-ES" sz="2400" dirty="0"/>
            <a:t>Manifestación de Interés</a:t>
          </a:r>
          <a:endParaRPr lang="es-CO" sz="2400" dirty="0"/>
        </a:p>
      </dgm:t>
    </dgm:pt>
    <dgm:pt modelId="{A7E5C48B-4D8B-4EC8-BD8F-3518856B7E3B}" type="parTrans" cxnId="{9EF5C492-3D83-49A4-B116-A341E7FBB468}">
      <dgm:prSet/>
      <dgm:spPr/>
      <dgm:t>
        <a:bodyPr/>
        <a:lstStyle/>
        <a:p>
          <a:endParaRPr lang="es-CO" sz="1200"/>
        </a:p>
      </dgm:t>
    </dgm:pt>
    <dgm:pt modelId="{A6BC7F21-8A23-4A4B-85BC-99088A712CE7}" type="sibTrans" cxnId="{9EF5C492-3D83-49A4-B116-A341E7FBB468}">
      <dgm:prSet/>
      <dgm:spPr/>
      <dgm:t>
        <a:bodyPr/>
        <a:lstStyle/>
        <a:p>
          <a:endParaRPr lang="es-CO" sz="1200"/>
        </a:p>
      </dgm:t>
    </dgm:pt>
    <dgm:pt modelId="{5703ABD8-3D5A-4B0E-ADFD-E0081AE4D3B7}">
      <dgm:prSet phldrT="[Texto]" custT="1"/>
      <dgm:spPr/>
      <dgm:t>
        <a:bodyPr/>
        <a:lstStyle/>
        <a:p>
          <a:pPr algn="ctr"/>
          <a:r>
            <a:rPr lang="es-ES" sz="2000" dirty="0"/>
            <a:t>Medellín</a:t>
          </a:r>
          <a:endParaRPr lang="es-CO" sz="2000" dirty="0"/>
        </a:p>
      </dgm:t>
    </dgm:pt>
    <dgm:pt modelId="{0347E6CC-4B0E-496B-A77C-A1CD953D58FF}" type="parTrans" cxnId="{9B14C7FA-DA4E-447D-8BFF-6E4F7C4D5881}">
      <dgm:prSet/>
      <dgm:spPr/>
      <dgm:t>
        <a:bodyPr/>
        <a:lstStyle/>
        <a:p>
          <a:endParaRPr lang="es-CO" sz="1200"/>
        </a:p>
      </dgm:t>
    </dgm:pt>
    <dgm:pt modelId="{719906B9-2AEE-45A2-A674-8C2643227AE8}" type="sibTrans" cxnId="{9B14C7FA-DA4E-447D-8BFF-6E4F7C4D5881}">
      <dgm:prSet/>
      <dgm:spPr/>
      <dgm:t>
        <a:bodyPr/>
        <a:lstStyle/>
        <a:p>
          <a:endParaRPr lang="es-CO" sz="1200"/>
        </a:p>
      </dgm:t>
    </dgm:pt>
    <dgm:pt modelId="{AF8B4D9F-345E-4D2F-BCA9-326C727BA301}">
      <dgm:prSet phldrT="[Texto]" custT="1"/>
      <dgm:spPr/>
      <dgm:t>
        <a:bodyPr/>
        <a:lstStyle/>
        <a:p>
          <a:pPr algn="ctr"/>
          <a:r>
            <a:rPr lang="es-ES" sz="2000" dirty="0"/>
            <a:t>Fusagasugá</a:t>
          </a:r>
          <a:endParaRPr lang="es-CO" sz="2000" dirty="0"/>
        </a:p>
      </dgm:t>
    </dgm:pt>
    <dgm:pt modelId="{3EB872FA-9CA4-4BC5-822A-6A737550986A}" type="parTrans" cxnId="{7A57D9C3-0842-420A-A5A3-29BD7F694F59}">
      <dgm:prSet/>
      <dgm:spPr/>
      <dgm:t>
        <a:bodyPr/>
        <a:lstStyle/>
        <a:p>
          <a:endParaRPr lang="es-CO" sz="1200"/>
        </a:p>
      </dgm:t>
    </dgm:pt>
    <dgm:pt modelId="{BC30BB65-C5C0-4DF6-A6C6-DB3157A74925}" type="sibTrans" cxnId="{7A57D9C3-0842-420A-A5A3-29BD7F694F59}">
      <dgm:prSet/>
      <dgm:spPr/>
      <dgm:t>
        <a:bodyPr/>
        <a:lstStyle/>
        <a:p>
          <a:endParaRPr lang="es-CO" sz="1200"/>
        </a:p>
      </dgm:t>
    </dgm:pt>
    <dgm:pt modelId="{A98648AD-89AA-4C3D-9C58-91C790064F2B}">
      <dgm:prSet phldrT="[Texto]" custT="1"/>
      <dgm:spPr/>
      <dgm:t>
        <a:bodyPr/>
        <a:lstStyle/>
        <a:p>
          <a:pPr algn="ctr"/>
          <a:r>
            <a:rPr lang="es-ES" sz="2000" dirty="0"/>
            <a:t>Chía</a:t>
          </a:r>
          <a:endParaRPr lang="es-CO" sz="2000" dirty="0"/>
        </a:p>
      </dgm:t>
    </dgm:pt>
    <dgm:pt modelId="{FEF97FFA-0616-462F-B470-02B3866E1C36}" type="parTrans" cxnId="{4E8B7FE6-B27F-4008-9E87-DE46FBB839B8}">
      <dgm:prSet/>
      <dgm:spPr/>
      <dgm:t>
        <a:bodyPr/>
        <a:lstStyle/>
        <a:p>
          <a:endParaRPr lang="es-CO" sz="1200"/>
        </a:p>
      </dgm:t>
    </dgm:pt>
    <dgm:pt modelId="{F86B5F9A-0337-4CAC-BAE2-467825216902}" type="sibTrans" cxnId="{4E8B7FE6-B27F-4008-9E87-DE46FBB839B8}">
      <dgm:prSet/>
      <dgm:spPr/>
      <dgm:t>
        <a:bodyPr/>
        <a:lstStyle/>
        <a:p>
          <a:endParaRPr lang="es-CO" sz="1200"/>
        </a:p>
      </dgm:t>
    </dgm:pt>
    <dgm:pt modelId="{F86A4C03-7E44-4581-A3F1-A8E87D8043FE}" type="pres">
      <dgm:prSet presAssocID="{7EC79A96-EEA6-401A-A2F8-3707AF3BEF0A}" presName="Name0" presStyleCnt="0">
        <dgm:presLayoutVars>
          <dgm:dir/>
          <dgm:animLvl val="lvl"/>
          <dgm:resizeHandles val="exact"/>
        </dgm:presLayoutVars>
      </dgm:prSet>
      <dgm:spPr/>
    </dgm:pt>
    <dgm:pt modelId="{4A4AC10A-78B2-48B8-8A07-B5AD1321DFFB}" type="pres">
      <dgm:prSet presAssocID="{3D7F4CD4-B9CE-4B7B-91A6-00C1C086D056}" presName="composite" presStyleCnt="0"/>
      <dgm:spPr/>
    </dgm:pt>
    <dgm:pt modelId="{877072B2-C823-4511-BA3E-0DD8B0DAB68C}" type="pres">
      <dgm:prSet presAssocID="{3D7F4CD4-B9CE-4B7B-91A6-00C1C086D056}" presName="parTx" presStyleLbl="node1" presStyleIdx="0" presStyleCnt="3">
        <dgm:presLayoutVars>
          <dgm:chMax val="0"/>
          <dgm:chPref val="0"/>
          <dgm:bulletEnabled val="1"/>
        </dgm:presLayoutVars>
      </dgm:prSet>
      <dgm:spPr/>
    </dgm:pt>
    <dgm:pt modelId="{3A8247E7-CB75-4439-8EB0-210683C49579}" type="pres">
      <dgm:prSet presAssocID="{3D7F4CD4-B9CE-4B7B-91A6-00C1C086D056}" presName="desTx" presStyleLbl="revTx" presStyleIdx="0" presStyleCnt="3">
        <dgm:presLayoutVars>
          <dgm:bulletEnabled val="1"/>
        </dgm:presLayoutVars>
      </dgm:prSet>
      <dgm:spPr/>
    </dgm:pt>
    <dgm:pt modelId="{E853AEC3-733E-40BD-B8AC-1AC13505CBAA}" type="pres">
      <dgm:prSet presAssocID="{030CBCA9-2781-4DCF-963D-C9507B5E3D5D}" presName="space" presStyleCnt="0"/>
      <dgm:spPr/>
    </dgm:pt>
    <dgm:pt modelId="{4F8C2FBC-96DE-4D06-B250-262BAAC8528F}" type="pres">
      <dgm:prSet presAssocID="{C8F93DDD-6B63-4B45-88A6-6BBA052540FB}" presName="composite" presStyleCnt="0"/>
      <dgm:spPr/>
    </dgm:pt>
    <dgm:pt modelId="{E7CABB9A-5828-4177-AF4C-95E5A2D2F3B5}" type="pres">
      <dgm:prSet presAssocID="{C8F93DDD-6B63-4B45-88A6-6BBA052540FB}" presName="parTx" presStyleLbl="node1" presStyleIdx="1" presStyleCnt="3">
        <dgm:presLayoutVars>
          <dgm:chMax val="0"/>
          <dgm:chPref val="0"/>
          <dgm:bulletEnabled val="1"/>
        </dgm:presLayoutVars>
      </dgm:prSet>
      <dgm:spPr/>
    </dgm:pt>
    <dgm:pt modelId="{0ED3A528-2E32-4679-8E4F-234A9B526758}" type="pres">
      <dgm:prSet presAssocID="{C8F93DDD-6B63-4B45-88A6-6BBA052540FB}" presName="desTx" presStyleLbl="revTx" presStyleIdx="1" presStyleCnt="3">
        <dgm:presLayoutVars>
          <dgm:bulletEnabled val="1"/>
        </dgm:presLayoutVars>
      </dgm:prSet>
      <dgm:spPr/>
    </dgm:pt>
    <dgm:pt modelId="{98EDAFDA-F66C-4FF8-B566-4F6445953526}" type="pres">
      <dgm:prSet presAssocID="{79058E85-EEBA-4440-9400-CE46A7C53B27}" presName="space" presStyleCnt="0"/>
      <dgm:spPr/>
    </dgm:pt>
    <dgm:pt modelId="{60126871-EF63-4CF8-B18D-37A61227E260}" type="pres">
      <dgm:prSet presAssocID="{E61DBC6D-B2B9-4629-A859-87D673929173}" presName="composite" presStyleCnt="0"/>
      <dgm:spPr/>
    </dgm:pt>
    <dgm:pt modelId="{3F217FEF-908F-4CFC-A963-3350BE0B753E}" type="pres">
      <dgm:prSet presAssocID="{E61DBC6D-B2B9-4629-A859-87D673929173}" presName="parTx" presStyleLbl="node1" presStyleIdx="2" presStyleCnt="3">
        <dgm:presLayoutVars>
          <dgm:chMax val="0"/>
          <dgm:chPref val="0"/>
          <dgm:bulletEnabled val="1"/>
        </dgm:presLayoutVars>
      </dgm:prSet>
      <dgm:spPr/>
    </dgm:pt>
    <dgm:pt modelId="{760C6702-5054-4A5D-A820-4506818D46EF}" type="pres">
      <dgm:prSet presAssocID="{E61DBC6D-B2B9-4629-A859-87D673929173}" presName="desTx" presStyleLbl="revTx" presStyleIdx="2" presStyleCnt="3">
        <dgm:presLayoutVars>
          <dgm:bulletEnabled val="1"/>
        </dgm:presLayoutVars>
      </dgm:prSet>
      <dgm:spPr/>
    </dgm:pt>
  </dgm:ptLst>
  <dgm:cxnLst>
    <dgm:cxn modelId="{6808CD08-79E3-4778-A035-8F16AFB164A6}" type="presOf" srcId="{17E9F37B-341E-4EBF-925E-56D656610C0F}" destId="{0ED3A528-2E32-4679-8E4F-234A9B526758}" srcOrd="0" destOrd="0" presId="urn:microsoft.com/office/officeart/2005/8/layout/chevron1"/>
    <dgm:cxn modelId="{BB8E980A-E19E-4882-889E-00AFD194508F}" srcId="{CA241EBE-D1ED-4631-B1F3-5364D2824938}" destId="{64EDE415-F202-4B27-B69B-6F0A324F91EA}" srcOrd="0" destOrd="0" parTransId="{830CC8F4-9DCF-493C-9281-6E8F35850CE8}" sibTransId="{1E83FBCB-DB07-4E18-BDEA-B58D94FFB38D}"/>
    <dgm:cxn modelId="{0108240D-80EB-4709-81D4-EF3A36404713}" type="presOf" srcId="{7EC79A96-EEA6-401A-A2F8-3707AF3BEF0A}" destId="{F86A4C03-7E44-4581-A3F1-A8E87D8043FE}" srcOrd="0" destOrd="0" presId="urn:microsoft.com/office/officeart/2005/8/layout/chevron1"/>
    <dgm:cxn modelId="{B6DC9C10-D34F-4635-8F33-FF4FBE5D2FBD}" type="presOf" srcId="{AF8B4D9F-345E-4D2F-BCA9-326C727BA301}" destId="{760C6702-5054-4A5D-A820-4506818D46EF}" srcOrd="0" destOrd="1" presId="urn:microsoft.com/office/officeart/2005/8/layout/chevron1"/>
    <dgm:cxn modelId="{E3236F5B-710F-4FFC-BD8D-6504A3D70C96}" type="presOf" srcId="{64EDE415-F202-4B27-B69B-6F0A324F91EA}" destId="{3A8247E7-CB75-4439-8EB0-210683C49579}" srcOrd="0" destOrd="1" presId="urn:microsoft.com/office/officeart/2005/8/layout/chevron1"/>
    <dgm:cxn modelId="{FF4FE068-8DB2-44F1-84ED-5E14AF92CE2A}" type="presOf" srcId="{C8F93DDD-6B63-4B45-88A6-6BBA052540FB}" destId="{E7CABB9A-5828-4177-AF4C-95E5A2D2F3B5}" srcOrd="0" destOrd="0" presId="urn:microsoft.com/office/officeart/2005/8/layout/chevron1"/>
    <dgm:cxn modelId="{C4A90B75-F25E-4413-A4E9-4DCADACF4A02}" srcId="{C8F93DDD-6B63-4B45-88A6-6BBA052540FB}" destId="{A860B08D-75AB-4992-A305-3140281A15A1}" srcOrd="1" destOrd="0" parTransId="{795BBADF-40A1-4CA3-BF39-590D5675A2F3}" sibTransId="{BBA7C28F-E4CD-4B67-9B02-B4C5881C3DF2}"/>
    <dgm:cxn modelId="{395FAC76-9AC9-4DA7-8CF9-F90FD526EA76}" type="presOf" srcId="{5703ABD8-3D5A-4B0E-ADFD-E0081AE4D3B7}" destId="{760C6702-5054-4A5D-A820-4506818D46EF}" srcOrd="0" destOrd="0" presId="urn:microsoft.com/office/officeart/2005/8/layout/chevron1"/>
    <dgm:cxn modelId="{0B839358-3D23-4305-B1CC-49FDA5D268AF}" srcId="{7EC79A96-EEA6-401A-A2F8-3707AF3BEF0A}" destId="{C8F93DDD-6B63-4B45-88A6-6BBA052540FB}" srcOrd="1" destOrd="0" parTransId="{BACF47A9-D6D1-491C-9A8B-35E4BAF1F97B}" sibTransId="{79058E85-EEBA-4440-9400-CE46A7C53B27}"/>
    <dgm:cxn modelId="{1CE5385A-9D58-48A1-9F41-5D3565E34BD6}" type="presOf" srcId="{CA241EBE-D1ED-4631-B1F3-5364D2824938}" destId="{3A8247E7-CB75-4439-8EB0-210683C49579}" srcOrd="0" destOrd="0" presId="urn:microsoft.com/office/officeart/2005/8/layout/chevron1"/>
    <dgm:cxn modelId="{6E1C9F7C-676D-4411-8655-30951145F512}" type="presOf" srcId="{6111BA98-954A-4EE0-9F98-741EDD610D35}" destId="{3A8247E7-CB75-4439-8EB0-210683C49579}" srcOrd="0" destOrd="2" presId="urn:microsoft.com/office/officeart/2005/8/layout/chevron1"/>
    <dgm:cxn modelId="{2EC6E18F-53FE-49F7-84E4-864F3426B599}" type="presOf" srcId="{A860B08D-75AB-4992-A305-3140281A15A1}" destId="{0ED3A528-2E32-4679-8E4F-234A9B526758}" srcOrd="0" destOrd="1" presId="urn:microsoft.com/office/officeart/2005/8/layout/chevron1"/>
    <dgm:cxn modelId="{9EF5C492-3D83-49A4-B116-A341E7FBB468}" srcId="{7EC79A96-EEA6-401A-A2F8-3707AF3BEF0A}" destId="{E61DBC6D-B2B9-4629-A859-87D673929173}" srcOrd="2" destOrd="0" parTransId="{A7E5C48B-4D8B-4EC8-BD8F-3518856B7E3B}" sibTransId="{A6BC7F21-8A23-4A4B-85BC-99088A712CE7}"/>
    <dgm:cxn modelId="{87E458A1-F6E7-4812-B3FD-1F770E91F3C9}" srcId="{CA241EBE-D1ED-4631-B1F3-5364D2824938}" destId="{6111BA98-954A-4EE0-9F98-741EDD610D35}" srcOrd="1" destOrd="0" parTransId="{FE97A099-5D26-4C96-BB01-CC29E5A7967F}" sibTransId="{48B224C0-6236-46BF-B106-D5D3E4C2F13A}"/>
    <dgm:cxn modelId="{249570AE-FE2A-4CE1-AB76-615911A0CAB9}" type="presOf" srcId="{E61DBC6D-B2B9-4629-A859-87D673929173}" destId="{3F217FEF-908F-4CFC-A963-3350BE0B753E}" srcOrd="0" destOrd="0" presId="urn:microsoft.com/office/officeart/2005/8/layout/chevron1"/>
    <dgm:cxn modelId="{ED6EA0B3-F566-43AF-97BD-C9984761D99B}" srcId="{3D7F4CD4-B9CE-4B7B-91A6-00C1C086D056}" destId="{CA241EBE-D1ED-4631-B1F3-5364D2824938}" srcOrd="0" destOrd="0" parTransId="{004A3DD2-A921-4D3E-BFDF-525C13D8DC9D}" sibTransId="{BD310C5B-1A13-4829-8DFA-7CBB09B76219}"/>
    <dgm:cxn modelId="{99536DBA-4303-4E7D-B0E0-A23A3E556BF5}" srcId="{7EC79A96-EEA6-401A-A2F8-3707AF3BEF0A}" destId="{3D7F4CD4-B9CE-4B7B-91A6-00C1C086D056}" srcOrd="0" destOrd="0" parTransId="{BE52A6D7-35FB-4033-AD0D-2C902874A2CA}" sibTransId="{030CBCA9-2781-4DCF-963D-C9507B5E3D5D}"/>
    <dgm:cxn modelId="{BD292EC2-29F6-49CF-B2F6-398065BADB76}" srcId="{C8F93DDD-6B63-4B45-88A6-6BBA052540FB}" destId="{17E9F37B-341E-4EBF-925E-56D656610C0F}" srcOrd="0" destOrd="0" parTransId="{49473E56-5E8F-4B49-9FDB-3807B1D6E3B1}" sibTransId="{4519F08F-A148-4C44-A11B-D1F548576135}"/>
    <dgm:cxn modelId="{7A57D9C3-0842-420A-A5A3-29BD7F694F59}" srcId="{E61DBC6D-B2B9-4629-A859-87D673929173}" destId="{AF8B4D9F-345E-4D2F-BCA9-326C727BA301}" srcOrd="1" destOrd="0" parTransId="{3EB872FA-9CA4-4BC5-822A-6A737550986A}" sibTransId="{BC30BB65-C5C0-4DF6-A6C6-DB3157A74925}"/>
    <dgm:cxn modelId="{4DC30DC5-5443-4E07-A7E4-81D4F05B29A4}" type="presOf" srcId="{3D7F4CD4-B9CE-4B7B-91A6-00C1C086D056}" destId="{877072B2-C823-4511-BA3E-0DD8B0DAB68C}" srcOrd="0" destOrd="0" presId="urn:microsoft.com/office/officeart/2005/8/layout/chevron1"/>
    <dgm:cxn modelId="{CD57C6CD-DF0E-4AFF-B644-EAAD1C5219A2}" type="presOf" srcId="{A98648AD-89AA-4C3D-9C58-91C790064F2B}" destId="{760C6702-5054-4A5D-A820-4506818D46EF}" srcOrd="0" destOrd="2" presId="urn:microsoft.com/office/officeart/2005/8/layout/chevron1"/>
    <dgm:cxn modelId="{4E8B7FE6-B27F-4008-9E87-DE46FBB839B8}" srcId="{E61DBC6D-B2B9-4629-A859-87D673929173}" destId="{A98648AD-89AA-4C3D-9C58-91C790064F2B}" srcOrd="2" destOrd="0" parTransId="{FEF97FFA-0616-462F-B470-02B3866E1C36}" sibTransId="{F86B5F9A-0337-4CAC-BAE2-467825216902}"/>
    <dgm:cxn modelId="{9B14C7FA-DA4E-447D-8BFF-6E4F7C4D5881}" srcId="{E61DBC6D-B2B9-4629-A859-87D673929173}" destId="{5703ABD8-3D5A-4B0E-ADFD-E0081AE4D3B7}" srcOrd="0" destOrd="0" parTransId="{0347E6CC-4B0E-496B-A77C-A1CD953D58FF}" sibTransId="{719906B9-2AEE-45A2-A674-8C2643227AE8}"/>
    <dgm:cxn modelId="{14E28233-6757-4B36-8AA8-C84A9968BE42}" type="presParOf" srcId="{F86A4C03-7E44-4581-A3F1-A8E87D8043FE}" destId="{4A4AC10A-78B2-48B8-8A07-B5AD1321DFFB}" srcOrd="0" destOrd="0" presId="urn:microsoft.com/office/officeart/2005/8/layout/chevron1"/>
    <dgm:cxn modelId="{3FF08087-F338-48EB-B54C-4A91DB154204}" type="presParOf" srcId="{4A4AC10A-78B2-48B8-8A07-B5AD1321DFFB}" destId="{877072B2-C823-4511-BA3E-0DD8B0DAB68C}" srcOrd="0" destOrd="0" presId="urn:microsoft.com/office/officeart/2005/8/layout/chevron1"/>
    <dgm:cxn modelId="{119E781E-F713-4724-BB4F-75D17A566271}" type="presParOf" srcId="{4A4AC10A-78B2-48B8-8A07-B5AD1321DFFB}" destId="{3A8247E7-CB75-4439-8EB0-210683C49579}" srcOrd="1" destOrd="0" presId="urn:microsoft.com/office/officeart/2005/8/layout/chevron1"/>
    <dgm:cxn modelId="{82120CC3-75D2-45FB-B849-7D26DCD62AD6}" type="presParOf" srcId="{F86A4C03-7E44-4581-A3F1-A8E87D8043FE}" destId="{E853AEC3-733E-40BD-B8AC-1AC13505CBAA}" srcOrd="1" destOrd="0" presId="urn:microsoft.com/office/officeart/2005/8/layout/chevron1"/>
    <dgm:cxn modelId="{90458B7A-8321-4D71-9097-2C2FA74CBDE4}" type="presParOf" srcId="{F86A4C03-7E44-4581-A3F1-A8E87D8043FE}" destId="{4F8C2FBC-96DE-4D06-B250-262BAAC8528F}" srcOrd="2" destOrd="0" presId="urn:microsoft.com/office/officeart/2005/8/layout/chevron1"/>
    <dgm:cxn modelId="{797B610D-CFEB-45FF-9D18-DC48B8599337}" type="presParOf" srcId="{4F8C2FBC-96DE-4D06-B250-262BAAC8528F}" destId="{E7CABB9A-5828-4177-AF4C-95E5A2D2F3B5}" srcOrd="0" destOrd="0" presId="urn:microsoft.com/office/officeart/2005/8/layout/chevron1"/>
    <dgm:cxn modelId="{2E12E4C6-CF81-4563-AEC1-A62279A2EBF1}" type="presParOf" srcId="{4F8C2FBC-96DE-4D06-B250-262BAAC8528F}" destId="{0ED3A528-2E32-4679-8E4F-234A9B526758}" srcOrd="1" destOrd="0" presId="urn:microsoft.com/office/officeart/2005/8/layout/chevron1"/>
    <dgm:cxn modelId="{8D0B7C23-40F6-49B9-B42D-EBFA4C91A4D8}" type="presParOf" srcId="{F86A4C03-7E44-4581-A3F1-A8E87D8043FE}" destId="{98EDAFDA-F66C-4FF8-B566-4F6445953526}" srcOrd="3" destOrd="0" presId="urn:microsoft.com/office/officeart/2005/8/layout/chevron1"/>
    <dgm:cxn modelId="{BF257152-F51C-4E35-979B-BED3F3E60139}" type="presParOf" srcId="{F86A4C03-7E44-4581-A3F1-A8E87D8043FE}" destId="{60126871-EF63-4CF8-B18D-37A61227E260}" srcOrd="4" destOrd="0" presId="urn:microsoft.com/office/officeart/2005/8/layout/chevron1"/>
    <dgm:cxn modelId="{AA78981E-D35E-4348-84E2-81BED8F7F213}" type="presParOf" srcId="{60126871-EF63-4CF8-B18D-37A61227E260}" destId="{3F217FEF-908F-4CFC-A963-3350BE0B753E}" srcOrd="0" destOrd="0" presId="urn:microsoft.com/office/officeart/2005/8/layout/chevron1"/>
    <dgm:cxn modelId="{94C3F14A-354C-4718-A31F-2D97E245632E}" type="presParOf" srcId="{60126871-EF63-4CF8-B18D-37A61227E260}" destId="{760C6702-5054-4A5D-A820-4506818D46EF}" srcOrd="1"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B99819-D707-40CF-9617-1433C834E5AC}" type="doc">
      <dgm:prSet loTypeId="urn:microsoft.com/office/officeart/2005/8/layout/hList1" loCatId="list" qsTypeId="urn:microsoft.com/office/officeart/2005/8/quickstyle/simple1" qsCatId="simple" csTypeId="urn:microsoft.com/office/officeart/2005/8/colors/accent1_1" csCatId="accent1" phldr="1"/>
      <dgm:spPr/>
      <dgm:t>
        <a:bodyPr/>
        <a:lstStyle/>
        <a:p>
          <a:endParaRPr lang="es-CO"/>
        </a:p>
      </dgm:t>
    </dgm:pt>
    <dgm:pt modelId="{3A24E4A3-FE54-4D28-B309-0B702AC2FE79}">
      <dgm:prSet phldrT="[Texto]"/>
      <dgm:spPr/>
      <dgm:t>
        <a:bodyPr/>
        <a:lstStyle/>
        <a:p>
          <a:r>
            <a:rPr lang="es-ES" b="1" dirty="0"/>
            <a:t>ADR</a:t>
          </a:r>
          <a:endParaRPr lang="es-CO" b="1" dirty="0"/>
        </a:p>
      </dgm:t>
    </dgm:pt>
    <dgm:pt modelId="{04FD722A-1364-4F99-9DDC-A121FC0B451F}" type="parTrans" cxnId="{3A88FC85-D164-41EE-9AEA-9D0B697DC36B}">
      <dgm:prSet/>
      <dgm:spPr/>
      <dgm:t>
        <a:bodyPr/>
        <a:lstStyle/>
        <a:p>
          <a:endParaRPr lang="es-CO"/>
        </a:p>
      </dgm:t>
    </dgm:pt>
    <dgm:pt modelId="{2ADBB1A9-CC27-4F71-911F-4158538F075E}" type="sibTrans" cxnId="{3A88FC85-D164-41EE-9AEA-9D0B697DC36B}">
      <dgm:prSet/>
      <dgm:spPr/>
      <dgm:t>
        <a:bodyPr/>
        <a:lstStyle/>
        <a:p>
          <a:endParaRPr lang="es-CO"/>
        </a:p>
      </dgm:t>
    </dgm:pt>
    <dgm:pt modelId="{A39B1767-C608-4B1C-9C26-FF95ABF03A9D}">
      <dgm:prSet phldrT="[Texto]"/>
      <dgm:spPr/>
      <dgm:t>
        <a:bodyPr/>
        <a:lstStyle/>
        <a:p>
          <a:r>
            <a:rPr lang="es-ES" b="1" dirty="0"/>
            <a:t>ARN</a:t>
          </a:r>
          <a:endParaRPr lang="es-CO" b="1" dirty="0"/>
        </a:p>
      </dgm:t>
    </dgm:pt>
    <dgm:pt modelId="{45E0E5AC-51F9-4C13-8E53-FB6F1FE75A25}" type="parTrans" cxnId="{0DE8E58C-16F8-4411-877F-E9793418A4C3}">
      <dgm:prSet/>
      <dgm:spPr/>
      <dgm:t>
        <a:bodyPr/>
        <a:lstStyle/>
        <a:p>
          <a:endParaRPr lang="es-CO"/>
        </a:p>
      </dgm:t>
    </dgm:pt>
    <dgm:pt modelId="{204F0BBB-6CFA-4946-A550-87B3C08CAF80}" type="sibTrans" cxnId="{0DE8E58C-16F8-4411-877F-E9793418A4C3}">
      <dgm:prSet/>
      <dgm:spPr/>
      <dgm:t>
        <a:bodyPr/>
        <a:lstStyle/>
        <a:p>
          <a:endParaRPr lang="es-CO"/>
        </a:p>
      </dgm:t>
    </dgm:pt>
    <dgm:pt modelId="{925D0B4A-61AA-422F-A08B-DD91F0047DC4}">
      <dgm:prSet phldrT="[Texto]"/>
      <dgm:spPr/>
      <dgm:t>
        <a:bodyPr/>
        <a:lstStyle/>
        <a:p>
          <a:r>
            <a:rPr lang="es-ES" dirty="0"/>
            <a:t>Decreto 758: Se han tenido acercamientos y revisión de inmuebles para un proyecto en el Departamento del Meta. </a:t>
          </a:r>
          <a:endParaRPr lang="es-CO" dirty="0"/>
        </a:p>
      </dgm:t>
    </dgm:pt>
    <dgm:pt modelId="{ABB9D4D0-1D9B-4D50-BD4B-B4864D52C09A}" type="parTrans" cxnId="{D2D8309D-0429-4AF8-A3F7-F6FB008DD0C2}">
      <dgm:prSet/>
      <dgm:spPr/>
      <dgm:t>
        <a:bodyPr/>
        <a:lstStyle/>
        <a:p>
          <a:endParaRPr lang="es-CO"/>
        </a:p>
      </dgm:t>
    </dgm:pt>
    <dgm:pt modelId="{F31B765B-BB34-47AB-BEE5-29384CA18DFE}" type="sibTrans" cxnId="{D2D8309D-0429-4AF8-A3F7-F6FB008DD0C2}">
      <dgm:prSet/>
      <dgm:spPr/>
      <dgm:t>
        <a:bodyPr/>
        <a:lstStyle/>
        <a:p>
          <a:endParaRPr lang="es-CO"/>
        </a:p>
      </dgm:t>
    </dgm:pt>
    <dgm:pt modelId="{4D0E3A82-B089-4C25-9D5B-8667F6A179EC}">
      <dgm:prSet phldrT="[Texto]"/>
      <dgm:spPr/>
      <dgm:t>
        <a:bodyPr/>
        <a:lstStyle/>
        <a:p>
          <a:r>
            <a:rPr lang="es-ES" dirty="0"/>
            <a:t>Se están llevando a cabo mesas de trabajo en aras de desarrollar el procedimiento para la aplicación del decreto.</a:t>
          </a:r>
          <a:endParaRPr lang="es-CO" dirty="0"/>
        </a:p>
      </dgm:t>
    </dgm:pt>
    <dgm:pt modelId="{371F2ADA-C75E-4024-AAC4-3DECAD573553}" type="parTrans" cxnId="{482E1003-900E-49B9-8202-12A9446E540E}">
      <dgm:prSet/>
      <dgm:spPr/>
      <dgm:t>
        <a:bodyPr/>
        <a:lstStyle/>
        <a:p>
          <a:endParaRPr lang="es-CO"/>
        </a:p>
      </dgm:t>
    </dgm:pt>
    <dgm:pt modelId="{65CE6E10-0C46-4217-95EF-5B23CB718D33}" type="sibTrans" cxnId="{482E1003-900E-49B9-8202-12A9446E540E}">
      <dgm:prSet/>
      <dgm:spPr/>
      <dgm:t>
        <a:bodyPr/>
        <a:lstStyle/>
        <a:p>
          <a:endParaRPr lang="es-CO"/>
        </a:p>
      </dgm:t>
    </dgm:pt>
    <dgm:pt modelId="{475A7391-99F9-467A-A686-BE8935995483}">
      <dgm:prSet phldrT="[Texto]"/>
      <dgm:spPr/>
      <dgm:t>
        <a:bodyPr/>
        <a:lstStyle/>
        <a:p>
          <a:r>
            <a:rPr lang="es-ES" dirty="0"/>
            <a:t>Se han adelantado mesas de trabajo a fin de lograr el arrendamiento para 8 proyectos productivos con miras a una posible adjudicación una vez se cuente con la reglamentación de articulo 283 del PND</a:t>
          </a:r>
          <a:endParaRPr lang="es-CO" dirty="0"/>
        </a:p>
      </dgm:t>
    </dgm:pt>
    <dgm:pt modelId="{DB59276E-6028-47A4-B91C-F38F8197CF85}" type="parTrans" cxnId="{0F450723-0C43-458E-8476-13BB119FF4FB}">
      <dgm:prSet/>
      <dgm:spPr/>
      <dgm:t>
        <a:bodyPr/>
        <a:lstStyle/>
        <a:p>
          <a:endParaRPr lang="es-CO"/>
        </a:p>
      </dgm:t>
    </dgm:pt>
    <dgm:pt modelId="{7F0A90BF-7C9C-4576-96A5-CF4AE18AAE1E}" type="sibTrans" cxnId="{0F450723-0C43-458E-8476-13BB119FF4FB}">
      <dgm:prSet/>
      <dgm:spPr/>
      <dgm:t>
        <a:bodyPr/>
        <a:lstStyle/>
        <a:p>
          <a:endParaRPr lang="es-CO"/>
        </a:p>
      </dgm:t>
    </dgm:pt>
    <dgm:pt modelId="{4309CAC7-12C8-40FA-B6FD-7499A0F1CB88}">
      <dgm:prSet phldrT="[Texto]"/>
      <dgm:spPr/>
      <dgm:t>
        <a:bodyPr/>
        <a:lstStyle/>
        <a:p>
          <a:r>
            <a:rPr lang="es-ES" dirty="0"/>
            <a:t>Actualmente se encuentra en validación del inventario para proyecto productivo indígena de aloe vera.</a:t>
          </a:r>
          <a:endParaRPr lang="es-CO" dirty="0"/>
        </a:p>
      </dgm:t>
    </dgm:pt>
    <dgm:pt modelId="{A598336D-362F-483C-9FB8-E5CC46C4E192}" type="parTrans" cxnId="{98A04ADC-D184-40C7-9953-7200F3288C5A}">
      <dgm:prSet/>
      <dgm:spPr/>
      <dgm:t>
        <a:bodyPr/>
        <a:lstStyle/>
        <a:p>
          <a:endParaRPr lang="es-CO"/>
        </a:p>
      </dgm:t>
    </dgm:pt>
    <dgm:pt modelId="{C1C3A4B7-22C0-4B5B-A0DA-B3DCAF378B55}" type="sibTrans" cxnId="{98A04ADC-D184-40C7-9953-7200F3288C5A}">
      <dgm:prSet/>
      <dgm:spPr/>
      <dgm:t>
        <a:bodyPr/>
        <a:lstStyle/>
        <a:p>
          <a:endParaRPr lang="es-CO"/>
        </a:p>
      </dgm:t>
    </dgm:pt>
    <dgm:pt modelId="{6F6E2772-B80D-4AA8-A93F-6C36064178B6}" type="pres">
      <dgm:prSet presAssocID="{C9B99819-D707-40CF-9617-1433C834E5AC}" presName="Name0" presStyleCnt="0">
        <dgm:presLayoutVars>
          <dgm:dir/>
          <dgm:animLvl val="lvl"/>
          <dgm:resizeHandles val="exact"/>
        </dgm:presLayoutVars>
      </dgm:prSet>
      <dgm:spPr/>
    </dgm:pt>
    <dgm:pt modelId="{D976495D-5FBC-44A5-A2BE-9B943FACFC6A}" type="pres">
      <dgm:prSet presAssocID="{3A24E4A3-FE54-4D28-B309-0B702AC2FE79}" presName="composite" presStyleCnt="0"/>
      <dgm:spPr/>
    </dgm:pt>
    <dgm:pt modelId="{C29BCDC8-585E-4E91-8FE2-84A292B29C5F}" type="pres">
      <dgm:prSet presAssocID="{3A24E4A3-FE54-4D28-B309-0B702AC2FE79}" presName="parTx" presStyleLbl="alignNode1" presStyleIdx="0" presStyleCnt="2">
        <dgm:presLayoutVars>
          <dgm:chMax val="0"/>
          <dgm:chPref val="0"/>
          <dgm:bulletEnabled val="1"/>
        </dgm:presLayoutVars>
      </dgm:prSet>
      <dgm:spPr/>
    </dgm:pt>
    <dgm:pt modelId="{FFD3E457-9C80-43F1-BFA3-957B0B962004}" type="pres">
      <dgm:prSet presAssocID="{3A24E4A3-FE54-4D28-B309-0B702AC2FE79}" presName="desTx" presStyleLbl="alignAccFollowNode1" presStyleIdx="0" presStyleCnt="2">
        <dgm:presLayoutVars>
          <dgm:bulletEnabled val="1"/>
        </dgm:presLayoutVars>
      </dgm:prSet>
      <dgm:spPr/>
    </dgm:pt>
    <dgm:pt modelId="{C3D0F2FB-478C-4BAD-9E40-EB9EBD15762D}" type="pres">
      <dgm:prSet presAssocID="{2ADBB1A9-CC27-4F71-911F-4158538F075E}" presName="space" presStyleCnt="0"/>
      <dgm:spPr/>
    </dgm:pt>
    <dgm:pt modelId="{83085013-3F67-439C-9C41-955307DEE7E9}" type="pres">
      <dgm:prSet presAssocID="{A39B1767-C608-4B1C-9C26-FF95ABF03A9D}" presName="composite" presStyleCnt="0"/>
      <dgm:spPr/>
    </dgm:pt>
    <dgm:pt modelId="{1F6DFD31-598F-4E1E-97D1-AA4A21091199}" type="pres">
      <dgm:prSet presAssocID="{A39B1767-C608-4B1C-9C26-FF95ABF03A9D}" presName="parTx" presStyleLbl="alignNode1" presStyleIdx="1" presStyleCnt="2">
        <dgm:presLayoutVars>
          <dgm:chMax val="0"/>
          <dgm:chPref val="0"/>
          <dgm:bulletEnabled val="1"/>
        </dgm:presLayoutVars>
      </dgm:prSet>
      <dgm:spPr/>
    </dgm:pt>
    <dgm:pt modelId="{422322D2-C122-4CA6-89C4-C3D3878E2DD4}" type="pres">
      <dgm:prSet presAssocID="{A39B1767-C608-4B1C-9C26-FF95ABF03A9D}" presName="desTx" presStyleLbl="alignAccFollowNode1" presStyleIdx="1" presStyleCnt="2">
        <dgm:presLayoutVars>
          <dgm:bulletEnabled val="1"/>
        </dgm:presLayoutVars>
      </dgm:prSet>
      <dgm:spPr/>
    </dgm:pt>
  </dgm:ptLst>
  <dgm:cxnLst>
    <dgm:cxn modelId="{482E1003-900E-49B9-8202-12A9446E540E}" srcId="{3A24E4A3-FE54-4D28-B309-0B702AC2FE79}" destId="{4D0E3A82-B089-4C25-9D5B-8667F6A179EC}" srcOrd="2" destOrd="0" parTransId="{371F2ADA-C75E-4024-AAC4-3DECAD573553}" sibTransId="{65CE6E10-0C46-4217-95EF-5B23CB718D33}"/>
    <dgm:cxn modelId="{0F450723-0C43-458E-8476-13BB119FF4FB}" srcId="{A39B1767-C608-4B1C-9C26-FF95ABF03A9D}" destId="{475A7391-99F9-467A-A686-BE8935995483}" srcOrd="0" destOrd="0" parTransId="{DB59276E-6028-47A4-B91C-F38F8197CF85}" sibTransId="{7F0A90BF-7C9C-4576-96A5-CF4AE18AAE1E}"/>
    <dgm:cxn modelId="{A65EB12A-521F-459C-BF8C-8EBFA060872C}" type="presOf" srcId="{925D0B4A-61AA-422F-A08B-DD91F0047DC4}" destId="{FFD3E457-9C80-43F1-BFA3-957B0B962004}" srcOrd="0" destOrd="0" presId="urn:microsoft.com/office/officeart/2005/8/layout/hList1"/>
    <dgm:cxn modelId="{06F88037-BD1A-463A-A7B5-82FCC706CEAF}" type="presOf" srcId="{475A7391-99F9-467A-A686-BE8935995483}" destId="{422322D2-C122-4CA6-89C4-C3D3878E2DD4}" srcOrd="0" destOrd="0" presId="urn:microsoft.com/office/officeart/2005/8/layout/hList1"/>
    <dgm:cxn modelId="{5CF56465-CDF8-4091-8BE1-59F1C30CE6E0}" type="presOf" srcId="{4D0E3A82-B089-4C25-9D5B-8667F6A179EC}" destId="{FFD3E457-9C80-43F1-BFA3-957B0B962004}" srcOrd="0" destOrd="2" presId="urn:microsoft.com/office/officeart/2005/8/layout/hList1"/>
    <dgm:cxn modelId="{2600A975-F345-4625-AC76-2766C14FF103}" type="presOf" srcId="{A39B1767-C608-4B1C-9C26-FF95ABF03A9D}" destId="{1F6DFD31-598F-4E1E-97D1-AA4A21091199}" srcOrd="0" destOrd="0" presId="urn:microsoft.com/office/officeart/2005/8/layout/hList1"/>
    <dgm:cxn modelId="{3A88FC85-D164-41EE-9AEA-9D0B697DC36B}" srcId="{C9B99819-D707-40CF-9617-1433C834E5AC}" destId="{3A24E4A3-FE54-4D28-B309-0B702AC2FE79}" srcOrd="0" destOrd="0" parTransId="{04FD722A-1364-4F99-9DDC-A121FC0B451F}" sibTransId="{2ADBB1A9-CC27-4F71-911F-4158538F075E}"/>
    <dgm:cxn modelId="{0DE8E58C-16F8-4411-877F-E9793418A4C3}" srcId="{C9B99819-D707-40CF-9617-1433C834E5AC}" destId="{A39B1767-C608-4B1C-9C26-FF95ABF03A9D}" srcOrd="1" destOrd="0" parTransId="{45E0E5AC-51F9-4C13-8E53-FB6F1FE75A25}" sibTransId="{204F0BBB-6CFA-4946-A550-87B3C08CAF80}"/>
    <dgm:cxn modelId="{50C5A492-9D7D-478A-ABA7-7211B5C21ACC}" type="presOf" srcId="{3A24E4A3-FE54-4D28-B309-0B702AC2FE79}" destId="{C29BCDC8-585E-4E91-8FE2-84A292B29C5F}" srcOrd="0" destOrd="0" presId="urn:microsoft.com/office/officeart/2005/8/layout/hList1"/>
    <dgm:cxn modelId="{D2D8309D-0429-4AF8-A3F7-F6FB008DD0C2}" srcId="{3A24E4A3-FE54-4D28-B309-0B702AC2FE79}" destId="{925D0B4A-61AA-422F-A08B-DD91F0047DC4}" srcOrd="0" destOrd="0" parTransId="{ABB9D4D0-1D9B-4D50-BD4B-B4864D52C09A}" sibTransId="{F31B765B-BB34-47AB-BEE5-29384CA18DFE}"/>
    <dgm:cxn modelId="{2081D1A8-A6B8-4764-B579-EB7B2A509D69}" type="presOf" srcId="{4309CAC7-12C8-40FA-B6FD-7499A0F1CB88}" destId="{FFD3E457-9C80-43F1-BFA3-957B0B962004}" srcOrd="0" destOrd="1" presId="urn:microsoft.com/office/officeart/2005/8/layout/hList1"/>
    <dgm:cxn modelId="{98A04ADC-D184-40C7-9953-7200F3288C5A}" srcId="{3A24E4A3-FE54-4D28-B309-0B702AC2FE79}" destId="{4309CAC7-12C8-40FA-B6FD-7499A0F1CB88}" srcOrd="1" destOrd="0" parTransId="{A598336D-362F-483C-9FB8-E5CC46C4E192}" sibTransId="{C1C3A4B7-22C0-4B5B-A0DA-B3DCAF378B55}"/>
    <dgm:cxn modelId="{D1066EE1-E3CD-4AC9-9B2E-70E8A0809DBC}" type="presOf" srcId="{C9B99819-D707-40CF-9617-1433C834E5AC}" destId="{6F6E2772-B80D-4AA8-A93F-6C36064178B6}" srcOrd="0" destOrd="0" presId="urn:microsoft.com/office/officeart/2005/8/layout/hList1"/>
    <dgm:cxn modelId="{9A3669B8-817A-4B13-BC49-592467ACA9AE}" type="presParOf" srcId="{6F6E2772-B80D-4AA8-A93F-6C36064178B6}" destId="{D976495D-5FBC-44A5-A2BE-9B943FACFC6A}" srcOrd="0" destOrd="0" presId="urn:microsoft.com/office/officeart/2005/8/layout/hList1"/>
    <dgm:cxn modelId="{D24885EA-A07C-431A-975B-2A504B01095A}" type="presParOf" srcId="{D976495D-5FBC-44A5-A2BE-9B943FACFC6A}" destId="{C29BCDC8-585E-4E91-8FE2-84A292B29C5F}" srcOrd="0" destOrd="0" presId="urn:microsoft.com/office/officeart/2005/8/layout/hList1"/>
    <dgm:cxn modelId="{BB836B32-F59C-435F-B6C3-787F1EB1733E}" type="presParOf" srcId="{D976495D-5FBC-44A5-A2BE-9B943FACFC6A}" destId="{FFD3E457-9C80-43F1-BFA3-957B0B962004}" srcOrd="1" destOrd="0" presId="urn:microsoft.com/office/officeart/2005/8/layout/hList1"/>
    <dgm:cxn modelId="{0A0A4B2F-5F17-4D46-931F-A14B1283D4D5}" type="presParOf" srcId="{6F6E2772-B80D-4AA8-A93F-6C36064178B6}" destId="{C3D0F2FB-478C-4BAD-9E40-EB9EBD15762D}" srcOrd="1" destOrd="0" presId="urn:microsoft.com/office/officeart/2005/8/layout/hList1"/>
    <dgm:cxn modelId="{683B4452-0FC5-4233-A05B-8384204BE5DA}" type="presParOf" srcId="{6F6E2772-B80D-4AA8-A93F-6C36064178B6}" destId="{83085013-3F67-439C-9C41-955307DEE7E9}" srcOrd="2" destOrd="0" presId="urn:microsoft.com/office/officeart/2005/8/layout/hList1"/>
    <dgm:cxn modelId="{F8DB6579-F623-4987-8FBE-277D2BB231EF}" type="presParOf" srcId="{83085013-3F67-439C-9C41-955307DEE7E9}" destId="{1F6DFD31-598F-4E1E-97D1-AA4A21091199}" srcOrd="0" destOrd="0" presId="urn:microsoft.com/office/officeart/2005/8/layout/hList1"/>
    <dgm:cxn modelId="{B6828FF8-8979-4904-A3FB-C7D94B9AC4FC}" type="presParOf" srcId="{83085013-3F67-439C-9C41-955307DEE7E9}" destId="{422322D2-C122-4CA6-89C4-C3D3878E2DD4}"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CD1399A-D0C3-42DE-B33E-AFA4E361356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s-CO"/>
        </a:p>
      </dgm:t>
    </dgm:pt>
    <dgm:pt modelId="{5B64F068-8FA6-4F18-A4B4-DAE4CF459D7A}">
      <dgm:prSet phldrT="[Texto]"/>
      <dgm:spPr/>
      <dgm:t>
        <a:bodyPr/>
        <a:lstStyle/>
        <a:p>
          <a:r>
            <a:rPr lang="es-ES" b="1" dirty="0">
              <a:solidFill>
                <a:srgbClr val="A9A8A9"/>
              </a:solidFill>
              <a:latin typeface="Lato Bold"/>
              <a:cs typeface="Lato Bold"/>
            </a:rPr>
            <a:t>CASA REFUGIO</a:t>
          </a:r>
          <a:endParaRPr lang="es-CO" dirty="0"/>
        </a:p>
      </dgm:t>
    </dgm:pt>
    <dgm:pt modelId="{5D1685A4-CA08-4F61-8E89-198E38502A10}" type="parTrans" cxnId="{AF581EAF-8287-4ED8-B78F-01A07A39817E}">
      <dgm:prSet/>
      <dgm:spPr/>
      <dgm:t>
        <a:bodyPr/>
        <a:lstStyle/>
        <a:p>
          <a:endParaRPr lang="es-CO"/>
        </a:p>
      </dgm:t>
    </dgm:pt>
    <dgm:pt modelId="{8E05F479-378B-46A1-8C4A-D33AE4891417}" type="sibTrans" cxnId="{AF581EAF-8287-4ED8-B78F-01A07A39817E}">
      <dgm:prSet/>
      <dgm:spPr/>
      <dgm:t>
        <a:bodyPr/>
        <a:lstStyle/>
        <a:p>
          <a:endParaRPr lang="es-CO"/>
        </a:p>
      </dgm:t>
    </dgm:pt>
    <dgm:pt modelId="{392432CC-9DBA-454D-AD48-1A4E339E8F39}">
      <dgm:prSet phldrT="[Texto]" custT="1"/>
      <dgm:spPr/>
      <dgm:t>
        <a:bodyPr/>
        <a:lstStyle/>
        <a:p>
          <a:r>
            <a:rPr lang="es-ES" sz="2800" dirty="0"/>
            <a:t>A la fecha se han destinado de manera provisional 12 inmuebles para apoyo de la atencion de la pandemia en el marco de la destinación especial aprobada</a:t>
          </a:r>
          <a:endParaRPr lang="es-CO" sz="2800" dirty="0"/>
        </a:p>
      </dgm:t>
    </dgm:pt>
    <dgm:pt modelId="{57CBEC8B-3FFB-4405-8986-4D12D9863478}" type="parTrans" cxnId="{9DA172B5-FED8-412E-85D4-D8F344D177B3}">
      <dgm:prSet/>
      <dgm:spPr/>
      <dgm:t>
        <a:bodyPr/>
        <a:lstStyle/>
        <a:p>
          <a:endParaRPr lang="es-CO"/>
        </a:p>
      </dgm:t>
    </dgm:pt>
    <dgm:pt modelId="{6A90D4B6-9456-4270-973B-ABD8AFDEC29F}" type="sibTrans" cxnId="{9DA172B5-FED8-412E-85D4-D8F344D177B3}">
      <dgm:prSet/>
      <dgm:spPr/>
      <dgm:t>
        <a:bodyPr/>
        <a:lstStyle/>
        <a:p>
          <a:endParaRPr lang="es-CO"/>
        </a:p>
      </dgm:t>
    </dgm:pt>
    <dgm:pt modelId="{07B60176-1612-44D9-88AD-63C8A43BE5A6}" type="pres">
      <dgm:prSet presAssocID="{0CD1399A-D0C3-42DE-B33E-AFA4E3613562}" presName="vert0" presStyleCnt="0">
        <dgm:presLayoutVars>
          <dgm:dir/>
          <dgm:animOne val="branch"/>
          <dgm:animLvl val="lvl"/>
        </dgm:presLayoutVars>
      </dgm:prSet>
      <dgm:spPr/>
    </dgm:pt>
    <dgm:pt modelId="{A778EAD8-DCD8-4BF0-86E5-077BC5752FD2}" type="pres">
      <dgm:prSet presAssocID="{5B64F068-8FA6-4F18-A4B4-DAE4CF459D7A}" presName="thickLine" presStyleLbl="alignNode1" presStyleIdx="0" presStyleCnt="1"/>
      <dgm:spPr/>
    </dgm:pt>
    <dgm:pt modelId="{62C62ED8-7FB9-4A80-9258-B725E7D51C79}" type="pres">
      <dgm:prSet presAssocID="{5B64F068-8FA6-4F18-A4B4-DAE4CF459D7A}" presName="horz1" presStyleCnt="0"/>
      <dgm:spPr/>
    </dgm:pt>
    <dgm:pt modelId="{D70C9061-F4D0-4071-BAAA-58ED905A4274}" type="pres">
      <dgm:prSet presAssocID="{5B64F068-8FA6-4F18-A4B4-DAE4CF459D7A}" presName="tx1" presStyleLbl="revTx" presStyleIdx="0" presStyleCnt="2"/>
      <dgm:spPr/>
    </dgm:pt>
    <dgm:pt modelId="{9DDADF8A-FB41-4388-BB54-E87F276D29D7}" type="pres">
      <dgm:prSet presAssocID="{5B64F068-8FA6-4F18-A4B4-DAE4CF459D7A}" presName="vert1" presStyleCnt="0"/>
      <dgm:spPr/>
    </dgm:pt>
    <dgm:pt modelId="{8B38BF33-FAE5-45C5-A672-7FBF2AA5419D}" type="pres">
      <dgm:prSet presAssocID="{392432CC-9DBA-454D-AD48-1A4E339E8F39}" presName="vertSpace2a" presStyleCnt="0"/>
      <dgm:spPr/>
    </dgm:pt>
    <dgm:pt modelId="{41097EE0-9000-48F1-B0E4-D6C4F1721188}" type="pres">
      <dgm:prSet presAssocID="{392432CC-9DBA-454D-AD48-1A4E339E8F39}" presName="horz2" presStyleCnt="0"/>
      <dgm:spPr/>
    </dgm:pt>
    <dgm:pt modelId="{43A429B4-6651-474C-A53E-23CC2345072E}" type="pres">
      <dgm:prSet presAssocID="{392432CC-9DBA-454D-AD48-1A4E339E8F39}" presName="horzSpace2" presStyleCnt="0"/>
      <dgm:spPr/>
    </dgm:pt>
    <dgm:pt modelId="{C5AC082B-799E-43BC-ACD5-043E8979394E}" type="pres">
      <dgm:prSet presAssocID="{392432CC-9DBA-454D-AD48-1A4E339E8F39}" presName="tx2" presStyleLbl="revTx" presStyleIdx="1" presStyleCnt="2"/>
      <dgm:spPr/>
    </dgm:pt>
    <dgm:pt modelId="{55A4CAFF-E3EE-4956-AE56-79939F8F70A8}" type="pres">
      <dgm:prSet presAssocID="{392432CC-9DBA-454D-AD48-1A4E339E8F39}" presName="vert2" presStyleCnt="0"/>
      <dgm:spPr/>
    </dgm:pt>
    <dgm:pt modelId="{B35242EE-51A7-4CEE-A82F-AB6CE44B5557}" type="pres">
      <dgm:prSet presAssocID="{392432CC-9DBA-454D-AD48-1A4E339E8F39}" presName="thinLine2b" presStyleLbl="callout" presStyleIdx="0" presStyleCnt="1"/>
      <dgm:spPr/>
    </dgm:pt>
    <dgm:pt modelId="{511F9A40-C674-446B-AA20-EEBCAC662E06}" type="pres">
      <dgm:prSet presAssocID="{392432CC-9DBA-454D-AD48-1A4E339E8F39}" presName="vertSpace2b" presStyleCnt="0"/>
      <dgm:spPr/>
    </dgm:pt>
  </dgm:ptLst>
  <dgm:cxnLst>
    <dgm:cxn modelId="{863A5D77-C2D4-487E-AB97-E4BC1E4F4D2D}" type="presOf" srcId="{0CD1399A-D0C3-42DE-B33E-AFA4E3613562}" destId="{07B60176-1612-44D9-88AD-63C8A43BE5A6}" srcOrd="0" destOrd="0" presId="urn:microsoft.com/office/officeart/2008/layout/LinedList"/>
    <dgm:cxn modelId="{56F88E9E-881A-4332-B1C5-14C3459528D1}" type="presOf" srcId="{392432CC-9DBA-454D-AD48-1A4E339E8F39}" destId="{C5AC082B-799E-43BC-ACD5-043E8979394E}" srcOrd="0" destOrd="0" presId="urn:microsoft.com/office/officeart/2008/layout/LinedList"/>
    <dgm:cxn modelId="{6225D1AB-944D-4197-9511-E6A38F6BAB3F}" type="presOf" srcId="{5B64F068-8FA6-4F18-A4B4-DAE4CF459D7A}" destId="{D70C9061-F4D0-4071-BAAA-58ED905A4274}" srcOrd="0" destOrd="0" presId="urn:microsoft.com/office/officeart/2008/layout/LinedList"/>
    <dgm:cxn modelId="{AF581EAF-8287-4ED8-B78F-01A07A39817E}" srcId="{0CD1399A-D0C3-42DE-B33E-AFA4E3613562}" destId="{5B64F068-8FA6-4F18-A4B4-DAE4CF459D7A}" srcOrd="0" destOrd="0" parTransId="{5D1685A4-CA08-4F61-8E89-198E38502A10}" sibTransId="{8E05F479-378B-46A1-8C4A-D33AE4891417}"/>
    <dgm:cxn modelId="{9DA172B5-FED8-412E-85D4-D8F344D177B3}" srcId="{5B64F068-8FA6-4F18-A4B4-DAE4CF459D7A}" destId="{392432CC-9DBA-454D-AD48-1A4E339E8F39}" srcOrd="0" destOrd="0" parTransId="{57CBEC8B-3FFB-4405-8986-4D12D9863478}" sibTransId="{6A90D4B6-9456-4270-973B-ABD8AFDEC29F}"/>
    <dgm:cxn modelId="{3EE8BC1A-CA0F-4BCE-A172-7DB37C3779EC}" type="presParOf" srcId="{07B60176-1612-44D9-88AD-63C8A43BE5A6}" destId="{A778EAD8-DCD8-4BF0-86E5-077BC5752FD2}" srcOrd="0" destOrd="0" presId="urn:microsoft.com/office/officeart/2008/layout/LinedList"/>
    <dgm:cxn modelId="{0160C3DF-99BE-4369-B675-4674537A1C53}" type="presParOf" srcId="{07B60176-1612-44D9-88AD-63C8A43BE5A6}" destId="{62C62ED8-7FB9-4A80-9258-B725E7D51C79}" srcOrd="1" destOrd="0" presId="urn:microsoft.com/office/officeart/2008/layout/LinedList"/>
    <dgm:cxn modelId="{9F65BFFC-8F5F-4A5A-B090-10A78A57C4A6}" type="presParOf" srcId="{62C62ED8-7FB9-4A80-9258-B725E7D51C79}" destId="{D70C9061-F4D0-4071-BAAA-58ED905A4274}" srcOrd="0" destOrd="0" presId="urn:microsoft.com/office/officeart/2008/layout/LinedList"/>
    <dgm:cxn modelId="{C6A49062-7288-4931-B6B4-C4E15B40620D}" type="presParOf" srcId="{62C62ED8-7FB9-4A80-9258-B725E7D51C79}" destId="{9DDADF8A-FB41-4388-BB54-E87F276D29D7}" srcOrd="1" destOrd="0" presId="urn:microsoft.com/office/officeart/2008/layout/LinedList"/>
    <dgm:cxn modelId="{21BC7164-E172-4F6B-A60A-786468DFD0E7}" type="presParOf" srcId="{9DDADF8A-FB41-4388-BB54-E87F276D29D7}" destId="{8B38BF33-FAE5-45C5-A672-7FBF2AA5419D}" srcOrd="0" destOrd="0" presId="urn:microsoft.com/office/officeart/2008/layout/LinedList"/>
    <dgm:cxn modelId="{6E6EC183-21AA-4F99-9FF3-63AF4F80AB04}" type="presParOf" srcId="{9DDADF8A-FB41-4388-BB54-E87F276D29D7}" destId="{41097EE0-9000-48F1-B0E4-D6C4F1721188}" srcOrd="1" destOrd="0" presId="urn:microsoft.com/office/officeart/2008/layout/LinedList"/>
    <dgm:cxn modelId="{9EC6436D-76BA-4277-8676-180A9A774B77}" type="presParOf" srcId="{41097EE0-9000-48F1-B0E4-D6C4F1721188}" destId="{43A429B4-6651-474C-A53E-23CC2345072E}" srcOrd="0" destOrd="0" presId="urn:microsoft.com/office/officeart/2008/layout/LinedList"/>
    <dgm:cxn modelId="{16BCBF4D-D0BC-4608-8DE9-C032B91025F5}" type="presParOf" srcId="{41097EE0-9000-48F1-B0E4-D6C4F1721188}" destId="{C5AC082B-799E-43BC-ACD5-043E8979394E}" srcOrd="1" destOrd="0" presId="urn:microsoft.com/office/officeart/2008/layout/LinedList"/>
    <dgm:cxn modelId="{15C9F6F1-A0C4-464C-9294-989B6DC29A60}" type="presParOf" srcId="{41097EE0-9000-48F1-B0E4-D6C4F1721188}" destId="{55A4CAFF-E3EE-4956-AE56-79939F8F70A8}" srcOrd="2" destOrd="0" presId="urn:microsoft.com/office/officeart/2008/layout/LinedList"/>
    <dgm:cxn modelId="{7C99D3A5-E0E5-4697-982F-DAAD42A83A15}" type="presParOf" srcId="{9DDADF8A-FB41-4388-BB54-E87F276D29D7}" destId="{B35242EE-51A7-4CEE-A82F-AB6CE44B5557}" srcOrd="2" destOrd="0" presId="urn:microsoft.com/office/officeart/2008/layout/LinedList"/>
    <dgm:cxn modelId="{94E30D29-0379-47A1-8266-3E98A46A6397}" type="presParOf" srcId="{9DDADF8A-FB41-4388-BB54-E87F276D29D7}" destId="{511F9A40-C674-446B-AA20-EEBCAC662E06}" srcOrd="3"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C17039-49E8-4DCC-89AD-2A1E8551AF86}">
      <dsp:nvSpPr>
        <dsp:cNvPr id="0" name=""/>
        <dsp:cNvSpPr/>
      </dsp:nvSpPr>
      <dsp:spPr>
        <a:xfrm>
          <a:off x="0" y="0"/>
          <a:ext cx="10259736"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0F5C24-7B19-445E-B0D6-43B2C3CA2A4E}">
      <dsp:nvSpPr>
        <dsp:cNvPr id="0" name=""/>
        <dsp:cNvSpPr/>
      </dsp:nvSpPr>
      <dsp:spPr>
        <a:xfrm>
          <a:off x="0" y="0"/>
          <a:ext cx="3611081" cy="2676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s-ES" sz="3000" b="1" kern="1200" dirty="0">
              <a:solidFill>
                <a:srgbClr val="A9A8A9"/>
              </a:solidFill>
              <a:latin typeface="Lato Bold"/>
              <a:cs typeface="Lato Bold"/>
            </a:rPr>
            <a:t>PREDIOS REFORESTACIÓN</a:t>
          </a:r>
          <a:endParaRPr lang="es-CO" sz="3000" b="1" kern="1200" dirty="0"/>
        </a:p>
      </dsp:txBody>
      <dsp:txXfrm>
        <a:off x="0" y="0"/>
        <a:ext cx="3611081" cy="2676088"/>
      </dsp:txXfrm>
    </dsp:sp>
    <dsp:sp modelId="{38BA7C0C-67D3-4D07-B874-C35029EC4E53}">
      <dsp:nvSpPr>
        <dsp:cNvPr id="0" name=""/>
        <dsp:cNvSpPr/>
      </dsp:nvSpPr>
      <dsp:spPr>
        <a:xfrm>
          <a:off x="3735520" y="121521"/>
          <a:ext cx="6512327" cy="2430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just" defTabSz="1066800">
            <a:lnSpc>
              <a:spcPct val="90000"/>
            </a:lnSpc>
            <a:spcBef>
              <a:spcPct val="0"/>
            </a:spcBef>
            <a:spcAft>
              <a:spcPct val="35000"/>
            </a:spcAft>
            <a:buNone/>
          </a:pPr>
          <a:r>
            <a:rPr lang="es-CO" sz="2400" kern="1200" dirty="0"/>
            <a:t>Actualmente nos encontramos estructurando con Entidades como EPM, RIA S.A y la Gobernación de Antioquia, los procesos de reforestación que lideran, para ser adoptados y así implementarlos con los bienes que hacen parte del FRISCO.</a:t>
          </a:r>
        </a:p>
      </dsp:txBody>
      <dsp:txXfrm>
        <a:off x="3735520" y="121521"/>
        <a:ext cx="6512327" cy="2430431"/>
      </dsp:txXfrm>
    </dsp:sp>
    <dsp:sp modelId="{B7AA8884-74C0-412C-A251-B701AE0E9E70}">
      <dsp:nvSpPr>
        <dsp:cNvPr id="0" name=""/>
        <dsp:cNvSpPr/>
      </dsp:nvSpPr>
      <dsp:spPr>
        <a:xfrm>
          <a:off x="3611081" y="2551953"/>
          <a:ext cx="6636766"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7072B2-C823-4511-BA3E-0DD8B0DAB68C}">
      <dsp:nvSpPr>
        <dsp:cNvPr id="0" name=""/>
        <dsp:cNvSpPr/>
      </dsp:nvSpPr>
      <dsp:spPr>
        <a:xfrm>
          <a:off x="2608" y="26557"/>
          <a:ext cx="3695318" cy="1026000"/>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s-ES" sz="2400" kern="1200" dirty="0"/>
            <a:t>Asignados</a:t>
          </a:r>
          <a:endParaRPr lang="es-CO" sz="2400" kern="1200" dirty="0"/>
        </a:p>
      </dsp:txBody>
      <dsp:txXfrm>
        <a:off x="515608" y="26557"/>
        <a:ext cx="2669318" cy="1026000"/>
      </dsp:txXfrm>
    </dsp:sp>
    <dsp:sp modelId="{3A8247E7-CB75-4439-8EB0-210683C49579}">
      <dsp:nvSpPr>
        <dsp:cNvPr id="0" name=""/>
        <dsp:cNvSpPr/>
      </dsp:nvSpPr>
      <dsp:spPr>
        <a:xfrm>
          <a:off x="2608" y="1180807"/>
          <a:ext cx="2956254" cy="940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ctr" defTabSz="889000">
            <a:lnSpc>
              <a:spcPct val="90000"/>
            </a:lnSpc>
            <a:spcBef>
              <a:spcPct val="0"/>
            </a:spcBef>
            <a:spcAft>
              <a:spcPct val="15000"/>
            </a:spcAft>
            <a:buNone/>
          </a:pPr>
          <a:r>
            <a:rPr lang="es-ES" sz="2000" kern="1200" dirty="0"/>
            <a:t>5 inmuebles</a:t>
          </a:r>
          <a:endParaRPr lang="es-CO" sz="2000" kern="1200" dirty="0"/>
        </a:p>
        <a:p>
          <a:pPr marL="457200" lvl="2" indent="-228600" algn="l" defTabSz="889000">
            <a:lnSpc>
              <a:spcPct val="90000"/>
            </a:lnSpc>
            <a:spcBef>
              <a:spcPct val="0"/>
            </a:spcBef>
            <a:spcAft>
              <a:spcPct val="15000"/>
            </a:spcAft>
            <a:buChar char="•"/>
          </a:pPr>
          <a:r>
            <a:rPr lang="es-ES" sz="2000" kern="1200" dirty="0"/>
            <a:t>Cali: 4 inmuebles</a:t>
          </a:r>
          <a:endParaRPr lang="es-CO" sz="2000" kern="1200" dirty="0"/>
        </a:p>
        <a:p>
          <a:pPr marL="457200" lvl="2" indent="-228600" algn="l" defTabSz="889000">
            <a:lnSpc>
              <a:spcPct val="90000"/>
            </a:lnSpc>
            <a:spcBef>
              <a:spcPct val="0"/>
            </a:spcBef>
            <a:spcAft>
              <a:spcPct val="15000"/>
            </a:spcAft>
            <a:buChar char="•"/>
          </a:pPr>
          <a:r>
            <a:rPr lang="es-ES" sz="2000" kern="1200" dirty="0"/>
            <a:t>Leticia: 1 inmuebles</a:t>
          </a:r>
          <a:endParaRPr lang="es-CO" sz="2000" kern="1200" dirty="0"/>
        </a:p>
      </dsp:txBody>
      <dsp:txXfrm>
        <a:off x="2608" y="1180807"/>
        <a:ext cx="2956254" cy="940500"/>
      </dsp:txXfrm>
    </dsp:sp>
    <dsp:sp modelId="{E7CABB9A-5828-4177-AF4C-95E5A2D2F3B5}">
      <dsp:nvSpPr>
        <dsp:cNvPr id="0" name=""/>
        <dsp:cNvSpPr/>
      </dsp:nvSpPr>
      <dsp:spPr>
        <a:xfrm>
          <a:off x="3481926" y="26557"/>
          <a:ext cx="3695318" cy="1026000"/>
        </a:xfrm>
        <a:prstGeom prst="chevron">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s-ES" sz="2400" kern="1200" dirty="0"/>
            <a:t>Proyectado</a:t>
          </a:r>
          <a:endParaRPr lang="es-CO" sz="2400" kern="1200" dirty="0"/>
        </a:p>
      </dsp:txBody>
      <dsp:txXfrm>
        <a:off x="3994926" y="26557"/>
        <a:ext cx="2669318" cy="1026000"/>
      </dsp:txXfrm>
    </dsp:sp>
    <dsp:sp modelId="{0ED3A528-2E32-4679-8E4F-234A9B526758}">
      <dsp:nvSpPr>
        <dsp:cNvPr id="0" name=""/>
        <dsp:cNvSpPr/>
      </dsp:nvSpPr>
      <dsp:spPr>
        <a:xfrm>
          <a:off x="3481926" y="1180807"/>
          <a:ext cx="2956254" cy="940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ctr" defTabSz="889000">
            <a:lnSpc>
              <a:spcPct val="90000"/>
            </a:lnSpc>
            <a:spcBef>
              <a:spcPct val="0"/>
            </a:spcBef>
            <a:spcAft>
              <a:spcPct val="15000"/>
            </a:spcAft>
            <a:buChar char="•"/>
          </a:pPr>
          <a:r>
            <a:rPr lang="es-ES" sz="2000" kern="1200" dirty="0"/>
            <a:t>Barranquilla</a:t>
          </a:r>
          <a:endParaRPr lang="es-CO" sz="2000" kern="1200" dirty="0"/>
        </a:p>
        <a:p>
          <a:pPr marL="228600" lvl="1" indent="-228600" algn="ctr" defTabSz="889000">
            <a:lnSpc>
              <a:spcPct val="90000"/>
            </a:lnSpc>
            <a:spcBef>
              <a:spcPct val="0"/>
            </a:spcBef>
            <a:spcAft>
              <a:spcPct val="15000"/>
            </a:spcAft>
            <a:buChar char="•"/>
          </a:pPr>
          <a:r>
            <a:rPr lang="es-ES" sz="2000" kern="1200" dirty="0"/>
            <a:t>Villavicencio</a:t>
          </a:r>
          <a:endParaRPr lang="es-CO" sz="2000" kern="1200" dirty="0"/>
        </a:p>
      </dsp:txBody>
      <dsp:txXfrm>
        <a:off x="3481926" y="1180807"/>
        <a:ext cx="2956254" cy="940500"/>
      </dsp:txXfrm>
    </dsp:sp>
    <dsp:sp modelId="{3F217FEF-908F-4CFC-A963-3350BE0B753E}">
      <dsp:nvSpPr>
        <dsp:cNvPr id="0" name=""/>
        <dsp:cNvSpPr/>
      </dsp:nvSpPr>
      <dsp:spPr>
        <a:xfrm>
          <a:off x="6961244" y="26557"/>
          <a:ext cx="3695318" cy="1026000"/>
        </a:xfrm>
        <a:prstGeom prst="chevron">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s-ES" sz="2400" kern="1200" dirty="0"/>
            <a:t>Manifestación de Interés</a:t>
          </a:r>
          <a:endParaRPr lang="es-CO" sz="2400" kern="1200" dirty="0"/>
        </a:p>
      </dsp:txBody>
      <dsp:txXfrm>
        <a:off x="7474244" y="26557"/>
        <a:ext cx="2669318" cy="1026000"/>
      </dsp:txXfrm>
    </dsp:sp>
    <dsp:sp modelId="{760C6702-5054-4A5D-A820-4506818D46EF}">
      <dsp:nvSpPr>
        <dsp:cNvPr id="0" name=""/>
        <dsp:cNvSpPr/>
      </dsp:nvSpPr>
      <dsp:spPr>
        <a:xfrm>
          <a:off x="6961244" y="1180807"/>
          <a:ext cx="2956254" cy="940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ctr" defTabSz="889000">
            <a:lnSpc>
              <a:spcPct val="90000"/>
            </a:lnSpc>
            <a:spcBef>
              <a:spcPct val="0"/>
            </a:spcBef>
            <a:spcAft>
              <a:spcPct val="15000"/>
            </a:spcAft>
            <a:buChar char="•"/>
          </a:pPr>
          <a:r>
            <a:rPr lang="es-ES" sz="2000" kern="1200" dirty="0"/>
            <a:t>Medellín</a:t>
          </a:r>
          <a:endParaRPr lang="es-CO" sz="2000" kern="1200" dirty="0"/>
        </a:p>
        <a:p>
          <a:pPr marL="228600" lvl="1" indent="-228600" algn="ctr" defTabSz="889000">
            <a:lnSpc>
              <a:spcPct val="90000"/>
            </a:lnSpc>
            <a:spcBef>
              <a:spcPct val="0"/>
            </a:spcBef>
            <a:spcAft>
              <a:spcPct val="15000"/>
            </a:spcAft>
            <a:buChar char="•"/>
          </a:pPr>
          <a:r>
            <a:rPr lang="es-ES" sz="2000" kern="1200" dirty="0"/>
            <a:t>Fusagasugá</a:t>
          </a:r>
          <a:endParaRPr lang="es-CO" sz="2000" kern="1200" dirty="0"/>
        </a:p>
        <a:p>
          <a:pPr marL="228600" lvl="1" indent="-228600" algn="ctr" defTabSz="889000">
            <a:lnSpc>
              <a:spcPct val="90000"/>
            </a:lnSpc>
            <a:spcBef>
              <a:spcPct val="0"/>
            </a:spcBef>
            <a:spcAft>
              <a:spcPct val="15000"/>
            </a:spcAft>
            <a:buChar char="•"/>
          </a:pPr>
          <a:r>
            <a:rPr lang="es-ES" sz="2000" kern="1200" dirty="0"/>
            <a:t>Chía</a:t>
          </a:r>
          <a:endParaRPr lang="es-CO" sz="2000" kern="1200" dirty="0"/>
        </a:p>
      </dsp:txBody>
      <dsp:txXfrm>
        <a:off x="6961244" y="1180807"/>
        <a:ext cx="2956254" cy="9405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9BCDC8-585E-4E91-8FE2-84A292B29C5F}">
      <dsp:nvSpPr>
        <dsp:cNvPr id="0" name=""/>
        <dsp:cNvSpPr/>
      </dsp:nvSpPr>
      <dsp:spPr>
        <a:xfrm>
          <a:off x="52" y="83590"/>
          <a:ext cx="4991190" cy="63360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s-ES" sz="2200" b="1" kern="1200" dirty="0"/>
            <a:t>ADR</a:t>
          </a:r>
          <a:endParaRPr lang="es-CO" sz="2200" b="1" kern="1200" dirty="0"/>
        </a:p>
      </dsp:txBody>
      <dsp:txXfrm>
        <a:off x="52" y="83590"/>
        <a:ext cx="4991190" cy="633600"/>
      </dsp:txXfrm>
    </dsp:sp>
    <dsp:sp modelId="{FFD3E457-9C80-43F1-BFA3-957B0B962004}">
      <dsp:nvSpPr>
        <dsp:cNvPr id="0" name=""/>
        <dsp:cNvSpPr/>
      </dsp:nvSpPr>
      <dsp:spPr>
        <a:xfrm>
          <a:off x="52" y="717191"/>
          <a:ext cx="4991190" cy="3804570"/>
        </a:xfrm>
        <a:prstGeom prst="rect">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s-ES" sz="2200" kern="1200" dirty="0"/>
            <a:t>Decreto 758: Se han tenido acercamientos y revisión de inmuebles para un proyecto en el Departamento del Meta. </a:t>
          </a:r>
          <a:endParaRPr lang="es-CO" sz="2200" kern="1200" dirty="0"/>
        </a:p>
        <a:p>
          <a:pPr marL="228600" lvl="1" indent="-228600" algn="l" defTabSz="977900">
            <a:lnSpc>
              <a:spcPct val="90000"/>
            </a:lnSpc>
            <a:spcBef>
              <a:spcPct val="0"/>
            </a:spcBef>
            <a:spcAft>
              <a:spcPct val="15000"/>
            </a:spcAft>
            <a:buChar char="•"/>
          </a:pPr>
          <a:r>
            <a:rPr lang="es-ES" sz="2200" kern="1200" dirty="0"/>
            <a:t>Actualmente se encuentra en validación del inventario para proyecto productivo indígena de aloe vera.</a:t>
          </a:r>
          <a:endParaRPr lang="es-CO" sz="2200" kern="1200" dirty="0"/>
        </a:p>
        <a:p>
          <a:pPr marL="228600" lvl="1" indent="-228600" algn="l" defTabSz="977900">
            <a:lnSpc>
              <a:spcPct val="90000"/>
            </a:lnSpc>
            <a:spcBef>
              <a:spcPct val="0"/>
            </a:spcBef>
            <a:spcAft>
              <a:spcPct val="15000"/>
            </a:spcAft>
            <a:buChar char="•"/>
          </a:pPr>
          <a:r>
            <a:rPr lang="es-ES" sz="2200" kern="1200" dirty="0"/>
            <a:t>Se están llevando a cabo mesas de trabajo en aras de desarrollar el procedimiento para la aplicación del decreto.</a:t>
          </a:r>
          <a:endParaRPr lang="es-CO" sz="2200" kern="1200" dirty="0"/>
        </a:p>
      </dsp:txBody>
      <dsp:txXfrm>
        <a:off x="52" y="717191"/>
        <a:ext cx="4991190" cy="3804570"/>
      </dsp:txXfrm>
    </dsp:sp>
    <dsp:sp modelId="{1F6DFD31-598F-4E1E-97D1-AA4A21091199}">
      <dsp:nvSpPr>
        <dsp:cNvPr id="0" name=""/>
        <dsp:cNvSpPr/>
      </dsp:nvSpPr>
      <dsp:spPr>
        <a:xfrm>
          <a:off x="5690009" y="83590"/>
          <a:ext cx="4991190" cy="63360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s-ES" sz="2200" b="1" kern="1200" dirty="0"/>
            <a:t>ARN</a:t>
          </a:r>
          <a:endParaRPr lang="es-CO" sz="2200" b="1" kern="1200" dirty="0"/>
        </a:p>
      </dsp:txBody>
      <dsp:txXfrm>
        <a:off x="5690009" y="83590"/>
        <a:ext cx="4991190" cy="633600"/>
      </dsp:txXfrm>
    </dsp:sp>
    <dsp:sp modelId="{422322D2-C122-4CA6-89C4-C3D3878E2DD4}">
      <dsp:nvSpPr>
        <dsp:cNvPr id="0" name=""/>
        <dsp:cNvSpPr/>
      </dsp:nvSpPr>
      <dsp:spPr>
        <a:xfrm>
          <a:off x="5690009" y="717191"/>
          <a:ext cx="4991190" cy="3804570"/>
        </a:xfrm>
        <a:prstGeom prst="rect">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s-ES" sz="2200" kern="1200" dirty="0"/>
            <a:t>Se han adelantado mesas de trabajo a fin de lograr el arrendamiento para 8 proyectos productivos con miras a una posible adjudicación una vez se cuente con la reglamentación de articulo 283 del PND</a:t>
          </a:r>
          <a:endParaRPr lang="es-CO" sz="2200" kern="1200" dirty="0"/>
        </a:p>
      </dsp:txBody>
      <dsp:txXfrm>
        <a:off x="5690009" y="717191"/>
        <a:ext cx="4991190" cy="38045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78EAD8-DCD8-4BF0-86E5-077BC5752FD2}">
      <dsp:nvSpPr>
        <dsp:cNvPr id="0" name=""/>
        <dsp:cNvSpPr/>
      </dsp:nvSpPr>
      <dsp:spPr>
        <a:xfrm>
          <a:off x="0" y="0"/>
          <a:ext cx="92074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0C9061-F4D0-4071-BAAA-58ED905A4274}">
      <dsp:nvSpPr>
        <dsp:cNvPr id="0" name=""/>
        <dsp:cNvSpPr/>
      </dsp:nvSpPr>
      <dsp:spPr>
        <a:xfrm>
          <a:off x="0" y="0"/>
          <a:ext cx="1841499" cy="2195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s-ES" sz="2900" b="1" kern="1200" dirty="0">
              <a:solidFill>
                <a:srgbClr val="A9A8A9"/>
              </a:solidFill>
              <a:latin typeface="Lato Bold"/>
              <a:cs typeface="Lato Bold"/>
            </a:rPr>
            <a:t>CASA REFUGIO</a:t>
          </a:r>
          <a:endParaRPr lang="es-CO" sz="2900" kern="1200" dirty="0"/>
        </a:p>
      </dsp:txBody>
      <dsp:txXfrm>
        <a:off x="0" y="0"/>
        <a:ext cx="1841499" cy="2195258"/>
      </dsp:txXfrm>
    </dsp:sp>
    <dsp:sp modelId="{C5AC082B-799E-43BC-ACD5-043E8979394E}">
      <dsp:nvSpPr>
        <dsp:cNvPr id="0" name=""/>
        <dsp:cNvSpPr/>
      </dsp:nvSpPr>
      <dsp:spPr>
        <a:xfrm>
          <a:off x="1979612" y="99687"/>
          <a:ext cx="7227886" cy="1993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s-ES" sz="2800" kern="1200" dirty="0"/>
            <a:t>A la fecha se han destinado de manera provisional 12 inmuebles para apoyo de la atencion de la pandemia en el marco de la destinación especial aprobada</a:t>
          </a:r>
          <a:endParaRPr lang="es-CO" sz="2800" kern="1200" dirty="0"/>
        </a:p>
      </dsp:txBody>
      <dsp:txXfrm>
        <a:off x="1979612" y="99687"/>
        <a:ext cx="7227886" cy="1993740"/>
      </dsp:txXfrm>
    </dsp:sp>
    <dsp:sp modelId="{B35242EE-51A7-4CEE-A82F-AB6CE44B5557}">
      <dsp:nvSpPr>
        <dsp:cNvPr id="0" name=""/>
        <dsp:cNvSpPr/>
      </dsp:nvSpPr>
      <dsp:spPr>
        <a:xfrm>
          <a:off x="1841499" y="2093427"/>
          <a:ext cx="736599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image" Target="../media/image5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s-CO" dirty="0"/>
          </a:p>
        </p:txBody>
      </p:sp>
      <p:sp>
        <p:nvSpPr>
          <p:cNvPr id="3" name="Marcador de fecha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5500B1DE-506D-4754-B367-C110A3656C7F}" type="datetimeFigureOut">
              <a:rPr lang="es-CO" smtClean="0"/>
              <a:t>24/11/2020</a:t>
            </a:fld>
            <a:endParaRPr lang="es-CO" dirty="0"/>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s-CO" dirty="0"/>
          </a:p>
        </p:txBody>
      </p:sp>
      <p:sp>
        <p:nvSpPr>
          <p:cNvPr id="5" name="Marcador de notas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s-CO" dirty="0"/>
          </a:p>
        </p:txBody>
      </p:sp>
      <p:sp>
        <p:nvSpPr>
          <p:cNvPr id="7" name="Marcador de número de diapositiva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9849C0E0-7DA6-4666-980F-0D06350DEFDC}" type="slidenum">
              <a:rPr lang="es-CO" smtClean="0"/>
              <a:t>‹Nº›</a:t>
            </a:fld>
            <a:endParaRPr lang="es-CO" dirty="0"/>
          </a:p>
        </p:txBody>
      </p:sp>
    </p:spTree>
    <p:extLst>
      <p:ext uri="{BB962C8B-B14F-4D97-AF65-F5344CB8AC3E}">
        <p14:creationId xmlns:p14="http://schemas.microsoft.com/office/powerpoint/2010/main" val="2932681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41CCFCD-8D4A-419A-A31F-732B099DEAE9}" type="slidenum">
              <a:rPr lang="es-CO" smtClean="0"/>
              <a:t>10</a:t>
            </a:fld>
            <a:endParaRPr lang="es-CO"/>
          </a:p>
        </p:txBody>
      </p:sp>
    </p:spTree>
    <p:extLst>
      <p:ext uri="{BB962C8B-B14F-4D97-AF65-F5344CB8AC3E}">
        <p14:creationId xmlns:p14="http://schemas.microsoft.com/office/powerpoint/2010/main" val="2726893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41CCFCD-8D4A-419A-A31F-732B099DEAE9}" type="slidenum">
              <a:rPr lang="es-CO" smtClean="0"/>
              <a:t>11</a:t>
            </a:fld>
            <a:endParaRPr lang="es-CO"/>
          </a:p>
        </p:txBody>
      </p:sp>
    </p:spTree>
    <p:extLst>
      <p:ext uri="{BB962C8B-B14F-4D97-AF65-F5344CB8AC3E}">
        <p14:creationId xmlns:p14="http://schemas.microsoft.com/office/powerpoint/2010/main" val="3078495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C88A31-1705-4B73-8DFD-BE27067B441D}"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6553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C88A31-1705-4B73-8DFD-BE27067B441D}"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2943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C88A31-1705-4B73-8DFD-BE27067B441D}"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2814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16D465E-B052-42A6-B75C-9F70C9417F3F}"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90</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3784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16D465E-B052-42A6-B75C-9F70C9417F3F}"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93</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5760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779463" y="1200150"/>
            <a:ext cx="5765800" cy="3243263"/>
          </a:xfrm>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99</a:t>
            </a:fld>
            <a:endParaRPr lang="es-CO"/>
          </a:p>
        </p:txBody>
      </p:sp>
    </p:spTree>
    <p:extLst>
      <p:ext uri="{BB962C8B-B14F-4D97-AF65-F5344CB8AC3E}">
        <p14:creationId xmlns:p14="http://schemas.microsoft.com/office/powerpoint/2010/main" val="3141581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AEC3E762-5F3D-4215-BB0A-6CAEE83992C4}" type="datetime1">
              <a:rPr lang="es-ES" smtClean="0"/>
              <a:t>24/11/2020</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53A57B60-8FD1-480F-A775-6A912D46B08E}" type="datetime1">
              <a:rPr lang="es-ES" smtClean="0"/>
              <a:t>24/11/2020</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E4F9C641-073C-4159-BD8B-98F685E37968}" type="datetime1">
              <a:rPr lang="es-ES" smtClean="0"/>
              <a:t>24/11/2020</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6FE77A4C-0952-4494-97E3-FFF6D6055BD9}" type="datetime1">
              <a:rPr lang="es-ES" smtClean="0"/>
              <a:t>24/11/2020</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BDDC8EC7-81FB-4BB1-9C66-244E40EEFF34}" type="datetime1">
              <a:rPr lang="es-ES" smtClean="0"/>
              <a:t>24/11/2020</a:t>
            </a:fld>
            <a:endParaRPr lang="es-ES" dirty="0"/>
          </a:p>
        </p:txBody>
      </p:sp>
      <p:sp>
        <p:nvSpPr>
          <p:cNvPr id="8" name="Marcador de pie de página 7"/>
          <p:cNvSpPr>
            <a:spLocks noGrp="1"/>
          </p:cNvSpPr>
          <p:nvPr>
            <p:ph type="ftr" sz="quarter" idx="11"/>
          </p:nvPr>
        </p:nvSpPr>
        <p:spPr/>
        <p:txBody>
          <a:bodyPr/>
          <a:lstStyle/>
          <a:p>
            <a:endParaRPr lang="es-ES" dirty="0"/>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17358D4A-ED50-48E2-A2C7-091B31A07A94}" type="datetime1">
              <a:rPr lang="es-ES" smtClean="0"/>
              <a:t>24/11/2020</a:t>
            </a:fld>
            <a:endParaRPr lang="es-ES" dirty="0"/>
          </a:p>
        </p:txBody>
      </p:sp>
      <p:sp>
        <p:nvSpPr>
          <p:cNvPr id="4" name="Marcador de pie de página 3"/>
          <p:cNvSpPr>
            <a:spLocks noGrp="1"/>
          </p:cNvSpPr>
          <p:nvPr>
            <p:ph type="ftr" sz="quarter" idx="11"/>
          </p:nvPr>
        </p:nvSpPr>
        <p:spPr/>
        <p:txBody>
          <a:bodyPr/>
          <a:lstStyle/>
          <a:p>
            <a:endParaRPr lang="es-ES" dirty="0"/>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65B3338-3431-40A3-840E-18A7EA696F85}" type="datetime1">
              <a:rPr lang="es-ES" smtClean="0"/>
              <a:t>24/11/2020</a:t>
            </a:fld>
            <a:endParaRPr lang="es-ES" dirty="0"/>
          </a:p>
        </p:txBody>
      </p:sp>
      <p:sp>
        <p:nvSpPr>
          <p:cNvPr id="3" name="Marcador de pie de página 2"/>
          <p:cNvSpPr>
            <a:spLocks noGrp="1"/>
          </p:cNvSpPr>
          <p:nvPr>
            <p:ph type="ftr" sz="quarter" idx="11"/>
          </p:nvPr>
        </p:nvSpPr>
        <p:spPr/>
        <p:txBody>
          <a:bodyPr/>
          <a:lstStyle/>
          <a:p>
            <a:endParaRPr lang="es-ES" dirty="0"/>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476568C5-DF68-4477-9B9A-E984F215EFF5}" type="datetime1">
              <a:rPr lang="es-ES" smtClean="0"/>
              <a:t>24/11/2020</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A63F3A88-B908-4B4B-BB91-921ECA1AE886}" type="datetime1">
              <a:rPr lang="es-ES" smtClean="0"/>
              <a:t>24/11/2020</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A2C52A1D-2AC7-4B45-9E84-47BEDDAC972C}" type="datetime1">
              <a:rPr lang="es-ES" smtClean="0"/>
              <a:t>24/11/2020</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A0D1CD96-E7BA-4E39-B41A-D03A9C230718}" type="datetime1">
              <a:rPr lang="es-ES" smtClean="0"/>
              <a:t>24/11/2020</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ortada Presentación Consejería">
    <p:bg>
      <p:bgPr>
        <a:solidFill>
          <a:schemeClr val="bg1"/>
        </a:solidFill>
        <a:effectLst/>
      </p:bgPr>
    </p:bg>
    <p:spTree>
      <p:nvGrpSpPr>
        <p:cNvPr id="1" name=""/>
        <p:cNvGrpSpPr/>
        <p:nvPr/>
      </p:nvGrpSpPr>
      <p:grpSpPr>
        <a:xfrm>
          <a:off x="0" y="0"/>
          <a:ext cx="0" cy="0"/>
          <a:chOff x="0" y="0"/>
          <a:chExt cx="0" cy="0"/>
        </a:xfrm>
      </p:grpSpPr>
      <p:sp>
        <p:nvSpPr>
          <p:cNvPr id="11" name="그림 개체 틀 2"/>
          <p:cNvSpPr>
            <a:spLocks noGrp="1"/>
          </p:cNvSpPr>
          <p:nvPr>
            <p:ph type="pic" sz="quarter" idx="14" hasCustomPrompt="1"/>
          </p:nvPr>
        </p:nvSpPr>
        <p:spPr>
          <a:xfrm>
            <a:off x="416231" y="-62706"/>
            <a:ext cx="7415804" cy="6440558"/>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68000" rIns="91440" bIns="45720" numCol="1" spcCol="0" rtlCol="0" fromWordArt="0" anchor="ctr" anchorCtr="0" forceAA="0" compatLnSpc="1">
            <a:prstTxWarp prst="textNoShape">
              <a:avLst/>
            </a:prstTxWarp>
            <a:noAutofit/>
          </a:bodyPr>
          <a:lstStyle>
            <a:lvl1pPr marL="0" indent="0">
              <a:buFontTx/>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pic>
        <p:nvPicPr>
          <p:cNvPr id="7" name="Imagen 6"/>
          <p:cNvPicPr>
            <a:picLocks noChangeAspect="1"/>
          </p:cNvPicPr>
          <p:nvPr userDrawn="1"/>
        </p:nvPicPr>
        <p:blipFill>
          <a:blip r:embed="rId2"/>
          <a:stretch>
            <a:fillRect/>
          </a:stretch>
        </p:blipFill>
        <p:spPr>
          <a:xfrm>
            <a:off x="9250324" y="4145269"/>
            <a:ext cx="2665640" cy="2665640"/>
          </a:xfrm>
          <a:prstGeom prst="rect">
            <a:avLst/>
          </a:prstGeom>
        </p:spPr>
      </p:pic>
      <p:sp>
        <p:nvSpPr>
          <p:cNvPr id="4" name="Título 3"/>
          <p:cNvSpPr>
            <a:spLocks noGrp="1"/>
          </p:cNvSpPr>
          <p:nvPr>
            <p:ph type="title" hasCustomPrompt="1"/>
          </p:nvPr>
        </p:nvSpPr>
        <p:spPr>
          <a:xfrm>
            <a:off x="7954615" y="1330801"/>
            <a:ext cx="4017133" cy="2336024"/>
          </a:xfrm>
          <a:prstGeom prst="rect">
            <a:avLst/>
          </a:prstGeom>
          <a:noFill/>
        </p:spPr>
        <p:txBody>
          <a:bodyPr wrap="square" rtlCol="0">
            <a:spAutoFit/>
          </a:bodyPr>
          <a:lstStyle>
            <a:lvl1pPr>
              <a:defRPr lang="es-ES_tradnl" sz="5400" b="1">
                <a:ln w="0"/>
                <a:solidFill>
                  <a:schemeClr val="bg1"/>
                </a:solidFill>
                <a:effectLst>
                  <a:outerShdw blurRad="38100" dist="19050" dir="2700000" algn="tl" rotWithShape="0">
                    <a:schemeClr val="dk1">
                      <a:alpha val="40000"/>
                    </a:schemeClr>
                  </a:outerShdw>
                </a:effectLst>
                <a:latin typeface="Work Sans" charset="0"/>
                <a:ea typeface="Work Sans" charset="0"/>
                <a:cs typeface="Work Sans" charset="0"/>
              </a:defRPr>
            </a:lvl1pPr>
          </a:lstStyle>
          <a:p>
            <a:pPr marL="0" lvl="0"/>
            <a:r>
              <a:rPr lang="es-ES_tradnl" dirty="0"/>
              <a:t>Clic para </a:t>
            </a:r>
            <a:br>
              <a:rPr lang="es-ES_tradnl" dirty="0"/>
            </a:br>
            <a:r>
              <a:rPr lang="es-ES_tradnl" dirty="0"/>
              <a:t>agregar</a:t>
            </a:r>
            <a:br>
              <a:rPr lang="es-ES_tradnl" dirty="0"/>
            </a:br>
            <a:r>
              <a:rPr lang="es-ES_tradnl" dirty="0"/>
              <a:t>un título</a:t>
            </a:r>
          </a:p>
        </p:txBody>
      </p:sp>
      <p:sp>
        <p:nvSpPr>
          <p:cNvPr id="10" name="Marcador de texto 9"/>
          <p:cNvSpPr>
            <a:spLocks noGrp="1"/>
          </p:cNvSpPr>
          <p:nvPr>
            <p:ph type="body" sz="quarter" idx="10" hasCustomPrompt="1"/>
          </p:nvPr>
        </p:nvSpPr>
        <p:spPr>
          <a:xfrm>
            <a:off x="8010401" y="3838588"/>
            <a:ext cx="3905562" cy="1179810"/>
          </a:xfrm>
          <a:prstGeom prst="rect">
            <a:avLst/>
          </a:prstGeom>
          <a:noFill/>
        </p:spPr>
        <p:txBody>
          <a:bodyPr wrap="square" rtlCol="0">
            <a:spAutoFit/>
          </a:bodyPr>
          <a:lstStyle>
            <a:lvl1pPr marL="0" indent="0">
              <a:buFontTx/>
              <a:buNone/>
              <a:defRPr lang="es-ES_tradnl" sz="2000" b="1" kern="1200" baseline="0" dirty="0" smtClean="0">
                <a:ln w="0"/>
                <a:solidFill>
                  <a:schemeClr val="bg1"/>
                </a:solidFill>
                <a:effectLst>
                  <a:outerShdw blurRad="38100" dist="19050" dir="2700000" algn="tl" rotWithShape="0">
                    <a:schemeClr val="dk1">
                      <a:alpha val="40000"/>
                    </a:schemeClr>
                  </a:outerShdw>
                </a:effectLst>
                <a:latin typeface="Work Sans" charset="0"/>
                <a:ea typeface="Work Sans" charset="0"/>
                <a:cs typeface="Work Sans" charset="0"/>
              </a:defRPr>
            </a:lvl1pPr>
            <a:lvl2pPr marL="57150" indent="-285750">
              <a:defRPr lang="es-ES_tradnl" sz="1600" b="1" kern="1200" dirty="0" smtClean="0">
                <a:ln w="0"/>
                <a:solidFill>
                  <a:schemeClr val="bg1"/>
                </a:solidFill>
                <a:effectLst>
                  <a:outerShdw blurRad="38100" dist="19050" dir="2700000" algn="tl" rotWithShape="0">
                    <a:schemeClr val="dk1">
                      <a:alpha val="40000"/>
                    </a:schemeClr>
                  </a:outerShdw>
                </a:effectLst>
                <a:latin typeface="Work Sans" charset="0"/>
                <a:ea typeface="Work Sans" charset="0"/>
                <a:cs typeface="Work Sans" charset="0"/>
              </a:defRPr>
            </a:lvl2pPr>
            <a:lvl3pPr marL="57150" indent="-285750">
              <a:defRPr lang="es-ES_tradnl" sz="1600" b="1" kern="1200" dirty="0" smtClean="0">
                <a:ln w="0"/>
                <a:solidFill>
                  <a:schemeClr val="bg1"/>
                </a:solidFill>
                <a:effectLst>
                  <a:outerShdw blurRad="38100" dist="19050" dir="2700000" algn="tl" rotWithShape="0">
                    <a:schemeClr val="dk1">
                      <a:alpha val="40000"/>
                    </a:schemeClr>
                  </a:outerShdw>
                </a:effectLst>
                <a:latin typeface="Work Sans" charset="0"/>
                <a:ea typeface="Work Sans" charset="0"/>
                <a:cs typeface="Work Sans" charset="0"/>
              </a:defRPr>
            </a:lvl3pPr>
            <a:lvl4pPr marL="57150" indent="-285750">
              <a:defRPr lang="es-ES_tradnl" sz="1600" b="1" kern="1200" dirty="0">
                <a:ln w="0"/>
                <a:solidFill>
                  <a:schemeClr val="bg1"/>
                </a:solidFill>
                <a:effectLst>
                  <a:outerShdw blurRad="38100" dist="19050" dir="2700000" algn="tl" rotWithShape="0">
                    <a:schemeClr val="dk1">
                      <a:alpha val="40000"/>
                    </a:schemeClr>
                  </a:outerShdw>
                </a:effectLst>
                <a:latin typeface="Work Sans" charset="0"/>
                <a:ea typeface="Work Sans" charset="0"/>
                <a:cs typeface="Work Sans" charset="0"/>
              </a:defRPr>
            </a:lvl4pPr>
            <a:lvl5pPr>
              <a:defRPr lang="es-ES_tradnl" dirty="0">
                <a:solidFill>
                  <a:schemeClr val="tx1"/>
                </a:solidFill>
                <a:latin typeface="+mn-lt"/>
                <a:ea typeface="+mn-ea"/>
                <a:cs typeface="+mn-cs"/>
              </a:defRPr>
            </a:lvl5pPr>
          </a:lstStyle>
          <a:p>
            <a:pPr marL="0" lvl="0"/>
            <a:r>
              <a:rPr lang="es-ES_tradnl" dirty="0"/>
              <a:t>clic agregar Subtítulo</a:t>
            </a:r>
          </a:p>
          <a:p>
            <a:pPr marL="0" lvl="0"/>
            <a:endParaRPr lang="es-ES_tradnl" dirty="0"/>
          </a:p>
          <a:p>
            <a:pPr marL="0" lvl="0"/>
            <a:endParaRPr lang="es-ES_tradnl" dirty="0"/>
          </a:p>
        </p:txBody>
      </p:sp>
    </p:spTree>
    <p:extLst>
      <p:ext uri="{BB962C8B-B14F-4D97-AF65-F5344CB8AC3E}">
        <p14:creationId xmlns:p14="http://schemas.microsoft.com/office/powerpoint/2010/main" val="2074305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E448BE-1704-4CA7-A720-FBDD03E0BE48}" type="datetime1">
              <a:rPr lang="es-ES" smtClean="0"/>
              <a:t>24/11/2020</a:t>
            </a:fld>
            <a:endParaRPr lang="es-ES" dirty="0"/>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dirty="0"/>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 Target="slide8.xml"/><Relationship Id="rId7" Type="http://schemas.openxmlformats.org/officeDocument/2006/relationships/image" Target="../media/image7.png"/><Relationship Id="rId2" Type="http://schemas.openxmlformats.org/officeDocument/2006/relationships/slide" Target="slide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slide" Target="slide9.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slide" Target="slide1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slide" Target="slide14.xml"/></Relationships>
</file>

<file path=ppt/slides/_rels/slide7.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image" Target="../media/image7.png"/><Relationship Id="rId2" Type="http://schemas.openxmlformats.org/officeDocument/2006/relationships/slide" Target="slide1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slide" Target="slide20.xml"/><Relationship Id="rId4" Type="http://schemas.openxmlformats.org/officeDocument/2006/relationships/slide" Target="slide19.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 Target="slide35.xml"/><Relationship Id="rId7" Type="http://schemas.openxmlformats.org/officeDocument/2006/relationships/slide" Target="slide34.xml"/><Relationship Id="rId2" Type="http://schemas.openxmlformats.org/officeDocument/2006/relationships/image" Target="../media/image10.emf"/><Relationship Id="rId1" Type="http://schemas.openxmlformats.org/officeDocument/2006/relationships/slideLayout" Target="../slideLayouts/slideLayout1.xml"/><Relationship Id="rId6" Type="http://schemas.openxmlformats.org/officeDocument/2006/relationships/slide" Target="slide31.xml"/><Relationship Id="rId5" Type="http://schemas.openxmlformats.org/officeDocument/2006/relationships/slide" Target="slide28.xml"/><Relationship Id="rId4" Type="http://schemas.openxmlformats.org/officeDocument/2006/relationships/slide" Target="slide27.xml"/><Relationship Id="rId9"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3.wmf"/><Relationship Id="rId4" Type="http://schemas.openxmlformats.org/officeDocument/2006/relationships/image" Target="../media/image12.wmf"/></Relationships>
</file>

<file path=ppt/slides/_rels/slide11.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emf"/><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slide" Target="slide18.xml"/><Relationship Id="rId7" Type="http://schemas.openxmlformats.org/officeDocument/2006/relationships/image" Target="../media/image7.png"/><Relationship Id="rId2" Type="http://schemas.openxmlformats.org/officeDocument/2006/relationships/image" Target="../media/image18.emf"/><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9.emf"/><Relationship Id="rId4" Type="http://schemas.openxmlformats.org/officeDocument/2006/relationships/slide" Target="slide19.xml"/></Relationships>
</file>

<file path=ppt/slides/_rels/slide1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emf"/><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emf"/><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emf"/><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 Target="slide25.xml"/><Relationship Id="rId7" Type="http://schemas.openxmlformats.org/officeDocument/2006/relationships/image" Target="../media/image7.png"/><Relationship Id="rId2" Type="http://schemas.openxmlformats.org/officeDocument/2006/relationships/image" Target="../media/image25.emf"/><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6.emf"/><Relationship Id="rId4" Type="http://schemas.openxmlformats.org/officeDocument/2006/relationships/slide" Target="slide26.xml"/></Relationships>
</file>

<file path=ppt/slides/_rels/slide2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9.emf"/><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emf"/><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package" Target="../embeddings/Microsoft_Excel_Worksheet.xlsx"/><Relationship Id="rId7"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6.png"/><Relationship Id="rId5" Type="http://schemas.openxmlformats.org/officeDocument/2006/relationships/chart" Target="../charts/chart1.xml"/><Relationship Id="rId4" Type="http://schemas.openxmlformats.org/officeDocument/2006/relationships/image" Target="../media/image31.emf"/></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4.jpe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7.png"/><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7.jpeg"/><Relationship Id="rId4" Type="http://schemas.openxmlformats.org/officeDocument/2006/relationships/image" Target="../media/image33.jpeg"/></Relationships>
</file>

<file path=ppt/slides/_rels/slide3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package" Target="../embeddings/Microsoft_Excel_Worksheet1.xlsx"/><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image" Target="../media/image38.emf"/></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9.emf"/></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3.emf"/></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5.jpeg"/></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7.png"/><Relationship Id="rId7" Type="http://schemas.openxmlformats.org/officeDocument/2006/relationships/image" Target="../media/image49.sv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48.png"/><Relationship Id="rId11" Type="http://schemas.openxmlformats.org/officeDocument/2006/relationships/image" Target="../media/image53.svg"/><Relationship Id="rId5" Type="http://schemas.openxmlformats.org/officeDocument/2006/relationships/image" Target="../media/image47.sv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svg"/></Relationships>
</file>

<file path=ppt/slides/_rels/slide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7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7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chart" Target="../charts/chart11.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74.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7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png"/><Relationship Id="rId7" Type="http://schemas.openxmlformats.org/officeDocument/2006/relationships/diagramColors" Target="../diagrams/colors2.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7.png"/><Relationship Id="rId7" Type="http://schemas.openxmlformats.org/officeDocument/2006/relationships/diagramColors" Target="../diagrams/colors3.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8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7.png"/><Relationship Id="rId7" Type="http://schemas.openxmlformats.org/officeDocument/2006/relationships/diagramColors" Target="../diagrams/colors4.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8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55.emf"/></Relationships>
</file>

<file path=ppt/slides/_rels/slide83.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image" Target="../media/image6.png"/><Relationship Id="rId7" Type="http://schemas.openxmlformats.org/officeDocument/2006/relationships/image" Target="../media/image56.emf"/><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package" Target="../embeddings/Microsoft_Excel_Worksheet3.xlsx"/><Relationship Id="rId5" Type="http://schemas.openxmlformats.org/officeDocument/2006/relationships/chart" Target="../charts/chart18.xml"/><Relationship Id="rId10" Type="http://schemas.openxmlformats.org/officeDocument/2006/relationships/image" Target="../media/image57.emf"/><Relationship Id="rId4" Type="http://schemas.openxmlformats.org/officeDocument/2006/relationships/image" Target="../media/image7.png"/><Relationship Id="rId9" Type="http://schemas.openxmlformats.org/officeDocument/2006/relationships/package" Target="../embeddings/Microsoft_Excel_Worksheet4.xlsx"/></Relationships>
</file>

<file path=ppt/slides/_rels/slide84.xml.rels><?xml version="1.0" encoding="UTF-8" standalone="yes"?>
<Relationships xmlns="http://schemas.openxmlformats.org/package/2006/relationships"><Relationship Id="rId8" Type="http://schemas.openxmlformats.org/officeDocument/2006/relationships/image" Target="../media/image58.emf"/><Relationship Id="rId3" Type="http://schemas.openxmlformats.org/officeDocument/2006/relationships/image" Target="../media/image6.png"/><Relationship Id="rId7" Type="http://schemas.openxmlformats.org/officeDocument/2006/relationships/package" Target="../embeddings/Microsoft_Excel_Worksheet5.xlsx"/><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chart" Target="../charts/chart20.xml"/><Relationship Id="rId5" Type="http://schemas.openxmlformats.org/officeDocument/2006/relationships/image" Target="../media/image59.jpg"/><Relationship Id="rId4" Type="http://schemas.openxmlformats.org/officeDocument/2006/relationships/image" Target="../media/image7.png"/></Relationships>
</file>

<file path=ppt/slides/_rels/slide8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9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8" Type="http://schemas.openxmlformats.org/officeDocument/2006/relationships/image" Target="../media/image64.svg"/><Relationship Id="rId3" Type="http://schemas.openxmlformats.org/officeDocument/2006/relationships/image" Target="../media/image6.png"/><Relationship Id="rId7" Type="http://schemas.openxmlformats.org/officeDocument/2006/relationships/image" Target="../media/image6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2.svg"/><Relationship Id="rId5" Type="http://schemas.openxmlformats.org/officeDocument/2006/relationships/image" Target="../media/image61.png"/><Relationship Id="rId4" Type="http://schemas.openxmlformats.org/officeDocument/2006/relationships/image" Target="../media/image7.png"/></Relationships>
</file>

<file path=ppt/slides/_rels/slide10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8" Type="http://schemas.openxmlformats.org/officeDocument/2006/relationships/image" Target="../media/image69.svg"/><Relationship Id="rId13" Type="http://schemas.openxmlformats.org/officeDocument/2006/relationships/image" Target="../media/image74.png"/><Relationship Id="rId3" Type="http://schemas.openxmlformats.org/officeDocument/2006/relationships/image" Target="../media/image7.png"/><Relationship Id="rId7" Type="http://schemas.openxmlformats.org/officeDocument/2006/relationships/image" Target="../media/image68.png"/><Relationship Id="rId12" Type="http://schemas.openxmlformats.org/officeDocument/2006/relationships/image" Target="../media/image73.sv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67.pn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70.png"/></Relationships>
</file>

<file path=ppt/slides/_rels/slide10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75.jpg"/><Relationship Id="rId4" Type="http://schemas.openxmlformats.org/officeDocument/2006/relationships/chart" Target="../charts/chart21.xml"/></Relationships>
</file>

<file path=ppt/slides/_rels/slide10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7.png"/></Relationships>
</file>

<file path=ppt/slides/_rels/slide10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7.png"/></Relationships>
</file>

<file path=ppt/slides/_rels/slide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png"/><Relationship Id="rId7" Type="http://schemas.openxmlformats.org/officeDocument/2006/relationships/image" Target="../media/image79.sv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78.png"/><Relationship Id="rId5" Type="http://schemas.openxmlformats.org/officeDocument/2006/relationships/image" Target="../media/image77.svg"/><Relationship Id="rId4" Type="http://schemas.openxmlformats.org/officeDocument/2006/relationships/image" Target="../media/image76.png"/><Relationship Id="rId9" Type="http://schemas.openxmlformats.org/officeDocument/2006/relationships/image" Target="../media/image81.svg"/></Relationships>
</file>

<file path=ppt/slides/_rels/slide11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85.sv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84.png"/><Relationship Id="rId5" Type="http://schemas.openxmlformats.org/officeDocument/2006/relationships/image" Target="../media/image83.svg"/><Relationship Id="rId4" Type="http://schemas.openxmlformats.org/officeDocument/2006/relationships/image" Target="../media/image82.png"/></Relationships>
</file>

<file path=ppt/slides/_rels/slide1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89.sv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88.png"/><Relationship Id="rId5" Type="http://schemas.openxmlformats.org/officeDocument/2006/relationships/image" Target="../media/image87.svg"/><Relationship Id="rId4" Type="http://schemas.openxmlformats.org/officeDocument/2006/relationships/image" Target="../media/image86.png"/></Relationships>
</file>

<file path=ppt/slides/_rels/slide1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1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95.jpeg"/><Relationship Id="rId5" Type="http://schemas.openxmlformats.org/officeDocument/2006/relationships/image" Target="../media/image94.png"/><Relationship Id="rId4" Type="http://schemas.openxmlformats.org/officeDocument/2006/relationships/image" Target="../media/image93.png"/></Relationships>
</file>

<file path=ppt/slides/_rels/slide1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7.png"/><Relationship Id="rId4" Type="http://schemas.openxmlformats.org/officeDocument/2006/relationships/image" Target="../media/image96.png"/></Relationships>
</file>

<file path=ppt/slides/_rels/slide1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9.png"/><Relationship Id="rId4" Type="http://schemas.openxmlformats.org/officeDocument/2006/relationships/image" Target="../media/image98.emf"/></Relationships>
</file>

<file path=ppt/slides/_rels/slide1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00.png"/></Relationships>
</file>

<file path=ppt/slides/_rels/slide1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01.emf"/></Relationships>
</file>

<file path=ppt/slides/_rels/slide1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02.emf"/></Relationships>
</file>

<file path=ppt/slides/_rels/slide122.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04.emf"/></Relationships>
</file>

<file path=ppt/slides/_rels/slide1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0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149473"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
        <p:nvSpPr>
          <p:cNvPr id="2" name="CuadroTexto 1">
            <a:extLst>
              <a:ext uri="{FF2B5EF4-FFF2-40B4-BE49-F238E27FC236}">
                <a16:creationId xmlns:a16="http://schemas.microsoft.com/office/drawing/2014/main" id="{93686A3F-63DA-4510-A0F0-7F3172712A7E}"/>
              </a:ext>
            </a:extLst>
          </p:cNvPr>
          <p:cNvSpPr txBox="1"/>
          <p:nvPr/>
        </p:nvSpPr>
        <p:spPr>
          <a:xfrm>
            <a:off x="5400823" y="2831624"/>
            <a:ext cx="6714308" cy="923330"/>
          </a:xfrm>
          <a:prstGeom prst="rect">
            <a:avLst/>
          </a:prstGeom>
          <a:noFill/>
        </p:spPr>
        <p:txBody>
          <a:bodyPr wrap="square" rtlCol="0">
            <a:spAutoFit/>
          </a:bodyPr>
          <a:lstStyle/>
          <a:p>
            <a:pPr algn="ctr"/>
            <a:r>
              <a:rPr lang="es-CO" sz="5400" b="1" dirty="0"/>
              <a:t>Junta Directiva No 205</a:t>
            </a:r>
          </a:p>
        </p:txBody>
      </p:sp>
      <p:sp>
        <p:nvSpPr>
          <p:cNvPr id="3" name="CuadroTexto 2">
            <a:extLst>
              <a:ext uri="{FF2B5EF4-FFF2-40B4-BE49-F238E27FC236}">
                <a16:creationId xmlns:a16="http://schemas.microsoft.com/office/drawing/2014/main" id="{BC7F9EFD-5BE5-4368-BC09-A9858D17BF9C}"/>
              </a:ext>
            </a:extLst>
          </p:cNvPr>
          <p:cNvSpPr txBox="1"/>
          <p:nvPr/>
        </p:nvSpPr>
        <p:spPr>
          <a:xfrm>
            <a:off x="9219531" y="3804108"/>
            <a:ext cx="2721119" cy="369332"/>
          </a:xfrm>
          <a:prstGeom prst="rect">
            <a:avLst/>
          </a:prstGeom>
          <a:noFill/>
        </p:spPr>
        <p:txBody>
          <a:bodyPr wrap="square" rtlCol="0">
            <a:spAutoFit/>
          </a:bodyPr>
          <a:lstStyle/>
          <a:p>
            <a:r>
              <a:rPr lang="es-CO" dirty="0"/>
              <a:t>25 noviembre de 2020</a:t>
            </a:r>
          </a:p>
        </p:txBody>
      </p:sp>
    </p:spTree>
    <p:extLst>
      <p:ext uri="{BB962C8B-B14F-4D97-AF65-F5344CB8AC3E}">
        <p14:creationId xmlns:p14="http://schemas.microsoft.com/office/powerpoint/2010/main" val="3956740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117" y="185040"/>
            <a:ext cx="1395779" cy="606681"/>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9183" y="76812"/>
            <a:ext cx="4160858" cy="714909"/>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519286" y="638019"/>
            <a:ext cx="5802672" cy="769441"/>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4400" dirty="0">
                <a:solidFill>
                  <a:schemeClr val="accent1">
                    <a:lumMod val="75000"/>
                  </a:schemeClr>
                </a:solidFill>
              </a:rPr>
              <a:t>Orden del Día</a:t>
            </a:r>
          </a:p>
        </p:txBody>
      </p:sp>
      <p:sp>
        <p:nvSpPr>
          <p:cNvPr id="3" name="CuadroTexto 2">
            <a:extLst>
              <a:ext uri="{FF2B5EF4-FFF2-40B4-BE49-F238E27FC236}">
                <a16:creationId xmlns:a16="http://schemas.microsoft.com/office/drawing/2014/main" id="{14A35848-7A67-4B9A-AA49-A5A0105D1C1F}"/>
              </a:ext>
            </a:extLst>
          </p:cNvPr>
          <p:cNvSpPr txBox="1"/>
          <p:nvPr/>
        </p:nvSpPr>
        <p:spPr>
          <a:xfrm>
            <a:off x="1538627" y="1577396"/>
            <a:ext cx="7963184" cy="4154984"/>
          </a:xfrm>
          <a:prstGeom prst="rect">
            <a:avLst/>
          </a:prstGeom>
          <a:noFill/>
        </p:spPr>
        <p:txBody>
          <a:bodyPr wrap="square" rtlCol="0">
            <a:spAutoFit/>
          </a:bodyPr>
          <a:lstStyle/>
          <a:p>
            <a:pPr marL="457200" indent="-457200" algn="just">
              <a:buAutoNum type="arabicPeriod"/>
            </a:pPr>
            <a:r>
              <a:rPr lang="es-CO" sz="2400" dirty="0">
                <a:latin typeface="Arial Narrow" panose="020B0606020202030204" pitchFamily="34" charset="0"/>
              </a:rPr>
              <a:t>Aprobación orden del día</a:t>
            </a:r>
          </a:p>
          <a:p>
            <a:pPr marL="457200" indent="-457200" algn="just">
              <a:buAutoNum type="arabicPeriod"/>
            </a:pPr>
            <a:r>
              <a:rPr lang="es-CO" sz="2400" dirty="0">
                <a:latin typeface="Arial Narrow" panose="020B0606020202030204" pitchFamily="34" charset="0"/>
              </a:rPr>
              <a:t>Verificación del Quorum</a:t>
            </a:r>
          </a:p>
          <a:p>
            <a:pPr marL="457200" indent="-457200" algn="just">
              <a:buAutoNum type="arabicPeriod"/>
            </a:pPr>
            <a:r>
              <a:rPr lang="es-CO" sz="2400" dirty="0">
                <a:latin typeface="Arial Narrow" panose="020B0606020202030204" pitchFamily="34" charset="0"/>
              </a:rPr>
              <a:t>Comité Financiero.</a:t>
            </a:r>
          </a:p>
          <a:p>
            <a:pPr marL="914400" lvl="1" indent="-457200" algn="just">
              <a:buFont typeface="Arial" panose="020B0604020202020204" pitchFamily="34" charset="0"/>
              <a:buChar char="•"/>
            </a:pPr>
            <a:r>
              <a:rPr lang="es-CO" sz="2400" dirty="0">
                <a:latin typeface="Arial Narrow" panose="020B0606020202030204" pitchFamily="34" charset="0"/>
              </a:rPr>
              <a:t>Estados Financieros SAE a Octubre de 2020</a:t>
            </a:r>
          </a:p>
          <a:p>
            <a:pPr marL="914400" lvl="1" indent="-457200" algn="just">
              <a:buFont typeface="Arial" panose="020B0604020202020204" pitchFamily="34" charset="0"/>
              <a:buChar char="•"/>
            </a:pPr>
            <a:r>
              <a:rPr lang="es-CO" sz="2400" dirty="0">
                <a:latin typeface="Arial Narrow" panose="020B0606020202030204" pitchFamily="34" charset="0"/>
              </a:rPr>
              <a:t>Estados Financieros Frisco a Septiembre de 2020</a:t>
            </a:r>
          </a:p>
          <a:p>
            <a:pPr marL="914400" lvl="1" indent="-457200" algn="just">
              <a:buFont typeface="Arial" panose="020B0604020202020204" pitchFamily="34" charset="0"/>
              <a:buChar char="•"/>
            </a:pPr>
            <a:r>
              <a:rPr lang="es-CO" sz="2400" dirty="0">
                <a:latin typeface="Arial Narrow" panose="020B0606020202030204" pitchFamily="34" charset="0"/>
              </a:rPr>
              <a:t>Ejecución Presupuestal a Septiembre de 2020</a:t>
            </a:r>
          </a:p>
          <a:p>
            <a:pPr marL="914400" lvl="1" indent="-457200" algn="just">
              <a:buFont typeface="Arial" panose="020B0604020202020204" pitchFamily="34" charset="0"/>
              <a:buChar char="•"/>
            </a:pPr>
            <a:r>
              <a:rPr lang="es-CO" sz="2400" dirty="0">
                <a:latin typeface="Arial Narrow" panose="020B0606020202030204" pitchFamily="34" charset="0"/>
              </a:rPr>
              <a:t>Portafolio a Octubre de 2020</a:t>
            </a:r>
          </a:p>
          <a:p>
            <a:pPr marL="914400" lvl="1" indent="-457200" algn="just">
              <a:buFont typeface="Arial" panose="020B0604020202020204" pitchFamily="34" charset="0"/>
              <a:buChar char="•"/>
            </a:pPr>
            <a:r>
              <a:rPr lang="es-CO" sz="2400" dirty="0">
                <a:latin typeface="Arial Narrow" panose="020B0606020202030204" pitchFamily="34" charset="0"/>
              </a:rPr>
              <a:t>Flujo de Caja a Octubre de 2020</a:t>
            </a:r>
          </a:p>
          <a:p>
            <a:pPr marL="457200" indent="-457200" algn="just">
              <a:buAutoNum type="arabicPeriod"/>
            </a:pPr>
            <a:r>
              <a:rPr lang="es-CO" sz="2400" dirty="0">
                <a:latin typeface="Arial Narrow" panose="020B0606020202030204" pitchFamily="34" charset="0"/>
              </a:rPr>
              <a:t>Aprobación Mr. Gobby.</a:t>
            </a:r>
          </a:p>
          <a:p>
            <a:pPr marL="457200" indent="-457200" algn="just">
              <a:buAutoNum type="arabicPeriod"/>
            </a:pPr>
            <a:r>
              <a:rPr lang="es-CO" sz="2400" dirty="0">
                <a:latin typeface="Arial Narrow" panose="020B0606020202030204" pitchFamily="34" charset="0"/>
              </a:rPr>
              <a:t>Informe de Productividad-100 días de gestión</a:t>
            </a:r>
          </a:p>
          <a:p>
            <a:pPr marL="457200" indent="-457200" algn="just">
              <a:buAutoNum type="arabicPeriod"/>
            </a:pPr>
            <a:r>
              <a:rPr lang="es-CO" sz="2400" dirty="0">
                <a:latin typeface="Arial Narrow" panose="020B0606020202030204" pitchFamily="34" charset="0"/>
              </a:rPr>
              <a:t>Proposiciones y Varios. </a:t>
            </a:r>
          </a:p>
        </p:txBody>
      </p:sp>
    </p:spTree>
    <p:extLst>
      <p:ext uri="{BB962C8B-B14F-4D97-AF65-F5344CB8AC3E}">
        <p14:creationId xmlns:p14="http://schemas.microsoft.com/office/powerpoint/2010/main" val="2611233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2923877"/>
          </a:xfrm>
          <a:prstGeom prst="rect">
            <a:avLst/>
          </a:prstGeom>
          <a:noFill/>
        </p:spPr>
        <p:txBody>
          <a:bodyPr wrap="square" rtlCol="0">
            <a:spAutoFit/>
          </a:bodyPr>
          <a:lstStyle/>
          <a:p>
            <a:pPr algn="ctr"/>
            <a:r>
              <a:rPr lang="es-ES" sz="4800" b="1" dirty="0">
                <a:solidFill>
                  <a:srgbClr val="002060"/>
                </a:solidFill>
              </a:rPr>
              <a:t>3. </a:t>
            </a:r>
            <a:r>
              <a:rPr lang="es-CO" sz="4800" b="1" dirty="0">
                <a:solidFill>
                  <a:srgbClr val="002060"/>
                </a:solidFill>
              </a:rPr>
              <a:t>Comité Financiero</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598057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913A3169-86DB-48DB-BC02-F0731FEFB1D9}"/>
              </a:ext>
            </a:extLst>
          </p:cNvPr>
          <p:cNvSpPr txBox="1"/>
          <p:nvPr/>
        </p:nvSpPr>
        <p:spPr>
          <a:xfrm>
            <a:off x="2857500" y="2447926"/>
            <a:ext cx="6853238" cy="1323439"/>
          </a:xfrm>
          <a:prstGeom prst="rect">
            <a:avLst/>
          </a:prstGeom>
          <a:noFill/>
        </p:spPr>
        <p:txBody>
          <a:bodyPr>
            <a:spAutoFit/>
          </a:bodyPr>
          <a:lstStyle/>
          <a:p>
            <a:pPr algn="ctr">
              <a:defRPr/>
            </a:pPr>
            <a:r>
              <a:rPr lang="es-CO" sz="4000" dirty="0">
                <a:solidFill>
                  <a:srgbClr val="000A8B"/>
                </a:solidFill>
              </a:rPr>
              <a:t>1. ESTADOS FINANCIEROS SAE</a:t>
            </a:r>
          </a:p>
          <a:p>
            <a:pPr algn="ctr">
              <a:defRPr/>
            </a:pPr>
            <a:r>
              <a:rPr lang="es-CO" sz="4000" dirty="0">
                <a:solidFill>
                  <a:srgbClr val="000A8B"/>
                </a:solidFill>
              </a:rPr>
              <a:t> AL 31 DE OCTUBRE DE 2020</a:t>
            </a:r>
            <a:endParaRPr lang="es-ES" sz="4000" dirty="0">
              <a:solidFill>
                <a:schemeClr val="accent5">
                  <a:lumMod val="50000"/>
                </a:schemeClr>
              </a:solidFill>
              <a:latin typeface="Arial Narrow" panose="020B0606020202030204" pitchFamily="34" charset="0"/>
            </a:endParaRPr>
          </a:p>
        </p:txBody>
      </p:sp>
      <p:pic>
        <p:nvPicPr>
          <p:cNvPr id="8" name="Imagen 7">
            <a:extLst>
              <a:ext uri="{FF2B5EF4-FFF2-40B4-BE49-F238E27FC236}">
                <a16:creationId xmlns:a16="http://schemas.microsoft.com/office/drawing/2014/main" id="{5015B270-ED4C-480C-AA08-006B0FF610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117" y="185040"/>
            <a:ext cx="1395779" cy="606681"/>
          </a:xfrm>
          <a:prstGeom prst="rect">
            <a:avLst/>
          </a:prstGeom>
        </p:spPr>
      </p:pic>
      <p:pic>
        <p:nvPicPr>
          <p:cNvPr id="10" name="Imagen 9">
            <a:extLst>
              <a:ext uri="{FF2B5EF4-FFF2-40B4-BE49-F238E27FC236}">
                <a16:creationId xmlns:a16="http://schemas.microsoft.com/office/drawing/2014/main" id="{36C7AD53-6D7C-4311-A524-D08BE5D2F3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9183" y="76812"/>
            <a:ext cx="4160858" cy="714909"/>
          </a:xfrm>
          <a:prstGeom prst="rect">
            <a:avLst/>
          </a:prstGeom>
        </p:spPr>
      </p:pic>
      <p:grpSp>
        <p:nvGrpSpPr>
          <p:cNvPr id="2" name="Grupo 1">
            <a:extLst>
              <a:ext uri="{FF2B5EF4-FFF2-40B4-BE49-F238E27FC236}">
                <a16:creationId xmlns:a16="http://schemas.microsoft.com/office/drawing/2014/main" id="{9299F038-1BFF-423F-A7AF-6D5CEAD1B09D}"/>
              </a:ext>
            </a:extLst>
          </p:cNvPr>
          <p:cNvGrpSpPr/>
          <p:nvPr/>
        </p:nvGrpSpPr>
        <p:grpSpPr>
          <a:xfrm>
            <a:off x="0" y="6540500"/>
            <a:ext cx="12179299" cy="317500"/>
            <a:chOff x="0" y="6540500"/>
            <a:chExt cx="12179299" cy="317500"/>
          </a:xfrm>
        </p:grpSpPr>
        <p:sp>
          <p:nvSpPr>
            <p:cNvPr id="7" name="Rectángulo 6">
              <a:extLst>
                <a:ext uri="{FF2B5EF4-FFF2-40B4-BE49-F238E27FC236}">
                  <a16:creationId xmlns:a16="http://schemas.microsoft.com/office/drawing/2014/main" id="{5F9C0E97-6A5F-4B6C-A64A-E26D54DCD5D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77EF2F26-2DD4-4046-B881-70DE9A5FA3F2}"/>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nvGrpSpPr>
          <p:cNvPr id="3" name="Grupo 2">
            <a:extLst>
              <a:ext uri="{FF2B5EF4-FFF2-40B4-BE49-F238E27FC236}">
                <a16:creationId xmlns:a16="http://schemas.microsoft.com/office/drawing/2014/main" id="{41C14689-A15D-4B21-BB08-8B1EA7A9F026}"/>
              </a:ext>
            </a:extLst>
          </p:cNvPr>
          <p:cNvGrpSpPr/>
          <p:nvPr/>
        </p:nvGrpSpPr>
        <p:grpSpPr>
          <a:xfrm>
            <a:off x="12701" y="76812"/>
            <a:ext cx="12179299" cy="6754898"/>
            <a:chOff x="12701" y="76812"/>
            <a:chExt cx="12179299" cy="6754898"/>
          </a:xfrm>
        </p:grpSpPr>
        <p:pic>
          <p:nvPicPr>
            <p:cNvPr id="11" name="Imagen 10">
              <a:extLst>
                <a:ext uri="{FF2B5EF4-FFF2-40B4-BE49-F238E27FC236}">
                  <a16:creationId xmlns:a16="http://schemas.microsoft.com/office/drawing/2014/main" id="{BDAC1122-B799-4FCD-8F87-E9BC75DD4A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4" name="Imagen 13">
              <a:extLst>
                <a:ext uri="{FF2B5EF4-FFF2-40B4-BE49-F238E27FC236}">
                  <a16:creationId xmlns:a16="http://schemas.microsoft.com/office/drawing/2014/main" id="{BD9B6782-573A-4B4E-BE79-9F0BA63A12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5" name="Grupo 14">
              <a:extLst>
                <a:ext uri="{FF2B5EF4-FFF2-40B4-BE49-F238E27FC236}">
                  <a16:creationId xmlns:a16="http://schemas.microsoft.com/office/drawing/2014/main" id="{142C9737-E688-43CC-8BAD-076D194C3ECA}"/>
                </a:ext>
              </a:extLst>
            </p:cNvPr>
            <p:cNvGrpSpPr/>
            <p:nvPr/>
          </p:nvGrpSpPr>
          <p:grpSpPr>
            <a:xfrm>
              <a:off x="12701" y="6514210"/>
              <a:ext cx="12179299" cy="317500"/>
              <a:chOff x="0" y="6540500"/>
              <a:chExt cx="12179299" cy="317500"/>
            </a:xfrm>
          </p:grpSpPr>
          <p:sp>
            <p:nvSpPr>
              <p:cNvPr id="16" name="Rectángulo 15">
                <a:extLst>
                  <a:ext uri="{FF2B5EF4-FFF2-40B4-BE49-F238E27FC236}">
                    <a16:creationId xmlns:a16="http://schemas.microsoft.com/office/drawing/2014/main" id="{E0F09021-1405-448A-B2A5-D1E632F40B0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7" name="CuadroTexto 16">
                <a:extLst>
                  <a:ext uri="{FF2B5EF4-FFF2-40B4-BE49-F238E27FC236}">
                    <a16:creationId xmlns:a16="http://schemas.microsoft.com/office/drawing/2014/main" id="{084F5F81-9C35-47CB-835C-9D9075942419}"/>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292CD8F7-40C6-4C31-B9C2-1994E9FED5AA}"/>
              </a:ext>
            </a:extLst>
          </p:cNvPr>
          <p:cNvSpPr txBox="1">
            <a:spLocks/>
          </p:cNvSpPr>
          <p:nvPr/>
        </p:nvSpPr>
        <p:spPr>
          <a:xfrm>
            <a:off x="2374900" y="422394"/>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800" dirty="0">
                <a:solidFill>
                  <a:srgbClr val="0070C0"/>
                </a:solidFill>
                <a:latin typeface="+mn-lt"/>
                <a:ea typeface="+mn-ea"/>
                <a:cs typeface="Lato Regular"/>
              </a:rPr>
              <a:t>ESTADO DE SITUACION FINANCIERA INDIVIDUAL</a:t>
            </a:r>
          </a:p>
          <a:p>
            <a:pPr algn="ctr">
              <a:defRPr/>
            </a:pPr>
            <a:r>
              <a:rPr lang="es-CO" sz="1000" dirty="0">
                <a:solidFill>
                  <a:srgbClr val="0070C0"/>
                </a:solidFill>
                <a:latin typeface="+mn-lt"/>
                <a:ea typeface="+mn-ea"/>
                <a:cs typeface="Lato Regular"/>
              </a:rPr>
              <a:t>AL 31 DE OCTUBRE DE 2020 Y 31 DE OCTUBRE DE 2019</a:t>
            </a:r>
          </a:p>
          <a:p>
            <a:pPr algn="ctr">
              <a:defRPr/>
            </a:pPr>
            <a:r>
              <a:rPr lang="es-CO" sz="1000" dirty="0">
                <a:solidFill>
                  <a:srgbClr val="0070C0"/>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2" name="Tabla 1">
            <a:extLst>
              <a:ext uri="{FF2B5EF4-FFF2-40B4-BE49-F238E27FC236}">
                <a16:creationId xmlns:a16="http://schemas.microsoft.com/office/drawing/2014/main" id="{0F6C3213-518C-436C-97DB-515779FC0405}"/>
              </a:ext>
            </a:extLst>
          </p:cNvPr>
          <p:cNvGraphicFramePr>
            <a:graphicFrameLocks noGrp="1"/>
          </p:cNvGraphicFramePr>
          <p:nvPr>
            <p:extLst>
              <p:ext uri="{D42A27DB-BD31-4B8C-83A1-F6EECF244321}">
                <p14:modId xmlns:p14="http://schemas.microsoft.com/office/powerpoint/2010/main" val="851522466"/>
              </p:ext>
            </p:extLst>
          </p:nvPr>
        </p:nvGraphicFramePr>
        <p:xfrm>
          <a:off x="2280443" y="1441451"/>
          <a:ext cx="7643814" cy="4497651"/>
        </p:xfrm>
        <a:graphic>
          <a:graphicData uri="http://schemas.openxmlformats.org/drawingml/2006/table">
            <a:tbl>
              <a:tblPr/>
              <a:tblGrid>
                <a:gridCol w="2724058">
                  <a:extLst>
                    <a:ext uri="{9D8B030D-6E8A-4147-A177-3AD203B41FA5}">
                      <a16:colId xmlns:a16="http://schemas.microsoft.com/office/drawing/2014/main" val="20000"/>
                    </a:ext>
                  </a:extLst>
                </a:gridCol>
                <a:gridCol w="1138978">
                  <a:extLst>
                    <a:ext uri="{9D8B030D-6E8A-4147-A177-3AD203B41FA5}">
                      <a16:colId xmlns:a16="http://schemas.microsoft.com/office/drawing/2014/main" val="20001"/>
                    </a:ext>
                  </a:extLst>
                </a:gridCol>
                <a:gridCol w="1053556">
                  <a:extLst>
                    <a:ext uri="{9D8B030D-6E8A-4147-A177-3AD203B41FA5}">
                      <a16:colId xmlns:a16="http://schemas.microsoft.com/office/drawing/2014/main" val="20002"/>
                    </a:ext>
                  </a:extLst>
                </a:gridCol>
                <a:gridCol w="1053556">
                  <a:extLst>
                    <a:ext uri="{9D8B030D-6E8A-4147-A177-3AD203B41FA5}">
                      <a16:colId xmlns:a16="http://schemas.microsoft.com/office/drawing/2014/main" val="20003"/>
                    </a:ext>
                  </a:extLst>
                </a:gridCol>
                <a:gridCol w="809941">
                  <a:extLst>
                    <a:ext uri="{9D8B030D-6E8A-4147-A177-3AD203B41FA5}">
                      <a16:colId xmlns:a16="http://schemas.microsoft.com/office/drawing/2014/main" val="20004"/>
                    </a:ext>
                  </a:extLst>
                </a:gridCol>
                <a:gridCol w="75932">
                  <a:extLst>
                    <a:ext uri="{9D8B030D-6E8A-4147-A177-3AD203B41FA5}">
                      <a16:colId xmlns:a16="http://schemas.microsoft.com/office/drawing/2014/main" val="20005"/>
                    </a:ext>
                  </a:extLst>
                </a:gridCol>
                <a:gridCol w="787793">
                  <a:extLst>
                    <a:ext uri="{9D8B030D-6E8A-4147-A177-3AD203B41FA5}">
                      <a16:colId xmlns:a16="http://schemas.microsoft.com/office/drawing/2014/main" val="20006"/>
                    </a:ext>
                  </a:extLst>
                </a:gridCol>
              </a:tblGrid>
              <a:tr h="557611">
                <a:tc>
                  <a:txBody>
                    <a:bodyPr/>
                    <a:lstStyle/>
                    <a:p>
                      <a:pPr algn="ctr" fontAlgn="ctr"/>
                      <a:r>
                        <a:rPr lang="es-CO" sz="1200" b="1" i="0" u="none" strike="noStrike">
                          <a:effectLst/>
                          <a:latin typeface="Calibri" panose="020F0502020204030204" pitchFamily="34" charset="0"/>
                        </a:rPr>
                        <a:t>ACTIVO</a:t>
                      </a:r>
                    </a:p>
                  </a:txBody>
                  <a:tcPr marL="9058" marR="9058" marT="9058"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31-Octubre-2020</a:t>
                      </a:r>
                    </a:p>
                  </a:txBody>
                  <a:tcPr marL="9058" marR="9058" marT="905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31-Octubre-2019</a:t>
                      </a:r>
                    </a:p>
                  </a:txBody>
                  <a:tcPr marL="9058" marR="9058" marT="905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9058" marR="9058" marT="905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Variación % Octubre 2020 - 2019</a:t>
                      </a:r>
                    </a:p>
                  </a:txBody>
                  <a:tcPr marL="9058" marR="9058" marT="905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058" marR="9058" marT="9058"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Oct - Dic 2020-2019</a:t>
                      </a:r>
                    </a:p>
                  </a:txBody>
                  <a:tcPr marL="9058" marR="9058" marT="905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0"/>
                  </a:ext>
                </a:extLst>
              </a:tr>
              <a:tr h="191909">
                <a:tc>
                  <a:txBody>
                    <a:bodyPr/>
                    <a:lstStyle/>
                    <a:p>
                      <a:pPr algn="l" fontAlgn="ctr"/>
                      <a:r>
                        <a:rPr lang="es-CO" sz="1200" b="1" i="0" u="none" strike="noStrike">
                          <a:effectLst/>
                          <a:latin typeface="Calibri" panose="020F0502020204030204" pitchFamily="34" charset="0"/>
                        </a:rPr>
                        <a:t>ACTIVO CORRIENTE</a:t>
                      </a:r>
                    </a:p>
                  </a:txBody>
                  <a:tcPr marL="9058" marR="9058" marT="9058"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9058" marR="9058" marT="90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058" marR="9058" marT="90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058" marR="9058" marT="90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058" marR="9058" marT="90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9058" marR="9058" marT="9058"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35881">
                <a:tc>
                  <a:txBody>
                    <a:bodyPr/>
                    <a:lstStyle/>
                    <a:p>
                      <a:pPr algn="l" fontAlgn="ctr"/>
                      <a:r>
                        <a:rPr lang="es-CO" sz="1200" b="0" i="0" u="none" strike="noStrike" dirty="0">
                          <a:effectLst/>
                          <a:latin typeface="Calibri" panose="020F0502020204030204" pitchFamily="34" charset="0"/>
                        </a:rPr>
                        <a:t>Efectivo en Bancos</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370</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455</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475</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a:t>
                      </a:r>
                    </a:p>
                  </a:txBody>
                  <a:tcPr marL="9058" marR="9058" marT="9058"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a:t>
                      </a:r>
                    </a:p>
                  </a:txBody>
                  <a:tcPr marL="9058" marR="9058" marT="9058" marB="0" anchor="ctr">
                    <a:lnL>
                      <a:noFill/>
                    </a:lnL>
                    <a:lnR>
                      <a:noFill/>
                    </a:lnR>
                    <a:lnT>
                      <a:noFill/>
                    </a:lnT>
                    <a:lnB>
                      <a:noFill/>
                    </a:lnB>
                  </a:tcPr>
                </a:tc>
                <a:extLst>
                  <a:ext uri="{0D108BD9-81ED-4DB2-BD59-A6C34878D82A}">
                    <a16:rowId xmlns:a16="http://schemas.microsoft.com/office/drawing/2014/main" val="10002"/>
                  </a:ext>
                </a:extLst>
              </a:tr>
              <a:tr h="235881">
                <a:tc>
                  <a:txBody>
                    <a:bodyPr/>
                    <a:lstStyle/>
                    <a:p>
                      <a:pPr algn="l" fontAlgn="ctr"/>
                      <a:r>
                        <a:rPr lang="es-CO" sz="1200" b="0" i="0" u="none" strike="noStrike">
                          <a:effectLst/>
                          <a:latin typeface="Calibri" panose="020F0502020204030204" pitchFamily="34" charset="0"/>
                        </a:rPr>
                        <a:t>Efectivo de uso restringido</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5,716</a:t>
                      </a:r>
                    </a:p>
                  </a:txBody>
                  <a:tcPr marL="9058" marR="9058" marT="9058"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6,392</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6,640</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9058" marR="9058" marT="9058"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a:t>
                      </a:r>
                    </a:p>
                  </a:txBody>
                  <a:tcPr marL="9058" marR="9058" marT="9058" marB="0" anchor="ctr">
                    <a:lnL>
                      <a:noFill/>
                    </a:lnL>
                    <a:lnR>
                      <a:noFill/>
                    </a:lnR>
                    <a:lnT>
                      <a:noFill/>
                    </a:lnT>
                    <a:lnB>
                      <a:noFill/>
                    </a:lnB>
                  </a:tcPr>
                </a:tc>
                <a:extLst>
                  <a:ext uri="{0D108BD9-81ED-4DB2-BD59-A6C34878D82A}">
                    <a16:rowId xmlns:a16="http://schemas.microsoft.com/office/drawing/2014/main" val="10003"/>
                  </a:ext>
                </a:extLst>
              </a:tr>
              <a:tr h="235881">
                <a:tc>
                  <a:txBody>
                    <a:bodyPr/>
                    <a:lstStyle/>
                    <a:p>
                      <a:pPr algn="l" fontAlgn="ctr"/>
                      <a:r>
                        <a:rPr lang="es-CO" sz="1200" b="0" i="0" u="none" strike="noStrike">
                          <a:effectLst/>
                          <a:latin typeface="Calibri" panose="020F0502020204030204" pitchFamily="34" charset="0"/>
                        </a:rPr>
                        <a:t>Inversiones de administración de liquidez</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9,824</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12,232</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10,076</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-20</a:t>
                      </a:r>
                    </a:p>
                  </a:txBody>
                  <a:tcPr marL="9058" marR="9058" marT="9058"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9058" marR="9058" marT="9058" marB="0" anchor="ctr">
                    <a:lnL>
                      <a:noFill/>
                    </a:lnL>
                    <a:lnR>
                      <a:noFill/>
                    </a:lnR>
                    <a:lnT>
                      <a:noFill/>
                    </a:lnT>
                    <a:lnB>
                      <a:noFill/>
                    </a:lnB>
                  </a:tcPr>
                </a:tc>
                <a:extLst>
                  <a:ext uri="{0D108BD9-81ED-4DB2-BD59-A6C34878D82A}">
                    <a16:rowId xmlns:a16="http://schemas.microsoft.com/office/drawing/2014/main" val="10004"/>
                  </a:ext>
                </a:extLst>
              </a:tr>
              <a:tr h="235881">
                <a:tc>
                  <a:txBody>
                    <a:bodyPr/>
                    <a:lstStyle/>
                    <a:p>
                      <a:pPr algn="l" fontAlgn="ctr"/>
                      <a:r>
                        <a:rPr lang="es-CO" sz="1200" b="0" i="0" u="none" strike="noStrike">
                          <a:effectLst/>
                          <a:latin typeface="Calibri" panose="020F0502020204030204" pitchFamily="34" charset="0"/>
                        </a:rPr>
                        <a:t>Cuentas por Cobrar Corto Plazo</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4,200</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4,177</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5,482</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a:t>
                      </a:r>
                    </a:p>
                  </a:txBody>
                  <a:tcPr marL="9058" marR="9058" marT="9058"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a:t>
                      </a:r>
                    </a:p>
                  </a:txBody>
                  <a:tcPr marL="9058" marR="9058" marT="9058" marB="0" anchor="ctr">
                    <a:lnL>
                      <a:noFill/>
                    </a:lnL>
                    <a:lnR>
                      <a:noFill/>
                    </a:lnR>
                    <a:lnT>
                      <a:noFill/>
                    </a:lnT>
                    <a:lnB>
                      <a:noFill/>
                    </a:lnB>
                  </a:tcPr>
                </a:tc>
                <a:extLst>
                  <a:ext uri="{0D108BD9-81ED-4DB2-BD59-A6C34878D82A}">
                    <a16:rowId xmlns:a16="http://schemas.microsoft.com/office/drawing/2014/main" val="10005"/>
                  </a:ext>
                </a:extLst>
              </a:tr>
              <a:tr h="235881">
                <a:tc>
                  <a:txBody>
                    <a:bodyPr/>
                    <a:lstStyle/>
                    <a:p>
                      <a:pPr algn="l" fontAlgn="ctr"/>
                      <a:r>
                        <a:rPr lang="es-CO" sz="1200" b="0" i="0" u="none" strike="noStrike" dirty="0">
                          <a:effectLst/>
                          <a:latin typeface="Calibri" panose="020F0502020204030204" pitchFamily="34" charset="0"/>
                        </a:rPr>
                        <a:t>Anticipos y Saldo a Favor en Impuestos</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8,474</a:t>
                      </a:r>
                    </a:p>
                  </a:txBody>
                  <a:tcPr marL="9058" marR="9058" marT="90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8,235</a:t>
                      </a:r>
                    </a:p>
                  </a:txBody>
                  <a:tcPr marL="9058" marR="9058" marT="90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8,189</a:t>
                      </a:r>
                    </a:p>
                  </a:txBody>
                  <a:tcPr marL="9058" marR="9058" marT="90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3</a:t>
                      </a:r>
                    </a:p>
                  </a:txBody>
                  <a:tcPr marL="9058" marR="9058" marT="90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a:t>
                      </a:r>
                    </a:p>
                  </a:txBody>
                  <a:tcPr marL="9058" marR="9058" marT="9058"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1909">
                <a:tc>
                  <a:txBody>
                    <a:bodyPr/>
                    <a:lstStyle/>
                    <a:p>
                      <a:pPr algn="l" fontAlgn="ctr"/>
                      <a:r>
                        <a:rPr lang="es-CO" sz="1200" b="1" i="0" u="none" strike="noStrike">
                          <a:effectLst/>
                          <a:latin typeface="Calibri" panose="020F0502020204030204" pitchFamily="34" charset="0"/>
                        </a:rPr>
                        <a:t>TOTAL ACTIVO CORRIENTE</a:t>
                      </a:r>
                    </a:p>
                  </a:txBody>
                  <a:tcPr marL="9058" marR="9058" marT="9058"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28,584</a:t>
                      </a:r>
                    </a:p>
                  </a:txBody>
                  <a:tcPr marL="9058" marR="9058" marT="90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ctr"/>
                      <a:r>
                        <a:rPr lang="es-CO" sz="1200" b="1" i="0" u="none" strike="noStrike">
                          <a:effectLst/>
                          <a:latin typeface="Calibri" panose="020F0502020204030204" pitchFamily="34" charset="0"/>
                        </a:rPr>
                        <a:t>31,491</a:t>
                      </a:r>
                    </a:p>
                  </a:txBody>
                  <a:tcPr marL="9058" marR="9058" marT="90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ctr"/>
                      <a:r>
                        <a:rPr lang="es-CO" sz="1200" b="1" i="0" u="none" strike="noStrike">
                          <a:effectLst/>
                          <a:latin typeface="Calibri" panose="020F0502020204030204" pitchFamily="34" charset="0"/>
                        </a:rPr>
                        <a:t>30,863</a:t>
                      </a:r>
                    </a:p>
                  </a:txBody>
                  <a:tcPr marL="9058" marR="9058" marT="90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9058" marR="9058" marT="90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58"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-7</a:t>
                      </a:r>
                    </a:p>
                  </a:txBody>
                  <a:tcPr marL="9058" marR="9058" marT="90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7"/>
                  </a:ext>
                </a:extLst>
              </a:tr>
              <a:tr h="191909">
                <a:tc>
                  <a:txBody>
                    <a:bodyPr/>
                    <a:lstStyle/>
                    <a:p>
                      <a:pPr algn="l" fontAlgn="ctr"/>
                      <a:endParaRPr lang="es-CO" sz="1200" b="1"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5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5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5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5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58"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8"/>
                  </a:ext>
                </a:extLst>
              </a:tr>
              <a:tr h="191909">
                <a:tc>
                  <a:txBody>
                    <a:bodyPr/>
                    <a:lstStyle/>
                    <a:p>
                      <a:pPr algn="l" fontAlgn="ctr"/>
                      <a:r>
                        <a:rPr lang="es-CO" sz="1200" b="1" i="0" u="none" strike="noStrike">
                          <a:effectLst/>
                          <a:latin typeface="Calibri" panose="020F0502020204030204" pitchFamily="34" charset="0"/>
                        </a:rPr>
                        <a:t>ACTIVO NO CORRIENTE</a:t>
                      </a:r>
                    </a:p>
                  </a:txBody>
                  <a:tcPr marL="9058" marR="9058" marT="9058"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58" marB="0" anchor="ctr">
                    <a:lnL>
                      <a:noFill/>
                    </a:lnL>
                    <a:lnR>
                      <a:noFill/>
                    </a:lnR>
                    <a:lnT>
                      <a:noFill/>
                    </a:lnT>
                    <a:lnB>
                      <a:noFill/>
                    </a:lnB>
                  </a:tcPr>
                </a:tc>
                <a:extLst>
                  <a:ext uri="{0D108BD9-81ED-4DB2-BD59-A6C34878D82A}">
                    <a16:rowId xmlns:a16="http://schemas.microsoft.com/office/drawing/2014/main" val="10009"/>
                  </a:ext>
                </a:extLst>
              </a:tr>
              <a:tr h="235881">
                <a:tc>
                  <a:txBody>
                    <a:bodyPr/>
                    <a:lstStyle/>
                    <a:p>
                      <a:pPr algn="l" fontAlgn="ctr"/>
                      <a:r>
                        <a:rPr lang="es-CO" sz="1200" b="0" i="0" u="none" strike="noStrike">
                          <a:effectLst/>
                          <a:latin typeface="Calibri" panose="020F0502020204030204" pitchFamily="34" charset="0"/>
                        </a:rPr>
                        <a:t>Cuentas por Cobrar Largo Plazo</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 </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058" marR="9058" marT="9058"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058" marR="9058" marT="9058" marB="0" anchor="ctr">
                    <a:lnL>
                      <a:noFill/>
                    </a:lnL>
                    <a:lnR>
                      <a:noFill/>
                    </a:lnR>
                    <a:lnT>
                      <a:noFill/>
                    </a:lnT>
                    <a:lnB>
                      <a:noFill/>
                    </a:lnB>
                  </a:tcPr>
                </a:tc>
                <a:extLst>
                  <a:ext uri="{0D108BD9-81ED-4DB2-BD59-A6C34878D82A}">
                    <a16:rowId xmlns:a16="http://schemas.microsoft.com/office/drawing/2014/main" val="10010"/>
                  </a:ext>
                </a:extLst>
              </a:tr>
              <a:tr h="235881">
                <a:tc>
                  <a:txBody>
                    <a:bodyPr/>
                    <a:lstStyle/>
                    <a:p>
                      <a:pPr algn="l" fontAlgn="ctr"/>
                      <a:r>
                        <a:rPr lang="es-CO" sz="1200" b="0" i="0" u="none" strike="noStrike">
                          <a:effectLst/>
                          <a:latin typeface="Calibri" panose="020F0502020204030204" pitchFamily="34" charset="0"/>
                        </a:rPr>
                        <a:t>Deterioro</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58" marR="9058" marT="90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(598)</a:t>
                      </a:r>
                    </a:p>
                  </a:txBody>
                  <a:tcPr marL="9058" marR="9058" marT="90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(598)</a:t>
                      </a:r>
                    </a:p>
                  </a:txBody>
                  <a:tcPr marL="9058" marR="9058" marT="90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0</a:t>
                      </a:r>
                    </a:p>
                  </a:txBody>
                  <a:tcPr marL="9058" marR="9058" marT="90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058" marR="9058" marT="9058"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35881">
                <a:tc>
                  <a:txBody>
                    <a:bodyPr/>
                    <a:lstStyle/>
                    <a:p>
                      <a:pPr algn="l" fontAlgn="ctr"/>
                      <a:r>
                        <a:rPr lang="es-CO" sz="1200" b="0" i="0" u="none" strike="noStrike">
                          <a:effectLst/>
                          <a:latin typeface="Calibri" panose="020F0502020204030204" pitchFamily="34" charset="0"/>
                        </a:rPr>
                        <a:t>Total Cuenta por Cobrar Largo Plazo</a:t>
                      </a:r>
                    </a:p>
                  </a:txBody>
                  <a:tcPr marL="9058" marR="9058" marT="9058"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058" marR="9058" marT="90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0</a:t>
                      </a:r>
                    </a:p>
                  </a:txBody>
                  <a:tcPr marL="9058" marR="9058" marT="90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0</a:t>
                      </a:r>
                    </a:p>
                  </a:txBody>
                  <a:tcPr marL="9058" marR="9058" marT="90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0</a:t>
                      </a:r>
                    </a:p>
                  </a:txBody>
                  <a:tcPr marL="9058" marR="9058" marT="90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058" marR="9058" marT="90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91909">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3"/>
                  </a:ext>
                </a:extLst>
              </a:tr>
              <a:tr h="235881">
                <a:tc>
                  <a:txBody>
                    <a:bodyPr/>
                    <a:lstStyle/>
                    <a:p>
                      <a:pPr algn="l" fontAlgn="ctr"/>
                      <a:r>
                        <a:rPr lang="es-CO" sz="1200" b="0" i="0" u="none" strike="noStrike">
                          <a:effectLst/>
                          <a:latin typeface="Calibri" panose="020F0502020204030204" pitchFamily="34" charset="0"/>
                        </a:rPr>
                        <a:t>Propiedades, Planta y equipo</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415</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462</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438</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a:t>
                      </a:r>
                    </a:p>
                  </a:txBody>
                  <a:tcPr marL="9058" marR="9058" marT="9058"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a:t>
                      </a:r>
                    </a:p>
                  </a:txBody>
                  <a:tcPr marL="9058" marR="9058" marT="9058" marB="0" anchor="ctr">
                    <a:lnL>
                      <a:noFill/>
                    </a:lnL>
                    <a:lnR>
                      <a:noFill/>
                    </a:lnR>
                    <a:lnT>
                      <a:noFill/>
                    </a:lnT>
                    <a:lnB>
                      <a:noFill/>
                    </a:lnB>
                  </a:tcPr>
                </a:tc>
                <a:extLst>
                  <a:ext uri="{0D108BD9-81ED-4DB2-BD59-A6C34878D82A}">
                    <a16:rowId xmlns:a16="http://schemas.microsoft.com/office/drawing/2014/main" val="10014"/>
                  </a:ext>
                </a:extLst>
              </a:tr>
              <a:tr h="235881">
                <a:tc>
                  <a:txBody>
                    <a:bodyPr/>
                    <a:lstStyle/>
                    <a:p>
                      <a:pPr algn="l" fontAlgn="ctr"/>
                      <a:r>
                        <a:rPr lang="es-CO" sz="1200" b="0" i="0" u="none" strike="noStrike">
                          <a:effectLst/>
                          <a:latin typeface="Calibri" panose="020F0502020204030204" pitchFamily="34" charset="0"/>
                        </a:rPr>
                        <a:t>Otros Activos (Intangibles)</a:t>
                      </a: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2,769</a:t>
                      </a:r>
                    </a:p>
                  </a:txBody>
                  <a:tcPr marL="9058" marR="9058" marT="90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1,828</a:t>
                      </a:r>
                    </a:p>
                  </a:txBody>
                  <a:tcPr marL="9058" marR="9058" marT="90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dirty="0">
                          <a:effectLst/>
                          <a:latin typeface="Calibri" panose="020F0502020204030204" pitchFamily="34" charset="0"/>
                        </a:rPr>
                        <a:t>2,385</a:t>
                      </a:r>
                    </a:p>
                  </a:txBody>
                  <a:tcPr marL="9058" marR="9058" marT="90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51</a:t>
                      </a:r>
                    </a:p>
                  </a:txBody>
                  <a:tcPr marL="9058" marR="9058" marT="905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a:t>
                      </a:r>
                    </a:p>
                  </a:txBody>
                  <a:tcPr marL="9058" marR="9058" marT="9058"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35881">
                <a:tc>
                  <a:txBody>
                    <a:bodyPr/>
                    <a:lstStyle/>
                    <a:p>
                      <a:pPr algn="l" fontAlgn="ctr"/>
                      <a:r>
                        <a:rPr lang="es-CO" sz="1200" b="1" i="0" u="none" strike="noStrike">
                          <a:effectLst/>
                          <a:latin typeface="Calibri" panose="020F0502020204030204" pitchFamily="34" charset="0"/>
                        </a:rPr>
                        <a:t>TOTAL ACTIVO NO CORRIENTE</a:t>
                      </a:r>
                    </a:p>
                  </a:txBody>
                  <a:tcPr marL="9058" marR="9058" marT="9058"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3,184</a:t>
                      </a:r>
                    </a:p>
                  </a:txBody>
                  <a:tcPr marL="9058" marR="9058" marT="90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ctr"/>
                      <a:r>
                        <a:rPr lang="es-CO" sz="1200" b="1" i="0" u="none" strike="noStrike">
                          <a:effectLst/>
                          <a:latin typeface="Calibri" panose="020F0502020204030204" pitchFamily="34" charset="0"/>
                        </a:rPr>
                        <a:t>2,290</a:t>
                      </a:r>
                    </a:p>
                  </a:txBody>
                  <a:tcPr marL="9058" marR="9058" marT="90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ctr"/>
                      <a:r>
                        <a:rPr lang="es-CO" sz="1200" b="1" i="0" u="none" strike="noStrike">
                          <a:effectLst/>
                          <a:latin typeface="Calibri" panose="020F0502020204030204" pitchFamily="34" charset="0"/>
                        </a:rPr>
                        <a:t>2,822</a:t>
                      </a:r>
                    </a:p>
                  </a:txBody>
                  <a:tcPr marL="9058" marR="9058" marT="90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ctr"/>
                      <a:r>
                        <a:rPr lang="es-CO" sz="1200" b="1" i="0" u="none" strike="noStrike">
                          <a:effectLst/>
                          <a:latin typeface="Calibri" panose="020F0502020204030204" pitchFamily="34" charset="0"/>
                        </a:rPr>
                        <a:t>16</a:t>
                      </a:r>
                    </a:p>
                  </a:txBody>
                  <a:tcPr marL="9058" marR="9058" marT="90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58"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13</a:t>
                      </a:r>
                    </a:p>
                  </a:txBody>
                  <a:tcPr marL="9058" marR="9058" marT="90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6"/>
                  </a:ext>
                </a:extLst>
              </a:tr>
              <a:tr h="191909">
                <a:tc>
                  <a:txBody>
                    <a:bodyPr/>
                    <a:lstStyle/>
                    <a:p>
                      <a:pPr algn="l" fontAlgn="ctr"/>
                      <a:endParaRPr lang="es-CO" sz="1200" b="1"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93634">
                <a:tc>
                  <a:txBody>
                    <a:bodyPr/>
                    <a:lstStyle/>
                    <a:p>
                      <a:pPr algn="l" fontAlgn="ctr"/>
                      <a:r>
                        <a:rPr lang="es-CO" sz="1200" b="1" i="0" u="none" strike="noStrike">
                          <a:effectLst/>
                          <a:latin typeface="Calibri" panose="020F0502020204030204" pitchFamily="34" charset="0"/>
                        </a:rPr>
                        <a:t>TOTAL ACTIVO</a:t>
                      </a:r>
                    </a:p>
                  </a:txBody>
                  <a:tcPr marL="9058" marR="9058" marT="9058"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31,768</a:t>
                      </a:r>
                    </a:p>
                  </a:txBody>
                  <a:tcPr marL="9058" marR="9058" marT="90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r" fontAlgn="ctr"/>
                      <a:r>
                        <a:rPr lang="es-CO" sz="1200" b="1" i="0" u="none" strike="noStrike">
                          <a:effectLst/>
                          <a:latin typeface="Calibri" panose="020F0502020204030204" pitchFamily="34" charset="0"/>
                        </a:rPr>
                        <a:t>33,781</a:t>
                      </a:r>
                    </a:p>
                  </a:txBody>
                  <a:tcPr marL="9058" marR="9058" marT="90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r" fontAlgn="ctr"/>
                      <a:r>
                        <a:rPr lang="es-CO" sz="1200" b="1" i="0" u="none" strike="noStrike">
                          <a:effectLst/>
                          <a:latin typeface="Calibri" panose="020F0502020204030204" pitchFamily="34" charset="0"/>
                        </a:rPr>
                        <a:t>33,685</a:t>
                      </a:r>
                    </a:p>
                  </a:txBody>
                  <a:tcPr marL="9058" marR="9058" marT="90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r" fontAlgn="ctr"/>
                      <a:r>
                        <a:rPr lang="es-CO" sz="1200" b="1" i="0" u="none" strike="noStrike">
                          <a:effectLst/>
                          <a:latin typeface="Calibri" panose="020F0502020204030204" pitchFamily="34" charset="0"/>
                        </a:rPr>
                        <a:t>-6</a:t>
                      </a:r>
                    </a:p>
                  </a:txBody>
                  <a:tcPr marL="9058" marR="9058" marT="90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58"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-6</a:t>
                      </a:r>
                    </a:p>
                  </a:txBody>
                  <a:tcPr marL="9058" marR="9058" marT="905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8"/>
                  </a:ext>
                </a:extLst>
              </a:tr>
            </a:tbl>
          </a:graphicData>
        </a:graphic>
      </p:graphicFrame>
      <p:sp>
        <p:nvSpPr>
          <p:cNvPr id="12" name="Botón de acción: ir hacia delante o siguiente 11">
            <a:hlinkClick r:id="rId2" action="ppaction://hlinksldjump" highlightClick="1"/>
            <a:extLst>
              <a:ext uri="{FF2B5EF4-FFF2-40B4-BE49-F238E27FC236}">
                <a16:creationId xmlns:a16="http://schemas.microsoft.com/office/drawing/2014/main" id="{DED6E9ED-0562-4AA4-BC16-590BF31F5CA5}"/>
              </a:ext>
            </a:extLst>
          </p:cNvPr>
          <p:cNvSpPr/>
          <p:nvPr/>
        </p:nvSpPr>
        <p:spPr>
          <a:xfrm>
            <a:off x="4057651" y="2508250"/>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2" action="ppaction://hlinksldjump" highlightClick="1"/>
            <a:extLst>
              <a:ext uri="{FF2B5EF4-FFF2-40B4-BE49-F238E27FC236}">
                <a16:creationId xmlns:a16="http://schemas.microsoft.com/office/drawing/2014/main" id="{64CEA62E-F87D-400E-8255-A64C0B09CE5E}"/>
              </a:ext>
            </a:extLst>
          </p:cNvPr>
          <p:cNvSpPr/>
          <p:nvPr/>
        </p:nvSpPr>
        <p:spPr>
          <a:xfrm>
            <a:off x="4956176" y="2754314"/>
            <a:ext cx="200025" cy="10477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4257" name="Imagen 8">
            <a:hlinkClick r:id="rId3" action="ppaction://hlinksldjump"/>
            <a:extLst>
              <a:ext uri="{FF2B5EF4-FFF2-40B4-BE49-F238E27FC236}">
                <a16:creationId xmlns:a16="http://schemas.microsoft.com/office/drawing/2014/main" id="{3573632F-0C01-465D-828F-7A4135DED4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9114" y="2973389"/>
            <a:ext cx="206375" cy="10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Botón de acción: ir hacia delante o siguiente 14">
            <a:hlinkClick r:id="rId3" action="ppaction://hlinksldjump" highlightClick="1"/>
            <a:extLst>
              <a:ext uri="{FF2B5EF4-FFF2-40B4-BE49-F238E27FC236}">
                <a16:creationId xmlns:a16="http://schemas.microsoft.com/office/drawing/2014/main" id="{4E49D518-09D9-42FB-8224-12326AF0ABD6}"/>
              </a:ext>
            </a:extLst>
          </p:cNvPr>
          <p:cNvSpPr/>
          <p:nvPr/>
        </p:nvSpPr>
        <p:spPr>
          <a:xfrm>
            <a:off x="4329114" y="4032251"/>
            <a:ext cx="238125"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6" name="Botón de acción: ir hacia delante o siguiente 15">
            <a:hlinkClick r:id="rId5" action="ppaction://hlinksldjump" highlightClick="1"/>
            <a:extLst>
              <a:ext uri="{FF2B5EF4-FFF2-40B4-BE49-F238E27FC236}">
                <a16:creationId xmlns:a16="http://schemas.microsoft.com/office/drawing/2014/main" id="{20FF6D7B-5F45-4835-84DB-6105073A28C8}"/>
              </a:ext>
            </a:extLst>
          </p:cNvPr>
          <p:cNvSpPr/>
          <p:nvPr/>
        </p:nvSpPr>
        <p:spPr>
          <a:xfrm>
            <a:off x="4213226" y="4927600"/>
            <a:ext cx="206375"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7" name="Botón de acción: ir hacia delante o siguiente 16">
            <a:hlinkClick r:id="rId5" action="ppaction://hlinksldjump" highlightClick="1"/>
            <a:extLst>
              <a:ext uri="{FF2B5EF4-FFF2-40B4-BE49-F238E27FC236}">
                <a16:creationId xmlns:a16="http://schemas.microsoft.com/office/drawing/2014/main" id="{453DBF7A-E4E1-4F81-B77B-8C17DF7DD2AB}"/>
              </a:ext>
            </a:extLst>
          </p:cNvPr>
          <p:cNvSpPr/>
          <p:nvPr/>
        </p:nvSpPr>
        <p:spPr>
          <a:xfrm>
            <a:off x="4059238" y="5184775"/>
            <a:ext cx="239712" cy="10318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22">
            <a:hlinkClick r:id="rId5" action="ppaction://hlinksldjump" highlightClick="1"/>
            <a:extLst>
              <a:ext uri="{FF2B5EF4-FFF2-40B4-BE49-F238E27FC236}">
                <a16:creationId xmlns:a16="http://schemas.microsoft.com/office/drawing/2014/main" id="{2D4FEB0B-ED4D-4977-A7AC-EC101723B7A5}"/>
              </a:ext>
            </a:extLst>
          </p:cNvPr>
          <p:cNvSpPr/>
          <p:nvPr/>
        </p:nvSpPr>
        <p:spPr>
          <a:xfrm>
            <a:off x="4808539" y="3230564"/>
            <a:ext cx="200025" cy="10318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2" action="ppaction://hlinksldjump" highlightClick="1"/>
            <a:extLst>
              <a:ext uri="{FF2B5EF4-FFF2-40B4-BE49-F238E27FC236}">
                <a16:creationId xmlns:a16="http://schemas.microsoft.com/office/drawing/2014/main" id="{AEDF758B-EBE9-4BAA-94C0-BD5092E02F1B}"/>
              </a:ext>
            </a:extLst>
          </p:cNvPr>
          <p:cNvSpPr/>
          <p:nvPr/>
        </p:nvSpPr>
        <p:spPr>
          <a:xfrm>
            <a:off x="3611563" y="2281239"/>
            <a:ext cx="203200" cy="10477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grpSp>
        <p:nvGrpSpPr>
          <p:cNvPr id="24" name="Grupo 23">
            <a:extLst>
              <a:ext uri="{FF2B5EF4-FFF2-40B4-BE49-F238E27FC236}">
                <a16:creationId xmlns:a16="http://schemas.microsoft.com/office/drawing/2014/main" id="{15E3A711-2CF4-4BAE-93D8-E503ED3A093F}"/>
              </a:ext>
            </a:extLst>
          </p:cNvPr>
          <p:cNvGrpSpPr/>
          <p:nvPr/>
        </p:nvGrpSpPr>
        <p:grpSpPr>
          <a:xfrm>
            <a:off x="12701" y="76812"/>
            <a:ext cx="12179299" cy="6754898"/>
            <a:chOff x="12701" y="76812"/>
            <a:chExt cx="12179299" cy="6754898"/>
          </a:xfrm>
        </p:grpSpPr>
        <p:pic>
          <p:nvPicPr>
            <p:cNvPr id="25" name="Imagen 24">
              <a:extLst>
                <a:ext uri="{FF2B5EF4-FFF2-40B4-BE49-F238E27FC236}">
                  <a16:creationId xmlns:a16="http://schemas.microsoft.com/office/drawing/2014/main" id="{34B97487-1A23-4F67-B184-68E135310DB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26" name="Imagen 25">
              <a:extLst>
                <a:ext uri="{FF2B5EF4-FFF2-40B4-BE49-F238E27FC236}">
                  <a16:creationId xmlns:a16="http://schemas.microsoft.com/office/drawing/2014/main" id="{3D9978B1-AD8F-4E89-8AA3-E21FA32156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27" name="Grupo 26">
              <a:extLst>
                <a:ext uri="{FF2B5EF4-FFF2-40B4-BE49-F238E27FC236}">
                  <a16:creationId xmlns:a16="http://schemas.microsoft.com/office/drawing/2014/main" id="{BDB4DB8D-A7D9-40B3-8CFF-0C78845DD27E}"/>
                </a:ext>
              </a:extLst>
            </p:cNvPr>
            <p:cNvGrpSpPr/>
            <p:nvPr/>
          </p:nvGrpSpPr>
          <p:grpSpPr>
            <a:xfrm>
              <a:off x="12701" y="6514210"/>
              <a:ext cx="12179299" cy="317500"/>
              <a:chOff x="0" y="6540500"/>
              <a:chExt cx="12179299" cy="317500"/>
            </a:xfrm>
          </p:grpSpPr>
          <p:sp>
            <p:nvSpPr>
              <p:cNvPr id="28" name="Rectángulo 27">
                <a:extLst>
                  <a:ext uri="{FF2B5EF4-FFF2-40B4-BE49-F238E27FC236}">
                    <a16:creationId xmlns:a16="http://schemas.microsoft.com/office/drawing/2014/main" id="{094FE2FA-378C-4AF5-8748-C39F5AD243F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9" name="CuadroTexto 28">
                <a:extLst>
                  <a:ext uri="{FF2B5EF4-FFF2-40B4-BE49-F238E27FC236}">
                    <a16:creationId xmlns:a16="http://schemas.microsoft.com/office/drawing/2014/main" id="{12BF80A2-77B9-4DB7-9650-6026CB1488C8}"/>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0A4B26E0-9C8E-4B7F-A1A8-65164E547E4E}"/>
              </a:ext>
            </a:extLst>
          </p:cNvPr>
          <p:cNvSpPr txBox="1">
            <a:spLocks/>
          </p:cNvSpPr>
          <p:nvPr/>
        </p:nvSpPr>
        <p:spPr>
          <a:xfrm>
            <a:off x="2913063" y="277813"/>
            <a:ext cx="5065712"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200" dirty="0">
                <a:solidFill>
                  <a:srgbClr val="0070C0"/>
                </a:solidFill>
                <a:latin typeface="+mn-lt"/>
                <a:ea typeface="+mn-ea"/>
                <a:cs typeface="Lato Regular"/>
              </a:rPr>
              <a:t>ESTADO DE SITUACION FINANCIERA INDIVIDUAL</a:t>
            </a:r>
          </a:p>
          <a:p>
            <a:pPr algn="ctr">
              <a:defRPr/>
            </a:pPr>
            <a:r>
              <a:rPr lang="es-CO" sz="788" dirty="0">
                <a:solidFill>
                  <a:srgbClr val="0070C0"/>
                </a:solidFill>
                <a:latin typeface="+mn-lt"/>
                <a:ea typeface="+mn-ea"/>
                <a:cs typeface="Lato Regular"/>
              </a:rPr>
              <a:t>AL 31 DE OCTUBRE DE 2020 Y 31 DE OCTUBRE DE 2019</a:t>
            </a:r>
          </a:p>
          <a:p>
            <a:pPr algn="ctr">
              <a:defRPr/>
            </a:pPr>
            <a:r>
              <a:rPr lang="es-CO" sz="788" dirty="0">
                <a:solidFill>
                  <a:srgbClr val="0070C0"/>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2" name="Tabla 1">
            <a:extLst>
              <a:ext uri="{FF2B5EF4-FFF2-40B4-BE49-F238E27FC236}">
                <a16:creationId xmlns:a16="http://schemas.microsoft.com/office/drawing/2014/main" id="{3824EB32-86C8-4A03-8F6F-A7E5E7208376}"/>
              </a:ext>
            </a:extLst>
          </p:cNvPr>
          <p:cNvGraphicFramePr>
            <a:graphicFrameLocks noGrp="1"/>
          </p:cNvGraphicFramePr>
          <p:nvPr/>
        </p:nvGraphicFramePr>
        <p:xfrm>
          <a:off x="2293938" y="1377951"/>
          <a:ext cx="7507286" cy="4218073"/>
        </p:xfrm>
        <a:graphic>
          <a:graphicData uri="http://schemas.openxmlformats.org/drawingml/2006/table">
            <a:tbl>
              <a:tblPr/>
              <a:tblGrid>
                <a:gridCol w="2675403">
                  <a:extLst>
                    <a:ext uri="{9D8B030D-6E8A-4147-A177-3AD203B41FA5}">
                      <a16:colId xmlns:a16="http://schemas.microsoft.com/office/drawing/2014/main" val="20000"/>
                    </a:ext>
                  </a:extLst>
                </a:gridCol>
                <a:gridCol w="1118636">
                  <a:extLst>
                    <a:ext uri="{9D8B030D-6E8A-4147-A177-3AD203B41FA5}">
                      <a16:colId xmlns:a16="http://schemas.microsoft.com/office/drawing/2014/main" val="20001"/>
                    </a:ext>
                  </a:extLst>
                </a:gridCol>
                <a:gridCol w="1150764">
                  <a:extLst>
                    <a:ext uri="{9D8B030D-6E8A-4147-A177-3AD203B41FA5}">
                      <a16:colId xmlns:a16="http://schemas.microsoft.com/office/drawing/2014/main" val="20002"/>
                    </a:ext>
                  </a:extLst>
                </a:gridCol>
                <a:gridCol w="918712">
                  <a:extLst>
                    <a:ext uri="{9D8B030D-6E8A-4147-A177-3AD203B41FA5}">
                      <a16:colId xmlns:a16="http://schemas.microsoft.com/office/drawing/2014/main" val="20003"/>
                    </a:ext>
                  </a:extLst>
                </a:gridCol>
                <a:gridCol w="795473">
                  <a:extLst>
                    <a:ext uri="{9D8B030D-6E8A-4147-A177-3AD203B41FA5}">
                      <a16:colId xmlns:a16="http://schemas.microsoft.com/office/drawing/2014/main" val="20004"/>
                    </a:ext>
                  </a:extLst>
                </a:gridCol>
                <a:gridCol w="74575">
                  <a:extLst>
                    <a:ext uri="{9D8B030D-6E8A-4147-A177-3AD203B41FA5}">
                      <a16:colId xmlns:a16="http://schemas.microsoft.com/office/drawing/2014/main" val="20005"/>
                    </a:ext>
                  </a:extLst>
                </a:gridCol>
                <a:gridCol w="773723">
                  <a:extLst>
                    <a:ext uri="{9D8B030D-6E8A-4147-A177-3AD203B41FA5}">
                      <a16:colId xmlns:a16="http://schemas.microsoft.com/office/drawing/2014/main" val="20006"/>
                    </a:ext>
                  </a:extLst>
                </a:gridCol>
              </a:tblGrid>
              <a:tr h="557820">
                <a:tc>
                  <a:txBody>
                    <a:bodyPr/>
                    <a:lstStyle/>
                    <a:p>
                      <a:pPr algn="ctr" fontAlgn="ctr"/>
                      <a:r>
                        <a:rPr lang="es-CO" sz="1200" b="1" i="0" u="none" strike="noStrike">
                          <a:effectLst/>
                          <a:latin typeface="Calibri" panose="020F0502020204030204" pitchFamily="34" charset="0"/>
                        </a:rPr>
                        <a:t>PASIVO</a:t>
                      </a:r>
                    </a:p>
                  </a:txBody>
                  <a:tcPr marL="9218" marR="9218" marT="9215"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31-Octubre-2020</a:t>
                      </a:r>
                    </a:p>
                  </a:txBody>
                  <a:tcPr marL="9218" marR="9218" marT="9215"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31-Octubre-2019</a:t>
                      </a:r>
                    </a:p>
                  </a:txBody>
                  <a:tcPr marL="9218" marR="9218" marT="9215"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9218" marR="9218" marT="9215"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Variación % Octubre 2020 - 2019</a:t>
                      </a:r>
                    </a:p>
                  </a:txBody>
                  <a:tcPr marL="9218" marR="9218" marT="9215"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218" marR="9218" marT="9215"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Oct - Dic 2020-2019</a:t>
                      </a:r>
                    </a:p>
                  </a:txBody>
                  <a:tcPr marL="9218" marR="9218" marT="9215"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0"/>
                  </a:ext>
                </a:extLst>
              </a:tr>
              <a:tr h="222961">
                <a:tc>
                  <a:txBody>
                    <a:bodyPr/>
                    <a:lstStyle/>
                    <a:p>
                      <a:pPr algn="l" fontAlgn="ctr"/>
                      <a:r>
                        <a:rPr lang="es-CO" sz="1200" b="1" i="0" u="none" strike="noStrike">
                          <a:effectLst/>
                          <a:latin typeface="Calibri" panose="020F0502020204030204" pitchFamily="34" charset="0"/>
                        </a:rPr>
                        <a:t>PASIVO CORRIENTE</a:t>
                      </a:r>
                    </a:p>
                  </a:txBody>
                  <a:tcPr marL="9218" marR="9218" marT="921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22961">
                <a:tc>
                  <a:txBody>
                    <a:bodyPr/>
                    <a:lstStyle/>
                    <a:p>
                      <a:pPr algn="l" fontAlgn="ctr"/>
                      <a:r>
                        <a:rPr lang="es-CO" sz="1200" b="0" i="0" u="none" strike="noStrike">
                          <a:effectLst/>
                          <a:latin typeface="Calibri" panose="020F0502020204030204" pitchFamily="34" charset="0"/>
                        </a:rPr>
                        <a:t>Cuentas por Pagar</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2,939</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3,275</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3,166</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a:t>
                      </a:r>
                    </a:p>
                  </a:txBody>
                  <a:tcPr marL="9218" marR="9218" marT="921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9218" marR="9218" marT="9215" marB="0" anchor="ctr">
                    <a:lnL>
                      <a:noFill/>
                    </a:lnL>
                    <a:lnR>
                      <a:noFill/>
                    </a:lnR>
                    <a:lnT>
                      <a:noFill/>
                    </a:lnT>
                    <a:lnB>
                      <a:noFill/>
                    </a:lnB>
                  </a:tcPr>
                </a:tc>
                <a:extLst>
                  <a:ext uri="{0D108BD9-81ED-4DB2-BD59-A6C34878D82A}">
                    <a16:rowId xmlns:a16="http://schemas.microsoft.com/office/drawing/2014/main" val="10002"/>
                  </a:ext>
                </a:extLst>
              </a:tr>
              <a:tr h="222961">
                <a:tc>
                  <a:txBody>
                    <a:bodyPr/>
                    <a:lstStyle/>
                    <a:p>
                      <a:pPr algn="l" fontAlgn="ctr"/>
                      <a:r>
                        <a:rPr lang="es-CO" sz="1200" b="0" i="0" u="none" strike="noStrike">
                          <a:effectLst/>
                          <a:latin typeface="Calibri" panose="020F0502020204030204" pitchFamily="34" charset="0"/>
                        </a:rPr>
                        <a:t>Beneficios a los empleados Corto Plazo</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2,992</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2,856</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2,541</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a:t>
                      </a:r>
                    </a:p>
                  </a:txBody>
                  <a:tcPr marL="9218" marR="9218" marT="921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18</a:t>
                      </a:r>
                    </a:p>
                  </a:txBody>
                  <a:tcPr marL="9218" marR="9218" marT="9215" marB="0" anchor="ctr">
                    <a:lnL>
                      <a:noFill/>
                    </a:lnL>
                    <a:lnR>
                      <a:noFill/>
                    </a:lnR>
                    <a:lnT>
                      <a:noFill/>
                    </a:lnT>
                    <a:lnB>
                      <a:noFill/>
                    </a:lnB>
                  </a:tcPr>
                </a:tc>
                <a:extLst>
                  <a:ext uri="{0D108BD9-81ED-4DB2-BD59-A6C34878D82A}">
                    <a16:rowId xmlns:a16="http://schemas.microsoft.com/office/drawing/2014/main" val="10003"/>
                  </a:ext>
                </a:extLst>
              </a:tr>
              <a:tr h="222961">
                <a:tc>
                  <a:txBody>
                    <a:bodyPr/>
                    <a:lstStyle/>
                    <a:p>
                      <a:pPr algn="l" fontAlgn="ctr"/>
                      <a:r>
                        <a:rPr lang="es-CO" sz="1200" b="0" i="0" u="none" strike="noStrike" dirty="0">
                          <a:effectLst/>
                          <a:latin typeface="Calibri" panose="020F0502020204030204" pitchFamily="34" charset="0"/>
                        </a:rPr>
                        <a:t>Provisiones</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263</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197</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197</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33</a:t>
                      </a:r>
                    </a:p>
                  </a:txBody>
                  <a:tcPr marL="9218" marR="9218" marT="921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33</a:t>
                      </a:r>
                    </a:p>
                  </a:txBody>
                  <a:tcPr marL="9218" marR="9218" marT="9215" marB="0" anchor="ctr">
                    <a:lnL>
                      <a:noFill/>
                    </a:lnL>
                    <a:lnR>
                      <a:noFill/>
                    </a:lnR>
                    <a:lnT>
                      <a:noFill/>
                    </a:lnT>
                    <a:lnB>
                      <a:noFill/>
                    </a:lnB>
                  </a:tcPr>
                </a:tc>
                <a:extLst>
                  <a:ext uri="{0D108BD9-81ED-4DB2-BD59-A6C34878D82A}">
                    <a16:rowId xmlns:a16="http://schemas.microsoft.com/office/drawing/2014/main" val="10004"/>
                  </a:ext>
                </a:extLst>
              </a:tr>
              <a:tr h="222961">
                <a:tc>
                  <a:txBody>
                    <a:bodyPr/>
                    <a:lstStyle/>
                    <a:p>
                      <a:pPr algn="l" fontAlgn="ctr"/>
                      <a:r>
                        <a:rPr lang="es-CO" sz="1200" b="0" i="0" u="none" strike="noStrike">
                          <a:effectLst/>
                          <a:latin typeface="Calibri" panose="020F0502020204030204" pitchFamily="34" charset="0"/>
                        </a:rPr>
                        <a:t>Otros pasivos</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6,296</a:t>
                      </a:r>
                    </a:p>
                  </a:txBody>
                  <a:tcPr marL="9218" marR="9218" marT="921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6,940</a:t>
                      </a:r>
                    </a:p>
                  </a:txBody>
                  <a:tcPr marL="9218" marR="9218" marT="921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6,815</a:t>
                      </a:r>
                    </a:p>
                  </a:txBody>
                  <a:tcPr marL="9218" marR="9218" marT="921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-9</a:t>
                      </a:r>
                    </a:p>
                  </a:txBody>
                  <a:tcPr marL="9218" marR="9218" marT="921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a:t>
                      </a:r>
                    </a:p>
                  </a:txBody>
                  <a:tcPr marL="9218" marR="9218" marT="921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2961">
                <a:tc>
                  <a:txBody>
                    <a:bodyPr/>
                    <a:lstStyle/>
                    <a:p>
                      <a:pPr algn="l" fontAlgn="ctr"/>
                      <a:r>
                        <a:rPr lang="es-CO" sz="1200" b="1" i="0" u="none" strike="noStrike">
                          <a:effectLst/>
                          <a:latin typeface="Calibri" panose="020F0502020204030204" pitchFamily="34" charset="0"/>
                        </a:rPr>
                        <a:t>TOTAL PASIVO CORRIENTE</a:t>
                      </a:r>
                    </a:p>
                  </a:txBody>
                  <a:tcPr marL="9218" marR="9218" marT="9215"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12,490</a:t>
                      </a:r>
                    </a:p>
                  </a:txBody>
                  <a:tcPr marL="9218" marR="9218" marT="921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13,268</a:t>
                      </a:r>
                    </a:p>
                  </a:txBody>
                  <a:tcPr marL="9218" marR="9218" marT="921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12,719</a:t>
                      </a:r>
                    </a:p>
                  </a:txBody>
                  <a:tcPr marL="9218" marR="9218" marT="921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-6</a:t>
                      </a:r>
                    </a:p>
                  </a:txBody>
                  <a:tcPr marL="9218" marR="9218" marT="921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a:t>
                      </a:r>
                    </a:p>
                  </a:txBody>
                  <a:tcPr marL="9218" marR="9218" marT="921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2084">
                <a:tc>
                  <a:txBody>
                    <a:bodyPr/>
                    <a:lstStyle/>
                    <a:p>
                      <a:pPr algn="l" fontAlgn="ctr"/>
                      <a:endParaRPr lang="es-CO" sz="1200" b="1" i="0" u="none" strike="noStrike" dirty="0">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1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1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1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0</a:t>
                      </a:r>
                    </a:p>
                  </a:txBody>
                  <a:tcPr marL="9218" marR="9218" marT="921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8" marR="9218" marT="921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2084">
                <a:tc>
                  <a:txBody>
                    <a:bodyPr/>
                    <a:lstStyle/>
                    <a:p>
                      <a:pPr algn="l" fontAlgn="ctr"/>
                      <a:r>
                        <a:rPr lang="es-CO" sz="1200" b="1" i="0" u="none" strike="noStrike">
                          <a:effectLst/>
                          <a:latin typeface="Calibri" panose="020F0502020204030204" pitchFamily="34" charset="0"/>
                        </a:rPr>
                        <a:t>TOTAL PASIVO</a:t>
                      </a:r>
                    </a:p>
                  </a:txBody>
                  <a:tcPr marL="9218" marR="9218" marT="921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12,490</a:t>
                      </a:r>
                    </a:p>
                  </a:txBody>
                  <a:tcPr marL="9218" marR="9218" marT="921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r" fontAlgn="ctr"/>
                      <a:r>
                        <a:rPr lang="es-CO" sz="1200" b="1" i="0" u="none" strike="noStrike">
                          <a:effectLst/>
                          <a:latin typeface="Calibri" panose="020F0502020204030204" pitchFamily="34" charset="0"/>
                        </a:rPr>
                        <a:t>13,268</a:t>
                      </a:r>
                    </a:p>
                  </a:txBody>
                  <a:tcPr marL="9218" marR="9218" marT="921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r" fontAlgn="ctr"/>
                      <a:r>
                        <a:rPr lang="es-CO" sz="1200" b="1" i="0" u="none" strike="noStrike">
                          <a:effectLst/>
                          <a:latin typeface="Calibri" panose="020F0502020204030204" pitchFamily="34" charset="0"/>
                        </a:rPr>
                        <a:t>12,719</a:t>
                      </a:r>
                    </a:p>
                  </a:txBody>
                  <a:tcPr marL="9218" marR="9218" marT="921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r" fontAlgn="ctr"/>
                      <a:r>
                        <a:rPr lang="es-CO" sz="1200" b="1" i="0" u="none" strike="noStrike">
                          <a:effectLst/>
                          <a:latin typeface="Calibri" panose="020F0502020204030204" pitchFamily="34" charset="0"/>
                        </a:rPr>
                        <a:t>-6</a:t>
                      </a:r>
                    </a:p>
                  </a:txBody>
                  <a:tcPr marL="9218" marR="9218" marT="921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1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a:t>
                      </a:r>
                    </a:p>
                  </a:txBody>
                  <a:tcPr marL="9218" marR="9218" marT="921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8"/>
                  </a:ext>
                </a:extLst>
              </a:tr>
              <a:tr h="192084">
                <a:tc>
                  <a:txBody>
                    <a:bodyPr/>
                    <a:lstStyle/>
                    <a:p>
                      <a:pPr algn="l" fontAlgn="ctr"/>
                      <a:endParaRPr lang="es-CO" sz="1200" b="1" i="0" u="none" strike="noStrike">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9"/>
                  </a:ext>
                </a:extLst>
              </a:tr>
              <a:tr h="222961">
                <a:tc>
                  <a:txBody>
                    <a:bodyPr/>
                    <a:lstStyle/>
                    <a:p>
                      <a:pPr algn="ctr" fontAlgn="ctr"/>
                      <a:r>
                        <a:rPr lang="es-CO" sz="1200" b="1" i="0" u="none" strike="noStrike">
                          <a:effectLst/>
                          <a:latin typeface="Calibri" panose="020F0502020204030204" pitchFamily="34" charset="0"/>
                        </a:rPr>
                        <a:t>PATRIMONIO</a:t>
                      </a:r>
                    </a:p>
                  </a:txBody>
                  <a:tcPr marL="9218" marR="9218" marT="921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a:noFill/>
                    </a:lnT>
                    <a:lnB>
                      <a:noFill/>
                    </a:lnB>
                  </a:tcPr>
                </a:tc>
                <a:extLst>
                  <a:ext uri="{0D108BD9-81ED-4DB2-BD59-A6C34878D82A}">
                    <a16:rowId xmlns:a16="http://schemas.microsoft.com/office/drawing/2014/main" val="10010"/>
                  </a:ext>
                </a:extLst>
              </a:tr>
              <a:tr h="222961">
                <a:tc>
                  <a:txBody>
                    <a:bodyPr/>
                    <a:lstStyle/>
                    <a:p>
                      <a:pPr algn="l" fontAlgn="ctr"/>
                      <a:r>
                        <a:rPr lang="es-CO" sz="1200" b="0" i="0" u="none" strike="noStrike">
                          <a:effectLst/>
                          <a:latin typeface="Calibri" panose="020F0502020204030204" pitchFamily="34" charset="0"/>
                        </a:rPr>
                        <a:t>Capital Suscrito y Pagado</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 </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 </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 </a:t>
                      </a:r>
                    </a:p>
                  </a:txBody>
                  <a:tcPr marL="9218" marR="9218" marT="921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8" marR="9218" marT="9215" marB="0" anchor="ctr">
                    <a:lnL>
                      <a:noFill/>
                    </a:lnL>
                    <a:lnR>
                      <a:noFill/>
                    </a:lnR>
                    <a:lnT>
                      <a:noFill/>
                    </a:lnT>
                    <a:lnB>
                      <a:noFill/>
                    </a:lnB>
                  </a:tcPr>
                </a:tc>
                <a:extLst>
                  <a:ext uri="{0D108BD9-81ED-4DB2-BD59-A6C34878D82A}">
                    <a16:rowId xmlns:a16="http://schemas.microsoft.com/office/drawing/2014/main" val="10011"/>
                  </a:ext>
                </a:extLst>
              </a:tr>
              <a:tr h="222961">
                <a:tc>
                  <a:txBody>
                    <a:bodyPr/>
                    <a:lstStyle/>
                    <a:p>
                      <a:pPr algn="l" fontAlgn="ctr"/>
                      <a:r>
                        <a:rPr lang="es-CO" sz="1200" b="0" i="0" u="none" strike="noStrike">
                          <a:effectLst/>
                          <a:latin typeface="Calibri" panose="020F0502020204030204" pitchFamily="34" charset="0"/>
                        </a:rPr>
                        <a:t>Reservas</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901</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595 </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595 </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52 </a:t>
                      </a:r>
                    </a:p>
                  </a:txBody>
                  <a:tcPr marL="9218" marR="9218" marT="921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52</a:t>
                      </a:r>
                    </a:p>
                  </a:txBody>
                  <a:tcPr marL="9218" marR="9218" marT="9215" marB="0" anchor="ctr">
                    <a:lnL>
                      <a:noFill/>
                    </a:lnL>
                    <a:lnR>
                      <a:noFill/>
                    </a:lnR>
                    <a:lnT>
                      <a:noFill/>
                    </a:lnT>
                    <a:lnB>
                      <a:noFill/>
                    </a:lnB>
                  </a:tcPr>
                </a:tc>
                <a:extLst>
                  <a:ext uri="{0D108BD9-81ED-4DB2-BD59-A6C34878D82A}">
                    <a16:rowId xmlns:a16="http://schemas.microsoft.com/office/drawing/2014/main" val="10012"/>
                  </a:ext>
                </a:extLst>
              </a:tr>
              <a:tr h="216306">
                <a:tc>
                  <a:txBody>
                    <a:bodyPr/>
                    <a:lstStyle/>
                    <a:p>
                      <a:pPr algn="l" fontAlgn="ctr"/>
                      <a:r>
                        <a:rPr lang="es-CO" sz="1200" b="0" i="0" u="none" strike="noStrike">
                          <a:effectLst/>
                          <a:latin typeface="Calibri" panose="020F0502020204030204" pitchFamily="34" charset="0"/>
                        </a:rPr>
                        <a:t>Resultados Ejercicio Anterior                                </a:t>
                      </a:r>
                    </a:p>
                  </a:txBody>
                  <a:tcPr marL="9218" marR="9218" marT="9215"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(119)</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(126)</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(126)</a:t>
                      </a:r>
                    </a:p>
                  </a:txBody>
                  <a:tcPr marL="9218" marR="9218" marT="9215"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-6 </a:t>
                      </a:r>
                    </a:p>
                  </a:txBody>
                  <a:tcPr marL="9218" marR="9218" marT="921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r" fontAlgn="ctr"/>
                      <a:r>
                        <a:rPr lang="es-ES" sz="1200" b="0" i="0" u="none" strike="noStrike" dirty="0">
                          <a:effectLst/>
                          <a:latin typeface="Calibri" panose="020F0502020204030204" pitchFamily="34" charset="0"/>
                        </a:rPr>
                        <a:t>-6</a:t>
                      </a:r>
                      <a:endParaRPr lang="es-CO" sz="1200" b="0" i="0" u="none" strike="noStrike" dirty="0">
                        <a:effectLst/>
                        <a:latin typeface="Calibri" panose="020F0502020204030204" pitchFamily="34" charset="0"/>
                      </a:endParaRPr>
                    </a:p>
                  </a:txBody>
                  <a:tcPr marL="9218" marR="9218" marT="9215" marB="0" anchor="ctr">
                    <a:lnL>
                      <a:noFill/>
                    </a:lnL>
                    <a:lnR>
                      <a:noFill/>
                    </a:lnR>
                    <a:lnT>
                      <a:noFill/>
                    </a:lnT>
                    <a:lnB>
                      <a:noFill/>
                    </a:lnB>
                  </a:tcPr>
                </a:tc>
                <a:extLst>
                  <a:ext uri="{0D108BD9-81ED-4DB2-BD59-A6C34878D82A}">
                    <a16:rowId xmlns:a16="http://schemas.microsoft.com/office/drawing/2014/main" val="10013"/>
                  </a:ext>
                </a:extLst>
              </a:tr>
              <a:tr h="222961">
                <a:tc>
                  <a:txBody>
                    <a:bodyPr/>
                    <a:lstStyle/>
                    <a:p>
                      <a:pPr algn="l" fontAlgn="ctr"/>
                      <a:r>
                        <a:rPr lang="es-CO" sz="1200" b="0" i="0" u="none" strike="noStrike">
                          <a:effectLst/>
                          <a:latin typeface="Calibri" panose="020F0502020204030204" pitchFamily="34" charset="0"/>
                        </a:rPr>
                        <a:t>Resultado del ejercicio</a:t>
                      </a:r>
                    </a:p>
                  </a:txBody>
                  <a:tcPr marL="9218" marR="9218" marT="921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1,066</a:t>
                      </a:r>
                    </a:p>
                  </a:txBody>
                  <a:tcPr marL="9218" marR="9218" marT="921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2,614 </a:t>
                      </a:r>
                    </a:p>
                  </a:txBody>
                  <a:tcPr marL="9218" marR="9218" marT="921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3,068 </a:t>
                      </a:r>
                    </a:p>
                  </a:txBody>
                  <a:tcPr marL="9218" marR="9218" marT="921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-59</a:t>
                      </a:r>
                    </a:p>
                  </a:txBody>
                  <a:tcPr marL="9218" marR="9218" marT="921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-65</a:t>
                      </a:r>
                    </a:p>
                  </a:txBody>
                  <a:tcPr marL="9218" marR="9218" marT="921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22961">
                <a:tc>
                  <a:txBody>
                    <a:bodyPr/>
                    <a:lstStyle/>
                    <a:p>
                      <a:pPr algn="l" fontAlgn="ctr"/>
                      <a:r>
                        <a:rPr lang="es-CO" sz="1200" b="1" i="0" u="none" strike="noStrike">
                          <a:effectLst/>
                          <a:latin typeface="Calibri" panose="020F0502020204030204" pitchFamily="34" charset="0"/>
                        </a:rPr>
                        <a:t>TOTAL PATRIMONIO</a:t>
                      </a:r>
                    </a:p>
                  </a:txBody>
                  <a:tcPr marL="9218" marR="9218" marT="921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19,271</a:t>
                      </a:r>
                    </a:p>
                  </a:txBody>
                  <a:tcPr marL="9218" marR="9218" marT="921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r" fontAlgn="ctr"/>
                      <a:r>
                        <a:rPr lang="es-CO" sz="1200" b="1" i="0" u="none" strike="noStrike">
                          <a:effectLst/>
                          <a:latin typeface="Calibri" panose="020F0502020204030204" pitchFamily="34" charset="0"/>
                        </a:rPr>
                        <a:t>20,513</a:t>
                      </a:r>
                    </a:p>
                  </a:txBody>
                  <a:tcPr marL="9218" marR="9218" marT="921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r" fontAlgn="ctr"/>
                      <a:r>
                        <a:rPr lang="es-CO" sz="1200" b="1" i="0" u="none" strike="noStrike">
                          <a:effectLst/>
                          <a:latin typeface="Calibri" panose="020F0502020204030204" pitchFamily="34" charset="0"/>
                        </a:rPr>
                        <a:t>20,967</a:t>
                      </a:r>
                    </a:p>
                  </a:txBody>
                  <a:tcPr marL="9218" marR="9218" marT="921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r" fontAlgn="ctr"/>
                      <a:r>
                        <a:rPr lang="es-CO" sz="1200" b="1" i="0" u="none" strike="noStrike">
                          <a:effectLst/>
                          <a:latin typeface="Calibri" panose="020F0502020204030204" pitchFamily="34" charset="0"/>
                        </a:rPr>
                        <a:t>-6</a:t>
                      </a:r>
                    </a:p>
                  </a:txBody>
                  <a:tcPr marL="9218" marR="9218" marT="921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1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-8</a:t>
                      </a:r>
                    </a:p>
                  </a:txBody>
                  <a:tcPr marL="9218" marR="9218" marT="921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5"/>
                  </a:ext>
                </a:extLst>
              </a:tr>
              <a:tr h="192084">
                <a:tc>
                  <a:txBody>
                    <a:bodyPr/>
                    <a:lstStyle/>
                    <a:p>
                      <a:pPr algn="l" fontAlgn="ctr"/>
                      <a:endParaRPr lang="es-CO" sz="1200" b="0" i="0" u="none" strike="noStrike">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15"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22961">
                <a:tc>
                  <a:txBody>
                    <a:bodyPr/>
                    <a:lstStyle/>
                    <a:p>
                      <a:pPr algn="l" fontAlgn="ctr"/>
                      <a:r>
                        <a:rPr lang="es-CO" sz="1200" b="1" i="0" u="none" strike="noStrike">
                          <a:effectLst/>
                          <a:latin typeface="Calibri" panose="020F0502020204030204" pitchFamily="34" charset="0"/>
                        </a:rPr>
                        <a:t>TOTAL PASIVO Y PATRIMONIO</a:t>
                      </a:r>
                    </a:p>
                  </a:txBody>
                  <a:tcPr marL="9218" marR="9218" marT="9215"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31,768</a:t>
                      </a:r>
                    </a:p>
                  </a:txBody>
                  <a:tcPr marL="9218" marR="9218" marT="921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r" fontAlgn="ctr"/>
                      <a:r>
                        <a:rPr lang="es-CO" sz="1200" b="1" i="0" u="none" strike="noStrike">
                          <a:effectLst/>
                          <a:latin typeface="Calibri" panose="020F0502020204030204" pitchFamily="34" charset="0"/>
                        </a:rPr>
                        <a:t>33,781</a:t>
                      </a:r>
                    </a:p>
                  </a:txBody>
                  <a:tcPr marL="9218" marR="9218" marT="921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r" fontAlgn="ctr"/>
                      <a:r>
                        <a:rPr lang="es-CO" sz="1200" b="1" i="0" u="none" strike="noStrike">
                          <a:effectLst/>
                          <a:latin typeface="Calibri" panose="020F0502020204030204" pitchFamily="34" charset="0"/>
                        </a:rPr>
                        <a:t>33,685</a:t>
                      </a:r>
                    </a:p>
                  </a:txBody>
                  <a:tcPr marL="9218" marR="9218" marT="921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r" fontAlgn="ctr"/>
                      <a:r>
                        <a:rPr lang="es-CO" sz="1200" b="1" i="0" u="none" strike="noStrike">
                          <a:effectLst/>
                          <a:latin typeface="Calibri" panose="020F0502020204030204" pitchFamily="34" charset="0"/>
                        </a:rPr>
                        <a:t>-6</a:t>
                      </a:r>
                    </a:p>
                  </a:txBody>
                  <a:tcPr marL="9218" marR="9218" marT="921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15"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-6</a:t>
                      </a:r>
                    </a:p>
                  </a:txBody>
                  <a:tcPr marL="9218" marR="9218" marT="921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7"/>
                  </a:ext>
                </a:extLst>
              </a:tr>
            </a:tbl>
          </a:graphicData>
        </a:graphic>
      </p:graphicFrame>
      <p:sp>
        <p:nvSpPr>
          <p:cNvPr id="10" name="Botón de acción: ir hacia delante o siguiente 9">
            <a:hlinkClick r:id="rId2" action="ppaction://hlinksldjump" highlightClick="1"/>
            <a:extLst>
              <a:ext uri="{FF2B5EF4-FFF2-40B4-BE49-F238E27FC236}">
                <a16:creationId xmlns:a16="http://schemas.microsoft.com/office/drawing/2014/main" id="{953BA880-2DE4-4242-B14B-081C963527EB}"/>
              </a:ext>
            </a:extLst>
          </p:cNvPr>
          <p:cNvSpPr/>
          <p:nvPr/>
        </p:nvSpPr>
        <p:spPr>
          <a:xfrm>
            <a:off x="3460750" y="2212975"/>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3" action="ppaction://hlinksldjump" highlightClick="1"/>
            <a:extLst>
              <a:ext uri="{FF2B5EF4-FFF2-40B4-BE49-F238E27FC236}">
                <a16:creationId xmlns:a16="http://schemas.microsoft.com/office/drawing/2014/main" id="{67968BF3-51A9-4C31-ACB6-49A31C762470}"/>
              </a:ext>
            </a:extLst>
          </p:cNvPr>
          <p:cNvSpPr/>
          <p:nvPr/>
        </p:nvSpPr>
        <p:spPr>
          <a:xfrm>
            <a:off x="3049588" y="2684464"/>
            <a:ext cx="266700"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dirty="0"/>
          </a:p>
        </p:txBody>
      </p:sp>
      <p:sp>
        <p:nvSpPr>
          <p:cNvPr id="13" name="Botón de acción: ir hacia delante o siguiente 12">
            <a:hlinkClick r:id="rId4" action="ppaction://hlinksldjump" highlightClick="1"/>
            <a:extLst>
              <a:ext uri="{FF2B5EF4-FFF2-40B4-BE49-F238E27FC236}">
                <a16:creationId xmlns:a16="http://schemas.microsoft.com/office/drawing/2014/main" id="{FBAE60C3-2378-4408-8BB4-AAA84DBEE4E9}"/>
              </a:ext>
            </a:extLst>
          </p:cNvPr>
          <p:cNvSpPr/>
          <p:nvPr/>
        </p:nvSpPr>
        <p:spPr>
          <a:xfrm>
            <a:off x="3182938" y="2882900"/>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3" action="ppaction://hlinksldjump" highlightClick="1"/>
            <a:extLst>
              <a:ext uri="{FF2B5EF4-FFF2-40B4-BE49-F238E27FC236}">
                <a16:creationId xmlns:a16="http://schemas.microsoft.com/office/drawing/2014/main" id="{173EBD72-D3EF-48D1-8E4A-62E6B84C0374}"/>
              </a:ext>
            </a:extLst>
          </p:cNvPr>
          <p:cNvSpPr/>
          <p:nvPr/>
        </p:nvSpPr>
        <p:spPr>
          <a:xfrm>
            <a:off x="4746625" y="2433639"/>
            <a:ext cx="266700"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grpSp>
        <p:nvGrpSpPr>
          <p:cNvPr id="19" name="Grupo 18">
            <a:extLst>
              <a:ext uri="{FF2B5EF4-FFF2-40B4-BE49-F238E27FC236}">
                <a16:creationId xmlns:a16="http://schemas.microsoft.com/office/drawing/2014/main" id="{9C4B86DF-76A9-4C51-8B47-C45AD9956349}"/>
              </a:ext>
            </a:extLst>
          </p:cNvPr>
          <p:cNvGrpSpPr/>
          <p:nvPr/>
        </p:nvGrpSpPr>
        <p:grpSpPr>
          <a:xfrm>
            <a:off x="12701" y="76812"/>
            <a:ext cx="12179299" cy="6754898"/>
            <a:chOff x="12701" y="76812"/>
            <a:chExt cx="12179299" cy="6754898"/>
          </a:xfrm>
        </p:grpSpPr>
        <p:pic>
          <p:nvPicPr>
            <p:cNvPr id="20" name="Imagen 19">
              <a:extLst>
                <a:ext uri="{FF2B5EF4-FFF2-40B4-BE49-F238E27FC236}">
                  <a16:creationId xmlns:a16="http://schemas.microsoft.com/office/drawing/2014/main" id="{9CFCA357-F907-45D2-815D-6554F71E6D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21" name="Imagen 20">
              <a:extLst>
                <a:ext uri="{FF2B5EF4-FFF2-40B4-BE49-F238E27FC236}">
                  <a16:creationId xmlns:a16="http://schemas.microsoft.com/office/drawing/2014/main" id="{411863DB-D1C5-45AD-8E58-A5CF205A75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22" name="Grupo 21">
              <a:extLst>
                <a:ext uri="{FF2B5EF4-FFF2-40B4-BE49-F238E27FC236}">
                  <a16:creationId xmlns:a16="http://schemas.microsoft.com/office/drawing/2014/main" id="{741B8D68-DD3C-4834-BB30-58617ADFE85B}"/>
                </a:ext>
              </a:extLst>
            </p:cNvPr>
            <p:cNvGrpSpPr/>
            <p:nvPr/>
          </p:nvGrpSpPr>
          <p:grpSpPr>
            <a:xfrm>
              <a:off x="12701" y="6514210"/>
              <a:ext cx="12179299" cy="317500"/>
              <a:chOff x="0" y="6540500"/>
              <a:chExt cx="12179299" cy="317500"/>
            </a:xfrm>
          </p:grpSpPr>
          <p:sp>
            <p:nvSpPr>
              <p:cNvPr id="23" name="Rectángulo 22">
                <a:extLst>
                  <a:ext uri="{FF2B5EF4-FFF2-40B4-BE49-F238E27FC236}">
                    <a16:creationId xmlns:a16="http://schemas.microsoft.com/office/drawing/2014/main" id="{7FA2E6C7-33CE-4716-B3C4-6359B32C4A5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4" name="CuadroTexto 23">
                <a:extLst>
                  <a:ext uri="{FF2B5EF4-FFF2-40B4-BE49-F238E27FC236}">
                    <a16:creationId xmlns:a16="http://schemas.microsoft.com/office/drawing/2014/main" id="{83AB5727-1265-41E8-B055-4E566E2F6F5A}"/>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ítulo 1">
            <a:extLst>
              <a:ext uri="{FF2B5EF4-FFF2-40B4-BE49-F238E27FC236}">
                <a16:creationId xmlns:a16="http://schemas.microsoft.com/office/drawing/2014/main" id="{EA988B10-1876-4F33-A040-E42FB4CA14FE}"/>
              </a:ext>
            </a:extLst>
          </p:cNvPr>
          <p:cNvSpPr txBox="1">
            <a:spLocks noChangeArrowheads="1"/>
          </p:cNvSpPr>
          <p:nvPr/>
        </p:nvSpPr>
        <p:spPr bwMode="auto">
          <a:xfrm>
            <a:off x="2566988" y="471489"/>
            <a:ext cx="5516562"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292" tIns="23147" rIns="46292" bIns="23147"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400">
              <a:lnSpc>
                <a:spcPct val="90000"/>
              </a:lnSpc>
            </a:pPr>
            <a:r>
              <a:rPr lang="es-CO" altLang="es-CO" sz="700"/>
              <a:t> </a:t>
            </a:r>
            <a:r>
              <a:rPr lang="es-CO" altLang="es-CO" sz="1100">
                <a:solidFill>
                  <a:srgbClr val="0070C0"/>
                </a:solidFill>
                <a:ea typeface="Lato Regular"/>
                <a:cs typeface="Lato Regular"/>
              </a:rPr>
              <a:t>ESTADO DE RESULTADO INTEGRAL INDIVIDUAL</a:t>
            </a:r>
          </a:p>
          <a:p>
            <a:pPr algn="ctr" defTabSz="914400">
              <a:lnSpc>
                <a:spcPct val="90000"/>
              </a:lnSpc>
            </a:pPr>
            <a:r>
              <a:rPr lang="es-CO" altLang="es-CO" sz="700">
                <a:solidFill>
                  <a:srgbClr val="0070C0"/>
                </a:solidFill>
                <a:ea typeface="Lato Regular"/>
                <a:cs typeface="Lato Regular"/>
              </a:rPr>
              <a:t>DEL 1° AL 31  DE OCTUBRE DE 2020 Y DEL 1° AL 31 DE OCTUBRE DE 2019</a:t>
            </a:r>
          </a:p>
          <a:p>
            <a:pPr algn="ctr" defTabSz="914400">
              <a:lnSpc>
                <a:spcPct val="90000"/>
              </a:lnSpc>
            </a:pPr>
            <a:r>
              <a:rPr lang="es-CO" altLang="es-CO" sz="700">
                <a:solidFill>
                  <a:srgbClr val="0070C0"/>
                </a:solidFill>
                <a:ea typeface="Lato Regular"/>
                <a:cs typeface="Lato Regular"/>
              </a:rPr>
              <a:t>(cifras expresadas en millones de pesos)</a:t>
            </a:r>
          </a:p>
          <a:p>
            <a:pPr defTabSz="914400">
              <a:lnSpc>
                <a:spcPct val="90000"/>
              </a:lnSpc>
            </a:pPr>
            <a:endParaRPr lang="es-CO" altLang="es-CO" sz="700">
              <a:solidFill>
                <a:srgbClr val="0070C0"/>
              </a:solidFill>
              <a:ea typeface="Lato Regular"/>
              <a:cs typeface="Lato Regular"/>
            </a:endParaRPr>
          </a:p>
        </p:txBody>
      </p:sp>
      <p:graphicFrame>
        <p:nvGraphicFramePr>
          <p:cNvPr id="2" name="Tabla 1">
            <a:extLst>
              <a:ext uri="{FF2B5EF4-FFF2-40B4-BE49-F238E27FC236}">
                <a16:creationId xmlns:a16="http://schemas.microsoft.com/office/drawing/2014/main" id="{00EA3AA9-F11C-4B3A-B666-0B7ABD8C8DFE}"/>
              </a:ext>
            </a:extLst>
          </p:cNvPr>
          <p:cNvGraphicFramePr>
            <a:graphicFrameLocks noGrp="1"/>
          </p:cNvGraphicFramePr>
          <p:nvPr/>
        </p:nvGraphicFramePr>
        <p:xfrm>
          <a:off x="2097089" y="1443039"/>
          <a:ext cx="8204201" cy="4484687"/>
        </p:xfrm>
        <a:graphic>
          <a:graphicData uri="http://schemas.openxmlformats.org/drawingml/2006/table">
            <a:tbl>
              <a:tblPr/>
              <a:tblGrid>
                <a:gridCol w="3065856">
                  <a:extLst>
                    <a:ext uri="{9D8B030D-6E8A-4147-A177-3AD203B41FA5}">
                      <a16:colId xmlns:a16="http://schemas.microsoft.com/office/drawing/2014/main" val="20000"/>
                    </a:ext>
                  </a:extLst>
                </a:gridCol>
                <a:gridCol w="97716">
                  <a:extLst>
                    <a:ext uri="{9D8B030D-6E8A-4147-A177-3AD203B41FA5}">
                      <a16:colId xmlns:a16="http://schemas.microsoft.com/office/drawing/2014/main" val="20001"/>
                    </a:ext>
                  </a:extLst>
                </a:gridCol>
                <a:gridCol w="81515">
                  <a:extLst>
                    <a:ext uri="{9D8B030D-6E8A-4147-A177-3AD203B41FA5}">
                      <a16:colId xmlns:a16="http://schemas.microsoft.com/office/drawing/2014/main" val="20002"/>
                    </a:ext>
                  </a:extLst>
                </a:gridCol>
                <a:gridCol w="1087095">
                  <a:extLst>
                    <a:ext uri="{9D8B030D-6E8A-4147-A177-3AD203B41FA5}">
                      <a16:colId xmlns:a16="http://schemas.microsoft.com/office/drawing/2014/main" val="20003"/>
                    </a:ext>
                  </a:extLst>
                </a:gridCol>
                <a:gridCol w="85502">
                  <a:extLst>
                    <a:ext uri="{9D8B030D-6E8A-4147-A177-3AD203B41FA5}">
                      <a16:colId xmlns:a16="http://schemas.microsoft.com/office/drawing/2014/main" val="20004"/>
                    </a:ext>
                  </a:extLst>
                </a:gridCol>
                <a:gridCol w="1099310">
                  <a:extLst>
                    <a:ext uri="{9D8B030D-6E8A-4147-A177-3AD203B41FA5}">
                      <a16:colId xmlns:a16="http://schemas.microsoft.com/office/drawing/2014/main" val="20005"/>
                    </a:ext>
                  </a:extLst>
                </a:gridCol>
                <a:gridCol w="85502">
                  <a:extLst>
                    <a:ext uri="{9D8B030D-6E8A-4147-A177-3AD203B41FA5}">
                      <a16:colId xmlns:a16="http://schemas.microsoft.com/office/drawing/2014/main" val="20006"/>
                    </a:ext>
                  </a:extLst>
                </a:gridCol>
                <a:gridCol w="928308">
                  <a:extLst>
                    <a:ext uri="{9D8B030D-6E8A-4147-A177-3AD203B41FA5}">
                      <a16:colId xmlns:a16="http://schemas.microsoft.com/office/drawing/2014/main" val="20007"/>
                    </a:ext>
                  </a:extLst>
                </a:gridCol>
                <a:gridCol w="85502">
                  <a:extLst>
                    <a:ext uri="{9D8B030D-6E8A-4147-A177-3AD203B41FA5}">
                      <a16:colId xmlns:a16="http://schemas.microsoft.com/office/drawing/2014/main" val="20008"/>
                    </a:ext>
                  </a:extLst>
                </a:gridCol>
                <a:gridCol w="774555">
                  <a:extLst>
                    <a:ext uri="{9D8B030D-6E8A-4147-A177-3AD203B41FA5}">
                      <a16:colId xmlns:a16="http://schemas.microsoft.com/office/drawing/2014/main" val="20009"/>
                    </a:ext>
                  </a:extLst>
                </a:gridCol>
                <a:gridCol w="43822">
                  <a:extLst>
                    <a:ext uri="{9D8B030D-6E8A-4147-A177-3AD203B41FA5}">
                      <a16:colId xmlns:a16="http://schemas.microsoft.com/office/drawing/2014/main" val="20010"/>
                    </a:ext>
                  </a:extLst>
                </a:gridCol>
                <a:gridCol w="769518">
                  <a:extLst>
                    <a:ext uri="{9D8B030D-6E8A-4147-A177-3AD203B41FA5}">
                      <a16:colId xmlns:a16="http://schemas.microsoft.com/office/drawing/2014/main" val="20011"/>
                    </a:ext>
                  </a:extLst>
                </a:gridCol>
              </a:tblGrid>
              <a:tr h="589659">
                <a:tc>
                  <a:txBody>
                    <a:bodyPr/>
                    <a:lstStyle/>
                    <a:p>
                      <a:pPr algn="l" fontAlgn="b"/>
                      <a:r>
                        <a:rPr lang="es-CO" sz="1200" b="0" i="0" u="none" strike="noStrike">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31-Octubre-2020</a:t>
                      </a:r>
                    </a:p>
                  </a:txBody>
                  <a:tcPr marL="9211" marR="9211" marT="921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211" marR="9211" marT="921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31-Octubre-2019</a:t>
                      </a:r>
                    </a:p>
                  </a:txBody>
                  <a:tcPr marL="9211" marR="9211" marT="921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9211" marR="9211" marT="921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9211" marR="9211" marT="921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9211" marR="9211" marT="921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Octubre 2020 - 2019</a:t>
                      </a:r>
                    </a:p>
                  </a:txBody>
                  <a:tcPr marL="9211" marR="9211" marT="921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211" marR="9211" marT="921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Oct - Dic 2020-2019</a:t>
                      </a:r>
                    </a:p>
                  </a:txBody>
                  <a:tcPr marL="9211" marR="9211" marT="921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0"/>
                  </a:ext>
                </a:extLst>
              </a:tr>
              <a:tr h="192117">
                <a:tc>
                  <a:txBody>
                    <a:bodyPr/>
                    <a:lstStyle/>
                    <a:p>
                      <a:pPr algn="l" fontAlgn="b"/>
                      <a:endParaRPr lang="es-CO" sz="1200" b="1"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211" marR="9211" marT="921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211" marR="9211" marT="921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211" marR="9211" marT="921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1" marR="9211" marT="921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211" marR="9211" marT="9213" marB="0" anchor="ctr">
                    <a:lnL>
                      <a:noFill/>
                    </a:lnL>
                    <a:lnR>
                      <a:noFill/>
                    </a:lnR>
                    <a:lnT>
                      <a:noFill/>
                    </a:lnT>
                    <a:lnB>
                      <a:noFill/>
                    </a:lnB>
                  </a:tcPr>
                </a:tc>
                <a:tc>
                  <a:txBody>
                    <a:bodyPr/>
                    <a:lstStyle/>
                    <a:p>
                      <a:pPr algn="r" fontAlgn="ctr"/>
                      <a:endParaRPr lang="es-CO" sz="1200" b="0" i="0" u="none" strike="noStrike">
                        <a:solidFill>
                          <a:srgbClr val="000000"/>
                        </a:solidFill>
                        <a:effectLst/>
                        <a:latin typeface="Calibri" panose="020F0502020204030204" pitchFamily="34" charset="0"/>
                      </a:endParaRPr>
                    </a:p>
                  </a:txBody>
                  <a:tcPr marL="9211" marR="9211" marT="9213"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93482">
                <a:tc>
                  <a:txBody>
                    <a:bodyPr/>
                    <a:lstStyle/>
                    <a:p>
                      <a:pPr algn="l" fontAlgn="b"/>
                      <a:r>
                        <a:rPr lang="es-CO" sz="1200" b="0" i="0" u="none" strike="noStrike">
                          <a:solidFill>
                            <a:srgbClr val="000000"/>
                          </a:solidFill>
                          <a:effectLst/>
                          <a:latin typeface="Calibri" panose="020F0502020204030204" pitchFamily="34" charset="0"/>
                        </a:rPr>
                        <a:t>INGRESOS POR PRESTACION DE SERVICIOS</a:t>
                      </a: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39,030</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40,518</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48,813</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-20</a:t>
                      </a:r>
                    </a:p>
                  </a:txBody>
                  <a:tcPr marL="9211" marR="9211" marT="9213" marB="0" anchor="b">
                    <a:lnL>
                      <a:noFill/>
                    </a:lnL>
                    <a:lnR>
                      <a:noFill/>
                    </a:lnR>
                    <a:lnT>
                      <a:noFill/>
                    </a:lnT>
                    <a:lnB>
                      <a:noFill/>
                    </a:lnB>
                  </a:tcPr>
                </a:tc>
                <a:extLst>
                  <a:ext uri="{0D108BD9-81ED-4DB2-BD59-A6C34878D82A}">
                    <a16:rowId xmlns:a16="http://schemas.microsoft.com/office/drawing/2014/main" val="10002"/>
                  </a:ext>
                </a:extLst>
              </a:tr>
              <a:tr h="193482">
                <a:tc>
                  <a:txBody>
                    <a:bodyPr/>
                    <a:lstStyle/>
                    <a:p>
                      <a:pPr algn="l" fontAlgn="b"/>
                      <a:r>
                        <a:rPr lang="es-CO" sz="1200" b="0" i="0" u="none" strike="noStrike">
                          <a:solidFill>
                            <a:srgbClr val="000000"/>
                          </a:solidFill>
                          <a:effectLst/>
                          <a:latin typeface="Calibri" panose="020F0502020204030204" pitchFamily="34" charset="0"/>
                        </a:rPr>
                        <a:t>FINANCIEROS</a:t>
                      </a: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289</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107</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175</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170</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65</a:t>
                      </a:r>
                    </a:p>
                  </a:txBody>
                  <a:tcPr marL="9211" marR="9211" marT="9213" marB="0" anchor="b">
                    <a:lnL>
                      <a:noFill/>
                    </a:lnL>
                    <a:lnR>
                      <a:noFill/>
                    </a:lnR>
                    <a:lnT>
                      <a:noFill/>
                    </a:lnT>
                    <a:lnB>
                      <a:noFill/>
                    </a:lnB>
                  </a:tcPr>
                </a:tc>
                <a:extLst>
                  <a:ext uri="{0D108BD9-81ED-4DB2-BD59-A6C34878D82A}">
                    <a16:rowId xmlns:a16="http://schemas.microsoft.com/office/drawing/2014/main" val="10003"/>
                  </a:ext>
                </a:extLst>
              </a:tr>
              <a:tr h="193482">
                <a:tc>
                  <a:txBody>
                    <a:bodyPr/>
                    <a:lstStyle/>
                    <a:p>
                      <a:pPr algn="l" fontAlgn="b"/>
                      <a:r>
                        <a:rPr lang="es-CO" sz="1200" b="0" i="0" u="none" strike="noStrike">
                          <a:solidFill>
                            <a:srgbClr val="000000"/>
                          </a:solidFill>
                          <a:effectLst/>
                          <a:latin typeface="Calibri" panose="020F0502020204030204" pitchFamily="34" charset="0"/>
                        </a:rPr>
                        <a:t>SUBVENCIONES</a:t>
                      </a: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211" marR="9211" marT="9213" marB="0" anchor="b">
                    <a:lnL>
                      <a:noFill/>
                    </a:lnL>
                    <a:lnR>
                      <a:noFill/>
                    </a:lnR>
                    <a:lnT>
                      <a:noFill/>
                    </a:lnT>
                    <a:lnB>
                      <a:noFill/>
                    </a:lnB>
                  </a:tcPr>
                </a:tc>
                <a:extLst>
                  <a:ext uri="{0D108BD9-81ED-4DB2-BD59-A6C34878D82A}">
                    <a16:rowId xmlns:a16="http://schemas.microsoft.com/office/drawing/2014/main" val="10004"/>
                  </a:ext>
                </a:extLst>
              </a:tr>
              <a:tr h="193482">
                <a:tc>
                  <a:txBody>
                    <a:bodyPr/>
                    <a:lstStyle/>
                    <a:p>
                      <a:pPr algn="l" fontAlgn="b"/>
                      <a:r>
                        <a:rPr lang="es-CO" sz="1200" b="0" i="0" u="none" strike="noStrike">
                          <a:solidFill>
                            <a:srgbClr val="000000"/>
                          </a:solidFill>
                          <a:effectLst/>
                          <a:latin typeface="Calibri" panose="020F0502020204030204" pitchFamily="34" charset="0"/>
                        </a:rPr>
                        <a:t>INGRESOS DIVERSOS</a:t>
                      </a: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9211" marR="9211" marT="921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9211" marR="9211" marT="921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9211" marR="9211" marT="921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211" marR="9211" marT="921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211" marR="9211" marT="921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46920">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9211" marR="9211" marT="921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39,320</a:t>
                      </a:r>
                    </a:p>
                  </a:txBody>
                  <a:tcPr marL="9211" marR="9211" marT="921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40,730</a:t>
                      </a:r>
                    </a:p>
                  </a:txBody>
                  <a:tcPr marL="9211" marR="9211" marT="921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49,093</a:t>
                      </a:r>
                    </a:p>
                  </a:txBody>
                  <a:tcPr marL="9211" marR="9211" marT="921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a:t>
                      </a:r>
                    </a:p>
                  </a:txBody>
                  <a:tcPr marL="9211" marR="9211" marT="921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-20</a:t>
                      </a:r>
                    </a:p>
                  </a:txBody>
                  <a:tcPr marL="9211" marR="9211" marT="921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6"/>
                  </a:ext>
                </a:extLst>
              </a:tr>
              <a:tr h="202695">
                <a:tc>
                  <a:txBody>
                    <a:bodyPr/>
                    <a:lstStyle/>
                    <a:p>
                      <a:pPr algn="l" fontAlgn="b"/>
                      <a:endParaRPr lang="es-CO" sz="1200" b="1"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7"/>
                  </a:ext>
                </a:extLst>
              </a:tr>
              <a:tr h="192117">
                <a:tc>
                  <a:txBody>
                    <a:bodyPr/>
                    <a:lstStyle/>
                    <a:p>
                      <a:pPr algn="l" fontAlgn="b"/>
                      <a:r>
                        <a:rPr lang="es-CO" sz="1200" b="0" i="0" u="none" strike="noStrike">
                          <a:solidFill>
                            <a:srgbClr val="000000"/>
                          </a:solidFill>
                          <a:effectLst/>
                          <a:latin typeface="Calibri" panose="020F0502020204030204" pitchFamily="34" charset="0"/>
                        </a:rPr>
                        <a:t>GASTOS DE ADMINISTRACIÓN DE OPERACIÓN</a:t>
                      </a: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extLst>
                  <a:ext uri="{0D108BD9-81ED-4DB2-BD59-A6C34878D82A}">
                    <a16:rowId xmlns:a16="http://schemas.microsoft.com/office/drawing/2014/main" val="10008"/>
                  </a:ext>
                </a:extLst>
              </a:tr>
              <a:tr h="193482">
                <a:tc>
                  <a:txBody>
                    <a:bodyPr/>
                    <a:lstStyle/>
                    <a:p>
                      <a:pPr algn="l" fontAlgn="b"/>
                      <a:r>
                        <a:rPr lang="es-CO" sz="1200" b="0" i="0" u="none" strike="noStrike">
                          <a:solidFill>
                            <a:srgbClr val="000000"/>
                          </a:solidFill>
                          <a:effectLst/>
                          <a:latin typeface="Calibri" panose="020F0502020204030204" pitchFamily="34" charset="0"/>
                        </a:rPr>
                        <a:t>GASTOS DE PERSONAL</a:t>
                      </a:r>
                    </a:p>
                  </a:txBody>
                  <a:tcPr marL="110539"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23,332</a:t>
                      </a:r>
                    </a:p>
                  </a:txBody>
                  <a:tcPr marL="9211" marR="9211" marT="9213"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22,244</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27,134</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-14</a:t>
                      </a:r>
                    </a:p>
                  </a:txBody>
                  <a:tcPr marL="9211" marR="9211" marT="9213" marB="0" anchor="b">
                    <a:lnL>
                      <a:noFill/>
                    </a:lnL>
                    <a:lnR>
                      <a:noFill/>
                    </a:lnR>
                    <a:lnT>
                      <a:noFill/>
                    </a:lnT>
                    <a:lnB>
                      <a:noFill/>
                    </a:lnB>
                  </a:tcPr>
                </a:tc>
                <a:extLst>
                  <a:ext uri="{0D108BD9-81ED-4DB2-BD59-A6C34878D82A}">
                    <a16:rowId xmlns:a16="http://schemas.microsoft.com/office/drawing/2014/main" val="10009"/>
                  </a:ext>
                </a:extLst>
              </a:tr>
              <a:tr h="193482">
                <a:tc>
                  <a:txBody>
                    <a:bodyPr/>
                    <a:lstStyle/>
                    <a:p>
                      <a:pPr algn="l" fontAlgn="b"/>
                      <a:r>
                        <a:rPr lang="es-CO" sz="1200" b="0" i="0" u="none" strike="noStrike">
                          <a:solidFill>
                            <a:srgbClr val="000000"/>
                          </a:solidFill>
                          <a:effectLst/>
                          <a:latin typeface="Calibri" panose="020F0502020204030204" pitchFamily="34" charset="0"/>
                        </a:rPr>
                        <a:t>GASTOS GENERALES</a:t>
                      </a:r>
                    </a:p>
                  </a:txBody>
                  <a:tcPr marL="110539"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10,406</a:t>
                      </a:r>
                    </a:p>
                  </a:txBody>
                  <a:tcPr marL="9211" marR="9211" marT="9213"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10,167</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12,799</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-19</a:t>
                      </a:r>
                    </a:p>
                  </a:txBody>
                  <a:tcPr marL="9211" marR="9211" marT="9213" marB="0" anchor="b">
                    <a:lnL>
                      <a:noFill/>
                    </a:lnL>
                    <a:lnR>
                      <a:noFill/>
                    </a:lnR>
                    <a:lnT>
                      <a:noFill/>
                    </a:lnT>
                    <a:lnB>
                      <a:noFill/>
                    </a:lnB>
                  </a:tcPr>
                </a:tc>
                <a:extLst>
                  <a:ext uri="{0D108BD9-81ED-4DB2-BD59-A6C34878D82A}">
                    <a16:rowId xmlns:a16="http://schemas.microsoft.com/office/drawing/2014/main" val="10010"/>
                  </a:ext>
                </a:extLst>
              </a:tr>
              <a:tr h="193482">
                <a:tc>
                  <a:txBody>
                    <a:bodyPr/>
                    <a:lstStyle/>
                    <a:p>
                      <a:pPr algn="l" fontAlgn="b"/>
                      <a:r>
                        <a:rPr lang="es-CO" sz="1200" b="0" i="0" u="none" strike="noStrike">
                          <a:solidFill>
                            <a:srgbClr val="000000"/>
                          </a:solidFill>
                          <a:effectLst/>
                          <a:latin typeface="Calibri" panose="020F0502020204030204" pitchFamily="34" charset="0"/>
                        </a:rPr>
                        <a:t>IMPUESTOS, CONTRIBUCIONES Y TASAS</a:t>
                      </a:r>
                    </a:p>
                  </a:txBody>
                  <a:tcPr marL="110539"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208</a:t>
                      </a:r>
                    </a:p>
                  </a:txBody>
                  <a:tcPr marL="9211" marR="9211" marT="9213"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175</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333</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19</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-37</a:t>
                      </a:r>
                    </a:p>
                  </a:txBody>
                  <a:tcPr marL="9211" marR="9211" marT="9213" marB="0" anchor="b">
                    <a:lnL>
                      <a:noFill/>
                    </a:lnL>
                    <a:lnR>
                      <a:noFill/>
                    </a:lnR>
                    <a:lnT>
                      <a:noFill/>
                    </a:lnT>
                    <a:lnB>
                      <a:noFill/>
                    </a:lnB>
                  </a:tcPr>
                </a:tc>
                <a:extLst>
                  <a:ext uri="{0D108BD9-81ED-4DB2-BD59-A6C34878D82A}">
                    <a16:rowId xmlns:a16="http://schemas.microsoft.com/office/drawing/2014/main" val="10011"/>
                  </a:ext>
                </a:extLst>
              </a:tr>
              <a:tr h="193482">
                <a:tc>
                  <a:txBody>
                    <a:bodyPr/>
                    <a:lstStyle/>
                    <a:p>
                      <a:pPr algn="l" fontAlgn="b"/>
                      <a:r>
                        <a:rPr lang="es-CO" sz="1200" b="0" i="0" u="none" strike="noStrike">
                          <a:solidFill>
                            <a:srgbClr val="000000"/>
                          </a:solidFill>
                          <a:effectLst/>
                          <a:latin typeface="Calibri" panose="020F0502020204030204" pitchFamily="34" charset="0"/>
                        </a:rPr>
                        <a:t>GASTOS DE OPERACIÓN</a:t>
                      </a:r>
                    </a:p>
                  </a:txBody>
                  <a:tcPr marL="110539"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2,154</a:t>
                      </a:r>
                    </a:p>
                  </a:txBody>
                  <a:tcPr marL="9211" marR="9211" marT="9213"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2,753</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3,422</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-22</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-37</a:t>
                      </a:r>
                    </a:p>
                  </a:txBody>
                  <a:tcPr marL="9211" marR="9211" marT="9213" marB="0" anchor="b">
                    <a:lnL>
                      <a:noFill/>
                    </a:lnL>
                    <a:lnR>
                      <a:noFill/>
                    </a:lnR>
                    <a:lnT>
                      <a:noFill/>
                    </a:lnT>
                    <a:lnB>
                      <a:noFill/>
                    </a:lnB>
                  </a:tcPr>
                </a:tc>
                <a:extLst>
                  <a:ext uri="{0D108BD9-81ED-4DB2-BD59-A6C34878D82A}">
                    <a16:rowId xmlns:a16="http://schemas.microsoft.com/office/drawing/2014/main" val="10012"/>
                  </a:ext>
                </a:extLst>
              </a:tr>
              <a:tr h="193482">
                <a:tc>
                  <a:txBody>
                    <a:bodyPr/>
                    <a:lstStyle/>
                    <a:p>
                      <a:pPr algn="l" fontAlgn="b"/>
                      <a:r>
                        <a:rPr lang="es-CO" sz="1200" b="0" i="0" u="none" strike="noStrike">
                          <a:solidFill>
                            <a:srgbClr val="000000"/>
                          </a:solidFill>
                          <a:effectLst/>
                          <a:latin typeface="Calibri" panose="020F0502020204030204" pitchFamily="34" charset="0"/>
                        </a:rPr>
                        <a:t>DETERIORO, DEPRECIACION, AMORTIZACION</a:t>
                      </a:r>
                    </a:p>
                  </a:txBody>
                  <a:tcPr marL="110539"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409</a:t>
                      </a:r>
                    </a:p>
                  </a:txBody>
                  <a:tcPr marL="9211" marR="9211" marT="9213"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522</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576</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-22</a:t>
                      </a:r>
                    </a:p>
                  </a:txBody>
                  <a:tcPr marL="9211" marR="9211" marT="921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-29</a:t>
                      </a:r>
                    </a:p>
                  </a:txBody>
                  <a:tcPr marL="9211" marR="9211" marT="9213" marB="0" anchor="b">
                    <a:lnL>
                      <a:noFill/>
                    </a:lnL>
                    <a:lnR>
                      <a:noFill/>
                    </a:lnR>
                    <a:lnT>
                      <a:noFill/>
                    </a:lnT>
                    <a:lnB>
                      <a:noFill/>
                    </a:lnB>
                  </a:tcPr>
                </a:tc>
                <a:extLst>
                  <a:ext uri="{0D108BD9-81ED-4DB2-BD59-A6C34878D82A}">
                    <a16:rowId xmlns:a16="http://schemas.microsoft.com/office/drawing/2014/main" val="10013"/>
                  </a:ext>
                </a:extLst>
              </a:tr>
              <a:tr h="193482">
                <a:tc gridSpan="2">
                  <a:txBody>
                    <a:bodyPr/>
                    <a:lstStyle/>
                    <a:p>
                      <a:pPr algn="l" fontAlgn="b"/>
                      <a:r>
                        <a:rPr lang="es-CO" sz="1200" b="0" i="0" u="none" strike="noStrike">
                          <a:solidFill>
                            <a:srgbClr val="000000"/>
                          </a:solidFill>
                          <a:effectLst/>
                          <a:latin typeface="Calibri" panose="020F0502020204030204" pitchFamily="34" charset="0"/>
                        </a:rPr>
                        <a:t>OTROS GASTOS OPERACIONALES (IVA ASUMIDO)</a:t>
                      </a:r>
                    </a:p>
                  </a:txBody>
                  <a:tcPr marL="110539" marR="9211" marT="9213" marB="0" anchor="b">
                    <a:lnL>
                      <a:noFill/>
                    </a:lnL>
                    <a:lnR>
                      <a:noFill/>
                    </a:lnR>
                    <a:lnT>
                      <a:noFill/>
                    </a:lnT>
                    <a:lnB>
                      <a:noFill/>
                    </a:lnB>
                  </a:tcPr>
                </a:tc>
                <a:tc hMerge="1">
                  <a:txBody>
                    <a:bodyPr/>
                    <a:lstStyle/>
                    <a:p>
                      <a:endParaRPr lang="es-CO"/>
                    </a:p>
                  </a:txBody>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1,245</a:t>
                      </a:r>
                    </a:p>
                  </a:txBody>
                  <a:tcPr marL="9211" marR="9211" marT="921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1,325</a:t>
                      </a:r>
                    </a:p>
                  </a:txBody>
                  <a:tcPr marL="9211" marR="9211" marT="921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1,668</a:t>
                      </a:r>
                    </a:p>
                  </a:txBody>
                  <a:tcPr marL="9211" marR="9211" marT="921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a:t>
                      </a:r>
                    </a:p>
                  </a:txBody>
                  <a:tcPr marL="9211" marR="9211" marT="921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-25</a:t>
                      </a:r>
                    </a:p>
                  </a:txBody>
                  <a:tcPr marL="9211" marR="9211" marT="921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46920">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9211" marR="9211" marT="921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37,754</a:t>
                      </a:r>
                    </a:p>
                  </a:txBody>
                  <a:tcPr marL="9211" marR="9211" marT="921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37,185</a:t>
                      </a:r>
                    </a:p>
                  </a:txBody>
                  <a:tcPr marL="9211" marR="9211" marT="921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45,932</a:t>
                      </a:r>
                    </a:p>
                  </a:txBody>
                  <a:tcPr marL="9211" marR="9211" marT="921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a:t>
                      </a:r>
                    </a:p>
                  </a:txBody>
                  <a:tcPr marL="9211" marR="9211" marT="921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-18</a:t>
                      </a:r>
                    </a:p>
                  </a:txBody>
                  <a:tcPr marL="9211" marR="9211" marT="921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5"/>
                  </a:ext>
                </a:extLst>
              </a:tr>
              <a:tr h="192117">
                <a:tc>
                  <a:txBody>
                    <a:bodyPr/>
                    <a:lstStyle/>
                    <a:p>
                      <a:pPr algn="l" fontAlgn="b"/>
                      <a:endParaRPr lang="es-CO" sz="1200" b="1"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211" marR="9211" marT="921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211" marR="9211" marT="921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211" marR="9211" marT="921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211" marR="9211" marT="921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211" marR="9211" marT="9213"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6"/>
                  </a:ext>
                </a:extLst>
              </a:tr>
              <a:tr h="246920">
                <a:tc gridSpan="2">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9211" marR="9211" marT="9213" marB="0" anchor="b">
                    <a:lnL>
                      <a:noFill/>
                    </a:lnL>
                    <a:lnR>
                      <a:noFill/>
                    </a:lnR>
                    <a:lnT>
                      <a:noFill/>
                    </a:lnT>
                    <a:lnB>
                      <a:noFill/>
                    </a:lnB>
                    <a:solidFill>
                      <a:srgbClr val="DBDBDB"/>
                    </a:solidFill>
                  </a:tcPr>
                </a:tc>
                <a:tc hMerge="1">
                  <a:txBody>
                    <a:bodyPr/>
                    <a:lstStyle/>
                    <a:p>
                      <a:endParaRPr lang="es-CO"/>
                    </a:p>
                  </a:txBody>
                  <a:tcPr/>
                </a:tc>
                <a:tc>
                  <a:txBody>
                    <a:bodyPr/>
                    <a:lstStyle/>
                    <a:p>
                      <a:pPr algn="ctr" fontAlgn="b"/>
                      <a:r>
                        <a:rPr lang="es-CO" sz="1200" b="0" i="0" u="none" strike="noStrike">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1,565</a:t>
                      </a:r>
                    </a:p>
                  </a:txBody>
                  <a:tcPr marL="9211" marR="9211" marT="9213"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3,545</a:t>
                      </a:r>
                    </a:p>
                  </a:txBody>
                  <a:tcPr marL="9211" marR="9211" marT="9213"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3,161</a:t>
                      </a:r>
                    </a:p>
                  </a:txBody>
                  <a:tcPr marL="9211" marR="9211" marT="9213"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-56</a:t>
                      </a:r>
                    </a:p>
                  </a:txBody>
                  <a:tcPr marL="9211" marR="9211" marT="9213"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-50</a:t>
                      </a:r>
                    </a:p>
                  </a:txBody>
                  <a:tcPr marL="9211" marR="9211" marT="9213" marB="0" anchor="b">
                    <a:lnL>
                      <a:noFill/>
                    </a:lnL>
                    <a:lnR>
                      <a:noFill/>
                    </a:lnR>
                    <a:lnT>
                      <a:noFill/>
                    </a:lnT>
                    <a:lnB>
                      <a:noFill/>
                    </a:lnB>
                    <a:solidFill>
                      <a:srgbClr val="DBDBDB"/>
                    </a:solidFill>
                  </a:tcPr>
                </a:tc>
                <a:extLst>
                  <a:ext uri="{0D108BD9-81ED-4DB2-BD59-A6C34878D82A}">
                    <a16:rowId xmlns:a16="http://schemas.microsoft.com/office/drawing/2014/main" val="10017"/>
                  </a:ext>
                </a:extLst>
              </a:tr>
              <a:tr h="193482">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10539"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499</a:t>
                      </a:r>
                    </a:p>
                  </a:txBody>
                  <a:tcPr marL="9211" marR="9211" marT="921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931</a:t>
                      </a:r>
                    </a:p>
                  </a:txBody>
                  <a:tcPr marL="9211" marR="9211" marT="921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93</a:t>
                      </a:r>
                    </a:p>
                  </a:txBody>
                  <a:tcPr marL="9211" marR="9211" marT="921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-46</a:t>
                      </a:r>
                    </a:p>
                  </a:txBody>
                  <a:tcPr marL="9211" marR="9211" marT="921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211" marR="9211" marT="921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435</a:t>
                      </a:r>
                    </a:p>
                  </a:txBody>
                  <a:tcPr marL="9211" marR="9211" marT="921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246920">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9211" marR="9211" marT="921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1,066</a:t>
                      </a:r>
                    </a:p>
                  </a:txBody>
                  <a:tcPr marL="9211" marR="9211" marT="921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2,614</a:t>
                      </a:r>
                    </a:p>
                  </a:txBody>
                  <a:tcPr marL="9211" marR="9211" marT="921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3,068</a:t>
                      </a:r>
                    </a:p>
                  </a:txBody>
                  <a:tcPr marL="9211" marR="9211" marT="921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-59</a:t>
                      </a:r>
                    </a:p>
                  </a:txBody>
                  <a:tcPr marL="9211" marR="9211" marT="921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211" marR="9211" marT="9213" marB="0" anchor="b">
                    <a:lnL>
                      <a:noFill/>
                    </a:lnL>
                    <a:lnR>
                      <a:noFill/>
                    </a:lnR>
                    <a:lnT>
                      <a:noFill/>
                    </a:lnT>
                    <a:lnB>
                      <a:noFill/>
                    </a:lnB>
                    <a:solidFill>
                      <a:srgbClr val="DBDBDB"/>
                    </a:solidFill>
                  </a:tcPr>
                </a:tc>
                <a:tc>
                  <a:txBody>
                    <a:bodyPr/>
                    <a:lstStyle/>
                    <a:p>
                      <a:pPr algn="r" fontAlgn="b"/>
                      <a:r>
                        <a:rPr lang="es-CO" sz="1200" b="1" i="0" u="none" strike="noStrike" dirty="0">
                          <a:solidFill>
                            <a:srgbClr val="000000"/>
                          </a:solidFill>
                          <a:effectLst/>
                          <a:latin typeface="Calibri" panose="020F0502020204030204" pitchFamily="34" charset="0"/>
                        </a:rPr>
                        <a:t>-65</a:t>
                      </a:r>
                    </a:p>
                  </a:txBody>
                  <a:tcPr marL="9211" marR="9211" marT="921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9"/>
                  </a:ext>
                </a:extLst>
              </a:tr>
            </a:tbl>
          </a:graphicData>
        </a:graphic>
      </p:graphicFrame>
      <p:sp>
        <p:nvSpPr>
          <p:cNvPr id="18" name="Botón de acción: ir hacia delante o siguiente 17">
            <a:hlinkClick r:id="rId2" action="ppaction://hlinksldjump" highlightClick="1"/>
            <a:extLst>
              <a:ext uri="{FF2B5EF4-FFF2-40B4-BE49-F238E27FC236}">
                <a16:creationId xmlns:a16="http://schemas.microsoft.com/office/drawing/2014/main" id="{6395B4A0-BC4F-4F82-9D80-07AF55A7E3FD}"/>
              </a:ext>
            </a:extLst>
          </p:cNvPr>
          <p:cNvSpPr/>
          <p:nvPr/>
        </p:nvSpPr>
        <p:spPr>
          <a:xfrm>
            <a:off x="3660776" y="3683001"/>
            <a:ext cx="233363" cy="11271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Botón de acción: ir hacia delante o siguiente 18">
            <a:hlinkClick r:id="rId3" action="ppaction://hlinksldjump" highlightClick="1"/>
            <a:extLst>
              <a:ext uri="{FF2B5EF4-FFF2-40B4-BE49-F238E27FC236}">
                <a16:creationId xmlns:a16="http://schemas.microsoft.com/office/drawing/2014/main" id="{B2FE54FE-21B8-42A8-B2FD-60AEB4A943A3}"/>
              </a:ext>
            </a:extLst>
          </p:cNvPr>
          <p:cNvSpPr/>
          <p:nvPr/>
        </p:nvSpPr>
        <p:spPr>
          <a:xfrm>
            <a:off x="3530601" y="3884613"/>
            <a:ext cx="231775" cy="1127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2" name="Botón de acción: ir hacia delante o siguiente 21">
            <a:hlinkClick r:id="rId4" action="ppaction://hlinksldjump" highlightClick="1"/>
            <a:extLst>
              <a:ext uri="{FF2B5EF4-FFF2-40B4-BE49-F238E27FC236}">
                <a16:creationId xmlns:a16="http://schemas.microsoft.com/office/drawing/2014/main" id="{5DAC188E-0DF8-40F4-919B-5F2DAF00BFBB}"/>
              </a:ext>
            </a:extLst>
          </p:cNvPr>
          <p:cNvSpPr/>
          <p:nvPr/>
        </p:nvSpPr>
        <p:spPr>
          <a:xfrm>
            <a:off x="3760789" y="4287839"/>
            <a:ext cx="231775"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22">
            <a:hlinkClick r:id="rId5" action="ppaction://hlinksldjump" highlightClick="1"/>
            <a:extLst>
              <a:ext uri="{FF2B5EF4-FFF2-40B4-BE49-F238E27FC236}">
                <a16:creationId xmlns:a16="http://schemas.microsoft.com/office/drawing/2014/main" id="{2A5D2076-6571-4A1F-8B62-9FF848387805}"/>
              </a:ext>
            </a:extLst>
          </p:cNvPr>
          <p:cNvSpPr/>
          <p:nvPr/>
        </p:nvSpPr>
        <p:spPr>
          <a:xfrm>
            <a:off x="5026026" y="4465639"/>
            <a:ext cx="231775"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4" name="Botón de acción: ir hacia delante o siguiente 23">
            <a:hlinkClick r:id="rId5" action="ppaction://hlinksldjump" highlightClick="1"/>
            <a:extLst>
              <a:ext uri="{FF2B5EF4-FFF2-40B4-BE49-F238E27FC236}">
                <a16:creationId xmlns:a16="http://schemas.microsoft.com/office/drawing/2014/main" id="{2EC23484-0AA7-40F1-8516-DB2C9B33E1B4}"/>
              </a:ext>
            </a:extLst>
          </p:cNvPr>
          <p:cNvSpPr/>
          <p:nvPr/>
        </p:nvSpPr>
        <p:spPr>
          <a:xfrm>
            <a:off x="5275264" y="4645025"/>
            <a:ext cx="142875" cy="12858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grpSp>
        <p:nvGrpSpPr>
          <p:cNvPr id="13" name="Grupo 12">
            <a:extLst>
              <a:ext uri="{FF2B5EF4-FFF2-40B4-BE49-F238E27FC236}">
                <a16:creationId xmlns:a16="http://schemas.microsoft.com/office/drawing/2014/main" id="{39899EA0-AC76-401C-ABE7-9CCF82428531}"/>
              </a:ext>
            </a:extLst>
          </p:cNvPr>
          <p:cNvGrpSpPr/>
          <p:nvPr/>
        </p:nvGrpSpPr>
        <p:grpSpPr>
          <a:xfrm>
            <a:off x="12701" y="76812"/>
            <a:ext cx="12179299" cy="6754898"/>
            <a:chOff x="12701" y="76812"/>
            <a:chExt cx="12179299" cy="6754898"/>
          </a:xfrm>
        </p:grpSpPr>
        <p:pic>
          <p:nvPicPr>
            <p:cNvPr id="20" name="Imagen 19">
              <a:extLst>
                <a:ext uri="{FF2B5EF4-FFF2-40B4-BE49-F238E27FC236}">
                  <a16:creationId xmlns:a16="http://schemas.microsoft.com/office/drawing/2014/main" id="{6F3947B1-C11F-43A5-9BF7-ECEAA33150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21" name="Imagen 20">
              <a:extLst>
                <a:ext uri="{FF2B5EF4-FFF2-40B4-BE49-F238E27FC236}">
                  <a16:creationId xmlns:a16="http://schemas.microsoft.com/office/drawing/2014/main" id="{4774DE4D-F121-4A9F-A971-6915A52275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25" name="Grupo 24">
              <a:extLst>
                <a:ext uri="{FF2B5EF4-FFF2-40B4-BE49-F238E27FC236}">
                  <a16:creationId xmlns:a16="http://schemas.microsoft.com/office/drawing/2014/main" id="{05A7598F-F99C-4706-B0BC-8DE0107252B1}"/>
                </a:ext>
              </a:extLst>
            </p:cNvPr>
            <p:cNvGrpSpPr/>
            <p:nvPr/>
          </p:nvGrpSpPr>
          <p:grpSpPr>
            <a:xfrm>
              <a:off x="12701" y="6514210"/>
              <a:ext cx="12179299" cy="317500"/>
              <a:chOff x="0" y="6540500"/>
              <a:chExt cx="12179299" cy="317500"/>
            </a:xfrm>
          </p:grpSpPr>
          <p:sp>
            <p:nvSpPr>
              <p:cNvPr id="26" name="Rectángulo 25">
                <a:extLst>
                  <a:ext uri="{FF2B5EF4-FFF2-40B4-BE49-F238E27FC236}">
                    <a16:creationId xmlns:a16="http://schemas.microsoft.com/office/drawing/2014/main" id="{B2E93DAF-D5F1-417C-93D6-9749494965C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7" name="CuadroTexto 26">
                <a:extLst>
                  <a:ext uri="{FF2B5EF4-FFF2-40B4-BE49-F238E27FC236}">
                    <a16:creationId xmlns:a16="http://schemas.microsoft.com/office/drawing/2014/main" id="{29595A9C-3033-4BE4-84C1-ACDB45E7F28D}"/>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913A3169-86DB-48DB-BC02-F0731FEFB1D9}"/>
              </a:ext>
            </a:extLst>
          </p:cNvPr>
          <p:cNvSpPr txBox="1"/>
          <p:nvPr/>
        </p:nvSpPr>
        <p:spPr>
          <a:xfrm>
            <a:off x="2720522" y="2448742"/>
            <a:ext cx="7157357" cy="1323439"/>
          </a:xfrm>
          <a:prstGeom prst="rect">
            <a:avLst/>
          </a:prstGeom>
          <a:noFill/>
        </p:spPr>
        <p:txBody>
          <a:bodyPr wrap="square">
            <a:spAutoFit/>
          </a:bodyPr>
          <a:lstStyle/>
          <a:p>
            <a:pPr algn="ctr">
              <a:defRPr/>
            </a:pPr>
            <a:r>
              <a:rPr lang="es-CO" sz="4000" dirty="0">
                <a:solidFill>
                  <a:srgbClr val="000A8B"/>
                </a:solidFill>
              </a:rPr>
              <a:t>2. ESTADOS FINANCIEROS FRISCO</a:t>
            </a:r>
          </a:p>
          <a:p>
            <a:pPr algn="ctr">
              <a:defRPr/>
            </a:pPr>
            <a:r>
              <a:rPr lang="es-CO" sz="4000" dirty="0">
                <a:solidFill>
                  <a:srgbClr val="000A8B"/>
                </a:solidFill>
              </a:rPr>
              <a:t> AL 30 DE SEPTIEMBRE DE 2020</a:t>
            </a:r>
            <a:endParaRPr lang="es-ES" sz="4000" dirty="0">
              <a:solidFill>
                <a:schemeClr val="accent5">
                  <a:lumMod val="50000"/>
                </a:schemeClr>
              </a:solidFill>
              <a:latin typeface="Arial Narrow" panose="020B0606020202030204" pitchFamily="34" charset="0"/>
            </a:endParaRPr>
          </a:p>
        </p:txBody>
      </p:sp>
      <p:grpSp>
        <p:nvGrpSpPr>
          <p:cNvPr id="7" name="Grupo 6">
            <a:extLst>
              <a:ext uri="{FF2B5EF4-FFF2-40B4-BE49-F238E27FC236}">
                <a16:creationId xmlns:a16="http://schemas.microsoft.com/office/drawing/2014/main" id="{70511FB1-C82C-4B62-8457-E068D9034F73}"/>
              </a:ext>
            </a:extLst>
          </p:cNvPr>
          <p:cNvGrpSpPr/>
          <p:nvPr/>
        </p:nvGrpSpPr>
        <p:grpSpPr>
          <a:xfrm>
            <a:off x="12701" y="76812"/>
            <a:ext cx="12179299" cy="6754898"/>
            <a:chOff x="12701" y="76812"/>
            <a:chExt cx="12179299" cy="6754898"/>
          </a:xfrm>
        </p:grpSpPr>
        <p:pic>
          <p:nvPicPr>
            <p:cNvPr id="8" name="Imagen 7">
              <a:extLst>
                <a:ext uri="{FF2B5EF4-FFF2-40B4-BE49-F238E27FC236}">
                  <a16:creationId xmlns:a16="http://schemas.microsoft.com/office/drawing/2014/main" id="{13057E0E-CB7A-4FF5-9AFD-916D42B513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0" name="Imagen 9">
              <a:extLst>
                <a:ext uri="{FF2B5EF4-FFF2-40B4-BE49-F238E27FC236}">
                  <a16:creationId xmlns:a16="http://schemas.microsoft.com/office/drawing/2014/main" id="{305DAC0F-A038-4A91-B395-6F2B552479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1" name="Grupo 10">
              <a:extLst>
                <a:ext uri="{FF2B5EF4-FFF2-40B4-BE49-F238E27FC236}">
                  <a16:creationId xmlns:a16="http://schemas.microsoft.com/office/drawing/2014/main" id="{D58C648A-F734-4DCD-A554-9004E6412C84}"/>
                </a:ext>
              </a:extLst>
            </p:cNvPr>
            <p:cNvGrpSpPr/>
            <p:nvPr/>
          </p:nvGrpSpPr>
          <p:grpSpPr>
            <a:xfrm>
              <a:off x="12701" y="6514210"/>
              <a:ext cx="12179299" cy="317500"/>
              <a:chOff x="0" y="6540500"/>
              <a:chExt cx="12179299" cy="317500"/>
            </a:xfrm>
          </p:grpSpPr>
          <p:sp>
            <p:nvSpPr>
              <p:cNvPr id="14" name="Rectángulo 13">
                <a:extLst>
                  <a:ext uri="{FF2B5EF4-FFF2-40B4-BE49-F238E27FC236}">
                    <a16:creationId xmlns:a16="http://schemas.microsoft.com/office/drawing/2014/main" id="{3A57974B-A086-4E33-97FB-68EA1B78022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14">
                <a:extLst>
                  <a:ext uri="{FF2B5EF4-FFF2-40B4-BE49-F238E27FC236}">
                    <a16:creationId xmlns:a16="http://schemas.microsoft.com/office/drawing/2014/main" id="{DBC3B5FA-0C65-4687-8B48-17E52D1A89A0}"/>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1064686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016FCE2-9062-4C56-80C5-2EBEFC230EEA}"/>
              </a:ext>
            </a:extLst>
          </p:cNvPr>
          <p:cNvPicPr>
            <a:picLocks noChangeAspect="1"/>
          </p:cNvPicPr>
          <p:nvPr/>
        </p:nvPicPr>
        <p:blipFill>
          <a:blip r:embed="rId2"/>
          <a:stretch>
            <a:fillRect/>
          </a:stretch>
        </p:blipFill>
        <p:spPr>
          <a:xfrm>
            <a:off x="2410423" y="1598166"/>
            <a:ext cx="7766317" cy="3124908"/>
          </a:xfrm>
          <a:prstGeom prst="rect">
            <a:avLst/>
          </a:prstGeom>
        </p:spPr>
      </p:pic>
      <p:sp>
        <p:nvSpPr>
          <p:cNvPr id="14" name="CuadroTexto 13">
            <a:extLst>
              <a:ext uri="{FF2B5EF4-FFF2-40B4-BE49-F238E27FC236}">
                <a16:creationId xmlns:a16="http://schemas.microsoft.com/office/drawing/2014/main" id="{AD2E256F-000C-47A3-8076-E534AA66F48E}"/>
              </a:ext>
            </a:extLst>
          </p:cNvPr>
          <p:cNvSpPr txBox="1"/>
          <p:nvPr/>
        </p:nvSpPr>
        <p:spPr>
          <a:xfrm>
            <a:off x="3686040" y="3583477"/>
            <a:ext cx="1008935" cy="230832"/>
          </a:xfrm>
          <a:prstGeom prst="rect">
            <a:avLst/>
          </a:prstGeom>
          <a:noFill/>
        </p:spPr>
        <p:txBody>
          <a:bodyPr wrap="square" rtlCol="0">
            <a:spAutoFit/>
          </a:bodyPr>
          <a:lstStyle/>
          <a:p>
            <a:r>
              <a:rPr lang="es-CO" sz="900" dirty="0"/>
              <a:t>Inventario total</a:t>
            </a:r>
          </a:p>
        </p:txBody>
      </p:sp>
      <p:sp>
        <p:nvSpPr>
          <p:cNvPr id="6" name="Botón de acción: ir al final 5">
            <a:hlinkClick r:id="rId3" action="ppaction://hlinksldjump" highlightClick="1"/>
            <a:extLst>
              <a:ext uri="{FF2B5EF4-FFF2-40B4-BE49-F238E27FC236}">
                <a16:creationId xmlns:a16="http://schemas.microsoft.com/office/drawing/2014/main" id="{2B4F70FA-6D0E-46C2-9F8C-BFBAB3B8FCAD}"/>
              </a:ext>
            </a:extLst>
          </p:cNvPr>
          <p:cNvSpPr/>
          <p:nvPr/>
        </p:nvSpPr>
        <p:spPr>
          <a:xfrm>
            <a:off x="3386935" y="3620593"/>
            <a:ext cx="331526" cy="1080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8" name="Botón de acción: ir al final 17">
            <a:hlinkClick r:id="rId4" action="ppaction://hlinksldjump" highlightClick="1"/>
            <a:extLst>
              <a:ext uri="{FF2B5EF4-FFF2-40B4-BE49-F238E27FC236}">
                <a16:creationId xmlns:a16="http://schemas.microsoft.com/office/drawing/2014/main" id="{E1F93018-2F42-4337-B763-63160E49AE5E}"/>
              </a:ext>
            </a:extLst>
          </p:cNvPr>
          <p:cNvSpPr/>
          <p:nvPr/>
        </p:nvSpPr>
        <p:spPr>
          <a:xfrm>
            <a:off x="2047079" y="2477665"/>
            <a:ext cx="331526" cy="1080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0" name="Botón de acción: ir al final 19">
            <a:hlinkClick r:id="rId5" action="ppaction://hlinksldjump" highlightClick="1"/>
            <a:extLst>
              <a:ext uri="{FF2B5EF4-FFF2-40B4-BE49-F238E27FC236}">
                <a16:creationId xmlns:a16="http://schemas.microsoft.com/office/drawing/2014/main" id="{A5D03D72-C991-477C-895F-C352AA58AD30}"/>
              </a:ext>
            </a:extLst>
          </p:cNvPr>
          <p:cNvSpPr/>
          <p:nvPr/>
        </p:nvSpPr>
        <p:spPr>
          <a:xfrm>
            <a:off x="2060406" y="3010122"/>
            <a:ext cx="331526" cy="1080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1" name="Botón de acción: ir al final 20">
            <a:hlinkClick r:id="rId6" action="ppaction://hlinksldjump" highlightClick="1"/>
            <a:extLst>
              <a:ext uri="{FF2B5EF4-FFF2-40B4-BE49-F238E27FC236}">
                <a16:creationId xmlns:a16="http://schemas.microsoft.com/office/drawing/2014/main" id="{4DA06C1D-6080-415D-AF47-3452BEAF30CD}"/>
              </a:ext>
            </a:extLst>
          </p:cNvPr>
          <p:cNvSpPr/>
          <p:nvPr/>
        </p:nvSpPr>
        <p:spPr>
          <a:xfrm>
            <a:off x="2047079" y="3329430"/>
            <a:ext cx="331526" cy="1080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3" name="Botón de acción: ir al final 22">
            <a:hlinkClick r:id="rId7" action="ppaction://hlinksldjump" highlightClick="1"/>
            <a:extLst>
              <a:ext uri="{FF2B5EF4-FFF2-40B4-BE49-F238E27FC236}">
                <a16:creationId xmlns:a16="http://schemas.microsoft.com/office/drawing/2014/main" id="{9CCC5C8A-A712-4DB0-A78F-76A1E3CF9401}"/>
              </a:ext>
            </a:extLst>
          </p:cNvPr>
          <p:cNvSpPr/>
          <p:nvPr/>
        </p:nvSpPr>
        <p:spPr>
          <a:xfrm>
            <a:off x="2047079" y="3620593"/>
            <a:ext cx="331526" cy="1080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4" name="Botón de acción: ir al final 23">
            <a:hlinkClick r:id="" action="ppaction://noaction" highlightClick="1"/>
            <a:extLst>
              <a:ext uri="{FF2B5EF4-FFF2-40B4-BE49-F238E27FC236}">
                <a16:creationId xmlns:a16="http://schemas.microsoft.com/office/drawing/2014/main" id="{CA8AA67B-B74B-4F45-9842-6A5E5E2259CD}"/>
              </a:ext>
            </a:extLst>
          </p:cNvPr>
          <p:cNvSpPr/>
          <p:nvPr/>
        </p:nvSpPr>
        <p:spPr>
          <a:xfrm>
            <a:off x="2057364" y="3917830"/>
            <a:ext cx="331526" cy="1080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5" name="Botón de acción: ir al final 24">
            <a:hlinkClick r:id="" action="ppaction://noaction" highlightClick="1"/>
            <a:extLst>
              <a:ext uri="{FF2B5EF4-FFF2-40B4-BE49-F238E27FC236}">
                <a16:creationId xmlns:a16="http://schemas.microsoft.com/office/drawing/2014/main" id="{C60B7D23-B85D-4342-91C7-AB96303064C9}"/>
              </a:ext>
            </a:extLst>
          </p:cNvPr>
          <p:cNvSpPr/>
          <p:nvPr/>
        </p:nvSpPr>
        <p:spPr>
          <a:xfrm>
            <a:off x="2054882" y="4207050"/>
            <a:ext cx="331526" cy="1080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15" name="Título 1">
            <a:extLst>
              <a:ext uri="{FF2B5EF4-FFF2-40B4-BE49-F238E27FC236}">
                <a16:creationId xmlns:a16="http://schemas.microsoft.com/office/drawing/2014/main" id="{E5010E32-0AF4-42D2-9363-0356AE4AF382}"/>
              </a:ext>
            </a:extLst>
          </p:cNvPr>
          <p:cNvSpPr txBox="1">
            <a:spLocks/>
          </p:cNvSpPr>
          <p:nvPr/>
        </p:nvSpPr>
        <p:spPr>
          <a:xfrm>
            <a:off x="2858255" y="409565"/>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000" dirty="0">
                <a:solidFill>
                  <a:schemeClr val="bg1">
                    <a:lumMod val="50000"/>
                  </a:schemeClr>
                </a:solidFill>
                <a:latin typeface="+mn-lt"/>
              </a:rPr>
              <a:t> </a:t>
            </a:r>
            <a:r>
              <a:rPr lang="es-CO" sz="1000" dirty="0">
                <a:solidFill>
                  <a:schemeClr val="bg1">
                    <a:lumMod val="50000"/>
                  </a:schemeClr>
                </a:solidFill>
                <a:latin typeface="+mn-lt"/>
                <a:ea typeface="+mn-ea"/>
                <a:cs typeface="Lato Regular"/>
              </a:rPr>
              <a:t>ESTADO DE SITUACION FINANCIERA INDIVIDUAL</a:t>
            </a:r>
          </a:p>
          <a:p>
            <a:pPr algn="ctr">
              <a:defRPr/>
            </a:pPr>
            <a:r>
              <a:rPr lang="es-CO" sz="1000" dirty="0">
                <a:solidFill>
                  <a:schemeClr val="bg1">
                    <a:lumMod val="50000"/>
                  </a:schemeClr>
                </a:solidFill>
                <a:latin typeface="+mn-lt"/>
                <a:ea typeface="+mn-ea"/>
                <a:cs typeface="Lato Regular"/>
              </a:rPr>
              <a:t>FONDO PARA LA REHABILITACION, INVERSION SOCIAL Y LUCHA CONTRA EL CRIMEN ORGANIZACIONAL – FRISCO</a:t>
            </a:r>
          </a:p>
          <a:p>
            <a:pPr algn="ctr">
              <a:defRPr/>
            </a:pPr>
            <a:endParaRPr lang="es-CO" sz="1000" dirty="0">
              <a:solidFill>
                <a:schemeClr val="bg1">
                  <a:lumMod val="50000"/>
                </a:schemeClr>
              </a:solidFill>
              <a:latin typeface="+mn-lt"/>
              <a:ea typeface="+mn-ea"/>
              <a:cs typeface="Lato Regular"/>
            </a:endParaRPr>
          </a:p>
          <a:p>
            <a:pPr algn="ctr">
              <a:defRPr/>
            </a:pPr>
            <a:r>
              <a:rPr lang="es-CO" sz="788" dirty="0">
                <a:solidFill>
                  <a:schemeClr val="bg1">
                    <a:lumMod val="50000"/>
                  </a:schemeClr>
                </a:solidFill>
                <a:latin typeface="+mn-lt"/>
                <a:ea typeface="+mn-ea"/>
                <a:cs typeface="Lato Regular"/>
              </a:rPr>
              <a:t>AL 30 DE SEPTIEMBRE DEL AÑO 2020</a:t>
            </a:r>
          </a:p>
          <a:p>
            <a:pPr algn="ctr">
              <a:defRPr/>
            </a:pPr>
            <a:r>
              <a:rPr lang="es-CO" sz="788" dirty="0">
                <a:solidFill>
                  <a:schemeClr val="bg1">
                    <a:lumMod val="50000"/>
                  </a:schemeClr>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pSp>
        <p:nvGrpSpPr>
          <p:cNvPr id="19" name="Grupo 18">
            <a:extLst>
              <a:ext uri="{FF2B5EF4-FFF2-40B4-BE49-F238E27FC236}">
                <a16:creationId xmlns:a16="http://schemas.microsoft.com/office/drawing/2014/main" id="{18FC6266-7148-4C62-B122-5B2203CAE046}"/>
              </a:ext>
            </a:extLst>
          </p:cNvPr>
          <p:cNvGrpSpPr/>
          <p:nvPr/>
        </p:nvGrpSpPr>
        <p:grpSpPr>
          <a:xfrm>
            <a:off x="12701" y="76812"/>
            <a:ext cx="12179299" cy="6754898"/>
            <a:chOff x="12701" y="76812"/>
            <a:chExt cx="12179299" cy="6754898"/>
          </a:xfrm>
        </p:grpSpPr>
        <p:pic>
          <p:nvPicPr>
            <p:cNvPr id="22" name="Imagen 21">
              <a:extLst>
                <a:ext uri="{FF2B5EF4-FFF2-40B4-BE49-F238E27FC236}">
                  <a16:creationId xmlns:a16="http://schemas.microsoft.com/office/drawing/2014/main" id="{6183C546-5763-431F-B88F-7E19C223DB8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26" name="Imagen 25">
              <a:extLst>
                <a:ext uri="{FF2B5EF4-FFF2-40B4-BE49-F238E27FC236}">
                  <a16:creationId xmlns:a16="http://schemas.microsoft.com/office/drawing/2014/main" id="{69BE2DB5-69CB-4C74-A273-D4B38BD4260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27" name="Grupo 26">
              <a:extLst>
                <a:ext uri="{FF2B5EF4-FFF2-40B4-BE49-F238E27FC236}">
                  <a16:creationId xmlns:a16="http://schemas.microsoft.com/office/drawing/2014/main" id="{725AB15A-F5D0-4C4A-8869-A5525D0DC883}"/>
                </a:ext>
              </a:extLst>
            </p:cNvPr>
            <p:cNvGrpSpPr/>
            <p:nvPr/>
          </p:nvGrpSpPr>
          <p:grpSpPr>
            <a:xfrm>
              <a:off x="12701" y="6514210"/>
              <a:ext cx="12179299" cy="317500"/>
              <a:chOff x="0" y="6540500"/>
              <a:chExt cx="12179299" cy="317500"/>
            </a:xfrm>
          </p:grpSpPr>
          <p:sp>
            <p:nvSpPr>
              <p:cNvPr id="28" name="Rectángulo 27">
                <a:extLst>
                  <a:ext uri="{FF2B5EF4-FFF2-40B4-BE49-F238E27FC236}">
                    <a16:creationId xmlns:a16="http://schemas.microsoft.com/office/drawing/2014/main" id="{9AC94442-309B-4F69-9F95-11AA8F0E4CC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9" name="CuadroTexto 28">
                <a:extLst>
                  <a:ext uri="{FF2B5EF4-FFF2-40B4-BE49-F238E27FC236}">
                    <a16:creationId xmlns:a16="http://schemas.microsoft.com/office/drawing/2014/main" id="{0D33D196-C34E-46B0-B86A-E5CEAF526BB5}"/>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3118267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EF736200-F85B-4141-912B-AFE5D3826F2A}"/>
              </a:ext>
            </a:extLst>
          </p:cNvPr>
          <p:cNvPicPr>
            <a:picLocks noChangeAspect="1"/>
          </p:cNvPicPr>
          <p:nvPr/>
        </p:nvPicPr>
        <p:blipFill>
          <a:blip r:embed="rId3"/>
          <a:stretch>
            <a:fillRect/>
          </a:stretch>
        </p:blipFill>
        <p:spPr>
          <a:xfrm>
            <a:off x="2227714" y="1558132"/>
            <a:ext cx="7976053" cy="1593031"/>
          </a:xfrm>
          <a:prstGeom prst="rect">
            <a:avLst/>
          </a:prstGeom>
        </p:spPr>
      </p:pic>
      <p:sp>
        <p:nvSpPr>
          <p:cNvPr id="15" name="Botón de acción: ir al final 14">
            <a:hlinkClick r:id="" action="ppaction://noaction" highlightClick="1"/>
            <a:extLst>
              <a:ext uri="{FF2B5EF4-FFF2-40B4-BE49-F238E27FC236}">
                <a16:creationId xmlns:a16="http://schemas.microsoft.com/office/drawing/2014/main" id="{06ADA9ED-2F95-47EA-A0BD-C1C071ED0FE0}"/>
              </a:ext>
            </a:extLst>
          </p:cNvPr>
          <p:cNvSpPr/>
          <p:nvPr/>
        </p:nvSpPr>
        <p:spPr>
          <a:xfrm>
            <a:off x="1821907" y="2070521"/>
            <a:ext cx="331526" cy="1080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6" name="Botón de acción: ir al final 15">
            <a:hlinkClick r:id="" action="ppaction://noaction" highlightClick="1"/>
            <a:extLst>
              <a:ext uri="{FF2B5EF4-FFF2-40B4-BE49-F238E27FC236}">
                <a16:creationId xmlns:a16="http://schemas.microsoft.com/office/drawing/2014/main" id="{1BCC6B07-639B-4A06-8026-F25F169AFD37}"/>
              </a:ext>
            </a:extLst>
          </p:cNvPr>
          <p:cNvSpPr/>
          <p:nvPr/>
        </p:nvSpPr>
        <p:spPr>
          <a:xfrm>
            <a:off x="1821907" y="2324862"/>
            <a:ext cx="331526" cy="1080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7" name="Botón de acción: ir al final 16">
            <a:hlinkClick r:id="" action="ppaction://noaction" highlightClick="1"/>
            <a:extLst>
              <a:ext uri="{FF2B5EF4-FFF2-40B4-BE49-F238E27FC236}">
                <a16:creationId xmlns:a16="http://schemas.microsoft.com/office/drawing/2014/main" id="{2B804394-118E-4752-A178-87F55840A443}"/>
              </a:ext>
            </a:extLst>
          </p:cNvPr>
          <p:cNvSpPr/>
          <p:nvPr/>
        </p:nvSpPr>
        <p:spPr>
          <a:xfrm>
            <a:off x="1822471" y="2604262"/>
            <a:ext cx="331526" cy="1080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3" name="Título 1">
            <a:extLst>
              <a:ext uri="{FF2B5EF4-FFF2-40B4-BE49-F238E27FC236}">
                <a16:creationId xmlns:a16="http://schemas.microsoft.com/office/drawing/2014/main" id="{049BFC5C-9EE7-4427-843F-87D3E4265F61}"/>
              </a:ext>
            </a:extLst>
          </p:cNvPr>
          <p:cNvSpPr txBox="1">
            <a:spLocks/>
          </p:cNvSpPr>
          <p:nvPr/>
        </p:nvSpPr>
        <p:spPr>
          <a:xfrm>
            <a:off x="2776367" y="436861"/>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000" dirty="0">
                <a:solidFill>
                  <a:schemeClr val="bg1">
                    <a:lumMod val="50000"/>
                  </a:schemeClr>
                </a:solidFill>
                <a:latin typeface="+mn-lt"/>
              </a:rPr>
              <a:t> </a:t>
            </a:r>
            <a:r>
              <a:rPr lang="es-CO" sz="1000" dirty="0">
                <a:solidFill>
                  <a:schemeClr val="bg1">
                    <a:lumMod val="50000"/>
                  </a:schemeClr>
                </a:solidFill>
                <a:latin typeface="+mn-lt"/>
                <a:ea typeface="+mn-ea"/>
                <a:cs typeface="Lato Regular"/>
              </a:rPr>
              <a:t>ESTADO DE SITUACION FINANCIERA INDIVIDUAL</a:t>
            </a:r>
          </a:p>
          <a:p>
            <a:pPr algn="ctr">
              <a:defRPr/>
            </a:pPr>
            <a:r>
              <a:rPr lang="es-CO" sz="1000" dirty="0">
                <a:solidFill>
                  <a:schemeClr val="bg1">
                    <a:lumMod val="50000"/>
                  </a:schemeClr>
                </a:solidFill>
                <a:latin typeface="+mn-lt"/>
                <a:ea typeface="+mn-ea"/>
                <a:cs typeface="Lato Regular"/>
              </a:rPr>
              <a:t>FONDO PARA LA REHABILITACION, INVERSION SOCIAL Y LUCHA CONTRA EL CRIMEN ORGANIZACIONAL – FRISCO</a:t>
            </a:r>
          </a:p>
          <a:p>
            <a:pPr algn="ctr">
              <a:defRPr/>
            </a:pPr>
            <a:endParaRPr lang="es-CO" sz="1000" dirty="0">
              <a:solidFill>
                <a:schemeClr val="bg1">
                  <a:lumMod val="50000"/>
                </a:schemeClr>
              </a:solidFill>
              <a:latin typeface="+mn-lt"/>
              <a:ea typeface="+mn-ea"/>
              <a:cs typeface="Lato Regular"/>
            </a:endParaRPr>
          </a:p>
          <a:p>
            <a:pPr algn="ctr">
              <a:defRPr/>
            </a:pPr>
            <a:r>
              <a:rPr lang="es-CO" sz="788" dirty="0">
                <a:solidFill>
                  <a:schemeClr val="bg1">
                    <a:lumMod val="50000"/>
                  </a:schemeClr>
                </a:solidFill>
                <a:latin typeface="+mn-lt"/>
                <a:ea typeface="+mn-ea"/>
                <a:cs typeface="Lato Regular"/>
              </a:rPr>
              <a:t>AL 30 DE SEPTIEMBRE DEL AÑO 2020</a:t>
            </a:r>
          </a:p>
          <a:p>
            <a:pPr algn="ctr">
              <a:defRPr/>
            </a:pPr>
            <a:r>
              <a:rPr lang="es-CO" sz="788" dirty="0">
                <a:solidFill>
                  <a:schemeClr val="bg1">
                    <a:lumMod val="50000"/>
                  </a:schemeClr>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pic>
        <p:nvPicPr>
          <p:cNvPr id="5" name="Imagen 4">
            <a:extLst>
              <a:ext uri="{FF2B5EF4-FFF2-40B4-BE49-F238E27FC236}">
                <a16:creationId xmlns:a16="http://schemas.microsoft.com/office/drawing/2014/main" id="{D1D0444C-D85B-46A5-B276-D21270B65B6E}"/>
              </a:ext>
            </a:extLst>
          </p:cNvPr>
          <p:cNvPicPr>
            <a:picLocks noChangeAspect="1"/>
          </p:cNvPicPr>
          <p:nvPr/>
        </p:nvPicPr>
        <p:blipFill>
          <a:blip r:embed="rId4"/>
          <a:stretch>
            <a:fillRect/>
          </a:stretch>
        </p:blipFill>
        <p:spPr>
          <a:xfrm>
            <a:off x="2227713" y="3437407"/>
            <a:ext cx="4039737" cy="438150"/>
          </a:xfrm>
          <a:prstGeom prst="rect">
            <a:avLst/>
          </a:prstGeom>
        </p:spPr>
      </p:pic>
      <p:pic>
        <p:nvPicPr>
          <p:cNvPr id="10" name="Imagen 9">
            <a:extLst>
              <a:ext uri="{FF2B5EF4-FFF2-40B4-BE49-F238E27FC236}">
                <a16:creationId xmlns:a16="http://schemas.microsoft.com/office/drawing/2014/main" id="{0F86F0C4-4860-416A-B431-7E450A87124B}"/>
              </a:ext>
            </a:extLst>
          </p:cNvPr>
          <p:cNvPicPr>
            <a:picLocks noChangeAspect="1"/>
          </p:cNvPicPr>
          <p:nvPr/>
        </p:nvPicPr>
        <p:blipFill>
          <a:blip r:embed="rId5"/>
          <a:stretch>
            <a:fillRect/>
          </a:stretch>
        </p:blipFill>
        <p:spPr>
          <a:xfrm>
            <a:off x="2227714" y="3867136"/>
            <a:ext cx="7961985" cy="1095375"/>
          </a:xfrm>
          <a:prstGeom prst="rect">
            <a:avLst/>
          </a:prstGeom>
        </p:spPr>
      </p:pic>
      <p:grpSp>
        <p:nvGrpSpPr>
          <p:cNvPr id="14" name="Grupo 13">
            <a:extLst>
              <a:ext uri="{FF2B5EF4-FFF2-40B4-BE49-F238E27FC236}">
                <a16:creationId xmlns:a16="http://schemas.microsoft.com/office/drawing/2014/main" id="{AC8D3436-C73A-4335-BB7B-CB8B747CEDE3}"/>
              </a:ext>
            </a:extLst>
          </p:cNvPr>
          <p:cNvGrpSpPr/>
          <p:nvPr/>
        </p:nvGrpSpPr>
        <p:grpSpPr>
          <a:xfrm>
            <a:off x="12701" y="76812"/>
            <a:ext cx="12179299" cy="6754898"/>
            <a:chOff x="12701" y="76812"/>
            <a:chExt cx="12179299" cy="6754898"/>
          </a:xfrm>
        </p:grpSpPr>
        <p:pic>
          <p:nvPicPr>
            <p:cNvPr id="20" name="Imagen 19">
              <a:extLst>
                <a:ext uri="{FF2B5EF4-FFF2-40B4-BE49-F238E27FC236}">
                  <a16:creationId xmlns:a16="http://schemas.microsoft.com/office/drawing/2014/main" id="{5B9924E6-5393-4430-9A5D-380EFD706A7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21" name="Imagen 20">
              <a:extLst>
                <a:ext uri="{FF2B5EF4-FFF2-40B4-BE49-F238E27FC236}">
                  <a16:creationId xmlns:a16="http://schemas.microsoft.com/office/drawing/2014/main" id="{60493416-DC10-4E9E-A3EB-281162BB30B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22" name="Grupo 21">
              <a:extLst>
                <a:ext uri="{FF2B5EF4-FFF2-40B4-BE49-F238E27FC236}">
                  <a16:creationId xmlns:a16="http://schemas.microsoft.com/office/drawing/2014/main" id="{6960A06A-ECBC-4B8B-AD2B-21C3DD3E5952}"/>
                </a:ext>
              </a:extLst>
            </p:cNvPr>
            <p:cNvGrpSpPr/>
            <p:nvPr/>
          </p:nvGrpSpPr>
          <p:grpSpPr>
            <a:xfrm>
              <a:off x="12701" y="6514210"/>
              <a:ext cx="12179299" cy="317500"/>
              <a:chOff x="0" y="6540500"/>
              <a:chExt cx="12179299" cy="317500"/>
            </a:xfrm>
          </p:grpSpPr>
          <p:sp>
            <p:nvSpPr>
              <p:cNvPr id="23" name="Rectángulo 22">
                <a:extLst>
                  <a:ext uri="{FF2B5EF4-FFF2-40B4-BE49-F238E27FC236}">
                    <a16:creationId xmlns:a16="http://schemas.microsoft.com/office/drawing/2014/main" id="{B34374F2-9613-45FB-83A5-3F1AFE75F5D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4" name="CuadroTexto 23">
                <a:extLst>
                  <a:ext uri="{FF2B5EF4-FFF2-40B4-BE49-F238E27FC236}">
                    <a16:creationId xmlns:a16="http://schemas.microsoft.com/office/drawing/2014/main" id="{449BFDF8-8C03-4AB8-9509-EE6E560EDFC4}"/>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1997331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6E4841A-4AB0-4727-84E1-1BA1688A5921}"/>
              </a:ext>
            </a:extLst>
          </p:cNvPr>
          <p:cNvPicPr>
            <a:picLocks noChangeAspect="1"/>
          </p:cNvPicPr>
          <p:nvPr/>
        </p:nvPicPr>
        <p:blipFill>
          <a:blip r:embed="rId3"/>
          <a:stretch>
            <a:fillRect/>
          </a:stretch>
        </p:blipFill>
        <p:spPr>
          <a:xfrm>
            <a:off x="2353338" y="1038225"/>
            <a:ext cx="7806070" cy="5436296"/>
          </a:xfrm>
          <a:prstGeom prst="rect">
            <a:avLst/>
          </a:prstGeom>
        </p:spPr>
      </p:pic>
      <p:sp>
        <p:nvSpPr>
          <p:cNvPr id="15" name="Botón de acción: ir al final 14">
            <a:hlinkClick r:id="" action="ppaction://noaction" highlightClick="1"/>
            <a:extLst>
              <a:ext uri="{FF2B5EF4-FFF2-40B4-BE49-F238E27FC236}">
                <a16:creationId xmlns:a16="http://schemas.microsoft.com/office/drawing/2014/main" id="{F46D4438-B2B8-4EF1-8515-2A70A86DE3AB}"/>
              </a:ext>
            </a:extLst>
          </p:cNvPr>
          <p:cNvSpPr/>
          <p:nvPr/>
        </p:nvSpPr>
        <p:spPr>
          <a:xfrm>
            <a:off x="2012287" y="3302983"/>
            <a:ext cx="331526" cy="1080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6" name="Botón de acción: ir al final 15">
            <a:hlinkClick r:id="" action="ppaction://noaction" highlightClick="1"/>
            <a:extLst>
              <a:ext uri="{FF2B5EF4-FFF2-40B4-BE49-F238E27FC236}">
                <a16:creationId xmlns:a16="http://schemas.microsoft.com/office/drawing/2014/main" id="{6274ACAB-27AC-41B0-BF42-04F5977DF980}"/>
              </a:ext>
            </a:extLst>
          </p:cNvPr>
          <p:cNvSpPr/>
          <p:nvPr/>
        </p:nvSpPr>
        <p:spPr>
          <a:xfrm>
            <a:off x="2021812" y="3756373"/>
            <a:ext cx="331526" cy="1080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7" name="Botón de acción: ir al final 16">
            <a:hlinkClick r:id="" action="ppaction://noaction" highlightClick="1"/>
            <a:extLst>
              <a:ext uri="{FF2B5EF4-FFF2-40B4-BE49-F238E27FC236}">
                <a16:creationId xmlns:a16="http://schemas.microsoft.com/office/drawing/2014/main" id="{ACC4299F-F18A-47DA-BDC0-0A451737DF4E}"/>
              </a:ext>
            </a:extLst>
          </p:cNvPr>
          <p:cNvSpPr/>
          <p:nvPr/>
        </p:nvSpPr>
        <p:spPr>
          <a:xfrm>
            <a:off x="2012950" y="4687963"/>
            <a:ext cx="331526" cy="1080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8" name="Botón de acción: ir al final 17">
            <a:hlinkClick r:id="" action="ppaction://noaction" highlightClick="1"/>
            <a:extLst>
              <a:ext uri="{FF2B5EF4-FFF2-40B4-BE49-F238E27FC236}">
                <a16:creationId xmlns:a16="http://schemas.microsoft.com/office/drawing/2014/main" id="{09D5846E-942E-4FEA-B35C-0E26406483A0}"/>
              </a:ext>
            </a:extLst>
          </p:cNvPr>
          <p:cNvSpPr/>
          <p:nvPr/>
        </p:nvSpPr>
        <p:spPr>
          <a:xfrm>
            <a:off x="2012287" y="4916785"/>
            <a:ext cx="331526" cy="1080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9" name="Botón de acción: ir al final 18">
            <a:hlinkClick r:id="" action="ppaction://noaction" highlightClick="1"/>
            <a:extLst>
              <a:ext uri="{FF2B5EF4-FFF2-40B4-BE49-F238E27FC236}">
                <a16:creationId xmlns:a16="http://schemas.microsoft.com/office/drawing/2014/main" id="{9A0413E7-5E6C-443D-A77E-C31E757D4D8B}"/>
              </a:ext>
            </a:extLst>
          </p:cNvPr>
          <p:cNvSpPr/>
          <p:nvPr/>
        </p:nvSpPr>
        <p:spPr>
          <a:xfrm>
            <a:off x="2012287" y="6082469"/>
            <a:ext cx="331526" cy="1080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2" name="Título 1">
            <a:extLst>
              <a:ext uri="{FF2B5EF4-FFF2-40B4-BE49-F238E27FC236}">
                <a16:creationId xmlns:a16="http://schemas.microsoft.com/office/drawing/2014/main" id="{0BA2DB10-BDB7-4392-976E-9077876CFCC7}"/>
              </a:ext>
            </a:extLst>
          </p:cNvPr>
          <p:cNvSpPr txBox="1">
            <a:spLocks/>
          </p:cNvSpPr>
          <p:nvPr/>
        </p:nvSpPr>
        <p:spPr>
          <a:xfrm>
            <a:off x="2673568" y="313497"/>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900" dirty="0">
                <a:solidFill>
                  <a:schemeClr val="bg1">
                    <a:lumMod val="50000"/>
                  </a:schemeClr>
                </a:solidFill>
                <a:latin typeface="+mn-lt"/>
              </a:rPr>
              <a:t> </a:t>
            </a:r>
            <a:r>
              <a:rPr lang="es-CO" sz="900" dirty="0">
                <a:solidFill>
                  <a:schemeClr val="bg1">
                    <a:lumMod val="50000"/>
                  </a:schemeClr>
                </a:solidFill>
                <a:latin typeface="+mn-lt"/>
                <a:ea typeface="+mn-ea"/>
                <a:cs typeface="Lato Regular"/>
              </a:rPr>
              <a:t>ESTADO DE RESULTADOS</a:t>
            </a:r>
          </a:p>
          <a:p>
            <a:pPr algn="ctr">
              <a:defRPr/>
            </a:pPr>
            <a:r>
              <a:rPr lang="es-CO" sz="900" dirty="0">
                <a:solidFill>
                  <a:schemeClr val="bg1">
                    <a:lumMod val="50000"/>
                  </a:schemeClr>
                </a:solidFill>
                <a:latin typeface="+mn-lt"/>
                <a:ea typeface="+mn-ea"/>
                <a:cs typeface="Lato Regular"/>
              </a:rPr>
              <a:t>FONDO PARA LA REHABILITACION, INVERSION SOCIAL Y LUCHA CONTRA EL CRIMEN ORGANIZACIONAL – FRISCO</a:t>
            </a:r>
          </a:p>
          <a:p>
            <a:pPr algn="ctr">
              <a:defRPr/>
            </a:pPr>
            <a:endParaRPr lang="es-CO" sz="1000" dirty="0">
              <a:solidFill>
                <a:schemeClr val="bg1">
                  <a:lumMod val="50000"/>
                </a:schemeClr>
              </a:solidFill>
              <a:latin typeface="+mn-lt"/>
              <a:ea typeface="+mn-ea"/>
              <a:cs typeface="Lato Regular"/>
            </a:endParaRPr>
          </a:p>
          <a:p>
            <a:pPr algn="ctr">
              <a:defRPr/>
            </a:pPr>
            <a:r>
              <a:rPr lang="es-CO" sz="1000" dirty="0">
                <a:solidFill>
                  <a:schemeClr val="bg1">
                    <a:lumMod val="50000"/>
                  </a:schemeClr>
                </a:solidFill>
                <a:latin typeface="+mn-lt"/>
                <a:ea typeface="+mn-ea"/>
                <a:cs typeface="Lato Regular"/>
              </a:rPr>
              <a:t>AL 30 DE SEPTIEMBRE DEL AÑO 2020</a:t>
            </a:r>
          </a:p>
          <a:p>
            <a:pPr algn="ctr">
              <a:defRPr/>
            </a:pPr>
            <a:r>
              <a:rPr lang="es-CO" sz="788" dirty="0">
                <a:solidFill>
                  <a:schemeClr val="bg1">
                    <a:lumMod val="50000"/>
                  </a:schemeClr>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sp>
        <p:nvSpPr>
          <p:cNvPr id="20" name="Botón de acción: ir al final 19">
            <a:hlinkClick r:id="" action="ppaction://noaction" highlightClick="1"/>
            <a:extLst>
              <a:ext uri="{FF2B5EF4-FFF2-40B4-BE49-F238E27FC236}">
                <a16:creationId xmlns:a16="http://schemas.microsoft.com/office/drawing/2014/main" id="{4AD6D18D-5006-4425-B0EC-D8840F24B3DB}"/>
              </a:ext>
            </a:extLst>
          </p:cNvPr>
          <p:cNvSpPr/>
          <p:nvPr/>
        </p:nvSpPr>
        <p:spPr>
          <a:xfrm>
            <a:off x="1998924" y="1566838"/>
            <a:ext cx="331526" cy="1080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21" name="Botón de acción: ir al final 20">
            <a:hlinkClick r:id="" action="ppaction://noaction" highlightClick="1"/>
            <a:extLst>
              <a:ext uri="{FF2B5EF4-FFF2-40B4-BE49-F238E27FC236}">
                <a16:creationId xmlns:a16="http://schemas.microsoft.com/office/drawing/2014/main" id="{B71046F9-56AB-42D9-BEAE-657A4AD69893}"/>
              </a:ext>
            </a:extLst>
          </p:cNvPr>
          <p:cNvSpPr/>
          <p:nvPr/>
        </p:nvSpPr>
        <p:spPr>
          <a:xfrm>
            <a:off x="2017050" y="2994588"/>
            <a:ext cx="331526" cy="1080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grpSp>
        <p:nvGrpSpPr>
          <p:cNvPr id="22" name="Grupo 21">
            <a:extLst>
              <a:ext uri="{FF2B5EF4-FFF2-40B4-BE49-F238E27FC236}">
                <a16:creationId xmlns:a16="http://schemas.microsoft.com/office/drawing/2014/main" id="{7C889396-A1C6-42FD-A14F-FD04FE08FCC7}"/>
              </a:ext>
            </a:extLst>
          </p:cNvPr>
          <p:cNvGrpSpPr/>
          <p:nvPr/>
        </p:nvGrpSpPr>
        <p:grpSpPr>
          <a:xfrm>
            <a:off x="12701" y="76812"/>
            <a:ext cx="12179299" cy="6754898"/>
            <a:chOff x="12701" y="76812"/>
            <a:chExt cx="12179299" cy="6754898"/>
          </a:xfrm>
        </p:grpSpPr>
        <p:pic>
          <p:nvPicPr>
            <p:cNvPr id="23" name="Imagen 22">
              <a:extLst>
                <a:ext uri="{FF2B5EF4-FFF2-40B4-BE49-F238E27FC236}">
                  <a16:creationId xmlns:a16="http://schemas.microsoft.com/office/drawing/2014/main" id="{AFA523BE-1EBC-4468-B012-A60128C832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24" name="Imagen 23">
              <a:extLst>
                <a:ext uri="{FF2B5EF4-FFF2-40B4-BE49-F238E27FC236}">
                  <a16:creationId xmlns:a16="http://schemas.microsoft.com/office/drawing/2014/main" id="{70A81DEE-8FCB-488C-B992-4498CD28FA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25" name="Grupo 24">
              <a:extLst>
                <a:ext uri="{FF2B5EF4-FFF2-40B4-BE49-F238E27FC236}">
                  <a16:creationId xmlns:a16="http://schemas.microsoft.com/office/drawing/2014/main" id="{8F0430C9-BA31-407B-9215-659276BE1F46}"/>
                </a:ext>
              </a:extLst>
            </p:cNvPr>
            <p:cNvGrpSpPr/>
            <p:nvPr/>
          </p:nvGrpSpPr>
          <p:grpSpPr>
            <a:xfrm>
              <a:off x="12701" y="6514210"/>
              <a:ext cx="12179299" cy="317500"/>
              <a:chOff x="0" y="6540500"/>
              <a:chExt cx="12179299" cy="317500"/>
            </a:xfrm>
          </p:grpSpPr>
          <p:sp>
            <p:nvSpPr>
              <p:cNvPr id="26" name="Rectángulo 25">
                <a:extLst>
                  <a:ext uri="{FF2B5EF4-FFF2-40B4-BE49-F238E27FC236}">
                    <a16:creationId xmlns:a16="http://schemas.microsoft.com/office/drawing/2014/main" id="{132B1F7A-40C8-4D55-BDB1-1A2CB038EFE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7" name="CuadroTexto 26">
                <a:extLst>
                  <a:ext uri="{FF2B5EF4-FFF2-40B4-BE49-F238E27FC236}">
                    <a16:creationId xmlns:a16="http://schemas.microsoft.com/office/drawing/2014/main" id="{5E4E8989-7C3B-4EDF-B57A-27CDB004F62E}"/>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2300839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913A3169-86DB-48DB-BC02-F0731FEFB1D9}"/>
              </a:ext>
            </a:extLst>
          </p:cNvPr>
          <p:cNvSpPr txBox="1"/>
          <p:nvPr/>
        </p:nvSpPr>
        <p:spPr>
          <a:xfrm>
            <a:off x="2720522" y="2448742"/>
            <a:ext cx="7157357" cy="1323439"/>
          </a:xfrm>
          <a:prstGeom prst="rect">
            <a:avLst/>
          </a:prstGeom>
          <a:noFill/>
        </p:spPr>
        <p:txBody>
          <a:bodyPr wrap="square">
            <a:spAutoFit/>
          </a:bodyPr>
          <a:lstStyle/>
          <a:p>
            <a:pPr algn="ctr">
              <a:defRPr/>
            </a:pPr>
            <a:r>
              <a:rPr lang="es-CO" sz="4000" dirty="0">
                <a:solidFill>
                  <a:srgbClr val="000A8B"/>
                </a:solidFill>
              </a:rPr>
              <a:t>3. EJECUCIÓN PRESUPUESTAL </a:t>
            </a:r>
          </a:p>
          <a:p>
            <a:pPr algn="ctr">
              <a:defRPr/>
            </a:pPr>
            <a:r>
              <a:rPr lang="es-CO" sz="4000" dirty="0">
                <a:solidFill>
                  <a:srgbClr val="000A8B"/>
                </a:solidFill>
              </a:rPr>
              <a:t>AL 30 DE SEPTIEMBRE DE 2020</a:t>
            </a:r>
            <a:endParaRPr lang="es-ES" sz="4000" dirty="0">
              <a:solidFill>
                <a:schemeClr val="accent5">
                  <a:lumMod val="50000"/>
                </a:schemeClr>
              </a:solidFill>
              <a:latin typeface="Arial Narrow" panose="020B0606020202030204" pitchFamily="34" charset="0"/>
            </a:endParaRPr>
          </a:p>
        </p:txBody>
      </p:sp>
      <p:grpSp>
        <p:nvGrpSpPr>
          <p:cNvPr id="7" name="Grupo 6">
            <a:extLst>
              <a:ext uri="{FF2B5EF4-FFF2-40B4-BE49-F238E27FC236}">
                <a16:creationId xmlns:a16="http://schemas.microsoft.com/office/drawing/2014/main" id="{5281070B-F037-467E-BEF6-97EAFC97FDFD}"/>
              </a:ext>
            </a:extLst>
          </p:cNvPr>
          <p:cNvGrpSpPr/>
          <p:nvPr/>
        </p:nvGrpSpPr>
        <p:grpSpPr>
          <a:xfrm>
            <a:off x="12701" y="76812"/>
            <a:ext cx="12179299" cy="6754898"/>
            <a:chOff x="12701" y="76812"/>
            <a:chExt cx="12179299" cy="6754898"/>
          </a:xfrm>
        </p:grpSpPr>
        <p:pic>
          <p:nvPicPr>
            <p:cNvPr id="8" name="Imagen 7">
              <a:extLst>
                <a:ext uri="{FF2B5EF4-FFF2-40B4-BE49-F238E27FC236}">
                  <a16:creationId xmlns:a16="http://schemas.microsoft.com/office/drawing/2014/main" id="{E43F15F0-00CE-445D-BD1A-BBDCD99F13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0" name="Imagen 9">
              <a:extLst>
                <a:ext uri="{FF2B5EF4-FFF2-40B4-BE49-F238E27FC236}">
                  <a16:creationId xmlns:a16="http://schemas.microsoft.com/office/drawing/2014/main" id="{1076D1A1-6534-48D7-9409-25C38490B1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1" name="Grupo 10">
              <a:extLst>
                <a:ext uri="{FF2B5EF4-FFF2-40B4-BE49-F238E27FC236}">
                  <a16:creationId xmlns:a16="http://schemas.microsoft.com/office/drawing/2014/main" id="{2DB2B7A4-BCE5-4A1F-BDC0-1E19299F5241}"/>
                </a:ext>
              </a:extLst>
            </p:cNvPr>
            <p:cNvGrpSpPr/>
            <p:nvPr/>
          </p:nvGrpSpPr>
          <p:grpSpPr>
            <a:xfrm>
              <a:off x="12701" y="6514210"/>
              <a:ext cx="12179299" cy="317500"/>
              <a:chOff x="0" y="6540500"/>
              <a:chExt cx="12179299" cy="317500"/>
            </a:xfrm>
          </p:grpSpPr>
          <p:sp>
            <p:nvSpPr>
              <p:cNvPr id="14" name="Rectángulo 13">
                <a:extLst>
                  <a:ext uri="{FF2B5EF4-FFF2-40B4-BE49-F238E27FC236}">
                    <a16:creationId xmlns:a16="http://schemas.microsoft.com/office/drawing/2014/main" id="{DA12E319-134E-4706-BAFE-4C61A0D4979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14">
                <a:extLst>
                  <a:ext uri="{FF2B5EF4-FFF2-40B4-BE49-F238E27FC236}">
                    <a16:creationId xmlns:a16="http://schemas.microsoft.com/office/drawing/2014/main" id="{1781D42C-3938-4386-BD72-C53BF314838F}"/>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3072691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717336" y="2701878"/>
            <a:ext cx="6857999" cy="1477328"/>
          </a:xfrm>
          <a:prstGeom prst="rect">
            <a:avLst/>
          </a:prstGeom>
          <a:noFill/>
        </p:spPr>
        <p:txBody>
          <a:bodyPr wrap="square" rtlCol="0">
            <a:spAutoFit/>
          </a:bodyPr>
          <a:lstStyle/>
          <a:p>
            <a:pPr algn="ctr"/>
            <a:r>
              <a:rPr lang="es-CO" sz="3000" b="1" dirty="0">
                <a:solidFill>
                  <a:srgbClr val="000A8B"/>
                </a:solidFill>
              </a:rPr>
              <a:t>Ejecución Presupuestal de</a:t>
            </a:r>
          </a:p>
          <a:p>
            <a:pPr algn="ctr"/>
            <a:r>
              <a:rPr lang="es-CO" sz="3000" b="1" dirty="0">
                <a:solidFill>
                  <a:srgbClr val="000A8B"/>
                </a:solidFill>
              </a:rPr>
              <a:t> Ingresos Frisco</a:t>
            </a:r>
          </a:p>
          <a:p>
            <a:pPr algn="ctr"/>
            <a:r>
              <a:rPr lang="es-CO" sz="3000" b="1" dirty="0">
                <a:solidFill>
                  <a:srgbClr val="000A8B"/>
                </a:solidFill>
              </a:rPr>
              <a:t> Corte Septiembre 2020</a:t>
            </a:r>
            <a:endParaRPr lang="es-ES" sz="3000" b="1" dirty="0">
              <a:solidFill>
                <a:srgbClr val="000A8B"/>
              </a:solidFill>
            </a:endParaRPr>
          </a:p>
        </p:txBody>
      </p:sp>
      <p:grpSp>
        <p:nvGrpSpPr>
          <p:cNvPr id="6" name="Grupo 5">
            <a:extLst>
              <a:ext uri="{FF2B5EF4-FFF2-40B4-BE49-F238E27FC236}">
                <a16:creationId xmlns:a16="http://schemas.microsoft.com/office/drawing/2014/main" id="{10AA82E5-72F8-4A17-8588-DA774D2704DD}"/>
              </a:ext>
            </a:extLst>
          </p:cNvPr>
          <p:cNvGrpSpPr/>
          <p:nvPr/>
        </p:nvGrpSpPr>
        <p:grpSpPr>
          <a:xfrm>
            <a:off x="12701" y="90667"/>
            <a:ext cx="12179299" cy="6754898"/>
            <a:chOff x="12701" y="76812"/>
            <a:chExt cx="12179299" cy="6754898"/>
          </a:xfrm>
        </p:grpSpPr>
        <p:pic>
          <p:nvPicPr>
            <p:cNvPr id="8" name="Imagen 7">
              <a:extLst>
                <a:ext uri="{FF2B5EF4-FFF2-40B4-BE49-F238E27FC236}">
                  <a16:creationId xmlns:a16="http://schemas.microsoft.com/office/drawing/2014/main" id="{E84A044B-6132-4B53-8086-06BFFF07E8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9" name="Imagen 8">
              <a:extLst>
                <a:ext uri="{FF2B5EF4-FFF2-40B4-BE49-F238E27FC236}">
                  <a16:creationId xmlns:a16="http://schemas.microsoft.com/office/drawing/2014/main" id="{27E46D38-3A57-46AE-9DF0-922758F51C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0" name="Grupo 9">
              <a:extLst>
                <a:ext uri="{FF2B5EF4-FFF2-40B4-BE49-F238E27FC236}">
                  <a16:creationId xmlns:a16="http://schemas.microsoft.com/office/drawing/2014/main" id="{CEF86627-1568-431C-8281-F4DB9D55663A}"/>
                </a:ext>
              </a:extLst>
            </p:cNvPr>
            <p:cNvGrpSpPr/>
            <p:nvPr/>
          </p:nvGrpSpPr>
          <p:grpSpPr>
            <a:xfrm>
              <a:off x="12701" y="6514210"/>
              <a:ext cx="12179299" cy="317500"/>
              <a:chOff x="0" y="6540500"/>
              <a:chExt cx="12179299" cy="317500"/>
            </a:xfrm>
          </p:grpSpPr>
          <p:sp>
            <p:nvSpPr>
              <p:cNvPr id="12" name="Rectángulo 11">
                <a:extLst>
                  <a:ext uri="{FF2B5EF4-FFF2-40B4-BE49-F238E27FC236}">
                    <a16:creationId xmlns:a16="http://schemas.microsoft.com/office/drawing/2014/main" id="{2A9776CE-F4B4-4618-B608-009EB23033B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4638BF85-9B21-462F-8189-29CFF3893262}"/>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1447695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E06FCEF-A7BE-47E2-88C8-E20A488474A7}"/>
              </a:ext>
            </a:extLst>
          </p:cNvPr>
          <p:cNvSpPr txBox="1"/>
          <p:nvPr/>
        </p:nvSpPr>
        <p:spPr>
          <a:xfrm>
            <a:off x="1826586" y="601438"/>
            <a:ext cx="6971251" cy="669414"/>
          </a:xfrm>
          <a:prstGeom prst="rect">
            <a:avLst/>
          </a:prstGeom>
          <a:noFill/>
        </p:spPr>
        <p:txBody>
          <a:bodyPr wrap="square" rtlCol="0">
            <a:spAutoFit/>
          </a:bodyPr>
          <a:lstStyle/>
          <a:p>
            <a:r>
              <a:rPr lang="es-ES" sz="1875" dirty="0">
                <a:solidFill>
                  <a:srgbClr val="A9A8A9"/>
                </a:solidFill>
                <a:latin typeface="Lato Bold"/>
                <a:cs typeface="Lato Bold"/>
              </a:rPr>
              <a:t>Ejecución de Ingresos FRISCO Corte Octubre de 2020</a:t>
            </a:r>
          </a:p>
          <a:p>
            <a:endParaRPr lang="es-ES" sz="1875" dirty="0">
              <a:solidFill>
                <a:srgbClr val="A9A8A9"/>
              </a:solidFill>
              <a:latin typeface="Lato Bold"/>
              <a:cs typeface="Lato Bold"/>
            </a:endParaRPr>
          </a:p>
        </p:txBody>
      </p:sp>
      <p:pic>
        <p:nvPicPr>
          <p:cNvPr id="12" name="Imagen 11">
            <a:extLst>
              <a:ext uri="{FF2B5EF4-FFF2-40B4-BE49-F238E27FC236}">
                <a16:creationId xmlns:a16="http://schemas.microsoft.com/office/drawing/2014/main" id="{577967C2-3A7E-4026-97F1-288FAB01DF4B}"/>
              </a:ext>
            </a:extLst>
          </p:cNvPr>
          <p:cNvPicPr>
            <a:picLocks noChangeAspect="1"/>
          </p:cNvPicPr>
          <p:nvPr/>
        </p:nvPicPr>
        <p:blipFill>
          <a:blip r:embed="rId2"/>
          <a:stretch>
            <a:fillRect/>
          </a:stretch>
        </p:blipFill>
        <p:spPr>
          <a:xfrm>
            <a:off x="1661830" y="1090741"/>
            <a:ext cx="7635467" cy="5414118"/>
          </a:xfrm>
          <a:prstGeom prst="rect">
            <a:avLst/>
          </a:prstGeom>
        </p:spPr>
      </p:pic>
      <p:sp>
        <p:nvSpPr>
          <p:cNvPr id="39" name="CuadroTexto 38">
            <a:extLst>
              <a:ext uri="{FF2B5EF4-FFF2-40B4-BE49-F238E27FC236}">
                <a16:creationId xmlns:a16="http://schemas.microsoft.com/office/drawing/2014/main" id="{033D1E67-DDFD-435E-85B8-5F045339041D}"/>
              </a:ext>
            </a:extLst>
          </p:cNvPr>
          <p:cNvSpPr txBox="1"/>
          <p:nvPr/>
        </p:nvSpPr>
        <p:spPr>
          <a:xfrm>
            <a:off x="9506484" y="1333502"/>
            <a:ext cx="1062038" cy="230187"/>
          </a:xfrm>
          <a:prstGeom prst="rect">
            <a:avLst/>
          </a:prstGeom>
          <a:solidFill>
            <a:schemeClr val="accent6">
              <a:lumMod val="40000"/>
              <a:lumOff val="60000"/>
            </a:schemeClr>
          </a:solidFill>
          <a:ln>
            <a:solidFill>
              <a:schemeClr val="tx1"/>
            </a:solidFill>
          </a:ln>
        </p:spPr>
        <p:txBody>
          <a:bodyPr wrap="none">
            <a:spAutoFit/>
          </a:bodyPr>
          <a:lstStyle/>
          <a:p>
            <a:pPr>
              <a:defRPr/>
            </a:pPr>
            <a:r>
              <a:rPr lang="es-CO" sz="900" b="1" dirty="0"/>
              <a:t>PROYECCION 98 %</a:t>
            </a:r>
          </a:p>
        </p:txBody>
      </p:sp>
      <p:sp>
        <p:nvSpPr>
          <p:cNvPr id="40" name="CuadroTexto 7">
            <a:extLst>
              <a:ext uri="{FF2B5EF4-FFF2-40B4-BE49-F238E27FC236}">
                <a16:creationId xmlns:a16="http://schemas.microsoft.com/office/drawing/2014/main" id="{54B11018-D8E7-4647-BFFC-05899CA128D5}"/>
              </a:ext>
            </a:extLst>
          </p:cNvPr>
          <p:cNvSpPr txBox="1">
            <a:spLocks noChangeArrowheads="1"/>
          </p:cNvSpPr>
          <p:nvPr/>
        </p:nvSpPr>
        <p:spPr bwMode="auto">
          <a:xfrm>
            <a:off x="9276381" y="2178051"/>
            <a:ext cx="56038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dirty="0"/>
              <a:t>$72.000</a:t>
            </a:r>
          </a:p>
        </p:txBody>
      </p:sp>
      <p:sp>
        <p:nvSpPr>
          <p:cNvPr id="41" name="CuadroTexto 8">
            <a:extLst>
              <a:ext uri="{FF2B5EF4-FFF2-40B4-BE49-F238E27FC236}">
                <a16:creationId xmlns:a16="http://schemas.microsoft.com/office/drawing/2014/main" id="{CBAC11B8-AE32-4E5B-BE4F-37BAEA0EF1D5}"/>
              </a:ext>
            </a:extLst>
          </p:cNvPr>
          <p:cNvSpPr txBox="1">
            <a:spLocks noChangeArrowheads="1"/>
          </p:cNvSpPr>
          <p:nvPr/>
        </p:nvSpPr>
        <p:spPr bwMode="auto">
          <a:xfrm>
            <a:off x="9316831" y="3698850"/>
            <a:ext cx="50323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dirty="0"/>
              <a:t>$2.002</a:t>
            </a:r>
          </a:p>
        </p:txBody>
      </p:sp>
      <p:sp>
        <p:nvSpPr>
          <p:cNvPr id="42" name="CuadroTexto 13">
            <a:extLst>
              <a:ext uri="{FF2B5EF4-FFF2-40B4-BE49-F238E27FC236}">
                <a16:creationId xmlns:a16="http://schemas.microsoft.com/office/drawing/2014/main" id="{1703A3C5-CAAE-4537-BACE-A6BB213FD1F9}"/>
              </a:ext>
            </a:extLst>
          </p:cNvPr>
          <p:cNvSpPr txBox="1">
            <a:spLocks noChangeArrowheads="1"/>
          </p:cNvSpPr>
          <p:nvPr/>
        </p:nvSpPr>
        <p:spPr bwMode="auto">
          <a:xfrm>
            <a:off x="9318419" y="3936929"/>
            <a:ext cx="50482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dirty="0"/>
              <a:t>$2.915</a:t>
            </a:r>
          </a:p>
        </p:txBody>
      </p:sp>
      <p:sp>
        <p:nvSpPr>
          <p:cNvPr id="43" name="CuadroTexto 14">
            <a:extLst>
              <a:ext uri="{FF2B5EF4-FFF2-40B4-BE49-F238E27FC236}">
                <a16:creationId xmlns:a16="http://schemas.microsoft.com/office/drawing/2014/main" id="{3CF2625B-9B5E-4854-BD11-636654726FD5}"/>
              </a:ext>
            </a:extLst>
          </p:cNvPr>
          <p:cNvSpPr txBox="1">
            <a:spLocks noChangeArrowheads="1"/>
          </p:cNvSpPr>
          <p:nvPr/>
        </p:nvSpPr>
        <p:spPr bwMode="auto">
          <a:xfrm>
            <a:off x="9281940" y="4454317"/>
            <a:ext cx="56197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dirty="0"/>
              <a:t>$70.000</a:t>
            </a:r>
          </a:p>
        </p:txBody>
      </p:sp>
      <p:sp>
        <p:nvSpPr>
          <p:cNvPr id="44" name="CuadroTexto 15">
            <a:extLst>
              <a:ext uri="{FF2B5EF4-FFF2-40B4-BE49-F238E27FC236}">
                <a16:creationId xmlns:a16="http://schemas.microsoft.com/office/drawing/2014/main" id="{7173A189-2A82-4CC0-ADC0-1594F22FCF33}"/>
              </a:ext>
            </a:extLst>
          </p:cNvPr>
          <p:cNvSpPr txBox="1">
            <a:spLocks noChangeArrowheads="1"/>
          </p:cNvSpPr>
          <p:nvPr/>
        </p:nvSpPr>
        <p:spPr bwMode="auto">
          <a:xfrm>
            <a:off x="9311308" y="4699947"/>
            <a:ext cx="503238"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dirty="0"/>
              <a:t>$4.000</a:t>
            </a:r>
          </a:p>
        </p:txBody>
      </p:sp>
      <p:sp>
        <p:nvSpPr>
          <p:cNvPr id="45" name="CuadroTexto 16">
            <a:extLst>
              <a:ext uri="{FF2B5EF4-FFF2-40B4-BE49-F238E27FC236}">
                <a16:creationId xmlns:a16="http://schemas.microsoft.com/office/drawing/2014/main" id="{D5BD934B-25BC-4C6B-A506-DEEA1DBF8502}"/>
              </a:ext>
            </a:extLst>
          </p:cNvPr>
          <p:cNvSpPr txBox="1">
            <a:spLocks noChangeArrowheads="1"/>
          </p:cNvSpPr>
          <p:nvPr/>
        </p:nvSpPr>
        <p:spPr bwMode="auto">
          <a:xfrm>
            <a:off x="9311309" y="4985178"/>
            <a:ext cx="5619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dirty="0"/>
              <a:t>$19.042</a:t>
            </a:r>
          </a:p>
        </p:txBody>
      </p:sp>
      <p:sp>
        <p:nvSpPr>
          <p:cNvPr id="46" name="CuadroTexto 17">
            <a:extLst>
              <a:ext uri="{FF2B5EF4-FFF2-40B4-BE49-F238E27FC236}">
                <a16:creationId xmlns:a16="http://schemas.microsoft.com/office/drawing/2014/main" id="{3F0A475D-7C36-47CC-9EB1-8091D5B7C8A6}"/>
              </a:ext>
            </a:extLst>
          </p:cNvPr>
          <p:cNvSpPr txBox="1">
            <a:spLocks noChangeArrowheads="1"/>
          </p:cNvSpPr>
          <p:nvPr/>
        </p:nvSpPr>
        <p:spPr bwMode="auto">
          <a:xfrm>
            <a:off x="9318419" y="5717616"/>
            <a:ext cx="5619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dirty="0"/>
              <a:t>$65.951</a:t>
            </a:r>
          </a:p>
        </p:txBody>
      </p:sp>
      <p:sp>
        <p:nvSpPr>
          <p:cNvPr id="47" name="CuadroTexto 18">
            <a:extLst>
              <a:ext uri="{FF2B5EF4-FFF2-40B4-BE49-F238E27FC236}">
                <a16:creationId xmlns:a16="http://schemas.microsoft.com/office/drawing/2014/main" id="{D3646BF9-944B-4238-827C-29C71EF93412}"/>
              </a:ext>
            </a:extLst>
          </p:cNvPr>
          <p:cNvSpPr txBox="1">
            <a:spLocks noChangeArrowheads="1"/>
          </p:cNvSpPr>
          <p:nvPr/>
        </p:nvSpPr>
        <p:spPr bwMode="auto">
          <a:xfrm>
            <a:off x="9311310" y="5460441"/>
            <a:ext cx="56197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dirty="0"/>
              <a:t>$58.000</a:t>
            </a:r>
          </a:p>
        </p:txBody>
      </p:sp>
      <p:sp>
        <p:nvSpPr>
          <p:cNvPr id="48" name="CuadroTexto 47">
            <a:extLst>
              <a:ext uri="{FF2B5EF4-FFF2-40B4-BE49-F238E27FC236}">
                <a16:creationId xmlns:a16="http://schemas.microsoft.com/office/drawing/2014/main" id="{1373D5C6-F740-41DF-9AA4-61585AC874B2}"/>
              </a:ext>
            </a:extLst>
          </p:cNvPr>
          <p:cNvSpPr txBox="1"/>
          <p:nvPr/>
        </p:nvSpPr>
        <p:spPr>
          <a:xfrm>
            <a:off x="9307996" y="6233554"/>
            <a:ext cx="646113" cy="231775"/>
          </a:xfrm>
          <a:prstGeom prst="rect">
            <a:avLst/>
          </a:prstGeom>
          <a:ln>
            <a:noFill/>
          </a:ln>
        </p:spPr>
        <p:style>
          <a:lnRef idx="2">
            <a:schemeClr val="dk1"/>
          </a:lnRef>
          <a:fillRef idx="1">
            <a:schemeClr val="lt1"/>
          </a:fillRef>
          <a:effectRef idx="0">
            <a:schemeClr val="dk1"/>
          </a:effectRef>
          <a:fontRef idx="minor">
            <a:schemeClr val="dk1"/>
          </a:fontRef>
        </p:style>
        <p:txBody>
          <a:bodyPr wrap="none">
            <a:spAutoFit/>
          </a:bodyPr>
          <a:lstStyle/>
          <a:p>
            <a:pPr>
              <a:defRPr/>
            </a:pPr>
            <a:r>
              <a:rPr lang="es-CO" sz="900" dirty="0"/>
              <a:t>$ </a:t>
            </a:r>
            <a:r>
              <a:rPr lang="es-CO" sz="900" b="1" dirty="0"/>
              <a:t>333.795</a:t>
            </a:r>
          </a:p>
        </p:txBody>
      </p:sp>
      <p:sp>
        <p:nvSpPr>
          <p:cNvPr id="49" name="CuadroTexto 20">
            <a:extLst>
              <a:ext uri="{FF2B5EF4-FFF2-40B4-BE49-F238E27FC236}">
                <a16:creationId xmlns:a16="http://schemas.microsoft.com/office/drawing/2014/main" id="{1FB39548-FD2D-4E05-9E12-B88A38E8C8F6}"/>
              </a:ext>
            </a:extLst>
          </p:cNvPr>
          <p:cNvSpPr txBox="1">
            <a:spLocks noChangeArrowheads="1"/>
          </p:cNvSpPr>
          <p:nvPr/>
        </p:nvSpPr>
        <p:spPr bwMode="auto">
          <a:xfrm>
            <a:off x="9289843" y="2684759"/>
            <a:ext cx="5619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dirty="0"/>
              <a:t>$</a:t>
            </a:r>
            <a:r>
              <a:rPr lang="es-CO" altLang="es-CO" sz="900" b="1" dirty="0"/>
              <a:t>22.000</a:t>
            </a:r>
          </a:p>
        </p:txBody>
      </p:sp>
      <p:sp>
        <p:nvSpPr>
          <p:cNvPr id="50" name="CuadroTexto 21">
            <a:extLst>
              <a:ext uri="{FF2B5EF4-FFF2-40B4-BE49-F238E27FC236}">
                <a16:creationId xmlns:a16="http://schemas.microsoft.com/office/drawing/2014/main" id="{C6EA89D0-46AA-4B52-B8FC-092E2CEE72D6}"/>
              </a:ext>
            </a:extLst>
          </p:cNvPr>
          <p:cNvSpPr txBox="1">
            <a:spLocks noChangeArrowheads="1"/>
          </p:cNvSpPr>
          <p:nvPr/>
        </p:nvSpPr>
        <p:spPr bwMode="auto">
          <a:xfrm>
            <a:off x="9318419" y="3149601"/>
            <a:ext cx="5048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dirty="0"/>
              <a:t>$1.883</a:t>
            </a:r>
          </a:p>
        </p:txBody>
      </p:sp>
      <p:sp>
        <p:nvSpPr>
          <p:cNvPr id="51" name="CuadroTexto 22">
            <a:extLst>
              <a:ext uri="{FF2B5EF4-FFF2-40B4-BE49-F238E27FC236}">
                <a16:creationId xmlns:a16="http://schemas.microsoft.com/office/drawing/2014/main" id="{4F82449A-1EC0-4FBB-BB4C-2986BF10F27F}"/>
              </a:ext>
            </a:extLst>
          </p:cNvPr>
          <p:cNvSpPr txBox="1">
            <a:spLocks noChangeArrowheads="1"/>
          </p:cNvSpPr>
          <p:nvPr/>
        </p:nvSpPr>
        <p:spPr bwMode="auto">
          <a:xfrm>
            <a:off x="9367872" y="3434109"/>
            <a:ext cx="35718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$89</a:t>
            </a:r>
          </a:p>
        </p:txBody>
      </p:sp>
      <p:sp>
        <p:nvSpPr>
          <p:cNvPr id="52" name="CuadroTexto 23">
            <a:extLst>
              <a:ext uri="{FF2B5EF4-FFF2-40B4-BE49-F238E27FC236}">
                <a16:creationId xmlns:a16="http://schemas.microsoft.com/office/drawing/2014/main" id="{4E7F0C9F-23E5-4EB4-AFAD-AB020234E395}"/>
              </a:ext>
            </a:extLst>
          </p:cNvPr>
          <p:cNvSpPr txBox="1">
            <a:spLocks noChangeArrowheads="1"/>
          </p:cNvSpPr>
          <p:nvPr/>
        </p:nvSpPr>
        <p:spPr bwMode="auto">
          <a:xfrm>
            <a:off x="9279661" y="2415988"/>
            <a:ext cx="5619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dirty="0"/>
              <a:t>$15.911</a:t>
            </a:r>
          </a:p>
        </p:txBody>
      </p:sp>
      <p:sp>
        <p:nvSpPr>
          <p:cNvPr id="53" name="CuadroTexto 52">
            <a:extLst>
              <a:ext uri="{FF2B5EF4-FFF2-40B4-BE49-F238E27FC236}">
                <a16:creationId xmlns:a16="http://schemas.microsoft.com/office/drawing/2014/main" id="{9F4E485C-5EDC-4404-9FB6-4731AAF2DA62}"/>
              </a:ext>
            </a:extLst>
          </p:cNvPr>
          <p:cNvSpPr txBox="1"/>
          <p:nvPr/>
        </p:nvSpPr>
        <p:spPr>
          <a:xfrm>
            <a:off x="10001459" y="6233553"/>
            <a:ext cx="420687" cy="254000"/>
          </a:xfrm>
          <a:prstGeom prst="rect">
            <a:avLst/>
          </a:prstGeom>
          <a:ln>
            <a:noFill/>
          </a:ln>
        </p:spPr>
        <p:style>
          <a:lnRef idx="2">
            <a:schemeClr val="dk1"/>
          </a:lnRef>
          <a:fillRef idx="1">
            <a:schemeClr val="lt1"/>
          </a:fillRef>
          <a:effectRef idx="0">
            <a:schemeClr val="dk1"/>
          </a:effectRef>
          <a:fontRef idx="minor">
            <a:schemeClr val="dk1"/>
          </a:fontRef>
        </p:style>
        <p:txBody>
          <a:bodyPr wrap="none">
            <a:spAutoFit/>
          </a:bodyPr>
          <a:lstStyle/>
          <a:p>
            <a:pPr>
              <a:defRPr/>
            </a:pPr>
            <a:r>
              <a:rPr lang="es-CO" sz="1050" b="1" dirty="0"/>
              <a:t>98%</a:t>
            </a:r>
          </a:p>
        </p:txBody>
      </p:sp>
      <p:sp>
        <p:nvSpPr>
          <p:cNvPr id="54" name="CuadroTexto 53">
            <a:extLst>
              <a:ext uri="{FF2B5EF4-FFF2-40B4-BE49-F238E27FC236}">
                <a16:creationId xmlns:a16="http://schemas.microsoft.com/office/drawing/2014/main" id="{5A6BCC3D-685F-4A7B-B613-2668A2E554C8}"/>
              </a:ext>
            </a:extLst>
          </p:cNvPr>
          <p:cNvSpPr txBox="1"/>
          <p:nvPr/>
        </p:nvSpPr>
        <p:spPr>
          <a:xfrm>
            <a:off x="9880704" y="2190271"/>
            <a:ext cx="444500" cy="219075"/>
          </a:xfrm>
          <a:prstGeom prst="rect">
            <a:avLst/>
          </a:prstGeom>
          <a:noFill/>
          <a:ln>
            <a:noFill/>
          </a:ln>
        </p:spPr>
        <p:txBody>
          <a:bodyPr wrap="none">
            <a:spAutoFit/>
          </a:bodyPr>
          <a:lstStyle/>
          <a:p>
            <a:pPr>
              <a:defRPr/>
            </a:pPr>
            <a:r>
              <a:rPr lang="es-CO" sz="825" b="1" dirty="0"/>
              <a:t>102 %</a:t>
            </a:r>
          </a:p>
        </p:txBody>
      </p:sp>
      <p:sp>
        <p:nvSpPr>
          <p:cNvPr id="55" name="CuadroTexto 54">
            <a:extLst>
              <a:ext uri="{FF2B5EF4-FFF2-40B4-BE49-F238E27FC236}">
                <a16:creationId xmlns:a16="http://schemas.microsoft.com/office/drawing/2014/main" id="{38D30F6C-6906-4031-8B06-C72C50D3374F}"/>
              </a:ext>
            </a:extLst>
          </p:cNvPr>
          <p:cNvSpPr txBox="1"/>
          <p:nvPr/>
        </p:nvSpPr>
        <p:spPr>
          <a:xfrm>
            <a:off x="9882292" y="3968260"/>
            <a:ext cx="442912" cy="219075"/>
          </a:xfrm>
          <a:prstGeom prst="rect">
            <a:avLst/>
          </a:prstGeom>
          <a:noFill/>
          <a:ln>
            <a:noFill/>
          </a:ln>
        </p:spPr>
        <p:txBody>
          <a:bodyPr wrap="none">
            <a:spAutoFit/>
          </a:bodyPr>
          <a:lstStyle/>
          <a:p>
            <a:pPr>
              <a:defRPr/>
            </a:pPr>
            <a:r>
              <a:rPr lang="es-CO" sz="825" b="1" dirty="0"/>
              <a:t>100 %</a:t>
            </a:r>
          </a:p>
        </p:txBody>
      </p:sp>
      <p:sp>
        <p:nvSpPr>
          <p:cNvPr id="56" name="CuadroTexto 55">
            <a:extLst>
              <a:ext uri="{FF2B5EF4-FFF2-40B4-BE49-F238E27FC236}">
                <a16:creationId xmlns:a16="http://schemas.microsoft.com/office/drawing/2014/main" id="{EC30640D-7846-454E-A886-E3DDEB49047F}"/>
              </a:ext>
            </a:extLst>
          </p:cNvPr>
          <p:cNvSpPr txBox="1"/>
          <p:nvPr/>
        </p:nvSpPr>
        <p:spPr>
          <a:xfrm>
            <a:off x="9866934" y="4446228"/>
            <a:ext cx="392112" cy="219075"/>
          </a:xfrm>
          <a:prstGeom prst="rect">
            <a:avLst/>
          </a:prstGeom>
          <a:noFill/>
          <a:ln>
            <a:noFill/>
          </a:ln>
        </p:spPr>
        <p:txBody>
          <a:bodyPr wrap="none">
            <a:spAutoFit/>
          </a:bodyPr>
          <a:lstStyle/>
          <a:p>
            <a:pPr>
              <a:defRPr/>
            </a:pPr>
            <a:r>
              <a:rPr lang="es-CO" sz="825" b="1" dirty="0"/>
              <a:t>82 %</a:t>
            </a:r>
          </a:p>
        </p:txBody>
      </p:sp>
      <p:sp>
        <p:nvSpPr>
          <p:cNvPr id="57" name="CuadroTexto 56">
            <a:extLst>
              <a:ext uri="{FF2B5EF4-FFF2-40B4-BE49-F238E27FC236}">
                <a16:creationId xmlns:a16="http://schemas.microsoft.com/office/drawing/2014/main" id="{369725C0-C6FA-45C1-8886-BEBECCC03C91}"/>
              </a:ext>
            </a:extLst>
          </p:cNvPr>
          <p:cNvSpPr txBox="1"/>
          <p:nvPr/>
        </p:nvSpPr>
        <p:spPr>
          <a:xfrm>
            <a:off x="9880393" y="4694120"/>
            <a:ext cx="392112" cy="219075"/>
          </a:xfrm>
          <a:prstGeom prst="rect">
            <a:avLst/>
          </a:prstGeom>
          <a:noFill/>
          <a:ln>
            <a:noFill/>
          </a:ln>
        </p:spPr>
        <p:txBody>
          <a:bodyPr wrap="none">
            <a:spAutoFit/>
          </a:bodyPr>
          <a:lstStyle/>
          <a:p>
            <a:pPr>
              <a:defRPr/>
            </a:pPr>
            <a:r>
              <a:rPr lang="es-CO" sz="825" b="1" dirty="0"/>
              <a:t>44 %</a:t>
            </a:r>
          </a:p>
        </p:txBody>
      </p:sp>
      <p:sp>
        <p:nvSpPr>
          <p:cNvPr id="58" name="CuadroTexto 57">
            <a:extLst>
              <a:ext uri="{FF2B5EF4-FFF2-40B4-BE49-F238E27FC236}">
                <a16:creationId xmlns:a16="http://schemas.microsoft.com/office/drawing/2014/main" id="{95FA72CF-25C3-47EF-A527-9960F2CF03CA}"/>
              </a:ext>
            </a:extLst>
          </p:cNvPr>
          <p:cNvSpPr txBox="1"/>
          <p:nvPr/>
        </p:nvSpPr>
        <p:spPr>
          <a:xfrm>
            <a:off x="9867106" y="5011372"/>
            <a:ext cx="390525" cy="219075"/>
          </a:xfrm>
          <a:prstGeom prst="rect">
            <a:avLst/>
          </a:prstGeom>
          <a:noFill/>
          <a:ln>
            <a:noFill/>
          </a:ln>
        </p:spPr>
        <p:txBody>
          <a:bodyPr wrap="none">
            <a:spAutoFit/>
          </a:bodyPr>
          <a:lstStyle/>
          <a:p>
            <a:pPr>
              <a:defRPr/>
            </a:pPr>
            <a:r>
              <a:rPr lang="es-CO" sz="825" b="1" dirty="0"/>
              <a:t>24 %</a:t>
            </a:r>
          </a:p>
        </p:txBody>
      </p:sp>
      <p:sp>
        <p:nvSpPr>
          <p:cNvPr id="59" name="CuadroTexto 58">
            <a:extLst>
              <a:ext uri="{FF2B5EF4-FFF2-40B4-BE49-F238E27FC236}">
                <a16:creationId xmlns:a16="http://schemas.microsoft.com/office/drawing/2014/main" id="{5B97A37E-9FC0-4670-867D-984CA18FF484}"/>
              </a:ext>
            </a:extLst>
          </p:cNvPr>
          <p:cNvSpPr txBox="1"/>
          <p:nvPr/>
        </p:nvSpPr>
        <p:spPr>
          <a:xfrm>
            <a:off x="9866934" y="5453180"/>
            <a:ext cx="444500" cy="219075"/>
          </a:xfrm>
          <a:prstGeom prst="rect">
            <a:avLst/>
          </a:prstGeom>
          <a:noFill/>
          <a:ln>
            <a:noFill/>
          </a:ln>
        </p:spPr>
        <p:txBody>
          <a:bodyPr wrap="square">
            <a:spAutoFit/>
          </a:bodyPr>
          <a:lstStyle/>
          <a:p>
            <a:pPr>
              <a:defRPr/>
            </a:pPr>
            <a:r>
              <a:rPr lang="es-CO" sz="825" b="1" dirty="0"/>
              <a:t>193 %</a:t>
            </a:r>
          </a:p>
        </p:txBody>
      </p:sp>
      <p:sp>
        <p:nvSpPr>
          <p:cNvPr id="60" name="CuadroTexto 59">
            <a:extLst>
              <a:ext uri="{FF2B5EF4-FFF2-40B4-BE49-F238E27FC236}">
                <a16:creationId xmlns:a16="http://schemas.microsoft.com/office/drawing/2014/main" id="{409228D8-5E62-4A4F-BD29-E1857F0F4EB6}"/>
              </a:ext>
            </a:extLst>
          </p:cNvPr>
          <p:cNvSpPr txBox="1"/>
          <p:nvPr/>
        </p:nvSpPr>
        <p:spPr>
          <a:xfrm>
            <a:off x="9854199" y="5741692"/>
            <a:ext cx="444500" cy="220663"/>
          </a:xfrm>
          <a:prstGeom prst="rect">
            <a:avLst/>
          </a:prstGeom>
          <a:noFill/>
          <a:ln>
            <a:noFill/>
          </a:ln>
        </p:spPr>
        <p:txBody>
          <a:bodyPr wrap="none">
            <a:spAutoFit/>
          </a:bodyPr>
          <a:lstStyle/>
          <a:p>
            <a:pPr>
              <a:defRPr/>
            </a:pPr>
            <a:r>
              <a:rPr lang="es-CO" sz="825" b="1" dirty="0"/>
              <a:t>100 %</a:t>
            </a:r>
          </a:p>
        </p:txBody>
      </p:sp>
      <p:sp>
        <p:nvSpPr>
          <p:cNvPr id="61" name="CuadroTexto 60">
            <a:extLst>
              <a:ext uri="{FF2B5EF4-FFF2-40B4-BE49-F238E27FC236}">
                <a16:creationId xmlns:a16="http://schemas.microsoft.com/office/drawing/2014/main" id="{BBB9585A-6E20-4004-A761-E675099734C6}"/>
              </a:ext>
            </a:extLst>
          </p:cNvPr>
          <p:cNvSpPr txBox="1"/>
          <p:nvPr/>
        </p:nvSpPr>
        <p:spPr>
          <a:xfrm>
            <a:off x="9893093" y="2411003"/>
            <a:ext cx="442912" cy="219075"/>
          </a:xfrm>
          <a:prstGeom prst="rect">
            <a:avLst/>
          </a:prstGeom>
          <a:noFill/>
          <a:ln>
            <a:noFill/>
          </a:ln>
        </p:spPr>
        <p:txBody>
          <a:bodyPr wrap="none">
            <a:spAutoFit/>
          </a:bodyPr>
          <a:lstStyle/>
          <a:p>
            <a:pPr>
              <a:defRPr/>
            </a:pPr>
            <a:r>
              <a:rPr lang="es-CO" sz="825" b="1" dirty="0"/>
              <a:t>100 %</a:t>
            </a:r>
          </a:p>
        </p:txBody>
      </p:sp>
      <p:sp>
        <p:nvSpPr>
          <p:cNvPr id="62" name="CuadroTexto 61">
            <a:extLst>
              <a:ext uri="{FF2B5EF4-FFF2-40B4-BE49-F238E27FC236}">
                <a16:creationId xmlns:a16="http://schemas.microsoft.com/office/drawing/2014/main" id="{D0DD1755-93A5-4C7E-A03B-CAC36F890EBB}"/>
              </a:ext>
            </a:extLst>
          </p:cNvPr>
          <p:cNvSpPr txBox="1"/>
          <p:nvPr/>
        </p:nvSpPr>
        <p:spPr>
          <a:xfrm>
            <a:off x="9893093" y="3166115"/>
            <a:ext cx="444500" cy="219075"/>
          </a:xfrm>
          <a:prstGeom prst="rect">
            <a:avLst/>
          </a:prstGeom>
          <a:noFill/>
          <a:ln>
            <a:noFill/>
          </a:ln>
        </p:spPr>
        <p:txBody>
          <a:bodyPr wrap="none">
            <a:spAutoFit/>
          </a:bodyPr>
          <a:lstStyle/>
          <a:p>
            <a:pPr>
              <a:defRPr/>
            </a:pPr>
            <a:r>
              <a:rPr lang="es-CO" sz="825" b="1" dirty="0"/>
              <a:t>100 %</a:t>
            </a:r>
          </a:p>
        </p:txBody>
      </p:sp>
      <p:sp>
        <p:nvSpPr>
          <p:cNvPr id="63" name="CuadroTexto 62">
            <a:extLst>
              <a:ext uri="{FF2B5EF4-FFF2-40B4-BE49-F238E27FC236}">
                <a16:creationId xmlns:a16="http://schemas.microsoft.com/office/drawing/2014/main" id="{D23B81FE-71E2-4560-88EF-8CF0C6006E39}"/>
              </a:ext>
            </a:extLst>
          </p:cNvPr>
          <p:cNvSpPr txBox="1"/>
          <p:nvPr/>
        </p:nvSpPr>
        <p:spPr>
          <a:xfrm>
            <a:off x="9880393" y="3678154"/>
            <a:ext cx="444500" cy="219075"/>
          </a:xfrm>
          <a:prstGeom prst="rect">
            <a:avLst/>
          </a:prstGeom>
          <a:noFill/>
          <a:ln>
            <a:noFill/>
          </a:ln>
        </p:spPr>
        <p:txBody>
          <a:bodyPr wrap="none">
            <a:spAutoFit/>
          </a:bodyPr>
          <a:lstStyle/>
          <a:p>
            <a:pPr>
              <a:defRPr/>
            </a:pPr>
            <a:r>
              <a:rPr lang="es-CO" sz="825" b="1" dirty="0"/>
              <a:t>100 %</a:t>
            </a:r>
          </a:p>
        </p:txBody>
      </p:sp>
      <p:sp>
        <p:nvSpPr>
          <p:cNvPr id="64" name="CuadroTexto 63">
            <a:extLst>
              <a:ext uri="{FF2B5EF4-FFF2-40B4-BE49-F238E27FC236}">
                <a16:creationId xmlns:a16="http://schemas.microsoft.com/office/drawing/2014/main" id="{33EB518F-AEC5-4D48-BE76-34A581877A54}"/>
              </a:ext>
            </a:extLst>
          </p:cNvPr>
          <p:cNvSpPr txBox="1"/>
          <p:nvPr/>
        </p:nvSpPr>
        <p:spPr>
          <a:xfrm>
            <a:off x="9880393" y="2695873"/>
            <a:ext cx="419100" cy="219075"/>
          </a:xfrm>
          <a:prstGeom prst="rect">
            <a:avLst/>
          </a:prstGeom>
          <a:noFill/>
          <a:ln>
            <a:noFill/>
          </a:ln>
        </p:spPr>
        <p:txBody>
          <a:bodyPr wrap="none">
            <a:spAutoFit/>
          </a:bodyPr>
          <a:lstStyle/>
          <a:p>
            <a:pPr>
              <a:defRPr/>
            </a:pPr>
            <a:r>
              <a:rPr lang="es-CO" sz="825" b="1" dirty="0"/>
              <a:t>111%</a:t>
            </a:r>
          </a:p>
        </p:txBody>
      </p:sp>
      <p:sp>
        <p:nvSpPr>
          <p:cNvPr id="65" name="CuadroTexto 64">
            <a:extLst>
              <a:ext uri="{FF2B5EF4-FFF2-40B4-BE49-F238E27FC236}">
                <a16:creationId xmlns:a16="http://schemas.microsoft.com/office/drawing/2014/main" id="{50BFACF3-C7DB-46AC-9702-6A8C3971A860}"/>
              </a:ext>
            </a:extLst>
          </p:cNvPr>
          <p:cNvSpPr txBox="1"/>
          <p:nvPr/>
        </p:nvSpPr>
        <p:spPr>
          <a:xfrm>
            <a:off x="8412164" y="1903414"/>
            <a:ext cx="401637" cy="369887"/>
          </a:xfrm>
          <a:prstGeom prst="rect">
            <a:avLst/>
          </a:prstGeom>
          <a:noFill/>
        </p:spPr>
        <p:txBody>
          <a:bodyPr wrap="none">
            <a:spAutoFit/>
          </a:bodyPr>
          <a:lstStyle/>
          <a:p>
            <a:pPr marL="214313" indent="-214313">
              <a:buFont typeface="Wingdings" panose="05000000000000000000" pitchFamily="2" charset="2"/>
              <a:buChar char="ü"/>
              <a:defRPr/>
            </a:pPr>
            <a:endParaRPr lang="es-CO" b="1" dirty="0">
              <a:solidFill>
                <a:schemeClr val="accent1">
                  <a:lumMod val="50000"/>
                </a:schemeClr>
              </a:solidFill>
            </a:endParaRPr>
          </a:p>
        </p:txBody>
      </p:sp>
      <p:sp>
        <p:nvSpPr>
          <p:cNvPr id="66" name="Elipse 65">
            <a:extLst>
              <a:ext uri="{FF2B5EF4-FFF2-40B4-BE49-F238E27FC236}">
                <a16:creationId xmlns:a16="http://schemas.microsoft.com/office/drawing/2014/main" id="{A1319FAA-0E6E-457F-B274-E19DE8B2FAB4}"/>
              </a:ext>
            </a:extLst>
          </p:cNvPr>
          <p:cNvSpPr/>
          <p:nvPr/>
        </p:nvSpPr>
        <p:spPr>
          <a:xfrm>
            <a:off x="10026064" y="6209763"/>
            <a:ext cx="371475" cy="3143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a:p>
        </p:txBody>
      </p:sp>
      <p:grpSp>
        <p:nvGrpSpPr>
          <p:cNvPr id="36" name="Grupo 35">
            <a:extLst>
              <a:ext uri="{FF2B5EF4-FFF2-40B4-BE49-F238E27FC236}">
                <a16:creationId xmlns:a16="http://schemas.microsoft.com/office/drawing/2014/main" id="{57B9AA93-25C0-4A66-9F27-EFB35C6669B6}"/>
              </a:ext>
            </a:extLst>
          </p:cNvPr>
          <p:cNvGrpSpPr/>
          <p:nvPr/>
        </p:nvGrpSpPr>
        <p:grpSpPr>
          <a:xfrm>
            <a:off x="12701" y="76812"/>
            <a:ext cx="12179299" cy="6754898"/>
            <a:chOff x="12701" y="76812"/>
            <a:chExt cx="12179299" cy="6754898"/>
          </a:xfrm>
        </p:grpSpPr>
        <p:pic>
          <p:nvPicPr>
            <p:cNvPr id="37" name="Imagen 36">
              <a:extLst>
                <a:ext uri="{FF2B5EF4-FFF2-40B4-BE49-F238E27FC236}">
                  <a16:creationId xmlns:a16="http://schemas.microsoft.com/office/drawing/2014/main" id="{D090606C-B567-4D4C-98CC-39E230199A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38" name="Imagen 37">
              <a:extLst>
                <a:ext uri="{FF2B5EF4-FFF2-40B4-BE49-F238E27FC236}">
                  <a16:creationId xmlns:a16="http://schemas.microsoft.com/office/drawing/2014/main" id="{06DA17EC-9F56-42CA-B949-4DE60857A2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67" name="Grupo 66">
              <a:extLst>
                <a:ext uri="{FF2B5EF4-FFF2-40B4-BE49-F238E27FC236}">
                  <a16:creationId xmlns:a16="http://schemas.microsoft.com/office/drawing/2014/main" id="{4D2BAC19-8B95-4053-87CF-C7C4A47621A6}"/>
                </a:ext>
              </a:extLst>
            </p:cNvPr>
            <p:cNvGrpSpPr/>
            <p:nvPr/>
          </p:nvGrpSpPr>
          <p:grpSpPr>
            <a:xfrm>
              <a:off x="12701" y="6514210"/>
              <a:ext cx="12179299" cy="317500"/>
              <a:chOff x="0" y="6540500"/>
              <a:chExt cx="12179299" cy="317500"/>
            </a:xfrm>
          </p:grpSpPr>
          <p:sp>
            <p:nvSpPr>
              <p:cNvPr id="68" name="Rectángulo 67">
                <a:extLst>
                  <a:ext uri="{FF2B5EF4-FFF2-40B4-BE49-F238E27FC236}">
                    <a16:creationId xmlns:a16="http://schemas.microsoft.com/office/drawing/2014/main" id="{DEB36264-5752-4746-8239-6DC9E6DBEFF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69" name="CuadroTexto 68">
                <a:extLst>
                  <a:ext uri="{FF2B5EF4-FFF2-40B4-BE49-F238E27FC236}">
                    <a16:creationId xmlns:a16="http://schemas.microsoft.com/office/drawing/2014/main" id="{4B9BA93D-13A7-4A59-98F7-F1154E3B6549}"/>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3012057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717336" y="2701878"/>
            <a:ext cx="6857999" cy="1477328"/>
          </a:xfrm>
          <a:prstGeom prst="rect">
            <a:avLst/>
          </a:prstGeom>
          <a:noFill/>
        </p:spPr>
        <p:txBody>
          <a:bodyPr wrap="square" rtlCol="0">
            <a:spAutoFit/>
          </a:bodyPr>
          <a:lstStyle/>
          <a:p>
            <a:pPr algn="ctr"/>
            <a:r>
              <a:rPr lang="es-CO" sz="3000" b="1" dirty="0">
                <a:solidFill>
                  <a:srgbClr val="000A8B"/>
                </a:solidFill>
              </a:rPr>
              <a:t>Ejecución Presupuestal de </a:t>
            </a:r>
          </a:p>
          <a:p>
            <a:pPr algn="ctr"/>
            <a:r>
              <a:rPr lang="es-CO" sz="3000" b="1" dirty="0">
                <a:solidFill>
                  <a:srgbClr val="000A8B"/>
                </a:solidFill>
              </a:rPr>
              <a:t>Gastos Frisco</a:t>
            </a:r>
          </a:p>
          <a:p>
            <a:pPr algn="ctr"/>
            <a:r>
              <a:rPr lang="es-CO" sz="3000" b="1" dirty="0">
                <a:solidFill>
                  <a:srgbClr val="000A8B"/>
                </a:solidFill>
              </a:rPr>
              <a:t> Corte Septiembre 2020</a:t>
            </a:r>
            <a:endParaRPr lang="es-ES" sz="3000" b="1" dirty="0">
              <a:solidFill>
                <a:srgbClr val="000A8B"/>
              </a:solidFill>
            </a:endParaRPr>
          </a:p>
        </p:txBody>
      </p:sp>
      <p:grpSp>
        <p:nvGrpSpPr>
          <p:cNvPr id="6" name="Grupo 5">
            <a:extLst>
              <a:ext uri="{FF2B5EF4-FFF2-40B4-BE49-F238E27FC236}">
                <a16:creationId xmlns:a16="http://schemas.microsoft.com/office/drawing/2014/main" id="{F74FF225-D24F-4000-ABE1-84D51BBE37C9}"/>
              </a:ext>
            </a:extLst>
          </p:cNvPr>
          <p:cNvGrpSpPr/>
          <p:nvPr/>
        </p:nvGrpSpPr>
        <p:grpSpPr>
          <a:xfrm>
            <a:off x="12701" y="76812"/>
            <a:ext cx="12179299" cy="6754898"/>
            <a:chOff x="12701" y="76812"/>
            <a:chExt cx="12179299" cy="6754898"/>
          </a:xfrm>
        </p:grpSpPr>
        <p:pic>
          <p:nvPicPr>
            <p:cNvPr id="8" name="Imagen 7">
              <a:extLst>
                <a:ext uri="{FF2B5EF4-FFF2-40B4-BE49-F238E27FC236}">
                  <a16:creationId xmlns:a16="http://schemas.microsoft.com/office/drawing/2014/main" id="{F35C93FD-7D90-4480-91E4-B7C35FFEEF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9" name="Imagen 8">
              <a:extLst>
                <a:ext uri="{FF2B5EF4-FFF2-40B4-BE49-F238E27FC236}">
                  <a16:creationId xmlns:a16="http://schemas.microsoft.com/office/drawing/2014/main" id="{B189ECE2-655B-48FD-84F3-93F8730B3C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0" name="Grupo 9">
              <a:extLst>
                <a:ext uri="{FF2B5EF4-FFF2-40B4-BE49-F238E27FC236}">
                  <a16:creationId xmlns:a16="http://schemas.microsoft.com/office/drawing/2014/main" id="{CFA6E9FD-C678-4E61-8BA5-689E5D003BF9}"/>
                </a:ext>
              </a:extLst>
            </p:cNvPr>
            <p:cNvGrpSpPr/>
            <p:nvPr/>
          </p:nvGrpSpPr>
          <p:grpSpPr>
            <a:xfrm>
              <a:off x="12701" y="6514210"/>
              <a:ext cx="12179299" cy="317500"/>
              <a:chOff x="0" y="6540500"/>
              <a:chExt cx="12179299" cy="317500"/>
            </a:xfrm>
          </p:grpSpPr>
          <p:sp>
            <p:nvSpPr>
              <p:cNvPr id="12" name="Rectángulo 11">
                <a:extLst>
                  <a:ext uri="{FF2B5EF4-FFF2-40B4-BE49-F238E27FC236}">
                    <a16:creationId xmlns:a16="http://schemas.microsoft.com/office/drawing/2014/main" id="{01ADF5BA-BE24-4B12-8449-2B38E4AE181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1A839B16-9532-4763-964C-B7051272390B}"/>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2687232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712541" y="1005163"/>
            <a:ext cx="6971251" cy="669414"/>
          </a:xfrm>
          <a:prstGeom prst="rect">
            <a:avLst/>
          </a:prstGeom>
          <a:noFill/>
        </p:spPr>
        <p:txBody>
          <a:bodyPr wrap="square" rtlCol="0">
            <a:spAutoFit/>
          </a:bodyPr>
          <a:lstStyle/>
          <a:p>
            <a:r>
              <a:rPr lang="es-ES" sz="1875" dirty="0">
                <a:solidFill>
                  <a:srgbClr val="A9A8A9"/>
                </a:solidFill>
                <a:latin typeface="Lato Bold"/>
                <a:cs typeface="Lato Bold"/>
              </a:rPr>
              <a:t>Ejecución de Gasto FRISCO Corte Septiembre de 2020</a:t>
            </a:r>
          </a:p>
          <a:p>
            <a:endParaRPr lang="es-ES" sz="1875" dirty="0">
              <a:solidFill>
                <a:srgbClr val="A9A8A9"/>
              </a:solidFill>
              <a:latin typeface="Lato Bold"/>
              <a:cs typeface="Lato Bold"/>
            </a:endParaRPr>
          </a:p>
        </p:txBody>
      </p:sp>
      <p:sp>
        <p:nvSpPr>
          <p:cNvPr id="4" name="Rectángulo 3">
            <a:extLst>
              <a:ext uri="{FF2B5EF4-FFF2-40B4-BE49-F238E27FC236}">
                <a16:creationId xmlns:a16="http://schemas.microsoft.com/office/drawing/2014/main" id="{9FACFEEE-F734-4B6F-B8E7-E400CC4ABAEB}"/>
              </a:ext>
            </a:extLst>
          </p:cNvPr>
          <p:cNvSpPr/>
          <p:nvPr/>
        </p:nvSpPr>
        <p:spPr>
          <a:xfrm>
            <a:off x="5198165" y="3414065"/>
            <a:ext cx="1677960" cy="300082"/>
          </a:xfrm>
          <a:prstGeom prst="rect">
            <a:avLst/>
          </a:prstGeom>
        </p:spPr>
        <p:txBody>
          <a:bodyPr wrap="none">
            <a:spAutoFit/>
          </a:bodyPr>
          <a:lstStyle/>
          <a:p>
            <a:pPr algn="r"/>
            <a:r>
              <a:rPr lang="es-ES" sz="1350" b="1" dirty="0">
                <a:solidFill>
                  <a:srgbClr val="0070C0"/>
                </a:solidFill>
                <a:cs typeface="Lato Regular"/>
              </a:rPr>
              <a:t>Participación de Giro</a:t>
            </a:r>
          </a:p>
        </p:txBody>
      </p:sp>
      <p:pic>
        <p:nvPicPr>
          <p:cNvPr id="3" name="Imagen 2">
            <a:extLst>
              <a:ext uri="{FF2B5EF4-FFF2-40B4-BE49-F238E27FC236}">
                <a16:creationId xmlns:a16="http://schemas.microsoft.com/office/drawing/2014/main" id="{3EF6B82B-3E57-4635-9044-E09EC6DB109A}"/>
              </a:ext>
            </a:extLst>
          </p:cNvPr>
          <p:cNvPicPr>
            <a:picLocks noChangeAspect="1"/>
          </p:cNvPicPr>
          <p:nvPr/>
        </p:nvPicPr>
        <p:blipFill>
          <a:blip r:embed="rId2"/>
          <a:stretch>
            <a:fillRect/>
          </a:stretch>
        </p:blipFill>
        <p:spPr>
          <a:xfrm>
            <a:off x="1925806" y="1387107"/>
            <a:ext cx="8330865" cy="2059219"/>
          </a:xfrm>
          <a:prstGeom prst="rect">
            <a:avLst/>
          </a:prstGeom>
        </p:spPr>
      </p:pic>
      <p:pic>
        <p:nvPicPr>
          <p:cNvPr id="7" name="Imagen 6">
            <a:extLst>
              <a:ext uri="{FF2B5EF4-FFF2-40B4-BE49-F238E27FC236}">
                <a16:creationId xmlns:a16="http://schemas.microsoft.com/office/drawing/2014/main" id="{83BB8C6B-10BD-4F3F-9B28-4A0C3CEA2E5A}"/>
              </a:ext>
            </a:extLst>
          </p:cNvPr>
          <p:cNvPicPr>
            <a:picLocks noChangeAspect="1"/>
          </p:cNvPicPr>
          <p:nvPr/>
        </p:nvPicPr>
        <p:blipFill rotWithShape="1">
          <a:blip r:embed="rId3"/>
          <a:srcRect b="13798"/>
          <a:stretch/>
        </p:blipFill>
        <p:spPr>
          <a:xfrm>
            <a:off x="3397085" y="3690379"/>
            <a:ext cx="5003438" cy="2924965"/>
          </a:xfrm>
          <a:prstGeom prst="rect">
            <a:avLst/>
          </a:prstGeom>
        </p:spPr>
      </p:pic>
      <p:grpSp>
        <p:nvGrpSpPr>
          <p:cNvPr id="11" name="Grupo 10">
            <a:extLst>
              <a:ext uri="{FF2B5EF4-FFF2-40B4-BE49-F238E27FC236}">
                <a16:creationId xmlns:a16="http://schemas.microsoft.com/office/drawing/2014/main" id="{2D3B7CF3-79AC-4B55-BD26-0CB4526E8702}"/>
              </a:ext>
            </a:extLst>
          </p:cNvPr>
          <p:cNvGrpSpPr/>
          <p:nvPr/>
        </p:nvGrpSpPr>
        <p:grpSpPr>
          <a:xfrm>
            <a:off x="12701" y="76812"/>
            <a:ext cx="12179299" cy="6754898"/>
            <a:chOff x="12701" y="76812"/>
            <a:chExt cx="12179299" cy="6754898"/>
          </a:xfrm>
        </p:grpSpPr>
        <p:pic>
          <p:nvPicPr>
            <p:cNvPr id="12" name="Imagen 11">
              <a:extLst>
                <a:ext uri="{FF2B5EF4-FFF2-40B4-BE49-F238E27FC236}">
                  <a16:creationId xmlns:a16="http://schemas.microsoft.com/office/drawing/2014/main" id="{13FB0453-90BF-44B5-BAC1-1155A56DE7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4" name="Imagen 13">
              <a:extLst>
                <a:ext uri="{FF2B5EF4-FFF2-40B4-BE49-F238E27FC236}">
                  <a16:creationId xmlns:a16="http://schemas.microsoft.com/office/drawing/2014/main" id="{C0847C93-6C93-4A1A-B6FB-E81D8E8036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5" name="Grupo 14">
              <a:extLst>
                <a:ext uri="{FF2B5EF4-FFF2-40B4-BE49-F238E27FC236}">
                  <a16:creationId xmlns:a16="http://schemas.microsoft.com/office/drawing/2014/main" id="{67F38D7E-F91A-4DC2-A39D-9AEF86FA0547}"/>
                </a:ext>
              </a:extLst>
            </p:cNvPr>
            <p:cNvGrpSpPr/>
            <p:nvPr/>
          </p:nvGrpSpPr>
          <p:grpSpPr>
            <a:xfrm>
              <a:off x="12701" y="6514210"/>
              <a:ext cx="12179299" cy="317500"/>
              <a:chOff x="0" y="6540500"/>
              <a:chExt cx="12179299" cy="317500"/>
            </a:xfrm>
          </p:grpSpPr>
          <p:sp>
            <p:nvSpPr>
              <p:cNvPr id="16" name="Rectángulo 15">
                <a:extLst>
                  <a:ext uri="{FF2B5EF4-FFF2-40B4-BE49-F238E27FC236}">
                    <a16:creationId xmlns:a16="http://schemas.microsoft.com/office/drawing/2014/main" id="{5C8A2130-B342-475F-BBD6-45662845E93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7" name="CuadroTexto 16">
                <a:extLst>
                  <a:ext uri="{FF2B5EF4-FFF2-40B4-BE49-F238E27FC236}">
                    <a16:creationId xmlns:a16="http://schemas.microsoft.com/office/drawing/2014/main" id="{968AA874-C300-4C2E-85FA-3DA3B08CE4BB}"/>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3332652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C7E3F9D-097E-476B-8CB3-9235F697CCAA}"/>
              </a:ext>
            </a:extLst>
          </p:cNvPr>
          <p:cNvPicPr>
            <a:picLocks noChangeAspect="1"/>
          </p:cNvPicPr>
          <p:nvPr/>
        </p:nvPicPr>
        <p:blipFill>
          <a:blip r:embed="rId2"/>
          <a:stretch>
            <a:fillRect/>
          </a:stretch>
        </p:blipFill>
        <p:spPr>
          <a:xfrm>
            <a:off x="1925806" y="1415852"/>
            <a:ext cx="8330865" cy="1832813"/>
          </a:xfrm>
          <a:prstGeom prst="rect">
            <a:avLst/>
          </a:prstGeom>
        </p:spPr>
      </p:pic>
      <p:sp>
        <p:nvSpPr>
          <p:cNvPr id="6" name="CuadroTexto 5"/>
          <p:cNvSpPr txBox="1"/>
          <p:nvPr/>
        </p:nvSpPr>
        <p:spPr>
          <a:xfrm>
            <a:off x="1712540" y="1028620"/>
            <a:ext cx="8098211" cy="669414"/>
          </a:xfrm>
          <a:prstGeom prst="rect">
            <a:avLst/>
          </a:prstGeom>
          <a:noFill/>
        </p:spPr>
        <p:txBody>
          <a:bodyPr wrap="square" rtlCol="0">
            <a:spAutoFit/>
          </a:bodyPr>
          <a:lstStyle/>
          <a:p>
            <a:r>
              <a:rPr lang="es-ES" sz="1875" dirty="0">
                <a:solidFill>
                  <a:srgbClr val="A9A8A9"/>
                </a:solidFill>
                <a:latin typeface="Lato Bold"/>
                <a:cs typeface="Lato Bold"/>
              </a:rPr>
              <a:t>Ejecución de Gasto FRISCO Corte Septiembre 2020-Sin Transferencias</a:t>
            </a:r>
          </a:p>
          <a:p>
            <a:endParaRPr lang="es-ES" sz="1875" dirty="0">
              <a:solidFill>
                <a:srgbClr val="A9A8A9"/>
              </a:solidFill>
              <a:latin typeface="Lato Bold"/>
              <a:cs typeface="Lato Bold"/>
            </a:endParaRPr>
          </a:p>
        </p:txBody>
      </p:sp>
      <p:sp>
        <p:nvSpPr>
          <p:cNvPr id="4" name="Rectángulo 3">
            <a:extLst>
              <a:ext uri="{FF2B5EF4-FFF2-40B4-BE49-F238E27FC236}">
                <a16:creationId xmlns:a16="http://schemas.microsoft.com/office/drawing/2014/main" id="{9FACFEEE-F734-4B6F-B8E7-E400CC4ABAEB}"/>
              </a:ext>
            </a:extLst>
          </p:cNvPr>
          <p:cNvSpPr/>
          <p:nvPr/>
        </p:nvSpPr>
        <p:spPr>
          <a:xfrm>
            <a:off x="5174697" y="3249395"/>
            <a:ext cx="1677960" cy="300082"/>
          </a:xfrm>
          <a:prstGeom prst="rect">
            <a:avLst/>
          </a:prstGeom>
        </p:spPr>
        <p:txBody>
          <a:bodyPr wrap="none">
            <a:spAutoFit/>
          </a:bodyPr>
          <a:lstStyle/>
          <a:p>
            <a:pPr algn="r"/>
            <a:r>
              <a:rPr lang="es-ES" sz="1350" b="1" dirty="0">
                <a:solidFill>
                  <a:srgbClr val="0070C0"/>
                </a:solidFill>
                <a:cs typeface="Lato Regular"/>
              </a:rPr>
              <a:t>Participación de Giro</a:t>
            </a:r>
          </a:p>
        </p:txBody>
      </p:sp>
      <p:sp>
        <p:nvSpPr>
          <p:cNvPr id="15" name="Flecha: a la derecha 14">
            <a:hlinkClick r:id="rId3" action="ppaction://hlinksldjump"/>
            <a:extLst>
              <a:ext uri="{FF2B5EF4-FFF2-40B4-BE49-F238E27FC236}">
                <a16:creationId xmlns:a16="http://schemas.microsoft.com/office/drawing/2014/main" id="{2345EF69-DE99-43F2-A04B-3AC269AD1F65}"/>
              </a:ext>
            </a:extLst>
          </p:cNvPr>
          <p:cNvSpPr/>
          <p:nvPr/>
        </p:nvSpPr>
        <p:spPr>
          <a:xfrm>
            <a:off x="3794647" y="2090180"/>
            <a:ext cx="300010" cy="24207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6" name="Flecha: a la derecha 15">
            <a:hlinkClick r:id="rId4" action="ppaction://hlinksldjump"/>
            <a:extLst>
              <a:ext uri="{FF2B5EF4-FFF2-40B4-BE49-F238E27FC236}">
                <a16:creationId xmlns:a16="http://schemas.microsoft.com/office/drawing/2014/main" id="{27625B07-86CE-455D-92F6-C033A9DFAD99}"/>
              </a:ext>
            </a:extLst>
          </p:cNvPr>
          <p:cNvSpPr/>
          <p:nvPr/>
        </p:nvSpPr>
        <p:spPr>
          <a:xfrm>
            <a:off x="3789889" y="2379209"/>
            <a:ext cx="300010" cy="24207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8" name="Imagen 7">
            <a:extLst>
              <a:ext uri="{FF2B5EF4-FFF2-40B4-BE49-F238E27FC236}">
                <a16:creationId xmlns:a16="http://schemas.microsoft.com/office/drawing/2014/main" id="{9844EC16-0995-4207-A0BA-307190DA055F}"/>
              </a:ext>
            </a:extLst>
          </p:cNvPr>
          <p:cNvPicPr>
            <a:picLocks noChangeAspect="1"/>
          </p:cNvPicPr>
          <p:nvPr/>
        </p:nvPicPr>
        <p:blipFill rotWithShape="1">
          <a:blip r:embed="rId5"/>
          <a:srcRect b="17861"/>
          <a:stretch/>
        </p:blipFill>
        <p:spPr>
          <a:xfrm>
            <a:off x="3604463" y="3561604"/>
            <a:ext cx="5263523" cy="2931961"/>
          </a:xfrm>
          <a:prstGeom prst="rect">
            <a:avLst/>
          </a:prstGeom>
        </p:spPr>
      </p:pic>
      <p:grpSp>
        <p:nvGrpSpPr>
          <p:cNvPr id="12" name="Grupo 11">
            <a:extLst>
              <a:ext uri="{FF2B5EF4-FFF2-40B4-BE49-F238E27FC236}">
                <a16:creationId xmlns:a16="http://schemas.microsoft.com/office/drawing/2014/main" id="{658AF99E-43E5-49D4-BF84-39A7B4231880}"/>
              </a:ext>
            </a:extLst>
          </p:cNvPr>
          <p:cNvGrpSpPr/>
          <p:nvPr/>
        </p:nvGrpSpPr>
        <p:grpSpPr>
          <a:xfrm>
            <a:off x="12701" y="76812"/>
            <a:ext cx="12179299" cy="6754898"/>
            <a:chOff x="12701" y="76812"/>
            <a:chExt cx="12179299" cy="6754898"/>
          </a:xfrm>
        </p:grpSpPr>
        <p:pic>
          <p:nvPicPr>
            <p:cNvPr id="17" name="Imagen 16">
              <a:extLst>
                <a:ext uri="{FF2B5EF4-FFF2-40B4-BE49-F238E27FC236}">
                  <a16:creationId xmlns:a16="http://schemas.microsoft.com/office/drawing/2014/main" id="{D7499EC4-6F97-4F7D-B7BD-F16B1F5547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8" name="Imagen 17">
              <a:extLst>
                <a:ext uri="{FF2B5EF4-FFF2-40B4-BE49-F238E27FC236}">
                  <a16:creationId xmlns:a16="http://schemas.microsoft.com/office/drawing/2014/main" id="{0B53CDE3-45D4-4D40-8586-A580E6CDA8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9" name="Grupo 18">
              <a:extLst>
                <a:ext uri="{FF2B5EF4-FFF2-40B4-BE49-F238E27FC236}">
                  <a16:creationId xmlns:a16="http://schemas.microsoft.com/office/drawing/2014/main" id="{B74B2245-83FA-4800-8D73-14E1B36F9779}"/>
                </a:ext>
              </a:extLst>
            </p:cNvPr>
            <p:cNvGrpSpPr/>
            <p:nvPr/>
          </p:nvGrpSpPr>
          <p:grpSpPr>
            <a:xfrm>
              <a:off x="12701" y="6514210"/>
              <a:ext cx="12179299" cy="317500"/>
              <a:chOff x="0" y="6540500"/>
              <a:chExt cx="12179299" cy="317500"/>
            </a:xfrm>
          </p:grpSpPr>
          <p:sp>
            <p:nvSpPr>
              <p:cNvPr id="20" name="Rectángulo 19">
                <a:extLst>
                  <a:ext uri="{FF2B5EF4-FFF2-40B4-BE49-F238E27FC236}">
                    <a16:creationId xmlns:a16="http://schemas.microsoft.com/office/drawing/2014/main" id="{41EC72F2-30C2-4267-80E9-8EB65770713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37D0E8EE-A9CE-44EB-B544-CC8631F3EE37}"/>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4294819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ACD1E1E-77F6-4DB6-99CA-3121E23168C0}"/>
              </a:ext>
            </a:extLst>
          </p:cNvPr>
          <p:cNvPicPr>
            <a:picLocks noChangeAspect="1"/>
          </p:cNvPicPr>
          <p:nvPr/>
        </p:nvPicPr>
        <p:blipFill>
          <a:blip r:embed="rId2"/>
          <a:stretch>
            <a:fillRect/>
          </a:stretch>
        </p:blipFill>
        <p:spPr>
          <a:xfrm>
            <a:off x="1725268" y="1416928"/>
            <a:ext cx="8741465" cy="1617188"/>
          </a:xfrm>
          <a:prstGeom prst="rect">
            <a:avLst/>
          </a:prstGeom>
        </p:spPr>
      </p:pic>
      <p:sp>
        <p:nvSpPr>
          <p:cNvPr id="6" name="CuadroTexto 5"/>
          <p:cNvSpPr txBox="1"/>
          <p:nvPr/>
        </p:nvSpPr>
        <p:spPr>
          <a:xfrm>
            <a:off x="1777315" y="949248"/>
            <a:ext cx="8607317" cy="669414"/>
          </a:xfrm>
          <a:prstGeom prst="rect">
            <a:avLst/>
          </a:prstGeom>
          <a:noFill/>
        </p:spPr>
        <p:txBody>
          <a:bodyPr wrap="square" rtlCol="0">
            <a:spAutoFit/>
          </a:bodyPr>
          <a:lstStyle/>
          <a:p>
            <a:r>
              <a:rPr lang="es-ES" sz="1875" dirty="0">
                <a:solidFill>
                  <a:srgbClr val="A9A8A9"/>
                </a:solidFill>
                <a:latin typeface="Lato Bold"/>
                <a:cs typeface="Lato Bold"/>
              </a:rPr>
              <a:t>Ejecución de Gastos de Personal Extintos Corte Septiembre 2020- FRISCO</a:t>
            </a:r>
          </a:p>
          <a:p>
            <a:endParaRPr lang="es-ES" sz="1875" dirty="0">
              <a:solidFill>
                <a:srgbClr val="A9A8A9"/>
              </a:solidFill>
              <a:latin typeface="Lato Bold"/>
              <a:cs typeface="Lato Bold"/>
            </a:endParaRPr>
          </a:p>
        </p:txBody>
      </p:sp>
      <p:sp>
        <p:nvSpPr>
          <p:cNvPr id="4" name="Rectángulo 3">
            <a:extLst>
              <a:ext uri="{FF2B5EF4-FFF2-40B4-BE49-F238E27FC236}">
                <a16:creationId xmlns:a16="http://schemas.microsoft.com/office/drawing/2014/main" id="{9FACFEEE-F734-4B6F-B8E7-E400CC4ABAEB}"/>
              </a:ext>
            </a:extLst>
          </p:cNvPr>
          <p:cNvSpPr/>
          <p:nvPr/>
        </p:nvSpPr>
        <p:spPr>
          <a:xfrm>
            <a:off x="5349728" y="3125302"/>
            <a:ext cx="1959062" cy="338554"/>
          </a:xfrm>
          <a:prstGeom prst="rect">
            <a:avLst/>
          </a:prstGeom>
        </p:spPr>
        <p:txBody>
          <a:bodyPr wrap="none">
            <a:spAutoFit/>
          </a:bodyPr>
          <a:lstStyle/>
          <a:p>
            <a:pPr algn="r"/>
            <a:r>
              <a:rPr lang="es-ES" sz="1600" b="1" dirty="0">
                <a:solidFill>
                  <a:srgbClr val="0070C0"/>
                </a:solidFill>
                <a:cs typeface="Lato Regular"/>
              </a:rPr>
              <a:t>Participación de Giro</a:t>
            </a:r>
          </a:p>
        </p:txBody>
      </p:sp>
      <p:sp>
        <p:nvSpPr>
          <p:cNvPr id="12" name="Flecha: a la derecha 11">
            <a:hlinkClick r:id="" action="ppaction://noaction"/>
            <a:extLst>
              <a:ext uri="{FF2B5EF4-FFF2-40B4-BE49-F238E27FC236}">
                <a16:creationId xmlns:a16="http://schemas.microsoft.com/office/drawing/2014/main" id="{0BDC38A9-1642-417E-8D94-2D0709624795}"/>
              </a:ext>
            </a:extLst>
          </p:cNvPr>
          <p:cNvSpPr/>
          <p:nvPr/>
        </p:nvSpPr>
        <p:spPr>
          <a:xfrm>
            <a:off x="4745112" y="2020802"/>
            <a:ext cx="300010" cy="24207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7" name="Imagen 6">
            <a:extLst>
              <a:ext uri="{FF2B5EF4-FFF2-40B4-BE49-F238E27FC236}">
                <a16:creationId xmlns:a16="http://schemas.microsoft.com/office/drawing/2014/main" id="{C245F4F8-C964-40EA-9063-0B37C3785C8A}"/>
              </a:ext>
            </a:extLst>
          </p:cNvPr>
          <p:cNvPicPr>
            <a:picLocks noChangeAspect="1"/>
          </p:cNvPicPr>
          <p:nvPr/>
        </p:nvPicPr>
        <p:blipFill>
          <a:blip r:embed="rId3"/>
          <a:stretch>
            <a:fillRect/>
          </a:stretch>
        </p:blipFill>
        <p:spPr>
          <a:xfrm>
            <a:off x="3750366" y="3436256"/>
            <a:ext cx="4512983" cy="3054255"/>
          </a:xfrm>
          <a:prstGeom prst="rect">
            <a:avLst/>
          </a:prstGeom>
        </p:spPr>
      </p:pic>
      <p:grpSp>
        <p:nvGrpSpPr>
          <p:cNvPr id="11" name="Grupo 10">
            <a:extLst>
              <a:ext uri="{FF2B5EF4-FFF2-40B4-BE49-F238E27FC236}">
                <a16:creationId xmlns:a16="http://schemas.microsoft.com/office/drawing/2014/main" id="{03E80DD6-DDE0-4E9E-857C-0C4B44D07E40}"/>
              </a:ext>
            </a:extLst>
          </p:cNvPr>
          <p:cNvGrpSpPr/>
          <p:nvPr/>
        </p:nvGrpSpPr>
        <p:grpSpPr>
          <a:xfrm>
            <a:off x="12701" y="76812"/>
            <a:ext cx="12179299" cy="6754898"/>
            <a:chOff x="12701" y="76812"/>
            <a:chExt cx="12179299" cy="6754898"/>
          </a:xfrm>
        </p:grpSpPr>
        <p:pic>
          <p:nvPicPr>
            <p:cNvPr id="15" name="Imagen 14">
              <a:extLst>
                <a:ext uri="{FF2B5EF4-FFF2-40B4-BE49-F238E27FC236}">
                  <a16:creationId xmlns:a16="http://schemas.microsoft.com/office/drawing/2014/main" id="{32A336DA-2278-4A56-9460-D51828B163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6" name="Imagen 15">
              <a:extLst>
                <a:ext uri="{FF2B5EF4-FFF2-40B4-BE49-F238E27FC236}">
                  <a16:creationId xmlns:a16="http://schemas.microsoft.com/office/drawing/2014/main" id="{B65ECA32-D293-49FF-ABAE-6C5B2D1755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7" name="Grupo 16">
              <a:extLst>
                <a:ext uri="{FF2B5EF4-FFF2-40B4-BE49-F238E27FC236}">
                  <a16:creationId xmlns:a16="http://schemas.microsoft.com/office/drawing/2014/main" id="{F85292F7-D7F6-44E1-AE19-3F7B4F2A6E50}"/>
                </a:ext>
              </a:extLst>
            </p:cNvPr>
            <p:cNvGrpSpPr/>
            <p:nvPr/>
          </p:nvGrpSpPr>
          <p:grpSpPr>
            <a:xfrm>
              <a:off x="12701" y="6514210"/>
              <a:ext cx="12179299" cy="317500"/>
              <a:chOff x="0" y="6540500"/>
              <a:chExt cx="12179299" cy="317500"/>
            </a:xfrm>
          </p:grpSpPr>
          <p:sp>
            <p:nvSpPr>
              <p:cNvPr id="18" name="Rectángulo 17">
                <a:extLst>
                  <a:ext uri="{FF2B5EF4-FFF2-40B4-BE49-F238E27FC236}">
                    <a16:creationId xmlns:a16="http://schemas.microsoft.com/office/drawing/2014/main" id="{9D3B594C-FBD5-48C7-A05A-B1221466E31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9" name="CuadroTexto 18">
                <a:extLst>
                  <a:ext uri="{FF2B5EF4-FFF2-40B4-BE49-F238E27FC236}">
                    <a16:creationId xmlns:a16="http://schemas.microsoft.com/office/drawing/2014/main" id="{8B1D4C5C-50C4-4A6B-ADDC-3A704DE8C75B}"/>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42091369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E88AB00-DA68-4698-9DEF-0EB1419495E3}"/>
              </a:ext>
            </a:extLst>
          </p:cNvPr>
          <p:cNvPicPr>
            <a:picLocks noChangeAspect="1"/>
          </p:cNvPicPr>
          <p:nvPr/>
        </p:nvPicPr>
        <p:blipFill>
          <a:blip r:embed="rId2"/>
          <a:stretch>
            <a:fillRect/>
          </a:stretch>
        </p:blipFill>
        <p:spPr>
          <a:xfrm>
            <a:off x="1624339" y="1493363"/>
            <a:ext cx="8997193" cy="4460826"/>
          </a:xfrm>
          <a:prstGeom prst="rect">
            <a:avLst/>
          </a:prstGeom>
        </p:spPr>
      </p:pic>
      <p:sp>
        <p:nvSpPr>
          <p:cNvPr id="6" name="CuadroTexto 5"/>
          <p:cNvSpPr txBox="1"/>
          <p:nvPr/>
        </p:nvSpPr>
        <p:spPr>
          <a:xfrm>
            <a:off x="1712539" y="900925"/>
            <a:ext cx="8808654" cy="669414"/>
          </a:xfrm>
          <a:prstGeom prst="rect">
            <a:avLst/>
          </a:prstGeom>
          <a:noFill/>
        </p:spPr>
        <p:txBody>
          <a:bodyPr wrap="square" rtlCol="0">
            <a:spAutoFit/>
          </a:bodyPr>
          <a:lstStyle/>
          <a:p>
            <a:r>
              <a:rPr lang="es-ES" sz="1875" dirty="0">
                <a:solidFill>
                  <a:srgbClr val="A9A8A9"/>
                </a:solidFill>
                <a:latin typeface="Lato Bold"/>
                <a:cs typeface="Lato Bold"/>
              </a:rPr>
              <a:t>Ejecución de Gastos Generales y en Proceso Corte Septiembre de 2020 - FRISCO</a:t>
            </a:r>
          </a:p>
          <a:p>
            <a:endParaRPr lang="es-ES" sz="1875" dirty="0">
              <a:solidFill>
                <a:srgbClr val="A9A8A9"/>
              </a:solidFill>
              <a:latin typeface="Lato Bold"/>
              <a:cs typeface="Lato Bold"/>
            </a:endParaRPr>
          </a:p>
        </p:txBody>
      </p:sp>
      <p:sp>
        <p:nvSpPr>
          <p:cNvPr id="11" name="Flecha: a la derecha 10">
            <a:hlinkClick r:id="" action="ppaction://noaction"/>
            <a:extLst>
              <a:ext uri="{FF2B5EF4-FFF2-40B4-BE49-F238E27FC236}">
                <a16:creationId xmlns:a16="http://schemas.microsoft.com/office/drawing/2014/main" id="{8C11AF63-F2BB-43E1-A8D3-7616CAD5CE28}"/>
              </a:ext>
            </a:extLst>
          </p:cNvPr>
          <p:cNvSpPr/>
          <p:nvPr/>
        </p:nvSpPr>
        <p:spPr>
          <a:xfrm>
            <a:off x="4711399" y="3403444"/>
            <a:ext cx="300010" cy="24207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grpSp>
        <p:nvGrpSpPr>
          <p:cNvPr id="12" name="Grupo 11">
            <a:extLst>
              <a:ext uri="{FF2B5EF4-FFF2-40B4-BE49-F238E27FC236}">
                <a16:creationId xmlns:a16="http://schemas.microsoft.com/office/drawing/2014/main" id="{4507038A-9406-4F6D-8EC4-61F688B55F0D}"/>
              </a:ext>
            </a:extLst>
          </p:cNvPr>
          <p:cNvGrpSpPr/>
          <p:nvPr/>
        </p:nvGrpSpPr>
        <p:grpSpPr>
          <a:xfrm>
            <a:off x="12701" y="76812"/>
            <a:ext cx="12179299" cy="6754898"/>
            <a:chOff x="12701" y="76812"/>
            <a:chExt cx="12179299" cy="6754898"/>
          </a:xfrm>
        </p:grpSpPr>
        <p:pic>
          <p:nvPicPr>
            <p:cNvPr id="14" name="Imagen 13">
              <a:extLst>
                <a:ext uri="{FF2B5EF4-FFF2-40B4-BE49-F238E27FC236}">
                  <a16:creationId xmlns:a16="http://schemas.microsoft.com/office/drawing/2014/main" id="{03A4B1B0-06EC-415D-A576-2AFCCBD9EF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5" name="Imagen 14">
              <a:extLst>
                <a:ext uri="{FF2B5EF4-FFF2-40B4-BE49-F238E27FC236}">
                  <a16:creationId xmlns:a16="http://schemas.microsoft.com/office/drawing/2014/main" id="{CE0AD771-29F4-4BCD-B73D-BA85BD9978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6" name="Grupo 15">
              <a:extLst>
                <a:ext uri="{FF2B5EF4-FFF2-40B4-BE49-F238E27FC236}">
                  <a16:creationId xmlns:a16="http://schemas.microsoft.com/office/drawing/2014/main" id="{7AFE4583-9C8C-4B64-BE05-B4E8F4FCE218}"/>
                </a:ext>
              </a:extLst>
            </p:cNvPr>
            <p:cNvGrpSpPr/>
            <p:nvPr/>
          </p:nvGrpSpPr>
          <p:grpSpPr>
            <a:xfrm>
              <a:off x="12701" y="6514210"/>
              <a:ext cx="12179299" cy="317500"/>
              <a:chOff x="0" y="6540500"/>
              <a:chExt cx="12179299" cy="317500"/>
            </a:xfrm>
          </p:grpSpPr>
          <p:sp>
            <p:nvSpPr>
              <p:cNvPr id="17" name="Rectángulo 16">
                <a:extLst>
                  <a:ext uri="{FF2B5EF4-FFF2-40B4-BE49-F238E27FC236}">
                    <a16:creationId xmlns:a16="http://schemas.microsoft.com/office/drawing/2014/main" id="{B8B9997F-05E7-4618-A78D-7F46C077F1B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8" name="CuadroTexto 17">
                <a:extLst>
                  <a:ext uri="{FF2B5EF4-FFF2-40B4-BE49-F238E27FC236}">
                    <a16:creationId xmlns:a16="http://schemas.microsoft.com/office/drawing/2014/main" id="{61469CF2-00D5-4AAD-89C3-7AEF1AF1CC18}"/>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872508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712539" y="1054065"/>
            <a:ext cx="8808654" cy="957955"/>
          </a:xfrm>
          <a:prstGeom prst="rect">
            <a:avLst/>
          </a:prstGeom>
          <a:noFill/>
        </p:spPr>
        <p:txBody>
          <a:bodyPr wrap="square" rtlCol="0">
            <a:spAutoFit/>
          </a:bodyPr>
          <a:lstStyle/>
          <a:p>
            <a:r>
              <a:rPr lang="es-ES" sz="1875" dirty="0">
                <a:solidFill>
                  <a:srgbClr val="A9A8A9"/>
                </a:solidFill>
                <a:latin typeface="Lato Bold"/>
                <a:cs typeface="Lato Bold"/>
              </a:rPr>
              <a:t>Ejecución de Gasto FRISCO Transferencias Corte Septiembre de 2020</a:t>
            </a:r>
          </a:p>
          <a:p>
            <a:endParaRPr lang="es-ES" sz="1875" dirty="0">
              <a:solidFill>
                <a:srgbClr val="A9A8A9"/>
              </a:solidFill>
              <a:latin typeface="Lato Bold"/>
              <a:cs typeface="Lato Bold"/>
            </a:endParaRPr>
          </a:p>
          <a:p>
            <a:endParaRPr lang="es-ES" sz="1875" dirty="0">
              <a:solidFill>
                <a:srgbClr val="A9A8A9"/>
              </a:solidFill>
              <a:latin typeface="Lato Bold"/>
              <a:cs typeface="Lato Bold"/>
            </a:endParaRPr>
          </a:p>
        </p:txBody>
      </p:sp>
      <p:pic>
        <p:nvPicPr>
          <p:cNvPr id="3" name="Imagen 2">
            <a:extLst>
              <a:ext uri="{FF2B5EF4-FFF2-40B4-BE49-F238E27FC236}">
                <a16:creationId xmlns:a16="http://schemas.microsoft.com/office/drawing/2014/main" id="{13CEAC56-9038-4EDC-8C81-E6E0BD3E5667}"/>
              </a:ext>
            </a:extLst>
          </p:cNvPr>
          <p:cNvPicPr>
            <a:picLocks noChangeAspect="1"/>
          </p:cNvPicPr>
          <p:nvPr/>
        </p:nvPicPr>
        <p:blipFill>
          <a:blip r:embed="rId2"/>
          <a:stretch>
            <a:fillRect/>
          </a:stretch>
        </p:blipFill>
        <p:spPr>
          <a:xfrm>
            <a:off x="1775329" y="1697792"/>
            <a:ext cx="8683074" cy="4106144"/>
          </a:xfrm>
          <a:prstGeom prst="rect">
            <a:avLst/>
          </a:prstGeom>
        </p:spPr>
      </p:pic>
      <p:grpSp>
        <p:nvGrpSpPr>
          <p:cNvPr id="8" name="Grupo 7">
            <a:extLst>
              <a:ext uri="{FF2B5EF4-FFF2-40B4-BE49-F238E27FC236}">
                <a16:creationId xmlns:a16="http://schemas.microsoft.com/office/drawing/2014/main" id="{0A5A5DAC-D6DA-4D2C-81A7-0C84218BFF64}"/>
              </a:ext>
            </a:extLst>
          </p:cNvPr>
          <p:cNvGrpSpPr/>
          <p:nvPr/>
        </p:nvGrpSpPr>
        <p:grpSpPr>
          <a:xfrm>
            <a:off x="12701" y="76812"/>
            <a:ext cx="12179299" cy="6754898"/>
            <a:chOff x="12701" y="76812"/>
            <a:chExt cx="12179299" cy="6754898"/>
          </a:xfrm>
        </p:grpSpPr>
        <p:pic>
          <p:nvPicPr>
            <p:cNvPr id="11" name="Imagen 10">
              <a:extLst>
                <a:ext uri="{FF2B5EF4-FFF2-40B4-BE49-F238E27FC236}">
                  <a16:creationId xmlns:a16="http://schemas.microsoft.com/office/drawing/2014/main" id="{2FC6625D-E3DD-4F3E-83DC-B74E85E186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2" name="Imagen 11">
              <a:extLst>
                <a:ext uri="{FF2B5EF4-FFF2-40B4-BE49-F238E27FC236}">
                  <a16:creationId xmlns:a16="http://schemas.microsoft.com/office/drawing/2014/main" id="{86E6C131-FC73-42E7-B3EB-61073F6BE8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4" name="Grupo 13">
              <a:extLst>
                <a:ext uri="{FF2B5EF4-FFF2-40B4-BE49-F238E27FC236}">
                  <a16:creationId xmlns:a16="http://schemas.microsoft.com/office/drawing/2014/main" id="{B6C8AC7E-F5A7-40A4-B930-6D576DFC06E2}"/>
                </a:ext>
              </a:extLst>
            </p:cNvPr>
            <p:cNvGrpSpPr/>
            <p:nvPr/>
          </p:nvGrpSpPr>
          <p:grpSpPr>
            <a:xfrm>
              <a:off x="12701" y="6514210"/>
              <a:ext cx="12179299" cy="317500"/>
              <a:chOff x="0" y="6540500"/>
              <a:chExt cx="12179299" cy="317500"/>
            </a:xfrm>
          </p:grpSpPr>
          <p:sp>
            <p:nvSpPr>
              <p:cNvPr id="15" name="Rectángulo 14">
                <a:extLst>
                  <a:ext uri="{FF2B5EF4-FFF2-40B4-BE49-F238E27FC236}">
                    <a16:creationId xmlns:a16="http://schemas.microsoft.com/office/drawing/2014/main" id="{06E10582-C0C4-437E-B026-4668F7FCE0E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6" name="CuadroTexto 15">
                <a:extLst>
                  <a:ext uri="{FF2B5EF4-FFF2-40B4-BE49-F238E27FC236}">
                    <a16:creationId xmlns:a16="http://schemas.microsoft.com/office/drawing/2014/main" id="{F4BDD1C5-FE4C-4603-960B-D9275DB11250}"/>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6683382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012374" y="2410826"/>
            <a:ext cx="8167252" cy="1477328"/>
          </a:xfrm>
          <a:prstGeom prst="rect">
            <a:avLst/>
          </a:prstGeom>
          <a:noFill/>
        </p:spPr>
        <p:txBody>
          <a:bodyPr wrap="square" rtlCol="0">
            <a:spAutoFit/>
          </a:bodyPr>
          <a:lstStyle/>
          <a:p>
            <a:pPr algn="ctr"/>
            <a:r>
              <a:rPr lang="es-CO" sz="3000" b="1" dirty="0">
                <a:solidFill>
                  <a:srgbClr val="000A8B"/>
                </a:solidFill>
              </a:rPr>
              <a:t>Ejecución Presupuestal de </a:t>
            </a:r>
          </a:p>
          <a:p>
            <a:pPr algn="ctr"/>
            <a:r>
              <a:rPr lang="es-CO" sz="3000" b="1" dirty="0">
                <a:solidFill>
                  <a:srgbClr val="000A8B"/>
                </a:solidFill>
              </a:rPr>
              <a:t>Ingresos SAE</a:t>
            </a:r>
          </a:p>
          <a:p>
            <a:pPr algn="ctr"/>
            <a:r>
              <a:rPr lang="es-CO" sz="3000" b="1" dirty="0">
                <a:solidFill>
                  <a:srgbClr val="000A8B"/>
                </a:solidFill>
              </a:rPr>
              <a:t> Corte Septiembre 2020</a:t>
            </a:r>
            <a:endParaRPr lang="es-ES" sz="3000" b="1" dirty="0">
              <a:solidFill>
                <a:srgbClr val="000A8B"/>
              </a:solidFill>
            </a:endParaRPr>
          </a:p>
        </p:txBody>
      </p:sp>
      <p:grpSp>
        <p:nvGrpSpPr>
          <p:cNvPr id="7" name="Grupo 6">
            <a:extLst>
              <a:ext uri="{FF2B5EF4-FFF2-40B4-BE49-F238E27FC236}">
                <a16:creationId xmlns:a16="http://schemas.microsoft.com/office/drawing/2014/main" id="{626935E3-D20F-4E0C-B423-10B06E7E99AB}"/>
              </a:ext>
            </a:extLst>
          </p:cNvPr>
          <p:cNvGrpSpPr/>
          <p:nvPr/>
        </p:nvGrpSpPr>
        <p:grpSpPr>
          <a:xfrm>
            <a:off x="12701" y="76812"/>
            <a:ext cx="12179299" cy="6754898"/>
            <a:chOff x="12701" y="76812"/>
            <a:chExt cx="12179299" cy="6754898"/>
          </a:xfrm>
        </p:grpSpPr>
        <p:pic>
          <p:nvPicPr>
            <p:cNvPr id="9" name="Imagen 8">
              <a:extLst>
                <a:ext uri="{FF2B5EF4-FFF2-40B4-BE49-F238E27FC236}">
                  <a16:creationId xmlns:a16="http://schemas.microsoft.com/office/drawing/2014/main" id="{E530C8BB-CDAE-45C6-880A-FD9AD3731C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0" name="Imagen 9">
              <a:extLst>
                <a:ext uri="{FF2B5EF4-FFF2-40B4-BE49-F238E27FC236}">
                  <a16:creationId xmlns:a16="http://schemas.microsoft.com/office/drawing/2014/main" id="{E53DEBF2-D278-419C-BC71-EF8E0C26DB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1" name="Grupo 10">
              <a:extLst>
                <a:ext uri="{FF2B5EF4-FFF2-40B4-BE49-F238E27FC236}">
                  <a16:creationId xmlns:a16="http://schemas.microsoft.com/office/drawing/2014/main" id="{54F19D58-6E64-4DA1-A351-D490FC21EA75}"/>
                </a:ext>
              </a:extLst>
            </p:cNvPr>
            <p:cNvGrpSpPr/>
            <p:nvPr/>
          </p:nvGrpSpPr>
          <p:grpSpPr>
            <a:xfrm>
              <a:off x="12701" y="6514210"/>
              <a:ext cx="12179299" cy="317500"/>
              <a:chOff x="0" y="6540500"/>
              <a:chExt cx="12179299" cy="317500"/>
            </a:xfrm>
          </p:grpSpPr>
          <p:sp>
            <p:nvSpPr>
              <p:cNvPr id="12" name="Rectángulo 11">
                <a:extLst>
                  <a:ext uri="{FF2B5EF4-FFF2-40B4-BE49-F238E27FC236}">
                    <a16:creationId xmlns:a16="http://schemas.microsoft.com/office/drawing/2014/main" id="{3709C181-874F-429C-81ED-F32E2027B8B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4B32F704-15FC-4B86-B90A-9CDD40C88E17}"/>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339123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06A7B953-46DA-4A9A-B00E-254E9CA5046B}"/>
              </a:ext>
            </a:extLst>
          </p:cNvPr>
          <p:cNvSpPr txBox="1"/>
          <p:nvPr/>
        </p:nvSpPr>
        <p:spPr>
          <a:xfrm>
            <a:off x="1822812" y="1256506"/>
            <a:ext cx="6971251" cy="669414"/>
          </a:xfrm>
          <a:prstGeom prst="rect">
            <a:avLst/>
          </a:prstGeom>
          <a:noFill/>
        </p:spPr>
        <p:txBody>
          <a:bodyPr wrap="square" rtlCol="0">
            <a:spAutoFit/>
          </a:bodyPr>
          <a:lstStyle/>
          <a:p>
            <a:r>
              <a:rPr lang="es-ES" sz="1875" dirty="0">
                <a:solidFill>
                  <a:srgbClr val="A9A8A9"/>
                </a:solidFill>
                <a:latin typeface="Lato Bold"/>
                <a:cs typeface="Lato Bold"/>
              </a:rPr>
              <a:t>Ejecución de Ingresos SAE Corte Septiembre de 2020</a:t>
            </a:r>
          </a:p>
          <a:p>
            <a:endParaRPr lang="es-ES" sz="1875" dirty="0">
              <a:solidFill>
                <a:srgbClr val="A9A8A9"/>
              </a:solidFill>
              <a:latin typeface="Lato Bold"/>
              <a:cs typeface="Lato Bold"/>
            </a:endParaRPr>
          </a:p>
        </p:txBody>
      </p:sp>
      <p:pic>
        <p:nvPicPr>
          <p:cNvPr id="2" name="Imagen 1">
            <a:extLst>
              <a:ext uri="{FF2B5EF4-FFF2-40B4-BE49-F238E27FC236}">
                <a16:creationId xmlns:a16="http://schemas.microsoft.com/office/drawing/2014/main" id="{34BE0B82-9114-40BF-956B-524112C9A1D2}"/>
              </a:ext>
            </a:extLst>
          </p:cNvPr>
          <p:cNvPicPr>
            <a:picLocks noChangeAspect="1"/>
          </p:cNvPicPr>
          <p:nvPr/>
        </p:nvPicPr>
        <p:blipFill>
          <a:blip r:embed="rId2"/>
          <a:stretch>
            <a:fillRect/>
          </a:stretch>
        </p:blipFill>
        <p:spPr>
          <a:xfrm>
            <a:off x="1822812" y="2153901"/>
            <a:ext cx="8327421" cy="2734165"/>
          </a:xfrm>
          <a:prstGeom prst="rect">
            <a:avLst/>
          </a:prstGeom>
        </p:spPr>
      </p:pic>
      <p:grpSp>
        <p:nvGrpSpPr>
          <p:cNvPr id="9" name="Grupo 8">
            <a:extLst>
              <a:ext uri="{FF2B5EF4-FFF2-40B4-BE49-F238E27FC236}">
                <a16:creationId xmlns:a16="http://schemas.microsoft.com/office/drawing/2014/main" id="{9B9C3A7B-64ED-4592-A916-03599B3CBA6D}"/>
              </a:ext>
            </a:extLst>
          </p:cNvPr>
          <p:cNvGrpSpPr/>
          <p:nvPr/>
        </p:nvGrpSpPr>
        <p:grpSpPr>
          <a:xfrm>
            <a:off x="12701" y="76812"/>
            <a:ext cx="12179299" cy="6754898"/>
            <a:chOff x="12701" y="76812"/>
            <a:chExt cx="12179299" cy="6754898"/>
          </a:xfrm>
        </p:grpSpPr>
        <p:pic>
          <p:nvPicPr>
            <p:cNvPr id="10" name="Imagen 9">
              <a:extLst>
                <a:ext uri="{FF2B5EF4-FFF2-40B4-BE49-F238E27FC236}">
                  <a16:creationId xmlns:a16="http://schemas.microsoft.com/office/drawing/2014/main" id="{118E4EF8-6F3D-41F5-B026-3622BE142A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1" name="Imagen 10">
              <a:extLst>
                <a:ext uri="{FF2B5EF4-FFF2-40B4-BE49-F238E27FC236}">
                  <a16:creationId xmlns:a16="http://schemas.microsoft.com/office/drawing/2014/main" id="{FCC9672A-7BC9-4BD5-9154-C850D73F57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2" name="Grupo 11">
              <a:extLst>
                <a:ext uri="{FF2B5EF4-FFF2-40B4-BE49-F238E27FC236}">
                  <a16:creationId xmlns:a16="http://schemas.microsoft.com/office/drawing/2014/main" id="{2E721189-AAF3-497D-91D6-FEAA89EFCE90}"/>
                </a:ext>
              </a:extLst>
            </p:cNvPr>
            <p:cNvGrpSpPr/>
            <p:nvPr/>
          </p:nvGrpSpPr>
          <p:grpSpPr>
            <a:xfrm>
              <a:off x="12701" y="6514210"/>
              <a:ext cx="12179299" cy="317500"/>
              <a:chOff x="0" y="6540500"/>
              <a:chExt cx="12179299" cy="317500"/>
            </a:xfrm>
          </p:grpSpPr>
          <p:sp>
            <p:nvSpPr>
              <p:cNvPr id="13" name="Rectángulo 12">
                <a:extLst>
                  <a:ext uri="{FF2B5EF4-FFF2-40B4-BE49-F238E27FC236}">
                    <a16:creationId xmlns:a16="http://schemas.microsoft.com/office/drawing/2014/main" id="{B5EB8E1D-818B-4DE8-B175-C44DEAE299A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D58877B6-DB1E-4A4B-B531-ACF284A5B235}"/>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2787715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67003" y="2798755"/>
            <a:ext cx="6857999" cy="1477328"/>
          </a:xfrm>
          <a:prstGeom prst="rect">
            <a:avLst/>
          </a:prstGeom>
          <a:noFill/>
        </p:spPr>
        <p:txBody>
          <a:bodyPr wrap="square" rtlCol="0">
            <a:spAutoFit/>
          </a:bodyPr>
          <a:lstStyle/>
          <a:p>
            <a:pPr algn="ctr"/>
            <a:r>
              <a:rPr lang="es-CO" sz="3000" b="1" dirty="0">
                <a:solidFill>
                  <a:srgbClr val="000A8B"/>
                </a:solidFill>
              </a:rPr>
              <a:t>Ejecución Presupuestal de </a:t>
            </a:r>
          </a:p>
          <a:p>
            <a:pPr algn="ctr"/>
            <a:r>
              <a:rPr lang="es-CO" sz="3000" b="1" dirty="0">
                <a:solidFill>
                  <a:srgbClr val="000A8B"/>
                </a:solidFill>
              </a:rPr>
              <a:t>Gastos SAE</a:t>
            </a:r>
          </a:p>
          <a:p>
            <a:pPr algn="ctr"/>
            <a:r>
              <a:rPr lang="es-CO" sz="3000" b="1" dirty="0">
                <a:solidFill>
                  <a:srgbClr val="000A8B"/>
                </a:solidFill>
              </a:rPr>
              <a:t> Corte Septiembre 2020</a:t>
            </a:r>
            <a:endParaRPr lang="es-ES" sz="3000" b="1" dirty="0">
              <a:solidFill>
                <a:srgbClr val="000A8B"/>
              </a:solidFill>
            </a:endParaRPr>
          </a:p>
        </p:txBody>
      </p:sp>
      <p:grpSp>
        <p:nvGrpSpPr>
          <p:cNvPr id="7" name="Grupo 6">
            <a:extLst>
              <a:ext uri="{FF2B5EF4-FFF2-40B4-BE49-F238E27FC236}">
                <a16:creationId xmlns:a16="http://schemas.microsoft.com/office/drawing/2014/main" id="{1D79008B-7947-43C2-A933-B68B977C9F39}"/>
              </a:ext>
            </a:extLst>
          </p:cNvPr>
          <p:cNvGrpSpPr/>
          <p:nvPr/>
        </p:nvGrpSpPr>
        <p:grpSpPr>
          <a:xfrm>
            <a:off x="12701" y="76812"/>
            <a:ext cx="12179299" cy="6754898"/>
            <a:chOff x="12701" y="76812"/>
            <a:chExt cx="12179299" cy="6754898"/>
          </a:xfrm>
        </p:grpSpPr>
        <p:pic>
          <p:nvPicPr>
            <p:cNvPr id="9" name="Imagen 8">
              <a:extLst>
                <a:ext uri="{FF2B5EF4-FFF2-40B4-BE49-F238E27FC236}">
                  <a16:creationId xmlns:a16="http://schemas.microsoft.com/office/drawing/2014/main" id="{75891D13-81B7-42DC-A8C9-56A4951560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0" name="Imagen 9">
              <a:extLst>
                <a:ext uri="{FF2B5EF4-FFF2-40B4-BE49-F238E27FC236}">
                  <a16:creationId xmlns:a16="http://schemas.microsoft.com/office/drawing/2014/main" id="{BCF9336E-4F17-4C86-8051-214EF28DA7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1" name="Grupo 10">
              <a:extLst>
                <a:ext uri="{FF2B5EF4-FFF2-40B4-BE49-F238E27FC236}">
                  <a16:creationId xmlns:a16="http://schemas.microsoft.com/office/drawing/2014/main" id="{FBFD7152-4981-445B-9C68-39E8D0554AEA}"/>
                </a:ext>
              </a:extLst>
            </p:cNvPr>
            <p:cNvGrpSpPr/>
            <p:nvPr/>
          </p:nvGrpSpPr>
          <p:grpSpPr>
            <a:xfrm>
              <a:off x="12701" y="6514210"/>
              <a:ext cx="12179299" cy="317500"/>
              <a:chOff x="0" y="6540500"/>
              <a:chExt cx="12179299" cy="317500"/>
            </a:xfrm>
          </p:grpSpPr>
          <p:sp>
            <p:nvSpPr>
              <p:cNvPr id="12" name="Rectángulo 11">
                <a:extLst>
                  <a:ext uri="{FF2B5EF4-FFF2-40B4-BE49-F238E27FC236}">
                    <a16:creationId xmlns:a16="http://schemas.microsoft.com/office/drawing/2014/main" id="{18F3883D-5958-4CDA-A3A4-8EEA99A5AC3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05F9C77A-DA87-4AA3-8E59-B91B9D11BB56}"/>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23241840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E0FED94C-1CB6-4D3F-ADF4-EA1DC2B075ED}"/>
              </a:ext>
            </a:extLst>
          </p:cNvPr>
          <p:cNvPicPr>
            <a:picLocks noChangeAspect="1"/>
          </p:cNvPicPr>
          <p:nvPr/>
        </p:nvPicPr>
        <p:blipFill>
          <a:blip r:embed="rId2"/>
          <a:stretch>
            <a:fillRect/>
          </a:stretch>
        </p:blipFill>
        <p:spPr>
          <a:xfrm>
            <a:off x="1797843" y="1445257"/>
            <a:ext cx="8718561" cy="1750564"/>
          </a:xfrm>
          <a:prstGeom prst="rect">
            <a:avLst/>
          </a:prstGeom>
        </p:spPr>
      </p:pic>
      <p:sp>
        <p:nvSpPr>
          <p:cNvPr id="6" name="CuadroTexto 5"/>
          <p:cNvSpPr txBox="1"/>
          <p:nvPr/>
        </p:nvSpPr>
        <p:spPr>
          <a:xfrm>
            <a:off x="1712541" y="1012636"/>
            <a:ext cx="6971251" cy="669414"/>
          </a:xfrm>
          <a:prstGeom prst="rect">
            <a:avLst/>
          </a:prstGeom>
          <a:noFill/>
        </p:spPr>
        <p:txBody>
          <a:bodyPr wrap="square" rtlCol="0">
            <a:spAutoFit/>
          </a:bodyPr>
          <a:lstStyle/>
          <a:p>
            <a:r>
              <a:rPr lang="es-ES" sz="1875" dirty="0">
                <a:solidFill>
                  <a:srgbClr val="A9A8A9"/>
                </a:solidFill>
                <a:latin typeface="Lato Bold"/>
                <a:cs typeface="Lato Bold"/>
              </a:rPr>
              <a:t>Ejecución de Gasto SAE Corte Septiembre 2020</a:t>
            </a:r>
          </a:p>
          <a:p>
            <a:endParaRPr lang="es-ES" sz="1875" dirty="0">
              <a:solidFill>
                <a:srgbClr val="A9A8A9"/>
              </a:solidFill>
              <a:latin typeface="Lato Bold"/>
              <a:cs typeface="Lato Bold"/>
            </a:endParaRPr>
          </a:p>
        </p:txBody>
      </p:sp>
      <p:sp>
        <p:nvSpPr>
          <p:cNvPr id="4" name="Rectángulo 3">
            <a:extLst>
              <a:ext uri="{FF2B5EF4-FFF2-40B4-BE49-F238E27FC236}">
                <a16:creationId xmlns:a16="http://schemas.microsoft.com/office/drawing/2014/main" id="{9FACFEEE-F734-4B6F-B8E7-E400CC4ABAEB}"/>
              </a:ext>
            </a:extLst>
          </p:cNvPr>
          <p:cNvSpPr/>
          <p:nvPr/>
        </p:nvSpPr>
        <p:spPr>
          <a:xfrm>
            <a:off x="4870126" y="3229535"/>
            <a:ext cx="1959062" cy="338554"/>
          </a:xfrm>
          <a:prstGeom prst="rect">
            <a:avLst/>
          </a:prstGeom>
        </p:spPr>
        <p:txBody>
          <a:bodyPr wrap="none">
            <a:spAutoFit/>
          </a:bodyPr>
          <a:lstStyle/>
          <a:p>
            <a:pPr algn="r"/>
            <a:r>
              <a:rPr lang="es-ES" sz="1600" b="1" dirty="0">
                <a:solidFill>
                  <a:srgbClr val="0070C0"/>
                </a:solidFill>
                <a:cs typeface="Lato Regular"/>
              </a:rPr>
              <a:t>Participación de Giro</a:t>
            </a:r>
          </a:p>
        </p:txBody>
      </p:sp>
      <p:sp>
        <p:nvSpPr>
          <p:cNvPr id="12" name="Flecha: a la derecha 11">
            <a:hlinkClick r:id="rId3" action="ppaction://hlinksldjump"/>
            <a:extLst>
              <a:ext uri="{FF2B5EF4-FFF2-40B4-BE49-F238E27FC236}">
                <a16:creationId xmlns:a16="http://schemas.microsoft.com/office/drawing/2014/main" id="{860D7897-57E5-4160-9EEB-D37EC8DDD22A}"/>
              </a:ext>
            </a:extLst>
          </p:cNvPr>
          <p:cNvSpPr/>
          <p:nvPr/>
        </p:nvSpPr>
        <p:spPr>
          <a:xfrm>
            <a:off x="3868681" y="1927436"/>
            <a:ext cx="187438" cy="24207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15" name="Flecha: a la derecha 14">
            <a:hlinkClick r:id="rId4" action="ppaction://hlinksldjump"/>
            <a:extLst>
              <a:ext uri="{FF2B5EF4-FFF2-40B4-BE49-F238E27FC236}">
                <a16:creationId xmlns:a16="http://schemas.microsoft.com/office/drawing/2014/main" id="{E65535E9-0E96-4A18-9A8D-7666CD817891}"/>
              </a:ext>
            </a:extLst>
          </p:cNvPr>
          <p:cNvSpPr/>
          <p:nvPr/>
        </p:nvSpPr>
        <p:spPr>
          <a:xfrm>
            <a:off x="3868681" y="2213133"/>
            <a:ext cx="187438" cy="24207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9" name="Imagen 8">
            <a:extLst>
              <a:ext uri="{FF2B5EF4-FFF2-40B4-BE49-F238E27FC236}">
                <a16:creationId xmlns:a16="http://schemas.microsoft.com/office/drawing/2014/main" id="{B8C9DE72-9B3A-47BE-89C2-75531D11612E}"/>
              </a:ext>
            </a:extLst>
          </p:cNvPr>
          <p:cNvPicPr>
            <a:picLocks noChangeAspect="1"/>
          </p:cNvPicPr>
          <p:nvPr/>
        </p:nvPicPr>
        <p:blipFill>
          <a:blip r:embed="rId5"/>
          <a:stretch>
            <a:fillRect/>
          </a:stretch>
        </p:blipFill>
        <p:spPr>
          <a:xfrm>
            <a:off x="3683149" y="3626192"/>
            <a:ext cx="4533198" cy="2869850"/>
          </a:xfrm>
          <a:prstGeom prst="rect">
            <a:avLst/>
          </a:prstGeom>
        </p:spPr>
      </p:pic>
      <p:grpSp>
        <p:nvGrpSpPr>
          <p:cNvPr id="16" name="Grupo 15">
            <a:extLst>
              <a:ext uri="{FF2B5EF4-FFF2-40B4-BE49-F238E27FC236}">
                <a16:creationId xmlns:a16="http://schemas.microsoft.com/office/drawing/2014/main" id="{ED9660F4-9C27-41CA-B198-2B75A6A27B6E}"/>
              </a:ext>
            </a:extLst>
          </p:cNvPr>
          <p:cNvGrpSpPr/>
          <p:nvPr/>
        </p:nvGrpSpPr>
        <p:grpSpPr>
          <a:xfrm>
            <a:off x="12701" y="76812"/>
            <a:ext cx="12179299" cy="6754898"/>
            <a:chOff x="12701" y="76812"/>
            <a:chExt cx="12179299" cy="6754898"/>
          </a:xfrm>
        </p:grpSpPr>
        <p:pic>
          <p:nvPicPr>
            <p:cNvPr id="17" name="Imagen 16">
              <a:extLst>
                <a:ext uri="{FF2B5EF4-FFF2-40B4-BE49-F238E27FC236}">
                  <a16:creationId xmlns:a16="http://schemas.microsoft.com/office/drawing/2014/main" id="{E2A07B19-AAF0-4C99-892F-3C65D696A3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8" name="Imagen 17">
              <a:extLst>
                <a:ext uri="{FF2B5EF4-FFF2-40B4-BE49-F238E27FC236}">
                  <a16:creationId xmlns:a16="http://schemas.microsoft.com/office/drawing/2014/main" id="{E9847A12-199B-4E55-973E-858AECD0F40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9" name="Grupo 18">
              <a:extLst>
                <a:ext uri="{FF2B5EF4-FFF2-40B4-BE49-F238E27FC236}">
                  <a16:creationId xmlns:a16="http://schemas.microsoft.com/office/drawing/2014/main" id="{FA1E3942-08D4-496F-95D7-7AE75897A883}"/>
                </a:ext>
              </a:extLst>
            </p:cNvPr>
            <p:cNvGrpSpPr/>
            <p:nvPr/>
          </p:nvGrpSpPr>
          <p:grpSpPr>
            <a:xfrm>
              <a:off x="12701" y="6514210"/>
              <a:ext cx="12179299" cy="317500"/>
              <a:chOff x="0" y="6540500"/>
              <a:chExt cx="12179299" cy="317500"/>
            </a:xfrm>
          </p:grpSpPr>
          <p:sp>
            <p:nvSpPr>
              <p:cNvPr id="20" name="Rectángulo 19">
                <a:extLst>
                  <a:ext uri="{FF2B5EF4-FFF2-40B4-BE49-F238E27FC236}">
                    <a16:creationId xmlns:a16="http://schemas.microsoft.com/office/drawing/2014/main" id="{11FEFA91-A2FE-4C53-A7BD-B5725E5F02E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A0577EE0-33E7-4621-8AF5-01C5B55B7C5A}"/>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31277299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9598F63-E4E4-4122-845F-C7A7584D14FD}"/>
              </a:ext>
            </a:extLst>
          </p:cNvPr>
          <p:cNvPicPr>
            <a:picLocks noChangeAspect="1"/>
          </p:cNvPicPr>
          <p:nvPr/>
        </p:nvPicPr>
        <p:blipFill>
          <a:blip r:embed="rId2"/>
          <a:stretch>
            <a:fillRect/>
          </a:stretch>
        </p:blipFill>
        <p:spPr>
          <a:xfrm>
            <a:off x="1695259" y="1558242"/>
            <a:ext cx="8926273" cy="1753754"/>
          </a:xfrm>
          <a:prstGeom prst="rect">
            <a:avLst/>
          </a:prstGeom>
        </p:spPr>
      </p:pic>
      <p:sp>
        <p:nvSpPr>
          <p:cNvPr id="6" name="CuadroTexto 5"/>
          <p:cNvSpPr txBox="1"/>
          <p:nvPr/>
        </p:nvSpPr>
        <p:spPr>
          <a:xfrm>
            <a:off x="1686551" y="1069473"/>
            <a:ext cx="8607317" cy="669414"/>
          </a:xfrm>
          <a:prstGeom prst="rect">
            <a:avLst/>
          </a:prstGeom>
          <a:noFill/>
        </p:spPr>
        <p:txBody>
          <a:bodyPr wrap="square" rtlCol="0">
            <a:spAutoFit/>
          </a:bodyPr>
          <a:lstStyle/>
          <a:p>
            <a:r>
              <a:rPr lang="es-ES" sz="1875" dirty="0">
                <a:solidFill>
                  <a:srgbClr val="A9A8A9"/>
                </a:solidFill>
                <a:latin typeface="Lato Bold"/>
                <a:cs typeface="Lato Bold"/>
              </a:rPr>
              <a:t>Ejecución de Gastos de Personal SAE Corte Septiembre de 2020</a:t>
            </a:r>
          </a:p>
          <a:p>
            <a:endParaRPr lang="es-ES" sz="1875" dirty="0">
              <a:solidFill>
                <a:srgbClr val="A9A8A9"/>
              </a:solidFill>
              <a:latin typeface="Lato Bold"/>
              <a:cs typeface="Lato Bold"/>
            </a:endParaRPr>
          </a:p>
        </p:txBody>
      </p:sp>
      <p:sp>
        <p:nvSpPr>
          <p:cNvPr id="4" name="Rectángulo 3">
            <a:extLst>
              <a:ext uri="{FF2B5EF4-FFF2-40B4-BE49-F238E27FC236}">
                <a16:creationId xmlns:a16="http://schemas.microsoft.com/office/drawing/2014/main" id="{9FACFEEE-F734-4B6F-B8E7-E400CC4ABAEB}"/>
              </a:ext>
            </a:extLst>
          </p:cNvPr>
          <p:cNvSpPr/>
          <p:nvPr/>
        </p:nvSpPr>
        <p:spPr>
          <a:xfrm>
            <a:off x="5252258" y="3386223"/>
            <a:ext cx="1677960" cy="300082"/>
          </a:xfrm>
          <a:prstGeom prst="rect">
            <a:avLst/>
          </a:prstGeom>
        </p:spPr>
        <p:txBody>
          <a:bodyPr wrap="none">
            <a:spAutoFit/>
          </a:bodyPr>
          <a:lstStyle/>
          <a:p>
            <a:pPr algn="r"/>
            <a:r>
              <a:rPr lang="es-ES" sz="1350" b="1" dirty="0">
                <a:solidFill>
                  <a:srgbClr val="0070C0"/>
                </a:solidFill>
                <a:cs typeface="Lato Regular"/>
              </a:rPr>
              <a:t>Participación de Giro</a:t>
            </a:r>
          </a:p>
        </p:txBody>
      </p:sp>
      <p:sp>
        <p:nvSpPr>
          <p:cNvPr id="12" name="Flecha: a la derecha 11">
            <a:hlinkClick r:id="" action="ppaction://noaction"/>
            <a:extLst>
              <a:ext uri="{FF2B5EF4-FFF2-40B4-BE49-F238E27FC236}">
                <a16:creationId xmlns:a16="http://schemas.microsoft.com/office/drawing/2014/main" id="{3DB84B35-5715-4C11-B5A1-F633F0437AA5}"/>
              </a:ext>
            </a:extLst>
          </p:cNvPr>
          <p:cNvSpPr/>
          <p:nvPr/>
        </p:nvSpPr>
        <p:spPr>
          <a:xfrm>
            <a:off x="5552268" y="2314080"/>
            <a:ext cx="300010" cy="24207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7" name="Imagen 6">
            <a:extLst>
              <a:ext uri="{FF2B5EF4-FFF2-40B4-BE49-F238E27FC236}">
                <a16:creationId xmlns:a16="http://schemas.microsoft.com/office/drawing/2014/main" id="{E1BE75B2-B375-4A29-8302-8635B4B7F073}"/>
              </a:ext>
            </a:extLst>
          </p:cNvPr>
          <p:cNvPicPr>
            <a:picLocks noChangeAspect="1"/>
          </p:cNvPicPr>
          <p:nvPr/>
        </p:nvPicPr>
        <p:blipFill>
          <a:blip r:embed="rId3"/>
          <a:stretch>
            <a:fillRect/>
          </a:stretch>
        </p:blipFill>
        <p:spPr>
          <a:xfrm>
            <a:off x="3913949" y="3675950"/>
            <a:ext cx="4152519" cy="2864094"/>
          </a:xfrm>
          <a:prstGeom prst="rect">
            <a:avLst/>
          </a:prstGeom>
        </p:spPr>
      </p:pic>
      <p:grpSp>
        <p:nvGrpSpPr>
          <p:cNvPr id="11" name="Grupo 10">
            <a:extLst>
              <a:ext uri="{FF2B5EF4-FFF2-40B4-BE49-F238E27FC236}">
                <a16:creationId xmlns:a16="http://schemas.microsoft.com/office/drawing/2014/main" id="{A1EAE4B7-3B9B-41FE-9F7D-C25F6AAF10A8}"/>
              </a:ext>
            </a:extLst>
          </p:cNvPr>
          <p:cNvGrpSpPr/>
          <p:nvPr/>
        </p:nvGrpSpPr>
        <p:grpSpPr>
          <a:xfrm>
            <a:off x="12701" y="76812"/>
            <a:ext cx="12179299" cy="6754898"/>
            <a:chOff x="12701" y="76812"/>
            <a:chExt cx="12179299" cy="6754898"/>
          </a:xfrm>
        </p:grpSpPr>
        <p:pic>
          <p:nvPicPr>
            <p:cNvPr id="15" name="Imagen 14">
              <a:extLst>
                <a:ext uri="{FF2B5EF4-FFF2-40B4-BE49-F238E27FC236}">
                  <a16:creationId xmlns:a16="http://schemas.microsoft.com/office/drawing/2014/main" id="{51020A41-63F7-477E-9232-EAAE2A82F9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6" name="Imagen 15">
              <a:extLst>
                <a:ext uri="{FF2B5EF4-FFF2-40B4-BE49-F238E27FC236}">
                  <a16:creationId xmlns:a16="http://schemas.microsoft.com/office/drawing/2014/main" id="{B809929F-4466-4D50-8141-F030F0123E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7" name="Grupo 16">
              <a:extLst>
                <a:ext uri="{FF2B5EF4-FFF2-40B4-BE49-F238E27FC236}">
                  <a16:creationId xmlns:a16="http://schemas.microsoft.com/office/drawing/2014/main" id="{0F13839E-683B-4F80-A53B-2D40151F8CF9}"/>
                </a:ext>
              </a:extLst>
            </p:cNvPr>
            <p:cNvGrpSpPr/>
            <p:nvPr/>
          </p:nvGrpSpPr>
          <p:grpSpPr>
            <a:xfrm>
              <a:off x="12701" y="6514210"/>
              <a:ext cx="12179299" cy="317500"/>
              <a:chOff x="0" y="6540500"/>
              <a:chExt cx="12179299" cy="317500"/>
            </a:xfrm>
          </p:grpSpPr>
          <p:sp>
            <p:nvSpPr>
              <p:cNvPr id="18" name="Rectángulo 17">
                <a:extLst>
                  <a:ext uri="{FF2B5EF4-FFF2-40B4-BE49-F238E27FC236}">
                    <a16:creationId xmlns:a16="http://schemas.microsoft.com/office/drawing/2014/main" id="{86F8F8D0-5587-45D4-BA55-3B243BD79FD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9" name="CuadroTexto 18">
                <a:extLst>
                  <a:ext uri="{FF2B5EF4-FFF2-40B4-BE49-F238E27FC236}">
                    <a16:creationId xmlns:a16="http://schemas.microsoft.com/office/drawing/2014/main" id="{86BA23F2-F2C3-4B1C-865F-54AA876D8602}"/>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2553937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BEAF1B4-D355-4BF0-B74A-FD0140EA0366}"/>
              </a:ext>
            </a:extLst>
          </p:cNvPr>
          <p:cNvPicPr>
            <a:picLocks noChangeAspect="1"/>
          </p:cNvPicPr>
          <p:nvPr/>
        </p:nvPicPr>
        <p:blipFill>
          <a:blip r:embed="rId2"/>
          <a:stretch>
            <a:fillRect/>
          </a:stretch>
        </p:blipFill>
        <p:spPr>
          <a:xfrm>
            <a:off x="1671597" y="1774724"/>
            <a:ext cx="8848808" cy="3882236"/>
          </a:xfrm>
          <a:prstGeom prst="rect">
            <a:avLst/>
          </a:prstGeom>
        </p:spPr>
      </p:pic>
      <p:sp>
        <p:nvSpPr>
          <p:cNvPr id="6" name="CuadroTexto 5"/>
          <p:cNvSpPr txBox="1"/>
          <p:nvPr/>
        </p:nvSpPr>
        <p:spPr>
          <a:xfrm>
            <a:off x="1671597" y="1119198"/>
            <a:ext cx="8607317" cy="669414"/>
          </a:xfrm>
          <a:prstGeom prst="rect">
            <a:avLst/>
          </a:prstGeom>
          <a:noFill/>
        </p:spPr>
        <p:txBody>
          <a:bodyPr wrap="square" rtlCol="0">
            <a:spAutoFit/>
          </a:bodyPr>
          <a:lstStyle/>
          <a:p>
            <a:r>
              <a:rPr lang="es-ES" sz="1875" dirty="0">
                <a:solidFill>
                  <a:srgbClr val="A9A8A9"/>
                </a:solidFill>
                <a:latin typeface="Lato Bold"/>
                <a:cs typeface="Lato Bold"/>
              </a:rPr>
              <a:t>Ejecución de Gastos Generales SAE Corte Septiembre de 2020</a:t>
            </a:r>
          </a:p>
          <a:p>
            <a:endParaRPr lang="es-ES" sz="1875" dirty="0">
              <a:solidFill>
                <a:srgbClr val="A9A8A9"/>
              </a:solidFill>
              <a:latin typeface="Lato Bold"/>
              <a:cs typeface="Lato Bold"/>
            </a:endParaRPr>
          </a:p>
        </p:txBody>
      </p:sp>
      <p:sp>
        <p:nvSpPr>
          <p:cNvPr id="11" name="Flecha: a la derecha 10">
            <a:hlinkClick r:id="" action="ppaction://noaction"/>
            <a:extLst>
              <a:ext uri="{FF2B5EF4-FFF2-40B4-BE49-F238E27FC236}">
                <a16:creationId xmlns:a16="http://schemas.microsoft.com/office/drawing/2014/main" id="{7DFF670C-7588-4322-97A1-B0770895C09D}"/>
              </a:ext>
            </a:extLst>
          </p:cNvPr>
          <p:cNvSpPr/>
          <p:nvPr/>
        </p:nvSpPr>
        <p:spPr>
          <a:xfrm>
            <a:off x="4595728" y="3287221"/>
            <a:ext cx="300010" cy="24207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grpSp>
        <p:nvGrpSpPr>
          <p:cNvPr id="12" name="Grupo 11">
            <a:extLst>
              <a:ext uri="{FF2B5EF4-FFF2-40B4-BE49-F238E27FC236}">
                <a16:creationId xmlns:a16="http://schemas.microsoft.com/office/drawing/2014/main" id="{D2717015-0357-4A19-8C92-7F8652B534BD}"/>
              </a:ext>
            </a:extLst>
          </p:cNvPr>
          <p:cNvGrpSpPr/>
          <p:nvPr/>
        </p:nvGrpSpPr>
        <p:grpSpPr>
          <a:xfrm>
            <a:off x="12701" y="76812"/>
            <a:ext cx="12179299" cy="6754898"/>
            <a:chOff x="12701" y="76812"/>
            <a:chExt cx="12179299" cy="6754898"/>
          </a:xfrm>
        </p:grpSpPr>
        <p:pic>
          <p:nvPicPr>
            <p:cNvPr id="13" name="Imagen 12">
              <a:extLst>
                <a:ext uri="{FF2B5EF4-FFF2-40B4-BE49-F238E27FC236}">
                  <a16:creationId xmlns:a16="http://schemas.microsoft.com/office/drawing/2014/main" id="{CD567989-B6FE-4B55-90BF-AE892EC426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5" name="Imagen 14">
              <a:extLst>
                <a:ext uri="{FF2B5EF4-FFF2-40B4-BE49-F238E27FC236}">
                  <a16:creationId xmlns:a16="http://schemas.microsoft.com/office/drawing/2014/main" id="{83ED850A-42EA-46F7-B6BE-CF33BC6758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6" name="Grupo 15">
              <a:extLst>
                <a:ext uri="{FF2B5EF4-FFF2-40B4-BE49-F238E27FC236}">
                  <a16:creationId xmlns:a16="http://schemas.microsoft.com/office/drawing/2014/main" id="{C436B8B1-172B-44D2-879E-929E077A7B4E}"/>
                </a:ext>
              </a:extLst>
            </p:cNvPr>
            <p:cNvGrpSpPr/>
            <p:nvPr/>
          </p:nvGrpSpPr>
          <p:grpSpPr>
            <a:xfrm>
              <a:off x="12701" y="6514210"/>
              <a:ext cx="12179299" cy="317500"/>
              <a:chOff x="0" y="6540500"/>
              <a:chExt cx="12179299" cy="317500"/>
            </a:xfrm>
          </p:grpSpPr>
          <p:sp>
            <p:nvSpPr>
              <p:cNvPr id="17" name="Rectángulo 16">
                <a:extLst>
                  <a:ext uri="{FF2B5EF4-FFF2-40B4-BE49-F238E27FC236}">
                    <a16:creationId xmlns:a16="http://schemas.microsoft.com/office/drawing/2014/main" id="{AFFE9D2F-B76A-4390-81F9-DEBD158C9F3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8" name="CuadroTexto 17">
                <a:extLst>
                  <a:ext uri="{FF2B5EF4-FFF2-40B4-BE49-F238E27FC236}">
                    <a16:creationId xmlns:a16="http://schemas.microsoft.com/office/drawing/2014/main" id="{6895A5DA-C294-47FE-93B1-855410CBE49F}"/>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29676044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764084" y="1556068"/>
            <a:ext cx="8808654" cy="957955"/>
          </a:xfrm>
          <a:prstGeom prst="rect">
            <a:avLst/>
          </a:prstGeom>
          <a:noFill/>
        </p:spPr>
        <p:txBody>
          <a:bodyPr wrap="square" rtlCol="0">
            <a:spAutoFit/>
          </a:bodyPr>
          <a:lstStyle/>
          <a:p>
            <a:r>
              <a:rPr lang="es-ES" sz="1875" dirty="0">
                <a:solidFill>
                  <a:srgbClr val="A9A8A9"/>
                </a:solidFill>
                <a:latin typeface="Lato Bold"/>
                <a:cs typeface="Lato Bold"/>
              </a:rPr>
              <a:t>Ejecución Transferencias- Corte Septiembre de 2020- SAE</a:t>
            </a:r>
          </a:p>
          <a:p>
            <a:endParaRPr lang="es-ES" sz="1875" dirty="0">
              <a:solidFill>
                <a:srgbClr val="A9A8A9"/>
              </a:solidFill>
              <a:latin typeface="Lato Bold"/>
              <a:cs typeface="Lato Bold"/>
            </a:endParaRPr>
          </a:p>
          <a:p>
            <a:endParaRPr lang="es-ES" sz="1875" dirty="0">
              <a:solidFill>
                <a:srgbClr val="A9A8A9"/>
              </a:solidFill>
              <a:latin typeface="Lato Bold"/>
              <a:cs typeface="Lato Bold"/>
            </a:endParaRPr>
          </a:p>
        </p:txBody>
      </p:sp>
      <p:pic>
        <p:nvPicPr>
          <p:cNvPr id="3" name="Imagen 2">
            <a:extLst>
              <a:ext uri="{FF2B5EF4-FFF2-40B4-BE49-F238E27FC236}">
                <a16:creationId xmlns:a16="http://schemas.microsoft.com/office/drawing/2014/main" id="{D5074B0A-F144-4DD9-80F6-AA096E0E3F93}"/>
              </a:ext>
            </a:extLst>
          </p:cNvPr>
          <p:cNvPicPr>
            <a:picLocks noChangeAspect="1"/>
          </p:cNvPicPr>
          <p:nvPr/>
        </p:nvPicPr>
        <p:blipFill>
          <a:blip r:embed="rId2"/>
          <a:stretch>
            <a:fillRect/>
          </a:stretch>
        </p:blipFill>
        <p:spPr>
          <a:xfrm>
            <a:off x="1952192" y="2542283"/>
            <a:ext cx="8432439" cy="1534089"/>
          </a:xfrm>
          <a:prstGeom prst="rect">
            <a:avLst/>
          </a:prstGeom>
        </p:spPr>
      </p:pic>
      <p:grpSp>
        <p:nvGrpSpPr>
          <p:cNvPr id="8" name="Grupo 7">
            <a:extLst>
              <a:ext uri="{FF2B5EF4-FFF2-40B4-BE49-F238E27FC236}">
                <a16:creationId xmlns:a16="http://schemas.microsoft.com/office/drawing/2014/main" id="{AEC639DB-3DCC-47EE-AA0A-E59901206F3A}"/>
              </a:ext>
            </a:extLst>
          </p:cNvPr>
          <p:cNvGrpSpPr/>
          <p:nvPr/>
        </p:nvGrpSpPr>
        <p:grpSpPr>
          <a:xfrm>
            <a:off x="12701" y="76812"/>
            <a:ext cx="12179299" cy="6754898"/>
            <a:chOff x="12701" y="76812"/>
            <a:chExt cx="12179299" cy="6754898"/>
          </a:xfrm>
        </p:grpSpPr>
        <p:pic>
          <p:nvPicPr>
            <p:cNvPr id="11" name="Imagen 10">
              <a:extLst>
                <a:ext uri="{FF2B5EF4-FFF2-40B4-BE49-F238E27FC236}">
                  <a16:creationId xmlns:a16="http://schemas.microsoft.com/office/drawing/2014/main" id="{2BC8D4DE-96BF-445E-88F5-C300D2D919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2" name="Imagen 11">
              <a:extLst>
                <a:ext uri="{FF2B5EF4-FFF2-40B4-BE49-F238E27FC236}">
                  <a16:creationId xmlns:a16="http://schemas.microsoft.com/office/drawing/2014/main" id="{4283E57A-0964-4928-A5FE-102A0FD0DF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4" name="Grupo 13">
              <a:extLst>
                <a:ext uri="{FF2B5EF4-FFF2-40B4-BE49-F238E27FC236}">
                  <a16:creationId xmlns:a16="http://schemas.microsoft.com/office/drawing/2014/main" id="{B7BE3CD7-1D84-4D9E-8BFA-4372BCA837C8}"/>
                </a:ext>
              </a:extLst>
            </p:cNvPr>
            <p:cNvGrpSpPr/>
            <p:nvPr/>
          </p:nvGrpSpPr>
          <p:grpSpPr>
            <a:xfrm>
              <a:off x="12701" y="6514210"/>
              <a:ext cx="12179299" cy="317500"/>
              <a:chOff x="0" y="6540500"/>
              <a:chExt cx="12179299" cy="317500"/>
            </a:xfrm>
          </p:grpSpPr>
          <p:sp>
            <p:nvSpPr>
              <p:cNvPr id="15" name="Rectángulo 14">
                <a:extLst>
                  <a:ext uri="{FF2B5EF4-FFF2-40B4-BE49-F238E27FC236}">
                    <a16:creationId xmlns:a16="http://schemas.microsoft.com/office/drawing/2014/main" id="{50A58BC5-C0A6-4FE0-B172-181D389505D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6" name="CuadroTexto 15">
                <a:extLst>
                  <a:ext uri="{FF2B5EF4-FFF2-40B4-BE49-F238E27FC236}">
                    <a16:creationId xmlns:a16="http://schemas.microsoft.com/office/drawing/2014/main" id="{9DF25661-D364-4111-AA66-63077314E127}"/>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28354771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913A3169-86DB-48DB-BC02-F0731FEFB1D9}"/>
              </a:ext>
            </a:extLst>
          </p:cNvPr>
          <p:cNvSpPr txBox="1"/>
          <p:nvPr/>
        </p:nvSpPr>
        <p:spPr>
          <a:xfrm>
            <a:off x="2720522" y="2448742"/>
            <a:ext cx="7157357" cy="1323439"/>
          </a:xfrm>
          <a:prstGeom prst="rect">
            <a:avLst/>
          </a:prstGeom>
          <a:noFill/>
        </p:spPr>
        <p:txBody>
          <a:bodyPr wrap="square">
            <a:spAutoFit/>
          </a:bodyPr>
          <a:lstStyle/>
          <a:p>
            <a:pPr algn="ctr">
              <a:defRPr/>
            </a:pPr>
            <a:r>
              <a:rPr lang="es-CO" sz="4000" dirty="0">
                <a:solidFill>
                  <a:srgbClr val="000A8B"/>
                </a:solidFill>
              </a:rPr>
              <a:t>4. PORTAFOLIO</a:t>
            </a:r>
          </a:p>
          <a:p>
            <a:pPr algn="ctr">
              <a:defRPr/>
            </a:pPr>
            <a:r>
              <a:rPr lang="es-CO" sz="4000" dirty="0">
                <a:solidFill>
                  <a:srgbClr val="000A8B"/>
                </a:solidFill>
              </a:rPr>
              <a:t>AL 31 DE OCTUBRE DE 2020</a:t>
            </a:r>
            <a:endParaRPr lang="es-ES" sz="4000" dirty="0">
              <a:solidFill>
                <a:schemeClr val="accent5">
                  <a:lumMod val="50000"/>
                </a:schemeClr>
              </a:solidFill>
              <a:latin typeface="Arial Narrow" panose="020B0606020202030204" pitchFamily="34" charset="0"/>
            </a:endParaRPr>
          </a:p>
        </p:txBody>
      </p:sp>
      <p:grpSp>
        <p:nvGrpSpPr>
          <p:cNvPr id="7" name="Grupo 6">
            <a:extLst>
              <a:ext uri="{FF2B5EF4-FFF2-40B4-BE49-F238E27FC236}">
                <a16:creationId xmlns:a16="http://schemas.microsoft.com/office/drawing/2014/main" id="{01E591DE-764D-43B3-87C9-BD2981DEFC6D}"/>
              </a:ext>
            </a:extLst>
          </p:cNvPr>
          <p:cNvGrpSpPr/>
          <p:nvPr/>
        </p:nvGrpSpPr>
        <p:grpSpPr>
          <a:xfrm>
            <a:off x="12701" y="76812"/>
            <a:ext cx="12179299" cy="6754898"/>
            <a:chOff x="12701" y="76812"/>
            <a:chExt cx="12179299" cy="6754898"/>
          </a:xfrm>
        </p:grpSpPr>
        <p:pic>
          <p:nvPicPr>
            <p:cNvPr id="8" name="Imagen 7">
              <a:extLst>
                <a:ext uri="{FF2B5EF4-FFF2-40B4-BE49-F238E27FC236}">
                  <a16:creationId xmlns:a16="http://schemas.microsoft.com/office/drawing/2014/main" id="{E75479D0-0143-4EAE-AE5D-F9AC93F9F8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0" name="Imagen 9">
              <a:extLst>
                <a:ext uri="{FF2B5EF4-FFF2-40B4-BE49-F238E27FC236}">
                  <a16:creationId xmlns:a16="http://schemas.microsoft.com/office/drawing/2014/main" id="{01BD8CC2-A241-4575-84F9-B0858E989B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1" name="Grupo 10">
              <a:extLst>
                <a:ext uri="{FF2B5EF4-FFF2-40B4-BE49-F238E27FC236}">
                  <a16:creationId xmlns:a16="http://schemas.microsoft.com/office/drawing/2014/main" id="{9F159B99-2B9E-4757-951F-018AE4F4D0CB}"/>
                </a:ext>
              </a:extLst>
            </p:cNvPr>
            <p:cNvGrpSpPr/>
            <p:nvPr/>
          </p:nvGrpSpPr>
          <p:grpSpPr>
            <a:xfrm>
              <a:off x="12701" y="6514210"/>
              <a:ext cx="12179299" cy="317500"/>
              <a:chOff x="0" y="6540500"/>
              <a:chExt cx="12179299" cy="317500"/>
            </a:xfrm>
          </p:grpSpPr>
          <p:sp>
            <p:nvSpPr>
              <p:cNvPr id="14" name="Rectángulo 13">
                <a:extLst>
                  <a:ext uri="{FF2B5EF4-FFF2-40B4-BE49-F238E27FC236}">
                    <a16:creationId xmlns:a16="http://schemas.microsoft.com/office/drawing/2014/main" id="{8BD1FB53-E4DD-4E21-894F-F5836642521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14">
                <a:extLst>
                  <a:ext uri="{FF2B5EF4-FFF2-40B4-BE49-F238E27FC236}">
                    <a16:creationId xmlns:a16="http://schemas.microsoft.com/office/drawing/2014/main" id="{DF01F5F8-6DA3-4120-9388-D78036318ACD}"/>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3976749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7">
            <a:extLst>
              <a:ext uri="{FF2B5EF4-FFF2-40B4-BE49-F238E27FC236}">
                <a16:creationId xmlns:a16="http://schemas.microsoft.com/office/drawing/2014/main" id="{6BFD5352-2453-4412-99D2-8980474CB1BC}"/>
              </a:ext>
            </a:extLst>
          </p:cNvPr>
          <p:cNvSpPr txBox="1">
            <a:spLocks/>
          </p:cNvSpPr>
          <p:nvPr/>
        </p:nvSpPr>
        <p:spPr>
          <a:xfrm>
            <a:off x="4431102"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OCTUBRE 2020 </a:t>
            </a:r>
          </a:p>
        </p:txBody>
      </p:sp>
      <p:sp>
        <p:nvSpPr>
          <p:cNvPr id="16" name="CuadroTexto 15">
            <a:extLst>
              <a:ext uri="{FF2B5EF4-FFF2-40B4-BE49-F238E27FC236}">
                <a16:creationId xmlns:a16="http://schemas.microsoft.com/office/drawing/2014/main" id="{820ED2FB-A312-491F-B66E-5DC3E6737FD2}"/>
              </a:ext>
            </a:extLst>
          </p:cNvPr>
          <p:cNvSpPr txBox="1"/>
          <p:nvPr/>
        </p:nvSpPr>
        <p:spPr>
          <a:xfrm>
            <a:off x="8470085" y="1297188"/>
            <a:ext cx="2116394" cy="276999"/>
          </a:xfrm>
          <a:prstGeom prst="rect">
            <a:avLst/>
          </a:prstGeom>
          <a:noFill/>
        </p:spPr>
        <p:txBody>
          <a:bodyPr wrap="square" rtlCol="0">
            <a:spAutoFit/>
          </a:bodyPr>
          <a:lstStyle/>
          <a:p>
            <a:r>
              <a:rPr lang="es-CO" sz="1200" dirty="0"/>
              <a:t>Cifras en Millones de Pesos</a:t>
            </a:r>
          </a:p>
        </p:txBody>
      </p:sp>
      <p:graphicFrame>
        <p:nvGraphicFramePr>
          <p:cNvPr id="3" name="Objeto 2">
            <a:extLst>
              <a:ext uri="{FF2B5EF4-FFF2-40B4-BE49-F238E27FC236}">
                <a16:creationId xmlns:a16="http://schemas.microsoft.com/office/drawing/2014/main" id="{6AF6DC3F-027A-4DC2-9671-94A075DD9BF1}"/>
              </a:ext>
            </a:extLst>
          </p:cNvPr>
          <p:cNvGraphicFramePr>
            <a:graphicFrameLocks noChangeAspect="1"/>
          </p:cNvGraphicFramePr>
          <p:nvPr/>
        </p:nvGraphicFramePr>
        <p:xfrm>
          <a:off x="1921566" y="1574187"/>
          <a:ext cx="8381309" cy="2447925"/>
        </p:xfrm>
        <a:graphic>
          <a:graphicData uri="http://schemas.openxmlformats.org/presentationml/2006/ole">
            <mc:AlternateContent xmlns:mc="http://schemas.openxmlformats.org/markup-compatibility/2006">
              <mc:Choice xmlns:v="urn:schemas-microsoft-com:vml" Requires="v">
                <p:oleObj spid="_x0000_s8225" name="Worksheet" r:id="rId3" imgW="8029429" imgH="2447889" progId="Excel.Sheet.12">
                  <p:embed/>
                </p:oleObj>
              </mc:Choice>
              <mc:Fallback>
                <p:oleObj name="Worksheet" r:id="rId3" imgW="8029429" imgH="2447889" progId="Excel.Sheet.12">
                  <p:embed/>
                  <p:pic>
                    <p:nvPicPr>
                      <p:cNvPr id="3" name="Objeto 2">
                        <a:extLst>
                          <a:ext uri="{FF2B5EF4-FFF2-40B4-BE49-F238E27FC236}">
                            <a16:creationId xmlns:a16="http://schemas.microsoft.com/office/drawing/2014/main" id="{6AF6DC3F-027A-4DC2-9671-94A075DD9BF1}"/>
                          </a:ext>
                        </a:extLst>
                      </p:cNvPr>
                      <p:cNvPicPr/>
                      <p:nvPr/>
                    </p:nvPicPr>
                    <p:blipFill>
                      <a:blip r:embed="rId4"/>
                      <a:stretch>
                        <a:fillRect/>
                      </a:stretch>
                    </p:blipFill>
                    <p:spPr>
                      <a:xfrm>
                        <a:off x="1921566" y="1574187"/>
                        <a:ext cx="8381309" cy="2447925"/>
                      </a:xfrm>
                      <a:prstGeom prst="rect">
                        <a:avLst/>
                      </a:prstGeom>
                    </p:spPr>
                  </p:pic>
                </p:oleObj>
              </mc:Fallback>
            </mc:AlternateContent>
          </a:graphicData>
        </a:graphic>
      </p:graphicFrame>
      <p:graphicFrame>
        <p:nvGraphicFramePr>
          <p:cNvPr id="15" name="Gráfico 14">
            <a:extLst>
              <a:ext uri="{FF2B5EF4-FFF2-40B4-BE49-F238E27FC236}">
                <a16:creationId xmlns:a16="http://schemas.microsoft.com/office/drawing/2014/main" id="{7748117F-A7E9-43E2-A4F8-3AB50E733833}"/>
              </a:ext>
            </a:extLst>
          </p:cNvPr>
          <p:cNvGraphicFramePr>
            <a:graphicFrameLocks/>
          </p:cNvGraphicFramePr>
          <p:nvPr/>
        </p:nvGraphicFramePr>
        <p:xfrm>
          <a:off x="2637184" y="4036050"/>
          <a:ext cx="6639339" cy="2743200"/>
        </p:xfrm>
        <a:graphic>
          <a:graphicData uri="http://schemas.openxmlformats.org/drawingml/2006/chart">
            <c:chart xmlns:c="http://schemas.openxmlformats.org/drawingml/2006/chart" xmlns:r="http://schemas.openxmlformats.org/officeDocument/2006/relationships" r:id="rId5"/>
          </a:graphicData>
        </a:graphic>
      </p:graphicFrame>
      <p:grpSp>
        <p:nvGrpSpPr>
          <p:cNvPr id="12" name="Grupo 11">
            <a:extLst>
              <a:ext uri="{FF2B5EF4-FFF2-40B4-BE49-F238E27FC236}">
                <a16:creationId xmlns:a16="http://schemas.microsoft.com/office/drawing/2014/main" id="{98636115-DF34-4FFF-A220-CA58FBB6B70D}"/>
              </a:ext>
            </a:extLst>
          </p:cNvPr>
          <p:cNvGrpSpPr/>
          <p:nvPr/>
        </p:nvGrpSpPr>
        <p:grpSpPr>
          <a:xfrm>
            <a:off x="12701" y="76812"/>
            <a:ext cx="12179299" cy="6754898"/>
            <a:chOff x="12701" y="76812"/>
            <a:chExt cx="12179299" cy="6754898"/>
          </a:xfrm>
        </p:grpSpPr>
        <p:pic>
          <p:nvPicPr>
            <p:cNvPr id="13" name="Imagen 12">
              <a:extLst>
                <a:ext uri="{FF2B5EF4-FFF2-40B4-BE49-F238E27FC236}">
                  <a16:creationId xmlns:a16="http://schemas.microsoft.com/office/drawing/2014/main" id="{1CBEA01F-B9F2-4711-AE96-608C7B1A25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8" name="Imagen 17">
              <a:extLst>
                <a:ext uri="{FF2B5EF4-FFF2-40B4-BE49-F238E27FC236}">
                  <a16:creationId xmlns:a16="http://schemas.microsoft.com/office/drawing/2014/main" id="{0D61ACE4-EED3-456E-90C1-13689E2960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9" name="Grupo 18">
              <a:extLst>
                <a:ext uri="{FF2B5EF4-FFF2-40B4-BE49-F238E27FC236}">
                  <a16:creationId xmlns:a16="http://schemas.microsoft.com/office/drawing/2014/main" id="{38C7F000-507C-4B9C-B2E7-CC96A68E7704}"/>
                </a:ext>
              </a:extLst>
            </p:cNvPr>
            <p:cNvGrpSpPr/>
            <p:nvPr/>
          </p:nvGrpSpPr>
          <p:grpSpPr>
            <a:xfrm>
              <a:off x="12701" y="6514210"/>
              <a:ext cx="12179299" cy="317500"/>
              <a:chOff x="0" y="6540500"/>
              <a:chExt cx="12179299" cy="317500"/>
            </a:xfrm>
          </p:grpSpPr>
          <p:sp>
            <p:nvSpPr>
              <p:cNvPr id="20" name="Rectángulo 19">
                <a:extLst>
                  <a:ext uri="{FF2B5EF4-FFF2-40B4-BE49-F238E27FC236}">
                    <a16:creationId xmlns:a16="http://schemas.microsoft.com/office/drawing/2014/main" id="{AF17FFFE-EB7A-4413-B8CC-A6B33C6D3E4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48825787-AFBB-4221-8680-8B102D17B0A7}"/>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15892968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7">
            <a:extLst>
              <a:ext uri="{FF2B5EF4-FFF2-40B4-BE49-F238E27FC236}">
                <a16:creationId xmlns:a16="http://schemas.microsoft.com/office/drawing/2014/main" id="{6BFD5352-2453-4412-99D2-8980474CB1BC}"/>
              </a:ext>
            </a:extLst>
          </p:cNvPr>
          <p:cNvSpPr txBox="1">
            <a:spLocks/>
          </p:cNvSpPr>
          <p:nvPr/>
        </p:nvSpPr>
        <p:spPr>
          <a:xfrm>
            <a:off x="4431102"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OCTUBRE 2020 </a:t>
            </a:r>
          </a:p>
        </p:txBody>
      </p:sp>
      <p:sp>
        <p:nvSpPr>
          <p:cNvPr id="16" name="CuadroTexto 15">
            <a:extLst>
              <a:ext uri="{FF2B5EF4-FFF2-40B4-BE49-F238E27FC236}">
                <a16:creationId xmlns:a16="http://schemas.microsoft.com/office/drawing/2014/main" id="{820ED2FB-A312-491F-B66E-5DC3E6737FD2}"/>
              </a:ext>
            </a:extLst>
          </p:cNvPr>
          <p:cNvSpPr txBox="1"/>
          <p:nvPr/>
        </p:nvSpPr>
        <p:spPr>
          <a:xfrm>
            <a:off x="8470085" y="1362774"/>
            <a:ext cx="2116394" cy="276999"/>
          </a:xfrm>
          <a:prstGeom prst="rect">
            <a:avLst/>
          </a:prstGeom>
          <a:noFill/>
        </p:spPr>
        <p:txBody>
          <a:bodyPr wrap="square" rtlCol="0">
            <a:spAutoFit/>
          </a:bodyPr>
          <a:lstStyle/>
          <a:p>
            <a:r>
              <a:rPr lang="es-CO" sz="1200" dirty="0"/>
              <a:t>Cifras en Millones de Pesos</a:t>
            </a:r>
          </a:p>
        </p:txBody>
      </p:sp>
      <p:graphicFrame>
        <p:nvGraphicFramePr>
          <p:cNvPr id="15" name="Gráfico 14">
            <a:extLst>
              <a:ext uri="{FF2B5EF4-FFF2-40B4-BE49-F238E27FC236}">
                <a16:creationId xmlns:a16="http://schemas.microsoft.com/office/drawing/2014/main" id="{3667CF69-914B-4DBF-BB84-AD37E480C40C}"/>
              </a:ext>
            </a:extLst>
          </p:cNvPr>
          <p:cNvGraphicFramePr>
            <a:graphicFrameLocks/>
          </p:cNvGraphicFramePr>
          <p:nvPr/>
        </p:nvGraphicFramePr>
        <p:xfrm>
          <a:off x="2033210" y="1710163"/>
          <a:ext cx="8103849" cy="4571807"/>
        </p:xfrm>
        <a:graphic>
          <a:graphicData uri="http://schemas.openxmlformats.org/drawingml/2006/chart">
            <c:chart xmlns:c="http://schemas.openxmlformats.org/drawingml/2006/chart" xmlns:r="http://schemas.openxmlformats.org/officeDocument/2006/relationships" r:id="rId2"/>
          </a:graphicData>
        </a:graphic>
      </p:graphicFrame>
      <p:grpSp>
        <p:nvGrpSpPr>
          <p:cNvPr id="12" name="Grupo 11">
            <a:extLst>
              <a:ext uri="{FF2B5EF4-FFF2-40B4-BE49-F238E27FC236}">
                <a16:creationId xmlns:a16="http://schemas.microsoft.com/office/drawing/2014/main" id="{877C8AA9-F0ED-46CE-A407-BDB9334746D9}"/>
              </a:ext>
            </a:extLst>
          </p:cNvPr>
          <p:cNvGrpSpPr/>
          <p:nvPr/>
        </p:nvGrpSpPr>
        <p:grpSpPr>
          <a:xfrm>
            <a:off x="12701" y="76812"/>
            <a:ext cx="12179299" cy="6754898"/>
            <a:chOff x="12701" y="76812"/>
            <a:chExt cx="12179299" cy="6754898"/>
          </a:xfrm>
        </p:grpSpPr>
        <p:pic>
          <p:nvPicPr>
            <p:cNvPr id="13" name="Imagen 12">
              <a:extLst>
                <a:ext uri="{FF2B5EF4-FFF2-40B4-BE49-F238E27FC236}">
                  <a16:creationId xmlns:a16="http://schemas.microsoft.com/office/drawing/2014/main" id="{CDAA9E1B-E1F5-400F-853E-60A2992E47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8" name="Imagen 17">
              <a:extLst>
                <a:ext uri="{FF2B5EF4-FFF2-40B4-BE49-F238E27FC236}">
                  <a16:creationId xmlns:a16="http://schemas.microsoft.com/office/drawing/2014/main" id="{9D41CD91-1024-41DF-A130-1ED3788672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9" name="Grupo 18">
              <a:extLst>
                <a:ext uri="{FF2B5EF4-FFF2-40B4-BE49-F238E27FC236}">
                  <a16:creationId xmlns:a16="http://schemas.microsoft.com/office/drawing/2014/main" id="{A92C0E40-FF5D-4648-A40C-5DDC9F6661F7}"/>
                </a:ext>
              </a:extLst>
            </p:cNvPr>
            <p:cNvGrpSpPr/>
            <p:nvPr/>
          </p:nvGrpSpPr>
          <p:grpSpPr>
            <a:xfrm>
              <a:off x="12701" y="6514210"/>
              <a:ext cx="12179299" cy="317500"/>
              <a:chOff x="0" y="6540500"/>
              <a:chExt cx="12179299" cy="317500"/>
            </a:xfrm>
          </p:grpSpPr>
          <p:sp>
            <p:nvSpPr>
              <p:cNvPr id="20" name="Rectángulo 19">
                <a:extLst>
                  <a:ext uri="{FF2B5EF4-FFF2-40B4-BE49-F238E27FC236}">
                    <a16:creationId xmlns:a16="http://schemas.microsoft.com/office/drawing/2014/main" id="{4FBC4F83-6ED6-40B4-B531-DA5AA700629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7B8D4881-B5A9-49A8-B3E8-347F18338AFD}"/>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2570181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7">
            <a:extLst>
              <a:ext uri="{FF2B5EF4-FFF2-40B4-BE49-F238E27FC236}">
                <a16:creationId xmlns:a16="http://schemas.microsoft.com/office/drawing/2014/main" id="{6BFD5352-2453-4412-99D2-8980474CB1BC}"/>
              </a:ext>
            </a:extLst>
          </p:cNvPr>
          <p:cNvSpPr txBox="1">
            <a:spLocks/>
          </p:cNvSpPr>
          <p:nvPr/>
        </p:nvSpPr>
        <p:spPr>
          <a:xfrm>
            <a:off x="4431102"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OCTUBRE 2020 </a:t>
            </a:r>
          </a:p>
        </p:txBody>
      </p:sp>
      <p:sp>
        <p:nvSpPr>
          <p:cNvPr id="16" name="CuadroTexto 15">
            <a:extLst>
              <a:ext uri="{FF2B5EF4-FFF2-40B4-BE49-F238E27FC236}">
                <a16:creationId xmlns:a16="http://schemas.microsoft.com/office/drawing/2014/main" id="{820ED2FB-A312-491F-B66E-5DC3E6737FD2}"/>
              </a:ext>
            </a:extLst>
          </p:cNvPr>
          <p:cNvSpPr txBox="1"/>
          <p:nvPr/>
        </p:nvSpPr>
        <p:spPr>
          <a:xfrm>
            <a:off x="8470085" y="1362774"/>
            <a:ext cx="2116394" cy="276999"/>
          </a:xfrm>
          <a:prstGeom prst="rect">
            <a:avLst/>
          </a:prstGeom>
          <a:noFill/>
        </p:spPr>
        <p:txBody>
          <a:bodyPr wrap="square" rtlCol="0">
            <a:spAutoFit/>
          </a:bodyPr>
          <a:lstStyle/>
          <a:p>
            <a:r>
              <a:rPr lang="es-CO" sz="1200" dirty="0"/>
              <a:t>Cifras en Millones de Pesos</a:t>
            </a:r>
          </a:p>
        </p:txBody>
      </p:sp>
      <p:graphicFrame>
        <p:nvGraphicFramePr>
          <p:cNvPr id="13" name="Gráfico 12">
            <a:extLst>
              <a:ext uri="{FF2B5EF4-FFF2-40B4-BE49-F238E27FC236}">
                <a16:creationId xmlns:a16="http://schemas.microsoft.com/office/drawing/2014/main" id="{8267F3D8-ED7E-46A7-B05C-2CC7A6065F64}"/>
              </a:ext>
            </a:extLst>
          </p:cNvPr>
          <p:cNvGraphicFramePr>
            <a:graphicFrameLocks/>
          </p:cNvGraphicFramePr>
          <p:nvPr/>
        </p:nvGraphicFramePr>
        <p:xfrm>
          <a:off x="1616765" y="1659855"/>
          <a:ext cx="8969714" cy="4622115"/>
        </p:xfrm>
        <a:graphic>
          <a:graphicData uri="http://schemas.openxmlformats.org/drawingml/2006/chart">
            <c:chart xmlns:c="http://schemas.openxmlformats.org/drawingml/2006/chart" xmlns:r="http://schemas.openxmlformats.org/officeDocument/2006/relationships" r:id="rId2"/>
          </a:graphicData>
        </a:graphic>
      </p:graphicFrame>
      <p:grpSp>
        <p:nvGrpSpPr>
          <p:cNvPr id="12" name="Grupo 11">
            <a:extLst>
              <a:ext uri="{FF2B5EF4-FFF2-40B4-BE49-F238E27FC236}">
                <a16:creationId xmlns:a16="http://schemas.microsoft.com/office/drawing/2014/main" id="{2A92469B-9C91-4B08-9294-E94031BA69FB}"/>
              </a:ext>
            </a:extLst>
          </p:cNvPr>
          <p:cNvGrpSpPr/>
          <p:nvPr/>
        </p:nvGrpSpPr>
        <p:grpSpPr>
          <a:xfrm>
            <a:off x="12701" y="76812"/>
            <a:ext cx="12179299" cy="6754898"/>
            <a:chOff x="12701" y="76812"/>
            <a:chExt cx="12179299" cy="6754898"/>
          </a:xfrm>
        </p:grpSpPr>
        <p:pic>
          <p:nvPicPr>
            <p:cNvPr id="15" name="Imagen 14">
              <a:extLst>
                <a:ext uri="{FF2B5EF4-FFF2-40B4-BE49-F238E27FC236}">
                  <a16:creationId xmlns:a16="http://schemas.microsoft.com/office/drawing/2014/main" id="{71A6F6B9-C208-40AA-9CE8-EA3DA01AF5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8" name="Imagen 17">
              <a:extLst>
                <a:ext uri="{FF2B5EF4-FFF2-40B4-BE49-F238E27FC236}">
                  <a16:creationId xmlns:a16="http://schemas.microsoft.com/office/drawing/2014/main" id="{86AAB0CA-4036-494D-A08D-5BDC7B2C74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9" name="Grupo 18">
              <a:extLst>
                <a:ext uri="{FF2B5EF4-FFF2-40B4-BE49-F238E27FC236}">
                  <a16:creationId xmlns:a16="http://schemas.microsoft.com/office/drawing/2014/main" id="{7BE56844-01A3-4D12-B32D-E498A84420A3}"/>
                </a:ext>
              </a:extLst>
            </p:cNvPr>
            <p:cNvGrpSpPr/>
            <p:nvPr/>
          </p:nvGrpSpPr>
          <p:grpSpPr>
            <a:xfrm>
              <a:off x="12701" y="6514210"/>
              <a:ext cx="12179299" cy="317500"/>
              <a:chOff x="0" y="6540500"/>
              <a:chExt cx="12179299" cy="317500"/>
            </a:xfrm>
          </p:grpSpPr>
          <p:sp>
            <p:nvSpPr>
              <p:cNvPr id="20" name="Rectángulo 19">
                <a:extLst>
                  <a:ext uri="{FF2B5EF4-FFF2-40B4-BE49-F238E27FC236}">
                    <a16:creationId xmlns:a16="http://schemas.microsoft.com/office/drawing/2014/main" id="{4EBAA209-01FA-40B2-8243-8034C727674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27C54BB2-15C5-4358-8C9C-871D8B5921CD}"/>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33139843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7">
            <a:extLst>
              <a:ext uri="{FF2B5EF4-FFF2-40B4-BE49-F238E27FC236}">
                <a16:creationId xmlns:a16="http://schemas.microsoft.com/office/drawing/2014/main" id="{089F6186-EA6E-46AF-8B42-6A6C0340ED9D}"/>
              </a:ext>
            </a:extLst>
          </p:cNvPr>
          <p:cNvSpPr txBox="1">
            <a:spLocks/>
          </p:cNvSpPr>
          <p:nvPr/>
        </p:nvSpPr>
        <p:spPr>
          <a:xfrm>
            <a:off x="2714352" y="1045268"/>
            <a:ext cx="6972014" cy="707886"/>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0A8B"/>
                </a:solidFill>
              </a:rPr>
              <a:t>HECHOS RELEVANTES PORTAFOLIO DE INVERSIONES EXTINTO OCTUBRE 2020</a:t>
            </a:r>
          </a:p>
        </p:txBody>
      </p:sp>
      <p:sp>
        <p:nvSpPr>
          <p:cNvPr id="18" name="CuadroTexto 17">
            <a:extLst>
              <a:ext uri="{FF2B5EF4-FFF2-40B4-BE49-F238E27FC236}">
                <a16:creationId xmlns:a16="http://schemas.microsoft.com/office/drawing/2014/main" id="{563CFD31-280A-4247-86AF-5F9DD1C89F95}"/>
              </a:ext>
            </a:extLst>
          </p:cNvPr>
          <p:cNvSpPr txBox="1"/>
          <p:nvPr/>
        </p:nvSpPr>
        <p:spPr>
          <a:xfrm>
            <a:off x="2266742" y="2067614"/>
            <a:ext cx="6010116" cy="646331"/>
          </a:xfrm>
          <a:prstGeom prst="rect">
            <a:avLst/>
          </a:prstGeom>
          <a:noFill/>
        </p:spPr>
        <p:txBody>
          <a:bodyPr wrap="square" rtlCol="0">
            <a:spAutoFit/>
          </a:bodyPr>
          <a:lstStyle/>
          <a:p>
            <a:r>
              <a:rPr lang="es-CO" b="1" dirty="0">
                <a:solidFill>
                  <a:srgbClr val="000A8B"/>
                </a:solidFill>
              </a:rPr>
              <a:t>Valoración Portafolio Extinto</a:t>
            </a:r>
          </a:p>
          <a:p>
            <a:pPr marL="285750" indent="-285750">
              <a:buFont typeface="Arial" panose="020B0604020202020204" pitchFamily="34" charset="0"/>
              <a:buChar char="•"/>
            </a:pPr>
            <a:r>
              <a:rPr lang="es-CO" dirty="0"/>
              <a:t>Los TES se valoraron en $29,612,613.00 (0,71%)</a:t>
            </a:r>
          </a:p>
        </p:txBody>
      </p:sp>
      <p:sp>
        <p:nvSpPr>
          <p:cNvPr id="3" name="Rectángulo 2">
            <a:extLst>
              <a:ext uri="{FF2B5EF4-FFF2-40B4-BE49-F238E27FC236}">
                <a16:creationId xmlns:a16="http://schemas.microsoft.com/office/drawing/2014/main" id="{009D557F-B161-445F-AB0C-693AAEB6BCA6}"/>
              </a:ext>
            </a:extLst>
          </p:cNvPr>
          <p:cNvSpPr/>
          <p:nvPr/>
        </p:nvSpPr>
        <p:spPr>
          <a:xfrm>
            <a:off x="2266742" y="3631144"/>
            <a:ext cx="2138534" cy="369332"/>
          </a:xfrm>
          <a:prstGeom prst="rect">
            <a:avLst/>
          </a:prstGeom>
        </p:spPr>
        <p:txBody>
          <a:bodyPr wrap="none">
            <a:spAutoFit/>
          </a:bodyPr>
          <a:lstStyle/>
          <a:p>
            <a:r>
              <a:rPr lang="es-CO" b="1" dirty="0">
                <a:solidFill>
                  <a:srgbClr val="000A8B"/>
                </a:solidFill>
              </a:rPr>
              <a:t>Valoración Acciones </a:t>
            </a:r>
          </a:p>
        </p:txBody>
      </p:sp>
      <p:sp>
        <p:nvSpPr>
          <p:cNvPr id="5" name="CuadroTexto 4">
            <a:extLst>
              <a:ext uri="{FF2B5EF4-FFF2-40B4-BE49-F238E27FC236}">
                <a16:creationId xmlns:a16="http://schemas.microsoft.com/office/drawing/2014/main" id="{C82705F5-7970-47BE-AA53-39AF68FAB5E7}"/>
              </a:ext>
            </a:extLst>
          </p:cNvPr>
          <p:cNvSpPr txBox="1"/>
          <p:nvPr/>
        </p:nvSpPr>
        <p:spPr>
          <a:xfrm>
            <a:off x="2229458" y="4187579"/>
            <a:ext cx="4625932" cy="1200329"/>
          </a:xfrm>
          <a:prstGeom prst="rect">
            <a:avLst/>
          </a:prstGeom>
          <a:noFill/>
        </p:spPr>
        <p:txBody>
          <a:bodyPr wrap="square" rtlCol="0">
            <a:spAutoFit/>
          </a:bodyPr>
          <a:lstStyle/>
          <a:p>
            <a:pPr marL="285750" indent="-285750">
              <a:buFont typeface="Arial" panose="020B0604020202020204" pitchFamily="34" charset="0"/>
              <a:buChar char="•"/>
            </a:pPr>
            <a:r>
              <a:rPr lang="es-CO" dirty="0"/>
              <a:t>Las Acciones Extintas se Desvalorizaron en</a:t>
            </a:r>
          </a:p>
          <a:p>
            <a:r>
              <a:rPr lang="es-CO" dirty="0"/>
              <a:t>      $23,173,753  (2,99%)</a:t>
            </a:r>
          </a:p>
          <a:p>
            <a:pPr marL="285750" indent="-285750">
              <a:buFont typeface="Arial" panose="020B0604020202020204" pitchFamily="34" charset="0"/>
              <a:buChar char="•"/>
            </a:pPr>
            <a:endParaRPr lang="es-CO" dirty="0"/>
          </a:p>
          <a:p>
            <a:r>
              <a:rPr lang="es-CO" dirty="0"/>
              <a:t>                             </a:t>
            </a:r>
          </a:p>
        </p:txBody>
      </p:sp>
      <p:pic>
        <p:nvPicPr>
          <p:cNvPr id="1026" name="Picture 2" descr="Resultado de imagen para grupo argos">
            <a:extLst>
              <a:ext uri="{FF2B5EF4-FFF2-40B4-BE49-F238E27FC236}">
                <a16:creationId xmlns:a16="http://schemas.microsoft.com/office/drawing/2014/main" id="{00F54D46-E9F1-4D97-A908-5CAB8176EE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6742" y="5145872"/>
            <a:ext cx="1318776" cy="784015"/>
          </a:xfrm>
          <a:prstGeom prst="rect">
            <a:avLst/>
          </a:prstGeom>
          <a:noFill/>
          <a:extLst>
            <a:ext uri="{909E8E84-426E-40DD-AFC4-6F175D3DCCD1}">
              <a14:hiddenFill xmlns:a14="http://schemas.microsoft.com/office/drawing/2010/main">
                <a:solidFill>
                  <a:srgbClr val="FFFFFF"/>
                </a:solidFill>
              </a14:hiddenFill>
            </a:ext>
          </a:extLst>
        </p:spPr>
      </p:pic>
      <p:sp>
        <p:nvSpPr>
          <p:cNvPr id="17" name="CuadroTexto 16">
            <a:extLst>
              <a:ext uri="{FF2B5EF4-FFF2-40B4-BE49-F238E27FC236}">
                <a16:creationId xmlns:a16="http://schemas.microsoft.com/office/drawing/2014/main" id="{B37DDD44-B370-4A88-AC0B-E4CB901832A5}"/>
              </a:ext>
            </a:extLst>
          </p:cNvPr>
          <p:cNvSpPr txBox="1"/>
          <p:nvPr/>
        </p:nvSpPr>
        <p:spPr>
          <a:xfrm>
            <a:off x="2266742" y="5875980"/>
            <a:ext cx="1819968" cy="276999"/>
          </a:xfrm>
          <a:prstGeom prst="rect">
            <a:avLst/>
          </a:prstGeom>
          <a:noFill/>
        </p:spPr>
        <p:txBody>
          <a:bodyPr wrap="square" rtlCol="0">
            <a:spAutoFit/>
          </a:bodyPr>
          <a:lstStyle/>
          <a:p>
            <a:r>
              <a:rPr lang="es-CO" sz="1200" dirty="0"/>
              <a:t>Disminuyo  8.45%</a:t>
            </a:r>
          </a:p>
        </p:txBody>
      </p:sp>
      <p:pic>
        <p:nvPicPr>
          <p:cNvPr id="2050" name="Picture 2" descr="BBVA España en App Store">
            <a:extLst>
              <a:ext uri="{FF2B5EF4-FFF2-40B4-BE49-F238E27FC236}">
                <a16:creationId xmlns:a16="http://schemas.microsoft.com/office/drawing/2014/main" id="{0F12DC81-0520-403A-B00A-F78EDB1F3B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167" t="9693" r="28914" b="11325"/>
          <a:stretch/>
        </p:blipFill>
        <p:spPr bwMode="auto">
          <a:xfrm>
            <a:off x="4770744" y="5109714"/>
            <a:ext cx="827882" cy="820172"/>
          </a:xfrm>
          <a:prstGeom prst="rect">
            <a:avLst/>
          </a:prstGeom>
          <a:noFill/>
          <a:extLst>
            <a:ext uri="{909E8E84-426E-40DD-AFC4-6F175D3DCCD1}">
              <a14:hiddenFill xmlns:a14="http://schemas.microsoft.com/office/drawing/2010/main">
                <a:solidFill>
                  <a:srgbClr val="FFFFFF"/>
                </a:solidFill>
              </a14:hiddenFill>
            </a:ext>
          </a:extLst>
        </p:spPr>
      </p:pic>
      <p:sp>
        <p:nvSpPr>
          <p:cNvPr id="21" name="Flecha: hacia abajo 20">
            <a:extLst>
              <a:ext uri="{FF2B5EF4-FFF2-40B4-BE49-F238E27FC236}">
                <a16:creationId xmlns:a16="http://schemas.microsoft.com/office/drawing/2014/main" id="{B56F3579-BE0C-446A-9CD5-9245B6165257}"/>
              </a:ext>
            </a:extLst>
          </p:cNvPr>
          <p:cNvSpPr/>
          <p:nvPr/>
        </p:nvSpPr>
        <p:spPr>
          <a:xfrm rot="10800000">
            <a:off x="5909340" y="5216559"/>
            <a:ext cx="373321" cy="5961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2" name="CuadroTexto 21">
            <a:extLst>
              <a:ext uri="{FF2B5EF4-FFF2-40B4-BE49-F238E27FC236}">
                <a16:creationId xmlns:a16="http://schemas.microsoft.com/office/drawing/2014/main" id="{14B00EB1-5A23-40CB-844A-97A9540B1E8D}"/>
              </a:ext>
            </a:extLst>
          </p:cNvPr>
          <p:cNvSpPr txBox="1"/>
          <p:nvPr/>
        </p:nvSpPr>
        <p:spPr>
          <a:xfrm>
            <a:off x="4660602" y="5880485"/>
            <a:ext cx="1622059" cy="461665"/>
          </a:xfrm>
          <a:prstGeom prst="rect">
            <a:avLst/>
          </a:prstGeom>
          <a:noFill/>
        </p:spPr>
        <p:txBody>
          <a:bodyPr wrap="square" rtlCol="0">
            <a:spAutoFit/>
          </a:bodyPr>
          <a:lstStyle/>
          <a:p>
            <a:r>
              <a:rPr lang="es-CO" sz="1200" dirty="0"/>
              <a:t>Las acciones se valorización 0,36%</a:t>
            </a:r>
          </a:p>
        </p:txBody>
      </p:sp>
      <p:pic>
        <p:nvPicPr>
          <p:cNvPr id="4098" name="Picture 2" descr="6 pasos clave para armar la mejor cartera de inversión">
            <a:extLst>
              <a:ext uri="{FF2B5EF4-FFF2-40B4-BE49-F238E27FC236}">
                <a16:creationId xmlns:a16="http://schemas.microsoft.com/office/drawing/2014/main" id="{0BDBD612-7AB2-4418-93CB-6589D7DBF1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4378" y="2372973"/>
            <a:ext cx="2819400" cy="1835479"/>
          </a:xfrm>
          <a:prstGeom prst="rect">
            <a:avLst/>
          </a:prstGeom>
          <a:noFill/>
          <a:extLst>
            <a:ext uri="{909E8E84-426E-40DD-AFC4-6F175D3DCCD1}">
              <a14:hiddenFill xmlns:a14="http://schemas.microsoft.com/office/drawing/2010/main">
                <a:solidFill>
                  <a:srgbClr val="FFFFFF"/>
                </a:solidFill>
              </a14:hiddenFill>
            </a:ext>
          </a:extLst>
        </p:spPr>
      </p:pic>
      <p:sp>
        <p:nvSpPr>
          <p:cNvPr id="19" name="Flecha: hacia abajo 18">
            <a:extLst>
              <a:ext uri="{FF2B5EF4-FFF2-40B4-BE49-F238E27FC236}">
                <a16:creationId xmlns:a16="http://schemas.microsoft.com/office/drawing/2014/main" id="{A701D48E-0013-43EB-9C0B-8FE91945B156}"/>
              </a:ext>
            </a:extLst>
          </p:cNvPr>
          <p:cNvSpPr/>
          <p:nvPr/>
        </p:nvSpPr>
        <p:spPr>
          <a:xfrm>
            <a:off x="3824694" y="5216559"/>
            <a:ext cx="373321" cy="5961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grpSp>
        <p:nvGrpSpPr>
          <p:cNvPr id="20" name="Grupo 19">
            <a:extLst>
              <a:ext uri="{FF2B5EF4-FFF2-40B4-BE49-F238E27FC236}">
                <a16:creationId xmlns:a16="http://schemas.microsoft.com/office/drawing/2014/main" id="{9C7E9D9F-6A04-409F-9A3F-637C04FABAD4}"/>
              </a:ext>
            </a:extLst>
          </p:cNvPr>
          <p:cNvGrpSpPr/>
          <p:nvPr/>
        </p:nvGrpSpPr>
        <p:grpSpPr>
          <a:xfrm>
            <a:off x="12701" y="76812"/>
            <a:ext cx="12179299" cy="6754898"/>
            <a:chOff x="12701" y="76812"/>
            <a:chExt cx="12179299" cy="6754898"/>
          </a:xfrm>
        </p:grpSpPr>
        <p:pic>
          <p:nvPicPr>
            <p:cNvPr id="23" name="Imagen 22">
              <a:extLst>
                <a:ext uri="{FF2B5EF4-FFF2-40B4-BE49-F238E27FC236}">
                  <a16:creationId xmlns:a16="http://schemas.microsoft.com/office/drawing/2014/main" id="{6AA1C041-8187-4658-8209-991C8C1E38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24" name="Imagen 23">
              <a:extLst>
                <a:ext uri="{FF2B5EF4-FFF2-40B4-BE49-F238E27FC236}">
                  <a16:creationId xmlns:a16="http://schemas.microsoft.com/office/drawing/2014/main" id="{D90773F8-B1B1-4B07-9631-D643ECE25B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25" name="Grupo 24">
              <a:extLst>
                <a:ext uri="{FF2B5EF4-FFF2-40B4-BE49-F238E27FC236}">
                  <a16:creationId xmlns:a16="http://schemas.microsoft.com/office/drawing/2014/main" id="{9D39B69D-F5F1-4AF7-AF0B-92F6CFC6FDDF}"/>
                </a:ext>
              </a:extLst>
            </p:cNvPr>
            <p:cNvGrpSpPr/>
            <p:nvPr/>
          </p:nvGrpSpPr>
          <p:grpSpPr>
            <a:xfrm>
              <a:off x="12701" y="6514210"/>
              <a:ext cx="12179299" cy="317500"/>
              <a:chOff x="0" y="6540500"/>
              <a:chExt cx="12179299" cy="317500"/>
            </a:xfrm>
          </p:grpSpPr>
          <p:sp>
            <p:nvSpPr>
              <p:cNvPr id="26" name="Rectángulo 25">
                <a:extLst>
                  <a:ext uri="{FF2B5EF4-FFF2-40B4-BE49-F238E27FC236}">
                    <a16:creationId xmlns:a16="http://schemas.microsoft.com/office/drawing/2014/main" id="{347474C0-8689-4641-8E95-3AA428138CF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7" name="CuadroTexto 26">
                <a:extLst>
                  <a:ext uri="{FF2B5EF4-FFF2-40B4-BE49-F238E27FC236}">
                    <a16:creationId xmlns:a16="http://schemas.microsoft.com/office/drawing/2014/main" id="{FF252102-6561-47E7-872F-0664ABAA4739}"/>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22286591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Usuarios de Bancolombia están indignados – Violeta Stereo Casanare">
            <a:extLst>
              <a:ext uri="{FF2B5EF4-FFF2-40B4-BE49-F238E27FC236}">
                <a16:creationId xmlns:a16="http://schemas.microsoft.com/office/drawing/2014/main" id="{9E8D26C9-69FA-4239-9E68-3BA335B03F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5814" y="5685471"/>
            <a:ext cx="1754671" cy="922617"/>
          </a:xfrm>
          <a:prstGeom prst="rect">
            <a:avLst/>
          </a:prstGeom>
          <a:noFill/>
          <a:extLst>
            <a:ext uri="{909E8E84-426E-40DD-AFC4-6F175D3DCCD1}">
              <a14:hiddenFill xmlns:a14="http://schemas.microsoft.com/office/drawing/2010/main">
                <a:solidFill>
                  <a:srgbClr val="FFFFFF"/>
                </a:solidFill>
              </a14:hiddenFill>
            </a:ext>
          </a:extLst>
        </p:spPr>
      </p:pic>
      <p:sp>
        <p:nvSpPr>
          <p:cNvPr id="9" name="Título 7">
            <a:extLst>
              <a:ext uri="{FF2B5EF4-FFF2-40B4-BE49-F238E27FC236}">
                <a16:creationId xmlns:a16="http://schemas.microsoft.com/office/drawing/2014/main" id="{089F6186-EA6E-46AF-8B42-6A6C0340ED9D}"/>
              </a:ext>
            </a:extLst>
          </p:cNvPr>
          <p:cNvSpPr txBox="1">
            <a:spLocks/>
          </p:cNvSpPr>
          <p:nvPr/>
        </p:nvSpPr>
        <p:spPr>
          <a:xfrm>
            <a:off x="2609993" y="1086063"/>
            <a:ext cx="6972014" cy="707886"/>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0A8B"/>
                </a:solidFill>
              </a:rPr>
              <a:t>HECHOS RELEVANTES PORTAFOLIO DE INVERSIONES EN PROCESO OCTUBRE 2020 </a:t>
            </a:r>
          </a:p>
        </p:txBody>
      </p:sp>
      <p:sp>
        <p:nvSpPr>
          <p:cNvPr id="11" name="CuadroTexto 10">
            <a:extLst>
              <a:ext uri="{FF2B5EF4-FFF2-40B4-BE49-F238E27FC236}">
                <a16:creationId xmlns:a16="http://schemas.microsoft.com/office/drawing/2014/main" id="{A7799816-2B41-4F14-A756-19A09EEFF2AB}"/>
              </a:ext>
            </a:extLst>
          </p:cNvPr>
          <p:cNvSpPr txBox="1"/>
          <p:nvPr/>
        </p:nvSpPr>
        <p:spPr>
          <a:xfrm>
            <a:off x="1932716" y="2119858"/>
            <a:ext cx="5392167" cy="1477328"/>
          </a:xfrm>
          <a:prstGeom prst="rect">
            <a:avLst/>
          </a:prstGeom>
          <a:noFill/>
        </p:spPr>
        <p:txBody>
          <a:bodyPr wrap="square" rtlCol="0">
            <a:spAutoFit/>
          </a:bodyPr>
          <a:lstStyle/>
          <a:p>
            <a:r>
              <a:rPr lang="es-CO" b="1" dirty="0">
                <a:solidFill>
                  <a:srgbClr val="000A8B"/>
                </a:solidFill>
              </a:rPr>
              <a:t>Valoración Portafolio En Proceso de Extinción </a:t>
            </a:r>
          </a:p>
          <a:p>
            <a:endParaRPr lang="es-CO" dirty="0"/>
          </a:p>
          <a:p>
            <a:pPr marL="285750" indent="-285750">
              <a:buFont typeface="Arial" panose="020B0604020202020204" pitchFamily="34" charset="0"/>
              <a:buChar char="•"/>
            </a:pPr>
            <a:r>
              <a:rPr lang="es-CO" dirty="0"/>
              <a:t>Los TES  se valoraron en $2,472,695,301.00 (0,46%)</a:t>
            </a:r>
          </a:p>
          <a:p>
            <a:pPr marL="285750" indent="-285750">
              <a:buFont typeface="Arial" panose="020B0604020202020204" pitchFamily="34" charset="0"/>
              <a:buChar char="•"/>
            </a:pPr>
            <a:r>
              <a:rPr lang="es-CO" dirty="0"/>
              <a:t>Los CDT se valoraron en $   545,491,711.00 (0,30%)</a:t>
            </a:r>
          </a:p>
          <a:p>
            <a:pPr marL="285750" indent="-285750">
              <a:buFont typeface="Arial" panose="020B0604020202020204" pitchFamily="34" charset="0"/>
              <a:buChar char="•"/>
            </a:pPr>
            <a:endParaRPr lang="es-CO" dirty="0"/>
          </a:p>
        </p:txBody>
      </p:sp>
      <p:sp>
        <p:nvSpPr>
          <p:cNvPr id="17" name="CuadroTexto 16">
            <a:extLst>
              <a:ext uri="{FF2B5EF4-FFF2-40B4-BE49-F238E27FC236}">
                <a16:creationId xmlns:a16="http://schemas.microsoft.com/office/drawing/2014/main" id="{33547D48-3CC9-4E76-B1E6-E0BF40E720BF}"/>
              </a:ext>
            </a:extLst>
          </p:cNvPr>
          <p:cNvSpPr txBox="1"/>
          <p:nvPr/>
        </p:nvSpPr>
        <p:spPr>
          <a:xfrm>
            <a:off x="9588789" y="5607382"/>
            <a:ext cx="625668" cy="369332"/>
          </a:xfrm>
          <a:prstGeom prst="rect">
            <a:avLst/>
          </a:prstGeom>
          <a:noFill/>
        </p:spPr>
        <p:txBody>
          <a:bodyPr wrap="square" rtlCol="0">
            <a:spAutoFit/>
          </a:bodyPr>
          <a:lstStyle/>
          <a:p>
            <a:endParaRPr lang="es-CO" dirty="0"/>
          </a:p>
        </p:txBody>
      </p:sp>
      <p:pic>
        <p:nvPicPr>
          <p:cNvPr id="3" name="Imagen 2">
            <a:extLst>
              <a:ext uri="{FF2B5EF4-FFF2-40B4-BE49-F238E27FC236}">
                <a16:creationId xmlns:a16="http://schemas.microsoft.com/office/drawing/2014/main" id="{5771DBC1-D148-4982-9202-B3A901E70E25}"/>
              </a:ext>
            </a:extLst>
          </p:cNvPr>
          <p:cNvPicPr>
            <a:picLocks noChangeAspect="1"/>
          </p:cNvPicPr>
          <p:nvPr/>
        </p:nvPicPr>
        <p:blipFill>
          <a:blip r:embed="rId3"/>
          <a:stretch>
            <a:fillRect/>
          </a:stretch>
        </p:blipFill>
        <p:spPr>
          <a:xfrm>
            <a:off x="7230380" y="2178072"/>
            <a:ext cx="3309284" cy="2263800"/>
          </a:xfrm>
          <a:prstGeom prst="rect">
            <a:avLst/>
          </a:prstGeom>
        </p:spPr>
      </p:pic>
      <p:sp>
        <p:nvSpPr>
          <p:cNvPr id="22" name="CuadroTexto 21">
            <a:extLst>
              <a:ext uri="{FF2B5EF4-FFF2-40B4-BE49-F238E27FC236}">
                <a16:creationId xmlns:a16="http://schemas.microsoft.com/office/drawing/2014/main" id="{2717B15F-F485-4742-87A7-817A41024578}"/>
              </a:ext>
            </a:extLst>
          </p:cNvPr>
          <p:cNvSpPr txBox="1"/>
          <p:nvPr/>
        </p:nvSpPr>
        <p:spPr>
          <a:xfrm>
            <a:off x="1932715" y="3617269"/>
            <a:ext cx="5252837" cy="1200329"/>
          </a:xfrm>
          <a:prstGeom prst="rect">
            <a:avLst/>
          </a:prstGeom>
          <a:noFill/>
        </p:spPr>
        <p:txBody>
          <a:bodyPr wrap="square" rtlCol="0">
            <a:spAutoFit/>
          </a:bodyPr>
          <a:lstStyle/>
          <a:p>
            <a:r>
              <a:rPr lang="es-CO" b="1" dirty="0">
                <a:solidFill>
                  <a:srgbClr val="000A8B"/>
                </a:solidFill>
              </a:rPr>
              <a:t>Pago Cupón Rendimientos TES</a:t>
            </a:r>
          </a:p>
          <a:p>
            <a:endParaRPr lang="es-CO" dirty="0"/>
          </a:p>
          <a:p>
            <a:pPr marL="285750" indent="-285750">
              <a:buFont typeface="Arial" panose="020B0604020202020204" pitchFamily="34" charset="0"/>
              <a:buChar char="•"/>
            </a:pPr>
            <a:r>
              <a:rPr lang="es-CO" dirty="0"/>
              <a:t>Valor Recibido $ 362.500.000</a:t>
            </a:r>
          </a:p>
          <a:p>
            <a:pPr marL="285750" indent="-285750">
              <a:buFont typeface="Arial" panose="020B0604020202020204" pitchFamily="34" charset="0"/>
              <a:buChar char="•"/>
            </a:pPr>
            <a:endParaRPr lang="es-CO" dirty="0"/>
          </a:p>
        </p:txBody>
      </p:sp>
      <p:sp>
        <p:nvSpPr>
          <p:cNvPr id="24" name="CuadroTexto 23">
            <a:extLst>
              <a:ext uri="{FF2B5EF4-FFF2-40B4-BE49-F238E27FC236}">
                <a16:creationId xmlns:a16="http://schemas.microsoft.com/office/drawing/2014/main" id="{724D0281-3880-47DF-887A-20143121128D}"/>
              </a:ext>
            </a:extLst>
          </p:cNvPr>
          <p:cNvSpPr txBox="1"/>
          <p:nvPr/>
        </p:nvSpPr>
        <p:spPr>
          <a:xfrm>
            <a:off x="1855813" y="4776386"/>
            <a:ext cx="4606350" cy="1200329"/>
          </a:xfrm>
          <a:prstGeom prst="rect">
            <a:avLst/>
          </a:prstGeom>
          <a:noFill/>
        </p:spPr>
        <p:txBody>
          <a:bodyPr wrap="square" rtlCol="0">
            <a:spAutoFit/>
          </a:bodyPr>
          <a:lstStyle/>
          <a:p>
            <a:r>
              <a:rPr lang="es-CO" b="1" dirty="0">
                <a:solidFill>
                  <a:srgbClr val="000A8B"/>
                </a:solidFill>
              </a:rPr>
              <a:t>Acciones en Proceso</a:t>
            </a:r>
          </a:p>
          <a:p>
            <a:endParaRPr lang="es-CO" b="1" dirty="0">
              <a:solidFill>
                <a:srgbClr val="000A8B"/>
              </a:solidFill>
            </a:endParaRPr>
          </a:p>
          <a:p>
            <a:pPr marL="285750" indent="-285750">
              <a:buFont typeface="Arial" panose="020B0604020202020204" pitchFamily="34" charset="0"/>
              <a:buChar char="•"/>
            </a:pPr>
            <a:r>
              <a:rPr lang="es-CO" dirty="0"/>
              <a:t>Se valorizaron en $127.693 (0.06%)</a:t>
            </a:r>
          </a:p>
          <a:p>
            <a:endParaRPr lang="es-CO" dirty="0"/>
          </a:p>
        </p:txBody>
      </p:sp>
      <p:sp>
        <p:nvSpPr>
          <p:cNvPr id="10" name="CuadroTexto 9">
            <a:extLst>
              <a:ext uri="{FF2B5EF4-FFF2-40B4-BE49-F238E27FC236}">
                <a16:creationId xmlns:a16="http://schemas.microsoft.com/office/drawing/2014/main" id="{36D27C2B-05B5-4286-B0F0-694FE501D2CF}"/>
              </a:ext>
            </a:extLst>
          </p:cNvPr>
          <p:cNvSpPr txBox="1"/>
          <p:nvPr/>
        </p:nvSpPr>
        <p:spPr>
          <a:xfrm>
            <a:off x="3739921" y="5929228"/>
            <a:ext cx="864269" cy="276999"/>
          </a:xfrm>
          <a:prstGeom prst="rect">
            <a:avLst/>
          </a:prstGeom>
          <a:noFill/>
        </p:spPr>
        <p:txBody>
          <a:bodyPr wrap="square" rtlCol="0">
            <a:spAutoFit/>
          </a:bodyPr>
          <a:lstStyle/>
          <a:p>
            <a:r>
              <a:rPr lang="es-CO" sz="1200" dirty="0"/>
              <a:t>0,91%</a:t>
            </a:r>
          </a:p>
        </p:txBody>
      </p:sp>
      <p:pic>
        <p:nvPicPr>
          <p:cNvPr id="18" name="Picture 2" descr="BBVA España en App Store">
            <a:extLst>
              <a:ext uri="{FF2B5EF4-FFF2-40B4-BE49-F238E27FC236}">
                <a16:creationId xmlns:a16="http://schemas.microsoft.com/office/drawing/2014/main" id="{DC081EED-EE87-4B01-8FED-90149C676C0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9167" t="9693" r="28914" b="11325"/>
          <a:stretch/>
        </p:blipFill>
        <p:spPr bwMode="auto">
          <a:xfrm>
            <a:off x="4665846" y="5654740"/>
            <a:ext cx="827882" cy="820172"/>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Grupo Ecopetrol apoyará a familias colombianas en el pago de la factura de  energía">
            <a:extLst>
              <a:ext uri="{FF2B5EF4-FFF2-40B4-BE49-F238E27FC236}">
                <a16:creationId xmlns:a16="http://schemas.microsoft.com/office/drawing/2014/main" id="{0DE96CFD-E564-488D-9A48-440DB51E7E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439" y="5654741"/>
            <a:ext cx="1142585" cy="685551"/>
          </a:xfrm>
          <a:prstGeom prst="rect">
            <a:avLst/>
          </a:prstGeom>
          <a:noFill/>
          <a:extLst>
            <a:ext uri="{909E8E84-426E-40DD-AFC4-6F175D3DCCD1}">
              <a14:hiddenFill xmlns:a14="http://schemas.microsoft.com/office/drawing/2010/main">
                <a:solidFill>
                  <a:srgbClr val="FFFFFF"/>
                </a:solidFill>
              </a14:hiddenFill>
            </a:ext>
          </a:extLst>
        </p:spPr>
      </p:pic>
      <p:sp>
        <p:nvSpPr>
          <p:cNvPr id="20" name="CuadroTexto 19">
            <a:extLst>
              <a:ext uri="{FF2B5EF4-FFF2-40B4-BE49-F238E27FC236}">
                <a16:creationId xmlns:a16="http://schemas.microsoft.com/office/drawing/2014/main" id="{87876174-51B4-470B-B669-25EDA4CCA5C1}"/>
              </a:ext>
            </a:extLst>
          </p:cNvPr>
          <p:cNvSpPr txBox="1"/>
          <p:nvPr/>
        </p:nvSpPr>
        <p:spPr>
          <a:xfrm>
            <a:off x="5751450" y="5956340"/>
            <a:ext cx="864269" cy="276999"/>
          </a:xfrm>
          <a:prstGeom prst="rect">
            <a:avLst/>
          </a:prstGeom>
          <a:noFill/>
        </p:spPr>
        <p:txBody>
          <a:bodyPr wrap="square" rtlCol="0">
            <a:spAutoFit/>
          </a:bodyPr>
          <a:lstStyle/>
          <a:p>
            <a:r>
              <a:rPr lang="es-CO" sz="1200" dirty="0"/>
              <a:t>0.36%</a:t>
            </a:r>
          </a:p>
        </p:txBody>
      </p:sp>
      <p:sp>
        <p:nvSpPr>
          <p:cNvPr id="21" name="CuadroTexto 20">
            <a:extLst>
              <a:ext uri="{FF2B5EF4-FFF2-40B4-BE49-F238E27FC236}">
                <a16:creationId xmlns:a16="http://schemas.microsoft.com/office/drawing/2014/main" id="{5237A874-97C0-4239-B54B-C05DE506DECE}"/>
              </a:ext>
            </a:extLst>
          </p:cNvPr>
          <p:cNvSpPr txBox="1"/>
          <p:nvPr/>
        </p:nvSpPr>
        <p:spPr>
          <a:xfrm>
            <a:off x="8347465" y="5974487"/>
            <a:ext cx="864269" cy="276999"/>
          </a:xfrm>
          <a:prstGeom prst="rect">
            <a:avLst/>
          </a:prstGeom>
          <a:noFill/>
        </p:spPr>
        <p:txBody>
          <a:bodyPr wrap="square" rtlCol="0">
            <a:spAutoFit/>
          </a:bodyPr>
          <a:lstStyle/>
          <a:p>
            <a:r>
              <a:rPr lang="es-CO" sz="1200" dirty="0"/>
              <a:t>-5.49%</a:t>
            </a:r>
          </a:p>
        </p:txBody>
      </p:sp>
      <p:grpSp>
        <p:nvGrpSpPr>
          <p:cNvPr id="19" name="Grupo 18">
            <a:extLst>
              <a:ext uri="{FF2B5EF4-FFF2-40B4-BE49-F238E27FC236}">
                <a16:creationId xmlns:a16="http://schemas.microsoft.com/office/drawing/2014/main" id="{2E13C2FE-4471-449C-B834-B71C2BF035D9}"/>
              </a:ext>
            </a:extLst>
          </p:cNvPr>
          <p:cNvGrpSpPr/>
          <p:nvPr/>
        </p:nvGrpSpPr>
        <p:grpSpPr>
          <a:xfrm>
            <a:off x="12701" y="76812"/>
            <a:ext cx="12179299" cy="6754898"/>
            <a:chOff x="12701" y="76812"/>
            <a:chExt cx="12179299" cy="6754898"/>
          </a:xfrm>
        </p:grpSpPr>
        <p:pic>
          <p:nvPicPr>
            <p:cNvPr id="23" name="Imagen 22">
              <a:extLst>
                <a:ext uri="{FF2B5EF4-FFF2-40B4-BE49-F238E27FC236}">
                  <a16:creationId xmlns:a16="http://schemas.microsoft.com/office/drawing/2014/main" id="{E17FD88C-E44F-4588-8445-CB2037DC54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25" name="Imagen 24">
              <a:extLst>
                <a:ext uri="{FF2B5EF4-FFF2-40B4-BE49-F238E27FC236}">
                  <a16:creationId xmlns:a16="http://schemas.microsoft.com/office/drawing/2014/main" id="{0ED66F47-D345-4FA3-9D02-75FA3689125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26" name="Grupo 25">
              <a:extLst>
                <a:ext uri="{FF2B5EF4-FFF2-40B4-BE49-F238E27FC236}">
                  <a16:creationId xmlns:a16="http://schemas.microsoft.com/office/drawing/2014/main" id="{EF72FA81-CEA0-456E-B41A-E7AEF57831FD}"/>
                </a:ext>
              </a:extLst>
            </p:cNvPr>
            <p:cNvGrpSpPr/>
            <p:nvPr/>
          </p:nvGrpSpPr>
          <p:grpSpPr>
            <a:xfrm>
              <a:off x="12701" y="6514210"/>
              <a:ext cx="12179299" cy="317500"/>
              <a:chOff x="0" y="6540500"/>
              <a:chExt cx="12179299" cy="317500"/>
            </a:xfrm>
          </p:grpSpPr>
          <p:sp>
            <p:nvSpPr>
              <p:cNvPr id="27" name="Rectángulo 26">
                <a:extLst>
                  <a:ext uri="{FF2B5EF4-FFF2-40B4-BE49-F238E27FC236}">
                    <a16:creationId xmlns:a16="http://schemas.microsoft.com/office/drawing/2014/main" id="{1861F0A6-1A70-4F2C-B5F6-D5D20AA4BFE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8" name="CuadroTexto 27">
                <a:extLst>
                  <a:ext uri="{FF2B5EF4-FFF2-40B4-BE49-F238E27FC236}">
                    <a16:creationId xmlns:a16="http://schemas.microsoft.com/office/drawing/2014/main" id="{BA648EFC-FC80-46EA-90FB-4900C8A61855}"/>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19727250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81F4DEEA-EB34-4077-955E-BCDE18CC2A08}"/>
              </a:ext>
            </a:extLst>
          </p:cNvPr>
          <p:cNvSpPr txBox="1"/>
          <p:nvPr/>
        </p:nvSpPr>
        <p:spPr>
          <a:xfrm>
            <a:off x="5568387" y="939335"/>
            <a:ext cx="4636999" cy="707886"/>
          </a:xfrm>
          <a:prstGeom prst="rect">
            <a:avLst/>
          </a:prstGeom>
          <a:noFill/>
        </p:spPr>
        <p:txBody>
          <a:bodyPr wrap="square" rtlCol="0">
            <a:spAutoFit/>
          </a:bodyPr>
          <a:lstStyle/>
          <a:p>
            <a:pPr algn="r"/>
            <a:r>
              <a:rPr lang="es-ES" sz="2000" b="1" dirty="0">
                <a:solidFill>
                  <a:srgbClr val="000A8B"/>
                </a:solidFill>
              </a:rPr>
              <a:t>PORTAFOLIO RECURSOS PROPIOS SAE OCTUBRE 2020 </a:t>
            </a:r>
          </a:p>
        </p:txBody>
      </p:sp>
      <p:sp>
        <p:nvSpPr>
          <p:cNvPr id="3" name="CuadroTexto 2">
            <a:extLst>
              <a:ext uri="{FF2B5EF4-FFF2-40B4-BE49-F238E27FC236}">
                <a16:creationId xmlns:a16="http://schemas.microsoft.com/office/drawing/2014/main" id="{DA4233A4-C789-40A0-B3F9-4A0A3C4A2A4B}"/>
              </a:ext>
            </a:extLst>
          </p:cNvPr>
          <p:cNvSpPr txBox="1"/>
          <p:nvPr/>
        </p:nvSpPr>
        <p:spPr>
          <a:xfrm>
            <a:off x="7924801" y="1647222"/>
            <a:ext cx="2116394" cy="276999"/>
          </a:xfrm>
          <a:prstGeom prst="rect">
            <a:avLst/>
          </a:prstGeom>
          <a:noFill/>
        </p:spPr>
        <p:txBody>
          <a:bodyPr wrap="square" rtlCol="0">
            <a:spAutoFit/>
          </a:bodyPr>
          <a:lstStyle/>
          <a:p>
            <a:r>
              <a:rPr lang="es-CO" sz="1200" dirty="0"/>
              <a:t>Cifras en Millones de Pesos</a:t>
            </a:r>
          </a:p>
        </p:txBody>
      </p:sp>
      <p:graphicFrame>
        <p:nvGraphicFramePr>
          <p:cNvPr id="5" name="Objeto 4">
            <a:extLst>
              <a:ext uri="{FF2B5EF4-FFF2-40B4-BE49-F238E27FC236}">
                <a16:creationId xmlns:a16="http://schemas.microsoft.com/office/drawing/2014/main" id="{AF563637-3D54-48B0-8047-AB8A2F808D92}"/>
              </a:ext>
            </a:extLst>
          </p:cNvPr>
          <p:cNvGraphicFramePr>
            <a:graphicFrameLocks noChangeAspect="1"/>
          </p:cNvGraphicFramePr>
          <p:nvPr/>
        </p:nvGraphicFramePr>
        <p:xfrm>
          <a:off x="2175811" y="2018828"/>
          <a:ext cx="8029575" cy="1323349"/>
        </p:xfrm>
        <a:graphic>
          <a:graphicData uri="http://schemas.openxmlformats.org/presentationml/2006/ole">
            <mc:AlternateContent xmlns:mc="http://schemas.openxmlformats.org/markup-compatibility/2006">
              <mc:Choice xmlns:v="urn:schemas-microsoft-com:vml" Requires="v">
                <p:oleObj spid="_x0000_s9249" name="Worksheet" r:id="rId3" imgW="8029429" imgH="962147" progId="Excel.Sheet.12">
                  <p:embed/>
                </p:oleObj>
              </mc:Choice>
              <mc:Fallback>
                <p:oleObj name="Worksheet" r:id="rId3" imgW="8029429" imgH="962147" progId="Excel.Sheet.12">
                  <p:embed/>
                  <p:pic>
                    <p:nvPicPr>
                      <p:cNvPr id="5" name="Objeto 4">
                        <a:extLst>
                          <a:ext uri="{FF2B5EF4-FFF2-40B4-BE49-F238E27FC236}">
                            <a16:creationId xmlns:a16="http://schemas.microsoft.com/office/drawing/2014/main" id="{AF563637-3D54-48B0-8047-AB8A2F808D92}"/>
                          </a:ext>
                        </a:extLst>
                      </p:cNvPr>
                      <p:cNvPicPr/>
                      <p:nvPr/>
                    </p:nvPicPr>
                    <p:blipFill>
                      <a:blip r:embed="rId4"/>
                      <a:stretch>
                        <a:fillRect/>
                      </a:stretch>
                    </p:blipFill>
                    <p:spPr>
                      <a:xfrm>
                        <a:off x="2175811" y="2018828"/>
                        <a:ext cx="8029575" cy="1323349"/>
                      </a:xfrm>
                      <a:prstGeom prst="rect">
                        <a:avLst/>
                      </a:prstGeom>
                    </p:spPr>
                  </p:pic>
                </p:oleObj>
              </mc:Fallback>
            </mc:AlternateContent>
          </a:graphicData>
        </a:graphic>
      </p:graphicFrame>
      <p:graphicFrame>
        <p:nvGraphicFramePr>
          <p:cNvPr id="14" name="Gráfico 13">
            <a:extLst>
              <a:ext uri="{FF2B5EF4-FFF2-40B4-BE49-F238E27FC236}">
                <a16:creationId xmlns:a16="http://schemas.microsoft.com/office/drawing/2014/main" id="{763A9E97-A74E-4DFA-9CCE-396D6AC0E819}"/>
              </a:ext>
            </a:extLst>
          </p:cNvPr>
          <p:cNvGraphicFramePr>
            <a:graphicFrameLocks/>
          </p:cNvGraphicFramePr>
          <p:nvPr/>
        </p:nvGraphicFramePr>
        <p:xfrm>
          <a:off x="1795669" y="3453863"/>
          <a:ext cx="45720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Gráfico 15">
            <a:extLst>
              <a:ext uri="{FF2B5EF4-FFF2-40B4-BE49-F238E27FC236}">
                <a16:creationId xmlns:a16="http://schemas.microsoft.com/office/drawing/2014/main" id="{CFDFCF68-722E-4D0C-B880-981E28BA3B66}"/>
              </a:ext>
            </a:extLst>
          </p:cNvPr>
          <p:cNvGraphicFramePr>
            <a:graphicFrameLocks/>
          </p:cNvGraphicFramePr>
          <p:nvPr/>
        </p:nvGraphicFramePr>
        <p:xfrm>
          <a:off x="6087611" y="3424058"/>
          <a:ext cx="4572000" cy="2743200"/>
        </p:xfrm>
        <a:graphic>
          <a:graphicData uri="http://schemas.openxmlformats.org/drawingml/2006/chart">
            <c:chart xmlns:c="http://schemas.openxmlformats.org/drawingml/2006/chart" xmlns:r="http://schemas.openxmlformats.org/officeDocument/2006/relationships" r:id="rId6"/>
          </a:graphicData>
        </a:graphic>
      </p:graphicFrame>
      <p:grpSp>
        <p:nvGrpSpPr>
          <p:cNvPr id="12" name="Grupo 11">
            <a:extLst>
              <a:ext uri="{FF2B5EF4-FFF2-40B4-BE49-F238E27FC236}">
                <a16:creationId xmlns:a16="http://schemas.microsoft.com/office/drawing/2014/main" id="{C1BEC7E7-EF89-44E0-9153-8E64998D217A}"/>
              </a:ext>
            </a:extLst>
          </p:cNvPr>
          <p:cNvGrpSpPr/>
          <p:nvPr/>
        </p:nvGrpSpPr>
        <p:grpSpPr>
          <a:xfrm>
            <a:off x="12701" y="76812"/>
            <a:ext cx="12179299" cy="6754898"/>
            <a:chOff x="12701" y="76812"/>
            <a:chExt cx="12179299" cy="6754898"/>
          </a:xfrm>
        </p:grpSpPr>
        <p:pic>
          <p:nvPicPr>
            <p:cNvPr id="13" name="Imagen 12">
              <a:extLst>
                <a:ext uri="{FF2B5EF4-FFF2-40B4-BE49-F238E27FC236}">
                  <a16:creationId xmlns:a16="http://schemas.microsoft.com/office/drawing/2014/main" id="{E9E925D8-87F0-4CF1-93EE-C508500DB23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5" name="Imagen 14">
              <a:extLst>
                <a:ext uri="{FF2B5EF4-FFF2-40B4-BE49-F238E27FC236}">
                  <a16:creationId xmlns:a16="http://schemas.microsoft.com/office/drawing/2014/main" id="{6EE19695-2A8C-4B36-8424-3329F5E8E76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20" name="Grupo 19">
              <a:extLst>
                <a:ext uri="{FF2B5EF4-FFF2-40B4-BE49-F238E27FC236}">
                  <a16:creationId xmlns:a16="http://schemas.microsoft.com/office/drawing/2014/main" id="{E3293D3A-5B56-4659-9C1C-33016C6CAC74}"/>
                </a:ext>
              </a:extLst>
            </p:cNvPr>
            <p:cNvGrpSpPr/>
            <p:nvPr/>
          </p:nvGrpSpPr>
          <p:grpSpPr>
            <a:xfrm>
              <a:off x="12701" y="6514210"/>
              <a:ext cx="12179299" cy="317500"/>
              <a:chOff x="0" y="6540500"/>
              <a:chExt cx="12179299" cy="317500"/>
            </a:xfrm>
          </p:grpSpPr>
          <p:sp>
            <p:nvSpPr>
              <p:cNvPr id="21" name="Rectángulo 20">
                <a:extLst>
                  <a:ext uri="{FF2B5EF4-FFF2-40B4-BE49-F238E27FC236}">
                    <a16:creationId xmlns:a16="http://schemas.microsoft.com/office/drawing/2014/main" id="{F8E56473-A978-44B8-B82A-9E2D8C2750F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2" name="CuadroTexto 21">
                <a:extLst>
                  <a:ext uri="{FF2B5EF4-FFF2-40B4-BE49-F238E27FC236}">
                    <a16:creationId xmlns:a16="http://schemas.microsoft.com/office/drawing/2014/main" id="{7A7ADB81-4B8B-4C5D-9118-4247824DBE9E}"/>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35883832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D3A59F68-9CBC-49EA-9CB1-7B1C30381958}"/>
              </a:ext>
            </a:extLst>
          </p:cNvPr>
          <p:cNvSpPr txBox="1"/>
          <p:nvPr/>
        </p:nvSpPr>
        <p:spPr>
          <a:xfrm>
            <a:off x="2720522" y="2448742"/>
            <a:ext cx="7157357" cy="1323439"/>
          </a:xfrm>
          <a:prstGeom prst="rect">
            <a:avLst/>
          </a:prstGeom>
          <a:noFill/>
        </p:spPr>
        <p:txBody>
          <a:bodyPr wrap="square">
            <a:spAutoFit/>
          </a:bodyPr>
          <a:lstStyle/>
          <a:p>
            <a:pPr algn="ctr">
              <a:defRPr/>
            </a:pPr>
            <a:r>
              <a:rPr lang="es-CO" sz="4000" dirty="0">
                <a:solidFill>
                  <a:srgbClr val="000A8B"/>
                </a:solidFill>
              </a:rPr>
              <a:t>5. FLUJO DE CAJA </a:t>
            </a:r>
          </a:p>
          <a:p>
            <a:pPr algn="ctr">
              <a:defRPr/>
            </a:pPr>
            <a:r>
              <a:rPr lang="es-CO" sz="4000" dirty="0">
                <a:solidFill>
                  <a:srgbClr val="000A8B"/>
                </a:solidFill>
              </a:rPr>
              <a:t>AL 31 DE OCTUBRE DE 2020</a:t>
            </a:r>
            <a:endParaRPr lang="es-ES" sz="4000" dirty="0">
              <a:solidFill>
                <a:schemeClr val="accent5">
                  <a:lumMod val="50000"/>
                </a:schemeClr>
              </a:solidFill>
              <a:latin typeface="Arial Narrow" panose="020B0606020202030204" pitchFamily="34" charset="0"/>
            </a:endParaRPr>
          </a:p>
        </p:txBody>
      </p:sp>
      <p:grpSp>
        <p:nvGrpSpPr>
          <p:cNvPr id="8" name="Grupo 7">
            <a:extLst>
              <a:ext uri="{FF2B5EF4-FFF2-40B4-BE49-F238E27FC236}">
                <a16:creationId xmlns:a16="http://schemas.microsoft.com/office/drawing/2014/main" id="{35EE5EC9-4119-41AA-9EA9-14A12C15BCF6}"/>
              </a:ext>
            </a:extLst>
          </p:cNvPr>
          <p:cNvGrpSpPr/>
          <p:nvPr/>
        </p:nvGrpSpPr>
        <p:grpSpPr>
          <a:xfrm>
            <a:off x="12701" y="76812"/>
            <a:ext cx="12179299" cy="6754898"/>
            <a:chOff x="12701" y="76812"/>
            <a:chExt cx="12179299" cy="6754898"/>
          </a:xfrm>
        </p:grpSpPr>
        <p:pic>
          <p:nvPicPr>
            <p:cNvPr id="9" name="Imagen 8">
              <a:extLst>
                <a:ext uri="{FF2B5EF4-FFF2-40B4-BE49-F238E27FC236}">
                  <a16:creationId xmlns:a16="http://schemas.microsoft.com/office/drawing/2014/main" id="{72E670EC-2662-4EEA-9C41-B5A78AB556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0" name="Imagen 9">
              <a:extLst>
                <a:ext uri="{FF2B5EF4-FFF2-40B4-BE49-F238E27FC236}">
                  <a16:creationId xmlns:a16="http://schemas.microsoft.com/office/drawing/2014/main" id="{A59B751C-5826-44CA-991E-766CBDE56A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1" name="Grupo 10">
              <a:extLst>
                <a:ext uri="{FF2B5EF4-FFF2-40B4-BE49-F238E27FC236}">
                  <a16:creationId xmlns:a16="http://schemas.microsoft.com/office/drawing/2014/main" id="{4748CFE7-8C49-4F1A-B34B-FEDAC6BCD8FE}"/>
                </a:ext>
              </a:extLst>
            </p:cNvPr>
            <p:cNvGrpSpPr/>
            <p:nvPr/>
          </p:nvGrpSpPr>
          <p:grpSpPr>
            <a:xfrm>
              <a:off x="12701" y="6514210"/>
              <a:ext cx="12179299" cy="317500"/>
              <a:chOff x="0" y="6540500"/>
              <a:chExt cx="12179299" cy="317500"/>
            </a:xfrm>
          </p:grpSpPr>
          <p:sp>
            <p:nvSpPr>
              <p:cNvPr id="14" name="Rectángulo 13">
                <a:extLst>
                  <a:ext uri="{FF2B5EF4-FFF2-40B4-BE49-F238E27FC236}">
                    <a16:creationId xmlns:a16="http://schemas.microsoft.com/office/drawing/2014/main" id="{E52D58D3-203F-48BE-9787-2E08381631A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14">
                <a:extLst>
                  <a:ext uri="{FF2B5EF4-FFF2-40B4-BE49-F238E27FC236}">
                    <a16:creationId xmlns:a16="http://schemas.microsoft.com/office/drawing/2014/main" id="{F1E082A4-CDBD-4A9D-9C67-49C056DC46F8}"/>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14585890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3">
            <a:extLst>
              <a:ext uri="{FF2B5EF4-FFF2-40B4-BE49-F238E27FC236}">
                <a16:creationId xmlns:a16="http://schemas.microsoft.com/office/drawing/2014/main" id="{C999C30A-0131-499D-8598-3AE969C9116E}"/>
              </a:ext>
            </a:extLst>
          </p:cNvPr>
          <p:cNvSpPr txBox="1">
            <a:spLocks/>
          </p:cNvSpPr>
          <p:nvPr/>
        </p:nvSpPr>
        <p:spPr>
          <a:xfrm>
            <a:off x="2423115" y="125966"/>
            <a:ext cx="5520146" cy="40529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s-CO" sz="1800" b="1" dirty="0"/>
              <a:t>FLUJO DE CAJA ACUMULADO OCTUBRE 2020</a:t>
            </a:r>
          </a:p>
        </p:txBody>
      </p:sp>
      <p:graphicFrame>
        <p:nvGraphicFramePr>
          <p:cNvPr id="10" name="Objeto 9">
            <a:extLst>
              <a:ext uri="{FF2B5EF4-FFF2-40B4-BE49-F238E27FC236}">
                <a16:creationId xmlns:a16="http://schemas.microsoft.com/office/drawing/2014/main" id="{253C9113-F1C6-49B7-AA1C-77D3A6A23A1C}"/>
              </a:ext>
            </a:extLst>
          </p:cNvPr>
          <p:cNvGraphicFramePr>
            <a:graphicFrameLocks noChangeAspect="1"/>
          </p:cNvGraphicFramePr>
          <p:nvPr/>
        </p:nvGraphicFramePr>
        <p:xfrm>
          <a:off x="1833490" y="827136"/>
          <a:ext cx="8665699" cy="5532340"/>
        </p:xfrm>
        <a:graphic>
          <a:graphicData uri="http://schemas.openxmlformats.org/presentationml/2006/ole">
            <mc:AlternateContent xmlns:mc="http://schemas.openxmlformats.org/markup-compatibility/2006">
              <mc:Choice xmlns:v="urn:schemas-microsoft-com:vml" Requires="v">
                <p:oleObj spid="_x0000_s10273" name="Worksheet" r:id="rId3" imgW="7648466" imgH="6429448" progId="Excel.Sheet.12">
                  <p:embed/>
                </p:oleObj>
              </mc:Choice>
              <mc:Fallback>
                <p:oleObj name="Worksheet" r:id="rId3" imgW="7648466" imgH="6429448" progId="Excel.Sheet.12">
                  <p:embed/>
                  <p:pic>
                    <p:nvPicPr>
                      <p:cNvPr id="10" name="Objeto 9">
                        <a:extLst>
                          <a:ext uri="{FF2B5EF4-FFF2-40B4-BE49-F238E27FC236}">
                            <a16:creationId xmlns:a16="http://schemas.microsoft.com/office/drawing/2014/main" id="{253C9113-F1C6-49B7-AA1C-77D3A6A23A1C}"/>
                          </a:ext>
                        </a:extLst>
                      </p:cNvPr>
                      <p:cNvPicPr/>
                      <p:nvPr/>
                    </p:nvPicPr>
                    <p:blipFill>
                      <a:blip r:embed="rId4"/>
                      <a:stretch>
                        <a:fillRect/>
                      </a:stretch>
                    </p:blipFill>
                    <p:spPr>
                      <a:xfrm>
                        <a:off x="1833490" y="827136"/>
                        <a:ext cx="8665699" cy="5532340"/>
                      </a:xfrm>
                      <a:prstGeom prst="rect">
                        <a:avLst/>
                      </a:prstGeom>
                    </p:spPr>
                  </p:pic>
                </p:oleObj>
              </mc:Fallback>
            </mc:AlternateContent>
          </a:graphicData>
        </a:graphic>
      </p:graphicFrame>
      <p:grpSp>
        <p:nvGrpSpPr>
          <p:cNvPr id="9" name="Grupo 8">
            <a:extLst>
              <a:ext uri="{FF2B5EF4-FFF2-40B4-BE49-F238E27FC236}">
                <a16:creationId xmlns:a16="http://schemas.microsoft.com/office/drawing/2014/main" id="{F744A177-EB23-4661-9959-3796E3B127C9}"/>
              </a:ext>
            </a:extLst>
          </p:cNvPr>
          <p:cNvGrpSpPr/>
          <p:nvPr/>
        </p:nvGrpSpPr>
        <p:grpSpPr>
          <a:xfrm>
            <a:off x="12701" y="76812"/>
            <a:ext cx="12179299" cy="6754898"/>
            <a:chOff x="12701" y="76812"/>
            <a:chExt cx="12179299" cy="6754898"/>
          </a:xfrm>
        </p:grpSpPr>
        <p:pic>
          <p:nvPicPr>
            <p:cNvPr id="11" name="Imagen 10">
              <a:extLst>
                <a:ext uri="{FF2B5EF4-FFF2-40B4-BE49-F238E27FC236}">
                  <a16:creationId xmlns:a16="http://schemas.microsoft.com/office/drawing/2014/main" id="{B8B52CD0-FE51-4400-9A65-D13996D9DC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4076" y="185040"/>
              <a:ext cx="1395779" cy="606681"/>
            </a:xfrm>
            <a:prstGeom prst="rect">
              <a:avLst/>
            </a:prstGeom>
          </p:spPr>
        </p:pic>
        <p:pic>
          <p:nvPicPr>
            <p:cNvPr id="14" name="Imagen 13">
              <a:extLst>
                <a:ext uri="{FF2B5EF4-FFF2-40B4-BE49-F238E27FC236}">
                  <a16:creationId xmlns:a16="http://schemas.microsoft.com/office/drawing/2014/main" id="{38A30FDA-00A6-4673-A759-84FC86627D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07224" y="76812"/>
              <a:ext cx="4160858" cy="714909"/>
            </a:xfrm>
            <a:prstGeom prst="rect">
              <a:avLst/>
            </a:prstGeom>
          </p:spPr>
        </p:pic>
        <p:grpSp>
          <p:nvGrpSpPr>
            <p:cNvPr id="15" name="Grupo 14">
              <a:extLst>
                <a:ext uri="{FF2B5EF4-FFF2-40B4-BE49-F238E27FC236}">
                  <a16:creationId xmlns:a16="http://schemas.microsoft.com/office/drawing/2014/main" id="{6EBF613B-08CD-4EC0-9BCC-29FA0697CD8B}"/>
                </a:ext>
              </a:extLst>
            </p:cNvPr>
            <p:cNvGrpSpPr/>
            <p:nvPr/>
          </p:nvGrpSpPr>
          <p:grpSpPr>
            <a:xfrm>
              <a:off x="12701" y="6514210"/>
              <a:ext cx="12179299" cy="317500"/>
              <a:chOff x="0" y="6540500"/>
              <a:chExt cx="12179299" cy="317500"/>
            </a:xfrm>
          </p:grpSpPr>
          <p:sp>
            <p:nvSpPr>
              <p:cNvPr id="16" name="Rectángulo 15">
                <a:extLst>
                  <a:ext uri="{FF2B5EF4-FFF2-40B4-BE49-F238E27FC236}">
                    <a16:creationId xmlns:a16="http://schemas.microsoft.com/office/drawing/2014/main" id="{26BC66B8-699E-4FC5-9A70-E99B7DF1062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7" name="CuadroTexto 16">
                <a:extLst>
                  <a:ext uri="{FF2B5EF4-FFF2-40B4-BE49-F238E27FC236}">
                    <a16:creationId xmlns:a16="http://schemas.microsoft.com/office/drawing/2014/main" id="{5D9A12AC-236A-4B33-88A9-A80BADF21007}"/>
                  </a:ext>
                </a:extLst>
              </p:cNvPr>
              <p:cNvSpPr txBox="1"/>
              <p:nvPr/>
            </p:nvSpPr>
            <p:spPr>
              <a:xfrm>
                <a:off x="7969183" y="654913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grpSp>
      </p:grpSp>
    </p:spTree>
    <p:extLst>
      <p:ext uri="{BB962C8B-B14F-4D97-AF65-F5344CB8AC3E}">
        <p14:creationId xmlns:p14="http://schemas.microsoft.com/office/powerpoint/2010/main" val="21743690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Bienes Muebles</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359291" y="2536250"/>
            <a:ext cx="9143999" cy="3662541"/>
          </a:xfrm>
          <a:prstGeom prst="rect">
            <a:avLst/>
          </a:prstGeom>
          <a:noFill/>
        </p:spPr>
        <p:txBody>
          <a:bodyPr wrap="square" rtlCol="0">
            <a:spAutoFit/>
          </a:bodyPr>
          <a:lstStyle/>
          <a:p>
            <a:pPr algn="ctr"/>
            <a:r>
              <a:rPr lang="es-ES" sz="4800" b="1" dirty="0">
                <a:solidFill>
                  <a:srgbClr val="002060"/>
                </a:solidFill>
              </a:rPr>
              <a:t>4. </a:t>
            </a:r>
            <a:r>
              <a:rPr lang="es-CO" sz="4800" b="1" dirty="0">
                <a:solidFill>
                  <a:srgbClr val="002060"/>
                </a:solidFill>
              </a:rPr>
              <a:t>Autorización contratación Directa Mr. </a:t>
            </a:r>
            <a:r>
              <a:rPr lang="es-CO" sz="4800" b="1" dirty="0" err="1">
                <a:solidFill>
                  <a:srgbClr val="002060"/>
                </a:solidFill>
              </a:rPr>
              <a:t>Goby</a:t>
            </a:r>
            <a:endParaRPr lang="es-CO" sz="4800" b="1" dirty="0">
              <a:solidFill>
                <a:srgbClr val="002060"/>
              </a:solidFill>
            </a:endParaRP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33787145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99503" y="1420207"/>
            <a:ext cx="9143999" cy="4401205"/>
          </a:xfrm>
          <a:prstGeom prst="rect">
            <a:avLst/>
          </a:prstGeom>
          <a:noFill/>
        </p:spPr>
        <p:txBody>
          <a:bodyPr wrap="square" rtlCol="0">
            <a:spAutoFit/>
          </a:bodyPr>
          <a:lstStyle/>
          <a:p>
            <a:pPr algn="ctr"/>
            <a:r>
              <a:rPr lang="es-CO" sz="4000" b="1" dirty="0">
                <a:solidFill>
                  <a:srgbClr val="000A8B"/>
                </a:solidFill>
              </a:rPr>
              <a:t>SOLICITUD APROBACIÓN CONTRATACIÓN DIRECTA PRESTACIÓN DEL SERVICIO </a:t>
            </a:r>
            <a:r>
              <a:rPr lang="es-ES" sz="4000" b="1" dirty="0">
                <a:solidFill>
                  <a:srgbClr val="000A8B"/>
                </a:solidFill>
              </a:rPr>
              <a:t>INTEGRAL PARA LIMPIEZA, ACTUALIZACIÓN DEL PMA, REMOCIÓN, DESGUACE, REMOLQUE, TRANSPORTE Y DISPOSICIÓN FINAL DE LA EMBARCACIÓN MR GOBY </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9191690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1.Antecedentes</a:t>
            </a:r>
            <a:endParaRPr lang="es-CO"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988083"/>
            <a:ext cx="10002473" cy="3817350"/>
          </a:xfrm>
          <a:prstGeom prst="rect">
            <a:avLst/>
          </a:prstGeom>
        </p:spPr>
        <p:txBody>
          <a:bodyPr vert="horz" lIns="91440" tIns="45720" rIns="91440" bIns="45720" rtlCol="0">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000" dirty="0">
                <a:solidFill>
                  <a:schemeClr val="tx1"/>
                </a:solidFill>
              </a:rPr>
              <a:t>En el año 2017 fue celebrado el contrato 030 con la </a:t>
            </a:r>
            <a:r>
              <a:rPr lang="es-ES" sz="2000" dirty="0">
                <a:solidFill>
                  <a:schemeClr val="tx1"/>
                </a:solidFill>
              </a:rPr>
              <a:t>Unión Temporal Remociones Marítimas San Andrés, Asturias Soluciones de Ingeniería – Manuel Campos cuyo objeto fue:</a:t>
            </a:r>
          </a:p>
          <a:p>
            <a:pPr algn="just"/>
            <a:endParaRPr lang="es-ES" sz="2000" dirty="0">
              <a:solidFill>
                <a:schemeClr val="tx1"/>
              </a:solidFill>
            </a:endParaRPr>
          </a:p>
          <a:p>
            <a:pPr marL="534988" algn="just">
              <a:tabLst>
                <a:tab pos="9242425" algn="l"/>
              </a:tabLst>
            </a:pPr>
            <a:r>
              <a:rPr lang="es-ES" sz="2000" i="1" dirty="0">
                <a:solidFill>
                  <a:schemeClr val="tx1"/>
                </a:solidFill>
              </a:rPr>
              <a:t>“Contratar el servicio integral de remoción y desencallamiento de la motonave Mr. Goby con base en el cumplimiento del Plan de Manejo Ambiental ya aprobado por Coralina e indicando las especificaciones técnicas y procedimientos a efectuar.”</a:t>
            </a:r>
          </a:p>
          <a:p>
            <a:pPr marL="534988" algn="just">
              <a:tabLst>
                <a:tab pos="9242425" algn="l"/>
              </a:tabLst>
            </a:pPr>
            <a:endParaRPr lang="es-ES" sz="2000" i="1" dirty="0">
              <a:solidFill>
                <a:schemeClr val="tx1"/>
              </a:solidFill>
            </a:endParaRPr>
          </a:p>
          <a:p>
            <a:pPr algn="just">
              <a:tabLst>
                <a:tab pos="9242425" algn="l"/>
              </a:tabLst>
            </a:pPr>
            <a:r>
              <a:rPr lang="es-ES" sz="2000" dirty="0">
                <a:solidFill>
                  <a:schemeClr val="tx1"/>
                </a:solidFill>
              </a:rPr>
              <a:t>El valor inicial del contrato fue la suma de $350.000.000 y atendiendo a lo dispuesto por la autoridad ambiental del Departamento Archipiélago de San Andrés, Providencia y Santa Catalina, mediante la modificación 001 se incluyó la obligación de remolcar la embarcación hasta el puerto de Cartagena para lograr su disposición final y se adicionaron $225.000.000 para cubrir estos gastos.</a:t>
            </a:r>
          </a:p>
        </p:txBody>
      </p:sp>
    </p:spTree>
    <p:extLst>
      <p:ext uri="{BB962C8B-B14F-4D97-AF65-F5344CB8AC3E}">
        <p14:creationId xmlns:p14="http://schemas.microsoft.com/office/powerpoint/2010/main" val="29417184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1. Antecedentes</a:t>
            </a:r>
            <a:endParaRPr lang="es-CO"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988083"/>
            <a:ext cx="10002473" cy="381735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000" dirty="0">
                <a:solidFill>
                  <a:schemeClr val="tx1"/>
                </a:solidFill>
              </a:rPr>
              <a:t>El contrato fue suspendido en reiteradas ocasiones toda vez que no se logró la consecución del remolcador,  por lo cual no fue reflotada la embarcación. </a:t>
            </a:r>
          </a:p>
          <a:p>
            <a:pPr algn="just"/>
            <a:endParaRPr lang="es-CO" sz="2000" dirty="0">
              <a:solidFill>
                <a:schemeClr val="tx1"/>
              </a:solidFill>
            </a:endParaRPr>
          </a:p>
          <a:p>
            <a:pPr algn="just"/>
            <a:r>
              <a:rPr lang="es-CO" sz="2000" dirty="0">
                <a:solidFill>
                  <a:schemeClr val="tx1"/>
                </a:solidFill>
              </a:rPr>
              <a:t>El contratista sólo logro que una empresa cotizara el servicio de remolcador pero a un costo que superaba en más del 300% el valor adicionado para ello, el cual se calculó a partir de un estudio de mercado cuyas empresas al momento de requerirse no ofrecieron prestar el servicio. </a:t>
            </a:r>
          </a:p>
          <a:p>
            <a:pPr algn="just"/>
            <a:endParaRPr lang="es-CO" sz="2000" dirty="0">
              <a:solidFill>
                <a:schemeClr val="tx1"/>
              </a:solidFill>
            </a:endParaRPr>
          </a:p>
          <a:p>
            <a:pPr algn="just"/>
            <a:r>
              <a:rPr lang="es-CO" sz="2000" dirty="0">
                <a:solidFill>
                  <a:schemeClr val="tx1"/>
                </a:solidFill>
              </a:rPr>
              <a:t>Por lo anterior, ante la imposibilidad de realizar las labores, el contrato terminó el 21 de septiembre de 2019 por vencimiento del plazo.</a:t>
            </a:r>
            <a:endParaRPr lang="es-ES" sz="2000" dirty="0">
              <a:solidFill>
                <a:schemeClr val="tx1"/>
              </a:solidFill>
            </a:endParaRPr>
          </a:p>
        </p:txBody>
      </p:sp>
    </p:spTree>
    <p:extLst>
      <p:ext uri="{BB962C8B-B14F-4D97-AF65-F5344CB8AC3E}">
        <p14:creationId xmlns:p14="http://schemas.microsoft.com/office/powerpoint/2010/main" val="30807575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1. Antecedentes</a:t>
            </a:r>
            <a:endParaRPr lang="es-CO"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988083"/>
            <a:ext cx="6900967" cy="4532336"/>
          </a:xfrm>
          <a:prstGeom prst="rect">
            <a:avLst/>
          </a:prstGeom>
        </p:spPr>
        <p:txBody>
          <a:bodyPr vert="horz" lIns="91440" tIns="45720" rIns="91440" bIns="45720" rtlCol="0">
            <a:normAutofit fontScale="925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ES" sz="2000" dirty="0">
                <a:solidFill>
                  <a:schemeClr val="tx1"/>
                </a:solidFill>
              </a:rPr>
              <a:t>El desarrollo de las actividades mencionadas han sido notificadas a la  Corporación para el Desarrollo Sostenible del Archipiélago de San Andrés, Providencia y Santa Catalina (CORALINA), así como al Tribunal Administrativo de la Isla.</a:t>
            </a:r>
          </a:p>
          <a:p>
            <a:pPr algn="just"/>
            <a:endParaRPr lang="es-ES" sz="2000" dirty="0">
              <a:solidFill>
                <a:schemeClr val="tx1"/>
              </a:solidFill>
            </a:endParaRPr>
          </a:p>
          <a:p>
            <a:pPr algn="just"/>
            <a:r>
              <a:rPr lang="es-ES" sz="2000" dirty="0">
                <a:solidFill>
                  <a:schemeClr val="tx1"/>
                </a:solidFill>
              </a:rPr>
              <a:t>Es importante tener en cuenta que en la Acción Popular se ordenó a SAE retirar las embarcaciones que estaban a su cargo, por lo que al revisar el inventario se validó que solamente teníamos tres (03) motonaves: Chambero, Tanya Lee y Mr. </a:t>
            </a:r>
            <a:r>
              <a:rPr lang="es-ES" sz="2000" dirty="0" err="1">
                <a:solidFill>
                  <a:schemeClr val="tx1"/>
                </a:solidFill>
              </a:rPr>
              <a:t>Goby</a:t>
            </a:r>
            <a:r>
              <a:rPr lang="es-ES" sz="2000" dirty="0">
                <a:solidFill>
                  <a:schemeClr val="tx1"/>
                </a:solidFill>
              </a:rPr>
              <a:t>, de las cuales a la fecha está pendiente de retiro esta última. A la fecha se ha cumplido un 66.66% de la orden judicial, por lo que se hace necesario adelantar un proceso de contratación para el cumplimiento total.</a:t>
            </a:r>
          </a:p>
          <a:p>
            <a:pPr algn="just"/>
            <a:endParaRPr lang="es-ES" sz="2000" dirty="0">
              <a:solidFill>
                <a:schemeClr val="tx1"/>
              </a:solidFill>
            </a:endParaRPr>
          </a:p>
          <a:p>
            <a:pPr algn="just"/>
            <a:r>
              <a:rPr lang="es-ES" sz="2000" dirty="0">
                <a:solidFill>
                  <a:schemeClr val="tx1"/>
                </a:solidFill>
              </a:rPr>
              <a:t>La remoción de la MN corresponde a SAE por cuanto actúa como armador. El bien a la fecha está en proceso de extinción de dominio.</a:t>
            </a:r>
          </a:p>
          <a:p>
            <a:pPr algn="just"/>
            <a:endParaRPr lang="es-ES" sz="2000" dirty="0">
              <a:solidFill>
                <a:schemeClr val="tx1"/>
              </a:solidFill>
            </a:endParaRPr>
          </a:p>
          <a:p>
            <a:pPr algn="just"/>
            <a:endParaRPr lang="es-ES" sz="2000" dirty="0">
              <a:solidFill>
                <a:schemeClr val="tx1"/>
              </a:solidFill>
            </a:endParaRPr>
          </a:p>
          <a:p>
            <a:pPr algn="just"/>
            <a:endParaRPr lang="es-ES" sz="2000" dirty="0">
              <a:solidFill>
                <a:schemeClr val="tx1"/>
              </a:solidFill>
            </a:endParaRPr>
          </a:p>
          <a:p>
            <a:pPr algn="just"/>
            <a:endParaRPr lang="es-ES" sz="2000" dirty="0">
              <a:solidFill>
                <a:schemeClr val="tx1"/>
              </a:solidFill>
            </a:endParaRPr>
          </a:p>
        </p:txBody>
      </p:sp>
      <p:pic>
        <p:nvPicPr>
          <p:cNvPr id="1026" name="Picture 2" descr="CORALINA - Seaflower">
            <a:extLst>
              <a:ext uri="{FF2B5EF4-FFF2-40B4-BE49-F238E27FC236}">
                <a16:creationId xmlns:a16="http://schemas.microsoft.com/office/drawing/2014/main" id="{678E4A25-70C7-473A-8C51-2853690A36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6396" y="2895600"/>
            <a:ext cx="4082143"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97982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1. Antecedentes</a:t>
            </a:r>
            <a:endParaRPr lang="es-CO"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988083"/>
            <a:ext cx="9978705" cy="453233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ES" sz="2000" dirty="0">
                <a:solidFill>
                  <a:schemeClr val="tx1"/>
                </a:solidFill>
              </a:rPr>
              <a:t>En el documento emitido por CORALINA </a:t>
            </a:r>
            <a:r>
              <a:rPr lang="es-ES" sz="2000" i="1" dirty="0">
                <a:solidFill>
                  <a:schemeClr val="tx1"/>
                </a:solidFill>
              </a:rPr>
              <a:t>INFORME TÉCNICO No. 429 de 27 de septiembre de 2017</a:t>
            </a:r>
            <a:r>
              <a:rPr lang="es-ES" sz="2000" dirty="0">
                <a:solidFill>
                  <a:schemeClr val="tx1"/>
                </a:solidFill>
              </a:rPr>
              <a:t> la entidad indicó:</a:t>
            </a:r>
          </a:p>
          <a:p>
            <a:pPr algn="just"/>
            <a:endParaRPr lang="es-ES" sz="2000" i="1" dirty="0">
              <a:solidFill>
                <a:schemeClr val="tx1"/>
              </a:solidFill>
            </a:endParaRPr>
          </a:p>
          <a:p>
            <a:pPr algn="just"/>
            <a:endParaRPr lang="es-ES" sz="2000" dirty="0">
              <a:solidFill>
                <a:schemeClr val="tx1"/>
              </a:solidFill>
            </a:endParaRPr>
          </a:p>
          <a:p>
            <a:pPr algn="just"/>
            <a:endParaRPr lang="es-ES" sz="2000" dirty="0">
              <a:solidFill>
                <a:schemeClr val="tx1"/>
              </a:solidFill>
            </a:endParaRPr>
          </a:p>
          <a:p>
            <a:pPr algn="just"/>
            <a:endParaRPr lang="es-ES" sz="2000" dirty="0">
              <a:solidFill>
                <a:schemeClr val="tx1"/>
              </a:solidFill>
            </a:endParaRPr>
          </a:p>
          <a:p>
            <a:pPr algn="just"/>
            <a:endParaRPr lang="es-ES" sz="2000" dirty="0">
              <a:solidFill>
                <a:schemeClr val="tx1"/>
              </a:solidFill>
            </a:endParaRPr>
          </a:p>
          <a:p>
            <a:pPr algn="just"/>
            <a:endParaRPr lang="es-ES" sz="2000" dirty="0">
              <a:solidFill>
                <a:schemeClr val="tx1"/>
              </a:solidFill>
            </a:endParaRPr>
          </a:p>
          <a:p>
            <a:pPr algn="just"/>
            <a:endParaRPr lang="es-ES" sz="2000" dirty="0">
              <a:solidFill>
                <a:schemeClr val="tx1"/>
              </a:solidFill>
            </a:endParaRPr>
          </a:p>
          <a:p>
            <a:pPr algn="just"/>
            <a:r>
              <a:rPr lang="es-ES" sz="2000" dirty="0">
                <a:solidFill>
                  <a:schemeClr val="tx1"/>
                </a:solidFill>
              </a:rPr>
              <a:t>Por lo cual se hace necesario realizar la disposición final fuera de la Isla de San Andrés. </a:t>
            </a:r>
          </a:p>
        </p:txBody>
      </p:sp>
      <p:pic>
        <p:nvPicPr>
          <p:cNvPr id="3" name="Imagen 2">
            <a:extLst>
              <a:ext uri="{FF2B5EF4-FFF2-40B4-BE49-F238E27FC236}">
                <a16:creationId xmlns:a16="http://schemas.microsoft.com/office/drawing/2014/main" id="{84457196-6E0F-473B-8A48-92BA37AF9464}"/>
              </a:ext>
            </a:extLst>
          </p:cNvPr>
          <p:cNvPicPr>
            <a:picLocks noChangeAspect="1"/>
          </p:cNvPicPr>
          <p:nvPr/>
        </p:nvPicPr>
        <p:blipFill>
          <a:blip r:embed="rId4"/>
          <a:stretch>
            <a:fillRect/>
          </a:stretch>
        </p:blipFill>
        <p:spPr>
          <a:xfrm>
            <a:off x="2102753" y="2776724"/>
            <a:ext cx="7955647" cy="2442389"/>
          </a:xfrm>
          <a:prstGeom prst="rect">
            <a:avLst/>
          </a:prstGeom>
        </p:spPr>
      </p:pic>
    </p:spTree>
    <p:extLst>
      <p:ext uri="{BB962C8B-B14F-4D97-AF65-F5344CB8AC3E}">
        <p14:creationId xmlns:p14="http://schemas.microsoft.com/office/powerpoint/2010/main" val="17240613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1. Antecedentes</a:t>
            </a:r>
            <a:endParaRPr lang="es-CO"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988083"/>
            <a:ext cx="9978705" cy="453233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endParaRPr lang="es-ES" sz="2000" dirty="0">
              <a:solidFill>
                <a:schemeClr val="tx1"/>
              </a:solidFill>
            </a:endParaRPr>
          </a:p>
          <a:p>
            <a:pPr algn="just"/>
            <a:endParaRPr lang="es-ES" sz="2000" i="1" dirty="0">
              <a:solidFill>
                <a:schemeClr val="tx1"/>
              </a:solidFill>
            </a:endParaRPr>
          </a:p>
          <a:p>
            <a:pPr algn="just"/>
            <a:endParaRPr lang="es-ES" sz="2000" dirty="0">
              <a:solidFill>
                <a:schemeClr val="tx1"/>
              </a:solidFill>
            </a:endParaRPr>
          </a:p>
          <a:p>
            <a:pPr algn="just"/>
            <a:endParaRPr lang="es-ES" sz="2000" dirty="0">
              <a:solidFill>
                <a:schemeClr val="tx1"/>
              </a:solidFill>
            </a:endParaRPr>
          </a:p>
          <a:p>
            <a:pPr algn="just"/>
            <a:endParaRPr lang="es-ES" sz="2000" dirty="0">
              <a:solidFill>
                <a:schemeClr val="tx1"/>
              </a:solidFill>
            </a:endParaRPr>
          </a:p>
          <a:p>
            <a:pPr algn="just"/>
            <a:endParaRPr lang="es-ES" sz="2000" dirty="0">
              <a:solidFill>
                <a:schemeClr val="tx1"/>
              </a:solidFill>
            </a:endParaRPr>
          </a:p>
          <a:p>
            <a:pPr algn="just"/>
            <a:endParaRPr lang="es-ES" sz="2000" dirty="0">
              <a:solidFill>
                <a:schemeClr val="tx1"/>
              </a:solidFill>
            </a:endParaRPr>
          </a:p>
          <a:p>
            <a:pPr algn="just"/>
            <a:endParaRPr lang="es-ES" sz="2000" dirty="0">
              <a:solidFill>
                <a:schemeClr val="tx1"/>
              </a:solidFill>
            </a:endParaRPr>
          </a:p>
        </p:txBody>
      </p:sp>
      <p:sp>
        <p:nvSpPr>
          <p:cNvPr id="10" name="Marcador de contenido 2">
            <a:extLst>
              <a:ext uri="{FF2B5EF4-FFF2-40B4-BE49-F238E27FC236}">
                <a16:creationId xmlns:a16="http://schemas.microsoft.com/office/drawing/2014/main" id="{ED6A2D07-571B-42A1-915B-7EAA4DF79801}"/>
              </a:ext>
            </a:extLst>
          </p:cNvPr>
          <p:cNvSpPr txBox="1">
            <a:spLocks/>
          </p:cNvSpPr>
          <p:nvPr/>
        </p:nvSpPr>
        <p:spPr>
          <a:xfrm>
            <a:off x="939403" y="2524392"/>
            <a:ext cx="4705665" cy="3273424"/>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ES" sz="2000" dirty="0">
                <a:solidFill>
                  <a:schemeClr val="tx1"/>
                </a:solidFill>
              </a:rPr>
              <a:t>Mediante Resolución 403 del 01 de julio de 2015 CORALINA se impuso sanción solidaria por $1’071.762.819.</a:t>
            </a:r>
          </a:p>
          <a:p>
            <a:pPr algn="just"/>
            <a:endParaRPr lang="es-ES" sz="2000" dirty="0">
              <a:solidFill>
                <a:schemeClr val="tx1"/>
              </a:solidFill>
            </a:endParaRPr>
          </a:p>
          <a:p>
            <a:pPr algn="just"/>
            <a:r>
              <a:rPr lang="es-ES" sz="2000" dirty="0">
                <a:solidFill>
                  <a:schemeClr val="tx1"/>
                </a:solidFill>
              </a:rPr>
              <a:t>Es posible que en caso de no realizar las labores tendientes al retiro de la embarcación se presente una nueva sanción ambiental que podría rondar una suma similar a la impuesta en el año 2015</a:t>
            </a:r>
          </a:p>
        </p:txBody>
      </p:sp>
      <p:sp>
        <p:nvSpPr>
          <p:cNvPr id="12" name="Marcador de contenido 2">
            <a:extLst>
              <a:ext uri="{FF2B5EF4-FFF2-40B4-BE49-F238E27FC236}">
                <a16:creationId xmlns:a16="http://schemas.microsoft.com/office/drawing/2014/main" id="{9455D421-144C-48FC-BAC4-64AA5124DFDD}"/>
              </a:ext>
            </a:extLst>
          </p:cNvPr>
          <p:cNvSpPr txBox="1">
            <a:spLocks/>
          </p:cNvSpPr>
          <p:nvPr/>
        </p:nvSpPr>
        <p:spPr>
          <a:xfrm>
            <a:off x="6584471" y="2512407"/>
            <a:ext cx="4705665" cy="4028093"/>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ES" sz="2000" dirty="0">
                <a:solidFill>
                  <a:schemeClr val="tx1"/>
                </a:solidFill>
              </a:rPr>
              <a:t>El Tribunal Administrativo de San Andres, Providencia y Santa Catalina concedió la acción popular y ordenó, entre otras, el retiro de la embarcación Mr. Goby.</a:t>
            </a:r>
          </a:p>
          <a:p>
            <a:pPr algn="just"/>
            <a:endParaRPr lang="es-ES" sz="2000" dirty="0">
              <a:solidFill>
                <a:schemeClr val="tx1"/>
              </a:solidFill>
            </a:endParaRPr>
          </a:p>
          <a:p>
            <a:pPr algn="just"/>
            <a:r>
              <a:rPr lang="es-ES" sz="2000" dirty="0">
                <a:solidFill>
                  <a:schemeClr val="tx1"/>
                </a:solidFill>
              </a:rPr>
              <a:t>Acción de cumplimiento del fallo del Tribunal.</a:t>
            </a:r>
          </a:p>
          <a:p>
            <a:pPr algn="just"/>
            <a:endParaRPr lang="es-ES" sz="2000" dirty="0">
              <a:solidFill>
                <a:schemeClr val="tx1"/>
              </a:solidFill>
            </a:endParaRPr>
          </a:p>
          <a:p>
            <a:pPr algn="just"/>
            <a:r>
              <a:rPr lang="es-ES" sz="2000" dirty="0">
                <a:solidFill>
                  <a:schemeClr val="tx1"/>
                </a:solidFill>
              </a:rPr>
              <a:t>Acciones penales en contra de funcionarios por daños ambientales.</a:t>
            </a:r>
          </a:p>
        </p:txBody>
      </p:sp>
      <p:sp>
        <p:nvSpPr>
          <p:cNvPr id="4" name="Rectángulo 3">
            <a:extLst>
              <a:ext uri="{FF2B5EF4-FFF2-40B4-BE49-F238E27FC236}">
                <a16:creationId xmlns:a16="http://schemas.microsoft.com/office/drawing/2014/main" id="{4BBA84ED-9989-4227-B511-903EC5056002}"/>
              </a:ext>
            </a:extLst>
          </p:cNvPr>
          <p:cNvSpPr/>
          <p:nvPr/>
        </p:nvSpPr>
        <p:spPr>
          <a:xfrm>
            <a:off x="1653701" y="1674674"/>
            <a:ext cx="3260636" cy="1477328"/>
          </a:xfrm>
          <a:prstGeom prst="rect">
            <a:avLst/>
          </a:prstGeom>
          <a:noFill/>
        </p:spPr>
        <p:txBody>
          <a:bodyPr wrap="square" lIns="91440" tIns="45720" rIns="91440" bIns="45720">
            <a:spAutoFit/>
          </a:bodyPr>
          <a:lstStyle/>
          <a:p>
            <a:pPr algn="ctr"/>
            <a:r>
              <a:rPr lang="es-ES" sz="3600" b="0" cap="none" spc="0" dirty="0">
                <a:ln w="0"/>
                <a:solidFill>
                  <a:schemeClr val="tx1"/>
                </a:solidFill>
                <a:effectLst>
                  <a:outerShdw blurRad="38100" dist="19050" dir="2700000" algn="tl" rotWithShape="0">
                    <a:schemeClr val="dk1">
                      <a:alpha val="40000"/>
                    </a:schemeClr>
                  </a:outerShdw>
                </a:effectLst>
              </a:rPr>
              <a:t>Económico</a:t>
            </a:r>
            <a:br>
              <a:rPr lang="es-ES" sz="5400" b="0" cap="none" spc="0" dirty="0">
                <a:ln w="0"/>
                <a:solidFill>
                  <a:schemeClr val="tx1"/>
                </a:solidFill>
                <a:effectLst>
                  <a:outerShdw blurRad="38100" dist="19050" dir="2700000" algn="tl" rotWithShape="0">
                    <a:schemeClr val="dk1">
                      <a:alpha val="40000"/>
                    </a:schemeClr>
                  </a:outerShdw>
                </a:effectLst>
              </a:rPr>
            </a:b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3" name="Rectángulo 12">
            <a:extLst>
              <a:ext uri="{FF2B5EF4-FFF2-40B4-BE49-F238E27FC236}">
                <a16:creationId xmlns:a16="http://schemas.microsoft.com/office/drawing/2014/main" id="{35ABDF89-7564-4FF0-9532-EF6D5B424B26}"/>
              </a:ext>
            </a:extLst>
          </p:cNvPr>
          <p:cNvSpPr/>
          <p:nvPr/>
        </p:nvSpPr>
        <p:spPr>
          <a:xfrm>
            <a:off x="6313250" y="1681944"/>
            <a:ext cx="3260636" cy="646331"/>
          </a:xfrm>
          <a:prstGeom prst="rect">
            <a:avLst/>
          </a:prstGeom>
          <a:noFill/>
        </p:spPr>
        <p:txBody>
          <a:bodyPr wrap="square" lIns="91440" tIns="45720" rIns="91440" bIns="45720">
            <a:spAutoFit/>
          </a:bodyPr>
          <a:lstStyle/>
          <a:p>
            <a:pPr algn="ctr"/>
            <a:r>
              <a:rPr lang="es-ES" sz="3600" b="0" cap="none" spc="0" dirty="0">
                <a:ln w="0"/>
                <a:solidFill>
                  <a:schemeClr val="tx1"/>
                </a:solidFill>
                <a:effectLst>
                  <a:outerShdw blurRad="38100" dist="19050" dir="2700000" algn="tl" rotWithShape="0">
                    <a:schemeClr val="dk1">
                      <a:alpha val="40000"/>
                    </a:schemeClr>
                  </a:outerShdw>
                </a:effectLst>
              </a:rPr>
              <a:t>Jurídico</a:t>
            </a:r>
            <a:endParaRPr lang="es-ES" sz="5400" b="0" cap="none" spc="0" dirty="0">
              <a:ln w="0"/>
              <a:solidFill>
                <a:schemeClr val="tx1"/>
              </a:solidFill>
              <a:effectLst>
                <a:outerShdw blurRad="38100" dist="19050" dir="2700000" algn="tl" rotWithShape="0">
                  <a:schemeClr val="dk1">
                    <a:alpha val="40000"/>
                  </a:schemeClr>
                </a:outerShdw>
              </a:effectLst>
            </a:endParaRPr>
          </a:p>
        </p:txBody>
      </p:sp>
      <p:cxnSp>
        <p:nvCxnSpPr>
          <p:cNvPr id="6" name="Conector recto 5">
            <a:extLst>
              <a:ext uri="{FF2B5EF4-FFF2-40B4-BE49-F238E27FC236}">
                <a16:creationId xmlns:a16="http://schemas.microsoft.com/office/drawing/2014/main" id="{0B34A244-8DBD-4651-84FA-2BF867021799}"/>
              </a:ext>
            </a:extLst>
          </p:cNvPr>
          <p:cNvCxnSpPr>
            <a:stCxn id="26" idx="0"/>
          </p:cNvCxnSpPr>
          <p:nvPr/>
        </p:nvCxnSpPr>
        <p:spPr>
          <a:xfrm>
            <a:off x="5983448" y="1988083"/>
            <a:ext cx="11884" cy="4280213"/>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58862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1. Antecedentes</a:t>
            </a:r>
            <a:endParaRPr lang="es-CO"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988083"/>
            <a:ext cx="9978705" cy="4502532"/>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ES" sz="2000" dirty="0">
                <a:solidFill>
                  <a:schemeClr val="tx1"/>
                </a:solidFill>
              </a:rPr>
              <a:t>El  26 de octubre de 2020 fue publicado el Concurso 007 de 2020 mediante el cual se publicó el proceso de contratación para realizar las gestiones de remoción de Mr. Goby.</a:t>
            </a:r>
          </a:p>
          <a:p>
            <a:pPr algn="just"/>
            <a:endParaRPr lang="es-ES" sz="2000" dirty="0">
              <a:solidFill>
                <a:schemeClr val="tx1"/>
              </a:solidFill>
            </a:endParaRPr>
          </a:p>
          <a:p>
            <a:pPr algn="just"/>
            <a:r>
              <a:rPr lang="es-ES" sz="2000" dirty="0">
                <a:solidFill>
                  <a:schemeClr val="tx1"/>
                </a:solidFill>
              </a:rPr>
              <a:t>Finalizado el término para presentación de ofertas solamente allegó el Consorcio Seaflower conformado por </a:t>
            </a:r>
            <a:r>
              <a:rPr lang="es-ES" sz="2000" dirty="0" err="1">
                <a:solidFill>
                  <a:schemeClr val="tx1"/>
                </a:solidFill>
              </a:rPr>
              <a:t>Serport</a:t>
            </a:r>
            <a:r>
              <a:rPr lang="es-ES" sz="2000" dirty="0">
                <a:solidFill>
                  <a:schemeClr val="tx1"/>
                </a:solidFill>
              </a:rPr>
              <a:t>, TSA y Transportes y Servicios, quienes presentaron sus ofertas de manera individual en el estudio de mercado, y el valor de la oferta económica fue de $6.697.500.00.</a:t>
            </a:r>
          </a:p>
          <a:p>
            <a:pPr algn="just"/>
            <a:endParaRPr lang="es-ES" sz="2000" dirty="0">
              <a:solidFill>
                <a:schemeClr val="tx1"/>
              </a:solidFill>
            </a:endParaRPr>
          </a:p>
          <a:p>
            <a:pPr algn="just"/>
            <a:r>
              <a:rPr lang="es-ES" sz="2000" dirty="0">
                <a:solidFill>
                  <a:schemeClr val="tx1"/>
                </a:solidFill>
              </a:rPr>
              <a:t>El oferente manifestó su dificultad para obtener la póliza de seriedad de la oferta, indicó que las aseguradoras no expidieron póliza a favor de Entidades Estatales Con Régimen Privado de Contratación por el riesgo de la maniobra.</a:t>
            </a:r>
          </a:p>
          <a:p>
            <a:pPr algn="just"/>
            <a:endParaRPr lang="es-ES" sz="2000" dirty="0">
              <a:solidFill>
                <a:schemeClr val="tx1"/>
              </a:solidFill>
            </a:endParaRPr>
          </a:p>
          <a:p>
            <a:pPr algn="just"/>
            <a:r>
              <a:rPr lang="es-ES" sz="2000" dirty="0">
                <a:solidFill>
                  <a:schemeClr val="tx1"/>
                </a:solidFill>
              </a:rPr>
              <a:t>Atendiendo a lo anterior se declaró desierto el proceso de contratación.</a:t>
            </a:r>
          </a:p>
        </p:txBody>
      </p:sp>
    </p:spTree>
    <p:extLst>
      <p:ext uri="{BB962C8B-B14F-4D97-AF65-F5344CB8AC3E}">
        <p14:creationId xmlns:p14="http://schemas.microsoft.com/office/powerpoint/2010/main" val="42217928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2. Objeto del contrato.</a:t>
            </a:r>
            <a:endParaRPr lang="es-CO"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1088412" y="1821871"/>
            <a:ext cx="10002473" cy="381735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endParaRPr lang="es-CO" sz="2000" dirty="0">
              <a:solidFill>
                <a:schemeClr val="tx1"/>
              </a:solidFill>
            </a:endParaRPr>
          </a:p>
        </p:txBody>
      </p:sp>
      <p:sp>
        <p:nvSpPr>
          <p:cNvPr id="3" name="Rectángulo 2">
            <a:extLst>
              <a:ext uri="{FF2B5EF4-FFF2-40B4-BE49-F238E27FC236}">
                <a16:creationId xmlns:a16="http://schemas.microsoft.com/office/drawing/2014/main" id="{829D8104-7FD1-4B54-8CD9-2A1D159A1571}"/>
              </a:ext>
            </a:extLst>
          </p:cNvPr>
          <p:cNvSpPr/>
          <p:nvPr/>
        </p:nvSpPr>
        <p:spPr>
          <a:xfrm>
            <a:off x="903017" y="2418562"/>
            <a:ext cx="4890431" cy="2800767"/>
          </a:xfrm>
          <a:prstGeom prst="rect">
            <a:avLst/>
          </a:prstGeom>
        </p:spPr>
        <p:txBody>
          <a:bodyPr wrap="square">
            <a:spAutoFit/>
          </a:bodyPr>
          <a:lstStyle/>
          <a:p>
            <a:pPr algn="just"/>
            <a:r>
              <a:rPr lang="es-ES" sz="2200" dirty="0"/>
              <a:t>Contratar la prestación del servicio para la limpieza, actualización del Plan de Manejo Ambiental aprobado y prestación el servicio integral de remoción, desguace, remolque, transporte y disposición final de la embarcación MR GOBY,  ubicada en la barrera coralina de la isla de San Andrés.</a:t>
            </a:r>
            <a:endParaRPr lang="es-CO" sz="2200" dirty="0"/>
          </a:p>
        </p:txBody>
      </p:sp>
      <p:pic>
        <p:nvPicPr>
          <p:cNvPr id="4" name="Imagen 3">
            <a:extLst>
              <a:ext uri="{FF2B5EF4-FFF2-40B4-BE49-F238E27FC236}">
                <a16:creationId xmlns:a16="http://schemas.microsoft.com/office/drawing/2014/main" id="{654CBE40-9FD3-416D-BCE4-45E097CBB630}"/>
              </a:ext>
            </a:extLst>
          </p:cNvPr>
          <p:cNvPicPr>
            <a:picLocks noChangeAspect="1"/>
          </p:cNvPicPr>
          <p:nvPr/>
        </p:nvPicPr>
        <p:blipFill>
          <a:blip r:embed="rId4"/>
          <a:stretch>
            <a:fillRect/>
          </a:stretch>
        </p:blipFill>
        <p:spPr>
          <a:xfrm>
            <a:off x="6605399" y="2043677"/>
            <a:ext cx="4683584" cy="3478937"/>
          </a:xfrm>
          <a:prstGeom prst="rect">
            <a:avLst/>
          </a:prstGeom>
        </p:spPr>
      </p:pic>
    </p:spTree>
    <p:extLst>
      <p:ext uri="{BB962C8B-B14F-4D97-AF65-F5344CB8AC3E}">
        <p14:creationId xmlns:p14="http://schemas.microsoft.com/office/powerpoint/2010/main" val="34476702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3.  Alcance del objeto</a:t>
            </a:r>
            <a:endParaRPr lang="es-CO" dirty="0"/>
          </a:p>
        </p:txBody>
      </p:sp>
      <p:sp>
        <p:nvSpPr>
          <p:cNvPr id="10" name="Rectángulo: esquinas redondeadas 9">
            <a:extLst>
              <a:ext uri="{FF2B5EF4-FFF2-40B4-BE49-F238E27FC236}">
                <a16:creationId xmlns:a16="http://schemas.microsoft.com/office/drawing/2014/main" id="{C87A47C5-ADD3-4AC2-9EE8-0225552CC172}"/>
              </a:ext>
            </a:extLst>
          </p:cNvPr>
          <p:cNvSpPr/>
          <p:nvPr/>
        </p:nvSpPr>
        <p:spPr>
          <a:xfrm>
            <a:off x="3217487" y="2329560"/>
            <a:ext cx="2162590" cy="570447"/>
          </a:xfrm>
          <a:prstGeom prst="roundRect">
            <a:avLst/>
          </a:prstGeom>
          <a:solidFill>
            <a:schemeClr val="tx2">
              <a:lumMod val="60000"/>
              <a:lumOff val="4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solidFill>
                  <a:schemeClr val="bg1"/>
                </a:solidFill>
              </a:rPr>
              <a:t>PLAN DE MANEJO AMBIENTAL</a:t>
            </a:r>
          </a:p>
        </p:txBody>
      </p:sp>
      <p:sp>
        <p:nvSpPr>
          <p:cNvPr id="14" name="Rectángulo: esquinas redondeadas 13">
            <a:extLst>
              <a:ext uri="{FF2B5EF4-FFF2-40B4-BE49-F238E27FC236}">
                <a16:creationId xmlns:a16="http://schemas.microsoft.com/office/drawing/2014/main" id="{33C42C51-6F65-4C7B-AB69-B5EF7EFBA18E}"/>
              </a:ext>
            </a:extLst>
          </p:cNvPr>
          <p:cNvSpPr/>
          <p:nvPr/>
        </p:nvSpPr>
        <p:spPr>
          <a:xfrm>
            <a:off x="6140836" y="2350327"/>
            <a:ext cx="2162590" cy="570447"/>
          </a:xfrm>
          <a:prstGeom prst="roundRect">
            <a:avLst/>
          </a:prstGeom>
          <a:solidFill>
            <a:schemeClr val="tx2">
              <a:lumMod val="60000"/>
              <a:lumOff val="4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solidFill>
                  <a:schemeClr val="bg1"/>
                </a:solidFill>
              </a:rPr>
              <a:t>DESARROLLO DE LA MANIOBRA</a:t>
            </a:r>
          </a:p>
        </p:txBody>
      </p:sp>
      <p:sp>
        <p:nvSpPr>
          <p:cNvPr id="16" name="Rectángulo: esquinas redondeadas 15">
            <a:extLst>
              <a:ext uri="{FF2B5EF4-FFF2-40B4-BE49-F238E27FC236}">
                <a16:creationId xmlns:a16="http://schemas.microsoft.com/office/drawing/2014/main" id="{F82E5930-257E-4E49-B32A-224CA3DA4F33}"/>
              </a:ext>
            </a:extLst>
          </p:cNvPr>
          <p:cNvSpPr/>
          <p:nvPr/>
        </p:nvSpPr>
        <p:spPr>
          <a:xfrm>
            <a:off x="9264371" y="2363686"/>
            <a:ext cx="2162590" cy="570447"/>
          </a:xfrm>
          <a:prstGeom prst="roundRect">
            <a:avLst/>
          </a:prstGeom>
          <a:solidFill>
            <a:schemeClr val="tx2">
              <a:lumMod val="60000"/>
              <a:lumOff val="4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solidFill>
                  <a:schemeClr val="bg1"/>
                </a:solidFill>
              </a:rPr>
              <a:t>DISPOSICIÓN FINAL</a:t>
            </a:r>
          </a:p>
        </p:txBody>
      </p:sp>
      <p:sp>
        <p:nvSpPr>
          <p:cNvPr id="17" name="Rectángulo 16">
            <a:extLst>
              <a:ext uri="{FF2B5EF4-FFF2-40B4-BE49-F238E27FC236}">
                <a16:creationId xmlns:a16="http://schemas.microsoft.com/office/drawing/2014/main" id="{A8D6D226-E38E-4C3E-9E6A-379FCE7AA0FC}"/>
              </a:ext>
            </a:extLst>
          </p:cNvPr>
          <p:cNvSpPr/>
          <p:nvPr/>
        </p:nvSpPr>
        <p:spPr>
          <a:xfrm>
            <a:off x="9463662" y="3209971"/>
            <a:ext cx="1764007" cy="2254665"/>
          </a:xfrm>
          <a:prstGeom prst="rect">
            <a:avLst/>
          </a:prstGeom>
          <a:ln>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t>REALIZAR LA DISPOSICIÓN FINAL DEL MATERIAL QUE COMPONE MR GOBY</a:t>
            </a:r>
          </a:p>
        </p:txBody>
      </p:sp>
      <p:sp>
        <p:nvSpPr>
          <p:cNvPr id="19" name="Rectángulo: esquinas redondeadas 18">
            <a:extLst>
              <a:ext uri="{FF2B5EF4-FFF2-40B4-BE49-F238E27FC236}">
                <a16:creationId xmlns:a16="http://schemas.microsoft.com/office/drawing/2014/main" id="{CB1BB19D-A43D-49D5-8503-9A1FD8F22D62}"/>
              </a:ext>
            </a:extLst>
          </p:cNvPr>
          <p:cNvSpPr/>
          <p:nvPr/>
        </p:nvSpPr>
        <p:spPr>
          <a:xfrm>
            <a:off x="430028" y="2329560"/>
            <a:ext cx="2162590" cy="570447"/>
          </a:xfrm>
          <a:prstGeom prst="roundRect">
            <a:avLst/>
          </a:prstGeom>
          <a:solidFill>
            <a:schemeClr val="tx2">
              <a:lumMod val="60000"/>
              <a:lumOff val="4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solidFill>
                  <a:schemeClr val="bg1"/>
                </a:solidFill>
              </a:rPr>
              <a:t>PLAN DE MANEJO AMBIENTAL</a:t>
            </a:r>
          </a:p>
        </p:txBody>
      </p:sp>
      <p:sp>
        <p:nvSpPr>
          <p:cNvPr id="27" name="Rectángulo 26">
            <a:extLst>
              <a:ext uri="{FF2B5EF4-FFF2-40B4-BE49-F238E27FC236}">
                <a16:creationId xmlns:a16="http://schemas.microsoft.com/office/drawing/2014/main" id="{8DF03B11-507B-4ED8-949E-8B8DC02696EE}"/>
              </a:ext>
            </a:extLst>
          </p:cNvPr>
          <p:cNvSpPr/>
          <p:nvPr/>
        </p:nvSpPr>
        <p:spPr>
          <a:xfrm>
            <a:off x="6340127" y="3277772"/>
            <a:ext cx="1764007" cy="2254665"/>
          </a:xfrm>
          <a:prstGeom prst="rect">
            <a:avLst/>
          </a:prstGeom>
          <a:ln>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t>EJECUTAR LA MANIOBRA APROBADA EN EL PMA Y TRANSPORTE A CARTAGENA </a:t>
            </a:r>
          </a:p>
        </p:txBody>
      </p:sp>
      <p:sp>
        <p:nvSpPr>
          <p:cNvPr id="28" name="Rectángulo 27">
            <a:extLst>
              <a:ext uri="{FF2B5EF4-FFF2-40B4-BE49-F238E27FC236}">
                <a16:creationId xmlns:a16="http://schemas.microsoft.com/office/drawing/2014/main" id="{CBC817F8-B428-4BBF-A635-9E6A8410696A}"/>
              </a:ext>
            </a:extLst>
          </p:cNvPr>
          <p:cNvSpPr/>
          <p:nvPr/>
        </p:nvSpPr>
        <p:spPr>
          <a:xfrm>
            <a:off x="3356653" y="3277772"/>
            <a:ext cx="1764007" cy="2254665"/>
          </a:xfrm>
          <a:prstGeom prst="rect">
            <a:avLst/>
          </a:prstGeom>
          <a:ln>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t>REALIZAR LA ACTUALIZACIÓN DEL PLAN DE MANEJO AMBIENTAL APROBADO POR CORALINA</a:t>
            </a:r>
          </a:p>
        </p:txBody>
      </p:sp>
      <p:sp>
        <p:nvSpPr>
          <p:cNvPr id="30" name="Rectángulo 29">
            <a:extLst>
              <a:ext uri="{FF2B5EF4-FFF2-40B4-BE49-F238E27FC236}">
                <a16:creationId xmlns:a16="http://schemas.microsoft.com/office/drawing/2014/main" id="{14A684D8-6F64-4205-8BA3-0D79DA8F8D21}"/>
              </a:ext>
            </a:extLst>
          </p:cNvPr>
          <p:cNvSpPr/>
          <p:nvPr/>
        </p:nvSpPr>
        <p:spPr>
          <a:xfrm>
            <a:off x="540207" y="3279083"/>
            <a:ext cx="1764007" cy="2254665"/>
          </a:xfrm>
          <a:prstGeom prst="rect">
            <a:avLst/>
          </a:prstGeom>
          <a:ln>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t>LIMPIEZA DE ELEMENTOS CONTAMINTANTES SÓLIDOS,  HIDROCARBUROS</a:t>
            </a:r>
          </a:p>
        </p:txBody>
      </p:sp>
      <p:cxnSp>
        <p:nvCxnSpPr>
          <p:cNvPr id="32" name="Conector recto de flecha 31">
            <a:extLst>
              <a:ext uri="{FF2B5EF4-FFF2-40B4-BE49-F238E27FC236}">
                <a16:creationId xmlns:a16="http://schemas.microsoft.com/office/drawing/2014/main" id="{4815CB63-4A18-4F78-8070-8F3358497A78}"/>
              </a:ext>
            </a:extLst>
          </p:cNvPr>
          <p:cNvCxnSpPr/>
          <p:nvPr/>
        </p:nvCxnSpPr>
        <p:spPr>
          <a:xfrm>
            <a:off x="2373978" y="4464406"/>
            <a:ext cx="90492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3" name="Conector recto de flecha 32">
            <a:extLst>
              <a:ext uri="{FF2B5EF4-FFF2-40B4-BE49-F238E27FC236}">
                <a16:creationId xmlns:a16="http://schemas.microsoft.com/office/drawing/2014/main" id="{1D31FFEA-5D3B-490B-A27F-91EA4C8A1B3B}"/>
              </a:ext>
            </a:extLst>
          </p:cNvPr>
          <p:cNvCxnSpPr/>
          <p:nvPr/>
        </p:nvCxnSpPr>
        <p:spPr>
          <a:xfrm>
            <a:off x="5235915" y="4449043"/>
            <a:ext cx="90492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4" name="Conector recto de flecha 33">
            <a:extLst>
              <a:ext uri="{FF2B5EF4-FFF2-40B4-BE49-F238E27FC236}">
                <a16:creationId xmlns:a16="http://schemas.microsoft.com/office/drawing/2014/main" id="{A027660F-2264-411D-99D5-87F4C8CE623B}"/>
              </a:ext>
            </a:extLst>
          </p:cNvPr>
          <p:cNvCxnSpPr/>
          <p:nvPr/>
        </p:nvCxnSpPr>
        <p:spPr>
          <a:xfrm>
            <a:off x="8359450" y="4392990"/>
            <a:ext cx="90492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89602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47777"/>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Revisión previa técnica de maniobras y análisis de riesgos</a:t>
            </a:r>
            <a:endParaRPr lang="es-CO" dirty="0"/>
          </a:p>
        </p:txBody>
      </p:sp>
      <p:sp>
        <p:nvSpPr>
          <p:cNvPr id="10" name="Rectángulo 9">
            <a:extLst>
              <a:ext uri="{FF2B5EF4-FFF2-40B4-BE49-F238E27FC236}">
                <a16:creationId xmlns:a16="http://schemas.microsoft.com/office/drawing/2014/main" id="{FC6DB230-AE63-4969-A6B8-C1EBEFFD05EB}"/>
              </a:ext>
            </a:extLst>
          </p:cNvPr>
          <p:cNvSpPr/>
          <p:nvPr/>
        </p:nvSpPr>
        <p:spPr>
          <a:xfrm>
            <a:off x="1401419" y="1700604"/>
            <a:ext cx="9376459" cy="5170646"/>
          </a:xfrm>
          <a:prstGeom prst="rect">
            <a:avLst/>
          </a:prstGeom>
        </p:spPr>
        <p:txBody>
          <a:bodyPr wrap="square">
            <a:spAutoFit/>
          </a:bodyPr>
          <a:lstStyle/>
          <a:p>
            <a:pPr algn="just"/>
            <a:r>
              <a:rPr lang="es-ES" sz="2200" dirty="0"/>
              <a:t>4.1 La Sociedad el día 1 de septiembre se reunión con la Armada Nacional y a DIMAR con el propósito de revisar las maniobras propuestas en el estudio de mercado y los requisitos técnicos mínimos.</a:t>
            </a:r>
          </a:p>
          <a:p>
            <a:pPr algn="just"/>
            <a:endParaRPr lang="es-ES" sz="2200" dirty="0"/>
          </a:p>
          <a:p>
            <a:pPr algn="just"/>
            <a:r>
              <a:rPr lang="es-ES" sz="2200" dirty="0"/>
              <a:t>La Armada Nacional y la DIMAR recomendaron técnicamente las maniobras de corte en sitio y disposición final o el hundimiento controlado para la creación de un arrecife en el lugar que dispongan la autoridad ambiental y la Capitanía de Puerto de la Isla; en ambos casos se recomendó que el contratista cuente con equipos de reposición para cumplir con la maniobra atendiendo a que en San Andrés no se puede contar fácilmente con ellos.</a:t>
            </a:r>
          </a:p>
          <a:p>
            <a:pPr algn="just"/>
            <a:endParaRPr lang="es-ES" sz="2200" dirty="0"/>
          </a:p>
          <a:p>
            <a:pPr algn="just"/>
            <a:r>
              <a:rPr lang="es-ES" sz="2200" dirty="0"/>
              <a:t>Respecto a la maniobra de zafada y reflote indicaron que no es viable realizarla por los riesgos que se presentan por el estado de la motonave encallada hace más de 10 años, pues puede partirse o hundirse durante su ejecución.</a:t>
            </a:r>
          </a:p>
          <a:p>
            <a:pPr algn="just"/>
            <a:endParaRPr lang="es-ES" sz="2200" dirty="0"/>
          </a:p>
        </p:txBody>
      </p:sp>
    </p:spTree>
    <p:extLst>
      <p:ext uri="{BB962C8B-B14F-4D97-AF65-F5344CB8AC3E}">
        <p14:creationId xmlns:p14="http://schemas.microsoft.com/office/powerpoint/2010/main" val="34541407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47777"/>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Revisión previa técnica de maniobras y análisis de riesgos</a:t>
            </a:r>
            <a:endParaRPr lang="es-CO" dirty="0"/>
          </a:p>
        </p:txBody>
      </p:sp>
      <p:sp>
        <p:nvSpPr>
          <p:cNvPr id="10" name="Rectángulo 9">
            <a:extLst>
              <a:ext uri="{FF2B5EF4-FFF2-40B4-BE49-F238E27FC236}">
                <a16:creationId xmlns:a16="http://schemas.microsoft.com/office/drawing/2014/main" id="{FC6DB230-AE63-4969-A6B8-C1EBEFFD05EB}"/>
              </a:ext>
            </a:extLst>
          </p:cNvPr>
          <p:cNvSpPr/>
          <p:nvPr/>
        </p:nvSpPr>
        <p:spPr>
          <a:xfrm>
            <a:off x="1401419" y="2129129"/>
            <a:ext cx="9376459" cy="4154984"/>
          </a:xfrm>
          <a:prstGeom prst="rect">
            <a:avLst/>
          </a:prstGeom>
        </p:spPr>
        <p:txBody>
          <a:bodyPr wrap="square">
            <a:spAutoFit/>
          </a:bodyPr>
          <a:lstStyle/>
          <a:p>
            <a:pPr algn="just"/>
            <a:r>
              <a:rPr lang="es-ES" sz="2200" dirty="0"/>
              <a:t>4.2 Con el asesor de riesgos de la Sociedad se realizó el análisis DOFA de las siguientes maniobras propuestas en el estudio de mercado, el cual se presenta a continuación:</a:t>
            </a:r>
          </a:p>
          <a:p>
            <a:pPr algn="just"/>
            <a:endParaRPr lang="es-ES" sz="2200" dirty="0"/>
          </a:p>
          <a:p>
            <a:pPr marL="342900" indent="-342900" algn="just">
              <a:buFont typeface="Arial" panose="020B0604020202020204" pitchFamily="34" charset="0"/>
              <a:buChar char="•"/>
            </a:pPr>
            <a:r>
              <a:rPr lang="es-ES" sz="2200" dirty="0"/>
              <a:t>Maniobra 1: Reflote, remolque y disposición final en Cartagena</a:t>
            </a:r>
          </a:p>
          <a:p>
            <a:pPr marL="457200" indent="-457200" algn="just">
              <a:buAutoNum type="arabicPeriod"/>
            </a:pPr>
            <a:endParaRPr lang="es-ES" sz="2200" dirty="0"/>
          </a:p>
          <a:p>
            <a:pPr marL="342900" indent="-342900" algn="just">
              <a:buFont typeface="Arial" panose="020B0604020202020204" pitchFamily="34" charset="0"/>
              <a:buChar char="•"/>
            </a:pPr>
            <a:r>
              <a:rPr lang="es-ES" sz="2200" dirty="0"/>
              <a:t>Maniobra 2: Remoción, hundimiento controlado y creación de arrecife de coral.</a:t>
            </a:r>
          </a:p>
          <a:p>
            <a:pPr algn="just"/>
            <a:endParaRPr lang="es-ES" sz="2200" dirty="0"/>
          </a:p>
          <a:p>
            <a:pPr marL="342900" indent="-342900" algn="just">
              <a:buFont typeface="Arial" panose="020B0604020202020204" pitchFamily="34" charset="0"/>
              <a:buChar char="•"/>
            </a:pPr>
            <a:r>
              <a:rPr lang="es-ES" sz="2200" dirty="0"/>
              <a:t>Maniobra 3: Corte, embarque y disposición final</a:t>
            </a:r>
          </a:p>
          <a:p>
            <a:pPr marL="457200" indent="-457200" algn="just">
              <a:buAutoNum type="arabicPeriod"/>
            </a:pPr>
            <a:endParaRPr lang="es-ES" sz="2200" dirty="0"/>
          </a:p>
          <a:p>
            <a:pPr algn="just"/>
            <a:endParaRPr lang="es-ES" sz="2200" dirty="0"/>
          </a:p>
        </p:txBody>
      </p:sp>
    </p:spTree>
    <p:extLst>
      <p:ext uri="{BB962C8B-B14F-4D97-AF65-F5344CB8AC3E}">
        <p14:creationId xmlns:p14="http://schemas.microsoft.com/office/powerpoint/2010/main" val="8322589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47777"/>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dirty="0">
                <a:latin typeface="Lato Bold"/>
              </a:rPr>
              <a:t>4.2.1</a:t>
            </a:r>
            <a:r>
              <a:rPr lang="es-ES" dirty="0">
                <a:latin typeface="Lato Bold"/>
              </a:rPr>
              <a:t> </a:t>
            </a:r>
            <a:r>
              <a:rPr lang="es-ES" sz="3000" dirty="0">
                <a:latin typeface="Lato Bold"/>
              </a:rPr>
              <a:t>Resultado DOFA de riesgo Análisis de Riesgos</a:t>
            </a:r>
            <a:endParaRPr lang="es-CO" sz="3000" dirty="0"/>
          </a:p>
        </p:txBody>
      </p:sp>
      <p:sp>
        <p:nvSpPr>
          <p:cNvPr id="10" name="Rectángulo 9">
            <a:extLst>
              <a:ext uri="{FF2B5EF4-FFF2-40B4-BE49-F238E27FC236}">
                <a16:creationId xmlns:a16="http://schemas.microsoft.com/office/drawing/2014/main" id="{C7806698-6EBC-4A9F-8AA0-3283125D1652}"/>
              </a:ext>
            </a:extLst>
          </p:cNvPr>
          <p:cNvSpPr/>
          <p:nvPr/>
        </p:nvSpPr>
        <p:spPr>
          <a:xfrm>
            <a:off x="1401419" y="2129129"/>
            <a:ext cx="9376459" cy="430887"/>
          </a:xfrm>
          <a:prstGeom prst="rect">
            <a:avLst/>
          </a:prstGeom>
        </p:spPr>
        <p:txBody>
          <a:bodyPr wrap="square">
            <a:spAutoFit/>
          </a:bodyPr>
          <a:lstStyle/>
          <a:p>
            <a:pPr algn="just"/>
            <a:endParaRPr lang="es-ES" sz="2200" dirty="0"/>
          </a:p>
        </p:txBody>
      </p:sp>
      <p:graphicFrame>
        <p:nvGraphicFramePr>
          <p:cNvPr id="11" name="1 Gráfico">
            <a:extLst>
              <a:ext uri="{FF2B5EF4-FFF2-40B4-BE49-F238E27FC236}">
                <a16:creationId xmlns:a16="http://schemas.microsoft.com/office/drawing/2014/main" id="{00000000-0008-0000-0400-000002000000}"/>
              </a:ext>
            </a:extLst>
          </p:cNvPr>
          <p:cNvGraphicFramePr>
            <a:graphicFrameLocks noGrp="1"/>
          </p:cNvGraphicFramePr>
          <p:nvPr/>
        </p:nvGraphicFramePr>
        <p:xfrm>
          <a:off x="1777094" y="1640682"/>
          <a:ext cx="7225677" cy="4714179"/>
        </p:xfrm>
        <a:graphic>
          <a:graphicData uri="http://schemas.openxmlformats.org/drawingml/2006/chart">
            <c:chart xmlns:c="http://schemas.openxmlformats.org/drawingml/2006/chart" xmlns:r="http://schemas.openxmlformats.org/officeDocument/2006/relationships" r:id="rId4"/>
          </a:graphicData>
        </a:graphic>
      </p:graphicFrame>
      <p:sp>
        <p:nvSpPr>
          <p:cNvPr id="4" name="CuadroTexto 3">
            <a:extLst>
              <a:ext uri="{FF2B5EF4-FFF2-40B4-BE49-F238E27FC236}">
                <a16:creationId xmlns:a16="http://schemas.microsoft.com/office/drawing/2014/main" id="{BA7AEECC-1626-4793-8330-80C578FF291A}"/>
              </a:ext>
            </a:extLst>
          </p:cNvPr>
          <p:cNvSpPr txBox="1"/>
          <p:nvPr/>
        </p:nvSpPr>
        <p:spPr>
          <a:xfrm>
            <a:off x="9378446" y="3287972"/>
            <a:ext cx="2416589" cy="1815882"/>
          </a:xfrm>
          <a:prstGeom prst="rect">
            <a:avLst/>
          </a:prstGeom>
          <a:noFill/>
        </p:spPr>
        <p:txBody>
          <a:bodyPr wrap="square" rtlCol="0">
            <a:spAutoFit/>
          </a:bodyPr>
          <a:lstStyle/>
          <a:p>
            <a:r>
              <a:rPr lang="es-CO" sz="1400" dirty="0">
                <a:solidFill>
                  <a:schemeClr val="accent1"/>
                </a:solidFill>
              </a:rPr>
              <a:t>***</a:t>
            </a:r>
            <a:r>
              <a:rPr lang="es-CO" sz="1400" dirty="0"/>
              <a:t> Reflote, remolque y disposición final</a:t>
            </a:r>
          </a:p>
          <a:p>
            <a:endParaRPr lang="es-CO" sz="1400" dirty="0"/>
          </a:p>
          <a:p>
            <a:r>
              <a:rPr lang="es-CO" sz="1400" dirty="0">
                <a:solidFill>
                  <a:srgbClr val="FF0000"/>
                </a:solidFill>
              </a:rPr>
              <a:t>*** </a:t>
            </a:r>
            <a:r>
              <a:rPr lang="es-CO" sz="1400" dirty="0"/>
              <a:t>Hundimiento , Arrecife y disposición final </a:t>
            </a:r>
          </a:p>
          <a:p>
            <a:endParaRPr lang="es-CO" sz="1400" dirty="0"/>
          </a:p>
          <a:p>
            <a:r>
              <a:rPr lang="es-CO" sz="1400" dirty="0">
                <a:solidFill>
                  <a:schemeClr val="accent3"/>
                </a:solidFill>
              </a:rPr>
              <a:t>*** </a:t>
            </a:r>
            <a:r>
              <a:rPr lang="es-CO" sz="1400" dirty="0"/>
              <a:t> Corte, embarque y disposición Final.</a:t>
            </a:r>
          </a:p>
        </p:txBody>
      </p:sp>
    </p:spTree>
    <p:extLst>
      <p:ext uri="{BB962C8B-B14F-4D97-AF65-F5344CB8AC3E}">
        <p14:creationId xmlns:p14="http://schemas.microsoft.com/office/powerpoint/2010/main" val="30219013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47777"/>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Análisis de Riesgos</a:t>
            </a:r>
            <a:endParaRPr lang="es-CO" dirty="0"/>
          </a:p>
        </p:txBody>
      </p:sp>
      <p:sp>
        <p:nvSpPr>
          <p:cNvPr id="10" name="Rectángulo 9">
            <a:extLst>
              <a:ext uri="{FF2B5EF4-FFF2-40B4-BE49-F238E27FC236}">
                <a16:creationId xmlns:a16="http://schemas.microsoft.com/office/drawing/2014/main" id="{C7806698-6EBC-4A9F-8AA0-3283125D1652}"/>
              </a:ext>
            </a:extLst>
          </p:cNvPr>
          <p:cNvSpPr/>
          <p:nvPr/>
        </p:nvSpPr>
        <p:spPr>
          <a:xfrm>
            <a:off x="1401419" y="2197893"/>
            <a:ext cx="9376459" cy="3477875"/>
          </a:xfrm>
          <a:prstGeom prst="rect">
            <a:avLst/>
          </a:prstGeom>
        </p:spPr>
        <p:txBody>
          <a:bodyPr wrap="square">
            <a:spAutoFit/>
          </a:bodyPr>
          <a:lstStyle/>
          <a:p>
            <a:pPr algn="just"/>
            <a:r>
              <a:rPr lang="es-ES" sz="2200" dirty="0"/>
              <a:t>Se concluye del ejercicio anterior que la maniobra de reflote, remolque y disposición final en la ciudad de Cartagena tiene mayores debilidades y amenazas.</a:t>
            </a:r>
          </a:p>
          <a:p>
            <a:pPr algn="just"/>
            <a:endParaRPr lang="es-ES" sz="2200" dirty="0"/>
          </a:p>
          <a:p>
            <a:pPr algn="just"/>
            <a:r>
              <a:rPr lang="es-ES" sz="2200" dirty="0"/>
              <a:t>Si bien el, hundimiento controlado con o sin creación de un arrecife coralino presenta un riesgo medio, el Consejo Directivo de CORALINA expidió el Acuerdo 02 de 2019, en el que  prohíben  estas maniobras en la Isla. </a:t>
            </a:r>
          </a:p>
          <a:p>
            <a:pPr algn="just"/>
            <a:endParaRPr lang="es-ES" sz="2200" dirty="0"/>
          </a:p>
          <a:p>
            <a:pPr algn="just"/>
            <a:r>
              <a:rPr lang="es-ES" sz="2200" dirty="0"/>
              <a:t>La única maniobra posible técnicamente es la de corte, embarque y disposición final en Cartagena por ser el puerto más cercano.</a:t>
            </a:r>
          </a:p>
        </p:txBody>
      </p:sp>
    </p:spTree>
    <p:extLst>
      <p:ext uri="{BB962C8B-B14F-4D97-AF65-F5344CB8AC3E}">
        <p14:creationId xmlns:p14="http://schemas.microsoft.com/office/powerpoint/2010/main" val="17834845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29129"/>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Análisis de Riesgos</a:t>
            </a:r>
            <a:endParaRPr lang="es-CO" dirty="0"/>
          </a:p>
        </p:txBody>
      </p:sp>
      <p:sp>
        <p:nvSpPr>
          <p:cNvPr id="10" name="Rectángulo 9">
            <a:extLst>
              <a:ext uri="{FF2B5EF4-FFF2-40B4-BE49-F238E27FC236}">
                <a16:creationId xmlns:a16="http://schemas.microsoft.com/office/drawing/2014/main" id="{FC6DB230-AE63-4969-A6B8-C1EBEFFD05EB}"/>
              </a:ext>
            </a:extLst>
          </p:cNvPr>
          <p:cNvSpPr/>
          <p:nvPr/>
        </p:nvSpPr>
        <p:spPr>
          <a:xfrm>
            <a:off x="1401419" y="2129129"/>
            <a:ext cx="9376459" cy="1446550"/>
          </a:xfrm>
          <a:prstGeom prst="rect">
            <a:avLst/>
          </a:prstGeom>
        </p:spPr>
        <p:txBody>
          <a:bodyPr wrap="square">
            <a:spAutoFit/>
          </a:bodyPr>
          <a:lstStyle/>
          <a:p>
            <a:pPr algn="just"/>
            <a:r>
              <a:rPr lang="es-ES" sz="2200" dirty="0"/>
              <a:t>4.3 En atención a lo anterior, la matriz de riesgos de la maniobra de corte, embarque y disposición final en Cartagena es la siguiente:</a:t>
            </a:r>
          </a:p>
          <a:p>
            <a:pPr algn="just"/>
            <a:endParaRPr lang="es-ES" sz="2200" dirty="0"/>
          </a:p>
          <a:p>
            <a:pPr algn="just"/>
            <a:endParaRPr lang="es-ES" sz="2200" dirty="0"/>
          </a:p>
        </p:txBody>
      </p:sp>
    </p:spTree>
    <p:extLst>
      <p:ext uri="{BB962C8B-B14F-4D97-AF65-F5344CB8AC3E}">
        <p14:creationId xmlns:p14="http://schemas.microsoft.com/office/powerpoint/2010/main" val="23926894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47777"/>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Análisis de Riesgos</a:t>
            </a:r>
            <a:endParaRPr lang="es-CO" dirty="0"/>
          </a:p>
        </p:txBody>
      </p:sp>
      <p:sp>
        <p:nvSpPr>
          <p:cNvPr id="10" name="Rectángulo 9">
            <a:extLst>
              <a:ext uri="{FF2B5EF4-FFF2-40B4-BE49-F238E27FC236}">
                <a16:creationId xmlns:a16="http://schemas.microsoft.com/office/drawing/2014/main" id="{FC6DB230-AE63-4969-A6B8-C1EBEFFD05EB}"/>
              </a:ext>
            </a:extLst>
          </p:cNvPr>
          <p:cNvSpPr/>
          <p:nvPr/>
        </p:nvSpPr>
        <p:spPr>
          <a:xfrm>
            <a:off x="1401419" y="2129129"/>
            <a:ext cx="9376459" cy="430887"/>
          </a:xfrm>
          <a:prstGeom prst="rect">
            <a:avLst/>
          </a:prstGeom>
        </p:spPr>
        <p:txBody>
          <a:bodyPr wrap="square">
            <a:spAutoFit/>
          </a:bodyPr>
          <a:lstStyle/>
          <a:p>
            <a:pPr algn="just"/>
            <a:r>
              <a:rPr lang="es-ES" sz="2200" dirty="0"/>
              <a:t>Matriz de riesgos adversos:</a:t>
            </a:r>
          </a:p>
        </p:txBody>
      </p:sp>
      <p:pic>
        <p:nvPicPr>
          <p:cNvPr id="14" name="Imagen 13">
            <a:extLst>
              <a:ext uri="{FF2B5EF4-FFF2-40B4-BE49-F238E27FC236}">
                <a16:creationId xmlns:a16="http://schemas.microsoft.com/office/drawing/2014/main" id="{142DBA78-EF21-413D-A430-638F2E45E006}"/>
              </a:ext>
            </a:extLst>
          </p:cNvPr>
          <p:cNvPicPr>
            <a:picLocks noChangeAspect="1"/>
          </p:cNvPicPr>
          <p:nvPr/>
        </p:nvPicPr>
        <p:blipFill>
          <a:blip r:embed="rId4"/>
          <a:stretch>
            <a:fillRect/>
          </a:stretch>
        </p:blipFill>
        <p:spPr>
          <a:xfrm>
            <a:off x="2217236" y="2966644"/>
            <a:ext cx="7556192" cy="2878320"/>
          </a:xfrm>
          <a:prstGeom prst="rect">
            <a:avLst/>
          </a:prstGeom>
        </p:spPr>
      </p:pic>
    </p:spTree>
    <p:extLst>
      <p:ext uri="{BB962C8B-B14F-4D97-AF65-F5344CB8AC3E}">
        <p14:creationId xmlns:p14="http://schemas.microsoft.com/office/powerpoint/2010/main" val="18133318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93626" y="2129129"/>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Análisis de Riesgos</a:t>
            </a:r>
            <a:endParaRPr lang="es-CO" dirty="0"/>
          </a:p>
        </p:txBody>
      </p:sp>
      <p:graphicFrame>
        <p:nvGraphicFramePr>
          <p:cNvPr id="14" name="Tabla 14">
            <a:extLst>
              <a:ext uri="{FF2B5EF4-FFF2-40B4-BE49-F238E27FC236}">
                <a16:creationId xmlns:a16="http://schemas.microsoft.com/office/drawing/2014/main" id="{686632CF-293F-4726-A410-73AFC0329F0A}"/>
              </a:ext>
            </a:extLst>
          </p:cNvPr>
          <p:cNvGraphicFramePr>
            <a:graphicFrameLocks noGrp="1"/>
          </p:cNvGraphicFramePr>
          <p:nvPr/>
        </p:nvGraphicFramePr>
        <p:xfrm>
          <a:off x="1526837" y="2129129"/>
          <a:ext cx="8504578" cy="4374127"/>
        </p:xfrm>
        <a:graphic>
          <a:graphicData uri="http://schemas.openxmlformats.org/drawingml/2006/table">
            <a:tbl>
              <a:tblPr firstRow="1" bandRow="1">
                <a:tableStyleId>{5C22544A-7EE6-4342-B048-85BDC9FD1C3A}</a:tableStyleId>
              </a:tblPr>
              <a:tblGrid>
                <a:gridCol w="3792174">
                  <a:extLst>
                    <a:ext uri="{9D8B030D-6E8A-4147-A177-3AD203B41FA5}">
                      <a16:colId xmlns:a16="http://schemas.microsoft.com/office/drawing/2014/main" val="2327928764"/>
                    </a:ext>
                  </a:extLst>
                </a:gridCol>
                <a:gridCol w="774700">
                  <a:extLst>
                    <a:ext uri="{9D8B030D-6E8A-4147-A177-3AD203B41FA5}">
                      <a16:colId xmlns:a16="http://schemas.microsoft.com/office/drawing/2014/main" val="3622688734"/>
                    </a:ext>
                  </a:extLst>
                </a:gridCol>
                <a:gridCol w="1016000">
                  <a:extLst>
                    <a:ext uri="{9D8B030D-6E8A-4147-A177-3AD203B41FA5}">
                      <a16:colId xmlns:a16="http://schemas.microsoft.com/office/drawing/2014/main" val="3171213412"/>
                    </a:ext>
                  </a:extLst>
                </a:gridCol>
                <a:gridCol w="800804">
                  <a:extLst>
                    <a:ext uri="{9D8B030D-6E8A-4147-A177-3AD203B41FA5}">
                      <a16:colId xmlns:a16="http://schemas.microsoft.com/office/drawing/2014/main" val="2399890859"/>
                    </a:ext>
                  </a:extLst>
                </a:gridCol>
                <a:gridCol w="2120900">
                  <a:extLst>
                    <a:ext uri="{9D8B030D-6E8A-4147-A177-3AD203B41FA5}">
                      <a16:colId xmlns:a16="http://schemas.microsoft.com/office/drawing/2014/main" val="3964485363"/>
                    </a:ext>
                  </a:extLst>
                </a:gridCol>
              </a:tblGrid>
              <a:tr h="851512">
                <a:tc>
                  <a:txBody>
                    <a:bodyPr/>
                    <a:lstStyle/>
                    <a:p>
                      <a:pPr algn="ctr" fontAlgn="ctr"/>
                      <a:r>
                        <a:rPr lang="es-CO" sz="1100" b="0" i="0" u="none" strike="noStrike" dirty="0">
                          <a:solidFill>
                            <a:srgbClr val="000000"/>
                          </a:solidFill>
                          <a:effectLst/>
                          <a:latin typeface="Arial" panose="020B0604020202020204" pitchFamily="34" charset="0"/>
                        </a:rPr>
                        <a:t>Qué puede ocurrir</a:t>
                      </a:r>
                    </a:p>
                  </a:txBody>
                  <a:tcPr marL="9525" marR="9525" marT="9525" marB="0" anchor="ctr"/>
                </a:tc>
                <a:tc>
                  <a:txBody>
                    <a:bodyPr/>
                    <a:lstStyle/>
                    <a:p>
                      <a:pPr algn="ctr" fontAlgn="ctr"/>
                      <a:r>
                        <a:rPr lang="es-CO" sz="1100" b="0" i="0" u="none" strike="noStrike" dirty="0">
                          <a:solidFill>
                            <a:srgbClr val="000000"/>
                          </a:solidFill>
                          <a:effectLst/>
                          <a:latin typeface="Arial" panose="020B0604020202020204" pitchFamily="34" charset="0"/>
                        </a:rPr>
                        <a:t>Probabilidad</a:t>
                      </a:r>
                    </a:p>
                  </a:txBody>
                  <a:tcPr marL="9525" marR="9525" marT="9525" marB="0" vert="vert270" anchor="ctr"/>
                </a:tc>
                <a:tc>
                  <a:txBody>
                    <a:bodyPr/>
                    <a:lstStyle/>
                    <a:p>
                      <a:pPr algn="ctr" fontAlgn="ctr"/>
                      <a:r>
                        <a:rPr lang="es-CO" sz="1100" b="0" i="0" u="none" strike="noStrike">
                          <a:solidFill>
                            <a:srgbClr val="000000"/>
                          </a:solidFill>
                          <a:effectLst/>
                          <a:latin typeface="Arial" panose="020B0604020202020204" pitchFamily="34" charset="0"/>
                        </a:rPr>
                        <a:t>Impacto</a:t>
                      </a:r>
                    </a:p>
                  </a:txBody>
                  <a:tcPr marL="9525" marR="9525" marT="9525" marB="0" vert="vert270" anchor="ctr"/>
                </a:tc>
                <a:tc>
                  <a:txBody>
                    <a:bodyPr/>
                    <a:lstStyle/>
                    <a:p>
                      <a:pPr algn="ctr" fontAlgn="ctr"/>
                      <a:r>
                        <a:rPr lang="es-CO" sz="1100" b="0" i="0" u="none" strike="noStrike" dirty="0">
                          <a:solidFill>
                            <a:srgbClr val="000000"/>
                          </a:solidFill>
                          <a:effectLst/>
                          <a:latin typeface="Arial" panose="020B0604020202020204" pitchFamily="34" charset="0"/>
                        </a:rPr>
                        <a:t>Nivel de riesgo</a:t>
                      </a:r>
                    </a:p>
                  </a:txBody>
                  <a:tcPr marL="9525" marR="9525" marT="9525" marB="0" vert="vert270" anchor="ctr"/>
                </a:tc>
                <a:tc>
                  <a:txBody>
                    <a:bodyPr/>
                    <a:lstStyle/>
                    <a:p>
                      <a:pPr algn="ctr" fontAlgn="ctr"/>
                      <a:r>
                        <a:rPr lang="es-ES" sz="1100" b="0" i="0" u="none" strike="noStrike">
                          <a:solidFill>
                            <a:srgbClr val="000000"/>
                          </a:solidFill>
                          <a:effectLst/>
                          <a:latin typeface="Arial" panose="020B0604020202020204" pitchFamily="34" charset="0"/>
                        </a:rPr>
                        <a:t>Encargado de gestionar el riesgo</a:t>
                      </a:r>
                    </a:p>
                  </a:txBody>
                  <a:tcPr marL="9525" marR="9525" marT="9525" marB="0" anchor="ctr"/>
                </a:tc>
                <a:extLst>
                  <a:ext uri="{0D108BD9-81ED-4DB2-BD59-A6C34878D82A}">
                    <a16:rowId xmlns:a16="http://schemas.microsoft.com/office/drawing/2014/main" val="1886665736"/>
                  </a:ext>
                </a:extLst>
              </a:tr>
              <a:tr h="944579">
                <a:tc>
                  <a:txBody>
                    <a:bodyPr/>
                    <a:lstStyle/>
                    <a:p>
                      <a:pPr algn="ctr" fontAlgn="ctr"/>
                      <a:r>
                        <a:rPr lang="es-ES" sz="1100" b="0" i="0" u="none" strike="noStrike">
                          <a:solidFill>
                            <a:srgbClr val="000000"/>
                          </a:solidFill>
                          <a:effectLst/>
                          <a:latin typeface="Arial" panose="020B0604020202020204" pitchFamily="34" charset="0"/>
                        </a:rPr>
                        <a:t>Derrame de líquidos o fluidos y/o combustibles que eventualmente, contenga la embarcación Mr Goby</a:t>
                      </a:r>
                    </a:p>
                  </a:txBody>
                  <a:tcPr marL="9525" marR="9525" marT="9525" marB="0" anchor="ctr"/>
                </a:tc>
                <a:tc>
                  <a:txBody>
                    <a:bodyPr/>
                    <a:lstStyle/>
                    <a:p>
                      <a:pPr algn="ctr" fontAlgn="ctr"/>
                      <a:r>
                        <a:rPr lang="es-CO" sz="1100" b="0" i="0" u="none" strike="noStrike" dirty="0">
                          <a:solidFill>
                            <a:srgbClr val="000000"/>
                          </a:solidFill>
                          <a:effectLst/>
                          <a:latin typeface="Arial" panose="020B0604020202020204" pitchFamily="34" charset="0"/>
                        </a:rPr>
                        <a:t>Posible</a:t>
                      </a:r>
                    </a:p>
                  </a:txBody>
                  <a:tcPr marL="0" marR="0" marT="0" marB="0" vert="vert270" anchor="ctr"/>
                </a:tc>
                <a:tc>
                  <a:txBody>
                    <a:bodyPr/>
                    <a:lstStyle/>
                    <a:p>
                      <a:pPr algn="ctr" fontAlgn="ctr"/>
                      <a:r>
                        <a:rPr lang="es-CO" sz="1100" b="0" i="0" u="none" strike="noStrike">
                          <a:solidFill>
                            <a:srgbClr val="000000"/>
                          </a:solidFill>
                          <a:effectLst/>
                          <a:latin typeface="Arial" panose="020B0604020202020204" pitchFamily="34" charset="0"/>
                        </a:rPr>
                        <a:t>Catastrófico</a:t>
                      </a:r>
                    </a:p>
                  </a:txBody>
                  <a:tcPr marL="0" marR="0" marT="0" marB="0" vert="vert270" anchor="ctr"/>
                </a:tc>
                <a:tc rowSpan="4">
                  <a:txBody>
                    <a:bodyPr/>
                    <a:lstStyle/>
                    <a:p>
                      <a:pPr algn="ctr" fontAlgn="ctr"/>
                      <a:r>
                        <a:rPr lang="es-CO" sz="1100" b="0" i="0" u="none" strike="noStrike" dirty="0">
                          <a:solidFill>
                            <a:srgbClr val="000000"/>
                          </a:solidFill>
                          <a:effectLst/>
                          <a:latin typeface="Arial" panose="020B0604020202020204" pitchFamily="34" charset="0"/>
                        </a:rPr>
                        <a:t>Riesgo Extremo</a:t>
                      </a:r>
                    </a:p>
                  </a:txBody>
                  <a:tcPr marL="9525" marR="9525" marT="9525" marB="0" anchor="ctr">
                    <a:solidFill>
                      <a:srgbClr val="FF0000"/>
                    </a:solidFill>
                  </a:tcPr>
                </a:tc>
                <a:tc>
                  <a:txBody>
                    <a:bodyPr/>
                    <a:lstStyle/>
                    <a:p>
                      <a:pPr algn="ctr" fontAlgn="ctr"/>
                      <a:r>
                        <a:rPr lang="es-CO" sz="1100" b="0" i="0" u="none" strike="noStrike">
                          <a:solidFill>
                            <a:srgbClr val="000000"/>
                          </a:solidFill>
                          <a:effectLst/>
                          <a:latin typeface="Arial" panose="020B0604020202020204" pitchFamily="34" charset="0"/>
                        </a:rPr>
                        <a:t>Contratista.</a:t>
                      </a:r>
                    </a:p>
                  </a:txBody>
                  <a:tcPr marL="9525" marR="9525" marT="9525" marB="0" anchor="ctr"/>
                </a:tc>
                <a:extLst>
                  <a:ext uri="{0D108BD9-81ED-4DB2-BD59-A6C34878D82A}">
                    <a16:rowId xmlns:a16="http://schemas.microsoft.com/office/drawing/2014/main" val="3441352113"/>
                  </a:ext>
                </a:extLst>
              </a:tr>
              <a:tr h="763303">
                <a:tc>
                  <a:txBody>
                    <a:bodyPr/>
                    <a:lstStyle/>
                    <a:p>
                      <a:r>
                        <a:rPr lang="es-ES" sz="1100" b="0" i="0" u="none" strike="noStrike">
                          <a:solidFill>
                            <a:srgbClr val="000000"/>
                          </a:solidFill>
                          <a:effectLst/>
                          <a:latin typeface="Arial" panose="020B0604020202020204" pitchFamily="34" charset="0"/>
                        </a:rPr>
                        <a:t>Afectaciones a la salud del personal.</a:t>
                      </a:r>
                      <a:endParaRPr lang="es-CO"/>
                    </a:p>
                  </a:txBody>
                  <a:tcPr marL="9525" marR="9525" marT="9525" marB="0" anchor="ctr"/>
                </a:tc>
                <a:tc>
                  <a:txBody>
                    <a:bodyPr/>
                    <a:lstStyle/>
                    <a:p>
                      <a:r>
                        <a:rPr lang="es-CO" sz="1100" b="0" i="0" u="none" strike="noStrike">
                          <a:solidFill>
                            <a:srgbClr val="000000"/>
                          </a:solidFill>
                          <a:effectLst/>
                          <a:latin typeface="Arial" panose="020B0604020202020204" pitchFamily="34" charset="0"/>
                        </a:rPr>
                        <a:t>Probable</a:t>
                      </a:r>
                      <a:endParaRPr lang="es-CO"/>
                    </a:p>
                  </a:txBody>
                  <a:tcPr marL="0" marR="0" marT="0" marB="0" vert="vert270" anchor="ctr"/>
                </a:tc>
                <a:tc>
                  <a:txBody>
                    <a:bodyPr/>
                    <a:lstStyle/>
                    <a:p>
                      <a:r>
                        <a:rPr lang="es-CO" sz="1100" b="0" i="0" u="none" strike="noStrike" dirty="0">
                          <a:solidFill>
                            <a:srgbClr val="000000"/>
                          </a:solidFill>
                          <a:effectLst/>
                          <a:latin typeface="Arial" panose="020B0604020202020204" pitchFamily="34" charset="0"/>
                        </a:rPr>
                        <a:t>Catastrófico</a:t>
                      </a:r>
                      <a:endParaRPr lang="es-CO" dirty="0"/>
                    </a:p>
                  </a:txBody>
                  <a:tcPr marL="0" marR="0" marT="0" marB="0" vert="vert270" anchor="ctr"/>
                </a:tc>
                <a:tc vMerge="1">
                  <a:txBody>
                    <a:bodyPr/>
                    <a:lstStyle/>
                    <a:p>
                      <a:endParaRPr lang="es-CO"/>
                    </a:p>
                  </a:txBody>
                  <a:tcPr/>
                </a:tc>
                <a:tc>
                  <a:txBody>
                    <a:bodyPr/>
                    <a:lstStyle/>
                    <a:p>
                      <a:pPr algn="ctr" fontAlgn="ctr"/>
                      <a:r>
                        <a:rPr lang="es-CO" sz="1100" b="0" i="0" u="none" strike="noStrike" dirty="0">
                          <a:solidFill>
                            <a:srgbClr val="000000"/>
                          </a:solidFill>
                          <a:effectLst/>
                          <a:latin typeface="Arial" panose="020B0604020202020204" pitchFamily="34" charset="0"/>
                        </a:rPr>
                        <a:t>Contratista.</a:t>
                      </a:r>
                    </a:p>
                  </a:txBody>
                  <a:tcPr marL="9525" marR="9525" marT="9525" marB="0" anchor="ctr"/>
                </a:tc>
                <a:extLst>
                  <a:ext uri="{0D108BD9-81ED-4DB2-BD59-A6C34878D82A}">
                    <a16:rowId xmlns:a16="http://schemas.microsoft.com/office/drawing/2014/main" val="1115296125"/>
                  </a:ext>
                </a:extLst>
              </a:tr>
              <a:tr h="854206">
                <a:tc>
                  <a:txBody>
                    <a:bodyPr/>
                    <a:lstStyle/>
                    <a:p>
                      <a:pPr algn="ctr" fontAlgn="ctr"/>
                      <a:r>
                        <a:rPr lang="es-ES" sz="1100" b="0" i="0" u="none" strike="noStrike">
                          <a:solidFill>
                            <a:srgbClr val="000000"/>
                          </a:solidFill>
                          <a:effectLst/>
                          <a:latin typeface="Arial" panose="020B0604020202020204" pitchFamily="34" charset="0"/>
                        </a:rPr>
                        <a:t>Sobre costos en la operación por causas atribuibles al contratista.</a:t>
                      </a:r>
                      <a:endParaRPr lang="es-ES" sz="11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r>
                        <a:rPr lang="es-CO" sz="1100" b="0" i="0" u="none" strike="noStrike">
                          <a:solidFill>
                            <a:srgbClr val="000000"/>
                          </a:solidFill>
                          <a:effectLst/>
                          <a:latin typeface="Arial" panose="020B0604020202020204" pitchFamily="34" charset="0"/>
                        </a:rPr>
                        <a:t>Casi Cierto</a:t>
                      </a:r>
                    </a:p>
                  </a:txBody>
                  <a:tcPr marL="0" marR="0" marT="0" marB="0" vert="vert270" anchor="ctr"/>
                </a:tc>
                <a:tc>
                  <a:txBody>
                    <a:bodyPr/>
                    <a:lstStyle/>
                    <a:p>
                      <a:pPr algn="ctr" fontAlgn="ctr"/>
                      <a:r>
                        <a:rPr lang="es-CO" sz="1100" b="0" i="0" u="none" strike="noStrike" dirty="0">
                          <a:solidFill>
                            <a:srgbClr val="000000"/>
                          </a:solidFill>
                          <a:effectLst/>
                          <a:latin typeface="Arial" panose="020B0604020202020204" pitchFamily="34" charset="0"/>
                        </a:rPr>
                        <a:t>Catastrófico</a:t>
                      </a:r>
                    </a:p>
                  </a:txBody>
                  <a:tcPr marL="0" marR="0" marT="0" marB="0" vert="vert270" anchor="ctr"/>
                </a:tc>
                <a:tc vMerge="1">
                  <a:txBody>
                    <a:bodyPr/>
                    <a:lstStyle/>
                    <a:p>
                      <a:endParaRPr lang="es-CO"/>
                    </a:p>
                  </a:txBody>
                  <a:tcPr/>
                </a:tc>
                <a:tc>
                  <a:txBody>
                    <a:bodyPr/>
                    <a:lstStyle/>
                    <a:p>
                      <a:pPr algn="ctr"/>
                      <a:r>
                        <a:rPr lang="es-CO" sz="1100" b="0" i="0" u="none" strike="noStrike" dirty="0">
                          <a:solidFill>
                            <a:srgbClr val="000000"/>
                          </a:solidFill>
                          <a:effectLst/>
                          <a:latin typeface="Arial" panose="020B0604020202020204" pitchFamily="34" charset="0"/>
                        </a:rPr>
                        <a:t>Contratista.</a:t>
                      </a:r>
                      <a:endParaRPr lang="es-CO" dirty="0"/>
                    </a:p>
                  </a:txBody>
                  <a:tcPr marL="9525" marR="9525" marT="9525" marB="0" anchor="ctr"/>
                </a:tc>
                <a:extLst>
                  <a:ext uri="{0D108BD9-81ED-4DB2-BD59-A6C34878D82A}">
                    <a16:rowId xmlns:a16="http://schemas.microsoft.com/office/drawing/2014/main" val="3282490247"/>
                  </a:ext>
                </a:extLst>
              </a:tr>
              <a:tr h="960527">
                <a:tc>
                  <a:txBody>
                    <a:bodyPr/>
                    <a:lstStyle/>
                    <a:p>
                      <a:pPr algn="ctr" fontAlgn="ctr"/>
                      <a:r>
                        <a:rPr lang="es-ES" sz="1100" b="0" i="0" u="none" strike="noStrike">
                          <a:solidFill>
                            <a:srgbClr val="000000"/>
                          </a:solidFill>
                          <a:effectLst/>
                          <a:latin typeface="Arial" panose="020B0604020202020204" pitchFamily="34" charset="0"/>
                        </a:rPr>
                        <a:t>Dificultades, obstáculos de autoridad y/o retrasos en la disposición final de la embarcación definidas para este efecto.</a:t>
                      </a:r>
                      <a:endParaRPr lang="es-ES" sz="11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r>
                        <a:rPr lang="es-CO" sz="1100" b="0" i="0" u="none" strike="noStrike">
                          <a:solidFill>
                            <a:srgbClr val="000000"/>
                          </a:solidFill>
                          <a:effectLst/>
                          <a:latin typeface="Arial" panose="020B0604020202020204" pitchFamily="34" charset="0"/>
                        </a:rPr>
                        <a:t>Casi Cierto</a:t>
                      </a:r>
                    </a:p>
                  </a:txBody>
                  <a:tcPr marL="0" marR="0" marT="0" marB="0" vert="vert270" anchor="ctr"/>
                </a:tc>
                <a:tc>
                  <a:txBody>
                    <a:bodyPr/>
                    <a:lstStyle/>
                    <a:p>
                      <a:pPr algn="ctr" fontAlgn="ctr"/>
                      <a:r>
                        <a:rPr lang="es-CO" sz="1100" b="0" i="0" u="none" strike="noStrike" dirty="0">
                          <a:solidFill>
                            <a:srgbClr val="000000"/>
                          </a:solidFill>
                          <a:effectLst/>
                          <a:latin typeface="Arial" panose="020B0604020202020204" pitchFamily="34" charset="0"/>
                        </a:rPr>
                        <a:t>Catastrófico</a:t>
                      </a:r>
                    </a:p>
                  </a:txBody>
                  <a:tcPr marL="0" marR="0" marT="0" marB="0" vert="vert270" anchor="ctr"/>
                </a:tc>
                <a:tc vMerge="1">
                  <a:txBody>
                    <a:bodyPr/>
                    <a:lstStyle/>
                    <a:p>
                      <a:pPr algn="ctr" fontAlgn="ctr"/>
                      <a:endParaRPr lang="es-CO" sz="1100" b="0" i="0" u="none" strike="noStrike" dirty="0">
                        <a:solidFill>
                          <a:srgbClr val="000000"/>
                        </a:solidFill>
                        <a:effectLst/>
                        <a:latin typeface="Arial" panose="020B0604020202020204" pitchFamily="34" charset="0"/>
                      </a:endParaRPr>
                    </a:p>
                  </a:txBody>
                  <a:tcPr marL="9525" marR="9525" marT="9525" marB="0" anchor="ctr">
                    <a:solidFill>
                      <a:srgbClr val="FF0000"/>
                    </a:solidFill>
                  </a:tcP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s-CO" sz="1100" b="0" i="0" u="none" strike="noStrike" dirty="0">
                          <a:solidFill>
                            <a:srgbClr val="000000"/>
                          </a:solidFill>
                          <a:effectLst/>
                          <a:latin typeface="Arial" panose="020B0604020202020204" pitchFamily="34" charset="0"/>
                        </a:rPr>
                        <a:t>Contratista.</a:t>
                      </a:r>
                    </a:p>
                  </a:txBody>
                  <a:tcPr marL="9525" marR="9525" marT="9525" marB="0" anchor="ctr"/>
                </a:tc>
                <a:extLst>
                  <a:ext uri="{0D108BD9-81ED-4DB2-BD59-A6C34878D82A}">
                    <a16:rowId xmlns:a16="http://schemas.microsoft.com/office/drawing/2014/main" val="3617693628"/>
                  </a:ext>
                </a:extLst>
              </a:tr>
            </a:tbl>
          </a:graphicData>
        </a:graphic>
      </p:graphicFrame>
    </p:spTree>
    <p:extLst>
      <p:ext uri="{BB962C8B-B14F-4D97-AF65-F5344CB8AC3E}">
        <p14:creationId xmlns:p14="http://schemas.microsoft.com/office/powerpoint/2010/main" val="20850946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47777"/>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Análisis de Riesgos</a:t>
            </a:r>
            <a:endParaRPr lang="es-CO" dirty="0"/>
          </a:p>
        </p:txBody>
      </p:sp>
      <p:graphicFrame>
        <p:nvGraphicFramePr>
          <p:cNvPr id="14" name="Tabla 14">
            <a:extLst>
              <a:ext uri="{FF2B5EF4-FFF2-40B4-BE49-F238E27FC236}">
                <a16:creationId xmlns:a16="http://schemas.microsoft.com/office/drawing/2014/main" id="{686632CF-293F-4726-A410-73AFC0329F0A}"/>
              </a:ext>
            </a:extLst>
          </p:cNvPr>
          <p:cNvGraphicFramePr>
            <a:graphicFrameLocks noGrp="1"/>
          </p:cNvGraphicFramePr>
          <p:nvPr/>
        </p:nvGraphicFramePr>
        <p:xfrm>
          <a:off x="1554796" y="2154419"/>
          <a:ext cx="8504578" cy="4154774"/>
        </p:xfrm>
        <a:graphic>
          <a:graphicData uri="http://schemas.openxmlformats.org/drawingml/2006/table">
            <a:tbl>
              <a:tblPr firstRow="1" bandRow="1">
                <a:tableStyleId>{5C22544A-7EE6-4342-B048-85BDC9FD1C3A}</a:tableStyleId>
              </a:tblPr>
              <a:tblGrid>
                <a:gridCol w="3792174">
                  <a:extLst>
                    <a:ext uri="{9D8B030D-6E8A-4147-A177-3AD203B41FA5}">
                      <a16:colId xmlns:a16="http://schemas.microsoft.com/office/drawing/2014/main" val="2327928764"/>
                    </a:ext>
                  </a:extLst>
                </a:gridCol>
                <a:gridCol w="771106">
                  <a:extLst>
                    <a:ext uri="{9D8B030D-6E8A-4147-A177-3AD203B41FA5}">
                      <a16:colId xmlns:a16="http://schemas.microsoft.com/office/drawing/2014/main" val="3622688734"/>
                    </a:ext>
                  </a:extLst>
                </a:gridCol>
                <a:gridCol w="1019594">
                  <a:extLst>
                    <a:ext uri="{9D8B030D-6E8A-4147-A177-3AD203B41FA5}">
                      <a16:colId xmlns:a16="http://schemas.microsoft.com/office/drawing/2014/main" val="3171213412"/>
                    </a:ext>
                  </a:extLst>
                </a:gridCol>
                <a:gridCol w="800804">
                  <a:extLst>
                    <a:ext uri="{9D8B030D-6E8A-4147-A177-3AD203B41FA5}">
                      <a16:colId xmlns:a16="http://schemas.microsoft.com/office/drawing/2014/main" val="2399890859"/>
                    </a:ext>
                  </a:extLst>
                </a:gridCol>
                <a:gridCol w="2120900">
                  <a:extLst>
                    <a:ext uri="{9D8B030D-6E8A-4147-A177-3AD203B41FA5}">
                      <a16:colId xmlns:a16="http://schemas.microsoft.com/office/drawing/2014/main" val="3964485363"/>
                    </a:ext>
                  </a:extLst>
                </a:gridCol>
              </a:tblGrid>
              <a:tr h="891069">
                <a:tc>
                  <a:txBody>
                    <a:bodyPr/>
                    <a:lstStyle/>
                    <a:p>
                      <a:pPr algn="ctr" fontAlgn="ctr"/>
                      <a:r>
                        <a:rPr lang="es-CO" sz="1100" b="0" i="0" u="none" strike="noStrike" dirty="0">
                          <a:solidFill>
                            <a:srgbClr val="000000"/>
                          </a:solidFill>
                          <a:effectLst/>
                          <a:latin typeface="Arial" panose="020B0604020202020204" pitchFamily="34" charset="0"/>
                        </a:rPr>
                        <a:t>Qué puede ocurrir</a:t>
                      </a:r>
                    </a:p>
                  </a:txBody>
                  <a:tcPr marL="9525" marR="9525" marT="9525" marB="0" anchor="ctr"/>
                </a:tc>
                <a:tc>
                  <a:txBody>
                    <a:bodyPr/>
                    <a:lstStyle/>
                    <a:p>
                      <a:pPr algn="ctr" fontAlgn="ctr"/>
                      <a:r>
                        <a:rPr lang="es-CO" sz="1100" b="0" i="0" u="none" strike="noStrike" dirty="0">
                          <a:solidFill>
                            <a:srgbClr val="000000"/>
                          </a:solidFill>
                          <a:effectLst/>
                          <a:latin typeface="Arial" panose="020B0604020202020204" pitchFamily="34" charset="0"/>
                        </a:rPr>
                        <a:t>Probabilidad</a:t>
                      </a:r>
                    </a:p>
                  </a:txBody>
                  <a:tcPr marL="9525" marR="9525" marT="9525" marB="0" vert="vert270" anchor="ctr"/>
                </a:tc>
                <a:tc>
                  <a:txBody>
                    <a:bodyPr/>
                    <a:lstStyle/>
                    <a:p>
                      <a:pPr algn="ctr" fontAlgn="ctr"/>
                      <a:r>
                        <a:rPr lang="es-CO" sz="1100" b="0" i="0" u="none" strike="noStrike" dirty="0">
                          <a:solidFill>
                            <a:srgbClr val="000000"/>
                          </a:solidFill>
                          <a:effectLst/>
                          <a:latin typeface="Arial" panose="020B0604020202020204" pitchFamily="34" charset="0"/>
                        </a:rPr>
                        <a:t>Impacto</a:t>
                      </a:r>
                    </a:p>
                  </a:txBody>
                  <a:tcPr marL="9525" marR="9525" marT="9525" marB="0" vert="vert270" anchor="ctr"/>
                </a:tc>
                <a:tc>
                  <a:txBody>
                    <a:bodyPr/>
                    <a:lstStyle/>
                    <a:p>
                      <a:pPr algn="ctr" fontAlgn="ctr"/>
                      <a:r>
                        <a:rPr lang="es-CO" sz="1100" b="0" i="0" u="none" strike="noStrike" dirty="0">
                          <a:solidFill>
                            <a:srgbClr val="000000"/>
                          </a:solidFill>
                          <a:effectLst/>
                          <a:latin typeface="Arial" panose="020B0604020202020204" pitchFamily="34" charset="0"/>
                        </a:rPr>
                        <a:t>Nivel de riesgo</a:t>
                      </a:r>
                    </a:p>
                  </a:txBody>
                  <a:tcPr marL="9525" marR="9525" marT="9525" marB="0" vert="vert270" anchor="ctr"/>
                </a:tc>
                <a:tc>
                  <a:txBody>
                    <a:bodyPr/>
                    <a:lstStyle/>
                    <a:p>
                      <a:pPr algn="ctr" fontAlgn="ctr"/>
                      <a:r>
                        <a:rPr lang="es-ES" sz="1100" b="0" i="0" u="none" strike="noStrike">
                          <a:solidFill>
                            <a:srgbClr val="000000"/>
                          </a:solidFill>
                          <a:effectLst/>
                          <a:latin typeface="Arial" panose="020B0604020202020204" pitchFamily="34" charset="0"/>
                        </a:rPr>
                        <a:t>Encargado de gestionar el riesgo</a:t>
                      </a:r>
                    </a:p>
                  </a:txBody>
                  <a:tcPr marL="9525" marR="9525" marT="9525" marB="0" anchor="ctr"/>
                </a:tc>
                <a:extLst>
                  <a:ext uri="{0D108BD9-81ED-4DB2-BD59-A6C34878D82A}">
                    <a16:rowId xmlns:a16="http://schemas.microsoft.com/office/drawing/2014/main" val="1886665736"/>
                  </a:ext>
                </a:extLst>
              </a:tr>
              <a:tr h="675249">
                <a:tc>
                  <a:txBody>
                    <a:bodyPr/>
                    <a:lstStyle/>
                    <a:p>
                      <a:pPr algn="ctr" fontAlgn="ctr"/>
                      <a:r>
                        <a:rPr lang="es-ES" sz="1100" b="0" i="0" u="none" strike="noStrike" dirty="0">
                          <a:solidFill>
                            <a:srgbClr val="000000"/>
                          </a:solidFill>
                          <a:effectLst/>
                          <a:latin typeface="Arial" panose="020B0604020202020204" pitchFamily="34" charset="0"/>
                        </a:rPr>
                        <a:t>Daño al arrecife coralino al momento de realizar las maniobras</a:t>
                      </a:r>
                    </a:p>
                  </a:txBody>
                  <a:tcPr marL="0" marR="0" marT="0" marB="0" anchor="ctr"/>
                </a:tc>
                <a:tc>
                  <a:txBody>
                    <a:bodyPr/>
                    <a:lstStyle/>
                    <a:p>
                      <a:pPr algn="ctr" fontAlgn="ctr"/>
                      <a:r>
                        <a:rPr lang="es-CO" sz="1100" b="0" i="0" u="none" strike="noStrike" dirty="0">
                          <a:solidFill>
                            <a:srgbClr val="000000"/>
                          </a:solidFill>
                          <a:effectLst/>
                          <a:latin typeface="Arial" panose="020B0604020202020204" pitchFamily="34" charset="0"/>
                        </a:rPr>
                        <a:t>Probable</a:t>
                      </a:r>
                    </a:p>
                  </a:txBody>
                  <a:tcPr marL="0" marR="0" marT="0" marB="0" vert="vert270" anchor="ctr"/>
                </a:tc>
                <a:tc>
                  <a:txBody>
                    <a:bodyPr/>
                    <a:lstStyle/>
                    <a:p>
                      <a:pPr algn="ctr" fontAlgn="ctr"/>
                      <a:r>
                        <a:rPr lang="es-CO" sz="1100" b="0" i="0" u="none" strike="noStrike" dirty="0">
                          <a:solidFill>
                            <a:srgbClr val="000000"/>
                          </a:solidFill>
                          <a:effectLst/>
                          <a:latin typeface="Arial" panose="020B0604020202020204" pitchFamily="34" charset="0"/>
                        </a:rPr>
                        <a:t>Mayor</a:t>
                      </a:r>
                    </a:p>
                  </a:txBody>
                  <a:tcPr marL="0" marR="0" marT="0" marB="0" vert="vert270" anchor="ctr"/>
                </a:tc>
                <a:tc rowSpan="5">
                  <a:txBody>
                    <a:bodyPr/>
                    <a:lstStyle/>
                    <a:p>
                      <a:pPr algn="ctr" fontAlgn="ctr"/>
                      <a:r>
                        <a:rPr lang="es-CO" sz="1100" b="0" i="0" u="none" strike="noStrike" dirty="0">
                          <a:solidFill>
                            <a:srgbClr val="000000"/>
                          </a:solidFill>
                          <a:effectLst/>
                          <a:latin typeface="Arial" panose="020B0604020202020204" pitchFamily="34" charset="0"/>
                        </a:rPr>
                        <a:t>Riesgo alto</a:t>
                      </a:r>
                    </a:p>
                  </a:txBody>
                  <a:tcPr marL="9525" marR="9525" marT="9525" marB="0" anchor="ctr">
                    <a:solidFill>
                      <a:srgbClr val="FFC000"/>
                    </a:solidFill>
                  </a:tcPr>
                </a:tc>
                <a:tc>
                  <a:txBody>
                    <a:bodyPr/>
                    <a:lstStyle/>
                    <a:p>
                      <a:pPr algn="ctr" fontAlgn="ctr"/>
                      <a:r>
                        <a:rPr lang="es-CO" sz="1100" b="0" i="0" u="none" strike="noStrike">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3441352113"/>
                  </a:ext>
                </a:extLst>
              </a:tr>
              <a:tr h="868159">
                <a:tc>
                  <a:txBody>
                    <a:bodyPr/>
                    <a:lstStyle/>
                    <a:p>
                      <a:pPr algn="ctr" fontAlgn="ctr"/>
                      <a:r>
                        <a:rPr lang="es-ES" sz="1100" b="0" i="0" u="none" strike="noStrike">
                          <a:solidFill>
                            <a:srgbClr val="000000"/>
                          </a:solidFill>
                          <a:effectLst/>
                          <a:latin typeface="Arial" panose="020B0604020202020204" pitchFamily="34" charset="0"/>
                        </a:rPr>
                        <a:t>Daño y/o perjuicios a terceros en sus bienes o en sus personas.</a:t>
                      </a:r>
                    </a:p>
                  </a:txBody>
                  <a:tcPr marL="0" marR="0" marT="0" marB="0" anchor="ctr"/>
                </a:tc>
                <a:tc>
                  <a:txBody>
                    <a:bodyPr/>
                    <a:lstStyle/>
                    <a:p>
                      <a:pPr algn="ctr" fontAlgn="ctr"/>
                      <a:r>
                        <a:rPr lang="es-CO" sz="1100" b="0" i="0" u="none" strike="noStrike">
                          <a:solidFill>
                            <a:srgbClr val="000000"/>
                          </a:solidFill>
                          <a:effectLst/>
                          <a:latin typeface="Arial" panose="020B0604020202020204" pitchFamily="34" charset="0"/>
                        </a:rPr>
                        <a:t>Improbable</a:t>
                      </a:r>
                    </a:p>
                  </a:txBody>
                  <a:tcPr marL="0" marR="0" marT="0" marB="0" vert="vert270" anchor="ctr"/>
                </a:tc>
                <a:tc>
                  <a:txBody>
                    <a:bodyPr/>
                    <a:lstStyle/>
                    <a:p>
                      <a:pPr algn="ctr" fontAlgn="ctr"/>
                      <a:r>
                        <a:rPr lang="es-CO" sz="1100" b="0" i="0" u="none" strike="noStrike" dirty="0">
                          <a:solidFill>
                            <a:srgbClr val="000000"/>
                          </a:solidFill>
                          <a:effectLst/>
                          <a:latin typeface="Arial" panose="020B0604020202020204" pitchFamily="34" charset="0"/>
                        </a:rPr>
                        <a:t>Catastrófico</a:t>
                      </a:r>
                    </a:p>
                  </a:txBody>
                  <a:tcPr marL="0" marR="0" marT="0" marB="0" vert="vert270" anchor="ctr"/>
                </a:tc>
                <a:tc vMerge="1">
                  <a:txBody>
                    <a:bodyPr/>
                    <a:lstStyle/>
                    <a:p>
                      <a:endParaRPr lang="es-CO"/>
                    </a:p>
                  </a:txBody>
                  <a:tcPr/>
                </a:tc>
                <a:tc>
                  <a:txBody>
                    <a:bodyPr/>
                    <a:lstStyle/>
                    <a:p>
                      <a:pPr algn="ctr" fontAlgn="ctr"/>
                      <a:r>
                        <a:rPr lang="es-CO" sz="1100" b="0" i="0" u="none" strike="noStrike" dirty="0">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3131971223"/>
                  </a:ext>
                </a:extLst>
              </a:tr>
              <a:tr h="589801">
                <a:tc>
                  <a:txBody>
                    <a:bodyPr/>
                    <a:lstStyle/>
                    <a:p>
                      <a:pPr algn="ctr" fontAlgn="ctr"/>
                      <a:r>
                        <a:rPr lang="es-ES" sz="1100" b="0" i="0" u="none" strike="noStrike">
                          <a:solidFill>
                            <a:srgbClr val="000000"/>
                          </a:solidFill>
                          <a:effectLst/>
                          <a:latin typeface="Arial" panose="020B0604020202020204" pitchFamily="34" charset="0"/>
                        </a:rPr>
                        <a:t>Daños y pérdida de equipos, maquinaria y embarcaciones empleadas en la ejecución de las actividades.</a:t>
                      </a:r>
                    </a:p>
                  </a:txBody>
                  <a:tcPr marL="0" marR="0" marT="0" marB="0" anchor="ctr"/>
                </a:tc>
                <a:tc>
                  <a:txBody>
                    <a:bodyPr/>
                    <a:lstStyle/>
                    <a:p>
                      <a:pPr algn="ctr" fontAlgn="ctr"/>
                      <a:r>
                        <a:rPr lang="es-CO" sz="1100" b="0" i="0" u="none" strike="noStrike">
                          <a:solidFill>
                            <a:srgbClr val="000000"/>
                          </a:solidFill>
                          <a:effectLst/>
                          <a:latin typeface="Arial" panose="020B0604020202020204" pitchFamily="34" charset="0"/>
                        </a:rPr>
                        <a:t>Probable</a:t>
                      </a:r>
                    </a:p>
                  </a:txBody>
                  <a:tcPr marL="0" marR="0" marT="0" marB="0" vert="vert270" anchor="ctr"/>
                </a:tc>
                <a:tc>
                  <a:txBody>
                    <a:bodyPr/>
                    <a:lstStyle/>
                    <a:p>
                      <a:pPr algn="ctr" fontAlgn="ctr"/>
                      <a:r>
                        <a:rPr lang="es-CO" sz="1100" b="0" i="0" u="none" strike="noStrike" dirty="0">
                          <a:solidFill>
                            <a:srgbClr val="000000"/>
                          </a:solidFill>
                          <a:effectLst/>
                          <a:latin typeface="Arial" panose="020B0604020202020204" pitchFamily="34" charset="0"/>
                        </a:rPr>
                        <a:t>Mayor</a:t>
                      </a:r>
                    </a:p>
                  </a:txBody>
                  <a:tcPr marL="0" marR="0" marT="0" marB="0" vert="vert270" anchor="ctr"/>
                </a:tc>
                <a:tc vMerge="1">
                  <a:txBody>
                    <a:bodyPr/>
                    <a:lstStyle/>
                    <a:p>
                      <a:endParaRPr lang="es-CO"/>
                    </a:p>
                  </a:txBody>
                  <a:tcPr/>
                </a:tc>
                <a:tc>
                  <a:txBody>
                    <a:bodyPr/>
                    <a:lstStyle/>
                    <a:p>
                      <a:pPr algn="ctr" fontAlgn="ctr"/>
                      <a:r>
                        <a:rPr lang="es-CO" sz="1100" b="0" i="0" u="none" strike="noStrike" dirty="0">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2242600711"/>
                  </a:ext>
                </a:extLst>
              </a:tr>
              <a:tr h="573649">
                <a:tc>
                  <a:txBody>
                    <a:bodyPr/>
                    <a:lstStyle/>
                    <a:p>
                      <a:pPr algn="ctr" fontAlgn="ctr"/>
                      <a:r>
                        <a:rPr lang="es-ES" sz="1100" b="0" i="0" u="none" strike="noStrike">
                          <a:solidFill>
                            <a:srgbClr val="000000"/>
                          </a:solidFill>
                          <a:effectLst/>
                          <a:latin typeface="Arial" panose="020B0604020202020204" pitchFamily="34" charset="0"/>
                        </a:rPr>
                        <a:t>Condiciones climatológicas y marítimas adversas. En la maniobra o en el trayecto a Cartagena</a:t>
                      </a:r>
                      <a:endParaRPr lang="es-ES" sz="11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ctr"/>
                      <a:r>
                        <a:rPr lang="es-CO" sz="1100" b="0" i="0" u="none" strike="noStrike">
                          <a:solidFill>
                            <a:srgbClr val="000000"/>
                          </a:solidFill>
                          <a:effectLst/>
                          <a:latin typeface="Arial" panose="020B0604020202020204" pitchFamily="34" charset="0"/>
                        </a:rPr>
                        <a:t>Posible</a:t>
                      </a:r>
                    </a:p>
                  </a:txBody>
                  <a:tcPr marL="0" marR="0" marT="0" marB="0" vert="vert270" anchor="ctr"/>
                </a:tc>
                <a:tc>
                  <a:txBody>
                    <a:bodyPr/>
                    <a:lstStyle/>
                    <a:p>
                      <a:pPr algn="ctr" fontAlgn="ctr"/>
                      <a:r>
                        <a:rPr lang="es-CO" sz="1100" b="0" i="0" u="none" strike="noStrike" dirty="0">
                          <a:solidFill>
                            <a:srgbClr val="000000"/>
                          </a:solidFill>
                          <a:effectLst/>
                          <a:latin typeface="Arial" panose="020B0604020202020204" pitchFamily="34" charset="0"/>
                        </a:rPr>
                        <a:t>Mayor</a:t>
                      </a:r>
                    </a:p>
                  </a:txBody>
                  <a:tcPr marL="0" marR="0" marT="0" marB="0" vert="vert270" anchor="ctr"/>
                </a:tc>
                <a:tc vMerge="1">
                  <a:txBody>
                    <a:bodyPr/>
                    <a:lstStyle/>
                    <a:p>
                      <a:endParaRPr lang="es-CO"/>
                    </a:p>
                  </a:txBody>
                  <a:tcPr/>
                </a:tc>
                <a:tc>
                  <a:txBody>
                    <a:bodyPr/>
                    <a:lstStyle/>
                    <a:p>
                      <a:pPr algn="ctr"/>
                      <a:r>
                        <a:rPr lang="es-CO" sz="1100" b="0" i="0" u="none" strike="noStrike" dirty="0">
                          <a:solidFill>
                            <a:srgbClr val="000000"/>
                          </a:solidFill>
                          <a:effectLst/>
                          <a:latin typeface="Arial" panose="020B0604020202020204" pitchFamily="34" charset="0"/>
                        </a:rPr>
                        <a:t>Contratista/Contratante.</a:t>
                      </a:r>
                      <a:endParaRPr lang="es-CO" dirty="0"/>
                    </a:p>
                  </a:txBody>
                  <a:tcPr marL="0" marR="0" marT="0" marB="0" anchor="ctr"/>
                </a:tc>
                <a:extLst>
                  <a:ext uri="{0D108BD9-81ED-4DB2-BD59-A6C34878D82A}">
                    <a16:rowId xmlns:a16="http://schemas.microsoft.com/office/drawing/2014/main" val="3570144568"/>
                  </a:ext>
                </a:extLst>
              </a:tr>
              <a:tr h="556847">
                <a:tc>
                  <a:txBody>
                    <a:bodyPr/>
                    <a:lstStyle/>
                    <a:p>
                      <a:pPr algn="ctr" fontAlgn="ctr"/>
                      <a:r>
                        <a:rPr lang="es-ES" sz="1100" b="0" i="0" u="none" strike="noStrike">
                          <a:solidFill>
                            <a:srgbClr val="000000"/>
                          </a:solidFill>
                          <a:effectLst/>
                          <a:latin typeface="Arial" panose="020B0604020202020204" pitchFamily="34" charset="0"/>
                        </a:rPr>
                        <a:t>Dificultades, demoras, y/o negación del plan de intervención y plan de manejo ambiental de la embarcación.</a:t>
                      </a:r>
                      <a:endParaRPr lang="es-ES" sz="11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ctr"/>
                      <a:r>
                        <a:rPr lang="es-CO" sz="1100" b="0" i="0" u="none" strike="noStrike">
                          <a:solidFill>
                            <a:srgbClr val="000000"/>
                          </a:solidFill>
                          <a:effectLst/>
                          <a:latin typeface="Arial" panose="020B0604020202020204" pitchFamily="34" charset="0"/>
                        </a:rPr>
                        <a:t>Casi Cierto</a:t>
                      </a:r>
                    </a:p>
                  </a:txBody>
                  <a:tcPr marL="0" marR="0" marT="0" marB="0" vert="vert270" anchor="ctr"/>
                </a:tc>
                <a:tc>
                  <a:txBody>
                    <a:bodyPr/>
                    <a:lstStyle/>
                    <a:p>
                      <a:pPr algn="ctr" fontAlgn="ctr"/>
                      <a:r>
                        <a:rPr lang="es-CO" sz="1100" b="0" i="0" u="none" strike="noStrike" dirty="0">
                          <a:solidFill>
                            <a:srgbClr val="000000"/>
                          </a:solidFill>
                          <a:effectLst/>
                          <a:latin typeface="Arial" panose="020B0604020202020204" pitchFamily="34" charset="0"/>
                        </a:rPr>
                        <a:t>Mayor</a:t>
                      </a:r>
                    </a:p>
                  </a:txBody>
                  <a:tcPr marL="0" marR="0" marT="0" marB="0" vert="vert270" anchor="ctr"/>
                </a:tc>
                <a:tc vMerge="1">
                  <a:txBody>
                    <a:bodyPr/>
                    <a:lstStyle/>
                    <a:p>
                      <a:pPr algn="ctr" fontAlgn="ctr"/>
                      <a:endParaRPr lang="es-CO" sz="1100" b="0" i="0" u="none" strike="noStrike" dirty="0">
                        <a:solidFill>
                          <a:srgbClr val="000000"/>
                        </a:solidFill>
                        <a:effectLst/>
                        <a:latin typeface="Arial" panose="020B0604020202020204" pitchFamily="34" charset="0"/>
                      </a:endParaRPr>
                    </a:p>
                  </a:txBody>
                  <a:tcPr marL="9525" marR="9525" marT="9525" marB="0" anchor="ctr">
                    <a:solidFill>
                      <a:srgbClr val="FFFF00"/>
                    </a:solidFill>
                  </a:tcPr>
                </a:tc>
                <a:tc>
                  <a:txBody>
                    <a:bodyPr/>
                    <a:lstStyle/>
                    <a:p>
                      <a:pPr algn="ctr" fontAlgn="ctr"/>
                      <a:r>
                        <a:rPr lang="es-CO" sz="1100" b="0" i="0" u="none" strike="noStrike" dirty="0">
                          <a:solidFill>
                            <a:srgbClr val="000000"/>
                          </a:solidFill>
                          <a:effectLst/>
                          <a:latin typeface="Arial" panose="020B0604020202020204" pitchFamily="34" charset="0"/>
                        </a:rPr>
                        <a:t>Contratista/Contratante.</a:t>
                      </a:r>
                    </a:p>
                  </a:txBody>
                  <a:tcPr marL="0" marR="0" marT="0" marB="0" anchor="ctr"/>
                </a:tc>
                <a:extLst>
                  <a:ext uri="{0D108BD9-81ED-4DB2-BD59-A6C34878D82A}">
                    <a16:rowId xmlns:a16="http://schemas.microsoft.com/office/drawing/2014/main" val="3569267011"/>
                  </a:ext>
                </a:extLst>
              </a:tr>
            </a:tbl>
          </a:graphicData>
        </a:graphic>
      </p:graphicFrame>
    </p:spTree>
    <p:extLst>
      <p:ext uri="{BB962C8B-B14F-4D97-AF65-F5344CB8AC3E}">
        <p14:creationId xmlns:p14="http://schemas.microsoft.com/office/powerpoint/2010/main" val="38235539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47777"/>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Análisis de Riesgos</a:t>
            </a:r>
            <a:endParaRPr lang="es-CO" dirty="0"/>
          </a:p>
        </p:txBody>
      </p:sp>
      <p:graphicFrame>
        <p:nvGraphicFramePr>
          <p:cNvPr id="10" name="Tabla 14">
            <a:extLst>
              <a:ext uri="{FF2B5EF4-FFF2-40B4-BE49-F238E27FC236}">
                <a16:creationId xmlns:a16="http://schemas.microsoft.com/office/drawing/2014/main" id="{1B6B36B8-A2E2-48E1-817D-7F51C57C7A95}"/>
              </a:ext>
            </a:extLst>
          </p:cNvPr>
          <p:cNvGraphicFramePr>
            <a:graphicFrameLocks noGrp="1"/>
          </p:cNvGraphicFramePr>
          <p:nvPr/>
        </p:nvGraphicFramePr>
        <p:xfrm>
          <a:off x="1550283" y="2412343"/>
          <a:ext cx="8504578" cy="3547761"/>
        </p:xfrm>
        <a:graphic>
          <a:graphicData uri="http://schemas.openxmlformats.org/drawingml/2006/table">
            <a:tbl>
              <a:tblPr firstRow="1" bandRow="1">
                <a:tableStyleId>{5C22544A-7EE6-4342-B048-85BDC9FD1C3A}</a:tableStyleId>
              </a:tblPr>
              <a:tblGrid>
                <a:gridCol w="3792174">
                  <a:extLst>
                    <a:ext uri="{9D8B030D-6E8A-4147-A177-3AD203B41FA5}">
                      <a16:colId xmlns:a16="http://schemas.microsoft.com/office/drawing/2014/main" val="2327928764"/>
                    </a:ext>
                  </a:extLst>
                </a:gridCol>
                <a:gridCol w="774700">
                  <a:extLst>
                    <a:ext uri="{9D8B030D-6E8A-4147-A177-3AD203B41FA5}">
                      <a16:colId xmlns:a16="http://schemas.microsoft.com/office/drawing/2014/main" val="3622688734"/>
                    </a:ext>
                  </a:extLst>
                </a:gridCol>
                <a:gridCol w="1016000">
                  <a:extLst>
                    <a:ext uri="{9D8B030D-6E8A-4147-A177-3AD203B41FA5}">
                      <a16:colId xmlns:a16="http://schemas.microsoft.com/office/drawing/2014/main" val="3171213412"/>
                    </a:ext>
                  </a:extLst>
                </a:gridCol>
                <a:gridCol w="800804">
                  <a:extLst>
                    <a:ext uri="{9D8B030D-6E8A-4147-A177-3AD203B41FA5}">
                      <a16:colId xmlns:a16="http://schemas.microsoft.com/office/drawing/2014/main" val="2399890859"/>
                    </a:ext>
                  </a:extLst>
                </a:gridCol>
                <a:gridCol w="2120900">
                  <a:extLst>
                    <a:ext uri="{9D8B030D-6E8A-4147-A177-3AD203B41FA5}">
                      <a16:colId xmlns:a16="http://schemas.microsoft.com/office/drawing/2014/main" val="3964485363"/>
                    </a:ext>
                  </a:extLst>
                </a:gridCol>
              </a:tblGrid>
              <a:tr h="902675">
                <a:tc>
                  <a:txBody>
                    <a:bodyPr/>
                    <a:lstStyle/>
                    <a:p>
                      <a:pPr algn="ctr" fontAlgn="ctr"/>
                      <a:r>
                        <a:rPr lang="es-CO" sz="1100" b="0" i="0" u="none" strike="noStrike" dirty="0">
                          <a:solidFill>
                            <a:srgbClr val="000000"/>
                          </a:solidFill>
                          <a:effectLst/>
                          <a:latin typeface="Arial" panose="020B0604020202020204" pitchFamily="34" charset="0"/>
                        </a:rPr>
                        <a:t>Qué puede ocurrir</a:t>
                      </a:r>
                    </a:p>
                  </a:txBody>
                  <a:tcPr marL="9525" marR="9525" marT="9525" marB="0" anchor="ctr"/>
                </a:tc>
                <a:tc>
                  <a:txBody>
                    <a:bodyPr/>
                    <a:lstStyle/>
                    <a:p>
                      <a:pPr algn="ctr" fontAlgn="ctr"/>
                      <a:r>
                        <a:rPr lang="es-CO" sz="1100" b="0" i="0" u="none" strike="noStrike" dirty="0">
                          <a:solidFill>
                            <a:srgbClr val="000000"/>
                          </a:solidFill>
                          <a:effectLst/>
                          <a:latin typeface="Arial" panose="020B0604020202020204" pitchFamily="34" charset="0"/>
                        </a:rPr>
                        <a:t>Probabilidad</a:t>
                      </a:r>
                    </a:p>
                  </a:txBody>
                  <a:tcPr marL="9525" marR="9525" marT="9525" marB="0" vert="vert270" anchor="ctr"/>
                </a:tc>
                <a:tc>
                  <a:txBody>
                    <a:bodyPr/>
                    <a:lstStyle/>
                    <a:p>
                      <a:pPr algn="ctr" fontAlgn="ctr"/>
                      <a:r>
                        <a:rPr lang="es-CO" sz="1100" b="0" i="0" u="none" strike="noStrike" dirty="0">
                          <a:solidFill>
                            <a:srgbClr val="000000"/>
                          </a:solidFill>
                          <a:effectLst/>
                          <a:latin typeface="Arial" panose="020B0604020202020204" pitchFamily="34" charset="0"/>
                        </a:rPr>
                        <a:t>Impacto</a:t>
                      </a:r>
                    </a:p>
                  </a:txBody>
                  <a:tcPr marL="9525" marR="9525" marT="9525" marB="0" vert="vert270" anchor="ctr"/>
                </a:tc>
                <a:tc>
                  <a:txBody>
                    <a:bodyPr/>
                    <a:lstStyle/>
                    <a:p>
                      <a:pPr algn="ctr" fontAlgn="ctr"/>
                      <a:r>
                        <a:rPr lang="es-CO" sz="1100" b="0" i="0" u="none" strike="noStrike" dirty="0">
                          <a:solidFill>
                            <a:srgbClr val="000000"/>
                          </a:solidFill>
                          <a:effectLst/>
                          <a:latin typeface="Arial" panose="020B0604020202020204" pitchFamily="34" charset="0"/>
                        </a:rPr>
                        <a:t>Nivel de riesgo</a:t>
                      </a:r>
                    </a:p>
                  </a:txBody>
                  <a:tcPr marL="9525" marR="9525" marT="9525" marB="0" vert="vert270" anchor="ctr"/>
                </a:tc>
                <a:tc>
                  <a:txBody>
                    <a:bodyPr/>
                    <a:lstStyle/>
                    <a:p>
                      <a:pPr algn="ctr" fontAlgn="ctr"/>
                      <a:r>
                        <a:rPr lang="es-ES" sz="1100" b="0" i="0" u="none" strike="noStrike">
                          <a:solidFill>
                            <a:srgbClr val="000000"/>
                          </a:solidFill>
                          <a:effectLst/>
                          <a:latin typeface="Arial" panose="020B0604020202020204" pitchFamily="34" charset="0"/>
                        </a:rPr>
                        <a:t>Encargado de gestionar el riesgo</a:t>
                      </a:r>
                    </a:p>
                  </a:txBody>
                  <a:tcPr marL="9525" marR="9525" marT="9525" marB="0" anchor="ctr"/>
                </a:tc>
                <a:extLst>
                  <a:ext uri="{0D108BD9-81ED-4DB2-BD59-A6C34878D82A}">
                    <a16:rowId xmlns:a16="http://schemas.microsoft.com/office/drawing/2014/main" val="1886665736"/>
                  </a:ext>
                </a:extLst>
              </a:tr>
              <a:tr h="773724">
                <a:tc>
                  <a:txBody>
                    <a:bodyPr/>
                    <a:lstStyle/>
                    <a:p>
                      <a:pPr algn="ctr" fontAlgn="ctr"/>
                      <a:r>
                        <a:rPr lang="es-ES" sz="1100" b="0" i="0" u="none" strike="noStrike">
                          <a:solidFill>
                            <a:srgbClr val="000000"/>
                          </a:solidFill>
                          <a:effectLst/>
                          <a:latin typeface="Arial" panose="020B0604020202020204" pitchFamily="34" charset="0"/>
                        </a:rPr>
                        <a:t>Ruptura de la embarcación al momento de la maniobra de la embarcación Mr. Goby</a:t>
                      </a:r>
                    </a:p>
                  </a:txBody>
                  <a:tcPr marL="0" marR="0" marT="0" marB="0" anchor="ctr"/>
                </a:tc>
                <a:tc>
                  <a:txBody>
                    <a:bodyPr/>
                    <a:lstStyle/>
                    <a:p>
                      <a:pPr algn="ctr" fontAlgn="ctr"/>
                      <a:r>
                        <a:rPr lang="es-CO" sz="1100" b="0" i="0" u="none" strike="noStrike">
                          <a:solidFill>
                            <a:srgbClr val="000000"/>
                          </a:solidFill>
                          <a:effectLst/>
                          <a:latin typeface="Arial" panose="020B0604020202020204" pitchFamily="34" charset="0"/>
                        </a:rPr>
                        <a:t>Raro</a:t>
                      </a:r>
                    </a:p>
                  </a:txBody>
                  <a:tcPr marL="0" marR="0" marT="0" marB="0" vert="vert270" anchor="ctr"/>
                </a:tc>
                <a:tc>
                  <a:txBody>
                    <a:bodyPr/>
                    <a:lstStyle/>
                    <a:p>
                      <a:pPr algn="ctr" fontAlgn="ctr"/>
                      <a:r>
                        <a:rPr lang="es-CO" sz="1100" b="0" i="0" u="none" strike="noStrike">
                          <a:solidFill>
                            <a:srgbClr val="000000"/>
                          </a:solidFill>
                          <a:effectLst/>
                          <a:latin typeface="Arial" panose="020B0604020202020204" pitchFamily="34" charset="0"/>
                        </a:rPr>
                        <a:t>Catastrófico</a:t>
                      </a:r>
                    </a:p>
                  </a:txBody>
                  <a:tcPr marL="0" marR="0" marT="0" marB="0" vert="vert270" anchor="ctr"/>
                </a:tc>
                <a:tc rowSpan="3">
                  <a:txBody>
                    <a:bodyPr/>
                    <a:lstStyle/>
                    <a:p>
                      <a:pPr algn="ctr" fontAlgn="ctr"/>
                      <a:r>
                        <a:rPr lang="es-ES" sz="1100" b="0" i="0" u="none" strike="noStrike" dirty="0">
                          <a:solidFill>
                            <a:srgbClr val="000000"/>
                          </a:solidFill>
                          <a:effectLst/>
                          <a:latin typeface="Arial" panose="020B0604020202020204" pitchFamily="34" charset="0"/>
                        </a:rPr>
                        <a:t>Riesgo Moderado</a:t>
                      </a:r>
                      <a:endParaRPr lang="es-CO" sz="1100" b="0" i="0" u="none" strike="noStrike" dirty="0">
                        <a:solidFill>
                          <a:srgbClr val="000000"/>
                        </a:solidFill>
                        <a:effectLst/>
                        <a:latin typeface="Arial" panose="020B0604020202020204" pitchFamily="34" charset="0"/>
                      </a:endParaRPr>
                    </a:p>
                  </a:txBody>
                  <a:tcPr marL="9525" marR="9525" marT="9525" marB="0" anchor="ctr">
                    <a:solidFill>
                      <a:srgbClr val="FFFF00"/>
                    </a:solidFill>
                  </a:tcPr>
                </a:tc>
                <a:tc>
                  <a:txBody>
                    <a:bodyPr/>
                    <a:lstStyle/>
                    <a:p>
                      <a:pPr algn="ctr" fontAlgn="ctr"/>
                      <a:r>
                        <a:rPr lang="es-CO" sz="1100" b="0" i="0" u="none" strike="noStrike">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398154519"/>
                  </a:ext>
                </a:extLst>
              </a:tr>
              <a:tr h="914400">
                <a:tc>
                  <a:txBody>
                    <a:bodyPr/>
                    <a:lstStyle/>
                    <a:p>
                      <a:pPr algn="ctr" fontAlgn="ctr"/>
                      <a:r>
                        <a:rPr lang="es-ES" sz="1100" b="0" i="0" u="none" strike="noStrike" dirty="0">
                          <a:solidFill>
                            <a:srgbClr val="000000"/>
                          </a:solidFill>
                          <a:effectLst/>
                          <a:latin typeface="Arial" panose="020B0604020202020204" pitchFamily="34" charset="0"/>
                        </a:rPr>
                        <a:t>Fluctuación de los precios de insumos y recursos requeridos para la ejecución de las actividades.</a:t>
                      </a:r>
                    </a:p>
                  </a:txBody>
                  <a:tcPr marL="0" marR="0" marT="0" marB="0" anchor="ctr"/>
                </a:tc>
                <a:tc>
                  <a:txBody>
                    <a:bodyPr/>
                    <a:lstStyle/>
                    <a:p>
                      <a:pPr algn="ctr" fontAlgn="ctr"/>
                      <a:r>
                        <a:rPr lang="es-CO" sz="1100" b="0" i="0" u="none" strike="noStrike">
                          <a:solidFill>
                            <a:srgbClr val="000000"/>
                          </a:solidFill>
                          <a:effectLst/>
                          <a:latin typeface="Arial" panose="020B0604020202020204" pitchFamily="34" charset="0"/>
                        </a:rPr>
                        <a:t>Raro</a:t>
                      </a:r>
                    </a:p>
                  </a:txBody>
                  <a:tcPr marL="0" marR="0" marT="0" marB="0" vert="vert270" anchor="ctr"/>
                </a:tc>
                <a:tc>
                  <a:txBody>
                    <a:bodyPr/>
                    <a:lstStyle/>
                    <a:p>
                      <a:pPr algn="ctr" fontAlgn="ctr"/>
                      <a:r>
                        <a:rPr lang="es-CO" sz="1100" b="0" i="0" u="none" strike="noStrike" dirty="0">
                          <a:solidFill>
                            <a:srgbClr val="000000"/>
                          </a:solidFill>
                          <a:effectLst/>
                          <a:latin typeface="Arial" panose="020B0604020202020204" pitchFamily="34" charset="0"/>
                        </a:rPr>
                        <a:t>Catastrófico</a:t>
                      </a:r>
                    </a:p>
                  </a:txBody>
                  <a:tcPr marL="0" marR="0" marT="0" marB="0" vert="vert270" anchor="ctr"/>
                </a:tc>
                <a:tc vMerge="1">
                  <a:txBody>
                    <a:bodyPr/>
                    <a:lstStyle/>
                    <a:p>
                      <a:endParaRPr lang="es-CO"/>
                    </a:p>
                  </a:txBody>
                  <a:tcPr/>
                </a:tc>
                <a:tc>
                  <a:txBody>
                    <a:bodyPr/>
                    <a:lstStyle/>
                    <a:p>
                      <a:pPr algn="ctr" fontAlgn="ctr"/>
                      <a:r>
                        <a:rPr lang="es-CO" sz="1100" b="0" i="0" u="none" strike="noStrike" dirty="0">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4269022435"/>
                  </a:ext>
                </a:extLst>
              </a:tr>
              <a:tr h="956962">
                <a:tc>
                  <a:txBody>
                    <a:bodyPr/>
                    <a:lstStyle/>
                    <a:p>
                      <a:pPr algn="ctr" fontAlgn="ctr"/>
                      <a:r>
                        <a:rPr lang="es-ES" sz="1100" b="0" i="0" u="none" strike="noStrike" dirty="0">
                          <a:solidFill>
                            <a:srgbClr val="000000"/>
                          </a:solidFill>
                          <a:effectLst/>
                          <a:latin typeface="Arial" panose="020B0604020202020204" pitchFamily="34" charset="0"/>
                        </a:rPr>
                        <a:t>Daño a infraestructura del puerto de destino de la embarcación  en Cartagena.</a:t>
                      </a:r>
                    </a:p>
                  </a:txBody>
                  <a:tcPr marL="0" marR="0" marT="0" marB="0" anchor="ctr"/>
                </a:tc>
                <a:tc>
                  <a:txBody>
                    <a:bodyPr/>
                    <a:lstStyle/>
                    <a:p>
                      <a:pPr algn="ctr" fontAlgn="ctr"/>
                      <a:r>
                        <a:rPr lang="es-CO" sz="1100" b="0" i="0" u="none" strike="noStrike">
                          <a:solidFill>
                            <a:srgbClr val="000000"/>
                          </a:solidFill>
                          <a:effectLst/>
                          <a:latin typeface="Arial" panose="020B0604020202020204" pitchFamily="34" charset="0"/>
                        </a:rPr>
                        <a:t>Posible</a:t>
                      </a:r>
                    </a:p>
                  </a:txBody>
                  <a:tcPr marL="0" marR="0" marT="0" marB="0" vert="vert270" anchor="ctr"/>
                </a:tc>
                <a:tc>
                  <a:txBody>
                    <a:bodyPr/>
                    <a:lstStyle/>
                    <a:p>
                      <a:pPr algn="ctr" fontAlgn="ctr"/>
                      <a:r>
                        <a:rPr lang="es-CO" sz="1100" b="0" i="0" u="none" strike="noStrike" dirty="0">
                          <a:solidFill>
                            <a:srgbClr val="000000"/>
                          </a:solidFill>
                          <a:effectLst/>
                          <a:latin typeface="Arial" panose="020B0604020202020204" pitchFamily="34" charset="0"/>
                        </a:rPr>
                        <a:t>Moderado</a:t>
                      </a:r>
                    </a:p>
                  </a:txBody>
                  <a:tcPr marL="0" marR="0" marT="0" marB="0" vert="vert270" anchor="ctr"/>
                </a:tc>
                <a:tc vMerge="1">
                  <a:txBody>
                    <a:bodyPr/>
                    <a:lstStyle/>
                    <a:p>
                      <a:endParaRPr lang="es-CO"/>
                    </a:p>
                  </a:txBody>
                  <a:tcPr/>
                </a:tc>
                <a:tc>
                  <a:txBody>
                    <a:bodyPr/>
                    <a:lstStyle/>
                    <a:p>
                      <a:pPr algn="ctr" fontAlgn="ctr"/>
                      <a:r>
                        <a:rPr lang="es-CO" sz="1100" b="0" i="0" u="none" strike="noStrike" dirty="0">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1790091134"/>
                  </a:ext>
                </a:extLst>
              </a:tr>
            </a:tbl>
          </a:graphicData>
        </a:graphic>
      </p:graphicFrame>
    </p:spTree>
    <p:extLst>
      <p:ext uri="{BB962C8B-B14F-4D97-AF65-F5344CB8AC3E}">
        <p14:creationId xmlns:p14="http://schemas.microsoft.com/office/powerpoint/2010/main" val="21133106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47777"/>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Análisis de Riesgos</a:t>
            </a:r>
            <a:endParaRPr lang="es-CO" dirty="0"/>
          </a:p>
        </p:txBody>
      </p:sp>
      <p:graphicFrame>
        <p:nvGraphicFramePr>
          <p:cNvPr id="10" name="Tabla 14">
            <a:extLst>
              <a:ext uri="{FF2B5EF4-FFF2-40B4-BE49-F238E27FC236}">
                <a16:creationId xmlns:a16="http://schemas.microsoft.com/office/drawing/2014/main" id="{1B6B36B8-A2E2-48E1-817D-7F51C57C7A95}"/>
              </a:ext>
            </a:extLst>
          </p:cNvPr>
          <p:cNvGraphicFramePr>
            <a:graphicFrameLocks noGrp="1"/>
          </p:cNvGraphicFramePr>
          <p:nvPr/>
        </p:nvGraphicFramePr>
        <p:xfrm>
          <a:off x="1550283" y="2412343"/>
          <a:ext cx="8504578" cy="3547761"/>
        </p:xfrm>
        <a:graphic>
          <a:graphicData uri="http://schemas.openxmlformats.org/drawingml/2006/table">
            <a:tbl>
              <a:tblPr firstRow="1" bandRow="1">
                <a:tableStyleId>{5C22544A-7EE6-4342-B048-85BDC9FD1C3A}</a:tableStyleId>
              </a:tblPr>
              <a:tblGrid>
                <a:gridCol w="3792174">
                  <a:extLst>
                    <a:ext uri="{9D8B030D-6E8A-4147-A177-3AD203B41FA5}">
                      <a16:colId xmlns:a16="http://schemas.microsoft.com/office/drawing/2014/main" val="2327928764"/>
                    </a:ext>
                  </a:extLst>
                </a:gridCol>
                <a:gridCol w="774700">
                  <a:extLst>
                    <a:ext uri="{9D8B030D-6E8A-4147-A177-3AD203B41FA5}">
                      <a16:colId xmlns:a16="http://schemas.microsoft.com/office/drawing/2014/main" val="3622688734"/>
                    </a:ext>
                  </a:extLst>
                </a:gridCol>
                <a:gridCol w="1016000">
                  <a:extLst>
                    <a:ext uri="{9D8B030D-6E8A-4147-A177-3AD203B41FA5}">
                      <a16:colId xmlns:a16="http://schemas.microsoft.com/office/drawing/2014/main" val="3171213412"/>
                    </a:ext>
                  </a:extLst>
                </a:gridCol>
                <a:gridCol w="800804">
                  <a:extLst>
                    <a:ext uri="{9D8B030D-6E8A-4147-A177-3AD203B41FA5}">
                      <a16:colId xmlns:a16="http://schemas.microsoft.com/office/drawing/2014/main" val="2399890859"/>
                    </a:ext>
                  </a:extLst>
                </a:gridCol>
                <a:gridCol w="2120900">
                  <a:extLst>
                    <a:ext uri="{9D8B030D-6E8A-4147-A177-3AD203B41FA5}">
                      <a16:colId xmlns:a16="http://schemas.microsoft.com/office/drawing/2014/main" val="3964485363"/>
                    </a:ext>
                  </a:extLst>
                </a:gridCol>
              </a:tblGrid>
              <a:tr h="902675">
                <a:tc>
                  <a:txBody>
                    <a:bodyPr/>
                    <a:lstStyle/>
                    <a:p>
                      <a:pPr algn="ctr" fontAlgn="ctr"/>
                      <a:r>
                        <a:rPr lang="es-CO" sz="1100" b="0" i="0" u="none" strike="noStrike" dirty="0">
                          <a:solidFill>
                            <a:srgbClr val="000000"/>
                          </a:solidFill>
                          <a:effectLst/>
                          <a:latin typeface="Arial" panose="020B0604020202020204" pitchFamily="34" charset="0"/>
                        </a:rPr>
                        <a:t>Qué puede ocurrir</a:t>
                      </a:r>
                    </a:p>
                  </a:txBody>
                  <a:tcPr marL="9525" marR="9525" marT="9525" marB="0" anchor="ctr"/>
                </a:tc>
                <a:tc>
                  <a:txBody>
                    <a:bodyPr/>
                    <a:lstStyle/>
                    <a:p>
                      <a:pPr algn="ctr" fontAlgn="ctr"/>
                      <a:r>
                        <a:rPr lang="es-CO" sz="1100" b="0" i="0" u="none" strike="noStrike" dirty="0">
                          <a:solidFill>
                            <a:srgbClr val="000000"/>
                          </a:solidFill>
                          <a:effectLst/>
                          <a:latin typeface="Arial" panose="020B0604020202020204" pitchFamily="34" charset="0"/>
                        </a:rPr>
                        <a:t>Probabilidad</a:t>
                      </a:r>
                    </a:p>
                  </a:txBody>
                  <a:tcPr marL="9525" marR="9525" marT="9525" marB="0" vert="vert270" anchor="ctr"/>
                </a:tc>
                <a:tc>
                  <a:txBody>
                    <a:bodyPr/>
                    <a:lstStyle/>
                    <a:p>
                      <a:pPr algn="ctr" fontAlgn="ctr"/>
                      <a:r>
                        <a:rPr lang="es-CO" sz="1100" b="0" i="0" u="none" strike="noStrike" dirty="0">
                          <a:solidFill>
                            <a:srgbClr val="000000"/>
                          </a:solidFill>
                          <a:effectLst/>
                          <a:latin typeface="Arial" panose="020B0604020202020204" pitchFamily="34" charset="0"/>
                        </a:rPr>
                        <a:t>Impacto</a:t>
                      </a:r>
                    </a:p>
                  </a:txBody>
                  <a:tcPr marL="9525" marR="9525" marT="9525" marB="0" vert="vert270" anchor="ctr"/>
                </a:tc>
                <a:tc>
                  <a:txBody>
                    <a:bodyPr/>
                    <a:lstStyle/>
                    <a:p>
                      <a:pPr algn="ctr" fontAlgn="ctr"/>
                      <a:r>
                        <a:rPr lang="es-CO" sz="1100" b="0" i="0" u="none" strike="noStrike" dirty="0">
                          <a:solidFill>
                            <a:srgbClr val="000000"/>
                          </a:solidFill>
                          <a:effectLst/>
                          <a:latin typeface="Arial" panose="020B0604020202020204" pitchFamily="34" charset="0"/>
                        </a:rPr>
                        <a:t>Nivel de riesgo</a:t>
                      </a:r>
                    </a:p>
                  </a:txBody>
                  <a:tcPr marL="9525" marR="9525" marT="9525" marB="0" vert="vert270" anchor="ctr"/>
                </a:tc>
                <a:tc>
                  <a:txBody>
                    <a:bodyPr/>
                    <a:lstStyle/>
                    <a:p>
                      <a:pPr algn="ctr" fontAlgn="ctr"/>
                      <a:r>
                        <a:rPr lang="es-ES" sz="1100" b="0" i="0" u="none" strike="noStrike">
                          <a:solidFill>
                            <a:srgbClr val="000000"/>
                          </a:solidFill>
                          <a:effectLst/>
                          <a:latin typeface="Arial" panose="020B0604020202020204" pitchFamily="34" charset="0"/>
                        </a:rPr>
                        <a:t>Encargado de gestionar el riesgo</a:t>
                      </a:r>
                    </a:p>
                  </a:txBody>
                  <a:tcPr marL="9525" marR="9525" marT="9525" marB="0" anchor="ctr"/>
                </a:tc>
                <a:extLst>
                  <a:ext uri="{0D108BD9-81ED-4DB2-BD59-A6C34878D82A}">
                    <a16:rowId xmlns:a16="http://schemas.microsoft.com/office/drawing/2014/main" val="1886665736"/>
                  </a:ext>
                </a:extLst>
              </a:tr>
              <a:tr h="773724">
                <a:tc>
                  <a:txBody>
                    <a:bodyPr/>
                    <a:lstStyle/>
                    <a:p>
                      <a:pPr algn="ctr" fontAlgn="ctr"/>
                      <a:r>
                        <a:rPr lang="es-CO" sz="1100" b="0" i="0" u="none" strike="noStrike" dirty="0">
                          <a:solidFill>
                            <a:srgbClr val="000000"/>
                          </a:solidFill>
                          <a:effectLst/>
                          <a:latin typeface="Arial" panose="020B0604020202020204" pitchFamily="34" charset="0"/>
                        </a:rPr>
                        <a:t>Ausencia de personal clave.</a:t>
                      </a:r>
                    </a:p>
                  </a:txBody>
                  <a:tcPr marL="9525" marR="9525" marT="9525" marB="0" anchor="ctr"/>
                </a:tc>
                <a:tc>
                  <a:txBody>
                    <a:bodyPr/>
                    <a:lstStyle/>
                    <a:p>
                      <a:pPr algn="ctr" fontAlgn="ctr"/>
                      <a:r>
                        <a:rPr lang="es-CO" sz="1100" b="0" i="0" u="none" strike="noStrike" dirty="0">
                          <a:solidFill>
                            <a:srgbClr val="000000"/>
                          </a:solidFill>
                          <a:effectLst/>
                          <a:latin typeface="Arial" panose="020B0604020202020204" pitchFamily="34" charset="0"/>
                        </a:rPr>
                        <a:t>Raro</a:t>
                      </a:r>
                    </a:p>
                  </a:txBody>
                  <a:tcPr marL="0" marR="0" marT="0" marB="0" vert="vert270" anchor="ctr"/>
                </a:tc>
                <a:tc>
                  <a:txBody>
                    <a:bodyPr/>
                    <a:lstStyle/>
                    <a:p>
                      <a:pPr algn="ctr" fontAlgn="ctr"/>
                      <a:r>
                        <a:rPr lang="es-CO" sz="1100" b="0" i="0" u="none" strike="noStrike">
                          <a:solidFill>
                            <a:srgbClr val="000000"/>
                          </a:solidFill>
                          <a:effectLst/>
                          <a:latin typeface="Arial" panose="020B0604020202020204" pitchFamily="34" charset="0"/>
                        </a:rPr>
                        <a:t>Mayor</a:t>
                      </a:r>
                    </a:p>
                  </a:txBody>
                  <a:tcPr marL="0" marR="0" marT="0" marB="0" vert="vert270" anchor="ctr"/>
                </a:tc>
                <a:tc rowSpan="3">
                  <a:txBody>
                    <a:bodyPr/>
                    <a:lstStyle/>
                    <a:p>
                      <a:pPr algn="ctr" fontAlgn="ctr"/>
                      <a:r>
                        <a:rPr lang="es-ES" sz="1100" b="0" i="0" u="none" strike="noStrike" dirty="0">
                          <a:solidFill>
                            <a:srgbClr val="000000"/>
                          </a:solidFill>
                          <a:effectLst/>
                          <a:latin typeface="Arial" panose="020B0604020202020204" pitchFamily="34" charset="0"/>
                        </a:rPr>
                        <a:t>Riesgo bajo</a:t>
                      </a:r>
                      <a:endParaRPr lang="es-CO" sz="1100" b="0" i="0" u="none" strike="noStrike" dirty="0">
                        <a:solidFill>
                          <a:srgbClr val="000000"/>
                        </a:solidFill>
                        <a:effectLst/>
                        <a:latin typeface="Arial" panose="020B0604020202020204" pitchFamily="34" charset="0"/>
                      </a:endParaRPr>
                    </a:p>
                  </a:txBody>
                  <a:tcPr marL="9525" marR="9525" marT="9525" marB="0" anchor="ctr">
                    <a:solidFill>
                      <a:srgbClr val="92D050"/>
                    </a:solidFill>
                  </a:tcPr>
                </a:tc>
                <a:tc>
                  <a:txBody>
                    <a:bodyPr/>
                    <a:lstStyle/>
                    <a:p>
                      <a:pPr algn="ctr" fontAlgn="ctr"/>
                      <a:r>
                        <a:rPr lang="es-CO" sz="1100" b="0" i="0" u="none" strike="noStrike">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398154519"/>
                  </a:ext>
                </a:extLst>
              </a:tr>
              <a:tr h="914400">
                <a:tc>
                  <a:txBody>
                    <a:bodyPr/>
                    <a:lstStyle/>
                    <a:p>
                      <a:pPr algn="ctr" fontAlgn="ctr"/>
                      <a:r>
                        <a:rPr lang="es-CO" sz="1100" b="0" i="0" u="none" strike="noStrike">
                          <a:solidFill>
                            <a:srgbClr val="000000"/>
                          </a:solidFill>
                          <a:effectLst/>
                          <a:latin typeface="Arial" panose="020B0604020202020204" pitchFamily="34" charset="0"/>
                        </a:rPr>
                        <a:t>Accidentes del personal operativo del contrato.</a:t>
                      </a:r>
                    </a:p>
                  </a:txBody>
                  <a:tcPr marL="9525" marR="9525" marT="9525" marB="0" anchor="ctr"/>
                </a:tc>
                <a:tc>
                  <a:txBody>
                    <a:bodyPr/>
                    <a:lstStyle/>
                    <a:p>
                      <a:pPr algn="ctr" fontAlgn="ctr"/>
                      <a:r>
                        <a:rPr lang="es-CO" sz="1100" b="0" i="0" u="none" strike="noStrike" dirty="0">
                          <a:solidFill>
                            <a:srgbClr val="000000"/>
                          </a:solidFill>
                          <a:effectLst/>
                          <a:latin typeface="Arial" panose="020B0604020202020204" pitchFamily="34" charset="0"/>
                        </a:rPr>
                        <a:t>Raro</a:t>
                      </a:r>
                    </a:p>
                  </a:txBody>
                  <a:tcPr marL="0" marR="0" marT="0" marB="0" vert="vert270" anchor="ctr"/>
                </a:tc>
                <a:tc>
                  <a:txBody>
                    <a:bodyPr/>
                    <a:lstStyle/>
                    <a:p>
                      <a:pPr algn="ctr" fontAlgn="ctr"/>
                      <a:r>
                        <a:rPr lang="es-CO" sz="1100" b="0" i="0" u="none" strike="noStrike" dirty="0">
                          <a:solidFill>
                            <a:srgbClr val="000000"/>
                          </a:solidFill>
                          <a:effectLst/>
                          <a:latin typeface="Arial" panose="020B0604020202020204" pitchFamily="34" charset="0"/>
                        </a:rPr>
                        <a:t>Mayor</a:t>
                      </a:r>
                    </a:p>
                  </a:txBody>
                  <a:tcPr marL="0" marR="0" marT="0" marB="0" vert="vert270" anchor="ctr"/>
                </a:tc>
                <a:tc vMerge="1">
                  <a:txBody>
                    <a:bodyPr/>
                    <a:lstStyle/>
                    <a:p>
                      <a:endParaRPr lang="es-CO"/>
                    </a:p>
                  </a:txBody>
                  <a:tcPr/>
                </a:tc>
                <a:tc>
                  <a:txBody>
                    <a:bodyPr/>
                    <a:lstStyle/>
                    <a:p>
                      <a:pPr algn="ctr" fontAlgn="ctr"/>
                      <a:r>
                        <a:rPr lang="es-CO" sz="1100" b="0" i="0" u="none" strike="noStrike" dirty="0">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4269022435"/>
                  </a:ext>
                </a:extLst>
              </a:tr>
              <a:tr h="956962">
                <a:tc>
                  <a:txBody>
                    <a:bodyPr/>
                    <a:lstStyle/>
                    <a:p>
                      <a:pPr algn="ctr" fontAlgn="ctr"/>
                      <a:r>
                        <a:rPr lang="es-ES" sz="1100" b="0" i="0" u="none" strike="noStrike" dirty="0">
                          <a:solidFill>
                            <a:srgbClr val="000000"/>
                          </a:solidFill>
                          <a:effectLst/>
                          <a:latin typeface="Arial" panose="020B0604020202020204" pitchFamily="34" charset="0"/>
                        </a:rPr>
                        <a:t>Caída o pérdida de partes de </a:t>
                      </a:r>
                      <a:r>
                        <a:rPr lang="es-ES" sz="1100" b="0" i="0" u="none" strike="noStrike" dirty="0" err="1">
                          <a:solidFill>
                            <a:srgbClr val="000000"/>
                          </a:solidFill>
                          <a:effectLst/>
                          <a:latin typeface="Arial" panose="020B0604020202020204" pitchFamily="34" charset="0"/>
                        </a:rPr>
                        <a:t>embaración</a:t>
                      </a:r>
                      <a:r>
                        <a:rPr lang="es-ES" sz="1100" b="0" i="0" u="none" strike="noStrike" dirty="0">
                          <a:solidFill>
                            <a:srgbClr val="000000"/>
                          </a:solidFill>
                          <a:effectLst/>
                          <a:latin typeface="Arial" panose="020B0604020202020204" pitchFamily="34" charset="0"/>
                        </a:rPr>
                        <a:t> </a:t>
                      </a:r>
                      <a:r>
                        <a:rPr lang="es-ES" sz="1100" b="0" i="0" u="none" strike="noStrike" dirty="0" err="1">
                          <a:solidFill>
                            <a:srgbClr val="000000"/>
                          </a:solidFill>
                          <a:effectLst/>
                          <a:latin typeface="Arial" panose="020B0604020202020204" pitchFamily="34" charset="0"/>
                        </a:rPr>
                        <a:t>Mr</a:t>
                      </a:r>
                      <a:r>
                        <a:rPr lang="es-ES" sz="1100" b="0" i="0" u="none" strike="noStrike" dirty="0">
                          <a:solidFill>
                            <a:srgbClr val="000000"/>
                          </a:solidFill>
                          <a:effectLst/>
                          <a:latin typeface="Arial" panose="020B0604020202020204" pitchFamily="34" charset="0"/>
                        </a:rPr>
                        <a:t> Goby en el trayecto San Andrés - Cartagena.</a:t>
                      </a:r>
                    </a:p>
                  </a:txBody>
                  <a:tcPr marL="9525" marR="9525" marT="9525" marB="0" anchor="ctr"/>
                </a:tc>
                <a:tc>
                  <a:txBody>
                    <a:bodyPr/>
                    <a:lstStyle/>
                    <a:p>
                      <a:pPr algn="ctr" fontAlgn="ctr"/>
                      <a:r>
                        <a:rPr lang="es-CO" sz="1100" b="0" i="0" u="none" strike="noStrike">
                          <a:solidFill>
                            <a:srgbClr val="000000"/>
                          </a:solidFill>
                          <a:effectLst/>
                          <a:latin typeface="Arial" panose="020B0604020202020204" pitchFamily="34" charset="0"/>
                        </a:rPr>
                        <a:t>Raro</a:t>
                      </a:r>
                    </a:p>
                  </a:txBody>
                  <a:tcPr marL="0" marR="0" marT="0" marB="0" vert="vert270" anchor="ctr"/>
                </a:tc>
                <a:tc>
                  <a:txBody>
                    <a:bodyPr/>
                    <a:lstStyle/>
                    <a:p>
                      <a:pPr algn="ctr" fontAlgn="ctr"/>
                      <a:r>
                        <a:rPr lang="es-CO" sz="1100" b="0" i="0" u="none" strike="noStrike" dirty="0">
                          <a:solidFill>
                            <a:srgbClr val="000000"/>
                          </a:solidFill>
                          <a:effectLst/>
                          <a:latin typeface="Arial" panose="020B0604020202020204" pitchFamily="34" charset="0"/>
                        </a:rPr>
                        <a:t>Mayor</a:t>
                      </a:r>
                    </a:p>
                  </a:txBody>
                  <a:tcPr marL="0" marR="0" marT="0" marB="0" vert="vert270" anchor="ctr"/>
                </a:tc>
                <a:tc vMerge="1">
                  <a:txBody>
                    <a:bodyPr/>
                    <a:lstStyle/>
                    <a:p>
                      <a:endParaRPr lang="es-CO"/>
                    </a:p>
                  </a:txBody>
                  <a:tcPr/>
                </a:tc>
                <a:tc>
                  <a:txBody>
                    <a:bodyPr/>
                    <a:lstStyle/>
                    <a:p>
                      <a:pPr algn="ctr" fontAlgn="ctr"/>
                      <a:r>
                        <a:rPr lang="es-CO" sz="1100" b="0" i="0" u="none" strike="noStrike" dirty="0">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1790091134"/>
                  </a:ext>
                </a:extLst>
              </a:tr>
            </a:tbl>
          </a:graphicData>
        </a:graphic>
      </p:graphicFrame>
    </p:spTree>
    <p:extLst>
      <p:ext uri="{BB962C8B-B14F-4D97-AF65-F5344CB8AC3E}">
        <p14:creationId xmlns:p14="http://schemas.microsoft.com/office/powerpoint/2010/main" val="7383763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94508"/>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Análisis de Riesgos</a:t>
            </a:r>
            <a:endParaRPr lang="es-CO" dirty="0"/>
          </a:p>
        </p:txBody>
      </p:sp>
      <p:sp>
        <p:nvSpPr>
          <p:cNvPr id="11" name="Rectángulo 10">
            <a:extLst>
              <a:ext uri="{FF2B5EF4-FFF2-40B4-BE49-F238E27FC236}">
                <a16:creationId xmlns:a16="http://schemas.microsoft.com/office/drawing/2014/main" id="{816B9698-DC99-4EF1-BAD7-6F82BBD26AFE}"/>
              </a:ext>
            </a:extLst>
          </p:cNvPr>
          <p:cNvSpPr/>
          <p:nvPr/>
        </p:nvSpPr>
        <p:spPr>
          <a:xfrm>
            <a:off x="1401419" y="1793912"/>
            <a:ext cx="9376459" cy="4493538"/>
          </a:xfrm>
          <a:prstGeom prst="rect">
            <a:avLst/>
          </a:prstGeom>
        </p:spPr>
        <p:txBody>
          <a:bodyPr wrap="square">
            <a:spAutoFit/>
          </a:bodyPr>
          <a:lstStyle/>
          <a:p>
            <a:pPr algn="just"/>
            <a:r>
              <a:rPr lang="es-ES" sz="2200" dirty="0"/>
              <a:t>Riesgos a cubrir en el contrato </a:t>
            </a:r>
          </a:p>
          <a:p>
            <a:pPr algn="just"/>
            <a:endParaRPr lang="es-ES" sz="2200" dirty="0"/>
          </a:p>
          <a:p>
            <a:pPr algn="just"/>
            <a:endParaRPr lang="es-ES" sz="2200" dirty="0"/>
          </a:p>
          <a:p>
            <a:pPr algn="just"/>
            <a:endParaRPr lang="es-ES" sz="2200" dirty="0"/>
          </a:p>
          <a:p>
            <a:pPr algn="just"/>
            <a:endParaRPr lang="es-ES" sz="2200" dirty="0"/>
          </a:p>
          <a:p>
            <a:pPr algn="just"/>
            <a:endParaRPr lang="es-ES" sz="2200" dirty="0"/>
          </a:p>
          <a:p>
            <a:pPr algn="just"/>
            <a:endParaRPr lang="es-ES" sz="2200" dirty="0"/>
          </a:p>
          <a:p>
            <a:pPr algn="just"/>
            <a:endParaRPr lang="es-ES" sz="2200" dirty="0"/>
          </a:p>
          <a:p>
            <a:pPr algn="just"/>
            <a:endParaRPr lang="es-ES" sz="2200" dirty="0"/>
          </a:p>
          <a:p>
            <a:pPr algn="just"/>
            <a:endParaRPr lang="es-ES" sz="2200" dirty="0"/>
          </a:p>
          <a:p>
            <a:pPr algn="just"/>
            <a:r>
              <a:rPr lang="es-ES" sz="2200" dirty="0"/>
              <a:t>Estos riesgos podrán estar amparado en un seguro de RCE o incluido dentro del seguro B&amp;I caso en el cual se aceptará la certificación que sea aportada por el asegurador de esta última póliza.</a:t>
            </a:r>
          </a:p>
        </p:txBody>
      </p:sp>
      <p:graphicFrame>
        <p:nvGraphicFramePr>
          <p:cNvPr id="4" name="Tabla 4">
            <a:extLst>
              <a:ext uri="{FF2B5EF4-FFF2-40B4-BE49-F238E27FC236}">
                <a16:creationId xmlns:a16="http://schemas.microsoft.com/office/drawing/2014/main" id="{082DA1CE-EF81-470A-9184-26177406ACF0}"/>
              </a:ext>
            </a:extLst>
          </p:cNvPr>
          <p:cNvGraphicFramePr>
            <a:graphicFrameLocks noGrp="1"/>
          </p:cNvGraphicFramePr>
          <p:nvPr/>
        </p:nvGraphicFramePr>
        <p:xfrm>
          <a:off x="1291763" y="2466328"/>
          <a:ext cx="9161194" cy="2397760"/>
        </p:xfrm>
        <a:graphic>
          <a:graphicData uri="http://schemas.openxmlformats.org/drawingml/2006/table">
            <a:tbl>
              <a:tblPr firstRow="1" bandRow="1">
                <a:tableStyleId>{5940675A-B579-460E-94D1-54222C63F5DA}</a:tableStyleId>
              </a:tblPr>
              <a:tblGrid>
                <a:gridCol w="6189785">
                  <a:extLst>
                    <a:ext uri="{9D8B030D-6E8A-4147-A177-3AD203B41FA5}">
                      <a16:colId xmlns:a16="http://schemas.microsoft.com/office/drawing/2014/main" val="4121663960"/>
                    </a:ext>
                  </a:extLst>
                </a:gridCol>
                <a:gridCol w="2971409">
                  <a:extLst>
                    <a:ext uri="{9D8B030D-6E8A-4147-A177-3AD203B41FA5}">
                      <a16:colId xmlns:a16="http://schemas.microsoft.com/office/drawing/2014/main" val="3021080878"/>
                    </a:ext>
                  </a:extLst>
                </a:gridCol>
              </a:tblGrid>
              <a:tr h="0">
                <a:tc>
                  <a:txBody>
                    <a:bodyPr/>
                    <a:lstStyle/>
                    <a:p>
                      <a:pPr algn="ctr"/>
                      <a:r>
                        <a:rPr lang="es-CO" sz="1600" b="1" dirty="0"/>
                        <a:t>CONCEPTO </a:t>
                      </a:r>
                    </a:p>
                  </a:txBody>
                  <a:tcPr/>
                </a:tc>
                <a:tc>
                  <a:txBody>
                    <a:bodyPr/>
                    <a:lstStyle/>
                    <a:p>
                      <a:pPr algn="ctr"/>
                      <a:r>
                        <a:rPr lang="es-CO" sz="1600" b="1" dirty="0"/>
                        <a:t>PORCENTAJE </a:t>
                      </a:r>
                    </a:p>
                  </a:txBody>
                  <a:tcPr/>
                </a:tc>
                <a:extLst>
                  <a:ext uri="{0D108BD9-81ED-4DB2-BD59-A6C34878D82A}">
                    <a16:rowId xmlns:a16="http://schemas.microsoft.com/office/drawing/2014/main" val="2819120380"/>
                  </a:ext>
                </a:extLst>
              </a:tr>
              <a:tr h="370840">
                <a:tc>
                  <a:txBody>
                    <a:bodyPr/>
                    <a:lstStyle/>
                    <a:p>
                      <a:pPr algn="ctr"/>
                      <a:r>
                        <a:rPr lang="es-CO" sz="1600" dirty="0"/>
                        <a:t>CUMPLIMIENTO DEL CONTRATO</a:t>
                      </a:r>
                    </a:p>
                  </a:txBody>
                  <a:tcPr/>
                </a:tc>
                <a:tc>
                  <a:txBody>
                    <a:bodyPr/>
                    <a:lstStyle/>
                    <a:p>
                      <a:pPr algn="ctr"/>
                      <a:r>
                        <a:rPr lang="es-CO" sz="1600" dirty="0"/>
                        <a:t>30% VALOR DEL CONTRATO</a:t>
                      </a:r>
                    </a:p>
                  </a:txBody>
                  <a:tcPr/>
                </a:tc>
                <a:extLst>
                  <a:ext uri="{0D108BD9-81ED-4DB2-BD59-A6C34878D82A}">
                    <a16:rowId xmlns:a16="http://schemas.microsoft.com/office/drawing/2014/main" val="1409222138"/>
                  </a:ext>
                </a:extLst>
              </a:tr>
              <a:tr h="370840">
                <a:tc>
                  <a:txBody>
                    <a:bodyPr/>
                    <a:lstStyle/>
                    <a:p>
                      <a:pPr algn="ctr"/>
                      <a:r>
                        <a:rPr lang="es-ES" sz="1600" dirty="0"/>
                        <a:t>SALARIOS Y PRESTACIONES SOCIALES E INDEMNIZACIONES </a:t>
                      </a:r>
                      <a:endParaRPr lang="es-CO" sz="1600" dirty="0"/>
                    </a:p>
                  </a:txBody>
                  <a:tcPr/>
                </a:tc>
                <a:tc>
                  <a:txBody>
                    <a:bodyPr/>
                    <a:lstStyle/>
                    <a:p>
                      <a:pPr algn="ctr"/>
                      <a:r>
                        <a:rPr lang="es-CO" sz="1600" dirty="0"/>
                        <a:t>10% VALOR DEL CONTRATO</a:t>
                      </a:r>
                    </a:p>
                  </a:txBody>
                  <a:tcPr/>
                </a:tc>
                <a:extLst>
                  <a:ext uri="{0D108BD9-81ED-4DB2-BD59-A6C34878D82A}">
                    <a16:rowId xmlns:a16="http://schemas.microsoft.com/office/drawing/2014/main" val="2577758028"/>
                  </a:ext>
                </a:extLst>
              </a:tr>
              <a:tr h="370840">
                <a:tc>
                  <a:txBody>
                    <a:bodyPr/>
                    <a:lstStyle/>
                    <a:p>
                      <a:pPr algn="ctr"/>
                      <a:r>
                        <a:rPr lang="es-CO" sz="1600" dirty="0"/>
                        <a:t>CALIDAD DEL SERVICIO</a:t>
                      </a:r>
                    </a:p>
                  </a:txBody>
                  <a:tcPr/>
                </a:tc>
                <a:tc>
                  <a:txBody>
                    <a:bodyPr/>
                    <a:lstStyle/>
                    <a:p>
                      <a:pPr algn="ctr"/>
                      <a:r>
                        <a:rPr lang="es-CO" sz="1600" dirty="0"/>
                        <a:t>30% VALOR DEL CONTRATO</a:t>
                      </a:r>
                    </a:p>
                  </a:txBody>
                  <a:tcPr/>
                </a:tc>
                <a:extLst>
                  <a:ext uri="{0D108BD9-81ED-4DB2-BD59-A6C34878D82A}">
                    <a16:rowId xmlns:a16="http://schemas.microsoft.com/office/drawing/2014/main" val="1364971391"/>
                  </a:ext>
                </a:extLst>
              </a:tr>
              <a:tr h="370840">
                <a:tc>
                  <a:txBody>
                    <a:bodyPr/>
                    <a:lstStyle/>
                    <a:p>
                      <a:pPr algn="ctr"/>
                      <a:endParaRPr lang="es-ES" sz="1600" dirty="0"/>
                    </a:p>
                    <a:p>
                      <a:pPr algn="ctr"/>
                      <a:r>
                        <a:rPr lang="es-ES" sz="1600" dirty="0"/>
                        <a:t>BUEN MANEJO Y CORRECTA INVERSIÓN DEL ANTICIPO</a:t>
                      </a:r>
                      <a:endParaRPr lang="es-CO" sz="1600" dirty="0"/>
                    </a:p>
                  </a:txBody>
                  <a:tcPr/>
                </a:tc>
                <a:tc>
                  <a:txBody>
                    <a:bodyPr/>
                    <a:lstStyle/>
                    <a:p>
                      <a:pPr algn="ctr"/>
                      <a:r>
                        <a:rPr lang="es-CO" sz="1600" dirty="0"/>
                        <a:t>100% DE LAS SUMAS ENTREGADAS COMO ANTICIPO</a:t>
                      </a:r>
                    </a:p>
                  </a:txBody>
                  <a:tcPr/>
                </a:tc>
                <a:extLst>
                  <a:ext uri="{0D108BD9-81ED-4DB2-BD59-A6C34878D82A}">
                    <a16:rowId xmlns:a16="http://schemas.microsoft.com/office/drawing/2014/main" val="3119444963"/>
                  </a:ext>
                </a:extLst>
              </a:tr>
              <a:tr h="370840">
                <a:tc>
                  <a:txBody>
                    <a:bodyPr/>
                    <a:lstStyle/>
                    <a:p>
                      <a:pPr algn="ctr"/>
                      <a:r>
                        <a:rPr lang="es-CO" sz="1600" dirty="0"/>
                        <a:t>SEGURO DE RESPONSABILIDAD CIVIL EXTRA-CONTRACTUAL</a:t>
                      </a:r>
                    </a:p>
                  </a:txBody>
                  <a:tcPr/>
                </a:tc>
                <a:tc>
                  <a:txBody>
                    <a:bodyPr/>
                    <a:lstStyle/>
                    <a:p>
                      <a:pPr algn="ctr"/>
                      <a:r>
                        <a:rPr lang="es-CO" sz="1600" dirty="0"/>
                        <a:t>100% VALOR DEL CONTRATO</a:t>
                      </a:r>
                    </a:p>
                  </a:txBody>
                  <a:tcPr/>
                </a:tc>
                <a:extLst>
                  <a:ext uri="{0D108BD9-81ED-4DB2-BD59-A6C34878D82A}">
                    <a16:rowId xmlns:a16="http://schemas.microsoft.com/office/drawing/2014/main" val="3039774645"/>
                  </a:ext>
                </a:extLst>
              </a:tr>
            </a:tbl>
          </a:graphicData>
        </a:graphic>
      </p:graphicFrame>
    </p:spTree>
    <p:extLst>
      <p:ext uri="{BB962C8B-B14F-4D97-AF65-F5344CB8AC3E}">
        <p14:creationId xmlns:p14="http://schemas.microsoft.com/office/powerpoint/2010/main" val="31769059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5. Valor del contrato</a:t>
            </a:r>
            <a:endParaRPr lang="es-CO" dirty="0"/>
          </a:p>
        </p:txBody>
      </p:sp>
      <p:sp>
        <p:nvSpPr>
          <p:cNvPr id="10" name="Marcador de contenido 2">
            <a:extLst>
              <a:ext uri="{FF2B5EF4-FFF2-40B4-BE49-F238E27FC236}">
                <a16:creationId xmlns:a16="http://schemas.microsoft.com/office/drawing/2014/main" id="{92DF0851-8D54-4EB5-9BDB-8636F533401A}"/>
              </a:ext>
            </a:extLst>
          </p:cNvPr>
          <p:cNvSpPr txBox="1">
            <a:spLocks/>
          </p:cNvSpPr>
          <p:nvPr/>
        </p:nvSpPr>
        <p:spPr>
          <a:xfrm>
            <a:off x="994095" y="2113668"/>
            <a:ext cx="5101905" cy="3565679"/>
          </a:xfrm>
          <a:prstGeom prst="rect">
            <a:avLst/>
          </a:prstGeom>
        </p:spPr>
        <p:txBody>
          <a:bodyPr vert="horz" lIns="91440" tIns="45720" rIns="91440" bIns="45720" rtlCol="0">
            <a:normAutofit fontScale="925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400" dirty="0">
                <a:solidFill>
                  <a:schemeClr val="tx1"/>
                </a:solidFill>
              </a:rPr>
              <a:t>El valor del contrato es de seis mil setecientos millones de pesos M/CTE ($6.700’000.000), los cuales incluirían  limpieza de residuos sólidos e hidrocarburos, actualización del Plan de Manejo Ambiental, desarrollo de las labores necesarias para remover la embarcación Mr. Goby, transporte a Cartagena de requerirse y labores de disposición final, valor que incluye impuestos y tasas. </a:t>
            </a:r>
          </a:p>
        </p:txBody>
      </p:sp>
      <p:pic>
        <p:nvPicPr>
          <p:cNvPr id="12" name="Imagen 11">
            <a:extLst>
              <a:ext uri="{FF2B5EF4-FFF2-40B4-BE49-F238E27FC236}">
                <a16:creationId xmlns:a16="http://schemas.microsoft.com/office/drawing/2014/main" id="{A087262A-9A56-4C29-B88C-457D25DB2291}"/>
              </a:ext>
            </a:extLst>
          </p:cNvPr>
          <p:cNvPicPr>
            <a:picLocks noChangeAspect="1"/>
          </p:cNvPicPr>
          <p:nvPr/>
        </p:nvPicPr>
        <p:blipFill>
          <a:blip r:embed="rId4"/>
          <a:stretch>
            <a:fillRect/>
          </a:stretch>
        </p:blipFill>
        <p:spPr>
          <a:xfrm>
            <a:off x="7207201" y="2196748"/>
            <a:ext cx="3767564" cy="2936920"/>
          </a:xfrm>
          <a:prstGeom prst="rect">
            <a:avLst/>
          </a:prstGeom>
        </p:spPr>
      </p:pic>
    </p:spTree>
    <p:extLst>
      <p:ext uri="{BB962C8B-B14F-4D97-AF65-F5344CB8AC3E}">
        <p14:creationId xmlns:p14="http://schemas.microsoft.com/office/powerpoint/2010/main" val="30708148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6. Duración del contrato</a:t>
            </a:r>
            <a:endParaRPr lang="es-CO" dirty="0"/>
          </a:p>
        </p:txBody>
      </p:sp>
      <p:sp>
        <p:nvSpPr>
          <p:cNvPr id="10" name="Marcador de contenido 2">
            <a:extLst>
              <a:ext uri="{FF2B5EF4-FFF2-40B4-BE49-F238E27FC236}">
                <a16:creationId xmlns:a16="http://schemas.microsoft.com/office/drawing/2014/main" id="{92DF0851-8D54-4EB5-9BDB-8636F533401A}"/>
              </a:ext>
            </a:extLst>
          </p:cNvPr>
          <p:cNvSpPr txBox="1">
            <a:spLocks/>
          </p:cNvSpPr>
          <p:nvPr/>
        </p:nvSpPr>
        <p:spPr>
          <a:xfrm>
            <a:off x="987744" y="2271405"/>
            <a:ext cx="5101905" cy="356567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ES" sz="2400" dirty="0">
                <a:solidFill>
                  <a:schemeClr val="tx1"/>
                </a:solidFill>
              </a:rPr>
              <a:t>Tendrá una duración de doce (12) meses a partir de la legalización y firma del acta de inicio, que podrá ser prorrogado por escrito y de común acuerdo entre las partes si en desarrollo del cumplimiento de los compromisos suscritos se hace necesario. </a:t>
            </a:r>
            <a:r>
              <a:rPr lang="es-CO" sz="2400" dirty="0">
                <a:solidFill>
                  <a:schemeClr val="tx1"/>
                </a:solidFill>
              </a:rPr>
              <a:t> </a:t>
            </a:r>
          </a:p>
        </p:txBody>
      </p:sp>
      <p:pic>
        <p:nvPicPr>
          <p:cNvPr id="1026" name="Picture 2" descr="Cuál es la duración de los contratos de alquiler de vivienda ...">
            <a:extLst>
              <a:ext uri="{FF2B5EF4-FFF2-40B4-BE49-F238E27FC236}">
                <a16:creationId xmlns:a16="http://schemas.microsoft.com/office/drawing/2014/main" id="{8AF4F235-4ED2-4F1D-A8C6-FD7834CAD2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5921" y="2321106"/>
            <a:ext cx="3624261" cy="2565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65093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4" name="Rectángulo 3">
            <a:extLst>
              <a:ext uri="{FF2B5EF4-FFF2-40B4-BE49-F238E27FC236}">
                <a16:creationId xmlns:a16="http://schemas.microsoft.com/office/drawing/2014/main" id="{DB069D24-2E21-4A06-A21C-AFA533341594}"/>
              </a:ext>
            </a:extLst>
          </p:cNvPr>
          <p:cNvSpPr/>
          <p:nvPr/>
        </p:nvSpPr>
        <p:spPr>
          <a:xfrm>
            <a:off x="538729" y="1793064"/>
            <a:ext cx="11101840" cy="3693319"/>
          </a:xfrm>
          <a:prstGeom prst="rect">
            <a:avLst/>
          </a:prstGeom>
        </p:spPr>
        <p:txBody>
          <a:bodyPr wrap="square">
            <a:spAutoFit/>
          </a:bodyPr>
          <a:lstStyle/>
          <a:p>
            <a:r>
              <a:rPr lang="es-ES" b="1" dirty="0"/>
              <a:t>Experiencia General:</a:t>
            </a:r>
            <a:endParaRPr lang="es-CO" dirty="0"/>
          </a:p>
          <a:p>
            <a:r>
              <a:rPr lang="es-ES" dirty="0"/>
              <a:t> </a:t>
            </a:r>
            <a:endParaRPr lang="es-CO" dirty="0"/>
          </a:p>
          <a:p>
            <a:pPr algn="just"/>
            <a:r>
              <a:rPr lang="es-ES" dirty="0"/>
              <a:t>El proponente deberá ser una persona jurídica y deberá acreditar experiencia mínima realizando el salvamiento de  diez (10) embarcaciones encalladas máximo con cuatro (04) certificaciones de contratos ejecutados,</a:t>
            </a:r>
            <a:r>
              <a:rPr lang="es-CO" dirty="0"/>
              <a:t> ya sea con entidades privadas o públicas, dentro de los cinco (5) años anteriores a la fecha límite de presentación de propuestas, debidamente suscritas por la persona facultada por la entidad contratante y cuya sumatoria sea igual o superior al 50% del valor del presupuesto estimado para cada zona o Regional a la cual presente propuesta.  </a:t>
            </a:r>
          </a:p>
          <a:p>
            <a:r>
              <a:rPr lang="es-CO" dirty="0"/>
              <a:t> </a:t>
            </a:r>
          </a:p>
          <a:p>
            <a:pPr algn="just"/>
            <a:r>
              <a:rPr lang="es-CO" dirty="0"/>
              <a:t>La evaluación del valor de los contratos certificados se hará en SMMLV (salario mínimo mensual vigente en Colombia) teniendo en cuenta el salario vigente a la terminación del contrato. Para el caso de presentar el valor en moneda extranjera, se hará la respectiva conversión a pesos colombianos de acuerdo con el TRM (Tasa Representativa del Mercado) del día de terminación del contrato.</a:t>
            </a:r>
          </a:p>
          <a:p>
            <a:r>
              <a:rPr lang="es-ES" dirty="0"/>
              <a:t> </a:t>
            </a:r>
            <a:endParaRPr lang="es-CO" dirty="0"/>
          </a:p>
        </p:txBody>
      </p:sp>
      <p:sp>
        <p:nvSpPr>
          <p:cNvPr id="10" name="Título 1">
            <a:extLst>
              <a:ext uri="{FF2B5EF4-FFF2-40B4-BE49-F238E27FC236}">
                <a16:creationId xmlns:a16="http://schemas.microsoft.com/office/drawing/2014/main" id="{81372503-58F0-4086-BEEC-D33A8A064038}"/>
              </a:ext>
            </a:extLst>
          </p:cNvPr>
          <p:cNvSpPr txBox="1">
            <a:spLocks/>
          </p:cNvSpPr>
          <p:nvPr/>
        </p:nvSpPr>
        <p:spPr>
          <a:xfrm>
            <a:off x="1777094" y="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7. Requisitos mínimos</a:t>
            </a:r>
            <a:endParaRPr lang="es-CO" dirty="0"/>
          </a:p>
        </p:txBody>
      </p:sp>
    </p:spTree>
    <p:extLst>
      <p:ext uri="{BB962C8B-B14F-4D97-AF65-F5344CB8AC3E}">
        <p14:creationId xmlns:p14="http://schemas.microsoft.com/office/powerpoint/2010/main" val="41278139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4" name="Rectángulo 3">
            <a:extLst>
              <a:ext uri="{FF2B5EF4-FFF2-40B4-BE49-F238E27FC236}">
                <a16:creationId xmlns:a16="http://schemas.microsoft.com/office/drawing/2014/main" id="{DB069D24-2E21-4A06-A21C-AFA533341594}"/>
              </a:ext>
            </a:extLst>
          </p:cNvPr>
          <p:cNvSpPr/>
          <p:nvPr/>
        </p:nvSpPr>
        <p:spPr>
          <a:xfrm>
            <a:off x="538729" y="970182"/>
            <a:ext cx="11101840" cy="5698996"/>
          </a:xfrm>
          <a:prstGeom prst="rect">
            <a:avLst/>
          </a:prstGeom>
        </p:spPr>
        <p:txBody>
          <a:bodyPr wrap="square">
            <a:spAutoFit/>
          </a:bodyPr>
          <a:lstStyle/>
          <a:p>
            <a:pPr marL="342900" lvl="0" indent="-342900" algn="just">
              <a:spcAft>
                <a:spcPts val="0"/>
              </a:spcAft>
              <a:buFont typeface="+mj-lt"/>
              <a:buAutoNum type="romanUcPeriod"/>
            </a:pPr>
            <a:r>
              <a:rPr lang="es-CO" sz="2400" b="1" dirty="0">
                <a:latin typeface="+mj-lt"/>
                <a:ea typeface="Times New Roman" panose="02020603050405020304" pitchFamily="18" charset="0"/>
                <a:cs typeface="Arial" panose="020B0604020202020204" pitchFamily="34" charset="0"/>
              </a:rPr>
              <a:t>Requisitos de Personal</a:t>
            </a:r>
            <a:endParaRPr lang="es-CO" sz="2800" b="1" dirty="0">
              <a:latin typeface="+mj-lt"/>
              <a:ea typeface="Times New Roman" panose="02020603050405020304" pitchFamily="18" charset="0"/>
            </a:endParaRPr>
          </a:p>
          <a:p>
            <a:pPr algn="just">
              <a:spcAft>
                <a:spcPts val="0"/>
              </a:spcAft>
            </a:pPr>
            <a:r>
              <a:rPr lang="es-CO" sz="2000" dirty="0">
                <a:latin typeface="+mj-lt"/>
                <a:ea typeface="Times New Roman" panose="02020603050405020304" pitchFamily="18" charset="0"/>
                <a:cs typeface="Arial" panose="020B0604020202020204" pitchFamily="34" charset="0"/>
              </a:rPr>
              <a:t>  </a:t>
            </a:r>
            <a:endParaRPr lang="es-CO" sz="2400" dirty="0">
              <a:latin typeface="+mj-lt"/>
              <a:ea typeface="Times New Roman" panose="02020603050405020304" pitchFamily="18"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Gerente de proyectos</a:t>
            </a: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Un ingeniero naval con experiencia certificada de mínimo 10 años en operaciones marítimas especializadas y/o de salvamento marítimo.</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ES" sz="2000" dirty="0">
                <a:latin typeface="+mj-lt"/>
                <a:ea typeface="Calibri" panose="020F0502020204030204" pitchFamily="34" charset="0"/>
                <a:cs typeface="Calibri" panose="020F0502020204030204" pitchFamily="34" charset="0"/>
              </a:rPr>
              <a:t>Profesional en Ciencias Navales o carreras afines con al menos 5 años de experiencia certificada en operaciones marítimas. </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Aprobación certificada de la Dirección General Marítima – DIMAR vigente y durante toda la ejecución del contrato para l</a:t>
            </a:r>
            <a:r>
              <a:rPr lang="es-CO" sz="2000" dirty="0">
                <a:solidFill>
                  <a:srgbClr val="000000"/>
                </a:solidFill>
                <a:latin typeface="+mj-lt"/>
                <a:cs typeface="Calibri" panose="020F0502020204030204" pitchFamily="34" charset="0"/>
              </a:rPr>
              <a:t>a tripulación. </a:t>
            </a: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Un supervisor de buceo con licencia ADCI categoría supervisor. </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4 buzos certificados y con licencia ADCI o IMCA.</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1 enfermero de buceo debidamente certificado. </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Soldadores para corte en superficie con certificación AWS. </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Oficial de cumplimiento de las normas HSEQ. Garantizar disponibilidad in situ.</a:t>
            </a:r>
            <a:endParaRPr lang="es-CO" sz="2400" dirty="0">
              <a:solidFill>
                <a:srgbClr val="000000"/>
              </a:solidFill>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endParaRPr lang="es-CO" sz="1200" dirty="0">
              <a:latin typeface="+mj-lt"/>
              <a:ea typeface="Times New Roman" panose="02020603050405020304" pitchFamily="18" charset="0"/>
            </a:endParaRPr>
          </a:p>
          <a:p>
            <a:pPr algn="just">
              <a:spcAft>
                <a:spcPts val="0"/>
              </a:spcAft>
            </a:pPr>
            <a:r>
              <a:rPr lang="es-CO" sz="2000" dirty="0">
                <a:solidFill>
                  <a:srgbClr val="000000"/>
                </a:solidFill>
                <a:latin typeface="+mj-lt"/>
                <a:ea typeface="Calibri" panose="020F0502020204030204" pitchFamily="34" charset="0"/>
                <a:cs typeface="Calibri" panose="020F0502020204030204" pitchFamily="34" charset="0"/>
              </a:rPr>
              <a:t>* El personal que participen en la ejecución de la maniobra deberá contar con la certificación para el trabajo en alturas y espacios confinados. También deberá el personal deberá contar con la certificación de cursos OMI básicos.</a:t>
            </a:r>
            <a:endParaRPr lang="es-CO" sz="2400" dirty="0">
              <a:effectLst/>
              <a:latin typeface="+mj-lt"/>
              <a:ea typeface="Times New Roman" panose="02020603050405020304" pitchFamily="18" charset="0"/>
            </a:endParaRPr>
          </a:p>
        </p:txBody>
      </p:sp>
      <p:sp>
        <p:nvSpPr>
          <p:cNvPr id="10" name="Título 1">
            <a:extLst>
              <a:ext uri="{FF2B5EF4-FFF2-40B4-BE49-F238E27FC236}">
                <a16:creationId xmlns:a16="http://schemas.microsoft.com/office/drawing/2014/main" id="{81372503-58F0-4086-BEEC-D33A8A064038}"/>
              </a:ext>
            </a:extLst>
          </p:cNvPr>
          <p:cNvSpPr txBox="1">
            <a:spLocks/>
          </p:cNvSpPr>
          <p:nvPr/>
        </p:nvSpPr>
        <p:spPr>
          <a:xfrm>
            <a:off x="1777094" y="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7. Requisitos mínimos</a:t>
            </a:r>
            <a:endParaRPr lang="es-CO" dirty="0"/>
          </a:p>
        </p:txBody>
      </p:sp>
    </p:spTree>
    <p:extLst>
      <p:ext uri="{BB962C8B-B14F-4D97-AF65-F5344CB8AC3E}">
        <p14:creationId xmlns:p14="http://schemas.microsoft.com/office/powerpoint/2010/main" val="39491322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4" name="Rectángulo 3">
            <a:extLst>
              <a:ext uri="{FF2B5EF4-FFF2-40B4-BE49-F238E27FC236}">
                <a16:creationId xmlns:a16="http://schemas.microsoft.com/office/drawing/2014/main" id="{DB069D24-2E21-4A06-A21C-AFA533341594}"/>
              </a:ext>
            </a:extLst>
          </p:cNvPr>
          <p:cNvSpPr/>
          <p:nvPr/>
        </p:nvSpPr>
        <p:spPr>
          <a:xfrm>
            <a:off x="377826" y="867594"/>
            <a:ext cx="11101840" cy="5709255"/>
          </a:xfrm>
          <a:prstGeom prst="rect">
            <a:avLst/>
          </a:prstGeom>
        </p:spPr>
        <p:txBody>
          <a:bodyPr wrap="square">
            <a:spAutoFit/>
          </a:bodyPr>
          <a:lstStyle/>
          <a:p>
            <a:r>
              <a:rPr lang="es-CO" sz="2800" b="1" dirty="0"/>
              <a:t> </a:t>
            </a:r>
            <a:r>
              <a:rPr lang="es-CO" sz="2400" b="1" dirty="0"/>
              <a:t>II. Requisitos de Equipos</a:t>
            </a:r>
          </a:p>
          <a:p>
            <a:r>
              <a:rPr lang="es-CO" sz="1700" dirty="0"/>
              <a:t> </a:t>
            </a:r>
          </a:p>
          <a:p>
            <a:pPr lvl="0"/>
            <a:r>
              <a:rPr lang="es-CO" sz="2000" dirty="0"/>
              <a:t>- Embarcación que acredite contar con todas las licencias emitidas por DIMAR. Con </a:t>
            </a:r>
            <a:r>
              <a:rPr lang="es-CO" sz="2000" dirty="0" err="1"/>
              <a:t>bollard</a:t>
            </a:r>
            <a:r>
              <a:rPr lang="es-CO" sz="2000" dirty="0"/>
              <a:t> </a:t>
            </a:r>
            <a:r>
              <a:rPr lang="es-CO" sz="2000" dirty="0" err="1"/>
              <a:t>pull</a:t>
            </a:r>
            <a:r>
              <a:rPr lang="es-CO" sz="2000" dirty="0"/>
              <a:t> mayor a 4.000 HP para garantizar el halado de las embarcaciones. Con todos los permisos y licencias emitidos por DIMAR- Certificado por una casa clasificadora internacional.</a:t>
            </a:r>
          </a:p>
          <a:p>
            <a:pPr lvl="0"/>
            <a:r>
              <a:rPr lang="es-CO" sz="2000" dirty="0"/>
              <a:t>- Barcaza que cuente con todas las certificaciones de DIMAR. Con todos los permisos y licencias emitidos por DIMAR y certificada por casa Clasificadora.</a:t>
            </a:r>
          </a:p>
          <a:p>
            <a:r>
              <a:rPr lang="es-CO" sz="2000" dirty="0"/>
              <a:t>- Grúa </a:t>
            </a:r>
          </a:p>
          <a:p>
            <a:pPr lvl="0"/>
            <a:r>
              <a:rPr lang="es-CO" sz="2000" dirty="0"/>
              <a:t>- Equipo de corte submarino debidamente certificado </a:t>
            </a:r>
          </a:p>
          <a:p>
            <a:pPr lvl="0"/>
            <a:r>
              <a:rPr lang="es-CO" sz="2000" dirty="0"/>
              <a:t>- Equipo corte superficie </a:t>
            </a:r>
          </a:p>
          <a:p>
            <a:pPr lvl="0"/>
            <a:r>
              <a:rPr lang="es-CO" sz="2000" dirty="0"/>
              <a:t>- Motobombas </a:t>
            </a:r>
          </a:p>
          <a:p>
            <a:pPr lvl="0"/>
            <a:r>
              <a:rPr lang="es-CO" sz="2000" dirty="0"/>
              <a:t>- Compresores de alta para llenado de tanque </a:t>
            </a:r>
          </a:p>
          <a:p>
            <a:pPr lvl="0"/>
            <a:r>
              <a:rPr lang="es-CO" sz="2000" dirty="0"/>
              <a:t>- Compresores de baja para buceo </a:t>
            </a:r>
          </a:p>
          <a:p>
            <a:pPr lvl="0"/>
            <a:r>
              <a:rPr lang="es-CO" sz="2000" dirty="0"/>
              <a:t>- Cámara de video </a:t>
            </a:r>
          </a:p>
          <a:p>
            <a:pPr lvl="0"/>
            <a:r>
              <a:rPr lang="es-CO" sz="2000" dirty="0"/>
              <a:t>- Equipo DAN preventivo de accidente </a:t>
            </a:r>
          </a:p>
          <a:p>
            <a:pPr lvl="0"/>
            <a:r>
              <a:rPr lang="es-CO" sz="2000" dirty="0"/>
              <a:t>- Elementos para atención de emergencias medicas </a:t>
            </a:r>
          </a:p>
          <a:p>
            <a:pPr lvl="0"/>
            <a:r>
              <a:rPr lang="es-CO" sz="2000" dirty="0"/>
              <a:t>- Elementos varios de control de averías </a:t>
            </a:r>
          </a:p>
          <a:p>
            <a:pPr lvl="0"/>
            <a:r>
              <a:rPr lang="es-CO" sz="2000" dirty="0"/>
              <a:t>- Lancha de apoyo </a:t>
            </a:r>
          </a:p>
        </p:txBody>
      </p:sp>
      <p:sp>
        <p:nvSpPr>
          <p:cNvPr id="10" name="Título 1">
            <a:extLst>
              <a:ext uri="{FF2B5EF4-FFF2-40B4-BE49-F238E27FC236}">
                <a16:creationId xmlns:a16="http://schemas.microsoft.com/office/drawing/2014/main" id="{DEE6F812-8FC4-4D03-8198-7BA4B93176E7}"/>
              </a:ext>
            </a:extLst>
          </p:cNvPr>
          <p:cNvSpPr txBox="1">
            <a:spLocks/>
          </p:cNvSpPr>
          <p:nvPr/>
        </p:nvSpPr>
        <p:spPr>
          <a:xfrm>
            <a:off x="1777094" y="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7. Requisitos mínimos</a:t>
            </a:r>
            <a:endParaRPr lang="es-CO" dirty="0"/>
          </a:p>
        </p:txBody>
      </p:sp>
      <p:sp>
        <p:nvSpPr>
          <p:cNvPr id="3" name="CuadroTexto 2">
            <a:extLst>
              <a:ext uri="{FF2B5EF4-FFF2-40B4-BE49-F238E27FC236}">
                <a16:creationId xmlns:a16="http://schemas.microsoft.com/office/drawing/2014/main" id="{F0DCAEF9-2E30-47C5-AB35-7160B9BBB489}"/>
              </a:ext>
            </a:extLst>
          </p:cNvPr>
          <p:cNvSpPr txBox="1"/>
          <p:nvPr/>
        </p:nvSpPr>
        <p:spPr>
          <a:xfrm>
            <a:off x="7005711" y="6048713"/>
            <a:ext cx="4991343" cy="307777"/>
          </a:xfrm>
          <a:prstGeom prst="rect">
            <a:avLst/>
          </a:prstGeom>
          <a:noFill/>
        </p:spPr>
        <p:txBody>
          <a:bodyPr wrap="square" rtlCol="0">
            <a:spAutoFit/>
          </a:bodyPr>
          <a:lstStyle/>
          <a:p>
            <a:pPr algn="just"/>
            <a:r>
              <a:rPr lang="es-CO" sz="1400" dirty="0"/>
              <a:t>*Los equipos relacionados deben ser de propiedad del contratista. </a:t>
            </a:r>
          </a:p>
        </p:txBody>
      </p:sp>
    </p:spTree>
    <p:extLst>
      <p:ext uri="{BB962C8B-B14F-4D97-AF65-F5344CB8AC3E}">
        <p14:creationId xmlns:p14="http://schemas.microsoft.com/office/powerpoint/2010/main" val="10190239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4" name="Rectángulo 3">
            <a:extLst>
              <a:ext uri="{FF2B5EF4-FFF2-40B4-BE49-F238E27FC236}">
                <a16:creationId xmlns:a16="http://schemas.microsoft.com/office/drawing/2014/main" id="{DB069D24-2E21-4A06-A21C-AFA533341594}"/>
              </a:ext>
            </a:extLst>
          </p:cNvPr>
          <p:cNvSpPr/>
          <p:nvPr/>
        </p:nvSpPr>
        <p:spPr>
          <a:xfrm>
            <a:off x="356991" y="1080493"/>
            <a:ext cx="11101840" cy="5047536"/>
          </a:xfrm>
          <a:prstGeom prst="rect">
            <a:avLst/>
          </a:prstGeom>
        </p:spPr>
        <p:txBody>
          <a:bodyPr wrap="square">
            <a:spAutoFit/>
          </a:bodyPr>
          <a:lstStyle/>
          <a:p>
            <a:pPr lvl="0"/>
            <a:r>
              <a:rPr lang="es-CO" sz="2400" b="1" dirty="0"/>
              <a:t>III. Permisos y Licencias</a:t>
            </a:r>
          </a:p>
          <a:p>
            <a:r>
              <a:rPr lang="es-CO" dirty="0"/>
              <a:t>  </a:t>
            </a:r>
          </a:p>
          <a:p>
            <a:pPr lvl="0"/>
            <a:r>
              <a:rPr lang="es-CO" sz="2000" dirty="0"/>
              <a:t>- </a:t>
            </a:r>
            <a:r>
              <a:rPr lang="es-CO" sz="2000" b="1" dirty="0"/>
              <a:t>Licencias de navegación y titulación Dimar</a:t>
            </a:r>
            <a:r>
              <a:rPr lang="es-CO" sz="2000" dirty="0"/>
              <a:t> de la totalidad de tripulantes operativos del proyecto. </a:t>
            </a:r>
          </a:p>
          <a:p>
            <a:pPr lvl="0"/>
            <a:r>
              <a:rPr lang="es-CO" sz="2000" dirty="0"/>
              <a:t>- </a:t>
            </a:r>
            <a:r>
              <a:rPr lang="es-CO" sz="2000" b="1" dirty="0"/>
              <a:t>Licencia de explotación comercial DIMAR</a:t>
            </a:r>
            <a:r>
              <a:rPr lang="es-CO" sz="2000" dirty="0"/>
              <a:t>: La empresa debe demostrar que cuenta con licencia en la que hace parte del grupo 1 subgrupo 7 o del grupo 5 numerales 1 o 2.  </a:t>
            </a:r>
          </a:p>
          <a:p>
            <a:pPr lvl="0"/>
            <a:r>
              <a:rPr lang="es-CO" sz="2000" dirty="0"/>
              <a:t>- </a:t>
            </a:r>
            <a:r>
              <a:rPr lang="es-CO" sz="2000" b="1" dirty="0"/>
              <a:t>Permiso de operación para Remolcadores-DIMAR</a:t>
            </a:r>
            <a:r>
              <a:rPr lang="es-CO" sz="2000" dirty="0"/>
              <a:t>.</a:t>
            </a:r>
          </a:p>
          <a:p>
            <a:pPr lvl="0"/>
            <a:r>
              <a:rPr lang="es-CO" sz="2000" dirty="0"/>
              <a:t>- Certificados de matrícula y permisos de ley de todas las embarcaciones a emplear. </a:t>
            </a:r>
          </a:p>
          <a:p>
            <a:pPr lvl="0"/>
            <a:r>
              <a:rPr lang="es-CO" sz="2000" dirty="0"/>
              <a:t>- Certificados estatutarios de todas las embarcaciones por Casa Clasificadora y DIMAR. </a:t>
            </a:r>
          </a:p>
          <a:p>
            <a:pPr lvl="0"/>
            <a:r>
              <a:rPr lang="es-CO" sz="2000" dirty="0"/>
              <a:t>- SGSST (Sistema de gestión, salud y seguridad en el trabajo) ARL-riesgo 5. </a:t>
            </a:r>
          </a:p>
          <a:p>
            <a:pPr lvl="0"/>
            <a:r>
              <a:rPr lang="es-CO" sz="2000" dirty="0"/>
              <a:t>- Certificado Sistema de Gestión exigido por DIMAR </a:t>
            </a:r>
            <a:r>
              <a:rPr lang="es-CO" sz="2000" b="1" dirty="0"/>
              <a:t>SGS -ISM (International Safety </a:t>
            </a:r>
            <a:r>
              <a:rPr lang="es-CO" sz="2000" b="1" dirty="0" err="1"/>
              <a:t>Code</a:t>
            </a:r>
            <a:r>
              <a:rPr lang="es-CO" sz="2000" b="1" dirty="0"/>
              <a:t>-IMO)- Certificado por IBS. – DIMAR</a:t>
            </a:r>
            <a:r>
              <a:rPr lang="es-CO" sz="2000" dirty="0"/>
              <a:t>. </a:t>
            </a:r>
          </a:p>
          <a:p>
            <a:pPr lvl="0"/>
            <a:r>
              <a:rPr lang="es-CO" sz="2000" dirty="0"/>
              <a:t>- </a:t>
            </a:r>
            <a:r>
              <a:rPr lang="es-CO" sz="2000" b="1" dirty="0"/>
              <a:t>Registro único de contratistas</a:t>
            </a:r>
            <a:r>
              <a:rPr lang="es-CO" sz="2000" dirty="0"/>
              <a:t>: Cuya evaluación sea superior a 85.</a:t>
            </a:r>
          </a:p>
          <a:p>
            <a:pPr lvl="0"/>
            <a:r>
              <a:rPr lang="es-CO" sz="2000" dirty="0"/>
              <a:t>- Certificado BASC </a:t>
            </a:r>
          </a:p>
          <a:p>
            <a:r>
              <a:rPr lang="es-CO" sz="2000" dirty="0"/>
              <a:t>- Certificación de la empresa como miembro de ADCI</a:t>
            </a:r>
          </a:p>
          <a:p>
            <a:r>
              <a:rPr lang="es-CO" sz="2000" dirty="0"/>
              <a:t>- </a:t>
            </a:r>
            <a:r>
              <a:rPr lang="es-ES" sz="2000" dirty="0"/>
              <a:t>Certificación ISO14001</a:t>
            </a:r>
          </a:p>
          <a:p>
            <a:r>
              <a:rPr lang="es-ES" sz="2000" dirty="0"/>
              <a:t>- CERTIFICACIÓN RUC OHSAS18001 O ISO4001</a:t>
            </a:r>
            <a:endParaRPr lang="es-CO" sz="2000" dirty="0"/>
          </a:p>
        </p:txBody>
      </p:sp>
      <p:sp>
        <p:nvSpPr>
          <p:cNvPr id="12" name="Título 1">
            <a:extLst>
              <a:ext uri="{FF2B5EF4-FFF2-40B4-BE49-F238E27FC236}">
                <a16:creationId xmlns:a16="http://schemas.microsoft.com/office/drawing/2014/main" id="{72C59316-D759-484F-903A-091BC966A8D7}"/>
              </a:ext>
            </a:extLst>
          </p:cNvPr>
          <p:cNvSpPr txBox="1">
            <a:spLocks/>
          </p:cNvSpPr>
          <p:nvPr/>
        </p:nvSpPr>
        <p:spPr>
          <a:xfrm>
            <a:off x="1777094" y="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7. Requisitos mínimos</a:t>
            </a:r>
            <a:endParaRPr lang="es-CO" dirty="0"/>
          </a:p>
        </p:txBody>
      </p:sp>
    </p:spTree>
    <p:extLst>
      <p:ext uri="{BB962C8B-B14F-4D97-AF65-F5344CB8AC3E}">
        <p14:creationId xmlns:p14="http://schemas.microsoft.com/office/powerpoint/2010/main" val="6875411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401942" y="789917"/>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8. Justificación contratación directa</a:t>
            </a:r>
            <a:endParaRPr lang="es-CO" dirty="0"/>
          </a:p>
        </p:txBody>
      </p:sp>
      <p:sp>
        <p:nvSpPr>
          <p:cNvPr id="6" name="CuadroTexto 5">
            <a:extLst>
              <a:ext uri="{FF2B5EF4-FFF2-40B4-BE49-F238E27FC236}">
                <a16:creationId xmlns:a16="http://schemas.microsoft.com/office/drawing/2014/main" id="{4D6FE4AA-026D-4866-A90B-423AB3A46194}"/>
              </a:ext>
            </a:extLst>
          </p:cNvPr>
          <p:cNvSpPr txBox="1"/>
          <p:nvPr/>
        </p:nvSpPr>
        <p:spPr>
          <a:xfrm>
            <a:off x="919526" y="2322856"/>
            <a:ext cx="9617176" cy="369332"/>
          </a:xfrm>
          <a:prstGeom prst="rect">
            <a:avLst/>
          </a:prstGeom>
          <a:noFill/>
        </p:spPr>
        <p:txBody>
          <a:bodyPr wrap="square" rtlCol="0">
            <a:spAutoFit/>
          </a:bodyPr>
          <a:lstStyle/>
          <a:p>
            <a:endParaRPr lang="es-CO" dirty="0"/>
          </a:p>
        </p:txBody>
      </p:sp>
      <p:sp>
        <p:nvSpPr>
          <p:cNvPr id="12" name="Rectángulo 11">
            <a:extLst>
              <a:ext uri="{FF2B5EF4-FFF2-40B4-BE49-F238E27FC236}">
                <a16:creationId xmlns:a16="http://schemas.microsoft.com/office/drawing/2014/main" id="{C9DCCC84-031C-4436-ACDF-1BD182E1CA2A}"/>
              </a:ext>
            </a:extLst>
          </p:cNvPr>
          <p:cNvSpPr/>
          <p:nvPr/>
        </p:nvSpPr>
        <p:spPr>
          <a:xfrm>
            <a:off x="1039884" y="1954685"/>
            <a:ext cx="9617176" cy="4832092"/>
          </a:xfrm>
          <a:prstGeom prst="rect">
            <a:avLst/>
          </a:prstGeom>
        </p:spPr>
        <p:txBody>
          <a:bodyPr wrap="square">
            <a:spAutoFit/>
          </a:bodyPr>
          <a:lstStyle/>
          <a:p>
            <a:pPr algn="just"/>
            <a:r>
              <a:rPr lang="es-ES" sz="2200" dirty="0"/>
              <a:t>Para la presente solicitud se ha tomado en cuenta el literal G del numeral 4.2 del Manual de Contratación establece: </a:t>
            </a:r>
          </a:p>
          <a:p>
            <a:pPr algn="just"/>
            <a:endParaRPr lang="es-ES" sz="2200" i="1" dirty="0"/>
          </a:p>
          <a:p>
            <a:pPr algn="just"/>
            <a:r>
              <a:rPr lang="es-ES" sz="2200" b="1" i="1" dirty="0"/>
              <a:t>“g) Declaratoria de desierta: </a:t>
            </a:r>
            <a:r>
              <a:rPr lang="es-ES" sz="2200" i="1" dirty="0"/>
              <a:t>Cuando el respectivo proceso de contratación haya sido declarado desierto, por cualquiera de las causales establecidas en el Manual de contratación, pliego de condiciones o términos de referencia.”</a:t>
            </a:r>
          </a:p>
          <a:p>
            <a:pPr algn="just"/>
            <a:endParaRPr lang="es-ES" sz="2200" i="1" dirty="0"/>
          </a:p>
          <a:p>
            <a:pPr algn="just"/>
            <a:r>
              <a:rPr lang="es-ES" sz="2200" dirty="0"/>
              <a:t>Partiendo de que solamente se presentó un oferente y no fue adjudicado el proceso de contratación atendiendo principalmente a las dificultades para la obtención de pólizas que respaldaran su seriedad de la oferta, se considera procedente llevar a cabo el proceso de contratación directa.</a:t>
            </a:r>
          </a:p>
          <a:p>
            <a:pPr algn="just"/>
            <a:endParaRPr lang="es-ES" sz="2200" dirty="0"/>
          </a:p>
          <a:p>
            <a:pPr algn="just"/>
            <a:r>
              <a:rPr lang="es-ES" sz="2200" dirty="0"/>
              <a:t>Los aspectos relevantes para llevar a cabo la contratación de Mr. </a:t>
            </a:r>
            <a:r>
              <a:rPr lang="es-ES" sz="2200" dirty="0" err="1"/>
              <a:t>Goby</a:t>
            </a:r>
            <a:r>
              <a:rPr lang="es-ES" sz="2200" dirty="0"/>
              <a:t> son:</a:t>
            </a:r>
          </a:p>
          <a:p>
            <a:pPr algn="just"/>
            <a:endParaRPr lang="es-ES" sz="2200" dirty="0"/>
          </a:p>
        </p:txBody>
      </p:sp>
    </p:spTree>
    <p:extLst>
      <p:ext uri="{BB962C8B-B14F-4D97-AF65-F5344CB8AC3E}">
        <p14:creationId xmlns:p14="http://schemas.microsoft.com/office/powerpoint/2010/main" val="4371645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311395" y="549948"/>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8. Justificación contratación directa</a:t>
            </a:r>
            <a:endParaRPr lang="es-CO" dirty="0"/>
          </a:p>
        </p:txBody>
      </p:sp>
      <p:sp>
        <p:nvSpPr>
          <p:cNvPr id="6" name="CuadroTexto 5">
            <a:extLst>
              <a:ext uri="{FF2B5EF4-FFF2-40B4-BE49-F238E27FC236}">
                <a16:creationId xmlns:a16="http://schemas.microsoft.com/office/drawing/2014/main" id="{4D6FE4AA-026D-4866-A90B-423AB3A46194}"/>
              </a:ext>
            </a:extLst>
          </p:cNvPr>
          <p:cNvSpPr txBox="1"/>
          <p:nvPr/>
        </p:nvSpPr>
        <p:spPr>
          <a:xfrm>
            <a:off x="885598" y="2959485"/>
            <a:ext cx="9617176" cy="369332"/>
          </a:xfrm>
          <a:prstGeom prst="rect">
            <a:avLst/>
          </a:prstGeom>
          <a:noFill/>
        </p:spPr>
        <p:txBody>
          <a:bodyPr wrap="square" rtlCol="0">
            <a:spAutoFit/>
          </a:bodyPr>
          <a:lstStyle/>
          <a:p>
            <a:endParaRPr lang="es-CO" dirty="0"/>
          </a:p>
        </p:txBody>
      </p:sp>
      <p:sp>
        <p:nvSpPr>
          <p:cNvPr id="10" name="Oval 6">
            <a:extLst>
              <a:ext uri="{FF2B5EF4-FFF2-40B4-BE49-F238E27FC236}">
                <a16:creationId xmlns:a16="http://schemas.microsoft.com/office/drawing/2014/main" id="{7C9AEE82-705F-48CF-A545-466B3A4D96D7}"/>
              </a:ext>
            </a:extLst>
          </p:cNvPr>
          <p:cNvSpPr/>
          <p:nvPr/>
        </p:nvSpPr>
        <p:spPr>
          <a:xfrm>
            <a:off x="2579955" y="3629148"/>
            <a:ext cx="1056132" cy="1056132"/>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sz="1350"/>
          </a:p>
        </p:txBody>
      </p:sp>
      <p:sp>
        <p:nvSpPr>
          <p:cNvPr id="13" name="Oval 15">
            <a:extLst>
              <a:ext uri="{FF2B5EF4-FFF2-40B4-BE49-F238E27FC236}">
                <a16:creationId xmlns:a16="http://schemas.microsoft.com/office/drawing/2014/main" id="{C0B755EE-E269-4790-99BF-0F41D25F9C3A}"/>
              </a:ext>
            </a:extLst>
          </p:cNvPr>
          <p:cNvSpPr/>
          <p:nvPr/>
        </p:nvSpPr>
        <p:spPr>
          <a:xfrm>
            <a:off x="4374011" y="3286248"/>
            <a:ext cx="1056132" cy="1056132"/>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sz="1350"/>
          </a:p>
        </p:txBody>
      </p:sp>
      <p:sp>
        <p:nvSpPr>
          <p:cNvPr id="14" name="Oval 16">
            <a:extLst>
              <a:ext uri="{FF2B5EF4-FFF2-40B4-BE49-F238E27FC236}">
                <a16:creationId xmlns:a16="http://schemas.microsoft.com/office/drawing/2014/main" id="{68834693-002F-48E5-925B-394E0FB38685}"/>
              </a:ext>
            </a:extLst>
          </p:cNvPr>
          <p:cNvSpPr/>
          <p:nvPr/>
        </p:nvSpPr>
        <p:spPr>
          <a:xfrm>
            <a:off x="6149777" y="3629148"/>
            <a:ext cx="1056132" cy="1056132"/>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sz="1350"/>
          </a:p>
        </p:txBody>
      </p:sp>
      <p:sp>
        <p:nvSpPr>
          <p:cNvPr id="15" name="Oval 17">
            <a:extLst>
              <a:ext uri="{FF2B5EF4-FFF2-40B4-BE49-F238E27FC236}">
                <a16:creationId xmlns:a16="http://schemas.microsoft.com/office/drawing/2014/main" id="{2C735313-3E62-4695-9227-12E7CAF1C5CF}"/>
              </a:ext>
            </a:extLst>
          </p:cNvPr>
          <p:cNvSpPr/>
          <p:nvPr/>
        </p:nvSpPr>
        <p:spPr>
          <a:xfrm>
            <a:off x="7956217" y="3220878"/>
            <a:ext cx="1056132" cy="1056132"/>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350"/>
          </a:p>
        </p:txBody>
      </p:sp>
      <p:sp>
        <p:nvSpPr>
          <p:cNvPr id="16" name="Freeform: Shape 29">
            <a:extLst>
              <a:ext uri="{FF2B5EF4-FFF2-40B4-BE49-F238E27FC236}">
                <a16:creationId xmlns:a16="http://schemas.microsoft.com/office/drawing/2014/main" id="{7ACB5EB7-9189-4FB0-BC7D-F3D51ABEE4CB}"/>
              </a:ext>
            </a:extLst>
          </p:cNvPr>
          <p:cNvSpPr/>
          <p:nvPr/>
        </p:nvSpPr>
        <p:spPr>
          <a:xfrm rot="16200000">
            <a:off x="9151781" y="3099517"/>
            <a:ext cx="896526" cy="896168"/>
          </a:xfrm>
          <a:custGeom>
            <a:avLst/>
            <a:gdLst>
              <a:gd name="connsiteX0" fmla="*/ 819138 w 1195368"/>
              <a:gd name="connsiteY0" fmla="*/ 1194891 h 1194891"/>
              <a:gd name="connsiteX1" fmla="*/ 164828 w 1195368"/>
              <a:gd name="connsiteY1" fmla="*/ 392804 h 1194891"/>
              <a:gd name="connsiteX2" fmla="*/ 0 w 1195368"/>
              <a:gd name="connsiteY2" fmla="*/ 376237 h 1194891"/>
              <a:gd name="connsiteX3" fmla="*/ 0 w 1195368"/>
              <a:gd name="connsiteY3" fmla="*/ 0 h 1194891"/>
              <a:gd name="connsiteX4" fmla="*/ 121861 w 1195368"/>
              <a:gd name="connsiteY4" fmla="*/ 6118 h 1194891"/>
              <a:gd name="connsiteX5" fmla="*/ 1195368 w 1195368"/>
              <a:gd name="connsiteY5" fmla="*/ 1194679 h 119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5368" h="1194891">
                <a:moveTo>
                  <a:pt x="819138" y="1194891"/>
                </a:moveTo>
                <a:cubicBezTo>
                  <a:pt x="818916" y="799123"/>
                  <a:pt x="538052" y="469052"/>
                  <a:pt x="164828" y="392804"/>
                </a:cubicBezTo>
                <a:lnTo>
                  <a:pt x="0" y="376237"/>
                </a:lnTo>
                <a:lnTo>
                  <a:pt x="0" y="0"/>
                </a:lnTo>
                <a:lnTo>
                  <a:pt x="121861" y="6118"/>
                </a:lnTo>
                <a:cubicBezTo>
                  <a:pt x="724537" y="67140"/>
                  <a:pt x="1195020" y="575880"/>
                  <a:pt x="1195368" y="1194679"/>
                </a:cubicBezTo>
                <a:close/>
              </a:path>
            </a:pathLst>
          </a:custGeom>
          <a:gradFill>
            <a:gsLst>
              <a:gs pos="0">
                <a:schemeClr val="tx1">
                  <a:lumMod val="60000"/>
                  <a:lumOff val="40000"/>
                </a:schemeClr>
              </a:gs>
              <a:gs pos="31000">
                <a:schemeClr val="tx1">
                  <a:lumMod val="40000"/>
                  <a:lumOff val="60000"/>
                </a:schemeClr>
              </a:gs>
              <a:gs pos="90000">
                <a:schemeClr val="bg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17" name="Freeform: Shape 30">
            <a:extLst>
              <a:ext uri="{FF2B5EF4-FFF2-40B4-BE49-F238E27FC236}">
                <a16:creationId xmlns:a16="http://schemas.microsoft.com/office/drawing/2014/main" id="{17148C14-F1F2-4DA2-AF87-1E1BEFE45674}"/>
              </a:ext>
            </a:extLst>
          </p:cNvPr>
          <p:cNvSpPr/>
          <p:nvPr/>
        </p:nvSpPr>
        <p:spPr>
          <a:xfrm rot="5400000">
            <a:off x="1455321" y="3991204"/>
            <a:ext cx="896526" cy="896168"/>
          </a:xfrm>
          <a:custGeom>
            <a:avLst/>
            <a:gdLst>
              <a:gd name="connsiteX0" fmla="*/ 819138 w 1195368"/>
              <a:gd name="connsiteY0" fmla="*/ 1194891 h 1194891"/>
              <a:gd name="connsiteX1" fmla="*/ 164828 w 1195368"/>
              <a:gd name="connsiteY1" fmla="*/ 392804 h 1194891"/>
              <a:gd name="connsiteX2" fmla="*/ 0 w 1195368"/>
              <a:gd name="connsiteY2" fmla="*/ 376237 h 1194891"/>
              <a:gd name="connsiteX3" fmla="*/ 0 w 1195368"/>
              <a:gd name="connsiteY3" fmla="*/ 0 h 1194891"/>
              <a:gd name="connsiteX4" fmla="*/ 121861 w 1195368"/>
              <a:gd name="connsiteY4" fmla="*/ 6118 h 1194891"/>
              <a:gd name="connsiteX5" fmla="*/ 1195368 w 1195368"/>
              <a:gd name="connsiteY5" fmla="*/ 1194679 h 119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5368" h="1194891">
                <a:moveTo>
                  <a:pt x="819138" y="1194891"/>
                </a:moveTo>
                <a:cubicBezTo>
                  <a:pt x="818916" y="799123"/>
                  <a:pt x="538052" y="469052"/>
                  <a:pt x="164828" y="392804"/>
                </a:cubicBezTo>
                <a:lnTo>
                  <a:pt x="0" y="376237"/>
                </a:lnTo>
                <a:lnTo>
                  <a:pt x="0" y="0"/>
                </a:lnTo>
                <a:lnTo>
                  <a:pt x="121861" y="6118"/>
                </a:lnTo>
                <a:cubicBezTo>
                  <a:pt x="724537" y="67140"/>
                  <a:pt x="1195020" y="575880"/>
                  <a:pt x="1195368" y="1194679"/>
                </a:cubicBezTo>
                <a:close/>
              </a:path>
            </a:pathLst>
          </a:custGeom>
          <a:gradFill>
            <a:gsLst>
              <a:gs pos="0">
                <a:schemeClr val="tx1">
                  <a:lumMod val="60000"/>
                  <a:lumOff val="40000"/>
                </a:schemeClr>
              </a:gs>
              <a:gs pos="31000">
                <a:schemeClr val="tx1">
                  <a:lumMod val="40000"/>
                  <a:lumOff val="60000"/>
                </a:schemeClr>
              </a:gs>
              <a:gs pos="9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pic>
        <p:nvPicPr>
          <p:cNvPr id="18" name="Graphic 35" descr="Puzzle">
            <a:extLst>
              <a:ext uri="{FF2B5EF4-FFF2-40B4-BE49-F238E27FC236}">
                <a16:creationId xmlns:a16="http://schemas.microsoft.com/office/drawing/2014/main" id="{7D6E3FDF-FA03-4E25-A69E-B74A65F17F9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62669" y="3406044"/>
            <a:ext cx="685800" cy="685800"/>
          </a:xfrm>
          <a:prstGeom prst="rect">
            <a:avLst/>
          </a:prstGeom>
        </p:spPr>
      </p:pic>
      <p:pic>
        <p:nvPicPr>
          <p:cNvPr id="19" name="Graphic 36" descr="Database">
            <a:extLst>
              <a:ext uri="{FF2B5EF4-FFF2-40B4-BE49-F238E27FC236}">
                <a16:creationId xmlns:a16="http://schemas.microsoft.com/office/drawing/2014/main" id="{EAE5FF9F-DEC9-40F3-AC82-3C05B7E4CFA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33000" y="3820518"/>
            <a:ext cx="685800" cy="685800"/>
          </a:xfrm>
          <a:prstGeom prst="rect">
            <a:avLst/>
          </a:prstGeom>
        </p:spPr>
      </p:pic>
      <p:grpSp>
        <p:nvGrpSpPr>
          <p:cNvPr id="22" name="Group 7">
            <a:extLst>
              <a:ext uri="{FF2B5EF4-FFF2-40B4-BE49-F238E27FC236}">
                <a16:creationId xmlns:a16="http://schemas.microsoft.com/office/drawing/2014/main" id="{5BA26E39-BBAC-43AB-8627-0DF3FC7AC3D1}"/>
              </a:ext>
            </a:extLst>
          </p:cNvPr>
          <p:cNvGrpSpPr/>
          <p:nvPr/>
        </p:nvGrpSpPr>
        <p:grpSpPr>
          <a:xfrm>
            <a:off x="2071679" y="3130134"/>
            <a:ext cx="2075261" cy="1793053"/>
            <a:chOff x="1886194" y="2732577"/>
            <a:chExt cx="2391986" cy="2390737"/>
          </a:xfrm>
        </p:grpSpPr>
        <p:sp>
          <p:nvSpPr>
            <p:cNvPr id="23" name="Block Arc 11">
              <a:extLst>
                <a:ext uri="{FF2B5EF4-FFF2-40B4-BE49-F238E27FC236}">
                  <a16:creationId xmlns:a16="http://schemas.microsoft.com/office/drawing/2014/main" id="{CC50F9D6-5EF5-442B-A8B3-2EFEA86AAD9B}"/>
                </a:ext>
              </a:extLst>
            </p:cNvPr>
            <p:cNvSpPr/>
            <p:nvPr/>
          </p:nvSpPr>
          <p:spPr>
            <a:xfrm>
              <a:off x="1886818" y="2732577"/>
              <a:ext cx="2390738" cy="2390737"/>
            </a:xfrm>
            <a:prstGeom prst="blockArc">
              <a:avLst>
                <a:gd name="adj1" fmla="val 10800000"/>
                <a:gd name="adj2" fmla="val 21598066"/>
                <a:gd name="adj3" fmla="val 1573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4" name="Freeform: Shape 41">
              <a:extLst>
                <a:ext uri="{FF2B5EF4-FFF2-40B4-BE49-F238E27FC236}">
                  <a16:creationId xmlns:a16="http://schemas.microsoft.com/office/drawing/2014/main" id="{4CB5A1ED-1E6E-4D9B-B5E2-BF135BAF76E2}"/>
                </a:ext>
              </a:extLst>
            </p:cNvPr>
            <p:cNvSpPr/>
            <p:nvPr/>
          </p:nvSpPr>
          <p:spPr>
            <a:xfrm>
              <a:off x="1886194" y="2732577"/>
              <a:ext cx="2391986" cy="1195993"/>
            </a:xfrm>
            <a:custGeom>
              <a:avLst/>
              <a:gdLst>
                <a:gd name="connsiteX0" fmla="*/ 1511743 w 3024336"/>
                <a:gd name="connsiteY0" fmla="*/ 0 h 1512168"/>
                <a:gd name="connsiteX1" fmla="*/ 3024336 w 3024336"/>
                <a:gd name="connsiteY1" fmla="*/ 1511317 h 1512168"/>
                <a:gd name="connsiteX2" fmla="*/ 2783148 w 3024336"/>
                <a:gd name="connsiteY2" fmla="*/ 1511453 h 1512168"/>
                <a:gd name="connsiteX3" fmla="*/ 2776622 w 3024336"/>
                <a:gd name="connsiteY3" fmla="*/ 1382214 h 1512168"/>
                <a:gd name="connsiteX4" fmla="*/ 1512168 w 3024336"/>
                <a:gd name="connsiteY4" fmla="*/ 241152 h 1512168"/>
                <a:gd name="connsiteX5" fmla="*/ 241152 w 3024336"/>
                <a:gd name="connsiteY5" fmla="*/ 1512168 h 1512168"/>
                <a:gd name="connsiteX6" fmla="*/ 0 w 3024336"/>
                <a:gd name="connsiteY6" fmla="*/ 1512168 h 1512168"/>
                <a:gd name="connsiteX7" fmla="*/ 1511743 w 3024336"/>
                <a:gd name="connsiteY7" fmla="*/ 0 h 1512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4336" h="1512168">
                  <a:moveTo>
                    <a:pt x="1511743" y="0"/>
                  </a:moveTo>
                  <a:cubicBezTo>
                    <a:pt x="2346724" y="-235"/>
                    <a:pt x="3023866" y="676336"/>
                    <a:pt x="3024336" y="1511317"/>
                  </a:cubicBezTo>
                  <a:lnTo>
                    <a:pt x="2783148" y="1511453"/>
                  </a:lnTo>
                  <a:lnTo>
                    <a:pt x="2776622" y="1382214"/>
                  </a:lnTo>
                  <a:cubicBezTo>
                    <a:pt x="2711533" y="741296"/>
                    <a:pt x="2170259" y="241152"/>
                    <a:pt x="1512168" y="241152"/>
                  </a:cubicBezTo>
                  <a:cubicBezTo>
                    <a:pt x="810205" y="241152"/>
                    <a:pt x="241152" y="810205"/>
                    <a:pt x="241152" y="1512168"/>
                  </a:cubicBezTo>
                  <a:lnTo>
                    <a:pt x="0" y="1512168"/>
                  </a:lnTo>
                  <a:cubicBezTo>
                    <a:pt x="0" y="677187"/>
                    <a:pt x="676761" y="235"/>
                    <a:pt x="1511743" y="0"/>
                  </a:cubicBezTo>
                  <a:close/>
                </a:path>
              </a:pathLst>
            </a:custGeom>
            <a:solidFill>
              <a:schemeClr val="bg2">
                <a:lumMod val="1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grpSp>
        <p:nvGrpSpPr>
          <p:cNvPr id="25" name="Group 8">
            <a:extLst>
              <a:ext uri="{FF2B5EF4-FFF2-40B4-BE49-F238E27FC236}">
                <a16:creationId xmlns:a16="http://schemas.microsoft.com/office/drawing/2014/main" id="{9134A490-A80E-4DDF-A580-894EA7B7A3D2}"/>
              </a:ext>
            </a:extLst>
          </p:cNvPr>
          <p:cNvGrpSpPr/>
          <p:nvPr/>
        </p:nvGrpSpPr>
        <p:grpSpPr>
          <a:xfrm>
            <a:off x="3886431" y="3100840"/>
            <a:ext cx="2074177" cy="1793053"/>
            <a:chOff x="3897857" y="2732577"/>
            <a:chExt cx="2390738" cy="2390737"/>
          </a:xfrm>
        </p:grpSpPr>
        <p:sp>
          <p:nvSpPr>
            <p:cNvPr id="26" name="Block Arc 12">
              <a:extLst>
                <a:ext uri="{FF2B5EF4-FFF2-40B4-BE49-F238E27FC236}">
                  <a16:creationId xmlns:a16="http://schemas.microsoft.com/office/drawing/2014/main" id="{64770C2A-34A2-41C5-8660-7D176C5316A1}"/>
                </a:ext>
              </a:extLst>
            </p:cNvPr>
            <p:cNvSpPr/>
            <p:nvPr/>
          </p:nvSpPr>
          <p:spPr>
            <a:xfrm rot="10800000">
              <a:off x="3897857" y="2732577"/>
              <a:ext cx="2390738" cy="2390737"/>
            </a:xfrm>
            <a:prstGeom prst="blockArc">
              <a:avLst>
                <a:gd name="adj1" fmla="val 10800000"/>
                <a:gd name="adj2" fmla="val 21598066"/>
                <a:gd name="adj3" fmla="val 1573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7" name="Freeform: Shape 42">
              <a:extLst>
                <a:ext uri="{FF2B5EF4-FFF2-40B4-BE49-F238E27FC236}">
                  <a16:creationId xmlns:a16="http://schemas.microsoft.com/office/drawing/2014/main" id="{C54EBD5F-A046-425D-9A58-12526BDD9AEF}"/>
                </a:ext>
              </a:extLst>
            </p:cNvPr>
            <p:cNvSpPr/>
            <p:nvPr/>
          </p:nvSpPr>
          <p:spPr>
            <a:xfrm rot="10800000">
              <a:off x="4091081" y="3928570"/>
              <a:ext cx="2010497" cy="1005262"/>
            </a:xfrm>
            <a:custGeom>
              <a:avLst/>
              <a:gdLst>
                <a:gd name="connsiteX0" fmla="*/ 1271016 w 2541996"/>
                <a:gd name="connsiteY0" fmla="*/ 0 h 1271016"/>
                <a:gd name="connsiteX1" fmla="*/ 2535470 w 2541996"/>
                <a:gd name="connsiteY1" fmla="*/ 1141062 h 1271016"/>
                <a:gd name="connsiteX2" fmla="*/ 2541996 w 2541996"/>
                <a:gd name="connsiteY2" fmla="*/ 1270301 h 1271016"/>
                <a:gd name="connsiteX3" fmla="*/ 2307244 w 2541996"/>
                <a:gd name="connsiteY3" fmla="*/ 1270433 h 1271016"/>
                <a:gd name="connsiteX4" fmla="*/ 1270725 w 2541996"/>
                <a:gd name="connsiteY4" fmla="*/ 234788 h 1271016"/>
                <a:gd name="connsiteX5" fmla="*/ 234788 w 2541996"/>
                <a:gd name="connsiteY5" fmla="*/ 1271016 h 1271016"/>
                <a:gd name="connsiteX6" fmla="*/ 0 w 2541996"/>
                <a:gd name="connsiteY6" fmla="*/ 1271016 h 1271016"/>
                <a:gd name="connsiteX7" fmla="*/ 1271016 w 2541996"/>
                <a:gd name="connsiteY7" fmla="*/ 0 h 1271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41996" h="1271016">
                  <a:moveTo>
                    <a:pt x="1271016" y="0"/>
                  </a:moveTo>
                  <a:cubicBezTo>
                    <a:pt x="1929107" y="0"/>
                    <a:pt x="2470381" y="500144"/>
                    <a:pt x="2535470" y="1141062"/>
                  </a:cubicBezTo>
                  <a:lnTo>
                    <a:pt x="2541996" y="1270301"/>
                  </a:lnTo>
                  <a:lnTo>
                    <a:pt x="2307244" y="1270433"/>
                  </a:lnTo>
                  <a:cubicBezTo>
                    <a:pt x="2306922" y="698254"/>
                    <a:pt x="1842904" y="234627"/>
                    <a:pt x="1270725" y="234788"/>
                  </a:cubicBezTo>
                  <a:cubicBezTo>
                    <a:pt x="698546" y="234949"/>
                    <a:pt x="234788" y="698837"/>
                    <a:pt x="234788" y="1271016"/>
                  </a:cubicBezTo>
                  <a:lnTo>
                    <a:pt x="0" y="1271016"/>
                  </a:lnTo>
                  <a:cubicBezTo>
                    <a:pt x="0" y="569053"/>
                    <a:pt x="569053" y="0"/>
                    <a:pt x="1271016" y="0"/>
                  </a:cubicBezTo>
                  <a:close/>
                </a:path>
              </a:pathLst>
            </a:custGeom>
            <a:solidFill>
              <a:schemeClr val="bg2">
                <a:lumMod val="1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grpSp>
        <p:nvGrpSpPr>
          <p:cNvPr id="28" name="Group 14">
            <a:extLst>
              <a:ext uri="{FF2B5EF4-FFF2-40B4-BE49-F238E27FC236}">
                <a16:creationId xmlns:a16="http://schemas.microsoft.com/office/drawing/2014/main" id="{4565A64B-D7D4-46B7-99EB-8F0C623C9CF7}"/>
              </a:ext>
            </a:extLst>
          </p:cNvPr>
          <p:cNvGrpSpPr/>
          <p:nvPr/>
        </p:nvGrpSpPr>
        <p:grpSpPr>
          <a:xfrm>
            <a:off x="5691465" y="3101309"/>
            <a:ext cx="2019580" cy="1793053"/>
            <a:chOff x="5903408" y="2732577"/>
            <a:chExt cx="2396850" cy="2390737"/>
          </a:xfrm>
        </p:grpSpPr>
        <p:sp>
          <p:nvSpPr>
            <p:cNvPr id="29" name="Block Arc 13">
              <a:extLst>
                <a:ext uri="{FF2B5EF4-FFF2-40B4-BE49-F238E27FC236}">
                  <a16:creationId xmlns:a16="http://schemas.microsoft.com/office/drawing/2014/main" id="{BF16F5BB-1FC1-49DB-8E86-8181D6CBD4F7}"/>
                </a:ext>
              </a:extLst>
            </p:cNvPr>
            <p:cNvSpPr/>
            <p:nvPr/>
          </p:nvSpPr>
          <p:spPr>
            <a:xfrm>
              <a:off x="5909520" y="2732577"/>
              <a:ext cx="2390738" cy="2390737"/>
            </a:xfrm>
            <a:prstGeom prst="blockArc">
              <a:avLst>
                <a:gd name="adj1" fmla="val 10800000"/>
                <a:gd name="adj2" fmla="val 21598066"/>
                <a:gd name="adj3" fmla="val 1573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30" name="Freeform: Shape 44">
              <a:extLst>
                <a:ext uri="{FF2B5EF4-FFF2-40B4-BE49-F238E27FC236}">
                  <a16:creationId xmlns:a16="http://schemas.microsoft.com/office/drawing/2014/main" id="{E11D272E-187D-4DC3-8847-FE770D474179}"/>
                </a:ext>
              </a:extLst>
            </p:cNvPr>
            <p:cNvSpPr/>
            <p:nvPr/>
          </p:nvSpPr>
          <p:spPr>
            <a:xfrm>
              <a:off x="5903408" y="2732577"/>
              <a:ext cx="2391986" cy="1195993"/>
            </a:xfrm>
            <a:custGeom>
              <a:avLst/>
              <a:gdLst>
                <a:gd name="connsiteX0" fmla="*/ 1511743 w 3024336"/>
                <a:gd name="connsiteY0" fmla="*/ 0 h 1512168"/>
                <a:gd name="connsiteX1" fmla="*/ 3024336 w 3024336"/>
                <a:gd name="connsiteY1" fmla="*/ 1511317 h 1512168"/>
                <a:gd name="connsiteX2" fmla="*/ 2783148 w 3024336"/>
                <a:gd name="connsiteY2" fmla="*/ 1511453 h 1512168"/>
                <a:gd name="connsiteX3" fmla="*/ 2776622 w 3024336"/>
                <a:gd name="connsiteY3" fmla="*/ 1382214 h 1512168"/>
                <a:gd name="connsiteX4" fmla="*/ 1512168 w 3024336"/>
                <a:gd name="connsiteY4" fmla="*/ 241152 h 1512168"/>
                <a:gd name="connsiteX5" fmla="*/ 241152 w 3024336"/>
                <a:gd name="connsiteY5" fmla="*/ 1512168 h 1512168"/>
                <a:gd name="connsiteX6" fmla="*/ 0 w 3024336"/>
                <a:gd name="connsiteY6" fmla="*/ 1512168 h 1512168"/>
                <a:gd name="connsiteX7" fmla="*/ 1511743 w 3024336"/>
                <a:gd name="connsiteY7" fmla="*/ 0 h 1512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4336" h="1512168">
                  <a:moveTo>
                    <a:pt x="1511743" y="0"/>
                  </a:moveTo>
                  <a:cubicBezTo>
                    <a:pt x="2346724" y="-235"/>
                    <a:pt x="3023866" y="676336"/>
                    <a:pt x="3024336" y="1511317"/>
                  </a:cubicBezTo>
                  <a:lnTo>
                    <a:pt x="2783148" y="1511453"/>
                  </a:lnTo>
                  <a:lnTo>
                    <a:pt x="2776622" y="1382214"/>
                  </a:lnTo>
                  <a:cubicBezTo>
                    <a:pt x="2711533" y="741296"/>
                    <a:pt x="2170259" y="241152"/>
                    <a:pt x="1512168" y="241152"/>
                  </a:cubicBezTo>
                  <a:cubicBezTo>
                    <a:pt x="810205" y="241152"/>
                    <a:pt x="241152" y="810205"/>
                    <a:pt x="241152" y="1512168"/>
                  </a:cubicBezTo>
                  <a:lnTo>
                    <a:pt x="0" y="1512168"/>
                  </a:lnTo>
                  <a:cubicBezTo>
                    <a:pt x="0" y="677187"/>
                    <a:pt x="676761" y="235"/>
                    <a:pt x="1511743" y="0"/>
                  </a:cubicBezTo>
                  <a:close/>
                </a:path>
              </a:pathLst>
            </a:custGeom>
            <a:solidFill>
              <a:schemeClr val="bg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grpSp>
        <p:nvGrpSpPr>
          <p:cNvPr id="31" name="Group 46">
            <a:extLst>
              <a:ext uri="{FF2B5EF4-FFF2-40B4-BE49-F238E27FC236}">
                <a16:creationId xmlns:a16="http://schemas.microsoft.com/office/drawing/2014/main" id="{ECA09D23-E9B7-4811-A3E6-15EF67DD7383}"/>
              </a:ext>
            </a:extLst>
          </p:cNvPr>
          <p:cNvGrpSpPr/>
          <p:nvPr/>
        </p:nvGrpSpPr>
        <p:grpSpPr>
          <a:xfrm>
            <a:off x="7427956" y="3066546"/>
            <a:ext cx="2014429" cy="1793053"/>
            <a:chOff x="7921184" y="2732577"/>
            <a:chExt cx="2390738" cy="2390737"/>
          </a:xfrm>
        </p:grpSpPr>
        <p:sp>
          <p:nvSpPr>
            <p:cNvPr id="32" name="Block Arc 9">
              <a:extLst>
                <a:ext uri="{FF2B5EF4-FFF2-40B4-BE49-F238E27FC236}">
                  <a16:creationId xmlns:a16="http://schemas.microsoft.com/office/drawing/2014/main" id="{94BC832B-C845-4CEA-B83D-A25854A32857}"/>
                </a:ext>
              </a:extLst>
            </p:cNvPr>
            <p:cNvSpPr/>
            <p:nvPr/>
          </p:nvSpPr>
          <p:spPr>
            <a:xfrm rot="10800000">
              <a:off x="7921184" y="2732577"/>
              <a:ext cx="2390738" cy="2390737"/>
            </a:xfrm>
            <a:prstGeom prst="blockArc">
              <a:avLst>
                <a:gd name="adj1" fmla="val 10800000"/>
                <a:gd name="adj2" fmla="val 21598066"/>
                <a:gd name="adj3" fmla="val 1573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33" name="Freeform: Shape 45">
              <a:extLst>
                <a:ext uri="{FF2B5EF4-FFF2-40B4-BE49-F238E27FC236}">
                  <a16:creationId xmlns:a16="http://schemas.microsoft.com/office/drawing/2014/main" id="{5AB7B613-ACA9-452F-9A01-0D306E4AE33B}"/>
                </a:ext>
              </a:extLst>
            </p:cNvPr>
            <p:cNvSpPr/>
            <p:nvPr/>
          </p:nvSpPr>
          <p:spPr>
            <a:xfrm rot="10800000">
              <a:off x="8108295" y="3928570"/>
              <a:ext cx="2010497" cy="1005262"/>
            </a:xfrm>
            <a:custGeom>
              <a:avLst/>
              <a:gdLst>
                <a:gd name="connsiteX0" fmla="*/ 1271016 w 2541996"/>
                <a:gd name="connsiteY0" fmla="*/ 0 h 1271016"/>
                <a:gd name="connsiteX1" fmla="*/ 2535470 w 2541996"/>
                <a:gd name="connsiteY1" fmla="*/ 1141062 h 1271016"/>
                <a:gd name="connsiteX2" fmla="*/ 2541996 w 2541996"/>
                <a:gd name="connsiteY2" fmla="*/ 1270301 h 1271016"/>
                <a:gd name="connsiteX3" fmla="*/ 2307244 w 2541996"/>
                <a:gd name="connsiteY3" fmla="*/ 1270433 h 1271016"/>
                <a:gd name="connsiteX4" fmla="*/ 1270725 w 2541996"/>
                <a:gd name="connsiteY4" fmla="*/ 234788 h 1271016"/>
                <a:gd name="connsiteX5" fmla="*/ 234788 w 2541996"/>
                <a:gd name="connsiteY5" fmla="*/ 1271016 h 1271016"/>
                <a:gd name="connsiteX6" fmla="*/ 0 w 2541996"/>
                <a:gd name="connsiteY6" fmla="*/ 1271016 h 1271016"/>
                <a:gd name="connsiteX7" fmla="*/ 1271016 w 2541996"/>
                <a:gd name="connsiteY7" fmla="*/ 0 h 1271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41996" h="1271016">
                  <a:moveTo>
                    <a:pt x="1271016" y="0"/>
                  </a:moveTo>
                  <a:cubicBezTo>
                    <a:pt x="1929107" y="0"/>
                    <a:pt x="2470381" y="500144"/>
                    <a:pt x="2535470" y="1141062"/>
                  </a:cubicBezTo>
                  <a:lnTo>
                    <a:pt x="2541996" y="1270301"/>
                  </a:lnTo>
                  <a:lnTo>
                    <a:pt x="2307244" y="1270433"/>
                  </a:lnTo>
                  <a:cubicBezTo>
                    <a:pt x="2306922" y="698254"/>
                    <a:pt x="1842904" y="234627"/>
                    <a:pt x="1270725" y="234788"/>
                  </a:cubicBezTo>
                  <a:cubicBezTo>
                    <a:pt x="698546" y="234949"/>
                    <a:pt x="234788" y="698837"/>
                    <a:pt x="234788" y="1271016"/>
                  </a:cubicBezTo>
                  <a:lnTo>
                    <a:pt x="0" y="1271016"/>
                  </a:lnTo>
                  <a:cubicBezTo>
                    <a:pt x="0" y="569053"/>
                    <a:pt x="569053" y="0"/>
                    <a:pt x="1271016" y="0"/>
                  </a:cubicBezTo>
                  <a:close/>
                </a:path>
              </a:pathLst>
            </a:custGeom>
            <a:solidFill>
              <a:schemeClr val="bg2">
                <a:lumMod val="1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sp>
        <p:nvSpPr>
          <p:cNvPr id="34" name="Oval 22">
            <a:extLst>
              <a:ext uri="{FF2B5EF4-FFF2-40B4-BE49-F238E27FC236}">
                <a16:creationId xmlns:a16="http://schemas.microsoft.com/office/drawing/2014/main" id="{82359904-4254-42F4-AF3C-C50FD5BF325D}"/>
              </a:ext>
            </a:extLst>
          </p:cNvPr>
          <p:cNvSpPr/>
          <p:nvPr/>
        </p:nvSpPr>
        <p:spPr>
          <a:xfrm>
            <a:off x="2864252" y="3071319"/>
            <a:ext cx="411480" cy="411480"/>
          </a:xfrm>
          <a:prstGeom prst="ellipse">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100" b="1" dirty="0">
                <a:solidFill>
                  <a:schemeClr val="accent4">
                    <a:lumMod val="50000"/>
                  </a:schemeClr>
                </a:solidFill>
              </a:rPr>
              <a:t>1</a:t>
            </a:r>
          </a:p>
        </p:txBody>
      </p:sp>
      <p:sp>
        <p:nvSpPr>
          <p:cNvPr id="35" name="Oval 23">
            <a:extLst>
              <a:ext uri="{FF2B5EF4-FFF2-40B4-BE49-F238E27FC236}">
                <a16:creationId xmlns:a16="http://schemas.microsoft.com/office/drawing/2014/main" id="{AB9012CE-A7F1-40E9-ACB2-FF19D4AAE350}"/>
              </a:ext>
            </a:extLst>
          </p:cNvPr>
          <p:cNvSpPr/>
          <p:nvPr/>
        </p:nvSpPr>
        <p:spPr>
          <a:xfrm>
            <a:off x="6431956" y="3031623"/>
            <a:ext cx="411480" cy="411480"/>
          </a:xfrm>
          <a:prstGeom prst="ellipse">
            <a:avLst/>
          </a:prstGeom>
          <a:solidFill>
            <a:schemeClr val="accent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100" b="1" dirty="0">
                <a:solidFill>
                  <a:schemeClr val="bg1"/>
                </a:solidFill>
              </a:rPr>
              <a:t>3</a:t>
            </a:r>
          </a:p>
        </p:txBody>
      </p:sp>
      <p:sp>
        <p:nvSpPr>
          <p:cNvPr id="36" name="Oval 24">
            <a:extLst>
              <a:ext uri="{FF2B5EF4-FFF2-40B4-BE49-F238E27FC236}">
                <a16:creationId xmlns:a16="http://schemas.microsoft.com/office/drawing/2014/main" id="{6C9DAB87-CFFF-4192-8999-6C4D9B1FE139}"/>
              </a:ext>
            </a:extLst>
          </p:cNvPr>
          <p:cNvSpPr/>
          <p:nvPr/>
        </p:nvSpPr>
        <p:spPr>
          <a:xfrm>
            <a:off x="4692103" y="4505100"/>
            <a:ext cx="411480" cy="411480"/>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100" b="1" dirty="0">
                <a:solidFill>
                  <a:schemeClr val="accent3">
                    <a:lumMod val="50000"/>
                  </a:schemeClr>
                </a:solidFill>
              </a:rPr>
              <a:t>2</a:t>
            </a:r>
          </a:p>
        </p:txBody>
      </p:sp>
      <p:sp>
        <p:nvSpPr>
          <p:cNvPr id="37" name="Oval 25">
            <a:extLst>
              <a:ext uri="{FF2B5EF4-FFF2-40B4-BE49-F238E27FC236}">
                <a16:creationId xmlns:a16="http://schemas.microsoft.com/office/drawing/2014/main" id="{0FD3E6FD-61F3-4C33-9BD1-AEA31B43C074}"/>
              </a:ext>
            </a:extLst>
          </p:cNvPr>
          <p:cNvSpPr/>
          <p:nvPr/>
        </p:nvSpPr>
        <p:spPr>
          <a:xfrm>
            <a:off x="8276600" y="4439730"/>
            <a:ext cx="411480" cy="411480"/>
          </a:xfrm>
          <a:prstGeom prst="ellipse">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100" b="1" dirty="0">
                <a:solidFill>
                  <a:schemeClr val="bg1"/>
                </a:solidFill>
              </a:rPr>
              <a:t>4</a:t>
            </a:r>
          </a:p>
        </p:txBody>
      </p:sp>
      <p:grpSp>
        <p:nvGrpSpPr>
          <p:cNvPr id="51" name="Group 48">
            <a:extLst>
              <a:ext uri="{FF2B5EF4-FFF2-40B4-BE49-F238E27FC236}">
                <a16:creationId xmlns:a16="http://schemas.microsoft.com/office/drawing/2014/main" id="{B2434020-3CEF-475A-96C8-A605F1EF69C0}"/>
              </a:ext>
            </a:extLst>
          </p:cNvPr>
          <p:cNvGrpSpPr/>
          <p:nvPr/>
        </p:nvGrpSpPr>
        <p:grpSpPr>
          <a:xfrm>
            <a:off x="0" y="4759105"/>
            <a:ext cx="2532809" cy="1477328"/>
            <a:chOff x="1860868" y="4870566"/>
            <a:chExt cx="3377079" cy="1969769"/>
          </a:xfrm>
        </p:grpSpPr>
        <p:sp>
          <p:nvSpPr>
            <p:cNvPr id="52" name="Rectangle 49">
              <a:extLst>
                <a:ext uri="{FF2B5EF4-FFF2-40B4-BE49-F238E27FC236}">
                  <a16:creationId xmlns:a16="http://schemas.microsoft.com/office/drawing/2014/main" id="{DFBCD85F-E0A1-47C6-B8CD-A373DFBB4AB4}"/>
                </a:ext>
              </a:extLst>
            </p:cNvPr>
            <p:cNvSpPr/>
            <p:nvPr/>
          </p:nvSpPr>
          <p:spPr>
            <a:xfrm>
              <a:off x="2181243" y="5486119"/>
              <a:ext cx="2736304" cy="1354216"/>
            </a:xfrm>
            <a:prstGeom prst="rect">
              <a:avLst/>
            </a:prstGeom>
          </p:spPr>
          <p:txBody>
            <a:bodyPr wrap="square">
              <a:spAutoFit/>
            </a:bodyPr>
            <a:lstStyle/>
            <a:p>
              <a:pPr algn="just"/>
              <a:r>
                <a:rPr lang="es-CO" sz="1200" dirty="0"/>
                <a:t>La orden emitida por el Tribunal Administrativo fue expedida el 2011 y a la fecha sólo se ha cumplido en un 66%  </a:t>
              </a:r>
            </a:p>
          </p:txBody>
        </p:sp>
        <p:sp>
          <p:nvSpPr>
            <p:cNvPr id="53" name="TextBox 50">
              <a:extLst>
                <a:ext uri="{FF2B5EF4-FFF2-40B4-BE49-F238E27FC236}">
                  <a16:creationId xmlns:a16="http://schemas.microsoft.com/office/drawing/2014/main" id="{85654ADE-6B90-44C2-8F85-89AC4A8093FA}"/>
                </a:ext>
              </a:extLst>
            </p:cNvPr>
            <p:cNvSpPr txBox="1"/>
            <p:nvPr/>
          </p:nvSpPr>
          <p:spPr>
            <a:xfrm>
              <a:off x="1860868" y="4870566"/>
              <a:ext cx="3377079" cy="615553"/>
            </a:xfrm>
            <a:prstGeom prst="rect">
              <a:avLst/>
            </a:prstGeom>
            <a:noFill/>
          </p:spPr>
          <p:txBody>
            <a:bodyPr wrap="none" rtlCol="0" anchor="b">
              <a:spAutoFit/>
            </a:bodyPr>
            <a:lstStyle/>
            <a:p>
              <a:pPr algn="ctr"/>
              <a:r>
                <a:rPr lang="es-CO" sz="2400" b="1" cap="all" dirty="0">
                  <a:solidFill>
                    <a:schemeClr val="accent4"/>
                  </a:solidFill>
                </a:rPr>
                <a:t>incumplimiento</a:t>
              </a:r>
            </a:p>
          </p:txBody>
        </p:sp>
      </p:grpSp>
      <p:grpSp>
        <p:nvGrpSpPr>
          <p:cNvPr id="54" name="Group 51">
            <a:extLst>
              <a:ext uri="{FF2B5EF4-FFF2-40B4-BE49-F238E27FC236}">
                <a16:creationId xmlns:a16="http://schemas.microsoft.com/office/drawing/2014/main" id="{D1373E37-2A6A-4FD5-B4F1-C6E8FFF9B068}"/>
              </a:ext>
            </a:extLst>
          </p:cNvPr>
          <p:cNvGrpSpPr/>
          <p:nvPr/>
        </p:nvGrpSpPr>
        <p:grpSpPr>
          <a:xfrm>
            <a:off x="3807119" y="1646974"/>
            <a:ext cx="2052228" cy="1661994"/>
            <a:chOff x="2181243" y="4870566"/>
            <a:chExt cx="2736304" cy="2215990"/>
          </a:xfrm>
        </p:grpSpPr>
        <p:sp>
          <p:nvSpPr>
            <p:cNvPr id="55" name="Rectangle 52">
              <a:extLst>
                <a:ext uri="{FF2B5EF4-FFF2-40B4-BE49-F238E27FC236}">
                  <a16:creationId xmlns:a16="http://schemas.microsoft.com/office/drawing/2014/main" id="{4320F67E-0BA5-4CD1-B8EA-4DB9289F77DE}"/>
                </a:ext>
              </a:extLst>
            </p:cNvPr>
            <p:cNvSpPr/>
            <p:nvPr/>
          </p:nvSpPr>
          <p:spPr>
            <a:xfrm>
              <a:off x="2181243" y="5486119"/>
              <a:ext cx="2736304" cy="1600437"/>
            </a:xfrm>
            <a:prstGeom prst="rect">
              <a:avLst/>
            </a:prstGeom>
          </p:spPr>
          <p:txBody>
            <a:bodyPr wrap="square">
              <a:spAutoFit/>
            </a:bodyPr>
            <a:lstStyle/>
            <a:p>
              <a:pPr algn="just"/>
              <a:r>
                <a:rPr lang="es-CO" sz="1200" dirty="0"/>
                <a:t>En atención al huracán Iota que azotó el caribe colombiano la embarcación afectó nuevamente él ambiente coralino y la estructura física  de la MN</a:t>
              </a:r>
            </a:p>
          </p:txBody>
        </p:sp>
        <p:sp>
          <p:nvSpPr>
            <p:cNvPr id="56" name="TextBox 53">
              <a:extLst>
                <a:ext uri="{FF2B5EF4-FFF2-40B4-BE49-F238E27FC236}">
                  <a16:creationId xmlns:a16="http://schemas.microsoft.com/office/drawing/2014/main" id="{C4EED19B-7A89-48A8-BEC2-701C871CEA04}"/>
                </a:ext>
              </a:extLst>
            </p:cNvPr>
            <p:cNvSpPr txBox="1"/>
            <p:nvPr/>
          </p:nvSpPr>
          <p:spPr>
            <a:xfrm>
              <a:off x="2203650" y="4870566"/>
              <a:ext cx="2691507" cy="615553"/>
            </a:xfrm>
            <a:prstGeom prst="rect">
              <a:avLst/>
            </a:prstGeom>
            <a:noFill/>
          </p:spPr>
          <p:txBody>
            <a:bodyPr wrap="none" rtlCol="0" anchor="b">
              <a:spAutoFit/>
            </a:bodyPr>
            <a:lstStyle/>
            <a:p>
              <a:pPr algn="ctr"/>
              <a:r>
                <a:rPr lang="es-CO" sz="2400" b="1" cap="all">
                  <a:solidFill>
                    <a:schemeClr val="accent3"/>
                  </a:solidFill>
                </a:rPr>
                <a:t>complejidad</a:t>
              </a:r>
            </a:p>
          </p:txBody>
        </p:sp>
      </p:grpSp>
      <p:pic>
        <p:nvPicPr>
          <p:cNvPr id="57" name="Graphic 44" descr="Gears">
            <a:extLst>
              <a:ext uri="{FF2B5EF4-FFF2-40B4-BE49-F238E27FC236}">
                <a16:creationId xmlns:a16="http://schemas.microsoft.com/office/drawing/2014/main" id="{F1593711-0AC2-4B3B-BE88-363994F591B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563713" y="3507640"/>
            <a:ext cx="668259" cy="668259"/>
          </a:xfrm>
          <a:prstGeom prst="rect">
            <a:avLst/>
          </a:prstGeom>
        </p:spPr>
      </p:pic>
      <p:grpSp>
        <p:nvGrpSpPr>
          <p:cNvPr id="58" name="Group 54">
            <a:extLst>
              <a:ext uri="{FF2B5EF4-FFF2-40B4-BE49-F238E27FC236}">
                <a16:creationId xmlns:a16="http://schemas.microsoft.com/office/drawing/2014/main" id="{3C835C13-E9F8-4892-A970-1F18E84CA260}"/>
              </a:ext>
            </a:extLst>
          </p:cNvPr>
          <p:cNvGrpSpPr/>
          <p:nvPr/>
        </p:nvGrpSpPr>
        <p:grpSpPr>
          <a:xfrm>
            <a:off x="5673092" y="4843387"/>
            <a:ext cx="2052228" cy="1477328"/>
            <a:chOff x="2181243" y="4870566"/>
            <a:chExt cx="2736304" cy="1969769"/>
          </a:xfrm>
        </p:grpSpPr>
        <p:sp>
          <p:nvSpPr>
            <p:cNvPr id="59" name="Rectangle 55">
              <a:extLst>
                <a:ext uri="{FF2B5EF4-FFF2-40B4-BE49-F238E27FC236}">
                  <a16:creationId xmlns:a16="http://schemas.microsoft.com/office/drawing/2014/main" id="{33226A38-46B9-4C5B-A6A8-8DC13766D6F9}"/>
                </a:ext>
              </a:extLst>
            </p:cNvPr>
            <p:cNvSpPr/>
            <p:nvPr/>
          </p:nvSpPr>
          <p:spPr>
            <a:xfrm>
              <a:off x="2181243" y="5486119"/>
              <a:ext cx="2736304" cy="1354216"/>
            </a:xfrm>
            <a:prstGeom prst="rect">
              <a:avLst/>
            </a:prstGeom>
          </p:spPr>
          <p:txBody>
            <a:bodyPr wrap="square">
              <a:spAutoFit/>
            </a:bodyPr>
            <a:lstStyle/>
            <a:p>
              <a:pPr algn="just"/>
              <a:r>
                <a:rPr lang="es-CO" sz="1200"/>
                <a:t>En razón a las afectaciones ambientales coralina se encuentra facultada para imponer una nueva sanción económica en contra de SAE</a:t>
              </a:r>
            </a:p>
          </p:txBody>
        </p:sp>
        <p:sp>
          <p:nvSpPr>
            <p:cNvPr id="60" name="TextBox 68">
              <a:extLst>
                <a:ext uri="{FF2B5EF4-FFF2-40B4-BE49-F238E27FC236}">
                  <a16:creationId xmlns:a16="http://schemas.microsoft.com/office/drawing/2014/main" id="{2008FDF1-F89B-4F33-AB01-A6DD72B8466E}"/>
                </a:ext>
              </a:extLst>
            </p:cNvPr>
            <p:cNvSpPr txBox="1"/>
            <p:nvPr/>
          </p:nvSpPr>
          <p:spPr>
            <a:xfrm>
              <a:off x="2328338" y="4870566"/>
              <a:ext cx="2442123" cy="615553"/>
            </a:xfrm>
            <a:prstGeom prst="rect">
              <a:avLst/>
            </a:prstGeom>
            <a:noFill/>
          </p:spPr>
          <p:txBody>
            <a:bodyPr wrap="none" rtlCol="0" anchor="b">
              <a:spAutoFit/>
            </a:bodyPr>
            <a:lstStyle/>
            <a:p>
              <a:pPr algn="ctr"/>
              <a:r>
                <a:rPr lang="es-CO" sz="2400" b="1" cap="all">
                  <a:solidFill>
                    <a:schemeClr val="accent5"/>
                  </a:solidFill>
                </a:rPr>
                <a:t>económico</a:t>
              </a:r>
            </a:p>
          </p:txBody>
        </p:sp>
      </p:grpSp>
      <p:grpSp>
        <p:nvGrpSpPr>
          <p:cNvPr id="61" name="Group 69">
            <a:extLst>
              <a:ext uri="{FF2B5EF4-FFF2-40B4-BE49-F238E27FC236}">
                <a16:creationId xmlns:a16="http://schemas.microsoft.com/office/drawing/2014/main" id="{EF60E467-A4D0-45C4-AE5C-796DEC985461}"/>
              </a:ext>
            </a:extLst>
          </p:cNvPr>
          <p:cNvGrpSpPr/>
          <p:nvPr/>
        </p:nvGrpSpPr>
        <p:grpSpPr>
          <a:xfrm>
            <a:off x="9270811" y="1395101"/>
            <a:ext cx="2052228" cy="2031325"/>
            <a:chOff x="2181243" y="4870566"/>
            <a:chExt cx="2736304" cy="2708431"/>
          </a:xfrm>
        </p:grpSpPr>
        <p:sp>
          <p:nvSpPr>
            <p:cNvPr id="62" name="Rectangle 70">
              <a:extLst>
                <a:ext uri="{FF2B5EF4-FFF2-40B4-BE49-F238E27FC236}">
                  <a16:creationId xmlns:a16="http://schemas.microsoft.com/office/drawing/2014/main" id="{25205031-00CF-48AF-8BD9-8293F1D857D7}"/>
                </a:ext>
              </a:extLst>
            </p:cNvPr>
            <p:cNvSpPr/>
            <p:nvPr/>
          </p:nvSpPr>
          <p:spPr>
            <a:xfrm>
              <a:off x="2181243" y="5486119"/>
              <a:ext cx="2736304" cy="2092878"/>
            </a:xfrm>
            <a:prstGeom prst="rect">
              <a:avLst/>
            </a:prstGeom>
          </p:spPr>
          <p:txBody>
            <a:bodyPr wrap="square">
              <a:spAutoFit/>
            </a:bodyPr>
            <a:lstStyle/>
            <a:p>
              <a:pPr algn="just"/>
              <a:r>
                <a:rPr lang="es-CO" sz="1200" dirty="0"/>
                <a:t>Existe la posibilidad de que sean iniciadas acciones penales por la afectación anterior y actual medioambiental causado por la embarcación desde su encallamiento y por el paso del huracán Iota.</a:t>
              </a:r>
            </a:p>
          </p:txBody>
        </p:sp>
        <p:sp>
          <p:nvSpPr>
            <p:cNvPr id="63" name="TextBox 71">
              <a:extLst>
                <a:ext uri="{FF2B5EF4-FFF2-40B4-BE49-F238E27FC236}">
                  <a16:creationId xmlns:a16="http://schemas.microsoft.com/office/drawing/2014/main" id="{2976E93A-89D6-4AE4-89A5-E6701D210B86}"/>
                </a:ext>
              </a:extLst>
            </p:cNvPr>
            <p:cNvSpPr txBox="1"/>
            <p:nvPr/>
          </p:nvSpPr>
          <p:spPr>
            <a:xfrm>
              <a:off x="2666464" y="4870566"/>
              <a:ext cx="1765869" cy="615553"/>
            </a:xfrm>
            <a:prstGeom prst="rect">
              <a:avLst/>
            </a:prstGeom>
            <a:noFill/>
          </p:spPr>
          <p:txBody>
            <a:bodyPr wrap="none" rtlCol="0" anchor="b">
              <a:spAutoFit/>
            </a:bodyPr>
            <a:lstStyle/>
            <a:p>
              <a:pPr algn="ctr"/>
              <a:r>
                <a:rPr lang="es-CO" sz="2400" b="1" cap="all">
                  <a:solidFill>
                    <a:schemeClr val="tx1">
                      <a:lumMod val="75000"/>
                    </a:schemeClr>
                  </a:solidFill>
                </a:rPr>
                <a:t>judicial</a:t>
              </a:r>
            </a:p>
          </p:txBody>
        </p:sp>
      </p:grpSp>
      <p:pic>
        <p:nvPicPr>
          <p:cNvPr id="64" name="Graphic 49" descr="Users">
            <a:extLst>
              <a:ext uri="{FF2B5EF4-FFF2-40B4-BE49-F238E27FC236}">
                <a16:creationId xmlns:a16="http://schemas.microsoft.com/office/drawing/2014/main" id="{99009CC8-8FFB-4336-9215-3F29C657165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802727" y="3841769"/>
            <a:ext cx="639021" cy="639021"/>
          </a:xfrm>
          <a:prstGeom prst="rect">
            <a:avLst/>
          </a:prstGeom>
        </p:spPr>
      </p:pic>
    </p:spTree>
    <p:extLst>
      <p:ext uri="{BB962C8B-B14F-4D97-AF65-F5344CB8AC3E}">
        <p14:creationId xmlns:p14="http://schemas.microsoft.com/office/powerpoint/2010/main" val="5623202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89787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8. Justificación contratación directa</a:t>
            </a:r>
            <a:endParaRPr lang="es-CO" dirty="0"/>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982035" y="2119370"/>
            <a:ext cx="9814269" cy="3953977"/>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500" dirty="0">
                <a:solidFill>
                  <a:schemeClr val="tx1"/>
                </a:solidFill>
              </a:rPr>
              <a:t>Al iniciar el proceso de contratación directa se podrá contar con el contratista que realice las maniobras requeridas, iniciando con la limpieza de la embarcación para evitar contaminar el medio ambiente marino en caso de un nuevo evento extraordinario, y posteriormente lograr realizar la maniobra durante el año 2021 según el cronograma que se acuerde.</a:t>
            </a:r>
          </a:p>
          <a:p>
            <a:pPr algn="just"/>
            <a:endParaRPr lang="es-CO" sz="2500" dirty="0">
              <a:solidFill>
                <a:schemeClr val="tx1"/>
              </a:solidFill>
            </a:endParaRPr>
          </a:p>
          <a:p>
            <a:pPr algn="just"/>
            <a:r>
              <a:rPr lang="es-CO" sz="2500" dirty="0">
                <a:solidFill>
                  <a:schemeClr val="tx1"/>
                </a:solidFill>
              </a:rPr>
              <a:t>Según lo proyectado, para el año 2022 se realizarán las gestiones de compensación ambiental por los daños causados por la embarcación Mr. Goby.</a:t>
            </a:r>
          </a:p>
          <a:p>
            <a:pPr marL="342900" indent="-342900" algn="just">
              <a:buFont typeface="Arial" panose="020B0604020202020204" pitchFamily="34" charset="0"/>
              <a:buChar char="•"/>
            </a:pPr>
            <a:endParaRPr lang="es-CO" sz="2500" dirty="0">
              <a:solidFill>
                <a:schemeClr val="tx1"/>
              </a:solidFill>
            </a:endParaRPr>
          </a:p>
        </p:txBody>
      </p:sp>
    </p:spTree>
    <p:extLst>
      <p:ext uri="{BB962C8B-B14F-4D97-AF65-F5344CB8AC3E}">
        <p14:creationId xmlns:p14="http://schemas.microsoft.com/office/powerpoint/2010/main" val="16875800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921680" y="1519798"/>
            <a:ext cx="9994849" cy="4810663"/>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dirty="0">
                <a:solidFill>
                  <a:schemeClr val="tx1"/>
                </a:solidFill>
              </a:rPr>
              <a:t>Se solicita la autorización para iniciar la contratación directa de la prestación del servicio de limpieza de residuos sólidos e hidrocarburos, actualización del Plan de Manejo Ambiental, desarrollo de las labores necesarias para remover la embarcación Mr. Goby, transporte fuera de la </a:t>
            </a:r>
            <a:r>
              <a:rPr lang="es-CO">
                <a:solidFill>
                  <a:schemeClr val="tx1"/>
                </a:solidFill>
              </a:rPr>
              <a:t>Isla y </a:t>
            </a:r>
            <a:r>
              <a:rPr lang="es-CO" dirty="0">
                <a:solidFill>
                  <a:schemeClr val="tx1"/>
                </a:solidFill>
              </a:rPr>
              <a:t>labores de disposición final, valor que incluye impuestos y tasas con el Consorcio Seaflower.</a:t>
            </a:r>
            <a:endParaRPr lang="es-ES" dirty="0">
              <a:solidFill>
                <a:schemeClr val="tx1"/>
              </a:solidFill>
            </a:endParaRPr>
          </a:p>
        </p:txBody>
      </p:sp>
      <p:sp>
        <p:nvSpPr>
          <p:cNvPr id="13" name="Título 1">
            <a:extLst>
              <a:ext uri="{FF2B5EF4-FFF2-40B4-BE49-F238E27FC236}">
                <a16:creationId xmlns:a16="http://schemas.microsoft.com/office/drawing/2014/main" id="{0FEEF2AA-5537-4AF0-9C4D-560D0F459882}"/>
              </a:ext>
            </a:extLst>
          </p:cNvPr>
          <p:cNvSpPr txBox="1">
            <a:spLocks/>
          </p:cNvSpPr>
          <p:nvPr/>
        </p:nvSpPr>
        <p:spPr>
          <a:xfrm>
            <a:off x="1777094" y="380608"/>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9. Autorización</a:t>
            </a:r>
            <a:endParaRPr lang="es-CO" dirty="0"/>
          </a:p>
        </p:txBody>
      </p:sp>
    </p:spTree>
    <p:extLst>
      <p:ext uri="{BB962C8B-B14F-4D97-AF65-F5344CB8AC3E}">
        <p14:creationId xmlns:p14="http://schemas.microsoft.com/office/powerpoint/2010/main" val="15763994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359291" y="2536250"/>
            <a:ext cx="9143999" cy="2985433"/>
          </a:xfrm>
          <a:prstGeom prst="rect">
            <a:avLst/>
          </a:prstGeom>
          <a:noFill/>
        </p:spPr>
        <p:txBody>
          <a:bodyPr wrap="square" rtlCol="0">
            <a:spAutoFit/>
          </a:bodyPr>
          <a:lstStyle/>
          <a:p>
            <a:pPr algn="ctr"/>
            <a:r>
              <a:rPr lang="es-ES" sz="4800" b="1" dirty="0">
                <a:solidFill>
                  <a:srgbClr val="002060"/>
                </a:solidFill>
              </a:rPr>
              <a:t>5. </a:t>
            </a:r>
            <a:r>
              <a:rPr lang="es-CO" sz="4800" b="1" dirty="0">
                <a:solidFill>
                  <a:srgbClr val="002060"/>
                </a:solidFill>
              </a:rPr>
              <a:t>Informe de Productividad        </a:t>
            </a:r>
          </a:p>
          <a:p>
            <a:pPr algn="ctr"/>
            <a:r>
              <a:rPr lang="es-CO" sz="4800" b="1" dirty="0">
                <a:solidFill>
                  <a:srgbClr val="002060"/>
                </a:solidFill>
              </a:rPr>
              <a:t>100 días de gesti</a:t>
            </a:r>
            <a:r>
              <a:rPr lang="es-ES" sz="4800" b="1" dirty="0">
                <a:solidFill>
                  <a:srgbClr val="002060"/>
                </a:solidFill>
              </a:rPr>
              <a:t>ón</a:t>
            </a:r>
            <a:endParaRPr lang="es-CO" sz="4800" b="1" dirty="0">
              <a:solidFill>
                <a:srgbClr val="002060"/>
              </a:solidFill>
            </a:endParaRPr>
          </a:p>
          <a:p>
            <a:pPr algn="ctr"/>
            <a:endParaRPr lang="es-CO" sz="48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2371395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99503" y="2838190"/>
            <a:ext cx="9143999" cy="707886"/>
          </a:xfrm>
          <a:prstGeom prst="rect">
            <a:avLst/>
          </a:prstGeom>
          <a:noFill/>
        </p:spPr>
        <p:txBody>
          <a:bodyPr wrap="square" rtlCol="0">
            <a:spAutoFit/>
          </a:bodyPr>
          <a:lstStyle/>
          <a:p>
            <a:pPr algn="ctr"/>
            <a:r>
              <a:rPr lang="es-CO" sz="4000" b="1" dirty="0">
                <a:solidFill>
                  <a:srgbClr val="000A8B"/>
                </a:solidFill>
              </a:rPr>
              <a:t>INDICADORES ESTRATÉGICOS</a:t>
            </a:r>
            <a:endParaRPr lang="es-ES" sz="4000" b="1" dirty="0">
              <a:solidFill>
                <a:srgbClr val="000A8B"/>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6600902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áfico 13">
            <a:extLst>
              <a:ext uri="{FF2B5EF4-FFF2-40B4-BE49-F238E27FC236}">
                <a16:creationId xmlns:a16="http://schemas.microsoft.com/office/drawing/2014/main" id="{B10E5762-0D93-42DD-B7B3-AFE0955C3BBC}"/>
              </a:ext>
            </a:extLst>
          </p:cNvPr>
          <p:cNvGraphicFramePr>
            <a:graphicFrameLocks/>
          </p:cNvGraphicFramePr>
          <p:nvPr/>
        </p:nvGraphicFramePr>
        <p:xfrm>
          <a:off x="3379440" y="814764"/>
          <a:ext cx="8841579" cy="5972532"/>
        </p:xfrm>
        <a:graphic>
          <a:graphicData uri="http://schemas.openxmlformats.org/drawingml/2006/chart">
            <c:chart xmlns:c="http://schemas.openxmlformats.org/drawingml/2006/chart" xmlns:r="http://schemas.openxmlformats.org/officeDocument/2006/relationships" r:id="rId2"/>
          </a:graphicData>
        </a:graphic>
      </p:graphicFrame>
      <p:sp>
        <p:nvSpPr>
          <p:cNvPr id="3" name="CuadroTexto 2">
            <a:extLst>
              <a:ext uri="{FF2B5EF4-FFF2-40B4-BE49-F238E27FC236}">
                <a16:creationId xmlns:a16="http://schemas.microsoft.com/office/drawing/2014/main" id="{FEEFE4D0-169A-4B43-BF30-EE2B1A6AF53A}"/>
              </a:ext>
            </a:extLst>
          </p:cNvPr>
          <p:cNvSpPr txBox="1"/>
          <p:nvPr/>
        </p:nvSpPr>
        <p:spPr>
          <a:xfrm>
            <a:off x="3889829" y="193659"/>
            <a:ext cx="440347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4F81BD">
                    <a:lumMod val="75000"/>
                  </a:srgbClr>
                </a:solidFill>
                <a:effectLst/>
                <a:uLnTx/>
                <a:uFillTx/>
                <a:latin typeface="Arial Narrow" panose="020B0606020202030204" pitchFamily="34" charset="0"/>
                <a:ea typeface="+mn-ea"/>
                <a:cs typeface="+mn-cs"/>
              </a:rPr>
              <a:t>Ingresos Corrientes</a:t>
            </a:r>
            <a:r>
              <a:rPr lang="es-CO" sz="2400" dirty="0">
                <a:solidFill>
                  <a:srgbClr val="4F81BD">
                    <a:lumMod val="75000"/>
                  </a:srgbClr>
                </a:solidFill>
              </a:rPr>
              <a:t> </a:t>
            </a:r>
            <a:endParaRPr kumimoji="0" lang="es-CO" sz="2400" b="1" i="0" u="none" strike="noStrike" kern="1200" cap="none" spc="0" normalizeH="0" baseline="0" noProof="0" dirty="0">
              <a:ln>
                <a:noFill/>
              </a:ln>
              <a:solidFill>
                <a:srgbClr val="4F81BD">
                  <a:lumMod val="75000"/>
                </a:srgbClr>
              </a:solidFill>
              <a:effectLst/>
              <a:uLnTx/>
              <a:uFillTx/>
              <a:latin typeface="Arial Narrow" panose="020B0606020202030204" pitchFamily="34" charset="0"/>
              <a:ea typeface="+mn-ea"/>
              <a:cs typeface="+mn-cs"/>
            </a:endParaRPr>
          </a:p>
        </p:txBody>
      </p:sp>
      <p:sp>
        <p:nvSpPr>
          <p:cNvPr id="8" name="CuadroTexto 7">
            <a:extLst>
              <a:ext uri="{FF2B5EF4-FFF2-40B4-BE49-F238E27FC236}">
                <a16:creationId xmlns:a16="http://schemas.microsoft.com/office/drawing/2014/main" id="{D5E3F74A-5FDD-4F41-BECE-C34DB6D35D44}"/>
              </a:ext>
            </a:extLst>
          </p:cNvPr>
          <p:cNvSpPr txBox="1"/>
          <p:nvPr/>
        </p:nvSpPr>
        <p:spPr>
          <a:xfrm>
            <a:off x="152710" y="1323744"/>
            <a:ext cx="1338826" cy="2616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1100" b="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*Cifras en Millones $</a:t>
            </a:r>
          </a:p>
        </p:txBody>
      </p:sp>
      <p:sp>
        <p:nvSpPr>
          <p:cNvPr id="9" name="CuadroTexto 8">
            <a:extLst>
              <a:ext uri="{FF2B5EF4-FFF2-40B4-BE49-F238E27FC236}">
                <a16:creationId xmlns:a16="http://schemas.microsoft.com/office/drawing/2014/main" id="{18CCA809-7480-411E-8B50-591C5FCCCD43}"/>
              </a:ext>
            </a:extLst>
          </p:cNvPr>
          <p:cNvSpPr txBox="1"/>
          <p:nvPr/>
        </p:nvSpPr>
        <p:spPr>
          <a:xfrm>
            <a:off x="304800" y="6312310"/>
            <a:ext cx="2762865" cy="461665"/>
          </a:xfrm>
          <a:prstGeom prst="rect">
            <a:avLst/>
          </a:prstGeom>
          <a:noFill/>
        </p:spPr>
        <p:txBody>
          <a:bodyPr wrap="square" rtlCol="0">
            <a:spAutoFit/>
          </a:bodyPr>
          <a:lstStyle/>
          <a:p>
            <a:r>
              <a:rPr lang="es-CO" sz="1200" dirty="0"/>
              <a:t>Fuente: Gerencia Financiera</a:t>
            </a:r>
          </a:p>
          <a:p>
            <a:r>
              <a:rPr lang="es-CO" sz="1200" dirty="0"/>
              <a:t>Corte 20 de Noviembre de 2020</a:t>
            </a:r>
          </a:p>
        </p:txBody>
      </p:sp>
      <p:graphicFrame>
        <p:nvGraphicFramePr>
          <p:cNvPr id="7" name="Gráfico 6">
            <a:extLst>
              <a:ext uri="{FF2B5EF4-FFF2-40B4-BE49-F238E27FC236}">
                <a16:creationId xmlns:a16="http://schemas.microsoft.com/office/drawing/2014/main" id="{B3CCA03A-8D5D-42E7-90AF-58B055C8E3A9}"/>
              </a:ext>
            </a:extLst>
          </p:cNvPr>
          <p:cNvGraphicFramePr>
            <a:graphicFrameLocks/>
          </p:cNvGraphicFramePr>
          <p:nvPr/>
        </p:nvGraphicFramePr>
        <p:xfrm>
          <a:off x="152710" y="625154"/>
          <a:ext cx="3645160" cy="5686809"/>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upo 1">
            <a:extLst>
              <a:ext uri="{FF2B5EF4-FFF2-40B4-BE49-F238E27FC236}">
                <a16:creationId xmlns:a16="http://schemas.microsoft.com/office/drawing/2014/main" id="{FC910CD5-7A2B-4ABF-A70C-93664C616202}"/>
              </a:ext>
            </a:extLst>
          </p:cNvPr>
          <p:cNvGrpSpPr/>
          <p:nvPr/>
        </p:nvGrpSpPr>
        <p:grpSpPr>
          <a:xfrm>
            <a:off x="9342783" y="424491"/>
            <a:ext cx="1921314" cy="780481"/>
            <a:chOff x="10270686" y="208173"/>
            <a:chExt cx="1921314" cy="780481"/>
          </a:xfrm>
        </p:grpSpPr>
        <p:sp>
          <p:nvSpPr>
            <p:cNvPr id="10" name="CuadroTexto 9">
              <a:extLst>
                <a:ext uri="{FF2B5EF4-FFF2-40B4-BE49-F238E27FC236}">
                  <a16:creationId xmlns:a16="http://schemas.microsoft.com/office/drawing/2014/main" id="{E599C58C-3ED7-4493-BBE6-4BF5C5F52C37}"/>
                </a:ext>
              </a:extLst>
            </p:cNvPr>
            <p:cNvSpPr txBox="1"/>
            <p:nvPr/>
          </p:nvSpPr>
          <p:spPr>
            <a:xfrm>
              <a:off x="10813774" y="271190"/>
              <a:ext cx="1378226"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00B050"/>
                  </a:solidFill>
                  <a:effectLst/>
                  <a:uLnTx/>
                  <a:uFillTx/>
                  <a:latin typeface="Arial Narrow" panose="020B0606020202030204" pitchFamily="34" charset="0"/>
                  <a:ea typeface="+mn-ea"/>
                  <a:cs typeface="+mn-cs"/>
                </a:rPr>
                <a:t>$243.081</a:t>
              </a:r>
            </a:p>
          </p:txBody>
        </p:sp>
        <p:pic>
          <p:nvPicPr>
            <p:cNvPr id="1026" name="Picture 2" descr="línea de meta icono premium">
              <a:extLst>
                <a:ext uri="{FF2B5EF4-FFF2-40B4-BE49-F238E27FC236}">
                  <a16:creationId xmlns:a16="http://schemas.microsoft.com/office/drawing/2014/main" id="{A976077C-623C-44B3-A3FA-26FDABBCB5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0686" y="208173"/>
              <a:ext cx="649357" cy="649357"/>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20D0FEE3-F277-403B-8076-EE1E7A9DB499}"/>
                </a:ext>
              </a:extLst>
            </p:cNvPr>
            <p:cNvSpPr txBox="1"/>
            <p:nvPr/>
          </p:nvSpPr>
          <p:spPr>
            <a:xfrm>
              <a:off x="11092070" y="650100"/>
              <a:ext cx="1099930" cy="338554"/>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a:t>
              </a:r>
              <a:r>
                <a:rPr lang="es-CO" sz="1600" dirty="0">
                  <a:solidFill>
                    <a:srgbClr val="FF0000"/>
                  </a:solidFill>
                </a:rPr>
                <a:t>70</a:t>
              </a:r>
              <a:r>
                <a:rPr kumimoji="0" lang="es-CO" sz="1600" b="1"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.770</a:t>
              </a:r>
            </a:p>
          </p:txBody>
        </p:sp>
      </p:grpSp>
      <p:sp>
        <p:nvSpPr>
          <p:cNvPr id="4" name="Rectángulo 3">
            <a:extLst>
              <a:ext uri="{FF2B5EF4-FFF2-40B4-BE49-F238E27FC236}">
                <a16:creationId xmlns:a16="http://schemas.microsoft.com/office/drawing/2014/main" id="{8BF2E9AD-E803-411D-B238-5DACC15E856F}"/>
              </a:ext>
            </a:extLst>
          </p:cNvPr>
          <p:cNvSpPr/>
          <p:nvPr/>
        </p:nvSpPr>
        <p:spPr>
          <a:xfrm>
            <a:off x="8984724" y="4292879"/>
            <a:ext cx="3135742" cy="2077614"/>
          </a:xfrm>
          <a:prstGeom prst="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CuadroTexto 11">
            <a:extLst>
              <a:ext uri="{FF2B5EF4-FFF2-40B4-BE49-F238E27FC236}">
                <a16:creationId xmlns:a16="http://schemas.microsoft.com/office/drawing/2014/main" id="{749228BC-C2D8-43B1-B961-50D9059B8265}"/>
              </a:ext>
            </a:extLst>
          </p:cNvPr>
          <p:cNvSpPr txBox="1"/>
          <p:nvPr/>
        </p:nvSpPr>
        <p:spPr>
          <a:xfrm>
            <a:off x="3442412" y="4293225"/>
            <a:ext cx="917554" cy="30777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400" dirty="0">
                <a:solidFill>
                  <a:srgbClr val="00B050"/>
                </a:solidFill>
              </a:rPr>
              <a:t>$</a:t>
            </a:r>
            <a:r>
              <a:rPr lang="es-CO" sz="1400" dirty="0">
                <a:solidFill>
                  <a:srgbClr val="00B050"/>
                </a:solidFill>
              </a:rPr>
              <a:t>255.021</a:t>
            </a:r>
            <a:endParaRPr kumimoji="0" lang="es-CO" sz="1400" b="1" i="0" u="none" strike="noStrike" kern="1200" cap="none" spc="0" normalizeH="0" baseline="0" noProof="0" dirty="0">
              <a:ln>
                <a:noFill/>
              </a:ln>
              <a:solidFill>
                <a:srgbClr val="00B050"/>
              </a:solidFill>
              <a:effectLst/>
              <a:uLnTx/>
              <a:uFillTx/>
              <a:latin typeface="Arial Narrow" panose="020B0606020202030204" pitchFamily="34" charset="0"/>
              <a:ea typeface="+mn-ea"/>
              <a:cs typeface="+mn-cs"/>
            </a:endParaRPr>
          </a:p>
        </p:txBody>
      </p:sp>
      <p:cxnSp>
        <p:nvCxnSpPr>
          <p:cNvPr id="6" name="Conector recto de flecha 5">
            <a:extLst>
              <a:ext uri="{FF2B5EF4-FFF2-40B4-BE49-F238E27FC236}">
                <a16:creationId xmlns:a16="http://schemas.microsoft.com/office/drawing/2014/main" id="{3588063A-B85D-4271-B149-F7F12B95C33C}"/>
              </a:ext>
            </a:extLst>
          </p:cNvPr>
          <p:cNvCxnSpPr/>
          <p:nvPr/>
        </p:nvCxnSpPr>
        <p:spPr>
          <a:xfrm flipV="1">
            <a:off x="3889829" y="1585354"/>
            <a:ext cx="0" cy="27078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CuadroTexto 15">
            <a:extLst>
              <a:ext uri="{FF2B5EF4-FFF2-40B4-BE49-F238E27FC236}">
                <a16:creationId xmlns:a16="http://schemas.microsoft.com/office/drawing/2014/main" id="{5348486C-B9BB-4339-9139-7E88353439FB}"/>
              </a:ext>
            </a:extLst>
          </p:cNvPr>
          <p:cNvSpPr txBox="1"/>
          <p:nvPr/>
        </p:nvSpPr>
        <p:spPr>
          <a:xfrm rot="16200000">
            <a:off x="2409469" y="2785054"/>
            <a:ext cx="2707872" cy="30777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O" sz="1400" dirty="0">
                <a:solidFill>
                  <a:srgbClr val="00B050"/>
                </a:solidFill>
              </a:rPr>
              <a:t>Enertolima – $419.000</a:t>
            </a:r>
            <a:endParaRPr kumimoji="0" lang="es-CO" sz="1400" b="1" i="0" u="none" strike="noStrike" kern="1200" cap="none" spc="0" normalizeH="0" baseline="0" noProof="0" dirty="0">
              <a:ln>
                <a:noFill/>
              </a:ln>
              <a:solidFill>
                <a:srgbClr val="00B050"/>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34346428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Gráfico 16">
            <a:extLst>
              <a:ext uri="{FF2B5EF4-FFF2-40B4-BE49-F238E27FC236}">
                <a16:creationId xmlns:a16="http://schemas.microsoft.com/office/drawing/2014/main" id="{7F9C7BFE-1690-4139-B1C6-DC34F9D2AFEE}"/>
              </a:ext>
            </a:extLst>
          </p:cNvPr>
          <p:cNvGraphicFramePr>
            <a:graphicFrameLocks/>
          </p:cNvGraphicFramePr>
          <p:nvPr/>
        </p:nvGraphicFramePr>
        <p:xfrm>
          <a:off x="3318216" y="597961"/>
          <a:ext cx="8831580" cy="5883496"/>
        </p:xfrm>
        <a:graphic>
          <a:graphicData uri="http://schemas.openxmlformats.org/drawingml/2006/chart">
            <c:chart xmlns:c="http://schemas.openxmlformats.org/drawingml/2006/chart" xmlns:r="http://schemas.openxmlformats.org/officeDocument/2006/relationships" r:id="rId2"/>
          </a:graphicData>
        </a:graphic>
      </p:graphicFrame>
      <p:sp>
        <p:nvSpPr>
          <p:cNvPr id="3" name="CuadroTexto 2">
            <a:extLst>
              <a:ext uri="{FF2B5EF4-FFF2-40B4-BE49-F238E27FC236}">
                <a16:creationId xmlns:a16="http://schemas.microsoft.com/office/drawing/2014/main" id="{FEEFE4D0-169A-4B43-BF30-EE2B1A6AF53A}"/>
              </a:ext>
            </a:extLst>
          </p:cNvPr>
          <p:cNvSpPr txBox="1"/>
          <p:nvPr/>
        </p:nvSpPr>
        <p:spPr>
          <a:xfrm>
            <a:off x="3889829" y="193659"/>
            <a:ext cx="440347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4F81BD">
                    <a:lumMod val="75000"/>
                  </a:srgbClr>
                </a:solidFill>
                <a:effectLst/>
                <a:uLnTx/>
                <a:uFillTx/>
                <a:latin typeface="Arial Narrow" panose="020B0606020202030204" pitchFamily="34" charset="0"/>
                <a:ea typeface="+mn-ea"/>
                <a:cs typeface="+mn-cs"/>
              </a:rPr>
              <a:t>Venta de Inmuebles</a:t>
            </a:r>
          </a:p>
        </p:txBody>
      </p:sp>
      <p:sp>
        <p:nvSpPr>
          <p:cNvPr id="8" name="CuadroTexto 7">
            <a:extLst>
              <a:ext uri="{FF2B5EF4-FFF2-40B4-BE49-F238E27FC236}">
                <a16:creationId xmlns:a16="http://schemas.microsoft.com/office/drawing/2014/main" id="{D5E3F74A-5FDD-4F41-BECE-C34DB6D35D44}"/>
              </a:ext>
            </a:extLst>
          </p:cNvPr>
          <p:cNvSpPr txBox="1"/>
          <p:nvPr/>
        </p:nvSpPr>
        <p:spPr>
          <a:xfrm>
            <a:off x="152710" y="1323744"/>
            <a:ext cx="1338826" cy="2616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1100" b="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*Cifras en Millones $</a:t>
            </a:r>
          </a:p>
        </p:txBody>
      </p:sp>
      <p:sp>
        <p:nvSpPr>
          <p:cNvPr id="9" name="CuadroTexto 8">
            <a:extLst>
              <a:ext uri="{FF2B5EF4-FFF2-40B4-BE49-F238E27FC236}">
                <a16:creationId xmlns:a16="http://schemas.microsoft.com/office/drawing/2014/main" id="{18CCA809-7480-411E-8B50-591C5FCCCD43}"/>
              </a:ext>
            </a:extLst>
          </p:cNvPr>
          <p:cNvSpPr txBox="1"/>
          <p:nvPr/>
        </p:nvSpPr>
        <p:spPr>
          <a:xfrm>
            <a:off x="304800" y="6312310"/>
            <a:ext cx="2762865" cy="461665"/>
          </a:xfrm>
          <a:prstGeom prst="rect">
            <a:avLst/>
          </a:prstGeom>
          <a:noFill/>
        </p:spPr>
        <p:txBody>
          <a:bodyPr wrap="square" rtlCol="0">
            <a:spAutoFit/>
          </a:bodyPr>
          <a:lstStyle/>
          <a:p>
            <a:r>
              <a:rPr lang="es-CO" sz="1200" dirty="0"/>
              <a:t>Fuente: Gerencia Financiera</a:t>
            </a:r>
          </a:p>
          <a:p>
            <a:r>
              <a:rPr lang="es-CO" sz="1200" dirty="0"/>
              <a:t>Corte 13 de Noviembre de 2020</a:t>
            </a:r>
          </a:p>
        </p:txBody>
      </p:sp>
      <p:sp>
        <p:nvSpPr>
          <p:cNvPr id="11" name="Rectángulo 10">
            <a:extLst>
              <a:ext uri="{FF2B5EF4-FFF2-40B4-BE49-F238E27FC236}">
                <a16:creationId xmlns:a16="http://schemas.microsoft.com/office/drawing/2014/main" id="{43DDC4C2-A464-4A8E-A134-DE7E9C7C674A}"/>
              </a:ext>
            </a:extLst>
          </p:cNvPr>
          <p:cNvSpPr/>
          <p:nvPr/>
        </p:nvSpPr>
        <p:spPr>
          <a:xfrm>
            <a:off x="4756171" y="1454549"/>
            <a:ext cx="4072205" cy="646331"/>
          </a:xfrm>
          <a:prstGeom prst="rect">
            <a:avLst/>
          </a:prstGeom>
          <a:ln w="19050">
            <a:solidFill>
              <a:schemeClr val="bg1">
                <a:lumMod val="50000"/>
              </a:schemeClr>
            </a:solidFill>
          </a:ln>
        </p:spPr>
        <p:txBody>
          <a:bodyPr wrap="none">
            <a:spAutoFit/>
          </a:bodyPr>
          <a:lstStyle/>
          <a:p>
            <a:pPr algn="ctr"/>
            <a:r>
              <a:rPr lang="es-CO" dirty="0">
                <a:solidFill>
                  <a:srgbClr val="000000"/>
                </a:solidFill>
                <a:latin typeface="Calibri" panose="020F0502020204030204" pitchFamily="34" charset="0"/>
              </a:rPr>
              <a:t> Valor de inmuebles colocados para venta</a:t>
            </a:r>
          </a:p>
          <a:p>
            <a:pPr algn="ctr"/>
            <a:r>
              <a:rPr lang="es-CO" dirty="0">
                <a:solidFill>
                  <a:srgbClr val="000000"/>
                </a:solidFill>
                <a:latin typeface="Calibri" panose="020F0502020204030204" pitchFamily="34" charset="0"/>
              </a:rPr>
              <a:t>$ 997,870*</a:t>
            </a:r>
            <a:endParaRPr lang="es-CO" dirty="0"/>
          </a:p>
        </p:txBody>
      </p:sp>
      <p:graphicFrame>
        <p:nvGraphicFramePr>
          <p:cNvPr id="14" name="Gráfico 13">
            <a:extLst>
              <a:ext uri="{FF2B5EF4-FFF2-40B4-BE49-F238E27FC236}">
                <a16:creationId xmlns:a16="http://schemas.microsoft.com/office/drawing/2014/main" id="{8F2F3F74-41AB-4605-8E6F-40F825FF4F0C}"/>
              </a:ext>
            </a:extLst>
          </p:cNvPr>
          <p:cNvGraphicFramePr>
            <a:graphicFrameLocks/>
          </p:cNvGraphicFramePr>
          <p:nvPr/>
        </p:nvGraphicFramePr>
        <p:xfrm>
          <a:off x="152710" y="780845"/>
          <a:ext cx="3461347" cy="5354366"/>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upo 1">
            <a:extLst>
              <a:ext uri="{FF2B5EF4-FFF2-40B4-BE49-F238E27FC236}">
                <a16:creationId xmlns:a16="http://schemas.microsoft.com/office/drawing/2014/main" id="{056FFE61-906F-40CE-B596-18CB2AAC5627}"/>
              </a:ext>
            </a:extLst>
          </p:cNvPr>
          <p:cNvGrpSpPr/>
          <p:nvPr/>
        </p:nvGrpSpPr>
        <p:grpSpPr>
          <a:xfrm>
            <a:off x="9733657" y="424491"/>
            <a:ext cx="1921314" cy="753977"/>
            <a:chOff x="10270686" y="208173"/>
            <a:chExt cx="1921314" cy="753977"/>
          </a:xfrm>
        </p:grpSpPr>
        <p:sp>
          <p:nvSpPr>
            <p:cNvPr id="10" name="CuadroTexto 9">
              <a:extLst>
                <a:ext uri="{FF2B5EF4-FFF2-40B4-BE49-F238E27FC236}">
                  <a16:creationId xmlns:a16="http://schemas.microsoft.com/office/drawing/2014/main" id="{83C790D5-3B90-416B-B3BE-BBB4278D2EED}"/>
                </a:ext>
              </a:extLst>
            </p:cNvPr>
            <p:cNvSpPr txBox="1"/>
            <p:nvPr/>
          </p:nvSpPr>
          <p:spPr>
            <a:xfrm>
              <a:off x="10813774" y="271190"/>
              <a:ext cx="1378226"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00B050"/>
                  </a:solidFill>
                  <a:effectLst/>
                  <a:uLnTx/>
                  <a:uFillTx/>
                  <a:latin typeface="Arial Narrow" panose="020B0606020202030204" pitchFamily="34" charset="0"/>
                  <a:ea typeface="+mn-ea"/>
                  <a:cs typeface="+mn-cs"/>
                </a:rPr>
                <a:t>$85.249</a:t>
              </a:r>
            </a:p>
          </p:txBody>
        </p:sp>
        <p:pic>
          <p:nvPicPr>
            <p:cNvPr id="12" name="Picture 2" descr="línea de meta icono premium">
              <a:extLst>
                <a:ext uri="{FF2B5EF4-FFF2-40B4-BE49-F238E27FC236}">
                  <a16:creationId xmlns:a16="http://schemas.microsoft.com/office/drawing/2014/main" id="{EA38D7AC-80E0-4957-8479-FF4A7AE0F8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0686" y="208173"/>
              <a:ext cx="649357" cy="649357"/>
            </a:xfrm>
            <a:prstGeom prst="rect">
              <a:avLst/>
            </a:prstGeom>
            <a:noFill/>
            <a:extLst>
              <a:ext uri="{909E8E84-426E-40DD-AFC4-6F175D3DCCD1}">
                <a14:hiddenFill xmlns:a14="http://schemas.microsoft.com/office/drawing/2010/main">
                  <a:solidFill>
                    <a:srgbClr val="FFFFFF"/>
                  </a:solidFill>
                </a14:hiddenFill>
              </a:ext>
            </a:extLst>
          </p:spPr>
        </p:pic>
        <p:sp>
          <p:nvSpPr>
            <p:cNvPr id="15" name="CuadroTexto 14">
              <a:extLst>
                <a:ext uri="{FF2B5EF4-FFF2-40B4-BE49-F238E27FC236}">
                  <a16:creationId xmlns:a16="http://schemas.microsoft.com/office/drawing/2014/main" id="{E42AFFB5-2392-45FE-AC61-B3903EB92E61}"/>
                </a:ext>
              </a:extLst>
            </p:cNvPr>
            <p:cNvSpPr txBox="1"/>
            <p:nvPr/>
          </p:nvSpPr>
          <p:spPr>
            <a:xfrm>
              <a:off x="11092070" y="623596"/>
              <a:ext cx="1099930" cy="338554"/>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$34.881</a:t>
              </a:r>
            </a:p>
          </p:txBody>
        </p:sp>
      </p:grpSp>
      <p:sp>
        <p:nvSpPr>
          <p:cNvPr id="16" name="Rectángulo 15">
            <a:extLst>
              <a:ext uri="{FF2B5EF4-FFF2-40B4-BE49-F238E27FC236}">
                <a16:creationId xmlns:a16="http://schemas.microsoft.com/office/drawing/2014/main" id="{B3717F34-BACF-4C6C-8F86-08CF7C1981E5}"/>
              </a:ext>
            </a:extLst>
          </p:cNvPr>
          <p:cNvSpPr/>
          <p:nvPr/>
        </p:nvSpPr>
        <p:spPr>
          <a:xfrm>
            <a:off x="8828377" y="4354285"/>
            <a:ext cx="3210914" cy="1780925"/>
          </a:xfrm>
          <a:prstGeom prst="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7781768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áfico 11">
            <a:extLst>
              <a:ext uri="{FF2B5EF4-FFF2-40B4-BE49-F238E27FC236}">
                <a16:creationId xmlns:a16="http://schemas.microsoft.com/office/drawing/2014/main" id="{C527B761-D871-4C8A-9256-4B57535202DE}"/>
              </a:ext>
            </a:extLst>
          </p:cNvPr>
          <p:cNvGraphicFramePr>
            <a:graphicFrameLocks/>
          </p:cNvGraphicFramePr>
          <p:nvPr/>
        </p:nvGraphicFramePr>
        <p:xfrm>
          <a:off x="0" y="620169"/>
          <a:ext cx="12192000" cy="6126840"/>
        </p:xfrm>
        <a:graphic>
          <a:graphicData uri="http://schemas.openxmlformats.org/drawingml/2006/chart">
            <c:chart xmlns:c="http://schemas.openxmlformats.org/drawingml/2006/chart" xmlns:r="http://schemas.openxmlformats.org/officeDocument/2006/relationships" r:id="rId2"/>
          </a:graphicData>
        </a:graphic>
      </p:graphicFrame>
      <p:sp>
        <p:nvSpPr>
          <p:cNvPr id="3" name="CuadroTexto 2">
            <a:extLst>
              <a:ext uri="{FF2B5EF4-FFF2-40B4-BE49-F238E27FC236}">
                <a16:creationId xmlns:a16="http://schemas.microsoft.com/office/drawing/2014/main" id="{FEEFE4D0-169A-4B43-BF30-EE2B1A6AF53A}"/>
              </a:ext>
            </a:extLst>
          </p:cNvPr>
          <p:cNvSpPr txBox="1"/>
          <p:nvPr/>
        </p:nvSpPr>
        <p:spPr>
          <a:xfrm>
            <a:off x="3894261" y="405035"/>
            <a:ext cx="440347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4F81BD">
                    <a:lumMod val="75000"/>
                  </a:srgbClr>
                </a:solidFill>
                <a:effectLst/>
                <a:uLnTx/>
                <a:uFillTx/>
                <a:latin typeface="Arial Narrow" panose="020B0606020202030204" pitchFamily="34" charset="0"/>
                <a:ea typeface="+mn-ea"/>
                <a:cs typeface="+mn-cs"/>
              </a:rPr>
              <a:t>Venta de Bienes Sociales</a:t>
            </a:r>
          </a:p>
        </p:txBody>
      </p:sp>
      <p:sp>
        <p:nvSpPr>
          <p:cNvPr id="8" name="CuadroTexto 7">
            <a:extLst>
              <a:ext uri="{FF2B5EF4-FFF2-40B4-BE49-F238E27FC236}">
                <a16:creationId xmlns:a16="http://schemas.microsoft.com/office/drawing/2014/main" id="{D5E3F74A-5FDD-4F41-BECE-C34DB6D35D44}"/>
              </a:ext>
            </a:extLst>
          </p:cNvPr>
          <p:cNvSpPr txBox="1"/>
          <p:nvPr/>
        </p:nvSpPr>
        <p:spPr>
          <a:xfrm>
            <a:off x="318377" y="1492805"/>
            <a:ext cx="1338826" cy="2616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1100" b="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*Cifras en Millones $</a:t>
            </a:r>
          </a:p>
        </p:txBody>
      </p:sp>
      <p:sp>
        <p:nvSpPr>
          <p:cNvPr id="9" name="CuadroTexto 8">
            <a:extLst>
              <a:ext uri="{FF2B5EF4-FFF2-40B4-BE49-F238E27FC236}">
                <a16:creationId xmlns:a16="http://schemas.microsoft.com/office/drawing/2014/main" id="{18CCA809-7480-411E-8B50-591C5FCCCD43}"/>
              </a:ext>
            </a:extLst>
          </p:cNvPr>
          <p:cNvSpPr txBox="1"/>
          <p:nvPr/>
        </p:nvSpPr>
        <p:spPr>
          <a:xfrm>
            <a:off x="275771" y="6384883"/>
            <a:ext cx="2762865" cy="646331"/>
          </a:xfrm>
          <a:prstGeom prst="rect">
            <a:avLst/>
          </a:prstGeom>
          <a:noFill/>
        </p:spPr>
        <p:txBody>
          <a:bodyPr wrap="square" rtlCol="0">
            <a:spAutoFit/>
          </a:bodyPr>
          <a:lstStyle/>
          <a:p>
            <a:r>
              <a:rPr lang="es-CO" sz="1200" dirty="0"/>
              <a:t>Fuente: Gerencia Financiera</a:t>
            </a:r>
          </a:p>
          <a:p>
            <a:r>
              <a:rPr lang="es-CO" sz="1200" dirty="0"/>
              <a:t>Corte 13 de Noviembre de 2020</a:t>
            </a:r>
          </a:p>
          <a:p>
            <a:endParaRPr lang="es-CO" sz="1200" dirty="0"/>
          </a:p>
        </p:txBody>
      </p:sp>
      <p:grpSp>
        <p:nvGrpSpPr>
          <p:cNvPr id="2" name="Grupo 1">
            <a:extLst>
              <a:ext uri="{FF2B5EF4-FFF2-40B4-BE49-F238E27FC236}">
                <a16:creationId xmlns:a16="http://schemas.microsoft.com/office/drawing/2014/main" id="{55519234-BBC6-4EC6-9EDC-DE7F3C2E33C7}"/>
              </a:ext>
            </a:extLst>
          </p:cNvPr>
          <p:cNvGrpSpPr/>
          <p:nvPr/>
        </p:nvGrpSpPr>
        <p:grpSpPr>
          <a:xfrm>
            <a:off x="10270686" y="9393"/>
            <a:ext cx="1921314" cy="780481"/>
            <a:chOff x="10270686" y="9393"/>
            <a:chExt cx="1921314" cy="780481"/>
          </a:xfrm>
        </p:grpSpPr>
        <p:sp>
          <p:nvSpPr>
            <p:cNvPr id="6" name="CuadroTexto 5">
              <a:extLst>
                <a:ext uri="{FF2B5EF4-FFF2-40B4-BE49-F238E27FC236}">
                  <a16:creationId xmlns:a16="http://schemas.microsoft.com/office/drawing/2014/main" id="{172F0771-FA7C-426A-A093-B304706DFE7D}"/>
                </a:ext>
              </a:extLst>
            </p:cNvPr>
            <p:cNvSpPr txBox="1"/>
            <p:nvPr/>
          </p:nvSpPr>
          <p:spPr>
            <a:xfrm>
              <a:off x="10813774" y="72410"/>
              <a:ext cx="1378226"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00B050"/>
                  </a:solidFill>
                  <a:effectLst/>
                  <a:uLnTx/>
                  <a:uFillTx/>
                  <a:latin typeface="Arial Narrow" panose="020B0606020202030204" pitchFamily="34" charset="0"/>
                  <a:ea typeface="+mn-ea"/>
                  <a:cs typeface="+mn-cs"/>
                </a:rPr>
                <a:t>$76.696</a:t>
              </a:r>
            </a:p>
          </p:txBody>
        </p:sp>
        <p:pic>
          <p:nvPicPr>
            <p:cNvPr id="7" name="Picture 2" descr="línea de meta icono premium">
              <a:extLst>
                <a:ext uri="{FF2B5EF4-FFF2-40B4-BE49-F238E27FC236}">
                  <a16:creationId xmlns:a16="http://schemas.microsoft.com/office/drawing/2014/main" id="{36F80A4D-7C8F-4299-B951-BA54AE199E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0686" y="9393"/>
              <a:ext cx="649357" cy="649357"/>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5224230D-6CE4-48E8-AE5B-02FD9D2EC6FF}"/>
                </a:ext>
              </a:extLst>
            </p:cNvPr>
            <p:cNvSpPr txBox="1"/>
            <p:nvPr/>
          </p:nvSpPr>
          <p:spPr>
            <a:xfrm>
              <a:off x="11092070" y="451320"/>
              <a:ext cx="1099930" cy="338554"/>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$68.641</a:t>
              </a:r>
            </a:p>
          </p:txBody>
        </p:sp>
      </p:grpSp>
      <p:sp>
        <p:nvSpPr>
          <p:cNvPr id="11" name="Rectángulo 10">
            <a:extLst>
              <a:ext uri="{FF2B5EF4-FFF2-40B4-BE49-F238E27FC236}">
                <a16:creationId xmlns:a16="http://schemas.microsoft.com/office/drawing/2014/main" id="{64A8CF27-3B32-41B9-82B9-910CE409D0D5}"/>
              </a:ext>
            </a:extLst>
          </p:cNvPr>
          <p:cNvSpPr/>
          <p:nvPr/>
        </p:nvSpPr>
        <p:spPr>
          <a:xfrm>
            <a:off x="7823200" y="3429000"/>
            <a:ext cx="4216091" cy="3042967"/>
          </a:xfrm>
          <a:prstGeom prst="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39077213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áfico 13">
            <a:extLst>
              <a:ext uri="{FF2B5EF4-FFF2-40B4-BE49-F238E27FC236}">
                <a16:creationId xmlns:a16="http://schemas.microsoft.com/office/drawing/2014/main" id="{9D0A757D-C939-4065-A2B5-1A6AB051DEE3}"/>
              </a:ext>
            </a:extLst>
          </p:cNvPr>
          <p:cNvGraphicFramePr>
            <a:graphicFrameLocks/>
          </p:cNvGraphicFramePr>
          <p:nvPr/>
        </p:nvGraphicFramePr>
        <p:xfrm>
          <a:off x="3251200" y="795447"/>
          <a:ext cx="8773577" cy="5796324"/>
        </p:xfrm>
        <a:graphic>
          <a:graphicData uri="http://schemas.openxmlformats.org/drawingml/2006/chart">
            <c:chart xmlns:c="http://schemas.openxmlformats.org/drawingml/2006/chart" xmlns:r="http://schemas.openxmlformats.org/officeDocument/2006/relationships" r:id="rId2"/>
          </a:graphicData>
        </a:graphic>
      </p:graphicFrame>
      <p:sp>
        <p:nvSpPr>
          <p:cNvPr id="3" name="CuadroTexto 2">
            <a:extLst>
              <a:ext uri="{FF2B5EF4-FFF2-40B4-BE49-F238E27FC236}">
                <a16:creationId xmlns:a16="http://schemas.microsoft.com/office/drawing/2014/main" id="{FEEFE4D0-169A-4B43-BF30-EE2B1A6AF53A}"/>
              </a:ext>
            </a:extLst>
          </p:cNvPr>
          <p:cNvSpPr txBox="1"/>
          <p:nvPr/>
        </p:nvSpPr>
        <p:spPr>
          <a:xfrm>
            <a:off x="3889829" y="193659"/>
            <a:ext cx="440347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4F81BD">
                    <a:lumMod val="75000"/>
                  </a:srgbClr>
                </a:solidFill>
                <a:effectLst/>
                <a:uLnTx/>
                <a:uFillTx/>
                <a:latin typeface="Arial Narrow" panose="020B0606020202030204" pitchFamily="34" charset="0"/>
                <a:ea typeface="+mn-ea"/>
                <a:cs typeface="+mn-cs"/>
              </a:rPr>
              <a:t>Venta de Muebles</a:t>
            </a:r>
          </a:p>
        </p:txBody>
      </p:sp>
      <p:sp>
        <p:nvSpPr>
          <p:cNvPr id="8" name="CuadroTexto 7">
            <a:extLst>
              <a:ext uri="{FF2B5EF4-FFF2-40B4-BE49-F238E27FC236}">
                <a16:creationId xmlns:a16="http://schemas.microsoft.com/office/drawing/2014/main" id="{D5E3F74A-5FDD-4F41-BECE-C34DB6D35D44}"/>
              </a:ext>
            </a:extLst>
          </p:cNvPr>
          <p:cNvSpPr txBox="1"/>
          <p:nvPr/>
        </p:nvSpPr>
        <p:spPr>
          <a:xfrm>
            <a:off x="1172147" y="709033"/>
            <a:ext cx="1338826" cy="2616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1100" b="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*Cifras en Millones $</a:t>
            </a:r>
          </a:p>
        </p:txBody>
      </p:sp>
      <p:sp>
        <p:nvSpPr>
          <p:cNvPr id="9" name="CuadroTexto 8">
            <a:extLst>
              <a:ext uri="{FF2B5EF4-FFF2-40B4-BE49-F238E27FC236}">
                <a16:creationId xmlns:a16="http://schemas.microsoft.com/office/drawing/2014/main" id="{18CCA809-7480-411E-8B50-591C5FCCCD43}"/>
              </a:ext>
            </a:extLst>
          </p:cNvPr>
          <p:cNvSpPr txBox="1"/>
          <p:nvPr/>
        </p:nvSpPr>
        <p:spPr>
          <a:xfrm>
            <a:off x="304800" y="6312310"/>
            <a:ext cx="2762865" cy="646331"/>
          </a:xfrm>
          <a:prstGeom prst="rect">
            <a:avLst/>
          </a:prstGeom>
          <a:noFill/>
        </p:spPr>
        <p:txBody>
          <a:bodyPr wrap="square" rtlCol="0">
            <a:spAutoFit/>
          </a:bodyPr>
          <a:lstStyle/>
          <a:p>
            <a:r>
              <a:rPr lang="es-CO" sz="1200" dirty="0"/>
              <a:t>Fuente: Gerencia Financiera</a:t>
            </a:r>
          </a:p>
          <a:p>
            <a:r>
              <a:rPr lang="es-CO" sz="1200" dirty="0"/>
              <a:t>Corte 13 de Noviembre de 2020</a:t>
            </a:r>
          </a:p>
          <a:p>
            <a:endParaRPr lang="es-CO" sz="1200" dirty="0"/>
          </a:p>
        </p:txBody>
      </p:sp>
      <p:graphicFrame>
        <p:nvGraphicFramePr>
          <p:cNvPr id="7" name="Gráfico 6">
            <a:extLst>
              <a:ext uri="{FF2B5EF4-FFF2-40B4-BE49-F238E27FC236}">
                <a16:creationId xmlns:a16="http://schemas.microsoft.com/office/drawing/2014/main" id="{95FB120A-7428-4F6A-8489-9C8CB7AEB291}"/>
              </a:ext>
            </a:extLst>
          </p:cNvPr>
          <p:cNvGraphicFramePr>
            <a:graphicFrameLocks/>
          </p:cNvGraphicFramePr>
          <p:nvPr/>
        </p:nvGraphicFramePr>
        <p:xfrm>
          <a:off x="0" y="1393369"/>
          <a:ext cx="3541486" cy="4857196"/>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upo 1">
            <a:extLst>
              <a:ext uri="{FF2B5EF4-FFF2-40B4-BE49-F238E27FC236}">
                <a16:creationId xmlns:a16="http://schemas.microsoft.com/office/drawing/2014/main" id="{18E0E817-131B-4FE3-BB14-C86E6A7DF63E}"/>
              </a:ext>
            </a:extLst>
          </p:cNvPr>
          <p:cNvGrpSpPr/>
          <p:nvPr/>
        </p:nvGrpSpPr>
        <p:grpSpPr>
          <a:xfrm>
            <a:off x="9409801" y="193659"/>
            <a:ext cx="1921314" cy="905007"/>
            <a:chOff x="10270686" y="9393"/>
            <a:chExt cx="1921314" cy="753977"/>
          </a:xfrm>
        </p:grpSpPr>
        <p:sp>
          <p:nvSpPr>
            <p:cNvPr id="10" name="CuadroTexto 9">
              <a:extLst>
                <a:ext uri="{FF2B5EF4-FFF2-40B4-BE49-F238E27FC236}">
                  <a16:creationId xmlns:a16="http://schemas.microsoft.com/office/drawing/2014/main" id="{18C6F324-F5BB-433A-A84C-0FE69120DAEF}"/>
                </a:ext>
              </a:extLst>
            </p:cNvPr>
            <p:cNvSpPr txBox="1"/>
            <p:nvPr/>
          </p:nvSpPr>
          <p:spPr>
            <a:xfrm>
              <a:off x="10813774" y="72410"/>
              <a:ext cx="1378226"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00B050"/>
                  </a:solidFill>
                  <a:effectLst/>
                  <a:uLnTx/>
                  <a:uFillTx/>
                  <a:latin typeface="Arial Narrow" panose="020B0606020202030204" pitchFamily="34" charset="0"/>
                  <a:ea typeface="+mn-ea"/>
                  <a:cs typeface="+mn-cs"/>
                </a:rPr>
                <a:t>$8.936</a:t>
              </a:r>
            </a:p>
          </p:txBody>
        </p:sp>
        <p:pic>
          <p:nvPicPr>
            <p:cNvPr id="11" name="Picture 2" descr="línea de meta icono premium">
              <a:extLst>
                <a:ext uri="{FF2B5EF4-FFF2-40B4-BE49-F238E27FC236}">
                  <a16:creationId xmlns:a16="http://schemas.microsoft.com/office/drawing/2014/main" id="{11D545E5-713C-43BC-BCA7-35EF9972BE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0686" y="9393"/>
              <a:ext cx="649357" cy="649357"/>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6BA95DF0-8F49-4563-9F40-24F9DEFF1E97}"/>
                </a:ext>
              </a:extLst>
            </p:cNvPr>
            <p:cNvSpPr txBox="1"/>
            <p:nvPr/>
          </p:nvSpPr>
          <p:spPr>
            <a:xfrm>
              <a:off x="11092070" y="424816"/>
              <a:ext cx="1099930" cy="338554"/>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$5.274</a:t>
              </a:r>
            </a:p>
          </p:txBody>
        </p:sp>
      </p:grpSp>
      <p:sp>
        <p:nvSpPr>
          <p:cNvPr id="13" name="Rectángulo 12">
            <a:extLst>
              <a:ext uri="{FF2B5EF4-FFF2-40B4-BE49-F238E27FC236}">
                <a16:creationId xmlns:a16="http://schemas.microsoft.com/office/drawing/2014/main" id="{4B606313-B856-4624-A3BB-3C2FDE17D39E}"/>
              </a:ext>
            </a:extLst>
          </p:cNvPr>
          <p:cNvSpPr/>
          <p:nvPr/>
        </p:nvSpPr>
        <p:spPr>
          <a:xfrm>
            <a:off x="8853715" y="3657600"/>
            <a:ext cx="3033486" cy="2654710"/>
          </a:xfrm>
          <a:prstGeom prst="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4928945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áfico 1">
            <a:extLst>
              <a:ext uri="{FF2B5EF4-FFF2-40B4-BE49-F238E27FC236}">
                <a16:creationId xmlns:a16="http://schemas.microsoft.com/office/drawing/2014/main" id="{E5079ADA-3558-4CC8-8ACF-C7E7CC981180}"/>
              </a:ext>
            </a:extLst>
          </p:cNvPr>
          <p:cNvGraphicFramePr>
            <a:graphicFrameLocks/>
          </p:cNvGraphicFramePr>
          <p:nvPr/>
        </p:nvGraphicFramePr>
        <p:xfrm>
          <a:off x="431482" y="1190171"/>
          <a:ext cx="3458347" cy="528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Gráfico 11">
            <a:extLst>
              <a:ext uri="{FF2B5EF4-FFF2-40B4-BE49-F238E27FC236}">
                <a16:creationId xmlns:a16="http://schemas.microsoft.com/office/drawing/2014/main" id="{E90FA15C-CEAB-4DD3-ACBD-A21C88C4D468}"/>
              </a:ext>
            </a:extLst>
          </p:cNvPr>
          <p:cNvGraphicFramePr>
            <a:graphicFrameLocks/>
          </p:cNvGraphicFramePr>
          <p:nvPr/>
        </p:nvGraphicFramePr>
        <p:xfrm>
          <a:off x="3410634" y="939247"/>
          <a:ext cx="8824913" cy="5860857"/>
        </p:xfrm>
        <a:graphic>
          <a:graphicData uri="http://schemas.openxmlformats.org/drawingml/2006/chart">
            <c:chart xmlns:c="http://schemas.openxmlformats.org/drawingml/2006/chart" xmlns:r="http://schemas.openxmlformats.org/officeDocument/2006/relationships" r:id="rId3"/>
          </a:graphicData>
        </a:graphic>
      </p:graphicFrame>
      <p:sp>
        <p:nvSpPr>
          <p:cNvPr id="3" name="CuadroTexto 2">
            <a:extLst>
              <a:ext uri="{FF2B5EF4-FFF2-40B4-BE49-F238E27FC236}">
                <a16:creationId xmlns:a16="http://schemas.microsoft.com/office/drawing/2014/main" id="{FEEFE4D0-169A-4B43-BF30-EE2B1A6AF53A}"/>
              </a:ext>
            </a:extLst>
          </p:cNvPr>
          <p:cNvSpPr txBox="1"/>
          <p:nvPr/>
        </p:nvSpPr>
        <p:spPr>
          <a:xfrm>
            <a:off x="3889829" y="488625"/>
            <a:ext cx="440347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4F81BD">
                    <a:lumMod val="75000"/>
                  </a:srgbClr>
                </a:solidFill>
                <a:effectLst/>
                <a:uLnTx/>
                <a:uFillTx/>
                <a:latin typeface="Arial Narrow" panose="020B0606020202030204" pitchFamily="34" charset="0"/>
                <a:ea typeface="+mn-ea"/>
                <a:cs typeface="+mn-cs"/>
              </a:rPr>
              <a:t>Recaudo Contratos Arrendamiento</a:t>
            </a:r>
          </a:p>
        </p:txBody>
      </p:sp>
      <p:sp>
        <p:nvSpPr>
          <p:cNvPr id="5" name="CuadroTexto 4">
            <a:extLst>
              <a:ext uri="{FF2B5EF4-FFF2-40B4-BE49-F238E27FC236}">
                <a16:creationId xmlns:a16="http://schemas.microsoft.com/office/drawing/2014/main" id="{03D19B0F-C936-4090-B27B-589964F36D75}"/>
              </a:ext>
            </a:extLst>
          </p:cNvPr>
          <p:cNvSpPr txBox="1"/>
          <p:nvPr/>
        </p:nvSpPr>
        <p:spPr>
          <a:xfrm>
            <a:off x="152710" y="1323744"/>
            <a:ext cx="1338826" cy="2616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1100" b="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Cifras en Millones $</a:t>
            </a:r>
          </a:p>
        </p:txBody>
      </p:sp>
      <p:sp>
        <p:nvSpPr>
          <p:cNvPr id="6" name="CuadroTexto 5">
            <a:extLst>
              <a:ext uri="{FF2B5EF4-FFF2-40B4-BE49-F238E27FC236}">
                <a16:creationId xmlns:a16="http://schemas.microsoft.com/office/drawing/2014/main" id="{35E6BCFC-7E90-4351-AE1F-84DFC1BF3207}"/>
              </a:ext>
            </a:extLst>
          </p:cNvPr>
          <p:cNvSpPr txBox="1"/>
          <p:nvPr/>
        </p:nvSpPr>
        <p:spPr>
          <a:xfrm>
            <a:off x="304800" y="6407225"/>
            <a:ext cx="2762865" cy="646331"/>
          </a:xfrm>
          <a:prstGeom prst="rect">
            <a:avLst/>
          </a:prstGeom>
          <a:noFill/>
        </p:spPr>
        <p:txBody>
          <a:bodyPr wrap="square" rtlCol="0">
            <a:spAutoFit/>
          </a:bodyPr>
          <a:lstStyle/>
          <a:p>
            <a:r>
              <a:rPr lang="es-CO" sz="1200" dirty="0"/>
              <a:t>Fuente: Gerencia Financiera</a:t>
            </a:r>
          </a:p>
          <a:p>
            <a:r>
              <a:rPr lang="es-CO" sz="1200" dirty="0"/>
              <a:t>Corte 13 de Noviembre de 2020</a:t>
            </a:r>
          </a:p>
          <a:p>
            <a:endParaRPr lang="es-CO" sz="1200" dirty="0"/>
          </a:p>
        </p:txBody>
      </p:sp>
      <p:sp>
        <p:nvSpPr>
          <p:cNvPr id="7" name="Rectángulo 6">
            <a:extLst>
              <a:ext uri="{FF2B5EF4-FFF2-40B4-BE49-F238E27FC236}">
                <a16:creationId xmlns:a16="http://schemas.microsoft.com/office/drawing/2014/main" id="{3749C8BD-C79C-4B36-B47B-BDF6DF76041C}"/>
              </a:ext>
            </a:extLst>
          </p:cNvPr>
          <p:cNvSpPr/>
          <p:nvPr/>
        </p:nvSpPr>
        <p:spPr>
          <a:xfrm>
            <a:off x="8940800" y="5268686"/>
            <a:ext cx="3149600" cy="1335314"/>
          </a:xfrm>
          <a:prstGeom prst="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nvGrpSpPr>
          <p:cNvPr id="13" name="Grupo 12">
            <a:extLst>
              <a:ext uri="{FF2B5EF4-FFF2-40B4-BE49-F238E27FC236}">
                <a16:creationId xmlns:a16="http://schemas.microsoft.com/office/drawing/2014/main" id="{CFD8C047-D989-4933-9C85-E46A299027F9}"/>
              </a:ext>
            </a:extLst>
          </p:cNvPr>
          <p:cNvGrpSpPr/>
          <p:nvPr/>
        </p:nvGrpSpPr>
        <p:grpSpPr>
          <a:xfrm>
            <a:off x="9351144" y="312057"/>
            <a:ext cx="1921314" cy="753977"/>
            <a:chOff x="10270686" y="9393"/>
            <a:chExt cx="1921314" cy="753977"/>
          </a:xfrm>
        </p:grpSpPr>
        <p:sp>
          <p:nvSpPr>
            <p:cNvPr id="8" name="CuadroTexto 7">
              <a:extLst>
                <a:ext uri="{FF2B5EF4-FFF2-40B4-BE49-F238E27FC236}">
                  <a16:creationId xmlns:a16="http://schemas.microsoft.com/office/drawing/2014/main" id="{EDDCB309-AC86-4E19-B9A1-52EDD0059385}"/>
                </a:ext>
              </a:extLst>
            </p:cNvPr>
            <p:cNvSpPr txBox="1"/>
            <p:nvPr/>
          </p:nvSpPr>
          <p:spPr>
            <a:xfrm>
              <a:off x="10813774" y="72410"/>
              <a:ext cx="1378226"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00B050"/>
                  </a:solidFill>
                  <a:effectLst/>
                  <a:uLnTx/>
                  <a:uFillTx/>
                  <a:latin typeface="Arial Narrow" panose="020B0606020202030204" pitchFamily="34" charset="0"/>
                  <a:ea typeface="+mn-ea"/>
                  <a:cs typeface="+mn-cs"/>
                </a:rPr>
                <a:t>$70.200</a:t>
              </a:r>
            </a:p>
          </p:txBody>
        </p:sp>
        <p:pic>
          <p:nvPicPr>
            <p:cNvPr id="9" name="Picture 2" descr="línea de meta icono premium">
              <a:extLst>
                <a:ext uri="{FF2B5EF4-FFF2-40B4-BE49-F238E27FC236}">
                  <a16:creationId xmlns:a16="http://schemas.microsoft.com/office/drawing/2014/main" id="{373C4754-FF3B-4978-B20F-6A835A2767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0686" y="9393"/>
              <a:ext cx="649357" cy="649357"/>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6C85C0B7-C44F-4A58-A8C1-98BE6BC51C3F}"/>
                </a:ext>
              </a:extLst>
            </p:cNvPr>
            <p:cNvSpPr txBox="1"/>
            <p:nvPr/>
          </p:nvSpPr>
          <p:spPr>
            <a:xfrm>
              <a:off x="11092070" y="424816"/>
              <a:ext cx="1099930" cy="338554"/>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$5.860</a:t>
              </a:r>
            </a:p>
          </p:txBody>
        </p:sp>
      </p:grpSp>
    </p:spTree>
    <p:extLst>
      <p:ext uri="{BB962C8B-B14F-4D97-AF65-F5344CB8AC3E}">
        <p14:creationId xmlns:p14="http://schemas.microsoft.com/office/powerpoint/2010/main" val="42499922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D8732578-CFDF-4E72-B2A2-5B148D676039}"/>
              </a:ext>
            </a:extLst>
          </p:cNvPr>
          <p:cNvSpPr txBox="1"/>
          <p:nvPr/>
        </p:nvSpPr>
        <p:spPr>
          <a:xfrm>
            <a:off x="167225" y="6322777"/>
            <a:ext cx="2762865" cy="538609"/>
          </a:xfrm>
          <a:prstGeom prst="rect">
            <a:avLst/>
          </a:prstGeom>
          <a:noFill/>
        </p:spPr>
        <p:txBody>
          <a:bodyPr wrap="square" rtlCol="0">
            <a:spAutoFit/>
          </a:bodyPr>
          <a:lstStyle/>
          <a:p>
            <a:pPr>
              <a:spcAft>
                <a:spcPts val="600"/>
              </a:spcAft>
            </a:pPr>
            <a:r>
              <a:rPr lang="es-CO" sz="1200" dirty="0"/>
              <a:t>Fuente: Aseguramiento de la Información</a:t>
            </a:r>
          </a:p>
          <a:p>
            <a:pPr>
              <a:spcAft>
                <a:spcPts val="600"/>
              </a:spcAft>
            </a:pPr>
            <a:r>
              <a:rPr lang="es-CO" sz="1200" dirty="0"/>
              <a:t>Corte 13 de Noviembre de 2020</a:t>
            </a:r>
          </a:p>
        </p:txBody>
      </p:sp>
      <p:grpSp>
        <p:nvGrpSpPr>
          <p:cNvPr id="2" name="Grupo 1">
            <a:extLst>
              <a:ext uri="{FF2B5EF4-FFF2-40B4-BE49-F238E27FC236}">
                <a16:creationId xmlns:a16="http://schemas.microsoft.com/office/drawing/2014/main" id="{7AD0A59B-2714-42A1-8A3D-8508A747FFAB}"/>
              </a:ext>
            </a:extLst>
          </p:cNvPr>
          <p:cNvGrpSpPr/>
          <p:nvPr/>
        </p:nvGrpSpPr>
        <p:grpSpPr>
          <a:xfrm>
            <a:off x="9922343" y="138257"/>
            <a:ext cx="1805200" cy="649357"/>
            <a:chOff x="10270686" y="9393"/>
            <a:chExt cx="1805200" cy="649357"/>
          </a:xfrm>
        </p:grpSpPr>
        <p:sp>
          <p:nvSpPr>
            <p:cNvPr id="6" name="CuadroTexto 5">
              <a:extLst>
                <a:ext uri="{FF2B5EF4-FFF2-40B4-BE49-F238E27FC236}">
                  <a16:creationId xmlns:a16="http://schemas.microsoft.com/office/drawing/2014/main" id="{CCBD938F-1DD3-4348-BD29-BB5DA79294B9}"/>
                </a:ext>
              </a:extLst>
            </p:cNvPr>
            <p:cNvSpPr txBox="1"/>
            <p:nvPr/>
          </p:nvSpPr>
          <p:spPr>
            <a:xfrm>
              <a:off x="10697660" y="184919"/>
              <a:ext cx="1378226"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spcBef>
                  <a:spcPts val="0"/>
                </a:spcBef>
                <a:spcAft>
                  <a:spcPts val="600"/>
                </a:spcAft>
                <a:buClrTx/>
                <a:buSzTx/>
                <a:buFontTx/>
                <a:buNone/>
                <a:tabLst/>
                <a:defRPr/>
              </a:pPr>
              <a:r>
                <a:rPr lang="es-CO" sz="2400" dirty="0">
                  <a:solidFill>
                    <a:srgbClr val="00B050"/>
                  </a:solidFill>
                </a:rPr>
                <a:t># </a:t>
              </a:r>
              <a:r>
                <a:rPr kumimoji="0" lang="es-CO" sz="2400" b="1" i="0" u="none" strike="noStrike" kern="1200" cap="none" spc="0" normalizeH="0" baseline="0" noProof="0" dirty="0">
                  <a:ln>
                    <a:noFill/>
                  </a:ln>
                  <a:solidFill>
                    <a:srgbClr val="00B050"/>
                  </a:solidFill>
                  <a:effectLst/>
                  <a:uLnTx/>
                  <a:uFillTx/>
                  <a:latin typeface="Arial Narrow" panose="020B0606020202030204" pitchFamily="34" charset="0"/>
                  <a:ea typeface="+mn-ea"/>
                  <a:cs typeface="+mn-cs"/>
                </a:rPr>
                <a:t>310</a:t>
              </a:r>
            </a:p>
          </p:txBody>
        </p:sp>
        <p:pic>
          <p:nvPicPr>
            <p:cNvPr id="7" name="Picture 2" descr="línea de meta icono premium">
              <a:extLst>
                <a:ext uri="{FF2B5EF4-FFF2-40B4-BE49-F238E27FC236}">
                  <a16:creationId xmlns:a16="http://schemas.microsoft.com/office/drawing/2014/main" id="{AE1263EF-5960-4ACE-85D7-2E005F8B3C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70686" y="9393"/>
              <a:ext cx="649357" cy="649357"/>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CuadroTexto 8">
            <a:extLst>
              <a:ext uri="{FF2B5EF4-FFF2-40B4-BE49-F238E27FC236}">
                <a16:creationId xmlns:a16="http://schemas.microsoft.com/office/drawing/2014/main" id="{BD662D5B-85CB-4664-8544-9A992B687A2E}"/>
              </a:ext>
            </a:extLst>
          </p:cNvPr>
          <p:cNvSpPr txBox="1"/>
          <p:nvPr/>
        </p:nvSpPr>
        <p:spPr>
          <a:xfrm>
            <a:off x="3723861" y="343484"/>
            <a:ext cx="4569445"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4F81BD">
                    <a:lumMod val="75000"/>
                  </a:srgbClr>
                </a:solidFill>
                <a:effectLst/>
                <a:uLnTx/>
                <a:uFillTx/>
                <a:latin typeface="Arial Narrow" panose="020B0606020202030204" pitchFamily="34" charset="0"/>
                <a:ea typeface="+mn-ea"/>
                <a:cs typeface="+mn-cs"/>
              </a:rPr>
              <a:t>Contratos Nuevos de Arrendamiento</a:t>
            </a:r>
          </a:p>
        </p:txBody>
      </p:sp>
      <p:graphicFrame>
        <p:nvGraphicFramePr>
          <p:cNvPr id="14" name="Gráfico 13">
            <a:extLst>
              <a:ext uri="{FF2B5EF4-FFF2-40B4-BE49-F238E27FC236}">
                <a16:creationId xmlns:a16="http://schemas.microsoft.com/office/drawing/2014/main" id="{6FC4DCFB-BBE6-43AD-B25B-C198BDD140E0}"/>
              </a:ext>
            </a:extLst>
          </p:cNvPr>
          <p:cNvGraphicFramePr>
            <a:graphicFrameLocks/>
          </p:cNvGraphicFramePr>
          <p:nvPr/>
        </p:nvGraphicFramePr>
        <p:xfrm>
          <a:off x="167225" y="1011156"/>
          <a:ext cx="11676432" cy="5311621"/>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ángulo 9">
            <a:extLst>
              <a:ext uri="{FF2B5EF4-FFF2-40B4-BE49-F238E27FC236}">
                <a16:creationId xmlns:a16="http://schemas.microsoft.com/office/drawing/2014/main" id="{CE0381F7-2C7E-4B1C-8ACE-CCCEE1F7CF8D}"/>
              </a:ext>
            </a:extLst>
          </p:cNvPr>
          <p:cNvSpPr/>
          <p:nvPr/>
        </p:nvSpPr>
        <p:spPr>
          <a:xfrm>
            <a:off x="7527235" y="1022700"/>
            <a:ext cx="4316422" cy="4859930"/>
          </a:xfrm>
          <a:prstGeom prst="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CuadroTexto 10">
            <a:extLst>
              <a:ext uri="{FF2B5EF4-FFF2-40B4-BE49-F238E27FC236}">
                <a16:creationId xmlns:a16="http://schemas.microsoft.com/office/drawing/2014/main" id="{1B3AFBBE-A4F2-438E-B084-DE291F5E103F}"/>
              </a:ext>
            </a:extLst>
          </p:cNvPr>
          <p:cNvSpPr txBox="1"/>
          <p:nvPr/>
        </p:nvSpPr>
        <p:spPr>
          <a:xfrm>
            <a:off x="9229406" y="1123912"/>
            <a:ext cx="1342294"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spcBef>
                <a:spcPts val="0"/>
              </a:spcBef>
              <a:spcAft>
                <a:spcPts val="600"/>
              </a:spcAft>
              <a:buClrTx/>
              <a:buSzTx/>
              <a:buFontTx/>
              <a:buNone/>
              <a:tabLst/>
              <a:defRPr/>
            </a:pPr>
            <a:r>
              <a:rPr lang="es-CO" sz="2400" dirty="0">
                <a:solidFill>
                  <a:srgbClr val="00B050"/>
                </a:solidFill>
              </a:rPr>
              <a:t># 357</a:t>
            </a:r>
            <a:endParaRPr kumimoji="0" lang="es-CO" sz="2400" b="1" i="0" u="none" strike="noStrike" kern="1200" cap="none" spc="0" normalizeH="0" baseline="0" noProof="0" dirty="0">
              <a:ln>
                <a:noFill/>
              </a:ln>
              <a:solidFill>
                <a:srgbClr val="00B050"/>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29401604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3C19A94-483C-4D28-A6B8-133472204ABB}"/>
              </a:ext>
            </a:extLst>
          </p:cNvPr>
          <p:cNvSpPr txBox="1"/>
          <p:nvPr/>
        </p:nvSpPr>
        <p:spPr>
          <a:xfrm>
            <a:off x="3889829" y="488625"/>
            <a:ext cx="440347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4F81BD">
                    <a:lumMod val="75000"/>
                  </a:srgbClr>
                </a:solidFill>
                <a:effectLst/>
                <a:uLnTx/>
                <a:uFillTx/>
                <a:latin typeface="Arial Narrow" panose="020B0606020202030204" pitchFamily="34" charset="0"/>
                <a:ea typeface="+mn-ea"/>
                <a:cs typeface="+mn-cs"/>
              </a:rPr>
              <a:t>Gestión de Cartera</a:t>
            </a:r>
          </a:p>
        </p:txBody>
      </p:sp>
      <p:graphicFrame>
        <p:nvGraphicFramePr>
          <p:cNvPr id="3" name="Gráfico 2">
            <a:extLst>
              <a:ext uri="{FF2B5EF4-FFF2-40B4-BE49-F238E27FC236}">
                <a16:creationId xmlns:a16="http://schemas.microsoft.com/office/drawing/2014/main" id="{2C00F128-780E-4646-9F86-1E50D8A24D0F}"/>
              </a:ext>
            </a:extLst>
          </p:cNvPr>
          <p:cNvGraphicFramePr>
            <a:graphicFrameLocks/>
          </p:cNvGraphicFramePr>
          <p:nvPr/>
        </p:nvGraphicFramePr>
        <p:xfrm>
          <a:off x="407963" y="950289"/>
          <a:ext cx="11435694" cy="5419085"/>
        </p:xfrm>
        <a:graphic>
          <a:graphicData uri="http://schemas.openxmlformats.org/drawingml/2006/chart">
            <c:chart xmlns:c="http://schemas.openxmlformats.org/drawingml/2006/chart" xmlns:r="http://schemas.openxmlformats.org/officeDocument/2006/relationships" r:id="rId2"/>
          </a:graphicData>
        </a:graphic>
      </p:graphicFrame>
      <p:sp>
        <p:nvSpPr>
          <p:cNvPr id="4" name="CuadroTexto 3">
            <a:extLst>
              <a:ext uri="{FF2B5EF4-FFF2-40B4-BE49-F238E27FC236}">
                <a16:creationId xmlns:a16="http://schemas.microsoft.com/office/drawing/2014/main" id="{7583B31E-9ED3-4D80-9ED3-775E5DA9DB8C}"/>
              </a:ext>
            </a:extLst>
          </p:cNvPr>
          <p:cNvSpPr txBox="1"/>
          <p:nvPr/>
        </p:nvSpPr>
        <p:spPr>
          <a:xfrm>
            <a:off x="167225" y="6153931"/>
            <a:ext cx="1821232" cy="2616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1100" b="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*Cifras en Miles de Millones $</a:t>
            </a:r>
          </a:p>
        </p:txBody>
      </p:sp>
      <p:sp>
        <p:nvSpPr>
          <p:cNvPr id="5" name="CuadroTexto 4">
            <a:extLst>
              <a:ext uri="{FF2B5EF4-FFF2-40B4-BE49-F238E27FC236}">
                <a16:creationId xmlns:a16="http://schemas.microsoft.com/office/drawing/2014/main" id="{833753D2-47E3-4DCA-A613-C0961AC8CAC0}"/>
              </a:ext>
            </a:extLst>
          </p:cNvPr>
          <p:cNvSpPr txBox="1"/>
          <p:nvPr/>
        </p:nvSpPr>
        <p:spPr>
          <a:xfrm>
            <a:off x="167225" y="6415541"/>
            <a:ext cx="2762865" cy="276999"/>
          </a:xfrm>
          <a:prstGeom prst="rect">
            <a:avLst/>
          </a:prstGeom>
          <a:noFill/>
        </p:spPr>
        <p:txBody>
          <a:bodyPr wrap="square" rtlCol="0">
            <a:spAutoFit/>
          </a:bodyPr>
          <a:lstStyle/>
          <a:p>
            <a:r>
              <a:rPr lang="es-CO" sz="1200" dirty="0"/>
              <a:t>Fuente: Gerencia Comercial</a:t>
            </a:r>
          </a:p>
        </p:txBody>
      </p:sp>
    </p:spTree>
    <p:extLst>
      <p:ext uri="{BB962C8B-B14F-4D97-AF65-F5344CB8AC3E}">
        <p14:creationId xmlns:p14="http://schemas.microsoft.com/office/powerpoint/2010/main" val="15968356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99503" y="2838190"/>
            <a:ext cx="9143999" cy="1323439"/>
          </a:xfrm>
          <a:prstGeom prst="rect">
            <a:avLst/>
          </a:prstGeom>
          <a:noFill/>
        </p:spPr>
        <p:txBody>
          <a:bodyPr wrap="square" rtlCol="0">
            <a:spAutoFit/>
          </a:bodyPr>
          <a:lstStyle/>
          <a:p>
            <a:pPr algn="ctr"/>
            <a:r>
              <a:rPr lang="es-CO" sz="4000" b="1" dirty="0">
                <a:solidFill>
                  <a:srgbClr val="000A8B"/>
                </a:solidFill>
              </a:rPr>
              <a:t>VICEPRESIDENCIA DE BIENES MUEBLES E INMUEBLES</a:t>
            </a:r>
            <a:endParaRPr lang="es-ES" sz="4000" b="1" dirty="0">
              <a:solidFill>
                <a:srgbClr val="000A8B"/>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8563748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3" name="Diagrama 2">
            <a:extLst>
              <a:ext uri="{FF2B5EF4-FFF2-40B4-BE49-F238E27FC236}">
                <a16:creationId xmlns:a16="http://schemas.microsoft.com/office/drawing/2014/main" id="{5ECC337C-2046-46A8-9D86-8B09FF27305D}"/>
              </a:ext>
            </a:extLst>
          </p:cNvPr>
          <p:cNvGraphicFramePr/>
          <p:nvPr/>
        </p:nvGraphicFramePr>
        <p:xfrm>
          <a:off x="966132" y="2088901"/>
          <a:ext cx="10259736" cy="26760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391782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919525" y="1028316"/>
            <a:ext cx="4169309" cy="584775"/>
          </a:xfrm>
          <a:prstGeom prst="rect">
            <a:avLst/>
          </a:prstGeom>
          <a:noFill/>
        </p:spPr>
        <p:txBody>
          <a:bodyPr wrap="square" rtlCol="0">
            <a:spAutoFit/>
          </a:bodyPr>
          <a:lstStyle/>
          <a:p>
            <a:r>
              <a:rPr lang="es-ES" sz="3200" b="1" dirty="0">
                <a:solidFill>
                  <a:srgbClr val="A9A8A9"/>
                </a:solidFill>
                <a:latin typeface="Lato Bold"/>
                <a:cs typeface="Lato Bold"/>
              </a:rPr>
              <a:t>PREDIOS PARA VIS</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24A5E239-AFF5-4693-804B-6D81DD3D1256}"/>
              </a:ext>
            </a:extLst>
          </p:cNvPr>
          <p:cNvSpPr txBox="1"/>
          <p:nvPr/>
        </p:nvSpPr>
        <p:spPr>
          <a:xfrm>
            <a:off x="8533962" y="656218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graphicFrame>
        <p:nvGraphicFramePr>
          <p:cNvPr id="7" name="Diagrama 6">
            <a:extLst>
              <a:ext uri="{FF2B5EF4-FFF2-40B4-BE49-F238E27FC236}">
                <a16:creationId xmlns:a16="http://schemas.microsoft.com/office/drawing/2014/main" id="{DAB6B684-9A60-41A4-981A-9A38CAA4F78A}"/>
              </a:ext>
            </a:extLst>
          </p:cNvPr>
          <p:cNvGraphicFramePr/>
          <p:nvPr/>
        </p:nvGraphicFramePr>
        <p:xfrm>
          <a:off x="919526" y="1762950"/>
          <a:ext cx="10659171" cy="21478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1" name="Tabla 10">
            <a:extLst>
              <a:ext uri="{FF2B5EF4-FFF2-40B4-BE49-F238E27FC236}">
                <a16:creationId xmlns:a16="http://schemas.microsoft.com/office/drawing/2014/main" id="{A45A6F04-3B8F-4F75-8AA2-0625E46C7437}"/>
              </a:ext>
            </a:extLst>
          </p:cNvPr>
          <p:cNvGraphicFramePr>
            <a:graphicFrameLocks noGrp="1"/>
          </p:cNvGraphicFramePr>
          <p:nvPr/>
        </p:nvGraphicFramePr>
        <p:xfrm>
          <a:off x="919525" y="4635509"/>
          <a:ext cx="4964439" cy="1726266"/>
        </p:xfrm>
        <a:graphic>
          <a:graphicData uri="http://schemas.openxmlformats.org/drawingml/2006/table">
            <a:tbl>
              <a:tblPr firstRow="1" firstCol="1" bandRow="1">
                <a:tableStyleId>{69012ECD-51FC-41F1-AA8D-1B2483CD663E}</a:tableStyleId>
              </a:tblPr>
              <a:tblGrid>
                <a:gridCol w="174411">
                  <a:extLst>
                    <a:ext uri="{9D8B030D-6E8A-4147-A177-3AD203B41FA5}">
                      <a16:colId xmlns:a16="http://schemas.microsoft.com/office/drawing/2014/main" val="944158878"/>
                    </a:ext>
                  </a:extLst>
                </a:gridCol>
                <a:gridCol w="1137290">
                  <a:extLst>
                    <a:ext uri="{9D8B030D-6E8A-4147-A177-3AD203B41FA5}">
                      <a16:colId xmlns:a16="http://schemas.microsoft.com/office/drawing/2014/main" val="2271966838"/>
                    </a:ext>
                  </a:extLst>
                </a:gridCol>
                <a:gridCol w="774739">
                  <a:extLst>
                    <a:ext uri="{9D8B030D-6E8A-4147-A177-3AD203B41FA5}">
                      <a16:colId xmlns:a16="http://schemas.microsoft.com/office/drawing/2014/main" val="1278922807"/>
                    </a:ext>
                  </a:extLst>
                </a:gridCol>
                <a:gridCol w="2877999">
                  <a:extLst>
                    <a:ext uri="{9D8B030D-6E8A-4147-A177-3AD203B41FA5}">
                      <a16:colId xmlns:a16="http://schemas.microsoft.com/office/drawing/2014/main" val="3098252912"/>
                    </a:ext>
                  </a:extLst>
                </a:gridCol>
              </a:tblGrid>
              <a:tr h="287711">
                <a:tc>
                  <a:txBody>
                    <a:bodyPr/>
                    <a:lstStyle/>
                    <a:p>
                      <a:pPr algn="ctr">
                        <a:lnSpc>
                          <a:spcPct val="105000"/>
                        </a:lnSpc>
                        <a:spcAft>
                          <a:spcPts val="0"/>
                        </a:spcAft>
                      </a:pPr>
                      <a:endParaRPr lang="es-CO" sz="1800" dirty="0">
                        <a:effectLst/>
                        <a:latin typeface="Calibri" panose="020F0502020204030204" pitchFamily="34" charset="0"/>
                        <a:ea typeface="Calibri" panose="020F0502020204030204" pitchFamily="34" charset="0"/>
                      </a:endParaRPr>
                    </a:p>
                  </a:txBody>
                  <a:tcPr marL="44450" marR="44450" marT="0" marB="0" anchor="b"/>
                </a:tc>
                <a:tc>
                  <a:txBody>
                    <a:bodyPr/>
                    <a:lstStyle/>
                    <a:p>
                      <a:pPr algn="ctr">
                        <a:lnSpc>
                          <a:spcPct val="105000"/>
                        </a:lnSpc>
                        <a:spcAft>
                          <a:spcPts val="0"/>
                        </a:spcAft>
                      </a:pPr>
                      <a:r>
                        <a:rPr lang="es-CO" sz="1400" dirty="0">
                          <a:effectLst/>
                        </a:rPr>
                        <a:t>FMI</a:t>
                      </a:r>
                      <a:endParaRPr lang="es-CO" sz="1800" dirty="0">
                        <a:effectLst/>
                        <a:latin typeface="Calibri" panose="020F0502020204030204" pitchFamily="34" charset="0"/>
                        <a:ea typeface="Calibri" panose="020F0502020204030204" pitchFamily="34" charset="0"/>
                      </a:endParaRPr>
                    </a:p>
                  </a:txBody>
                  <a:tcPr marL="44450" marR="44450" marT="0" marB="0" anchor="b"/>
                </a:tc>
                <a:tc>
                  <a:txBody>
                    <a:bodyPr/>
                    <a:lstStyle/>
                    <a:p>
                      <a:pPr algn="ctr">
                        <a:lnSpc>
                          <a:spcPct val="105000"/>
                        </a:lnSpc>
                        <a:spcAft>
                          <a:spcPts val="0"/>
                        </a:spcAft>
                      </a:pPr>
                      <a:r>
                        <a:rPr lang="es-CO" sz="1400" dirty="0">
                          <a:effectLst/>
                        </a:rPr>
                        <a:t>CIUDAD</a:t>
                      </a:r>
                      <a:endParaRPr lang="es-CO" sz="1800" dirty="0">
                        <a:effectLst/>
                        <a:latin typeface="Calibri" panose="020F0502020204030204" pitchFamily="34" charset="0"/>
                        <a:ea typeface="Calibri" panose="020F0502020204030204" pitchFamily="34" charset="0"/>
                      </a:endParaRPr>
                    </a:p>
                  </a:txBody>
                  <a:tcPr marL="44450" marR="44450" marT="0" marB="0" anchor="b"/>
                </a:tc>
                <a:tc>
                  <a:txBody>
                    <a:bodyPr/>
                    <a:lstStyle/>
                    <a:p>
                      <a:pPr algn="ctr">
                        <a:lnSpc>
                          <a:spcPct val="105000"/>
                        </a:lnSpc>
                        <a:spcAft>
                          <a:spcPts val="0"/>
                        </a:spcAft>
                      </a:pPr>
                      <a:r>
                        <a:rPr lang="es-CO" sz="1400">
                          <a:effectLst/>
                        </a:rPr>
                        <a:t>RESOLUCIÓN</a:t>
                      </a:r>
                      <a:endParaRPr lang="es-CO" sz="1800">
                        <a:effectLst/>
                        <a:latin typeface="Calibri" panose="020F050202020403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2815716985"/>
                  </a:ext>
                </a:extLst>
              </a:tr>
              <a:tr h="287711">
                <a:tc>
                  <a:txBody>
                    <a:bodyPr/>
                    <a:lstStyle/>
                    <a:p>
                      <a:pPr algn="ctr">
                        <a:lnSpc>
                          <a:spcPct val="105000"/>
                        </a:lnSpc>
                        <a:spcAft>
                          <a:spcPts val="0"/>
                        </a:spcAft>
                      </a:pPr>
                      <a:r>
                        <a:rPr lang="es-CO" sz="1400">
                          <a:effectLst/>
                        </a:rPr>
                        <a:t>1</a:t>
                      </a:r>
                      <a:endParaRPr lang="es-CO" sz="1800">
                        <a:effectLst/>
                        <a:latin typeface="Calibri" panose="020F0502020204030204" pitchFamily="34" charset="0"/>
                        <a:ea typeface="Calibri" panose="020F0502020204030204" pitchFamily="34" charset="0"/>
                      </a:endParaRPr>
                    </a:p>
                  </a:txBody>
                  <a:tcPr marL="44450" marR="44450" marT="0" marB="0" anchor="b"/>
                </a:tc>
                <a:tc>
                  <a:txBody>
                    <a:bodyPr/>
                    <a:lstStyle/>
                    <a:p>
                      <a:pPr algn="ctr">
                        <a:lnSpc>
                          <a:spcPct val="105000"/>
                        </a:lnSpc>
                        <a:spcAft>
                          <a:spcPts val="0"/>
                        </a:spcAft>
                      </a:pPr>
                      <a:r>
                        <a:rPr lang="es-CO" sz="1400" dirty="0">
                          <a:effectLst/>
                        </a:rPr>
                        <a:t>370-101541</a:t>
                      </a:r>
                      <a:endParaRPr lang="es-CO" sz="18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lnSpc>
                          <a:spcPct val="105000"/>
                        </a:lnSpc>
                        <a:spcAft>
                          <a:spcPts val="0"/>
                        </a:spcAft>
                      </a:pPr>
                      <a:r>
                        <a:rPr lang="es-CO" sz="1400" dirty="0">
                          <a:effectLst/>
                        </a:rPr>
                        <a:t>Cali</a:t>
                      </a:r>
                      <a:endParaRPr lang="es-CO" sz="1800" dirty="0">
                        <a:effectLst/>
                        <a:latin typeface="Calibri" panose="020F0502020204030204" pitchFamily="34" charset="0"/>
                        <a:ea typeface="Calibri" panose="020F0502020204030204" pitchFamily="34" charset="0"/>
                      </a:endParaRPr>
                    </a:p>
                  </a:txBody>
                  <a:tcPr marL="44450" marR="44450" marT="0" marB="0" anchor="b"/>
                </a:tc>
                <a:tc>
                  <a:txBody>
                    <a:bodyPr/>
                    <a:lstStyle/>
                    <a:p>
                      <a:pPr algn="ctr">
                        <a:lnSpc>
                          <a:spcPct val="105000"/>
                        </a:lnSpc>
                        <a:spcAft>
                          <a:spcPts val="0"/>
                        </a:spcAft>
                      </a:pPr>
                      <a:r>
                        <a:rPr lang="es-CO" sz="1400">
                          <a:effectLst/>
                        </a:rPr>
                        <a:t>1422 del 04 de noviembre de 2020</a:t>
                      </a:r>
                      <a:endParaRPr lang="es-CO" sz="1800">
                        <a:effectLst/>
                        <a:latin typeface="Calibri" panose="020F050202020403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4150775443"/>
                  </a:ext>
                </a:extLst>
              </a:tr>
              <a:tr h="287711">
                <a:tc>
                  <a:txBody>
                    <a:bodyPr/>
                    <a:lstStyle/>
                    <a:p>
                      <a:pPr algn="ctr">
                        <a:lnSpc>
                          <a:spcPct val="105000"/>
                        </a:lnSpc>
                        <a:spcAft>
                          <a:spcPts val="0"/>
                        </a:spcAft>
                      </a:pPr>
                      <a:r>
                        <a:rPr lang="es-CO" sz="1400">
                          <a:effectLst/>
                        </a:rPr>
                        <a:t>2</a:t>
                      </a:r>
                      <a:endParaRPr lang="es-CO" sz="1800">
                        <a:effectLst/>
                        <a:latin typeface="Calibri" panose="020F0502020204030204" pitchFamily="34" charset="0"/>
                        <a:ea typeface="Calibri" panose="020F0502020204030204" pitchFamily="34" charset="0"/>
                      </a:endParaRPr>
                    </a:p>
                  </a:txBody>
                  <a:tcPr marL="44450" marR="44450" marT="0" marB="0" anchor="b"/>
                </a:tc>
                <a:tc>
                  <a:txBody>
                    <a:bodyPr/>
                    <a:lstStyle/>
                    <a:p>
                      <a:pPr algn="ctr">
                        <a:lnSpc>
                          <a:spcPct val="105000"/>
                        </a:lnSpc>
                        <a:spcAft>
                          <a:spcPts val="0"/>
                        </a:spcAft>
                      </a:pPr>
                      <a:r>
                        <a:rPr lang="es-CO" sz="1400" dirty="0">
                          <a:effectLst/>
                        </a:rPr>
                        <a:t>370-76127</a:t>
                      </a:r>
                      <a:endParaRPr lang="es-CO" sz="18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lnSpc>
                          <a:spcPct val="105000"/>
                        </a:lnSpc>
                        <a:spcAft>
                          <a:spcPts val="0"/>
                        </a:spcAft>
                      </a:pPr>
                      <a:r>
                        <a:rPr lang="es-CO" sz="1400" dirty="0">
                          <a:effectLst/>
                        </a:rPr>
                        <a:t>Cali</a:t>
                      </a:r>
                      <a:endParaRPr lang="es-CO" sz="1800" dirty="0">
                        <a:effectLst/>
                        <a:latin typeface="Calibri" panose="020F0502020204030204" pitchFamily="34" charset="0"/>
                        <a:ea typeface="Calibri" panose="020F0502020204030204" pitchFamily="34" charset="0"/>
                      </a:endParaRPr>
                    </a:p>
                  </a:txBody>
                  <a:tcPr marL="44450" marR="44450" marT="0" marB="0" anchor="b"/>
                </a:tc>
                <a:tc>
                  <a:txBody>
                    <a:bodyPr/>
                    <a:lstStyle/>
                    <a:p>
                      <a:pPr algn="ctr">
                        <a:lnSpc>
                          <a:spcPct val="105000"/>
                        </a:lnSpc>
                        <a:spcAft>
                          <a:spcPts val="0"/>
                        </a:spcAft>
                      </a:pPr>
                      <a:r>
                        <a:rPr lang="es-CO" sz="1400" dirty="0">
                          <a:effectLst/>
                        </a:rPr>
                        <a:t>1422 del 04 de noviembre de 2020</a:t>
                      </a:r>
                      <a:endParaRPr lang="es-CO" sz="1800" dirty="0">
                        <a:effectLst/>
                        <a:latin typeface="Calibri" panose="020F050202020403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2189332975"/>
                  </a:ext>
                </a:extLst>
              </a:tr>
              <a:tr h="287711">
                <a:tc>
                  <a:txBody>
                    <a:bodyPr/>
                    <a:lstStyle/>
                    <a:p>
                      <a:pPr algn="ctr">
                        <a:lnSpc>
                          <a:spcPct val="105000"/>
                        </a:lnSpc>
                        <a:spcAft>
                          <a:spcPts val="0"/>
                        </a:spcAft>
                      </a:pPr>
                      <a:r>
                        <a:rPr lang="es-CO" sz="1400">
                          <a:effectLst/>
                        </a:rPr>
                        <a:t>3</a:t>
                      </a:r>
                      <a:endParaRPr lang="es-CO" sz="1800">
                        <a:effectLst/>
                        <a:latin typeface="Calibri" panose="020F0502020204030204" pitchFamily="34" charset="0"/>
                        <a:ea typeface="Calibri" panose="020F0502020204030204" pitchFamily="34" charset="0"/>
                      </a:endParaRPr>
                    </a:p>
                  </a:txBody>
                  <a:tcPr marL="44450" marR="44450" marT="0" marB="0" anchor="b"/>
                </a:tc>
                <a:tc>
                  <a:txBody>
                    <a:bodyPr/>
                    <a:lstStyle/>
                    <a:p>
                      <a:pPr algn="ctr">
                        <a:lnSpc>
                          <a:spcPct val="105000"/>
                        </a:lnSpc>
                        <a:spcAft>
                          <a:spcPts val="0"/>
                        </a:spcAft>
                      </a:pPr>
                      <a:r>
                        <a:rPr lang="es-CO" sz="1400" dirty="0">
                          <a:effectLst/>
                        </a:rPr>
                        <a:t>370-28334</a:t>
                      </a:r>
                      <a:endParaRPr lang="es-CO" sz="18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lnSpc>
                          <a:spcPct val="105000"/>
                        </a:lnSpc>
                        <a:spcAft>
                          <a:spcPts val="0"/>
                        </a:spcAft>
                      </a:pPr>
                      <a:r>
                        <a:rPr lang="es-CO" sz="1400" dirty="0">
                          <a:effectLst/>
                        </a:rPr>
                        <a:t>Cali</a:t>
                      </a:r>
                      <a:endParaRPr lang="es-CO" sz="1800" dirty="0">
                        <a:effectLst/>
                        <a:latin typeface="Calibri" panose="020F0502020204030204" pitchFamily="34" charset="0"/>
                        <a:ea typeface="Calibri" panose="020F0502020204030204" pitchFamily="34" charset="0"/>
                      </a:endParaRPr>
                    </a:p>
                  </a:txBody>
                  <a:tcPr marL="44450" marR="44450" marT="0" marB="0" anchor="b"/>
                </a:tc>
                <a:tc>
                  <a:txBody>
                    <a:bodyPr/>
                    <a:lstStyle/>
                    <a:p>
                      <a:pPr algn="ctr">
                        <a:lnSpc>
                          <a:spcPct val="105000"/>
                        </a:lnSpc>
                        <a:spcAft>
                          <a:spcPts val="0"/>
                        </a:spcAft>
                      </a:pPr>
                      <a:r>
                        <a:rPr lang="es-CO" sz="1400" dirty="0">
                          <a:effectLst/>
                        </a:rPr>
                        <a:t>1421 del 04 de noviembre de 2020</a:t>
                      </a:r>
                      <a:endParaRPr lang="es-CO" sz="1800" dirty="0">
                        <a:effectLst/>
                        <a:latin typeface="Calibri" panose="020F050202020403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3514818227"/>
                  </a:ext>
                </a:extLst>
              </a:tr>
              <a:tr h="287711">
                <a:tc>
                  <a:txBody>
                    <a:bodyPr/>
                    <a:lstStyle/>
                    <a:p>
                      <a:pPr algn="ctr">
                        <a:lnSpc>
                          <a:spcPct val="105000"/>
                        </a:lnSpc>
                        <a:spcAft>
                          <a:spcPts val="0"/>
                        </a:spcAft>
                      </a:pPr>
                      <a:r>
                        <a:rPr lang="es-CO" sz="1400">
                          <a:effectLst/>
                        </a:rPr>
                        <a:t>4</a:t>
                      </a:r>
                      <a:endParaRPr lang="es-CO" sz="1800">
                        <a:effectLst/>
                        <a:latin typeface="Calibri" panose="020F0502020204030204" pitchFamily="34" charset="0"/>
                        <a:ea typeface="Calibri" panose="020F0502020204030204" pitchFamily="34" charset="0"/>
                      </a:endParaRPr>
                    </a:p>
                  </a:txBody>
                  <a:tcPr marL="44450" marR="44450" marT="0" marB="0" anchor="b"/>
                </a:tc>
                <a:tc>
                  <a:txBody>
                    <a:bodyPr/>
                    <a:lstStyle/>
                    <a:p>
                      <a:pPr algn="ctr">
                        <a:lnSpc>
                          <a:spcPct val="105000"/>
                        </a:lnSpc>
                        <a:spcAft>
                          <a:spcPts val="0"/>
                        </a:spcAft>
                      </a:pPr>
                      <a:r>
                        <a:rPr lang="es-CO" sz="1400" dirty="0">
                          <a:effectLst/>
                        </a:rPr>
                        <a:t>370-27389</a:t>
                      </a:r>
                      <a:endParaRPr lang="es-CO" sz="18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lnSpc>
                          <a:spcPct val="105000"/>
                        </a:lnSpc>
                        <a:spcAft>
                          <a:spcPts val="0"/>
                        </a:spcAft>
                      </a:pPr>
                      <a:r>
                        <a:rPr lang="es-CO" sz="1400" dirty="0">
                          <a:effectLst/>
                        </a:rPr>
                        <a:t>Cali</a:t>
                      </a:r>
                      <a:endParaRPr lang="es-CO" sz="1800" dirty="0">
                        <a:effectLst/>
                        <a:latin typeface="Calibri" panose="020F0502020204030204" pitchFamily="34" charset="0"/>
                        <a:ea typeface="Calibri" panose="020F0502020204030204" pitchFamily="34" charset="0"/>
                      </a:endParaRPr>
                    </a:p>
                  </a:txBody>
                  <a:tcPr marL="44450" marR="44450" marT="0" marB="0" anchor="b"/>
                </a:tc>
                <a:tc>
                  <a:txBody>
                    <a:bodyPr/>
                    <a:lstStyle/>
                    <a:p>
                      <a:pPr algn="ctr">
                        <a:lnSpc>
                          <a:spcPct val="105000"/>
                        </a:lnSpc>
                        <a:spcAft>
                          <a:spcPts val="0"/>
                        </a:spcAft>
                      </a:pPr>
                      <a:r>
                        <a:rPr lang="es-CO" sz="1400">
                          <a:effectLst/>
                        </a:rPr>
                        <a:t>1421 del 04 de noviembre de 2020</a:t>
                      </a:r>
                      <a:endParaRPr lang="es-CO" sz="1800">
                        <a:effectLst/>
                        <a:latin typeface="Calibri" panose="020F050202020403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3401925663"/>
                  </a:ext>
                </a:extLst>
              </a:tr>
              <a:tr h="287711">
                <a:tc>
                  <a:txBody>
                    <a:bodyPr/>
                    <a:lstStyle/>
                    <a:p>
                      <a:pPr algn="ctr">
                        <a:lnSpc>
                          <a:spcPct val="105000"/>
                        </a:lnSpc>
                        <a:spcAft>
                          <a:spcPts val="0"/>
                        </a:spcAft>
                      </a:pPr>
                      <a:r>
                        <a:rPr lang="es-CO" sz="1400">
                          <a:effectLst/>
                        </a:rPr>
                        <a:t>5</a:t>
                      </a:r>
                      <a:endParaRPr lang="es-CO" sz="1800">
                        <a:effectLst/>
                        <a:latin typeface="Calibri" panose="020F0502020204030204" pitchFamily="34" charset="0"/>
                        <a:ea typeface="Calibri" panose="020F0502020204030204" pitchFamily="34" charset="0"/>
                      </a:endParaRPr>
                    </a:p>
                  </a:txBody>
                  <a:tcPr marL="44450" marR="44450" marT="0" marB="0" anchor="b"/>
                </a:tc>
                <a:tc>
                  <a:txBody>
                    <a:bodyPr/>
                    <a:lstStyle/>
                    <a:p>
                      <a:pPr algn="ctr">
                        <a:lnSpc>
                          <a:spcPct val="105000"/>
                        </a:lnSpc>
                        <a:spcAft>
                          <a:spcPts val="0"/>
                        </a:spcAft>
                      </a:pPr>
                      <a:r>
                        <a:rPr lang="es-CO" sz="1400">
                          <a:effectLst/>
                        </a:rPr>
                        <a:t>420-1991</a:t>
                      </a:r>
                      <a:endParaRPr lang="es-CO" sz="1800">
                        <a:effectLst/>
                        <a:latin typeface="Calibri" panose="020F0502020204030204" pitchFamily="34" charset="0"/>
                        <a:ea typeface="Calibri" panose="020F0502020204030204" pitchFamily="34" charset="0"/>
                      </a:endParaRPr>
                    </a:p>
                  </a:txBody>
                  <a:tcPr marL="44450" marR="44450" marT="0" marB="0" anchor="ctr"/>
                </a:tc>
                <a:tc>
                  <a:txBody>
                    <a:bodyPr/>
                    <a:lstStyle/>
                    <a:p>
                      <a:pPr algn="ctr">
                        <a:lnSpc>
                          <a:spcPct val="105000"/>
                        </a:lnSpc>
                        <a:spcAft>
                          <a:spcPts val="0"/>
                        </a:spcAft>
                      </a:pPr>
                      <a:r>
                        <a:rPr lang="es-CO" sz="1400" dirty="0">
                          <a:effectLst/>
                        </a:rPr>
                        <a:t>Leticia</a:t>
                      </a:r>
                      <a:endParaRPr lang="es-CO" sz="1800" dirty="0">
                        <a:effectLst/>
                        <a:latin typeface="Calibri" panose="020F0502020204030204" pitchFamily="34" charset="0"/>
                        <a:ea typeface="Calibri" panose="020F0502020204030204" pitchFamily="34" charset="0"/>
                      </a:endParaRPr>
                    </a:p>
                  </a:txBody>
                  <a:tcPr marL="44450" marR="44450" marT="0" marB="0" anchor="b"/>
                </a:tc>
                <a:tc>
                  <a:txBody>
                    <a:bodyPr/>
                    <a:lstStyle/>
                    <a:p>
                      <a:pPr algn="ctr">
                        <a:lnSpc>
                          <a:spcPct val="105000"/>
                        </a:lnSpc>
                        <a:spcAft>
                          <a:spcPts val="0"/>
                        </a:spcAft>
                      </a:pPr>
                      <a:r>
                        <a:rPr lang="es-CO" sz="1400" dirty="0">
                          <a:effectLst/>
                        </a:rPr>
                        <a:t>1441 del 11 de noviembre de 2020</a:t>
                      </a:r>
                      <a:endParaRPr lang="es-CO" sz="1800" dirty="0">
                        <a:effectLst/>
                        <a:latin typeface="Calibri" panose="020F050202020403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3505658242"/>
                  </a:ext>
                </a:extLst>
              </a:tr>
            </a:tbl>
          </a:graphicData>
        </a:graphic>
      </p:graphicFrame>
      <p:sp>
        <p:nvSpPr>
          <p:cNvPr id="8" name="Flecha: hacia abajo 7">
            <a:extLst>
              <a:ext uri="{FF2B5EF4-FFF2-40B4-BE49-F238E27FC236}">
                <a16:creationId xmlns:a16="http://schemas.microsoft.com/office/drawing/2014/main" id="{D7EEB7D3-43B0-4961-B39F-E021936523DB}"/>
              </a:ext>
            </a:extLst>
          </p:cNvPr>
          <p:cNvSpPr/>
          <p:nvPr/>
        </p:nvSpPr>
        <p:spPr>
          <a:xfrm>
            <a:off x="2425147" y="3910816"/>
            <a:ext cx="371061" cy="54596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8764190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61959" y="937285"/>
            <a:ext cx="7513982" cy="477054"/>
          </a:xfrm>
          <a:prstGeom prst="rect">
            <a:avLst/>
          </a:prstGeom>
          <a:noFill/>
        </p:spPr>
        <p:txBody>
          <a:bodyPr wrap="square" rtlCol="0">
            <a:spAutoFit/>
          </a:bodyPr>
          <a:lstStyle/>
          <a:p>
            <a:r>
              <a:rPr lang="es-ES" sz="2500" b="1" dirty="0">
                <a:solidFill>
                  <a:srgbClr val="A9A8A9"/>
                </a:solidFill>
                <a:latin typeface="Lato Bold"/>
                <a:cs typeface="Lato Bold"/>
              </a:rPr>
              <a:t> PROYECTOS RURALES CON VOCACIÓN SOCIAL</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3" name="Diagrama 2">
            <a:extLst>
              <a:ext uri="{FF2B5EF4-FFF2-40B4-BE49-F238E27FC236}">
                <a16:creationId xmlns:a16="http://schemas.microsoft.com/office/drawing/2014/main" id="{8E108D46-73CD-4238-8971-6568C1A6432C}"/>
              </a:ext>
            </a:extLst>
          </p:cNvPr>
          <p:cNvGraphicFramePr/>
          <p:nvPr/>
        </p:nvGraphicFramePr>
        <p:xfrm>
          <a:off x="781877" y="1532982"/>
          <a:ext cx="10681253" cy="46053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CuadroTexto 9">
            <a:extLst>
              <a:ext uri="{FF2B5EF4-FFF2-40B4-BE49-F238E27FC236}">
                <a16:creationId xmlns:a16="http://schemas.microsoft.com/office/drawing/2014/main" id="{6BB215D9-F792-4FB5-AC13-92E2DC26D9F6}"/>
              </a:ext>
            </a:extLst>
          </p:cNvPr>
          <p:cNvSpPr txBox="1"/>
          <p:nvPr/>
        </p:nvSpPr>
        <p:spPr>
          <a:xfrm>
            <a:off x="7206143" y="6520419"/>
            <a:ext cx="4608031"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 – Gerencia de Proyectos Especiales</a:t>
            </a:r>
          </a:p>
        </p:txBody>
      </p:sp>
    </p:spTree>
    <p:extLst>
      <p:ext uri="{BB962C8B-B14F-4D97-AF65-F5344CB8AC3E}">
        <p14:creationId xmlns:p14="http://schemas.microsoft.com/office/powerpoint/2010/main" val="278924898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4" name="Tabla 3">
            <a:extLst>
              <a:ext uri="{FF2B5EF4-FFF2-40B4-BE49-F238E27FC236}">
                <a16:creationId xmlns:a16="http://schemas.microsoft.com/office/drawing/2014/main" id="{A1FA4C67-07DA-4904-B7C2-7EDDA1527E30}"/>
              </a:ext>
            </a:extLst>
          </p:cNvPr>
          <p:cNvGraphicFramePr>
            <a:graphicFrameLocks noGrp="1"/>
          </p:cNvGraphicFramePr>
          <p:nvPr/>
        </p:nvGraphicFramePr>
        <p:xfrm>
          <a:off x="1638022" y="3203712"/>
          <a:ext cx="9207500" cy="3048000"/>
        </p:xfrm>
        <a:graphic>
          <a:graphicData uri="http://schemas.openxmlformats.org/drawingml/2006/table">
            <a:tbl>
              <a:tblPr>
                <a:tableStyleId>{BC89EF96-8CEA-46FF-86C4-4CE0E7609802}</a:tableStyleId>
              </a:tblPr>
              <a:tblGrid>
                <a:gridCol w="2169456">
                  <a:extLst>
                    <a:ext uri="{9D8B030D-6E8A-4147-A177-3AD203B41FA5}">
                      <a16:colId xmlns:a16="http://schemas.microsoft.com/office/drawing/2014/main" val="1378474860"/>
                    </a:ext>
                  </a:extLst>
                </a:gridCol>
                <a:gridCol w="1319435">
                  <a:extLst>
                    <a:ext uri="{9D8B030D-6E8A-4147-A177-3AD203B41FA5}">
                      <a16:colId xmlns:a16="http://schemas.microsoft.com/office/drawing/2014/main" val="1384894959"/>
                    </a:ext>
                  </a:extLst>
                </a:gridCol>
                <a:gridCol w="1170364">
                  <a:extLst>
                    <a:ext uri="{9D8B030D-6E8A-4147-A177-3AD203B41FA5}">
                      <a16:colId xmlns:a16="http://schemas.microsoft.com/office/drawing/2014/main" val="3582965550"/>
                    </a:ext>
                  </a:extLst>
                </a:gridCol>
                <a:gridCol w="1116445">
                  <a:extLst>
                    <a:ext uri="{9D8B030D-6E8A-4147-A177-3AD203B41FA5}">
                      <a16:colId xmlns:a16="http://schemas.microsoft.com/office/drawing/2014/main" val="189987899"/>
                    </a:ext>
                  </a:extLst>
                </a:gridCol>
                <a:gridCol w="1246486">
                  <a:extLst>
                    <a:ext uri="{9D8B030D-6E8A-4147-A177-3AD203B41FA5}">
                      <a16:colId xmlns:a16="http://schemas.microsoft.com/office/drawing/2014/main" val="1105049185"/>
                    </a:ext>
                  </a:extLst>
                </a:gridCol>
                <a:gridCol w="1395556">
                  <a:extLst>
                    <a:ext uri="{9D8B030D-6E8A-4147-A177-3AD203B41FA5}">
                      <a16:colId xmlns:a16="http://schemas.microsoft.com/office/drawing/2014/main" val="1188571640"/>
                    </a:ext>
                  </a:extLst>
                </a:gridCol>
                <a:gridCol w="789758">
                  <a:extLst>
                    <a:ext uri="{9D8B030D-6E8A-4147-A177-3AD203B41FA5}">
                      <a16:colId xmlns:a16="http://schemas.microsoft.com/office/drawing/2014/main" val="3539917975"/>
                    </a:ext>
                  </a:extLst>
                </a:gridCol>
              </a:tblGrid>
              <a:tr h="381000">
                <a:tc>
                  <a:txBody>
                    <a:bodyPr/>
                    <a:lstStyle/>
                    <a:p>
                      <a:pPr algn="ctr" fontAlgn="ctr"/>
                      <a:r>
                        <a:rPr lang="es-CO" sz="1100" u="none" strike="noStrike" dirty="0">
                          <a:effectLst/>
                        </a:rPr>
                        <a:t>DESTINATARIO NOMBRADO</a:t>
                      </a:r>
                      <a:endParaRPr lang="es-CO" sz="1100" b="1" i="0" u="none" strike="noStrike" dirty="0">
                        <a:solidFill>
                          <a:srgbClr val="FFFFFF"/>
                        </a:solidFill>
                        <a:effectLst/>
                        <a:latin typeface="Calibri" panose="020F0502020204030204" pitchFamily="34" charset="0"/>
                      </a:endParaRPr>
                    </a:p>
                  </a:txBody>
                  <a:tcPr marL="9525" marR="9525" marT="9525" marB="0" anchor="ctr">
                    <a:solidFill>
                      <a:schemeClr val="accent3">
                        <a:lumMod val="40000"/>
                        <a:lumOff val="60000"/>
                      </a:schemeClr>
                    </a:solidFill>
                  </a:tcPr>
                </a:tc>
                <a:tc>
                  <a:txBody>
                    <a:bodyPr/>
                    <a:lstStyle/>
                    <a:p>
                      <a:pPr algn="ctr" fontAlgn="ctr"/>
                      <a:r>
                        <a:rPr lang="es-CO" sz="1100" u="none" strike="noStrike" dirty="0">
                          <a:effectLst/>
                        </a:rPr>
                        <a:t>FOLIO DE MATRICULA</a:t>
                      </a:r>
                      <a:endParaRPr lang="es-CO" sz="1100" b="1" i="0" u="none" strike="noStrike" dirty="0">
                        <a:solidFill>
                          <a:srgbClr val="FFFFFF"/>
                        </a:solidFill>
                        <a:effectLst/>
                        <a:latin typeface="Calibri" panose="020F0502020204030204" pitchFamily="34" charset="0"/>
                      </a:endParaRPr>
                    </a:p>
                  </a:txBody>
                  <a:tcPr marL="9525" marR="9525" marT="9525" marB="0" anchor="ctr">
                    <a:solidFill>
                      <a:schemeClr val="accent3">
                        <a:lumMod val="40000"/>
                        <a:lumOff val="60000"/>
                      </a:schemeClr>
                    </a:solidFill>
                  </a:tcPr>
                </a:tc>
                <a:tc>
                  <a:txBody>
                    <a:bodyPr/>
                    <a:lstStyle/>
                    <a:p>
                      <a:pPr algn="ctr" fontAlgn="ctr"/>
                      <a:r>
                        <a:rPr lang="es-CO" sz="1100" u="none" strike="noStrike" dirty="0">
                          <a:effectLst/>
                        </a:rPr>
                        <a:t>CIUDAD</a:t>
                      </a:r>
                      <a:endParaRPr lang="es-CO" sz="1100" b="1" i="0" u="none" strike="noStrike" dirty="0">
                        <a:solidFill>
                          <a:srgbClr val="FFFFFF"/>
                        </a:solidFill>
                        <a:effectLst/>
                        <a:latin typeface="Calibri" panose="020F0502020204030204" pitchFamily="34" charset="0"/>
                      </a:endParaRPr>
                    </a:p>
                  </a:txBody>
                  <a:tcPr marL="9525" marR="9525" marT="9525" marB="0" anchor="ctr">
                    <a:solidFill>
                      <a:schemeClr val="accent3">
                        <a:lumMod val="40000"/>
                        <a:lumOff val="60000"/>
                      </a:schemeClr>
                    </a:solidFill>
                  </a:tcPr>
                </a:tc>
                <a:tc>
                  <a:txBody>
                    <a:bodyPr/>
                    <a:lstStyle/>
                    <a:p>
                      <a:pPr algn="ctr" fontAlgn="ctr"/>
                      <a:r>
                        <a:rPr lang="es-CO" sz="1100" u="none" strike="noStrike" dirty="0">
                          <a:effectLst/>
                        </a:rPr>
                        <a:t>RESOLUCION NOMBRAMIENTO</a:t>
                      </a:r>
                      <a:endParaRPr lang="es-CO" sz="1100" b="1" i="0" u="none" strike="noStrike" dirty="0">
                        <a:solidFill>
                          <a:srgbClr val="FFFFFF"/>
                        </a:solidFill>
                        <a:effectLst/>
                        <a:latin typeface="Calibri" panose="020F0502020204030204" pitchFamily="34" charset="0"/>
                      </a:endParaRPr>
                    </a:p>
                  </a:txBody>
                  <a:tcPr marL="9525" marR="9525" marT="9525" marB="0" anchor="ctr">
                    <a:solidFill>
                      <a:schemeClr val="accent3">
                        <a:lumMod val="40000"/>
                        <a:lumOff val="60000"/>
                      </a:schemeClr>
                    </a:solidFill>
                  </a:tcPr>
                </a:tc>
                <a:tc>
                  <a:txBody>
                    <a:bodyPr/>
                    <a:lstStyle/>
                    <a:p>
                      <a:pPr algn="ctr" fontAlgn="ctr"/>
                      <a:r>
                        <a:rPr lang="es-CO" sz="1100" u="none" strike="noStrike" dirty="0">
                          <a:effectLst/>
                        </a:rPr>
                        <a:t>FECHA RESOLUCION NOMBRAMIENTO </a:t>
                      </a:r>
                      <a:endParaRPr lang="es-CO" sz="1100" b="1" i="0" u="none" strike="noStrike" dirty="0">
                        <a:solidFill>
                          <a:srgbClr val="FFFFFF"/>
                        </a:solidFill>
                        <a:effectLst/>
                        <a:latin typeface="Calibri" panose="020F0502020204030204" pitchFamily="34" charset="0"/>
                      </a:endParaRPr>
                    </a:p>
                  </a:txBody>
                  <a:tcPr marL="9525" marR="9525" marT="9525" marB="0" anchor="ctr">
                    <a:solidFill>
                      <a:schemeClr val="accent3">
                        <a:lumMod val="40000"/>
                        <a:lumOff val="60000"/>
                      </a:schemeClr>
                    </a:solidFill>
                  </a:tcPr>
                </a:tc>
                <a:tc>
                  <a:txBody>
                    <a:bodyPr/>
                    <a:lstStyle/>
                    <a:p>
                      <a:pPr algn="ctr" fontAlgn="ctr"/>
                      <a:r>
                        <a:rPr lang="es-CO" sz="1100" u="none" strike="noStrike" dirty="0">
                          <a:effectLst/>
                        </a:rPr>
                        <a:t>PROYECTO</a:t>
                      </a:r>
                      <a:endParaRPr lang="es-CO" sz="1100" b="1" i="0" u="none" strike="noStrike" dirty="0">
                        <a:solidFill>
                          <a:srgbClr val="FFFFFF"/>
                        </a:solidFill>
                        <a:effectLst/>
                        <a:latin typeface="Calibri" panose="020F0502020204030204" pitchFamily="34" charset="0"/>
                      </a:endParaRPr>
                    </a:p>
                  </a:txBody>
                  <a:tcPr marL="9525" marR="9525" marT="9525" marB="0" anchor="ctr">
                    <a:solidFill>
                      <a:schemeClr val="accent3">
                        <a:lumMod val="40000"/>
                        <a:lumOff val="60000"/>
                      </a:schemeClr>
                    </a:solidFill>
                  </a:tcPr>
                </a:tc>
                <a:tc>
                  <a:txBody>
                    <a:bodyPr/>
                    <a:lstStyle/>
                    <a:p>
                      <a:pPr algn="ctr" fontAlgn="ctr"/>
                      <a:r>
                        <a:rPr lang="es-CO" sz="1100" u="none" strike="noStrike" dirty="0">
                          <a:effectLst/>
                        </a:rPr>
                        <a:t>ESTADO</a:t>
                      </a:r>
                      <a:endParaRPr lang="es-CO" sz="1100" b="1" i="0" u="none" strike="noStrike" dirty="0">
                        <a:solidFill>
                          <a:srgbClr val="FFFFFF"/>
                        </a:solidFill>
                        <a:effectLst/>
                        <a:latin typeface="Calibri" panose="020F0502020204030204" pitchFamily="34" charset="0"/>
                      </a:endParaRPr>
                    </a:p>
                  </a:txBody>
                  <a:tcPr marL="9525" marR="9525" marT="9525" marB="0" anchor="ctr">
                    <a:solidFill>
                      <a:schemeClr val="accent3">
                        <a:lumMod val="40000"/>
                        <a:lumOff val="60000"/>
                      </a:schemeClr>
                    </a:solidFill>
                  </a:tcPr>
                </a:tc>
                <a:extLst>
                  <a:ext uri="{0D108BD9-81ED-4DB2-BD59-A6C34878D82A}">
                    <a16:rowId xmlns:a16="http://schemas.microsoft.com/office/drawing/2014/main" val="1356222946"/>
                  </a:ext>
                </a:extLst>
              </a:tr>
              <a:tr h="190500">
                <a:tc>
                  <a:txBody>
                    <a:bodyPr/>
                    <a:lstStyle/>
                    <a:p>
                      <a:pPr algn="l" fontAlgn="ctr"/>
                      <a:r>
                        <a:rPr lang="es-CO" sz="1100" u="none" strike="noStrike">
                          <a:effectLst/>
                        </a:rPr>
                        <a:t>GOBERNACIÓN DE NARIÑO</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240-68049</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PASTO</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588</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24/04/2020</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COVID- CASA REFUGIO</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ENTREGADO</a:t>
                      </a:r>
                      <a:endParaRPr lang="es-CO"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276890716"/>
                  </a:ext>
                </a:extLst>
              </a:tr>
              <a:tr h="190500">
                <a:tc>
                  <a:txBody>
                    <a:bodyPr/>
                    <a:lstStyle/>
                    <a:p>
                      <a:pPr algn="l" fontAlgn="ctr"/>
                      <a:r>
                        <a:rPr lang="es-CO" sz="1100" u="none" strike="noStrike">
                          <a:effectLst/>
                        </a:rPr>
                        <a:t>GOBERNACIÓN DEL MAGDALENA</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080-12826</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SANTA MARTA</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587</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24/04/2020</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COVID- CASA REFUGIO</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ENTREGADO</a:t>
                      </a:r>
                      <a:endParaRPr lang="es-CO"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63386203"/>
                  </a:ext>
                </a:extLst>
              </a:tr>
              <a:tr h="190500">
                <a:tc>
                  <a:txBody>
                    <a:bodyPr/>
                    <a:lstStyle/>
                    <a:p>
                      <a:pPr algn="l" fontAlgn="ctr"/>
                      <a:r>
                        <a:rPr lang="es-CO" sz="1100" u="none" strike="noStrike">
                          <a:effectLst/>
                        </a:rPr>
                        <a:t>GOBERNACIÓN DE BOYACÁ</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095-100031</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SOGAMOSO</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649</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13/05/2020</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COVID- CASA REFUGIO</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ENTREGADO</a:t>
                      </a:r>
                      <a:endParaRPr lang="es-CO"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803337734"/>
                  </a:ext>
                </a:extLst>
              </a:tr>
              <a:tr h="190500">
                <a:tc>
                  <a:txBody>
                    <a:bodyPr/>
                    <a:lstStyle/>
                    <a:p>
                      <a:pPr algn="l" fontAlgn="ctr"/>
                      <a:r>
                        <a:rPr lang="es-CO" sz="1100" u="none" strike="noStrike">
                          <a:effectLst/>
                        </a:rPr>
                        <a:t>GOBERNACIÓN DEL CAUCA</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120-146195</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POPAYÁN</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664</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18/05/2020</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COVID- CASA REFUGIO</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ENTREGADO</a:t>
                      </a:r>
                      <a:endParaRPr lang="es-CO"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31409991"/>
                  </a:ext>
                </a:extLst>
              </a:tr>
              <a:tr h="381000">
                <a:tc>
                  <a:txBody>
                    <a:bodyPr/>
                    <a:lstStyle/>
                    <a:p>
                      <a:pPr algn="l" fontAlgn="ctr"/>
                      <a:r>
                        <a:rPr lang="es-CO" sz="1100" u="none" strike="noStrike">
                          <a:effectLst/>
                        </a:rPr>
                        <a:t>GOBERNACIÓN DE CUNDINAMARCA</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50C-216525</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BOGOTÁ</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677</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21/05/2020</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COVID- CASA REFUGIO</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ENTREGADO</a:t>
                      </a:r>
                      <a:endParaRPr lang="es-CO"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720564076"/>
                  </a:ext>
                </a:extLst>
              </a:tr>
              <a:tr h="190500">
                <a:tc>
                  <a:txBody>
                    <a:bodyPr/>
                    <a:lstStyle/>
                    <a:p>
                      <a:pPr algn="l" fontAlgn="ctr"/>
                      <a:r>
                        <a:rPr lang="es-CO" sz="1100" u="none" strike="noStrike">
                          <a:effectLst/>
                        </a:rPr>
                        <a:t>ALCALDIA MUNICIPAL DE CISNEROS</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038-1125</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CISNEROS</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792</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26/06/2020</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COVID- CASA REFUGIO</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ENTREGADO</a:t>
                      </a:r>
                      <a:endParaRPr lang="es-CO"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390780806"/>
                  </a:ext>
                </a:extLst>
              </a:tr>
              <a:tr h="190500">
                <a:tc>
                  <a:txBody>
                    <a:bodyPr/>
                    <a:lstStyle/>
                    <a:p>
                      <a:pPr algn="l" fontAlgn="ctr"/>
                      <a:r>
                        <a:rPr lang="es-CO" sz="1100" u="none" strike="noStrike">
                          <a:effectLst/>
                        </a:rPr>
                        <a:t>ALCALDIA MUNICIPAL DE CISNEROS</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038-745</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CISNEROS</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792</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26/06/2020</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COVID- CASA REFUGIO</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ENTREGADO</a:t>
                      </a:r>
                      <a:endParaRPr lang="es-CO"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842016934"/>
                  </a:ext>
                </a:extLst>
              </a:tr>
              <a:tr h="190500">
                <a:tc>
                  <a:txBody>
                    <a:bodyPr/>
                    <a:lstStyle/>
                    <a:p>
                      <a:pPr algn="l" fontAlgn="ctr"/>
                      <a:r>
                        <a:rPr lang="es-CO" sz="1100" u="none" strike="noStrike">
                          <a:effectLst/>
                        </a:rPr>
                        <a:t>ALCALDIA MUNICIPAL DE TEBAIDA</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280-115058</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LA TEBAIDA</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794</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26/06/2020</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COVID- CASA REFUGIO</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ENTREGADO</a:t>
                      </a:r>
                      <a:endParaRPr lang="es-CO"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47760659"/>
                  </a:ext>
                </a:extLst>
              </a:tr>
              <a:tr h="190500">
                <a:tc>
                  <a:txBody>
                    <a:bodyPr/>
                    <a:lstStyle/>
                    <a:p>
                      <a:pPr algn="l" fontAlgn="ctr"/>
                      <a:r>
                        <a:rPr lang="es-CO" sz="1100" u="none" strike="noStrike">
                          <a:effectLst/>
                        </a:rPr>
                        <a:t>ALCALDIA MUNICIPAL DE TEBAIDA</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280-173561</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LA TEBAIDA</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794</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26/06/2020</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COVID- CASA REFUGIO</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ENTREGADO</a:t>
                      </a:r>
                      <a:endParaRPr lang="es-CO"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78063613"/>
                  </a:ext>
                </a:extLst>
              </a:tr>
              <a:tr h="190500">
                <a:tc>
                  <a:txBody>
                    <a:bodyPr/>
                    <a:lstStyle/>
                    <a:p>
                      <a:pPr algn="l" fontAlgn="ctr"/>
                      <a:r>
                        <a:rPr lang="es-CO" sz="1100" u="none" strike="noStrike">
                          <a:effectLst/>
                        </a:rPr>
                        <a:t>ALCALDIA MUNICIPAL DE TEBAIDA</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280-174218</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LA TEBAIDA</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794</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26/06/2020</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COVID- CASA REFUGIO</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ENTREGADO</a:t>
                      </a:r>
                      <a:endParaRPr lang="es-CO"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65309272"/>
                  </a:ext>
                </a:extLst>
              </a:tr>
              <a:tr h="190500">
                <a:tc>
                  <a:txBody>
                    <a:bodyPr/>
                    <a:lstStyle/>
                    <a:p>
                      <a:pPr algn="l" fontAlgn="ctr"/>
                      <a:r>
                        <a:rPr lang="es-CO" sz="1100" u="none" strike="noStrike">
                          <a:effectLst/>
                        </a:rPr>
                        <a:t>ALCALDIA DE PALMIRA</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378-104213</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900" u="none" strike="noStrike" dirty="0">
                          <a:effectLst/>
                        </a:rPr>
                        <a:t>PALMIRA</a:t>
                      </a:r>
                      <a:endParaRPr lang="es-CO" sz="9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r>
                        <a:rPr lang="es-CO" sz="1100" u="none" strike="noStrike" dirty="0">
                          <a:effectLst/>
                        </a:rPr>
                        <a:t>834</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07/07/2020</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COVID- CASA REFUGIO</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ENTREGADO</a:t>
                      </a:r>
                      <a:endParaRPr lang="es-CO"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566695235"/>
                  </a:ext>
                </a:extLst>
              </a:tr>
              <a:tr h="381000">
                <a:tc>
                  <a:txBody>
                    <a:bodyPr/>
                    <a:lstStyle/>
                    <a:p>
                      <a:pPr algn="l" fontAlgn="ctr"/>
                      <a:r>
                        <a:rPr lang="es-CO" sz="1100" u="none" strike="noStrike">
                          <a:effectLst/>
                        </a:rPr>
                        <a:t>GOBERNACIÓN DE CUNDINAMARCA</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50C-353784</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BOGOTÁ</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832</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07/07/2020</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COVID- CASA REFUGIO</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ENTREGADO</a:t>
                      </a:r>
                      <a:endParaRPr lang="es-CO"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25395714"/>
                  </a:ext>
                </a:extLst>
              </a:tr>
            </a:tbl>
          </a:graphicData>
        </a:graphic>
      </p:graphicFrame>
      <p:graphicFrame>
        <p:nvGraphicFramePr>
          <p:cNvPr id="5" name="Diagrama 4">
            <a:extLst>
              <a:ext uri="{FF2B5EF4-FFF2-40B4-BE49-F238E27FC236}">
                <a16:creationId xmlns:a16="http://schemas.microsoft.com/office/drawing/2014/main" id="{31DBA426-33E6-4EF2-9CA9-4F322C3A80CC}"/>
              </a:ext>
            </a:extLst>
          </p:cNvPr>
          <p:cNvGraphicFramePr/>
          <p:nvPr/>
        </p:nvGraphicFramePr>
        <p:xfrm>
          <a:off x="1638021" y="978650"/>
          <a:ext cx="9207499" cy="219525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515823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80943" y="1018371"/>
            <a:ext cx="3365500" cy="477054"/>
          </a:xfrm>
          <a:prstGeom prst="rect">
            <a:avLst/>
          </a:prstGeom>
          <a:noFill/>
        </p:spPr>
        <p:txBody>
          <a:bodyPr wrap="square" rtlCol="0">
            <a:spAutoFit/>
          </a:bodyPr>
          <a:lstStyle/>
          <a:p>
            <a:r>
              <a:rPr lang="es-ES" sz="2500" dirty="0">
                <a:solidFill>
                  <a:srgbClr val="A9A8A9"/>
                </a:solidFill>
                <a:latin typeface="Lato Bold"/>
                <a:cs typeface="Lato Bold"/>
              </a:rPr>
              <a:t>Esquema Contrato</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7" name="Imagen 6">
            <a:extLst>
              <a:ext uri="{FF2B5EF4-FFF2-40B4-BE49-F238E27FC236}">
                <a16:creationId xmlns:a16="http://schemas.microsoft.com/office/drawing/2014/main" id="{D18D55AD-1259-4B7B-814B-51665C0FBB4D}"/>
              </a:ext>
            </a:extLst>
          </p:cNvPr>
          <p:cNvPicPr/>
          <p:nvPr/>
        </p:nvPicPr>
        <p:blipFill rotWithShape="1">
          <a:blip r:embed="rId4"/>
          <a:srcRect b="12304"/>
          <a:stretch/>
        </p:blipFill>
        <p:spPr bwMode="auto">
          <a:xfrm>
            <a:off x="480943" y="2217747"/>
            <a:ext cx="2690495" cy="1282700"/>
          </a:xfrm>
          <a:prstGeom prst="rect">
            <a:avLst/>
          </a:prstGeom>
          <a:ln>
            <a:noFill/>
          </a:ln>
          <a:extLst>
            <a:ext uri="{53640926-AAD7-44D8-BBD7-CCE9431645EC}">
              <a14:shadowObscured xmlns:a14="http://schemas.microsoft.com/office/drawing/2010/main"/>
            </a:ext>
          </a:extLst>
        </p:spPr>
      </p:pic>
      <p:sp>
        <p:nvSpPr>
          <p:cNvPr id="10" name="CuadroTexto 9">
            <a:extLst>
              <a:ext uri="{FF2B5EF4-FFF2-40B4-BE49-F238E27FC236}">
                <a16:creationId xmlns:a16="http://schemas.microsoft.com/office/drawing/2014/main" id="{833FB134-4E5C-4516-9F14-39BAD867AE10}"/>
              </a:ext>
            </a:extLst>
          </p:cNvPr>
          <p:cNvSpPr txBox="1"/>
          <p:nvPr/>
        </p:nvSpPr>
        <p:spPr>
          <a:xfrm>
            <a:off x="-1352954" y="1554091"/>
            <a:ext cx="4646699" cy="400110"/>
          </a:xfrm>
          <a:prstGeom prst="rect">
            <a:avLst/>
          </a:prstGeom>
          <a:noFill/>
        </p:spPr>
        <p:txBody>
          <a:bodyPr wrap="square" rtlCol="0">
            <a:spAutoFit/>
          </a:bodyPr>
          <a:lstStyle/>
          <a:p>
            <a:pPr algn="ctr"/>
            <a:r>
              <a:rPr lang="es-ES" sz="2000" b="1" dirty="0">
                <a:solidFill>
                  <a:srgbClr val="000A8B"/>
                </a:solidFill>
              </a:rPr>
              <a:t>Etapa I</a:t>
            </a:r>
          </a:p>
        </p:txBody>
      </p:sp>
      <p:cxnSp>
        <p:nvCxnSpPr>
          <p:cNvPr id="4" name="Conector recto de flecha 3">
            <a:extLst>
              <a:ext uri="{FF2B5EF4-FFF2-40B4-BE49-F238E27FC236}">
                <a16:creationId xmlns:a16="http://schemas.microsoft.com/office/drawing/2014/main" id="{D1545DD5-91A8-4A95-ADBC-75B62FCA39FF}"/>
              </a:ext>
            </a:extLst>
          </p:cNvPr>
          <p:cNvCxnSpPr>
            <a:cxnSpLocks/>
            <a:stCxn id="7" idx="3"/>
          </p:cNvCxnSpPr>
          <p:nvPr/>
        </p:nvCxnSpPr>
        <p:spPr>
          <a:xfrm>
            <a:off x="3171438" y="2859097"/>
            <a:ext cx="55269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1" name="CuadroTexto 10">
            <a:extLst>
              <a:ext uri="{FF2B5EF4-FFF2-40B4-BE49-F238E27FC236}">
                <a16:creationId xmlns:a16="http://schemas.microsoft.com/office/drawing/2014/main" id="{2931E211-53DB-4463-BC91-307594E284E6}"/>
              </a:ext>
            </a:extLst>
          </p:cNvPr>
          <p:cNvSpPr txBox="1"/>
          <p:nvPr/>
        </p:nvSpPr>
        <p:spPr>
          <a:xfrm>
            <a:off x="3724136" y="2645943"/>
            <a:ext cx="1302664" cy="369332"/>
          </a:xfrm>
          <a:prstGeom prst="rect">
            <a:avLst/>
          </a:prstGeom>
          <a:noFill/>
        </p:spPr>
        <p:txBody>
          <a:bodyPr wrap="none" rtlCol="0">
            <a:spAutoFit/>
          </a:bodyPr>
          <a:lstStyle/>
          <a:p>
            <a:r>
              <a:rPr lang="es-CO" dirty="0"/>
              <a:t>¿Visita SAE?</a:t>
            </a:r>
          </a:p>
        </p:txBody>
      </p:sp>
      <p:graphicFrame>
        <p:nvGraphicFramePr>
          <p:cNvPr id="12" name="Tabla 11">
            <a:extLst>
              <a:ext uri="{FF2B5EF4-FFF2-40B4-BE49-F238E27FC236}">
                <a16:creationId xmlns:a16="http://schemas.microsoft.com/office/drawing/2014/main" id="{1D22091E-8F5C-4451-9CC3-584BE29BE7BE}"/>
              </a:ext>
            </a:extLst>
          </p:cNvPr>
          <p:cNvGraphicFramePr>
            <a:graphicFrameLocks noGrp="1"/>
          </p:cNvGraphicFramePr>
          <p:nvPr/>
        </p:nvGraphicFramePr>
        <p:xfrm>
          <a:off x="5202167" y="2256134"/>
          <a:ext cx="3124200" cy="1104900"/>
        </p:xfrm>
        <a:graphic>
          <a:graphicData uri="http://schemas.openxmlformats.org/drawingml/2006/table">
            <a:tbl>
              <a:tblPr>
                <a:tableStyleId>{BC89EF96-8CEA-46FF-86C4-4CE0E7609802}</a:tableStyleId>
              </a:tblPr>
              <a:tblGrid>
                <a:gridCol w="1155700">
                  <a:extLst>
                    <a:ext uri="{9D8B030D-6E8A-4147-A177-3AD203B41FA5}">
                      <a16:colId xmlns:a16="http://schemas.microsoft.com/office/drawing/2014/main" val="2619162275"/>
                    </a:ext>
                  </a:extLst>
                </a:gridCol>
                <a:gridCol w="1968500">
                  <a:extLst>
                    <a:ext uri="{9D8B030D-6E8A-4147-A177-3AD203B41FA5}">
                      <a16:colId xmlns:a16="http://schemas.microsoft.com/office/drawing/2014/main" val="1660531258"/>
                    </a:ext>
                  </a:extLst>
                </a:gridCol>
              </a:tblGrid>
              <a:tr h="184150">
                <a:tc>
                  <a:txBody>
                    <a:bodyPr/>
                    <a:lstStyle/>
                    <a:p>
                      <a:pPr algn="ctr" fontAlgn="b"/>
                      <a:r>
                        <a:rPr lang="es-CO" sz="1100" u="none" strike="noStrike" dirty="0">
                          <a:effectLst/>
                        </a:rPr>
                        <a:t>Etiquetas de fila</a:t>
                      </a:r>
                      <a:endParaRPr lang="es-CO" sz="1100" b="1"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s-CO" sz="1100" u="none" strike="noStrike">
                          <a:effectLst/>
                        </a:rPr>
                        <a:t>Cuenta de FOLIO DE MATRÍCULA</a:t>
                      </a:r>
                      <a:endParaRPr lang="es-CO" sz="1100" b="1"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963594138"/>
                  </a:ext>
                </a:extLst>
              </a:tr>
              <a:tr h="184150">
                <a:tc>
                  <a:txBody>
                    <a:bodyPr/>
                    <a:lstStyle/>
                    <a:p>
                      <a:pPr algn="ctr" fontAlgn="b"/>
                      <a:r>
                        <a:rPr lang="es-CO" sz="1100" u="none" strike="noStrike" dirty="0">
                          <a:effectLst/>
                        </a:rPr>
                        <a:t>CENTRO ORIENTE</a:t>
                      </a:r>
                      <a:endParaRPr lang="es-CO"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s-CO" sz="1100" u="none" strike="noStrike" dirty="0">
                          <a:effectLst/>
                        </a:rPr>
                        <a:t>3051</a:t>
                      </a:r>
                      <a:endParaRPr lang="es-CO" sz="11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479547297"/>
                  </a:ext>
                </a:extLst>
              </a:tr>
              <a:tr h="184150">
                <a:tc>
                  <a:txBody>
                    <a:bodyPr/>
                    <a:lstStyle/>
                    <a:p>
                      <a:pPr algn="ctr" fontAlgn="b"/>
                      <a:r>
                        <a:rPr lang="es-CO" sz="1100" u="none" strike="noStrike">
                          <a:effectLst/>
                        </a:rPr>
                        <a:t>NORTE</a:t>
                      </a:r>
                      <a:endParaRPr lang="es-CO" sz="11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s-CO" sz="1100" u="none" strike="noStrike" dirty="0">
                          <a:effectLst/>
                        </a:rPr>
                        <a:t>645</a:t>
                      </a:r>
                      <a:endParaRPr lang="es-CO" sz="11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602966857"/>
                  </a:ext>
                </a:extLst>
              </a:tr>
              <a:tr h="184150">
                <a:tc>
                  <a:txBody>
                    <a:bodyPr/>
                    <a:lstStyle/>
                    <a:p>
                      <a:pPr algn="ctr" fontAlgn="b"/>
                      <a:r>
                        <a:rPr lang="es-CO" sz="1100" u="none" strike="noStrike">
                          <a:effectLst/>
                        </a:rPr>
                        <a:t>OCCIDENTE</a:t>
                      </a:r>
                      <a:endParaRPr lang="es-CO" sz="11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s-CO" sz="1100" u="none" strike="noStrike" dirty="0">
                          <a:effectLst/>
                        </a:rPr>
                        <a:t>1533</a:t>
                      </a:r>
                      <a:endParaRPr lang="es-CO" sz="11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539451992"/>
                  </a:ext>
                </a:extLst>
              </a:tr>
              <a:tr h="184150">
                <a:tc>
                  <a:txBody>
                    <a:bodyPr/>
                    <a:lstStyle/>
                    <a:p>
                      <a:pPr algn="ctr" fontAlgn="b"/>
                      <a:r>
                        <a:rPr lang="es-CO" sz="1100" u="none" strike="noStrike">
                          <a:effectLst/>
                        </a:rPr>
                        <a:t>SUR OCCIDENTE</a:t>
                      </a:r>
                      <a:endParaRPr lang="es-CO" sz="11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s-CO" sz="1100" u="none" strike="noStrike" dirty="0">
                          <a:effectLst/>
                        </a:rPr>
                        <a:t>2275</a:t>
                      </a:r>
                      <a:endParaRPr lang="es-CO" sz="11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869081111"/>
                  </a:ext>
                </a:extLst>
              </a:tr>
              <a:tr h="184150">
                <a:tc>
                  <a:txBody>
                    <a:bodyPr/>
                    <a:lstStyle/>
                    <a:p>
                      <a:pPr algn="ctr" fontAlgn="b"/>
                      <a:r>
                        <a:rPr lang="es-CO" sz="1100" u="none" strike="noStrike">
                          <a:effectLst/>
                        </a:rPr>
                        <a:t>Total general</a:t>
                      </a:r>
                      <a:endParaRPr lang="es-CO" sz="1100" b="1"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s-CO" sz="1100" u="none" strike="noStrike" dirty="0">
                          <a:effectLst/>
                        </a:rPr>
                        <a:t>7504</a:t>
                      </a:r>
                      <a:endParaRPr lang="es-CO" sz="1100" b="1"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10350815"/>
                  </a:ext>
                </a:extLst>
              </a:tr>
            </a:tbl>
          </a:graphicData>
        </a:graphic>
      </p:graphicFrame>
      <p:cxnSp>
        <p:nvCxnSpPr>
          <p:cNvPr id="15" name="Conector recto de flecha 14">
            <a:extLst>
              <a:ext uri="{FF2B5EF4-FFF2-40B4-BE49-F238E27FC236}">
                <a16:creationId xmlns:a16="http://schemas.microsoft.com/office/drawing/2014/main" id="{FBAB2ED7-134C-4E81-A11F-1EE46D3E5988}"/>
              </a:ext>
            </a:extLst>
          </p:cNvPr>
          <p:cNvCxnSpPr/>
          <p:nvPr/>
        </p:nvCxnSpPr>
        <p:spPr>
          <a:xfrm>
            <a:off x="8421618" y="2808584"/>
            <a:ext cx="74295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Elipse 15">
            <a:extLst>
              <a:ext uri="{FF2B5EF4-FFF2-40B4-BE49-F238E27FC236}">
                <a16:creationId xmlns:a16="http://schemas.microsoft.com/office/drawing/2014/main" id="{0F3679D1-64AA-4D0C-804C-7A99CC19DD38}"/>
              </a:ext>
            </a:extLst>
          </p:cNvPr>
          <p:cNvSpPr/>
          <p:nvPr/>
        </p:nvSpPr>
        <p:spPr>
          <a:xfrm>
            <a:off x="9507468" y="2256134"/>
            <a:ext cx="209550" cy="225677"/>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7" name="Elipse 16">
            <a:extLst>
              <a:ext uri="{FF2B5EF4-FFF2-40B4-BE49-F238E27FC236}">
                <a16:creationId xmlns:a16="http://schemas.microsoft.com/office/drawing/2014/main" id="{8338858F-AD80-4B4C-9920-4AA6EDBDEBBF}"/>
              </a:ext>
            </a:extLst>
          </p:cNvPr>
          <p:cNvSpPr/>
          <p:nvPr/>
        </p:nvSpPr>
        <p:spPr>
          <a:xfrm>
            <a:off x="9516993" y="2634211"/>
            <a:ext cx="209550" cy="225677"/>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8" name="Elipse 17">
            <a:extLst>
              <a:ext uri="{FF2B5EF4-FFF2-40B4-BE49-F238E27FC236}">
                <a16:creationId xmlns:a16="http://schemas.microsoft.com/office/drawing/2014/main" id="{6D22780D-A9AB-4FF2-9940-317752255ACC}"/>
              </a:ext>
            </a:extLst>
          </p:cNvPr>
          <p:cNvSpPr/>
          <p:nvPr/>
        </p:nvSpPr>
        <p:spPr>
          <a:xfrm>
            <a:off x="9516993" y="3075316"/>
            <a:ext cx="209550" cy="225677"/>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20" name="Conector recto de flecha 19">
            <a:extLst>
              <a:ext uri="{FF2B5EF4-FFF2-40B4-BE49-F238E27FC236}">
                <a16:creationId xmlns:a16="http://schemas.microsoft.com/office/drawing/2014/main" id="{B925295A-AC59-4495-BA7F-04E3F0A92955}"/>
              </a:ext>
            </a:extLst>
          </p:cNvPr>
          <p:cNvCxnSpPr>
            <a:cxnSpLocks/>
          </p:cNvCxnSpPr>
          <p:nvPr/>
        </p:nvCxnSpPr>
        <p:spPr>
          <a:xfrm>
            <a:off x="9863066" y="3188154"/>
            <a:ext cx="32067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1" name="CuadroTexto 20">
            <a:extLst>
              <a:ext uri="{FF2B5EF4-FFF2-40B4-BE49-F238E27FC236}">
                <a16:creationId xmlns:a16="http://schemas.microsoft.com/office/drawing/2014/main" id="{BFC8CA0C-83DB-482D-B2DB-4123D25F1DD7}"/>
              </a:ext>
            </a:extLst>
          </p:cNvPr>
          <p:cNvSpPr txBox="1"/>
          <p:nvPr/>
        </p:nvSpPr>
        <p:spPr>
          <a:xfrm>
            <a:off x="10320266" y="3003488"/>
            <a:ext cx="1642566" cy="369332"/>
          </a:xfrm>
          <a:prstGeom prst="rect">
            <a:avLst/>
          </a:prstGeom>
          <a:noFill/>
        </p:spPr>
        <p:txBody>
          <a:bodyPr wrap="none" rtlCol="0">
            <a:spAutoFit/>
          </a:bodyPr>
          <a:lstStyle/>
          <a:p>
            <a:r>
              <a:rPr lang="es-CO" dirty="0"/>
              <a:t>Pasan a Etapa II</a:t>
            </a:r>
          </a:p>
        </p:txBody>
      </p:sp>
      <p:sp>
        <p:nvSpPr>
          <p:cNvPr id="23" name="Cerrar llave 22">
            <a:extLst>
              <a:ext uri="{FF2B5EF4-FFF2-40B4-BE49-F238E27FC236}">
                <a16:creationId xmlns:a16="http://schemas.microsoft.com/office/drawing/2014/main" id="{72208C90-A499-4976-8598-A0AA1C94F131}"/>
              </a:ext>
            </a:extLst>
          </p:cNvPr>
          <p:cNvSpPr/>
          <p:nvPr/>
        </p:nvSpPr>
        <p:spPr>
          <a:xfrm>
            <a:off x="9774168" y="2162253"/>
            <a:ext cx="209550" cy="646331"/>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24" name="CuadroTexto 23">
            <a:extLst>
              <a:ext uri="{FF2B5EF4-FFF2-40B4-BE49-F238E27FC236}">
                <a16:creationId xmlns:a16="http://schemas.microsoft.com/office/drawing/2014/main" id="{6C3A08A1-DC58-42E1-9854-7D30B04F117C}"/>
              </a:ext>
            </a:extLst>
          </p:cNvPr>
          <p:cNvSpPr txBox="1"/>
          <p:nvPr/>
        </p:nvSpPr>
        <p:spPr>
          <a:xfrm>
            <a:off x="9990068" y="2318187"/>
            <a:ext cx="2221457" cy="369332"/>
          </a:xfrm>
          <a:prstGeom prst="rect">
            <a:avLst/>
          </a:prstGeom>
          <a:noFill/>
        </p:spPr>
        <p:txBody>
          <a:bodyPr wrap="square" rtlCol="0">
            <a:spAutoFit/>
          </a:bodyPr>
          <a:lstStyle/>
          <a:p>
            <a:r>
              <a:rPr lang="es-CO" dirty="0"/>
              <a:t>Revisar Metodología </a:t>
            </a:r>
          </a:p>
        </p:txBody>
      </p:sp>
      <p:sp>
        <p:nvSpPr>
          <p:cNvPr id="25" name="CuadroTexto 24">
            <a:extLst>
              <a:ext uri="{FF2B5EF4-FFF2-40B4-BE49-F238E27FC236}">
                <a16:creationId xmlns:a16="http://schemas.microsoft.com/office/drawing/2014/main" id="{22093881-D0D2-4676-ACC9-61F94C02284D}"/>
              </a:ext>
            </a:extLst>
          </p:cNvPr>
          <p:cNvSpPr txBox="1"/>
          <p:nvPr/>
        </p:nvSpPr>
        <p:spPr>
          <a:xfrm>
            <a:off x="182166" y="3994313"/>
            <a:ext cx="10040002" cy="707886"/>
          </a:xfrm>
          <a:prstGeom prst="rect">
            <a:avLst/>
          </a:prstGeom>
          <a:noFill/>
        </p:spPr>
        <p:txBody>
          <a:bodyPr wrap="square" rtlCol="0">
            <a:spAutoFit/>
          </a:bodyPr>
          <a:lstStyle/>
          <a:p>
            <a:r>
              <a:rPr lang="es-ES" sz="2000" b="1" dirty="0">
                <a:solidFill>
                  <a:srgbClr val="000A8B"/>
                </a:solidFill>
              </a:rPr>
              <a:t>Etapa II</a:t>
            </a:r>
          </a:p>
          <a:p>
            <a:pPr algn="ctr"/>
            <a:r>
              <a:rPr lang="es-ES" sz="2000" dirty="0"/>
              <a:t>Sitio exclusivo de SAE, para consultar estimados de renta que pasen la etapa I </a:t>
            </a:r>
          </a:p>
        </p:txBody>
      </p:sp>
      <p:sp>
        <p:nvSpPr>
          <p:cNvPr id="26" name="CuadroTexto 25">
            <a:extLst>
              <a:ext uri="{FF2B5EF4-FFF2-40B4-BE49-F238E27FC236}">
                <a16:creationId xmlns:a16="http://schemas.microsoft.com/office/drawing/2014/main" id="{C21CC688-EC99-460C-A08F-8F2C6B8F3A10}"/>
              </a:ext>
            </a:extLst>
          </p:cNvPr>
          <p:cNvSpPr txBox="1"/>
          <p:nvPr/>
        </p:nvSpPr>
        <p:spPr>
          <a:xfrm>
            <a:off x="143741" y="4670259"/>
            <a:ext cx="10040002" cy="707886"/>
          </a:xfrm>
          <a:prstGeom prst="rect">
            <a:avLst/>
          </a:prstGeom>
          <a:noFill/>
        </p:spPr>
        <p:txBody>
          <a:bodyPr wrap="square" rtlCol="0">
            <a:spAutoFit/>
          </a:bodyPr>
          <a:lstStyle/>
          <a:p>
            <a:r>
              <a:rPr lang="es-ES" sz="2000" b="1" dirty="0">
                <a:solidFill>
                  <a:srgbClr val="000A8B"/>
                </a:solidFill>
              </a:rPr>
              <a:t>Etapa III</a:t>
            </a:r>
          </a:p>
          <a:p>
            <a:r>
              <a:rPr lang="es-ES" sz="2000" b="1" dirty="0">
                <a:solidFill>
                  <a:srgbClr val="000A8B"/>
                </a:solidFill>
              </a:rPr>
              <a:t>                 </a:t>
            </a:r>
            <a:r>
              <a:rPr lang="es-ES" sz="2000" dirty="0"/>
              <a:t>Implementación en SIGMA </a:t>
            </a:r>
          </a:p>
        </p:txBody>
      </p:sp>
      <p:sp>
        <p:nvSpPr>
          <p:cNvPr id="27" name="CuadroTexto 26">
            <a:extLst>
              <a:ext uri="{FF2B5EF4-FFF2-40B4-BE49-F238E27FC236}">
                <a16:creationId xmlns:a16="http://schemas.microsoft.com/office/drawing/2014/main" id="{90779492-9552-4B0D-B36D-47D1DE76DABD}"/>
              </a:ext>
            </a:extLst>
          </p:cNvPr>
          <p:cNvSpPr txBox="1"/>
          <p:nvPr/>
        </p:nvSpPr>
        <p:spPr>
          <a:xfrm>
            <a:off x="112153" y="5634519"/>
            <a:ext cx="11775047" cy="923330"/>
          </a:xfrm>
          <a:prstGeom prst="rect">
            <a:avLst/>
          </a:prstGeom>
          <a:noFill/>
        </p:spPr>
        <p:txBody>
          <a:bodyPr wrap="square" rtlCol="0">
            <a:spAutoFit/>
          </a:bodyPr>
          <a:lstStyle/>
          <a:p>
            <a:r>
              <a:rPr lang="es-CO" dirty="0"/>
              <a:t>El contrato se plantea de manera inicial por 12 meses, esto pensando en que si el mismo se prorroga, las condiciones sean diferentes entendiendo que SAE, mejorara el producto del contratista, por lo cual se plantea que al año de contrato y si se prorroga el contratista realizara un masivo de estimado de renta a un costo menor, por lo descrito anteriormente. </a:t>
            </a:r>
          </a:p>
        </p:txBody>
      </p:sp>
      <p:sp>
        <p:nvSpPr>
          <p:cNvPr id="28" name="CuadroTexto 27">
            <a:extLst>
              <a:ext uri="{FF2B5EF4-FFF2-40B4-BE49-F238E27FC236}">
                <a16:creationId xmlns:a16="http://schemas.microsoft.com/office/drawing/2014/main" id="{6115F32C-8BEC-4A0A-9E17-BC0323BE7DA0}"/>
              </a:ext>
            </a:extLst>
          </p:cNvPr>
          <p:cNvSpPr txBox="1"/>
          <p:nvPr/>
        </p:nvSpPr>
        <p:spPr>
          <a:xfrm>
            <a:off x="2163693" y="195140"/>
            <a:ext cx="5110379" cy="584775"/>
          </a:xfrm>
          <a:prstGeom prst="rect">
            <a:avLst/>
          </a:prstGeom>
          <a:noFill/>
        </p:spPr>
        <p:txBody>
          <a:bodyPr wrap="square" rtlCol="0">
            <a:spAutoFit/>
          </a:bodyPr>
          <a:lstStyle/>
          <a:p>
            <a:pPr algn="ctr"/>
            <a:r>
              <a:rPr lang="es-ES" sz="3200" b="1" dirty="0">
                <a:solidFill>
                  <a:srgbClr val="000A8B"/>
                </a:solidFill>
              </a:rPr>
              <a:t>Estimados de Renta Masivos </a:t>
            </a:r>
          </a:p>
        </p:txBody>
      </p:sp>
    </p:spTree>
    <p:extLst>
      <p:ext uri="{BB962C8B-B14F-4D97-AF65-F5344CB8AC3E}">
        <p14:creationId xmlns:p14="http://schemas.microsoft.com/office/powerpoint/2010/main" val="1943075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650213" y="675662"/>
            <a:ext cx="5008985" cy="477054"/>
          </a:xfrm>
          <a:prstGeom prst="rect">
            <a:avLst/>
          </a:prstGeom>
          <a:noFill/>
        </p:spPr>
        <p:txBody>
          <a:bodyPr wrap="square" rtlCol="0">
            <a:spAutoFit/>
          </a:bodyPr>
          <a:lstStyle/>
          <a:p>
            <a:r>
              <a:rPr lang="es-ES" sz="2400" b="1" i="1" dirty="0">
                <a:solidFill>
                  <a:srgbClr val="002060"/>
                </a:solidFill>
                <a:latin typeface="Lato Bold"/>
                <a:cs typeface="Lato Bold"/>
              </a:rPr>
              <a:t>GESTION SUSTANCIAS CON AA</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5461233" y="6520419"/>
            <a:ext cx="63529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 – Gerencia de Bienes Muebles</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60619"/>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5" name="CuadroTexto 4">
            <a:extLst>
              <a:ext uri="{FF2B5EF4-FFF2-40B4-BE49-F238E27FC236}">
                <a16:creationId xmlns:a16="http://schemas.microsoft.com/office/drawing/2014/main" id="{C2949A26-50B1-43D1-9560-E0E48748E447}"/>
              </a:ext>
            </a:extLst>
          </p:cNvPr>
          <p:cNvSpPr txBox="1"/>
          <p:nvPr/>
        </p:nvSpPr>
        <p:spPr>
          <a:xfrm>
            <a:off x="582705" y="4348367"/>
            <a:ext cx="4572000" cy="584775"/>
          </a:xfrm>
          <a:prstGeom prst="rect">
            <a:avLst/>
          </a:prstGeom>
          <a:noFill/>
        </p:spPr>
        <p:txBody>
          <a:bodyPr wrap="square" rtlCol="0">
            <a:spAutoFit/>
          </a:bodyPr>
          <a:lstStyle/>
          <a:p>
            <a:r>
              <a:rPr lang="es-CO" sz="1600" b="1" dirty="0">
                <a:solidFill>
                  <a:srgbClr val="002060"/>
                </a:solidFill>
              </a:rPr>
              <a:t>174 registros para destrucción con un peso aprox. de 98 toneladas</a:t>
            </a:r>
          </a:p>
        </p:txBody>
      </p:sp>
      <p:graphicFrame>
        <p:nvGraphicFramePr>
          <p:cNvPr id="16" name="Gráfico 15">
            <a:extLst>
              <a:ext uri="{FF2B5EF4-FFF2-40B4-BE49-F238E27FC236}">
                <a16:creationId xmlns:a16="http://schemas.microsoft.com/office/drawing/2014/main" id="{893229C2-86CF-44A1-8E66-8C4AE5DA437F}"/>
              </a:ext>
            </a:extLst>
          </p:cNvPr>
          <p:cNvGraphicFramePr>
            <a:graphicFrameLocks/>
          </p:cNvGraphicFramePr>
          <p:nvPr/>
        </p:nvGraphicFramePr>
        <p:xfrm>
          <a:off x="690282" y="1322054"/>
          <a:ext cx="4572000" cy="292179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Objeto 16">
            <a:extLst>
              <a:ext uri="{FF2B5EF4-FFF2-40B4-BE49-F238E27FC236}">
                <a16:creationId xmlns:a16="http://schemas.microsoft.com/office/drawing/2014/main" id="{C7EC1DD1-D72C-4C91-8B4B-E1ECB08ADCC2}"/>
              </a:ext>
            </a:extLst>
          </p:cNvPr>
          <p:cNvGraphicFramePr>
            <a:graphicFrameLocks noChangeAspect="1"/>
          </p:cNvGraphicFramePr>
          <p:nvPr/>
        </p:nvGraphicFramePr>
        <p:xfrm>
          <a:off x="919526" y="5110680"/>
          <a:ext cx="3238500" cy="1333500"/>
        </p:xfrm>
        <a:graphic>
          <a:graphicData uri="http://schemas.openxmlformats.org/presentationml/2006/ole">
            <mc:AlternateContent xmlns:mc="http://schemas.openxmlformats.org/markup-compatibility/2006">
              <mc:Choice xmlns:v="urn:schemas-microsoft-com:vml" Requires="v">
                <p:oleObj spid="_x0000_s11316" name="Worksheet" r:id="rId6" imgW="3238415" imgH="1333327" progId="Excel.Sheet.12">
                  <p:embed/>
                </p:oleObj>
              </mc:Choice>
              <mc:Fallback>
                <p:oleObj name="Worksheet" r:id="rId6" imgW="3238415" imgH="1333327" progId="Excel.Sheet.12">
                  <p:embed/>
                  <p:pic>
                    <p:nvPicPr>
                      <p:cNvPr id="17" name="Objeto 16">
                        <a:extLst>
                          <a:ext uri="{FF2B5EF4-FFF2-40B4-BE49-F238E27FC236}">
                            <a16:creationId xmlns:a16="http://schemas.microsoft.com/office/drawing/2014/main" id="{C7EC1DD1-D72C-4C91-8B4B-E1ECB08ADCC2}"/>
                          </a:ext>
                        </a:extLst>
                      </p:cNvPr>
                      <p:cNvPicPr/>
                      <p:nvPr/>
                    </p:nvPicPr>
                    <p:blipFill>
                      <a:blip r:embed="rId7"/>
                      <a:stretch>
                        <a:fillRect/>
                      </a:stretch>
                    </p:blipFill>
                    <p:spPr>
                      <a:xfrm>
                        <a:off x="919526" y="5110680"/>
                        <a:ext cx="3238500" cy="1333500"/>
                      </a:xfrm>
                      <a:prstGeom prst="rect">
                        <a:avLst/>
                      </a:prstGeom>
                    </p:spPr>
                  </p:pic>
                </p:oleObj>
              </mc:Fallback>
            </mc:AlternateContent>
          </a:graphicData>
        </a:graphic>
      </p:graphicFrame>
      <p:graphicFrame>
        <p:nvGraphicFramePr>
          <p:cNvPr id="18" name="Gráfico 17">
            <a:extLst>
              <a:ext uri="{FF2B5EF4-FFF2-40B4-BE49-F238E27FC236}">
                <a16:creationId xmlns:a16="http://schemas.microsoft.com/office/drawing/2014/main" id="{E9C51767-C753-4341-B9DA-65978496C032}"/>
              </a:ext>
            </a:extLst>
          </p:cNvPr>
          <p:cNvGraphicFramePr>
            <a:graphicFrameLocks/>
          </p:cNvGraphicFramePr>
          <p:nvPr/>
        </p:nvGraphicFramePr>
        <p:xfrm>
          <a:off x="5740878" y="1221536"/>
          <a:ext cx="5578079" cy="2996803"/>
        </p:xfrm>
        <a:graphic>
          <a:graphicData uri="http://schemas.openxmlformats.org/drawingml/2006/chart">
            <c:chart xmlns:c="http://schemas.openxmlformats.org/drawingml/2006/chart" xmlns:r="http://schemas.openxmlformats.org/officeDocument/2006/relationships" r:id="rId8"/>
          </a:graphicData>
        </a:graphic>
      </p:graphicFrame>
      <p:sp>
        <p:nvSpPr>
          <p:cNvPr id="19" name="CuadroTexto 18">
            <a:extLst>
              <a:ext uri="{FF2B5EF4-FFF2-40B4-BE49-F238E27FC236}">
                <a16:creationId xmlns:a16="http://schemas.microsoft.com/office/drawing/2014/main" id="{810BEA38-78CA-4935-96E0-9D82449463C5}"/>
              </a:ext>
            </a:extLst>
          </p:cNvPr>
          <p:cNvSpPr txBox="1"/>
          <p:nvPr/>
        </p:nvSpPr>
        <p:spPr>
          <a:xfrm>
            <a:off x="6351703" y="4293727"/>
            <a:ext cx="4572000" cy="584775"/>
          </a:xfrm>
          <a:prstGeom prst="rect">
            <a:avLst/>
          </a:prstGeom>
          <a:noFill/>
        </p:spPr>
        <p:txBody>
          <a:bodyPr wrap="square" rtlCol="0">
            <a:spAutoFit/>
          </a:bodyPr>
          <a:lstStyle/>
          <a:p>
            <a:r>
              <a:rPr lang="es-CO" sz="1600" b="1" dirty="0">
                <a:solidFill>
                  <a:srgbClr val="002060"/>
                </a:solidFill>
              </a:rPr>
              <a:t>El % de avance en el proceso de destrucción de sustancias con acto admón. en Bogotá es del 83%</a:t>
            </a:r>
          </a:p>
        </p:txBody>
      </p:sp>
      <p:graphicFrame>
        <p:nvGraphicFramePr>
          <p:cNvPr id="22" name="Objeto 21">
            <a:extLst>
              <a:ext uri="{FF2B5EF4-FFF2-40B4-BE49-F238E27FC236}">
                <a16:creationId xmlns:a16="http://schemas.microsoft.com/office/drawing/2014/main" id="{8CB4E4A9-1430-43AA-AB6E-8549F9904B33}"/>
              </a:ext>
            </a:extLst>
          </p:cNvPr>
          <p:cNvGraphicFramePr>
            <a:graphicFrameLocks noChangeAspect="1"/>
          </p:cNvGraphicFramePr>
          <p:nvPr/>
        </p:nvGraphicFramePr>
        <p:xfrm>
          <a:off x="5813540" y="5154514"/>
          <a:ext cx="5648325" cy="1057275"/>
        </p:xfrm>
        <a:graphic>
          <a:graphicData uri="http://schemas.openxmlformats.org/presentationml/2006/ole">
            <mc:AlternateContent xmlns:mc="http://schemas.openxmlformats.org/markup-compatibility/2006">
              <mc:Choice xmlns:v="urn:schemas-microsoft-com:vml" Requires="v">
                <p:oleObj spid="_x0000_s11317" name="Worksheet" r:id="rId9" imgW="5648503" imgH="1057310" progId="Excel.Sheet.12">
                  <p:embed/>
                </p:oleObj>
              </mc:Choice>
              <mc:Fallback>
                <p:oleObj name="Worksheet" r:id="rId9" imgW="5648503" imgH="1057310" progId="Excel.Sheet.12">
                  <p:embed/>
                  <p:pic>
                    <p:nvPicPr>
                      <p:cNvPr id="22" name="Objeto 21">
                        <a:extLst>
                          <a:ext uri="{FF2B5EF4-FFF2-40B4-BE49-F238E27FC236}">
                            <a16:creationId xmlns:a16="http://schemas.microsoft.com/office/drawing/2014/main" id="{8CB4E4A9-1430-43AA-AB6E-8549F9904B33}"/>
                          </a:ext>
                        </a:extLst>
                      </p:cNvPr>
                      <p:cNvPicPr/>
                      <p:nvPr/>
                    </p:nvPicPr>
                    <p:blipFill>
                      <a:blip r:embed="rId10"/>
                      <a:stretch>
                        <a:fillRect/>
                      </a:stretch>
                    </p:blipFill>
                    <p:spPr>
                      <a:xfrm>
                        <a:off x="5813540" y="5154514"/>
                        <a:ext cx="5648325" cy="1057275"/>
                      </a:xfrm>
                      <a:prstGeom prst="rect">
                        <a:avLst/>
                      </a:prstGeom>
                    </p:spPr>
                  </p:pic>
                </p:oleObj>
              </mc:Fallback>
            </mc:AlternateContent>
          </a:graphicData>
        </a:graphic>
      </p:graphicFrame>
    </p:spTree>
    <p:extLst>
      <p:ext uri="{BB962C8B-B14F-4D97-AF65-F5344CB8AC3E}">
        <p14:creationId xmlns:p14="http://schemas.microsoft.com/office/powerpoint/2010/main" val="32546524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0" name="Imagen 9" descr="Imagen que contiene texto, mapa&#10;&#10;Descripción generada automáticamente">
            <a:extLst>
              <a:ext uri="{FF2B5EF4-FFF2-40B4-BE49-F238E27FC236}">
                <a16:creationId xmlns:a16="http://schemas.microsoft.com/office/drawing/2014/main" id="{9D5B0E2B-4E40-42CF-98E9-376FFB138638}"/>
              </a:ext>
            </a:extLst>
          </p:cNvPr>
          <p:cNvPicPr>
            <a:picLocks noChangeAspect="1"/>
          </p:cNvPicPr>
          <p:nvPr/>
        </p:nvPicPr>
        <p:blipFill>
          <a:blip r:embed="rId5"/>
          <a:stretch>
            <a:fillRect/>
          </a:stretch>
        </p:blipFill>
        <p:spPr>
          <a:xfrm>
            <a:off x="7079224" y="947734"/>
            <a:ext cx="3820188" cy="4859514"/>
          </a:xfrm>
          <a:prstGeom prst="rect">
            <a:avLst/>
          </a:prstGeom>
        </p:spPr>
      </p:pic>
      <p:sp>
        <p:nvSpPr>
          <p:cNvPr id="12" name="CuadroTexto 11">
            <a:extLst>
              <a:ext uri="{FF2B5EF4-FFF2-40B4-BE49-F238E27FC236}">
                <a16:creationId xmlns:a16="http://schemas.microsoft.com/office/drawing/2014/main" id="{457FA572-6B97-4BCD-8E91-99C1F1D43E86}"/>
              </a:ext>
            </a:extLst>
          </p:cNvPr>
          <p:cNvSpPr txBox="1"/>
          <p:nvPr/>
        </p:nvSpPr>
        <p:spPr>
          <a:xfrm>
            <a:off x="5896729" y="4188175"/>
            <a:ext cx="1786855"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s-CO" sz="1400" dirty="0"/>
              <a:t>Pasto: 98 </a:t>
            </a:r>
          </a:p>
        </p:txBody>
      </p:sp>
      <p:sp>
        <p:nvSpPr>
          <p:cNvPr id="14" name="CuadroTexto 13">
            <a:extLst>
              <a:ext uri="{FF2B5EF4-FFF2-40B4-BE49-F238E27FC236}">
                <a16:creationId xmlns:a16="http://schemas.microsoft.com/office/drawing/2014/main" id="{904E4025-59F5-414E-ADF1-8F174BCA1A99}"/>
              </a:ext>
            </a:extLst>
          </p:cNvPr>
          <p:cNvSpPr txBox="1"/>
          <p:nvPr/>
        </p:nvSpPr>
        <p:spPr>
          <a:xfrm>
            <a:off x="10305280" y="2102427"/>
            <a:ext cx="1776627"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s-CO" sz="1400" dirty="0"/>
              <a:t>Bogotá: 46</a:t>
            </a:r>
          </a:p>
        </p:txBody>
      </p:sp>
      <p:sp>
        <p:nvSpPr>
          <p:cNvPr id="15" name="CuadroTexto 14">
            <a:extLst>
              <a:ext uri="{FF2B5EF4-FFF2-40B4-BE49-F238E27FC236}">
                <a16:creationId xmlns:a16="http://schemas.microsoft.com/office/drawing/2014/main" id="{C19BD2F2-FF78-41BA-980A-077386821F42}"/>
              </a:ext>
            </a:extLst>
          </p:cNvPr>
          <p:cNvSpPr txBox="1"/>
          <p:nvPr/>
        </p:nvSpPr>
        <p:spPr>
          <a:xfrm>
            <a:off x="5612234" y="2364037"/>
            <a:ext cx="1526796"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s-CO" sz="1400" dirty="0"/>
              <a:t>Arroyohondo: 96</a:t>
            </a:r>
          </a:p>
        </p:txBody>
      </p:sp>
      <p:cxnSp>
        <p:nvCxnSpPr>
          <p:cNvPr id="17" name="Conector recto de flecha 16">
            <a:extLst>
              <a:ext uri="{FF2B5EF4-FFF2-40B4-BE49-F238E27FC236}">
                <a16:creationId xmlns:a16="http://schemas.microsoft.com/office/drawing/2014/main" id="{9486CC5B-9BC6-40F8-9DFF-44E952D3713B}"/>
              </a:ext>
            </a:extLst>
          </p:cNvPr>
          <p:cNvCxnSpPr>
            <a:cxnSpLocks/>
            <a:stCxn id="15" idx="3"/>
          </p:cNvCxnSpPr>
          <p:nvPr/>
        </p:nvCxnSpPr>
        <p:spPr>
          <a:xfrm>
            <a:off x="7139030" y="2517926"/>
            <a:ext cx="780177" cy="87863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0" name="Conector recto de flecha 19">
            <a:extLst>
              <a:ext uri="{FF2B5EF4-FFF2-40B4-BE49-F238E27FC236}">
                <a16:creationId xmlns:a16="http://schemas.microsoft.com/office/drawing/2014/main" id="{6DC30D29-EAF1-410F-931D-A2859ACC426F}"/>
              </a:ext>
            </a:extLst>
          </p:cNvPr>
          <p:cNvCxnSpPr>
            <a:cxnSpLocks/>
          </p:cNvCxnSpPr>
          <p:nvPr/>
        </p:nvCxnSpPr>
        <p:spPr>
          <a:xfrm flipV="1">
            <a:off x="6965576" y="4059289"/>
            <a:ext cx="727129" cy="13619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3" name="Conector recto de flecha 22">
            <a:extLst>
              <a:ext uri="{FF2B5EF4-FFF2-40B4-BE49-F238E27FC236}">
                <a16:creationId xmlns:a16="http://schemas.microsoft.com/office/drawing/2014/main" id="{3B3D13FC-615A-4200-BA1E-EF6DFD57C481}"/>
              </a:ext>
            </a:extLst>
          </p:cNvPr>
          <p:cNvCxnSpPr>
            <a:cxnSpLocks/>
            <a:stCxn id="14" idx="1"/>
          </p:cNvCxnSpPr>
          <p:nvPr/>
        </p:nvCxnSpPr>
        <p:spPr>
          <a:xfrm flipH="1">
            <a:off x="8557888" y="2256316"/>
            <a:ext cx="1747392" cy="75405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0" name="CuadroTexto 29">
            <a:extLst>
              <a:ext uri="{FF2B5EF4-FFF2-40B4-BE49-F238E27FC236}">
                <a16:creationId xmlns:a16="http://schemas.microsoft.com/office/drawing/2014/main" id="{7CEA294A-259E-49BC-AFB3-164A32B9CAA0}"/>
              </a:ext>
            </a:extLst>
          </p:cNvPr>
          <p:cNvSpPr txBox="1"/>
          <p:nvPr/>
        </p:nvSpPr>
        <p:spPr>
          <a:xfrm>
            <a:off x="5354049" y="6545361"/>
            <a:ext cx="650394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 – Gerencia de Bienes Muebles</a:t>
            </a:r>
          </a:p>
        </p:txBody>
      </p:sp>
      <p:sp>
        <p:nvSpPr>
          <p:cNvPr id="18" name="CuadroTexto 17">
            <a:extLst>
              <a:ext uri="{FF2B5EF4-FFF2-40B4-BE49-F238E27FC236}">
                <a16:creationId xmlns:a16="http://schemas.microsoft.com/office/drawing/2014/main" id="{B8C3AE51-DA0C-4276-B2B2-89A440D8AFC0}"/>
              </a:ext>
            </a:extLst>
          </p:cNvPr>
          <p:cNvSpPr txBox="1"/>
          <p:nvPr/>
        </p:nvSpPr>
        <p:spPr>
          <a:xfrm>
            <a:off x="1777095" y="609707"/>
            <a:ext cx="5752024" cy="861774"/>
          </a:xfrm>
          <a:prstGeom prst="rect">
            <a:avLst/>
          </a:prstGeom>
          <a:noFill/>
        </p:spPr>
        <p:txBody>
          <a:bodyPr wrap="square" rtlCol="0">
            <a:spAutoFit/>
          </a:bodyPr>
          <a:lstStyle/>
          <a:p>
            <a:r>
              <a:rPr lang="es-ES" sz="2400" b="1" i="1" dirty="0">
                <a:solidFill>
                  <a:srgbClr val="002060"/>
                </a:solidFill>
                <a:latin typeface="Lato Bold"/>
                <a:cs typeface="Lato Bold"/>
              </a:rPr>
              <a:t>SUSTANCIAS PARA GESTION</a:t>
            </a:r>
          </a:p>
          <a:p>
            <a:r>
              <a:rPr lang="es-ES" sz="2400" b="1" i="1" dirty="0">
                <a:solidFill>
                  <a:srgbClr val="002060"/>
                </a:solidFill>
                <a:latin typeface="Lato Bold"/>
                <a:cs typeface="Lato Bold"/>
              </a:rPr>
              <a:t>POR LEY DE PRESUPUESTO - 2021</a:t>
            </a:r>
          </a:p>
        </p:txBody>
      </p:sp>
      <p:graphicFrame>
        <p:nvGraphicFramePr>
          <p:cNvPr id="19" name="Gráfico 18">
            <a:extLst>
              <a:ext uri="{FF2B5EF4-FFF2-40B4-BE49-F238E27FC236}">
                <a16:creationId xmlns:a16="http://schemas.microsoft.com/office/drawing/2014/main" id="{E452181F-E6DB-4F3B-8556-81EF6F1CBA47}"/>
              </a:ext>
            </a:extLst>
          </p:cNvPr>
          <p:cNvGraphicFramePr>
            <a:graphicFrameLocks/>
          </p:cNvGraphicFramePr>
          <p:nvPr/>
        </p:nvGraphicFramePr>
        <p:xfrm>
          <a:off x="649494" y="1526979"/>
          <a:ext cx="4572000" cy="2743200"/>
        </p:xfrm>
        <a:graphic>
          <a:graphicData uri="http://schemas.openxmlformats.org/drawingml/2006/chart">
            <c:chart xmlns:c="http://schemas.openxmlformats.org/drawingml/2006/chart" xmlns:r="http://schemas.openxmlformats.org/officeDocument/2006/relationships" r:id="rId6"/>
          </a:graphicData>
        </a:graphic>
      </p:graphicFrame>
      <p:sp>
        <p:nvSpPr>
          <p:cNvPr id="21" name="CuadroTexto 20">
            <a:extLst>
              <a:ext uri="{FF2B5EF4-FFF2-40B4-BE49-F238E27FC236}">
                <a16:creationId xmlns:a16="http://schemas.microsoft.com/office/drawing/2014/main" id="{08434382-49FB-49F7-9677-9184FC4CF842}"/>
              </a:ext>
            </a:extLst>
          </p:cNvPr>
          <p:cNvSpPr txBox="1"/>
          <p:nvPr/>
        </p:nvSpPr>
        <p:spPr>
          <a:xfrm>
            <a:off x="782049" y="4390401"/>
            <a:ext cx="4572000" cy="584775"/>
          </a:xfrm>
          <a:prstGeom prst="rect">
            <a:avLst/>
          </a:prstGeom>
          <a:noFill/>
        </p:spPr>
        <p:txBody>
          <a:bodyPr wrap="square" rtlCol="0">
            <a:spAutoFit/>
          </a:bodyPr>
          <a:lstStyle/>
          <a:p>
            <a:r>
              <a:rPr lang="es-CO" sz="1600" b="1" dirty="0">
                <a:solidFill>
                  <a:srgbClr val="002060"/>
                </a:solidFill>
              </a:rPr>
              <a:t>62 registros en tramite ingreso inventario sin proceso o cargo del FEAB</a:t>
            </a:r>
          </a:p>
        </p:txBody>
      </p:sp>
      <p:sp>
        <p:nvSpPr>
          <p:cNvPr id="22" name="CuadroTexto 21">
            <a:extLst>
              <a:ext uri="{FF2B5EF4-FFF2-40B4-BE49-F238E27FC236}">
                <a16:creationId xmlns:a16="http://schemas.microsoft.com/office/drawing/2014/main" id="{32E4A16B-E7E9-4675-A4D0-E18C5A94BA9F}"/>
              </a:ext>
            </a:extLst>
          </p:cNvPr>
          <p:cNvSpPr txBox="1"/>
          <p:nvPr/>
        </p:nvSpPr>
        <p:spPr>
          <a:xfrm>
            <a:off x="7079224" y="5856225"/>
            <a:ext cx="4572000" cy="584775"/>
          </a:xfrm>
          <a:prstGeom prst="rect">
            <a:avLst/>
          </a:prstGeom>
          <a:noFill/>
        </p:spPr>
        <p:txBody>
          <a:bodyPr wrap="square" rtlCol="0">
            <a:spAutoFit/>
          </a:bodyPr>
          <a:lstStyle/>
          <a:p>
            <a:r>
              <a:rPr lang="es-CO" sz="1600" b="1" dirty="0">
                <a:solidFill>
                  <a:srgbClr val="002060"/>
                </a:solidFill>
              </a:rPr>
              <a:t>240 registros en el inventario sin resolución  proceso a cargo del FEAB</a:t>
            </a:r>
          </a:p>
        </p:txBody>
      </p:sp>
      <p:graphicFrame>
        <p:nvGraphicFramePr>
          <p:cNvPr id="4" name="Objeto 3">
            <a:extLst>
              <a:ext uri="{FF2B5EF4-FFF2-40B4-BE49-F238E27FC236}">
                <a16:creationId xmlns:a16="http://schemas.microsoft.com/office/drawing/2014/main" id="{160A6F31-6968-4D31-B700-FEA4C04DE39C}"/>
              </a:ext>
            </a:extLst>
          </p:cNvPr>
          <p:cNvGraphicFramePr>
            <a:graphicFrameLocks noChangeAspect="1"/>
          </p:cNvGraphicFramePr>
          <p:nvPr/>
        </p:nvGraphicFramePr>
        <p:xfrm>
          <a:off x="1057774" y="5049691"/>
          <a:ext cx="3820187" cy="1391310"/>
        </p:xfrm>
        <a:graphic>
          <a:graphicData uri="http://schemas.openxmlformats.org/presentationml/2006/ole">
            <mc:AlternateContent xmlns:mc="http://schemas.openxmlformats.org/markup-compatibility/2006">
              <mc:Choice xmlns:v="urn:schemas-microsoft-com:vml" Requires="v">
                <p:oleObj spid="_x0000_s12315" name="Worksheet" r:id="rId7" imgW="3238415" imgH="1571637" progId="Excel.Sheet.12">
                  <p:embed/>
                </p:oleObj>
              </mc:Choice>
              <mc:Fallback>
                <p:oleObj name="Worksheet" r:id="rId7" imgW="3238415" imgH="1571637" progId="Excel.Sheet.12">
                  <p:embed/>
                  <p:pic>
                    <p:nvPicPr>
                      <p:cNvPr id="4" name="Objeto 3">
                        <a:extLst>
                          <a:ext uri="{FF2B5EF4-FFF2-40B4-BE49-F238E27FC236}">
                            <a16:creationId xmlns:a16="http://schemas.microsoft.com/office/drawing/2014/main" id="{160A6F31-6968-4D31-B700-FEA4C04DE39C}"/>
                          </a:ext>
                        </a:extLst>
                      </p:cNvPr>
                      <p:cNvPicPr/>
                      <p:nvPr/>
                    </p:nvPicPr>
                    <p:blipFill>
                      <a:blip r:embed="rId8"/>
                      <a:stretch>
                        <a:fillRect/>
                      </a:stretch>
                    </p:blipFill>
                    <p:spPr>
                      <a:xfrm>
                        <a:off x="1057774" y="5049691"/>
                        <a:ext cx="3820187" cy="1391310"/>
                      </a:xfrm>
                      <a:prstGeom prst="rect">
                        <a:avLst/>
                      </a:prstGeom>
                    </p:spPr>
                  </p:pic>
                </p:oleObj>
              </mc:Fallback>
            </mc:AlternateContent>
          </a:graphicData>
        </a:graphic>
      </p:graphicFrame>
      <p:sp>
        <p:nvSpPr>
          <p:cNvPr id="5" name="CuadroTexto 4">
            <a:extLst>
              <a:ext uri="{FF2B5EF4-FFF2-40B4-BE49-F238E27FC236}">
                <a16:creationId xmlns:a16="http://schemas.microsoft.com/office/drawing/2014/main" id="{1286A5DA-7340-4B3C-A6C3-619CF9AE5AB6}"/>
              </a:ext>
            </a:extLst>
          </p:cNvPr>
          <p:cNvSpPr txBox="1"/>
          <p:nvPr/>
        </p:nvSpPr>
        <p:spPr>
          <a:xfrm>
            <a:off x="5315827" y="5340167"/>
            <a:ext cx="1526796" cy="830997"/>
          </a:xfrm>
          <a:prstGeom prst="rect">
            <a:avLst/>
          </a:prstGeom>
          <a:noFill/>
        </p:spPr>
        <p:txBody>
          <a:bodyPr wrap="square" rtlCol="0">
            <a:spAutoFit/>
          </a:bodyPr>
          <a:lstStyle/>
          <a:p>
            <a:r>
              <a:rPr lang="es-CO" sz="1200" b="1" dirty="0">
                <a:solidFill>
                  <a:srgbClr val="0070C0"/>
                </a:solidFill>
              </a:rPr>
              <a:t>Total de registros estimados a destruir por Ley de presupuesto 302</a:t>
            </a:r>
          </a:p>
        </p:txBody>
      </p:sp>
    </p:spTree>
    <p:extLst>
      <p:ext uri="{BB962C8B-B14F-4D97-AF65-F5344CB8AC3E}">
        <p14:creationId xmlns:p14="http://schemas.microsoft.com/office/powerpoint/2010/main" val="35225654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99503" y="2838190"/>
            <a:ext cx="9143999" cy="707886"/>
          </a:xfrm>
          <a:prstGeom prst="rect">
            <a:avLst/>
          </a:prstGeom>
          <a:noFill/>
        </p:spPr>
        <p:txBody>
          <a:bodyPr wrap="square" rtlCol="0">
            <a:spAutoFit/>
          </a:bodyPr>
          <a:lstStyle/>
          <a:p>
            <a:pPr algn="ctr"/>
            <a:r>
              <a:rPr lang="es-CO" sz="4000" b="1" dirty="0">
                <a:solidFill>
                  <a:srgbClr val="000A8B"/>
                </a:solidFill>
              </a:rPr>
              <a:t>PROYECTOS ESPECIALES</a:t>
            </a:r>
            <a:endParaRPr lang="es-ES" sz="4000" b="1" dirty="0">
              <a:solidFill>
                <a:srgbClr val="000A8B"/>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4674647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ítulo 37"/>
          <p:cNvSpPr>
            <a:spLocks noGrp="1"/>
          </p:cNvSpPr>
          <p:nvPr>
            <p:ph type="title"/>
          </p:nvPr>
        </p:nvSpPr>
        <p:spPr>
          <a:xfrm>
            <a:off x="1788314" y="2191651"/>
            <a:ext cx="8434208" cy="2800767"/>
          </a:xfrm>
        </p:spPr>
        <p:txBody>
          <a:bodyPr/>
          <a:lstStyle/>
          <a:p>
            <a:pPr lvl="0" algn="just"/>
            <a:r>
              <a:rPr lang="es-ES_tradnl" sz="4400" dirty="0">
                <a:solidFill>
                  <a:srgbClr val="002060"/>
                </a:solidFill>
                <a:latin typeface="Arial Narrow" panose="020B0606020202030204" pitchFamily="34" charset="0"/>
                <a:cs typeface="Arial" panose="020B0604020202020204" pitchFamily="34" charset="0"/>
              </a:rPr>
              <a:t>Presentación del estado de avance del cronograma de entrega de bienes del inventario de las FARC a 31 de diciembre 2020.  </a:t>
            </a:r>
            <a:endParaRPr lang="es-US" sz="4400" dirty="0">
              <a:solidFill>
                <a:srgbClr val="002060"/>
              </a:solidFill>
              <a:latin typeface="Arial Narrow" panose="020B0606020202030204" pitchFamily="34" charset="0"/>
              <a:cs typeface="Arial" panose="020B0604020202020204" pitchFamily="34" charset="0"/>
            </a:endParaRPr>
          </a:p>
        </p:txBody>
      </p:sp>
      <p:pic>
        <p:nvPicPr>
          <p:cNvPr id="49" name="Imagen 48" descr="Imagen que contiene azul, rojo, pelota, jugador&#10;&#10;Descripción generada automáticamente">
            <a:extLst>
              <a:ext uri="{FF2B5EF4-FFF2-40B4-BE49-F238E27FC236}">
                <a16:creationId xmlns:a16="http://schemas.microsoft.com/office/drawing/2014/main" id="{7F7E353C-9262-4460-894E-84CC63D962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96318" y="-86153"/>
            <a:ext cx="5218316" cy="1221744"/>
          </a:xfrm>
          <a:prstGeom prst="rect">
            <a:avLst/>
          </a:prstGeom>
        </p:spPr>
      </p:pic>
      <p:pic>
        <p:nvPicPr>
          <p:cNvPr id="6" name="Imagen 22">
            <a:extLst>
              <a:ext uri="{FF2B5EF4-FFF2-40B4-BE49-F238E27FC236}">
                <a16:creationId xmlns:a16="http://schemas.microsoft.com/office/drawing/2014/main" id="{F11792D0-BBD8-E948-9A69-78B0A866C0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585" y="164005"/>
            <a:ext cx="1715135" cy="745490"/>
          </a:xfrm>
          <a:prstGeom prst="rect">
            <a:avLst/>
          </a:prstGeom>
        </p:spPr>
      </p:pic>
    </p:spTree>
    <p:extLst>
      <p:ext uri="{BB962C8B-B14F-4D97-AF65-F5344CB8AC3E}">
        <p14:creationId xmlns:p14="http://schemas.microsoft.com/office/powerpoint/2010/main" val="28093623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713" y="17564"/>
            <a:ext cx="1715135" cy="745490"/>
          </a:xfrm>
          <a:prstGeom prst="rect">
            <a:avLst/>
          </a:prstGeom>
        </p:spPr>
      </p:pic>
      <p:sp>
        <p:nvSpPr>
          <p:cNvPr id="20" name="Rectángulo 19">
            <a:extLst>
              <a:ext uri="{FF2B5EF4-FFF2-40B4-BE49-F238E27FC236}">
                <a16:creationId xmlns:a16="http://schemas.microsoft.com/office/drawing/2014/main" id="{C9AE3ADC-1007-483A-B231-1FA69CD92552}"/>
              </a:ext>
            </a:extLst>
          </p:cNvPr>
          <p:cNvSpPr/>
          <p:nvPr/>
        </p:nvSpPr>
        <p:spPr>
          <a:xfrm>
            <a:off x="9287170" y="6521551"/>
            <a:ext cx="2900517" cy="33855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CuadroTexto 24">
            <a:extLst>
              <a:ext uri="{FF2B5EF4-FFF2-40B4-BE49-F238E27FC236}">
                <a16:creationId xmlns:a16="http://schemas.microsoft.com/office/drawing/2014/main" id="{72EAADFC-560B-4233-B008-CF449E0D5616}"/>
              </a:ext>
            </a:extLst>
          </p:cNvPr>
          <p:cNvSpPr txBox="1"/>
          <p:nvPr/>
        </p:nvSpPr>
        <p:spPr>
          <a:xfrm>
            <a:off x="9328970" y="6537521"/>
            <a:ext cx="281691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Gerencia de Proyectos Especiales</a:t>
            </a:r>
          </a:p>
        </p:txBody>
      </p:sp>
      <p:sp>
        <p:nvSpPr>
          <p:cNvPr id="79" name="Rectángulo redondeado 106">
            <a:extLst>
              <a:ext uri="{FF2B5EF4-FFF2-40B4-BE49-F238E27FC236}">
                <a16:creationId xmlns:a16="http://schemas.microsoft.com/office/drawing/2014/main" id="{EA8A7E77-07CA-4AD4-880A-CB905549F225}"/>
              </a:ext>
            </a:extLst>
          </p:cNvPr>
          <p:cNvSpPr/>
          <p:nvPr/>
        </p:nvSpPr>
        <p:spPr>
          <a:xfrm>
            <a:off x="2381304" y="2396763"/>
            <a:ext cx="1438156" cy="440746"/>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prstClr val="black"/>
                </a:solidFill>
                <a:effectLst/>
                <a:uLnTx/>
                <a:uFillTx/>
                <a:latin typeface="Calibri"/>
                <a:ea typeface="+mn-ea"/>
                <a:cs typeface="+mn-cs"/>
              </a:rPr>
              <a:t>1</a:t>
            </a:r>
          </a:p>
        </p:txBody>
      </p:sp>
      <p:sp>
        <p:nvSpPr>
          <p:cNvPr id="81" name="Rectángulo redondeado 106">
            <a:extLst>
              <a:ext uri="{FF2B5EF4-FFF2-40B4-BE49-F238E27FC236}">
                <a16:creationId xmlns:a16="http://schemas.microsoft.com/office/drawing/2014/main" id="{F1ACBC86-7852-4B9B-863D-FD62A0CB391B}"/>
              </a:ext>
            </a:extLst>
          </p:cNvPr>
          <p:cNvSpPr/>
          <p:nvPr/>
        </p:nvSpPr>
        <p:spPr>
          <a:xfrm>
            <a:off x="2381304" y="3104808"/>
            <a:ext cx="1438156" cy="436213"/>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2000" b="1" dirty="0">
                <a:solidFill>
                  <a:prstClr val="black"/>
                </a:solidFill>
                <a:latin typeface="Calibri"/>
              </a:rPr>
              <a:t>7</a:t>
            </a:r>
            <a:endParaRPr kumimoji="0" lang="es-CO" sz="2000" b="1" i="0" u="none" strike="noStrike" kern="1200" cap="none" spc="0" normalizeH="0" baseline="0" noProof="0" dirty="0">
              <a:ln>
                <a:noFill/>
              </a:ln>
              <a:solidFill>
                <a:prstClr val="black"/>
              </a:solidFill>
              <a:effectLst/>
              <a:uLnTx/>
              <a:uFillTx/>
              <a:latin typeface="Calibri"/>
              <a:ea typeface="+mn-ea"/>
              <a:cs typeface="+mn-cs"/>
            </a:endParaRPr>
          </a:p>
        </p:txBody>
      </p:sp>
      <p:sp>
        <p:nvSpPr>
          <p:cNvPr id="83" name="Rectángulo redondeado 106">
            <a:extLst>
              <a:ext uri="{FF2B5EF4-FFF2-40B4-BE49-F238E27FC236}">
                <a16:creationId xmlns:a16="http://schemas.microsoft.com/office/drawing/2014/main" id="{8712D5BF-F077-4A6F-BC96-D77331F63D20}"/>
              </a:ext>
            </a:extLst>
          </p:cNvPr>
          <p:cNvSpPr/>
          <p:nvPr/>
        </p:nvSpPr>
        <p:spPr>
          <a:xfrm>
            <a:off x="2381304" y="3816087"/>
            <a:ext cx="1438155" cy="432801"/>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prstClr val="black"/>
                </a:solidFill>
                <a:effectLst/>
                <a:uLnTx/>
                <a:uFillTx/>
                <a:latin typeface="Calibri"/>
                <a:ea typeface="+mn-ea"/>
                <a:cs typeface="+mn-cs"/>
              </a:rPr>
              <a:t>5</a:t>
            </a:r>
          </a:p>
        </p:txBody>
      </p:sp>
      <p:sp>
        <p:nvSpPr>
          <p:cNvPr id="90" name="Rectángulo redondeado 45">
            <a:extLst>
              <a:ext uri="{FF2B5EF4-FFF2-40B4-BE49-F238E27FC236}">
                <a16:creationId xmlns:a16="http://schemas.microsoft.com/office/drawing/2014/main" id="{AF9461E6-0524-46AB-9028-A190A8398525}"/>
              </a:ext>
            </a:extLst>
          </p:cNvPr>
          <p:cNvSpPr/>
          <p:nvPr/>
        </p:nvSpPr>
        <p:spPr>
          <a:xfrm>
            <a:off x="222679" y="2398910"/>
            <a:ext cx="1942170" cy="436212"/>
          </a:xfrm>
          <a:prstGeom prst="roundRect">
            <a:avLst/>
          </a:prstGeom>
          <a:solidFill>
            <a:srgbClr val="00B0F0">
              <a:alpha val="41000"/>
            </a:srgbClr>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ENLACES NACIONALES</a:t>
            </a:r>
          </a:p>
        </p:txBody>
      </p:sp>
      <p:sp>
        <p:nvSpPr>
          <p:cNvPr id="91" name="Rectángulo redondeado 45">
            <a:extLst>
              <a:ext uri="{FF2B5EF4-FFF2-40B4-BE49-F238E27FC236}">
                <a16:creationId xmlns:a16="http://schemas.microsoft.com/office/drawing/2014/main" id="{A320AC3D-45E6-43C3-90BC-5D13E16ED860}"/>
              </a:ext>
            </a:extLst>
          </p:cNvPr>
          <p:cNvSpPr/>
          <p:nvPr/>
        </p:nvSpPr>
        <p:spPr>
          <a:xfrm>
            <a:off x="222680" y="3124971"/>
            <a:ext cx="1942170" cy="436212"/>
          </a:xfrm>
          <a:prstGeom prst="roundRect">
            <a:avLst/>
          </a:prstGeom>
          <a:solidFill>
            <a:srgbClr val="00B0F0">
              <a:alpha val="41000"/>
            </a:srgbClr>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ENLACES TERRITORIALES</a:t>
            </a:r>
          </a:p>
        </p:txBody>
      </p:sp>
      <p:sp>
        <p:nvSpPr>
          <p:cNvPr id="92" name="Rectángulo redondeado 45">
            <a:extLst>
              <a:ext uri="{FF2B5EF4-FFF2-40B4-BE49-F238E27FC236}">
                <a16:creationId xmlns:a16="http://schemas.microsoft.com/office/drawing/2014/main" id="{A733C2DC-42A6-452A-B5AF-691B84E6984C}"/>
              </a:ext>
            </a:extLst>
          </p:cNvPr>
          <p:cNvSpPr/>
          <p:nvPr/>
        </p:nvSpPr>
        <p:spPr>
          <a:xfrm>
            <a:off x="222678" y="3832838"/>
            <a:ext cx="1942170" cy="436212"/>
          </a:xfrm>
          <a:prstGeom prst="roundRect">
            <a:avLst/>
          </a:prstGeom>
          <a:solidFill>
            <a:srgbClr val="00B0F0">
              <a:alpha val="41000"/>
            </a:srgbClr>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FUNCIONARIOS SAE</a:t>
            </a:r>
          </a:p>
        </p:txBody>
      </p:sp>
      <p:sp>
        <p:nvSpPr>
          <p:cNvPr id="121" name="Rectángulo redondeado 45">
            <a:extLst>
              <a:ext uri="{FF2B5EF4-FFF2-40B4-BE49-F238E27FC236}">
                <a16:creationId xmlns:a16="http://schemas.microsoft.com/office/drawing/2014/main" id="{44A4ED23-0F59-4231-8DA9-A4F9E17C7290}"/>
              </a:ext>
            </a:extLst>
          </p:cNvPr>
          <p:cNvSpPr/>
          <p:nvPr/>
        </p:nvSpPr>
        <p:spPr>
          <a:xfrm>
            <a:off x="223920" y="5253900"/>
            <a:ext cx="1941049" cy="436212"/>
          </a:xfrm>
          <a:prstGeom prst="roundRect">
            <a:avLst/>
          </a:prstGeom>
          <a:solidFill>
            <a:srgbClr val="00B0F0">
              <a:alpha val="41000"/>
            </a:srgbClr>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FECHA FINAL DE IDENTIFICACIÓN</a:t>
            </a:r>
          </a:p>
        </p:txBody>
      </p:sp>
      <p:sp>
        <p:nvSpPr>
          <p:cNvPr id="127" name="Rectángulo redondeado 45">
            <a:extLst>
              <a:ext uri="{FF2B5EF4-FFF2-40B4-BE49-F238E27FC236}">
                <a16:creationId xmlns:a16="http://schemas.microsoft.com/office/drawing/2014/main" id="{B3EF5519-531F-4425-A68A-1F9637D1B125}"/>
              </a:ext>
            </a:extLst>
          </p:cNvPr>
          <p:cNvSpPr/>
          <p:nvPr/>
        </p:nvSpPr>
        <p:spPr>
          <a:xfrm>
            <a:off x="223921" y="5958789"/>
            <a:ext cx="1942170" cy="436212"/>
          </a:xfrm>
          <a:prstGeom prst="roundRect">
            <a:avLst/>
          </a:prstGeom>
          <a:solidFill>
            <a:srgbClr val="00B0F0">
              <a:alpha val="41000"/>
            </a:srgbClr>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FECHA FINAL DE RECEPCIÓN</a:t>
            </a:r>
          </a:p>
        </p:txBody>
      </p:sp>
      <p:sp>
        <p:nvSpPr>
          <p:cNvPr id="58" name="Rectángulo redondeado 106">
            <a:extLst>
              <a:ext uri="{FF2B5EF4-FFF2-40B4-BE49-F238E27FC236}">
                <a16:creationId xmlns:a16="http://schemas.microsoft.com/office/drawing/2014/main" id="{0C239011-3A8B-4393-99FC-7DC2B75BB50B}"/>
              </a:ext>
            </a:extLst>
          </p:cNvPr>
          <p:cNvSpPr/>
          <p:nvPr/>
        </p:nvSpPr>
        <p:spPr>
          <a:xfrm>
            <a:off x="2381304" y="4515627"/>
            <a:ext cx="1438156" cy="441180"/>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400" b="1" dirty="0">
                <a:solidFill>
                  <a:prstClr val="black"/>
                </a:solidFill>
                <a:latin typeface="Calibri"/>
              </a:rPr>
              <a:t>26</a:t>
            </a:r>
            <a:r>
              <a:rPr kumimoji="0" lang="es-CO" sz="1400" b="1" i="0" u="none" strike="noStrike" kern="1200" cap="none" spc="0" normalizeH="0" baseline="0" noProof="0" dirty="0">
                <a:ln>
                  <a:noFill/>
                </a:ln>
                <a:solidFill>
                  <a:prstClr val="black"/>
                </a:solidFill>
                <a:effectLst/>
                <a:uLnTx/>
                <a:uFillTx/>
                <a:latin typeface="Calibri"/>
                <a:ea typeface="+mn-ea"/>
                <a:cs typeface="+mn-cs"/>
              </a:rPr>
              <a:t> AGOSTO</a:t>
            </a:r>
          </a:p>
        </p:txBody>
      </p:sp>
      <p:sp>
        <p:nvSpPr>
          <p:cNvPr id="59" name="Rectángulo redondeado 45">
            <a:extLst>
              <a:ext uri="{FF2B5EF4-FFF2-40B4-BE49-F238E27FC236}">
                <a16:creationId xmlns:a16="http://schemas.microsoft.com/office/drawing/2014/main" id="{DC8CE8E6-90D8-4590-B727-73724C7958D5}"/>
              </a:ext>
            </a:extLst>
          </p:cNvPr>
          <p:cNvSpPr/>
          <p:nvPr/>
        </p:nvSpPr>
        <p:spPr>
          <a:xfrm>
            <a:off x="222678" y="4540758"/>
            <a:ext cx="1942170" cy="436212"/>
          </a:xfrm>
          <a:prstGeom prst="roundRect">
            <a:avLst/>
          </a:prstGeom>
          <a:solidFill>
            <a:srgbClr val="00B0F0">
              <a:alpha val="41000"/>
            </a:srgbClr>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FECHA DE INICIO DE COMISIONES</a:t>
            </a:r>
          </a:p>
        </p:txBody>
      </p:sp>
      <p:sp>
        <p:nvSpPr>
          <p:cNvPr id="42" name="Rectángulo redondeado 36">
            <a:extLst>
              <a:ext uri="{FF2B5EF4-FFF2-40B4-BE49-F238E27FC236}">
                <a16:creationId xmlns:a16="http://schemas.microsoft.com/office/drawing/2014/main" id="{9CC9B98D-B0CB-4F07-B7D5-7E7F4D3B8C5F}"/>
              </a:ext>
            </a:extLst>
          </p:cNvPr>
          <p:cNvSpPr/>
          <p:nvPr/>
        </p:nvSpPr>
        <p:spPr>
          <a:xfrm>
            <a:off x="2379255" y="908398"/>
            <a:ext cx="9622698" cy="568078"/>
          </a:xfrm>
          <a:prstGeom prst="roundRect">
            <a:avLst/>
          </a:prstGeom>
          <a:solidFill>
            <a:schemeClr val="tx2">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2400" b="1" dirty="0">
                <a:solidFill>
                  <a:schemeClr val="bg1"/>
                </a:solidFill>
                <a:latin typeface="Calibri"/>
              </a:rPr>
              <a:t>AVANCES CON CORTE AL 19 DE NOVIEMBRE DE 2020</a:t>
            </a:r>
            <a:endParaRPr kumimoji="0" lang="es-CO" sz="2400" b="1" i="0" u="none" strike="noStrike" kern="1200" cap="none" spc="0" normalizeH="0" baseline="0" noProof="0" dirty="0">
              <a:ln>
                <a:noFill/>
              </a:ln>
              <a:solidFill>
                <a:schemeClr val="bg1"/>
              </a:solidFill>
              <a:effectLst/>
              <a:uLnTx/>
              <a:uFillTx/>
              <a:latin typeface="Calibri"/>
            </a:endParaRPr>
          </a:p>
        </p:txBody>
      </p:sp>
      <p:sp>
        <p:nvSpPr>
          <p:cNvPr id="40" name="Rectángulo redondeado 45">
            <a:extLst>
              <a:ext uri="{FF2B5EF4-FFF2-40B4-BE49-F238E27FC236}">
                <a16:creationId xmlns:a16="http://schemas.microsoft.com/office/drawing/2014/main" id="{C4681EC2-CCDC-4B69-8805-ADC3A649C1AA}"/>
              </a:ext>
            </a:extLst>
          </p:cNvPr>
          <p:cNvSpPr/>
          <p:nvPr/>
        </p:nvSpPr>
        <p:spPr>
          <a:xfrm>
            <a:off x="2381303" y="1648146"/>
            <a:ext cx="1446546" cy="510974"/>
          </a:xfrm>
          <a:prstGeom prst="roundRect">
            <a:avLst/>
          </a:prstGeom>
          <a:solidFill>
            <a:srgbClr val="00B0F0"/>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300" b="1" i="0" u="none" strike="noStrike" kern="1200" cap="none" spc="0" normalizeH="0" baseline="0" noProof="0" dirty="0">
                <a:ln>
                  <a:noFill/>
                </a:ln>
                <a:solidFill>
                  <a:prstClr val="black"/>
                </a:solidFill>
                <a:effectLst/>
                <a:uLnTx/>
                <a:uFillTx/>
                <a:latin typeface="Calibri"/>
                <a:ea typeface="+mn-ea"/>
                <a:cs typeface="+mn-cs"/>
              </a:rPr>
              <a:t>NOROCCIDENTAL</a:t>
            </a:r>
          </a:p>
        </p:txBody>
      </p:sp>
      <p:sp>
        <p:nvSpPr>
          <p:cNvPr id="41" name="Rectángulo redondeado 45">
            <a:extLst>
              <a:ext uri="{FF2B5EF4-FFF2-40B4-BE49-F238E27FC236}">
                <a16:creationId xmlns:a16="http://schemas.microsoft.com/office/drawing/2014/main" id="{59FED8D7-4B3B-4A76-92D7-917545DA7F65}"/>
              </a:ext>
            </a:extLst>
          </p:cNvPr>
          <p:cNvSpPr/>
          <p:nvPr/>
        </p:nvSpPr>
        <p:spPr>
          <a:xfrm>
            <a:off x="4009535" y="1629000"/>
            <a:ext cx="1446566" cy="510974"/>
          </a:xfrm>
          <a:prstGeom prst="roundRect">
            <a:avLst/>
          </a:prstGeom>
          <a:solidFill>
            <a:srgbClr val="7030A0"/>
          </a:solidFill>
          <a:ln w="28575">
            <a:solidFill>
              <a:srgbClr val="7030A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schemeClr val="bg1"/>
                </a:solidFill>
                <a:effectLst/>
                <a:uLnTx/>
                <a:uFillTx/>
                <a:latin typeface="Calibri"/>
                <a:ea typeface="+mn-ea"/>
                <a:cs typeface="+mn-cs"/>
              </a:rPr>
              <a:t>MAGDALENA MEDIO</a:t>
            </a:r>
          </a:p>
        </p:txBody>
      </p:sp>
      <p:sp>
        <p:nvSpPr>
          <p:cNvPr id="43" name="Rectángulo redondeado 45">
            <a:extLst>
              <a:ext uri="{FF2B5EF4-FFF2-40B4-BE49-F238E27FC236}">
                <a16:creationId xmlns:a16="http://schemas.microsoft.com/office/drawing/2014/main" id="{8940B065-F4DC-4F7F-A6AD-742DAF862DE5}"/>
              </a:ext>
            </a:extLst>
          </p:cNvPr>
          <p:cNvSpPr/>
          <p:nvPr/>
        </p:nvSpPr>
        <p:spPr>
          <a:xfrm>
            <a:off x="5698910" y="1629000"/>
            <a:ext cx="1395554" cy="510974"/>
          </a:xfrm>
          <a:prstGeom prst="roundRect">
            <a:avLst/>
          </a:prstGeom>
          <a:solidFill>
            <a:srgbClr val="92D050"/>
          </a:solidFill>
          <a:ln w="28575">
            <a:solidFill>
              <a:srgbClr val="92D05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ORIENTAL</a:t>
            </a:r>
          </a:p>
        </p:txBody>
      </p:sp>
      <p:sp>
        <p:nvSpPr>
          <p:cNvPr id="44" name="Rectángulo redondeado 45">
            <a:extLst>
              <a:ext uri="{FF2B5EF4-FFF2-40B4-BE49-F238E27FC236}">
                <a16:creationId xmlns:a16="http://schemas.microsoft.com/office/drawing/2014/main" id="{830F79B5-46D5-45AA-81AF-D8F14C3559C9}"/>
              </a:ext>
            </a:extLst>
          </p:cNvPr>
          <p:cNvSpPr/>
          <p:nvPr/>
        </p:nvSpPr>
        <p:spPr>
          <a:xfrm>
            <a:off x="7354965" y="1648146"/>
            <a:ext cx="1370247" cy="510974"/>
          </a:xfrm>
          <a:prstGeom prst="roundRect">
            <a:avLst/>
          </a:prstGeom>
          <a:solidFill>
            <a:schemeClr val="accent6">
              <a:lumMod val="75000"/>
            </a:schemeClr>
          </a:solidFill>
          <a:ln w="28575">
            <a:solidFill>
              <a:schemeClr val="accent6">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SUR</a:t>
            </a:r>
          </a:p>
        </p:txBody>
      </p:sp>
      <p:sp>
        <p:nvSpPr>
          <p:cNvPr id="45" name="Rectángulo redondeado 45">
            <a:extLst>
              <a:ext uri="{FF2B5EF4-FFF2-40B4-BE49-F238E27FC236}">
                <a16:creationId xmlns:a16="http://schemas.microsoft.com/office/drawing/2014/main" id="{FD5FB328-3C15-4199-92CA-951DD198F257}"/>
              </a:ext>
            </a:extLst>
          </p:cNvPr>
          <p:cNvSpPr/>
          <p:nvPr/>
        </p:nvSpPr>
        <p:spPr>
          <a:xfrm>
            <a:off x="8985714" y="1648146"/>
            <a:ext cx="1370247" cy="510974"/>
          </a:xfrm>
          <a:prstGeom prst="roundRect">
            <a:avLst/>
          </a:prstGeom>
          <a:solidFill>
            <a:srgbClr val="53D9D9"/>
          </a:solidFill>
          <a:ln w="28575">
            <a:solidFill>
              <a:srgbClr val="53D9D9"/>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400" b="1" dirty="0">
                <a:solidFill>
                  <a:prstClr val="black"/>
                </a:solidFill>
                <a:latin typeface="Calibri"/>
              </a:rPr>
              <a:t>BOCAC</a:t>
            </a:r>
            <a:endParaRPr kumimoji="0" lang="es-CO"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6" name="Rectángulo redondeado 45">
            <a:extLst>
              <a:ext uri="{FF2B5EF4-FFF2-40B4-BE49-F238E27FC236}">
                <a16:creationId xmlns:a16="http://schemas.microsoft.com/office/drawing/2014/main" id="{D762AF22-D335-4F27-8516-336636B03539}"/>
              </a:ext>
            </a:extLst>
          </p:cNvPr>
          <p:cNvSpPr/>
          <p:nvPr/>
        </p:nvSpPr>
        <p:spPr>
          <a:xfrm>
            <a:off x="10656405" y="1648146"/>
            <a:ext cx="1370247" cy="510974"/>
          </a:xfrm>
          <a:prstGeom prst="roundRect">
            <a:avLst/>
          </a:prstGeom>
          <a:solidFill>
            <a:srgbClr val="C00000"/>
          </a:solidFill>
          <a:ln w="28575">
            <a:solidFill>
              <a:srgbClr val="C0000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schemeClr val="bg1"/>
                </a:solidFill>
                <a:effectLst/>
                <a:uLnTx/>
                <a:uFillTx/>
                <a:latin typeface="Calibri"/>
                <a:ea typeface="+mn-ea"/>
                <a:cs typeface="+mn-cs"/>
              </a:rPr>
              <a:t>CARIBE</a:t>
            </a:r>
          </a:p>
        </p:txBody>
      </p:sp>
      <p:sp>
        <p:nvSpPr>
          <p:cNvPr id="47" name="Rectángulo redondeado 106">
            <a:extLst>
              <a:ext uri="{FF2B5EF4-FFF2-40B4-BE49-F238E27FC236}">
                <a16:creationId xmlns:a16="http://schemas.microsoft.com/office/drawing/2014/main" id="{0117329E-C4DA-4379-8AAA-4BB06C7989B9}"/>
              </a:ext>
            </a:extLst>
          </p:cNvPr>
          <p:cNvSpPr/>
          <p:nvPr/>
        </p:nvSpPr>
        <p:spPr>
          <a:xfrm>
            <a:off x="4006995" y="2402133"/>
            <a:ext cx="1443103" cy="440746"/>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2000" b="1" dirty="0">
                <a:solidFill>
                  <a:prstClr val="black"/>
                </a:solidFill>
                <a:latin typeface="Calibri"/>
              </a:rPr>
              <a:t>1</a:t>
            </a:r>
            <a:endParaRPr kumimoji="0" lang="es-CO"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48" name="Rectángulo redondeado 106">
            <a:extLst>
              <a:ext uri="{FF2B5EF4-FFF2-40B4-BE49-F238E27FC236}">
                <a16:creationId xmlns:a16="http://schemas.microsoft.com/office/drawing/2014/main" id="{DFD41113-7C00-4B03-B64B-138D23736068}"/>
              </a:ext>
            </a:extLst>
          </p:cNvPr>
          <p:cNvSpPr/>
          <p:nvPr/>
        </p:nvSpPr>
        <p:spPr>
          <a:xfrm>
            <a:off x="4009067" y="3110178"/>
            <a:ext cx="1436946" cy="436213"/>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prstClr val="black"/>
                </a:solidFill>
                <a:effectLst/>
                <a:uLnTx/>
                <a:uFillTx/>
                <a:latin typeface="Calibri"/>
                <a:ea typeface="+mn-ea"/>
                <a:cs typeface="+mn-cs"/>
              </a:rPr>
              <a:t>6</a:t>
            </a:r>
          </a:p>
        </p:txBody>
      </p:sp>
      <p:sp>
        <p:nvSpPr>
          <p:cNvPr id="49" name="Rectángulo redondeado 106">
            <a:extLst>
              <a:ext uri="{FF2B5EF4-FFF2-40B4-BE49-F238E27FC236}">
                <a16:creationId xmlns:a16="http://schemas.microsoft.com/office/drawing/2014/main" id="{5E70EA50-B87A-43A5-B536-C0C0BC9AB96C}"/>
              </a:ext>
            </a:extLst>
          </p:cNvPr>
          <p:cNvSpPr/>
          <p:nvPr/>
        </p:nvSpPr>
        <p:spPr>
          <a:xfrm>
            <a:off x="4014065" y="3821457"/>
            <a:ext cx="1444205" cy="432801"/>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prstClr val="black"/>
                </a:solidFill>
                <a:effectLst/>
                <a:uLnTx/>
                <a:uFillTx/>
                <a:latin typeface="Calibri"/>
                <a:ea typeface="+mn-ea"/>
                <a:cs typeface="+mn-cs"/>
              </a:rPr>
              <a:t>5</a:t>
            </a:r>
            <a:endParaRPr kumimoji="0" lang="es-CO"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55" name="Rectángulo redondeado 106">
            <a:extLst>
              <a:ext uri="{FF2B5EF4-FFF2-40B4-BE49-F238E27FC236}">
                <a16:creationId xmlns:a16="http://schemas.microsoft.com/office/drawing/2014/main" id="{F0621446-66DD-4CFF-AA6E-2B9B33E4D192}"/>
              </a:ext>
            </a:extLst>
          </p:cNvPr>
          <p:cNvSpPr/>
          <p:nvPr/>
        </p:nvSpPr>
        <p:spPr>
          <a:xfrm>
            <a:off x="4014065" y="4508406"/>
            <a:ext cx="1434235" cy="441180"/>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400" b="1" dirty="0">
                <a:solidFill>
                  <a:prstClr val="black"/>
                </a:solidFill>
                <a:latin typeface="Calibri"/>
              </a:rPr>
              <a:t>3</a:t>
            </a:r>
            <a:r>
              <a:rPr kumimoji="0" lang="es-CO" sz="1400" b="1" i="0" u="none" strike="noStrike" kern="1200" cap="none" spc="0" normalizeH="0" baseline="0" noProof="0" dirty="0">
                <a:ln>
                  <a:noFill/>
                </a:ln>
                <a:solidFill>
                  <a:prstClr val="black"/>
                </a:solidFill>
                <a:effectLst/>
                <a:uLnTx/>
                <a:uFillTx/>
                <a:latin typeface="Calibri"/>
                <a:ea typeface="+mn-ea"/>
                <a:cs typeface="+mn-cs"/>
              </a:rPr>
              <a:t>0 AGOSTO</a:t>
            </a:r>
          </a:p>
        </p:txBody>
      </p:sp>
      <p:sp>
        <p:nvSpPr>
          <p:cNvPr id="56" name="Rectángulo redondeado 106">
            <a:extLst>
              <a:ext uri="{FF2B5EF4-FFF2-40B4-BE49-F238E27FC236}">
                <a16:creationId xmlns:a16="http://schemas.microsoft.com/office/drawing/2014/main" id="{7A63FD34-291D-4773-808C-0845DC15C2F4}"/>
              </a:ext>
            </a:extLst>
          </p:cNvPr>
          <p:cNvSpPr/>
          <p:nvPr/>
        </p:nvSpPr>
        <p:spPr>
          <a:xfrm>
            <a:off x="5670292" y="2422297"/>
            <a:ext cx="1509816" cy="440746"/>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2000" b="1" dirty="0">
                <a:solidFill>
                  <a:prstClr val="black"/>
                </a:solidFill>
                <a:latin typeface="Calibri"/>
              </a:rPr>
              <a:t>1</a:t>
            </a:r>
            <a:endParaRPr kumimoji="0" lang="es-CO"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57" name="Rectángulo redondeado 106">
            <a:extLst>
              <a:ext uri="{FF2B5EF4-FFF2-40B4-BE49-F238E27FC236}">
                <a16:creationId xmlns:a16="http://schemas.microsoft.com/office/drawing/2014/main" id="{EF94C5D0-BC6C-4D0A-A8C0-A48D3CBFE8F1}"/>
              </a:ext>
            </a:extLst>
          </p:cNvPr>
          <p:cNvSpPr/>
          <p:nvPr/>
        </p:nvSpPr>
        <p:spPr>
          <a:xfrm>
            <a:off x="5627437" y="3097587"/>
            <a:ext cx="1512007" cy="436213"/>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2000" b="1" dirty="0">
                <a:solidFill>
                  <a:prstClr val="black"/>
                </a:solidFill>
                <a:latin typeface="Calibri"/>
              </a:rPr>
              <a:t>7</a:t>
            </a:r>
            <a:endParaRPr kumimoji="0" lang="es-CO"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60" name="Rectángulo redondeado 106">
            <a:extLst>
              <a:ext uri="{FF2B5EF4-FFF2-40B4-BE49-F238E27FC236}">
                <a16:creationId xmlns:a16="http://schemas.microsoft.com/office/drawing/2014/main" id="{DA09C0C4-DEB2-4757-BBD4-740B8D07969A}"/>
              </a:ext>
            </a:extLst>
          </p:cNvPr>
          <p:cNvSpPr/>
          <p:nvPr/>
        </p:nvSpPr>
        <p:spPr>
          <a:xfrm>
            <a:off x="5627437" y="3808866"/>
            <a:ext cx="1502725" cy="432801"/>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prstClr val="black"/>
                </a:solidFill>
                <a:effectLst/>
                <a:uLnTx/>
                <a:uFillTx/>
                <a:latin typeface="Calibri"/>
                <a:ea typeface="+mn-ea"/>
                <a:cs typeface="+mn-cs"/>
              </a:rPr>
              <a:t>9</a:t>
            </a:r>
            <a:endParaRPr kumimoji="0" lang="es-CO"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64" name="Rectángulo redondeado 106">
            <a:extLst>
              <a:ext uri="{FF2B5EF4-FFF2-40B4-BE49-F238E27FC236}">
                <a16:creationId xmlns:a16="http://schemas.microsoft.com/office/drawing/2014/main" id="{CFEBED2E-5765-4E6E-9BAA-143C4530130F}"/>
              </a:ext>
            </a:extLst>
          </p:cNvPr>
          <p:cNvSpPr/>
          <p:nvPr/>
        </p:nvSpPr>
        <p:spPr>
          <a:xfrm>
            <a:off x="5632953" y="4508406"/>
            <a:ext cx="1506491" cy="441180"/>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6 OCTUBRE</a:t>
            </a:r>
          </a:p>
        </p:txBody>
      </p:sp>
      <p:sp>
        <p:nvSpPr>
          <p:cNvPr id="86" name="Rectángulo redondeado 106">
            <a:extLst>
              <a:ext uri="{FF2B5EF4-FFF2-40B4-BE49-F238E27FC236}">
                <a16:creationId xmlns:a16="http://schemas.microsoft.com/office/drawing/2014/main" id="{D94FC8A0-41EB-49B1-A4F7-F7A78726CD7B}"/>
              </a:ext>
            </a:extLst>
          </p:cNvPr>
          <p:cNvSpPr/>
          <p:nvPr/>
        </p:nvSpPr>
        <p:spPr>
          <a:xfrm>
            <a:off x="7314712" y="2379912"/>
            <a:ext cx="1486449" cy="440746"/>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2000" b="1" dirty="0">
                <a:solidFill>
                  <a:prstClr val="black"/>
                </a:solidFill>
                <a:latin typeface="Calibri"/>
              </a:rPr>
              <a:t>0</a:t>
            </a:r>
            <a:endParaRPr kumimoji="0" lang="es-CO"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87" name="Rectángulo redondeado 106">
            <a:extLst>
              <a:ext uri="{FF2B5EF4-FFF2-40B4-BE49-F238E27FC236}">
                <a16:creationId xmlns:a16="http://schemas.microsoft.com/office/drawing/2014/main" id="{90613E7A-9186-4CDF-A891-A04EEE08A6D5}"/>
              </a:ext>
            </a:extLst>
          </p:cNvPr>
          <p:cNvSpPr/>
          <p:nvPr/>
        </p:nvSpPr>
        <p:spPr>
          <a:xfrm>
            <a:off x="7314711" y="3095026"/>
            <a:ext cx="1486451" cy="436213"/>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2000" b="1" dirty="0">
                <a:solidFill>
                  <a:prstClr val="black"/>
                </a:solidFill>
                <a:latin typeface="Calibri"/>
              </a:rPr>
              <a:t>0</a:t>
            </a:r>
            <a:endParaRPr kumimoji="0" lang="es-CO"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88" name="Rectángulo redondeado 106">
            <a:extLst>
              <a:ext uri="{FF2B5EF4-FFF2-40B4-BE49-F238E27FC236}">
                <a16:creationId xmlns:a16="http://schemas.microsoft.com/office/drawing/2014/main" id="{5F8F8D6B-9CF4-4915-A1C7-7EC8374771E0}"/>
              </a:ext>
            </a:extLst>
          </p:cNvPr>
          <p:cNvSpPr/>
          <p:nvPr/>
        </p:nvSpPr>
        <p:spPr>
          <a:xfrm>
            <a:off x="7314712" y="3791588"/>
            <a:ext cx="1486451" cy="432801"/>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prstClr val="black"/>
                </a:solidFill>
                <a:effectLst/>
                <a:uLnTx/>
                <a:uFillTx/>
                <a:latin typeface="Calibri"/>
                <a:ea typeface="+mn-ea"/>
                <a:cs typeface="+mn-cs"/>
              </a:rPr>
              <a:t>5</a:t>
            </a:r>
            <a:endParaRPr kumimoji="0" lang="es-CO"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94" name="Rectángulo redondeado 106">
            <a:extLst>
              <a:ext uri="{FF2B5EF4-FFF2-40B4-BE49-F238E27FC236}">
                <a16:creationId xmlns:a16="http://schemas.microsoft.com/office/drawing/2014/main" id="{539D1681-40F1-4456-B53D-D5B2B24B3EF8}"/>
              </a:ext>
            </a:extLst>
          </p:cNvPr>
          <p:cNvSpPr/>
          <p:nvPr/>
        </p:nvSpPr>
        <p:spPr>
          <a:xfrm>
            <a:off x="7314712" y="4498776"/>
            <a:ext cx="1512231" cy="441180"/>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SIN FECHA DE INICIO</a:t>
            </a:r>
          </a:p>
        </p:txBody>
      </p:sp>
      <p:sp>
        <p:nvSpPr>
          <p:cNvPr id="95" name="Rectángulo redondeado 106">
            <a:extLst>
              <a:ext uri="{FF2B5EF4-FFF2-40B4-BE49-F238E27FC236}">
                <a16:creationId xmlns:a16="http://schemas.microsoft.com/office/drawing/2014/main" id="{66219491-9DBB-434B-A89F-091DF8D91BF0}"/>
              </a:ext>
            </a:extLst>
          </p:cNvPr>
          <p:cNvSpPr/>
          <p:nvPr/>
        </p:nvSpPr>
        <p:spPr>
          <a:xfrm>
            <a:off x="8986369" y="2379912"/>
            <a:ext cx="1437498" cy="440746"/>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2000" b="1" dirty="0">
                <a:solidFill>
                  <a:prstClr val="black"/>
                </a:solidFill>
                <a:latin typeface="Calibri"/>
              </a:rPr>
              <a:t>0</a:t>
            </a:r>
            <a:endParaRPr kumimoji="0" lang="es-CO"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96" name="Rectángulo redondeado 106">
            <a:extLst>
              <a:ext uri="{FF2B5EF4-FFF2-40B4-BE49-F238E27FC236}">
                <a16:creationId xmlns:a16="http://schemas.microsoft.com/office/drawing/2014/main" id="{CB9228B9-DCE4-48EA-8B1F-CA481EA3B8B8}"/>
              </a:ext>
            </a:extLst>
          </p:cNvPr>
          <p:cNvSpPr/>
          <p:nvPr/>
        </p:nvSpPr>
        <p:spPr>
          <a:xfrm>
            <a:off x="8986369" y="3103279"/>
            <a:ext cx="1437498" cy="436213"/>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2000" b="1" dirty="0">
                <a:solidFill>
                  <a:prstClr val="black"/>
                </a:solidFill>
                <a:latin typeface="Calibri"/>
              </a:rPr>
              <a:t>1</a:t>
            </a:r>
            <a:endParaRPr kumimoji="0" lang="es-CO"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97" name="Rectángulo redondeado 106">
            <a:extLst>
              <a:ext uri="{FF2B5EF4-FFF2-40B4-BE49-F238E27FC236}">
                <a16:creationId xmlns:a16="http://schemas.microsoft.com/office/drawing/2014/main" id="{6303D2A3-ABB9-4AD2-A117-C1BE7FD382D9}"/>
              </a:ext>
            </a:extLst>
          </p:cNvPr>
          <p:cNvSpPr/>
          <p:nvPr/>
        </p:nvSpPr>
        <p:spPr>
          <a:xfrm>
            <a:off x="8985713" y="3766108"/>
            <a:ext cx="1438153" cy="432801"/>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prstClr val="black"/>
                </a:solidFill>
                <a:effectLst/>
                <a:uLnTx/>
                <a:uFillTx/>
                <a:latin typeface="Calibri"/>
                <a:ea typeface="+mn-ea"/>
                <a:cs typeface="+mn-cs"/>
              </a:rPr>
              <a:t>6</a:t>
            </a:r>
            <a:endParaRPr kumimoji="0" lang="es-CO"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105" name="Rectángulo redondeado 106">
            <a:extLst>
              <a:ext uri="{FF2B5EF4-FFF2-40B4-BE49-F238E27FC236}">
                <a16:creationId xmlns:a16="http://schemas.microsoft.com/office/drawing/2014/main" id="{588C04D1-425C-42D1-8063-623D91975F30}"/>
              </a:ext>
            </a:extLst>
          </p:cNvPr>
          <p:cNvSpPr/>
          <p:nvPr/>
        </p:nvSpPr>
        <p:spPr>
          <a:xfrm>
            <a:off x="10656405" y="2377074"/>
            <a:ext cx="1379559" cy="440746"/>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2000" b="1" dirty="0">
                <a:solidFill>
                  <a:prstClr val="black"/>
                </a:solidFill>
                <a:latin typeface="Calibri"/>
              </a:rPr>
              <a:t>0</a:t>
            </a:r>
            <a:endParaRPr kumimoji="0" lang="es-CO"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107" name="Rectángulo redondeado 106">
            <a:extLst>
              <a:ext uri="{FF2B5EF4-FFF2-40B4-BE49-F238E27FC236}">
                <a16:creationId xmlns:a16="http://schemas.microsoft.com/office/drawing/2014/main" id="{6FC70A71-0BED-40E0-B28C-F2235A944A31}"/>
              </a:ext>
            </a:extLst>
          </p:cNvPr>
          <p:cNvSpPr/>
          <p:nvPr/>
        </p:nvSpPr>
        <p:spPr>
          <a:xfrm>
            <a:off x="10659629" y="3087957"/>
            <a:ext cx="1394660" cy="436213"/>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prstClr val="black"/>
                </a:solidFill>
                <a:effectLst/>
                <a:uLnTx/>
                <a:uFillTx/>
                <a:latin typeface="Calibri"/>
                <a:ea typeface="+mn-ea"/>
                <a:cs typeface="+mn-cs"/>
              </a:rPr>
              <a:t>0</a:t>
            </a:r>
          </a:p>
        </p:txBody>
      </p:sp>
      <p:sp>
        <p:nvSpPr>
          <p:cNvPr id="108" name="Rectángulo redondeado 106">
            <a:extLst>
              <a:ext uri="{FF2B5EF4-FFF2-40B4-BE49-F238E27FC236}">
                <a16:creationId xmlns:a16="http://schemas.microsoft.com/office/drawing/2014/main" id="{2352C0E5-01F5-402D-B41B-C0AB7DD4A9E7}"/>
              </a:ext>
            </a:extLst>
          </p:cNvPr>
          <p:cNvSpPr/>
          <p:nvPr/>
        </p:nvSpPr>
        <p:spPr>
          <a:xfrm>
            <a:off x="10644939" y="3791588"/>
            <a:ext cx="1394661" cy="432801"/>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prstClr val="black"/>
                </a:solidFill>
                <a:effectLst/>
                <a:uLnTx/>
                <a:uFillTx/>
                <a:latin typeface="Calibri"/>
                <a:ea typeface="+mn-ea"/>
                <a:cs typeface="+mn-cs"/>
              </a:rPr>
              <a:t>2</a:t>
            </a:r>
            <a:endParaRPr kumimoji="0" lang="es-CO"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66" name="Rectángulo redondeado 106">
            <a:extLst>
              <a:ext uri="{FF2B5EF4-FFF2-40B4-BE49-F238E27FC236}">
                <a16:creationId xmlns:a16="http://schemas.microsoft.com/office/drawing/2014/main" id="{56A92054-8F76-4AE6-BD89-684C402C75F5}"/>
              </a:ext>
            </a:extLst>
          </p:cNvPr>
          <p:cNvSpPr/>
          <p:nvPr/>
        </p:nvSpPr>
        <p:spPr>
          <a:xfrm>
            <a:off x="2362828" y="5189034"/>
            <a:ext cx="1438155" cy="565943"/>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i="0" u="none" strike="noStrike" kern="1200" cap="none" spc="0" normalizeH="0" baseline="0" noProof="0" dirty="0">
                <a:ln>
                  <a:noFill/>
                </a:ln>
                <a:solidFill>
                  <a:prstClr val="black"/>
                </a:solidFill>
                <a:effectLst/>
                <a:uLnTx/>
                <a:uFillTx/>
                <a:latin typeface="Calibri"/>
                <a:ea typeface="+mn-ea"/>
                <a:cs typeface="+mn-cs"/>
              </a:rPr>
              <a:t>SIN FECHA FINAL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149 B. MUEBLES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23 ÍTEM INMUEBLES</a:t>
            </a:r>
          </a:p>
        </p:txBody>
      </p:sp>
      <p:sp>
        <p:nvSpPr>
          <p:cNvPr id="67" name="Rectángulo redondeado 106">
            <a:extLst>
              <a:ext uri="{FF2B5EF4-FFF2-40B4-BE49-F238E27FC236}">
                <a16:creationId xmlns:a16="http://schemas.microsoft.com/office/drawing/2014/main" id="{DB2A4CD5-8F33-48E4-AE7A-C7FF692B326E}"/>
              </a:ext>
            </a:extLst>
          </p:cNvPr>
          <p:cNvSpPr/>
          <p:nvPr/>
        </p:nvSpPr>
        <p:spPr>
          <a:xfrm>
            <a:off x="2381139" y="5888836"/>
            <a:ext cx="1438155" cy="565943"/>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lvl="0" algn="ctr">
              <a:defRPr/>
            </a:pPr>
            <a:r>
              <a:rPr lang="es-CO" sz="1100" dirty="0">
                <a:solidFill>
                  <a:prstClr val="black"/>
                </a:solidFill>
              </a:rPr>
              <a:t>SIN FECHA FINAL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149 B. MUEBLES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27 ÍTEM INMUEBLES</a:t>
            </a:r>
          </a:p>
        </p:txBody>
      </p:sp>
      <p:sp>
        <p:nvSpPr>
          <p:cNvPr id="68" name="Rectángulo redondeado 106">
            <a:extLst>
              <a:ext uri="{FF2B5EF4-FFF2-40B4-BE49-F238E27FC236}">
                <a16:creationId xmlns:a16="http://schemas.microsoft.com/office/drawing/2014/main" id="{78DA913A-4FC9-48A8-883C-C008EAF85E9F}"/>
              </a:ext>
            </a:extLst>
          </p:cNvPr>
          <p:cNvSpPr/>
          <p:nvPr/>
        </p:nvSpPr>
        <p:spPr>
          <a:xfrm>
            <a:off x="4002006" y="5189034"/>
            <a:ext cx="1448091" cy="565943"/>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defRPr/>
            </a:pPr>
            <a:r>
              <a:rPr lang="es-CO" sz="1100" dirty="0">
                <a:solidFill>
                  <a:prstClr val="black"/>
                </a:solidFill>
              </a:rPr>
              <a:t>SIN FECHA FINAL</a:t>
            </a:r>
            <a:endParaRPr kumimoji="0" lang="es-CO" sz="11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180 B. MUEBLES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81 ÍTEM INMUEBLES</a:t>
            </a:r>
          </a:p>
        </p:txBody>
      </p:sp>
      <p:sp>
        <p:nvSpPr>
          <p:cNvPr id="69" name="Rectángulo redondeado 106">
            <a:extLst>
              <a:ext uri="{FF2B5EF4-FFF2-40B4-BE49-F238E27FC236}">
                <a16:creationId xmlns:a16="http://schemas.microsoft.com/office/drawing/2014/main" id="{1D4C2DA6-2816-4AA7-B0CA-764084D6F6BC}"/>
              </a:ext>
            </a:extLst>
          </p:cNvPr>
          <p:cNvSpPr/>
          <p:nvPr/>
        </p:nvSpPr>
        <p:spPr>
          <a:xfrm>
            <a:off x="4002011" y="5888836"/>
            <a:ext cx="1438892" cy="565943"/>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defRPr/>
            </a:pPr>
            <a:r>
              <a:rPr lang="es-CO" sz="1100" dirty="0">
                <a:solidFill>
                  <a:prstClr val="black"/>
                </a:solidFill>
              </a:rPr>
              <a:t>SIN FECHA FINAL</a:t>
            </a:r>
            <a:r>
              <a:rPr kumimoji="0" lang="es-CO" sz="1100" b="1" i="0" u="none" strike="noStrike" kern="1200" cap="none" spc="0" normalizeH="0" baseline="0" noProof="0" dirty="0">
                <a:ln>
                  <a:noFill/>
                </a:ln>
                <a:solidFill>
                  <a:prstClr val="black"/>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180 B. MUEBLES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81 ÍTEM INMUEBLES</a:t>
            </a:r>
          </a:p>
        </p:txBody>
      </p:sp>
      <p:sp>
        <p:nvSpPr>
          <p:cNvPr id="72" name="Rectángulo redondeado 106">
            <a:extLst>
              <a:ext uri="{FF2B5EF4-FFF2-40B4-BE49-F238E27FC236}">
                <a16:creationId xmlns:a16="http://schemas.microsoft.com/office/drawing/2014/main" id="{E5512929-EA24-4243-8C96-152859680BFF}"/>
              </a:ext>
            </a:extLst>
          </p:cNvPr>
          <p:cNvSpPr/>
          <p:nvPr/>
        </p:nvSpPr>
        <p:spPr>
          <a:xfrm>
            <a:off x="5632953" y="5180917"/>
            <a:ext cx="1506491" cy="565943"/>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defRPr/>
            </a:pPr>
            <a:r>
              <a:rPr lang="es-CO" sz="1100" dirty="0">
                <a:solidFill>
                  <a:prstClr val="black"/>
                </a:solidFill>
              </a:rPr>
              <a:t>SIN FECHA FINAL</a:t>
            </a:r>
            <a:endParaRPr kumimoji="0" lang="es-CO" sz="11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984 B. MUEBLES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189 ÍTEM INMUEBLES</a:t>
            </a:r>
          </a:p>
        </p:txBody>
      </p:sp>
      <p:sp>
        <p:nvSpPr>
          <p:cNvPr id="73" name="Rectángulo redondeado 106">
            <a:extLst>
              <a:ext uri="{FF2B5EF4-FFF2-40B4-BE49-F238E27FC236}">
                <a16:creationId xmlns:a16="http://schemas.microsoft.com/office/drawing/2014/main" id="{453476F6-6479-4907-9AF4-BAAC88FD23C8}"/>
              </a:ext>
            </a:extLst>
          </p:cNvPr>
          <p:cNvSpPr/>
          <p:nvPr/>
        </p:nvSpPr>
        <p:spPr>
          <a:xfrm>
            <a:off x="5629628" y="5888836"/>
            <a:ext cx="1509816" cy="565943"/>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defRPr/>
            </a:pPr>
            <a:r>
              <a:rPr lang="es-CO" sz="1100" dirty="0">
                <a:solidFill>
                  <a:prstClr val="black"/>
                </a:solidFill>
              </a:rPr>
              <a:t>SIN FECHA FINAL</a:t>
            </a:r>
            <a:r>
              <a:rPr kumimoji="0" lang="es-CO" sz="1100" b="1" i="0" u="none" strike="noStrike" kern="1200" cap="none" spc="0" normalizeH="0" baseline="0" noProof="0" dirty="0">
                <a:ln>
                  <a:noFill/>
                </a:ln>
                <a:solidFill>
                  <a:prstClr val="black"/>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984 B. MUEBLES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239 ÍTEM INMUEBLES</a:t>
            </a:r>
          </a:p>
        </p:txBody>
      </p:sp>
      <p:sp>
        <p:nvSpPr>
          <p:cNvPr id="74" name="Rectángulo redondeado 106">
            <a:extLst>
              <a:ext uri="{FF2B5EF4-FFF2-40B4-BE49-F238E27FC236}">
                <a16:creationId xmlns:a16="http://schemas.microsoft.com/office/drawing/2014/main" id="{D44C2815-FD75-4FC3-A3BD-D1EC0140CA06}"/>
              </a:ext>
            </a:extLst>
          </p:cNvPr>
          <p:cNvSpPr/>
          <p:nvPr/>
        </p:nvSpPr>
        <p:spPr>
          <a:xfrm>
            <a:off x="7314711" y="5209357"/>
            <a:ext cx="1506491" cy="565943"/>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defRPr/>
            </a:pPr>
            <a:r>
              <a:rPr lang="es-CO" sz="1100" dirty="0">
                <a:solidFill>
                  <a:prstClr val="black"/>
                </a:solidFill>
              </a:rPr>
              <a:t>SIN FECHA FINAL</a:t>
            </a:r>
            <a:endParaRPr kumimoji="0" lang="es-CO" sz="11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5.568 B. MUEBLES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85 ÍTEM INMUEBLES</a:t>
            </a:r>
          </a:p>
        </p:txBody>
      </p:sp>
      <p:sp>
        <p:nvSpPr>
          <p:cNvPr id="75" name="Rectángulo redondeado 106">
            <a:extLst>
              <a:ext uri="{FF2B5EF4-FFF2-40B4-BE49-F238E27FC236}">
                <a16:creationId xmlns:a16="http://schemas.microsoft.com/office/drawing/2014/main" id="{CD52328E-FAE0-4A07-9501-AED36205FFB2}"/>
              </a:ext>
            </a:extLst>
          </p:cNvPr>
          <p:cNvSpPr/>
          <p:nvPr/>
        </p:nvSpPr>
        <p:spPr>
          <a:xfrm>
            <a:off x="7314712" y="5902507"/>
            <a:ext cx="1512231" cy="565943"/>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defRPr/>
            </a:pPr>
            <a:r>
              <a:rPr lang="es-CO" sz="1100" dirty="0">
                <a:solidFill>
                  <a:prstClr val="black"/>
                </a:solidFill>
              </a:rPr>
              <a:t>SIN FECHA FINAL</a:t>
            </a:r>
            <a:r>
              <a:rPr kumimoji="0" lang="es-CO" sz="1100" b="1" i="0" u="none" strike="noStrike" kern="1200" cap="none" spc="0" normalizeH="0" baseline="0" noProof="0" dirty="0">
                <a:ln>
                  <a:noFill/>
                </a:ln>
                <a:solidFill>
                  <a:prstClr val="black"/>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5.568 B. MUEBLES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104 ÍTEM INMUEBLES</a:t>
            </a:r>
          </a:p>
        </p:txBody>
      </p:sp>
      <p:sp>
        <p:nvSpPr>
          <p:cNvPr id="76" name="Rectángulo redondeado 106">
            <a:extLst>
              <a:ext uri="{FF2B5EF4-FFF2-40B4-BE49-F238E27FC236}">
                <a16:creationId xmlns:a16="http://schemas.microsoft.com/office/drawing/2014/main" id="{9B7C6396-957C-47B2-8296-2A254E4525FA}"/>
              </a:ext>
            </a:extLst>
          </p:cNvPr>
          <p:cNvSpPr/>
          <p:nvPr/>
        </p:nvSpPr>
        <p:spPr>
          <a:xfrm>
            <a:off x="8988835" y="4483726"/>
            <a:ext cx="1435032" cy="441180"/>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SIN FECHA DE INICIO</a:t>
            </a:r>
          </a:p>
        </p:txBody>
      </p:sp>
      <p:sp>
        <p:nvSpPr>
          <p:cNvPr id="77" name="Rectángulo redondeado 106">
            <a:extLst>
              <a:ext uri="{FF2B5EF4-FFF2-40B4-BE49-F238E27FC236}">
                <a16:creationId xmlns:a16="http://schemas.microsoft.com/office/drawing/2014/main" id="{E16BDDA8-4B3C-4224-A205-8CC20B4EAF98}"/>
              </a:ext>
            </a:extLst>
          </p:cNvPr>
          <p:cNvSpPr/>
          <p:nvPr/>
        </p:nvSpPr>
        <p:spPr>
          <a:xfrm>
            <a:off x="8996469" y="5180917"/>
            <a:ext cx="1438153" cy="568079"/>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defRPr/>
            </a:pPr>
            <a:r>
              <a:rPr lang="es-CO" sz="1100" dirty="0">
                <a:solidFill>
                  <a:prstClr val="black"/>
                </a:solidFill>
              </a:rPr>
              <a:t>SIN FECHA FINAL</a:t>
            </a:r>
            <a:r>
              <a:rPr kumimoji="0" lang="es-CO" sz="1100" b="1" i="0" u="none" strike="noStrike" kern="1200" cap="none" spc="0" normalizeH="0" baseline="0" noProof="0" dirty="0">
                <a:ln>
                  <a:noFill/>
                </a:ln>
                <a:solidFill>
                  <a:prstClr val="black"/>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34.818 B. MUEBLES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56 ÍTEM INMUEBLES</a:t>
            </a:r>
          </a:p>
        </p:txBody>
      </p:sp>
      <p:sp>
        <p:nvSpPr>
          <p:cNvPr id="78" name="Rectángulo redondeado 106">
            <a:extLst>
              <a:ext uri="{FF2B5EF4-FFF2-40B4-BE49-F238E27FC236}">
                <a16:creationId xmlns:a16="http://schemas.microsoft.com/office/drawing/2014/main" id="{EB20213B-F1BF-4F07-B52A-1CF56492DEA8}"/>
              </a:ext>
            </a:extLst>
          </p:cNvPr>
          <p:cNvSpPr/>
          <p:nvPr/>
        </p:nvSpPr>
        <p:spPr>
          <a:xfrm>
            <a:off x="9009902" y="5888835"/>
            <a:ext cx="1442893" cy="565943"/>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defRPr/>
            </a:pPr>
            <a:r>
              <a:rPr lang="es-CO" sz="1100" dirty="0">
                <a:solidFill>
                  <a:prstClr val="black"/>
                </a:solidFill>
              </a:rPr>
              <a:t>SIN FECHA FINAL</a:t>
            </a:r>
            <a:r>
              <a:rPr kumimoji="0" lang="es-CO" sz="1100" b="1" i="0" u="none" strike="noStrike" kern="1200" cap="none" spc="0" normalizeH="0" baseline="0" noProof="0" dirty="0">
                <a:ln>
                  <a:noFill/>
                </a:ln>
                <a:solidFill>
                  <a:prstClr val="black"/>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34.818 B. MUEBLES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60 ÍTEM INMUEBLES</a:t>
            </a:r>
          </a:p>
        </p:txBody>
      </p:sp>
      <p:sp>
        <p:nvSpPr>
          <p:cNvPr id="80" name="Rectángulo redondeado 106">
            <a:extLst>
              <a:ext uri="{FF2B5EF4-FFF2-40B4-BE49-F238E27FC236}">
                <a16:creationId xmlns:a16="http://schemas.microsoft.com/office/drawing/2014/main" id="{9A21EBCF-990A-49F7-9E21-9B94512B7444}"/>
              </a:ext>
            </a:extLst>
          </p:cNvPr>
          <p:cNvSpPr/>
          <p:nvPr/>
        </p:nvSpPr>
        <p:spPr>
          <a:xfrm>
            <a:off x="10654017" y="4500476"/>
            <a:ext cx="1388297" cy="441180"/>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SIN FECHA DE INICIO</a:t>
            </a:r>
          </a:p>
        </p:txBody>
      </p:sp>
      <p:sp>
        <p:nvSpPr>
          <p:cNvPr id="82" name="Rectángulo redondeado 106">
            <a:extLst>
              <a:ext uri="{FF2B5EF4-FFF2-40B4-BE49-F238E27FC236}">
                <a16:creationId xmlns:a16="http://schemas.microsoft.com/office/drawing/2014/main" id="{9AF50182-E84E-48CB-A927-D66C87CD21CE}"/>
              </a:ext>
            </a:extLst>
          </p:cNvPr>
          <p:cNvSpPr/>
          <p:nvPr/>
        </p:nvSpPr>
        <p:spPr>
          <a:xfrm>
            <a:off x="10644939" y="5183053"/>
            <a:ext cx="1388297" cy="565943"/>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defRPr/>
            </a:pPr>
            <a:r>
              <a:rPr lang="es-CO" sz="1100" dirty="0">
                <a:solidFill>
                  <a:prstClr val="black"/>
                </a:solidFill>
              </a:rPr>
              <a:t>SIN FECHA FINAL</a:t>
            </a:r>
            <a:endParaRPr kumimoji="0" lang="es-CO" sz="11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153 B. MUEBLES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3 ÍTEM INMUEBLES</a:t>
            </a:r>
          </a:p>
        </p:txBody>
      </p:sp>
      <p:sp>
        <p:nvSpPr>
          <p:cNvPr id="84" name="Rectángulo redondeado 106">
            <a:extLst>
              <a:ext uri="{FF2B5EF4-FFF2-40B4-BE49-F238E27FC236}">
                <a16:creationId xmlns:a16="http://schemas.microsoft.com/office/drawing/2014/main" id="{936D0AAB-6741-44F4-8621-CCB4EA0E71CD}"/>
              </a:ext>
            </a:extLst>
          </p:cNvPr>
          <p:cNvSpPr/>
          <p:nvPr/>
        </p:nvSpPr>
        <p:spPr>
          <a:xfrm>
            <a:off x="10644939" y="5873684"/>
            <a:ext cx="1414992" cy="565943"/>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ctr">
              <a:defRPr/>
            </a:pPr>
            <a:r>
              <a:rPr lang="es-CO" sz="1100" dirty="0">
                <a:solidFill>
                  <a:prstClr val="black"/>
                </a:solidFill>
              </a:rPr>
              <a:t>SIN FECHA FINAL</a:t>
            </a:r>
            <a:endParaRPr kumimoji="0" lang="es-CO" sz="11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153 B. MUEBLES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Calibri"/>
                <a:ea typeface="+mn-ea"/>
                <a:cs typeface="+mn-cs"/>
              </a:rPr>
              <a:t>3 ÍTEM INMUEBLES</a:t>
            </a:r>
          </a:p>
        </p:txBody>
      </p:sp>
      <p:pic>
        <p:nvPicPr>
          <p:cNvPr id="85" name="Imagen 84">
            <a:extLst>
              <a:ext uri="{FF2B5EF4-FFF2-40B4-BE49-F238E27FC236}">
                <a16:creationId xmlns:a16="http://schemas.microsoft.com/office/drawing/2014/main" id="{9597990C-F71E-4537-BEAF-945FF8029B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79117" y="-4441"/>
            <a:ext cx="3000181" cy="515484"/>
          </a:xfrm>
          <a:prstGeom prst="rect">
            <a:avLst/>
          </a:prstGeom>
        </p:spPr>
      </p:pic>
    </p:spTree>
    <p:extLst>
      <p:ext uri="{BB962C8B-B14F-4D97-AF65-F5344CB8AC3E}">
        <p14:creationId xmlns:p14="http://schemas.microsoft.com/office/powerpoint/2010/main" val="196744557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713" y="17564"/>
            <a:ext cx="1715135" cy="745490"/>
          </a:xfrm>
          <a:prstGeom prst="rect">
            <a:avLst/>
          </a:prstGeom>
        </p:spPr>
      </p:pic>
      <p:sp>
        <p:nvSpPr>
          <p:cNvPr id="20" name="Rectángulo 19">
            <a:extLst>
              <a:ext uri="{FF2B5EF4-FFF2-40B4-BE49-F238E27FC236}">
                <a16:creationId xmlns:a16="http://schemas.microsoft.com/office/drawing/2014/main" id="{C9AE3ADC-1007-483A-B231-1FA69CD92552}"/>
              </a:ext>
            </a:extLst>
          </p:cNvPr>
          <p:cNvSpPr/>
          <p:nvPr/>
        </p:nvSpPr>
        <p:spPr>
          <a:xfrm>
            <a:off x="9287170" y="6521551"/>
            <a:ext cx="2900517" cy="33855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CuadroTexto 24">
            <a:extLst>
              <a:ext uri="{FF2B5EF4-FFF2-40B4-BE49-F238E27FC236}">
                <a16:creationId xmlns:a16="http://schemas.microsoft.com/office/drawing/2014/main" id="{72EAADFC-560B-4233-B008-CF449E0D5616}"/>
              </a:ext>
            </a:extLst>
          </p:cNvPr>
          <p:cNvSpPr txBox="1"/>
          <p:nvPr/>
        </p:nvSpPr>
        <p:spPr>
          <a:xfrm>
            <a:off x="9328970" y="6537521"/>
            <a:ext cx="281691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Gerencia de Proyectos Especiales</a:t>
            </a:r>
          </a:p>
        </p:txBody>
      </p:sp>
      <p:sp>
        <p:nvSpPr>
          <p:cNvPr id="79" name="Rectángulo redondeado 106">
            <a:extLst>
              <a:ext uri="{FF2B5EF4-FFF2-40B4-BE49-F238E27FC236}">
                <a16:creationId xmlns:a16="http://schemas.microsoft.com/office/drawing/2014/main" id="{EA8A7E77-07CA-4AD4-880A-CB905549F225}"/>
              </a:ext>
            </a:extLst>
          </p:cNvPr>
          <p:cNvSpPr/>
          <p:nvPr/>
        </p:nvSpPr>
        <p:spPr>
          <a:xfrm>
            <a:off x="2317376" y="2410100"/>
            <a:ext cx="1438156" cy="571824"/>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300" b="1" i="0" u="none" strike="noStrike" kern="1200" cap="none" spc="0" normalizeH="0" baseline="0" noProof="0" dirty="0">
                <a:ln>
                  <a:noFill/>
                </a:ln>
                <a:solidFill>
                  <a:srgbClr val="007033"/>
                </a:solidFill>
                <a:effectLst/>
                <a:uLnTx/>
                <a:uFillTx/>
                <a:latin typeface="Calibri"/>
                <a:ea typeface="+mn-ea"/>
                <a:cs typeface="+mn-cs"/>
              </a:rPr>
              <a:t>9 COORDENADAS</a:t>
            </a:r>
          </a:p>
          <a:p>
            <a:pPr marL="0" marR="0" lvl="0" indent="0" algn="ctr" defTabSz="914400" rtl="0" eaLnBrk="1" fontAlgn="auto" latinLnBrk="0" hangingPunct="1">
              <a:lnSpc>
                <a:spcPct val="100000"/>
              </a:lnSpc>
              <a:spcBef>
                <a:spcPts val="0"/>
              </a:spcBef>
              <a:spcAft>
                <a:spcPts val="0"/>
              </a:spcAft>
              <a:buClrTx/>
              <a:buSzTx/>
              <a:buFontTx/>
              <a:buNone/>
              <a:tabLst/>
              <a:defRPr/>
            </a:pPr>
            <a:r>
              <a:rPr lang="es-CO" sz="1300" b="1" dirty="0">
                <a:solidFill>
                  <a:srgbClr val="C00000"/>
                </a:solidFill>
                <a:latin typeface="Calibri"/>
              </a:rPr>
              <a:t>5 CERRADOS</a:t>
            </a:r>
            <a:endParaRPr kumimoji="0" lang="es-CO" sz="1300" b="1" i="0" u="none" strike="noStrike" kern="1200" cap="none" spc="0" normalizeH="0" baseline="0" noProof="0" dirty="0">
              <a:ln>
                <a:noFill/>
              </a:ln>
              <a:solidFill>
                <a:srgbClr val="C00000"/>
              </a:solidFill>
              <a:effectLst/>
              <a:uLnTx/>
              <a:uFillTx/>
              <a:latin typeface="Calibri"/>
            </a:endParaRPr>
          </a:p>
        </p:txBody>
      </p:sp>
      <p:sp>
        <p:nvSpPr>
          <p:cNvPr id="81" name="Rectángulo redondeado 106">
            <a:extLst>
              <a:ext uri="{FF2B5EF4-FFF2-40B4-BE49-F238E27FC236}">
                <a16:creationId xmlns:a16="http://schemas.microsoft.com/office/drawing/2014/main" id="{F1ACBC86-7852-4B9B-863D-FD62A0CB391B}"/>
              </a:ext>
            </a:extLst>
          </p:cNvPr>
          <p:cNvSpPr/>
          <p:nvPr/>
        </p:nvSpPr>
        <p:spPr>
          <a:xfrm>
            <a:off x="2322988" y="3346665"/>
            <a:ext cx="1438156" cy="565942"/>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lvl="0" algn="ctr">
              <a:defRPr/>
            </a:pPr>
            <a:r>
              <a:rPr lang="es-CO" sz="1300" b="1" dirty="0">
                <a:solidFill>
                  <a:srgbClr val="007033"/>
                </a:solidFill>
              </a:rPr>
              <a:t>53 ENTREGADOS</a:t>
            </a:r>
          </a:p>
          <a:p>
            <a:pPr lvl="0" algn="ctr">
              <a:defRPr/>
            </a:pPr>
            <a:r>
              <a:rPr lang="es-CO" sz="1300" b="1" dirty="0">
                <a:solidFill>
                  <a:srgbClr val="C00000"/>
                </a:solidFill>
              </a:rPr>
              <a:t>175 CERRADOS</a:t>
            </a:r>
          </a:p>
        </p:txBody>
      </p:sp>
      <p:sp>
        <p:nvSpPr>
          <p:cNvPr id="90" name="Rectángulo redondeado 45">
            <a:extLst>
              <a:ext uri="{FF2B5EF4-FFF2-40B4-BE49-F238E27FC236}">
                <a16:creationId xmlns:a16="http://schemas.microsoft.com/office/drawing/2014/main" id="{AF9461E6-0524-46AB-9028-A190A8398525}"/>
              </a:ext>
            </a:extLst>
          </p:cNvPr>
          <p:cNvSpPr/>
          <p:nvPr/>
        </p:nvSpPr>
        <p:spPr>
          <a:xfrm>
            <a:off x="222679" y="2412247"/>
            <a:ext cx="1823321" cy="565942"/>
          </a:xfrm>
          <a:prstGeom prst="roundRect">
            <a:avLst/>
          </a:prstGeom>
          <a:solidFill>
            <a:srgbClr val="00B0F0">
              <a:alpha val="41000"/>
            </a:srgbClr>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INMUEBLES</a:t>
            </a:r>
          </a:p>
        </p:txBody>
      </p:sp>
      <p:sp>
        <p:nvSpPr>
          <p:cNvPr id="91" name="Rectángulo redondeado 45">
            <a:extLst>
              <a:ext uri="{FF2B5EF4-FFF2-40B4-BE49-F238E27FC236}">
                <a16:creationId xmlns:a16="http://schemas.microsoft.com/office/drawing/2014/main" id="{A320AC3D-45E6-43C3-90BC-5D13E16ED860}"/>
              </a:ext>
            </a:extLst>
          </p:cNvPr>
          <p:cNvSpPr/>
          <p:nvPr/>
        </p:nvSpPr>
        <p:spPr>
          <a:xfrm>
            <a:off x="228292" y="3366827"/>
            <a:ext cx="1823321" cy="565941"/>
          </a:xfrm>
          <a:prstGeom prst="roundRect">
            <a:avLst/>
          </a:prstGeom>
          <a:solidFill>
            <a:srgbClr val="00B0F0">
              <a:alpha val="41000"/>
            </a:srgbClr>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MUEBLES Y ENSERES</a:t>
            </a:r>
          </a:p>
        </p:txBody>
      </p:sp>
      <p:sp>
        <p:nvSpPr>
          <p:cNvPr id="92" name="Rectángulo redondeado 45">
            <a:extLst>
              <a:ext uri="{FF2B5EF4-FFF2-40B4-BE49-F238E27FC236}">
                <a16:creationId xmlns:a16="http://schemas.microsoft.com/office/drawing/2014/main" id="{A733C2DC-42A6-452A-B5AF-691B84E6984C}"/>
              </a:ext>
            </a:extLst>
          </p:cNvPr>
          <p:cNvSpPr/>
          <p:nvPr/>
        </p:nvSpPr>
        <p:spPr>
          <a:xfrm>
            <a:off x="221302" y="4317313"/>
            <a:ext cx="1823321" cy="565941"/>
          </a:xfrm>
          <a:prstGeom prst="roundRect">
            <a:avLst/>
          </a:prstGeom>
          <a:solidFill>
            <a:srgbClr val="00B0F0">
              <a:alpha val="41000"/>
            </a:srgbClr>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VEHÍCULOS</a:t>
            </a:r>
          </a:p>
        </p:txBody>
      </p:sp>
      <p:sp>
        <p:nvSpPr>
          <p:cNvPr id="59" name="Rectángulo redondeado 45">
            <a:extLst>
              <a:ext uri="{FF2B5EF4-FFF2-40B4-BE49-F238E27FC236}">
                <a16:creationId xmlns:a16="http://schemas.microsoft.com/office/drawing/2014/main" id="{DC8CE8E6-90D8-4590-B727-73724C7958D5}"/>
              </a:ext>
            </a:extLst>
          </p:cNvPr>
          <p:cNvSpPr/>
          <p:nvPr/>
        </p:nvSpPr>
        <p:spPr>
          <a:xfrm>
            <a:off x="221302" y="5290911"/>
            <a:ext cx="1823321" cy="565941"/>
          </a:xfrm>
          <a:prstGeom prst="roundRect">
            <a:avLst/>
          </a:prstGeom>
          <a:solidFill>
            <a:srgbClr val="00B0F0">
              <a:alpha val="41000"/>
            </a:srgbClr>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SEMOVIENTES</a:t>
            </a:r>
          </a:p>
        </p:txBody>
      </p:sp>
      <p:sp>
        <p:nvSpPr>
          <p:cNvPr id="42" name="Rectángulo redondeado 36">
            <a:extLst>
              <a:ext uri="{FF2B5EF4-FFF2-40B4-BE49-F238E27FC236}">
                <a16:creationId xmlns:a16="http://schemas.microsoft.com/office/drawing/2014/main" id="{9CC9B98D-B0CB-4F07-B7D5-7E7F4D3B8C5F}"/>
              </a:ext>
            </a:extLst>
          </p:cNvPr>
          <p:cNvSpPr/>
          <p:nvPr/>
        </p:nvSpPr>
        <p:spPr>
          <a:xfrm>
            <a:off x="2316000" y="850549"/>
            <a:ext cx="9685953" cy="601642"/>
          </a:xfrm>
          <a:prstGeom prst="roundRect">
            <a:avLst/>
          </a:prstGeom>
          <a:solidFill>
            <a:schemeClr val="tx2">
              <a:lumMod val="75000"/>
            </a:schemeClr>
          </a:solidFill>
          <a:ln w="28575">
            <a:solidFill>
              <a:schemeClr val="bg1">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2400" b="1" dirty="0">
                <a:solidFill>
                  <a:schemeClr val="bg1"/>
                </a:solidFill>
                <a:latin typeface="Calibri"/>
              </a:rPr>
              <a:t>RESULTADOS COMISIONES CON CORTE AL 19 DE NOVIEMBRE DE 2020</a:t>
            </a:r>
            <a:endParaRPr kumimoji="0" lang="es-CO" sz="2400" b="1" i="0" u="none" strike="noStrike" kern="1200" cap="none" spc="0" normalizeH="0" baseline="0" noProof="0" dirty="0">
              <a:ln>
                <a:noFill/>
              </a:ln>
              <a:solidFill>
                <a:schemeClr val="bg1"/>
              </a:solidFill>
              <a:effectLst/>
              <a:uLnTx/>
              <a:uFillTx/>
              <a:latin typeface="Calibri"/>
            </a:endParaRPr>
          </a:p>
        </p:txBody>
      </p:sp>
      <p:sp>
        <p:nvSpPr>
          <p:cNvPr id="40" name="Rectángulo redondeado 45">
            <a:extLst>
              <a:ext uri="{FF2B5EF4-FFF2-40B4-BE49-F238E27FC236}">
                <a16:creationId xmlns:a16="http://schemas.microsoft.com/office/drawing/2014/main" id="{C4681EC2-CCDC-4B69-8805-ADC3A649C1AA}"/>
              </a:ext>
            </a:extLst>
          </p:cNvPr>
          <p:cNvSpPr/>
          <p:nvPr/>
        </p:nvSpPr>
        <p:spPr>
          <a:xfrm>
            <a:off x="2317375" y="1654437"/>
            <a:ext cx="1446546" cy="510974"/>
          </a:xfrm>
          <a:prstGeom prst="roundRect">
            <a:avLst/>
          </a:prstGeom>
          <a:solidFill>
            <a:srgbClr val="00B0F0"/>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300" b="1" i="0" u="none" strike="noStrike" kern="1200" cap="none" spc="0" normalizeH="0" baseline="0" noProof="0" dirty="0">
                <a:ln>
                  <a:noFill/>
                </a:ln>
                <a:solidFill>
                  <a:prstClr val="black"/>
                </a:solidFill>
                <a:effectLst/>
                <a:uLnTx/>
                <a:uFillTx/>
                <a:latin typeface="Calibri"/>
                <a:ea typeface="+mn-ea"/>
                <a:cs typeface="+mn-cs"/>
              </a:rPr>
              <a:t>NOROCCIDENTAL</a:t>
            </a:r>
          </a:p>
        </p:txBody>
      </p:sp>
      <p:sp>
        <p:nvSpPr>
          <p:cNvPr id="41" name="Rectángulo redondeado 45">
            <a:extLst>
              <a:ext uri="{FF2B5EF4-FFF2-40B4-BE49-F238E27FC236}">
                <a16:creationId xmlns:a16="http://schemas.microsoft.com/office/drawing/2014/main" id="{59FED8D7-4B3B-4A76-92D7-917545DA7F65}"/>
              </a:ext>
            </a:extLst>
          </p:cNvPr>
          <p:cNvSpPr/>
          <p:nvPr/>
        </p:nvSpPr>
        <p:spPr>
          <a:xfrm>
            <a:off x="3945606" y="1635291"/>
            <a:ext cx="1489443" cy="510974"/>
          </a:xfrm>
          <a:prstGeom prst="roundRect">
            <a:avLst/>
          </a:prstGeom>
          <a:solidFill>
            <a:srgbClr val="7030A0"/>
          </a:solidFill>
          <a:ln w="28575">
            <a:solidFill>
              <a:srgbClr val="7030A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schemeClr val="bg1"/>
                </a:solidFill>
                <a:effectLst/>
                <a:uLnTx/>
                <a:uFillTx/>
                <a:latin typeface="Calibri"/>
                <a:ea typeface="+mn-ea"/>
                <a:cs typeface="+mn-cs"/>
              </a:rPr>
              <a:t>MAGDALENA MEDIO</a:t>
            </a:r>
          </a:p>
        </p:txBody>
      </p:sp>
      <p:sp>
        <p:nvSpPr>
          <p:cNvPr id="43" name="Rectángulo redondeado 45">
            <a:extLst>
              <a:ext uri="{FF2B5EF4-FFF2-40B4-BE49-F238E27FC236}">
                <a16:creationId xmlns:a16="http://schemas.microsoft.com/office/drawing/2014/main" id="{8940B065-F4DC-4F7F-A6AD-742DAF862DE5}"/>
              </a:ext>
            </a:extLst>
          </p:cNvPr>
          <p:cNvSpPr/>
          <p:nvPr/>
        </p:nvSpPr>
        <p:spPr>
          <a:xfrm>
            <a:off x="5634981" y="1635291"/>
            <a:ext cx="1489955" cy="510974"/>
          </a:xfrm>
          <a:prstGeom prst="roundRect">
            <a:avLst/>
          </a:prstGeom>
          <a:solidFill>
            <a:srgbClr val="92D050"/>
          </a:solidFill>
          <a:ln w="28575">
            <a:solidFill>
              <a:srgbClr val="92D05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ORIENTAL</a:t>
            </a:r>
          </a:p>
        </p:txBody>
      </p:sp>
      <p:sp>
        <p:nvSpPr>
          <p:cNvPr id="44" name="Rectángulo redondeado 45">
            <a:extLst>
              <a:ext uri="{FF2B5EF4-FFF2-40B4-BE49-F238E27FC236}">
                <a16:creationId xmlns:a16="http://schemas.microsoft.com/office/drawing/2014/main" id="{830F79B5-46D5-45AA-81AF-D8F14C3559C9}"/>
              </a:ext>
            </a:extLst>
          </p:cNvPr>
          <p:cNvSpPr/>
          <p:nvPr/>
        </p:nvSpPr>
        <p:spPr>
          <a:xfrm>
            <a:off x="7397629" y="1654437"/>
            <a:ext cx="1370247" cy="510974"/>
          </a:xfrm>
          <a:prstGeom prst="roundRect">
            <a:avLst/>
          </a:prstGeom>
          <a:solidFill>
            <a:schemeClr val="accent6">
              <a:lumMod val="75000"/>
            </a:schemeClr>
          </a:solidFill>
          <a:ln w="28575">
            <a:solidFill>
              <a:schemeClr val="accent6">
                <a:lumMod val="7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SUR</a:t>
            </a:r>
          </a:p>
        </p:txBody>
      </p:sp>
      <p:sp>
        <p:nvSpPr>
          <p:cNvPr id="45" name="Rectángulo redondeado 45">
            <a:extLst>
              <a:ext uri="{FF2B5EF4-FFF2-40B4-BE49-F238E27FC236}">
                <a16:creationId xmlns:a16="http://schemas.microsoft.com/office/drawing/2014/main" id="{FD5FB328-3C15-4199-92CA-951DD198F257}"/>
              </a:ext>
            </a:extLst>
          </p:cNvPr>
          <p:cNvSpPr/>
          <p:nvPr/>
        </p:nvSpPr>
        <p:spPr>
          <a:xfrm>
            <a:off x="9028378" y="1654437"/>
            <a:ext cx="1370247" cy="510974"/>
          </a:xfrm>
          <a:prstGeom prst="roundRect">
            <a:avLst/>
          </a:prstGeom>
          <a:solidFill>
            <a:srgbClr val="53D9D9"/>
          </a:solidFill>
          <a:ln w="28575">
            <a:solidFill>
              <a:srgbClr val="53D9D9"/>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400" b="1" dirty="0">
                <a:solidFill>
                  <a:prstClr val="black"/>
                </a:solidFill>
                <a:latin typeface="Calibri"/>
              </a:rPr>
              <a:t>BOCAC</a:t>
            </a:r>
            <a:endParaRPr kumimoji="0" lang="es-CO"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6" name="Rectángulo redondeado 45">
            <a:extLst>
              <a:ext uri="{FF2B5EF4-FFF2-40B4-BE49-F238E27FC236}">
                <a16:creationId xmlns:a16="http://schemas.microsoft.com/office/drawing/2014/main" id="{D762AF22-D335-4F27-8516-336636B03539}"/>
              </a:ext>
            </a:extLst>
          </p:cNvPr>
          <p:cNvSpPr/>
          <p:nvPr/>
        </p:nvSpPr>
        <p:spPr>
          <a:xfrm>
            <a:off x="10699069" y="1654437"/>
            <a:ext cx="1370247" cy="510974"/>
          </a:xfrm>
          <a:prstGeom prst="roundRect">
            <a:avLst/>
          </a:prstGeom>
          <a:solidFill>
            <a:srgbClr val="C00000"/>
          </a:solidFill>
          <a:ln w="28575">
            <a:solidFill>
              <a:srgbClr val="C0000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schemeClr val="bg1"/>
                </a:solidFill>
                <a:effectLst/>
                <a:uLnTx/>
                <a:uFillTx/>
                <a:latin typeface="Calibri"/>
                <a:ea typeface="+mn-ea"/>
                <a:cs typeface="+mn-cs"/>
              </a:rPr>
              <a:t>CARIBE</a:t>
            </a:r>
          </a:p>
        </p:txBody>
      </p:sp>
      <p:sp>
        <p:nvSpPr>
          <p:cNvPr id="86" name="Rectángulo redondeado 106">
            <a:extLst>
              <a:ext uri="{FF2B5EF4-FFF2-40B4-BE49-F238E27FC236}">
                <a16:creationId xmlns:a16="http://schemas.microsoft.com/office/drawing/2014/main" id="{D94FC8A0-41EB-49B1-A4F7-F7A78726CD7B}"/>
              </a:ext>
            </a:extLst>
          </p:cNvPr>
          <p:cNvSpPr/>
          <p:nvPr/>
        </p:nvSpPr>
        <p:spPr>
          <a:xfrm>
            <a:off x="7369994" y="2393249"/>
            <a:ext cx="1375187" cy="571824"/>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a:t>
            </a:r>
          </a:p>
        </p:txBody>
      </p:sp>
      <p:sp>
        <p:nvSpPr>
          <p:cNvPr id="87" name="Rectángulo redondeado 106">
            <a:extLst>
              <a:ext uri="{FF2B5EF4-FFF2-40B4-BE49-F238E27FC236}">
                <a16:creationId xmlns:a16="http://schemas.microsoft.com/office/drawing/2014/main" id="{90613E7A-9186-4CDF-A891-A04EEE08A6D5}"/>
              </a:ext>
            </a:extLst>
          </p:cNvPr>
          <p:cNvSpPr/>
          <p:nvPr/>
        </p:nvSpPr>
        <p:spPr>
          <a:xfrm>
            <a:off x="7369995" y="3336883"/>
            <a:ext cx="1380800" cy="565942"/>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400" b="1" dirty="0">
                <a:solidFill>
                  <a:prstClr val="black"/>
                </a:solidFill>
                <a:latin typeface="Calibri"/>
              </a:rPr>
              <a:t>/</a:t>
            </a:r>
            <a:endParaRPr kumimoji="0" lang="es-CO"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88" name="Rectángulo redondeado 106">
            <a:extLst>
              <a:ext uri="{FF2B5EF4-FFF2-40B4-BE49-F238E27FC236}">
                <a16:creationId xmlns:a16="http://schemas.microsoft.com/office/drawing/2014/main" id="{5F8F8D6B-9CF4-4915-A1C7-7EC8374771E0}"/>
              </a:ext>
            </a:extLst>
          </p:cNvPr>
          <p:cNvSpPr/>
          <p:nvPr/>
        </p:nvSpPr>
        <p:spPr>
          <a:xfrm>
            <a:off x="7363008" y="4276064"/>
            <a:ext cx="1380799" cy="561516"/>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a:t>
            </a:r>
          </a:p>
        </p:txBody>
      </p:sp>
      <p:sp>
        <p:nvSpPr>
          <p:cNvPr id="94" name="Rectángulo redondeado 106">
            <a:extLst>
              <a:ext uri="{FF2B5EF4-FFF2-40B4-BE49-F238E27FC236}">
                <a16:creationId xmlns:a16="http://schemas.microsoft.com/office/drawing/2014/main" id="{539D1681-40F1-4456-B53D-D5B2B24B3EF8}"/>
              </a:ext>
            </a:extLst>
          </p:cNvPr>
          <p:cNvSpPr/>
          <p:nvPr/>
        </p:nvSpPr>
        <p:spPr>
          <a:xfrm>
            <a:off x="7387077" y="5248930"/>
            <a:ext cx="1380799" cy="572386"/>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a:t>
            </a:r>
          </a:p>
        </p:txBody>
      </p:sp>
      <p:sp>
        <p:nvSpPr>
          <p:cNvPr id="95" name="Rectángulo redondeado 106">
            <a:extLst>
              <a:ext uri="{FF2B5EF4-FFF2-40B4-BE49-F238E27FC236}">
                <a16:creationId xmlns:a16="http://schemas.microsoft.com/office/drawing/2014/main" id="{66219491-9DBB-434B-A89F-091DF8D91BF0}"/>
              </a:ext>
            </a:extLst>
          </p:cNvPr>
          <p:cNvSpPr/>
          <p:nvPr/>
        </p:nvSpPr>
        <p:spPr>
          <a:xfrm>
            <a:off x="9015432" y="2393249"/>
            <a:ext cx="1383193" cy="571824"/>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400" b="1" dirty="0">
                <a:solidFill>
                  <a:prstClr val="black"/>
                </a:solidFill>
                <a:latin typeface="Calibri"/>
              </a:rPr>
              <a:t>/</a:t>
            </a:r>
            <a:endParaRPr kumimoji="0" lang="es-CO"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96" name="Rectángulo redondeado 106">
            <a:extLst>
              <a:ext uri="{FF2B5EF4-FFF2-40B4-BE49-F238E27FC236}">
                <a16:creationId xmlns:a16="http://schemas.microsoft.com/office/drawing/2014/main" id="{CB9228B9-DCE4-48EA-8B1F-CA481EA3B8B8}"/>
              </a:ext>
            </a:extLst>
          </p:cNvPr>
          <p:cNvSpPr/>
          <p:nvPr/>
        </p:nvSpPr>
        <p:spPr>
          <a:xfrm>
            <a:off x="9015432" y="3345136"/>
            <a:ext cx="1383193" cy="565942"/>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a:t>
            </a:r>
          </a:p>
        </p:txBody>
      </p:sp>
      <p:sp>
        <p:nvSpPr>
          <p:cNvPr id="97" name="Rectángulo redondeado 106">
            <a:extLst>
              <a:ext uri="{FF2B5EF4-FFF2-40B4-BE49-F238E27FC236}">
                <a16:creationId xmlns:a16="http://schemas.microsoft.com/office/drawing/2014/main" id="{6303D2A3-ABB9-4AD2-A117-C1BE7FD382D9}"/>
              </a:ext>
            </a:extLst>
          </p:cNvPr>
          <p:cNvSpPr/>
          <p:nvPr/>
        </p:nvSpPr>
        <p:spPr>
          <a:xfrm>
            <a:off x="9014057" y="4250584"/>
            <a:ext cx="1383193" cy="561516"/>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400" b="1" dirty="0">
                <a:solidFill>
                  <a:prstClr val="black"/>
                </a:solidFill>
                <a:latin typeface="Calibri"/>
              </a:rPr>
              <a:t>/</a:t>
            </a:r>
            <a:endParaRPr kumimoji="0" lang="es-CO"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105" name="Rectángulo redondeado 106">
            <a:extLst>
              <a:ext uri="{FF2B5EF4-FFF2-40B4-BE49-F238E27FC236}">
                <a16:creationId xmlns:a16="http://schemas.microsoft.com/office/drawing/2014/main" id="{588C04D1-425C-42D1-8063-623D91975F30}"/>
              </a:ext>
            </a:extLst>
          </p:cNvPr>
          <p:cNvSpPr/>
          <p:nvPr/>
        </p:nvSpPr>
        <p:spPr>
          <a:xfrm>
            <a:off x="10699069" y="2390411"/>
            <a:ext cx="1366717" cy="571824"/>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400" b="1" dirty="0">
                <a:solidFill>
                  <a:prstClr val="black"/>
                </a:solidFill>
                <a:latin typeface="Calibri"/>
              </a:rPr>
              <a:t>/</a:t>
            </a:r>
            <a:endParaRPr kumimoji="0" lang="es-CO"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107" name="Rectángulo redondeado 106">
            <a:extLst>
              <a:ext uri="{FF2B5EF4-FFF2-40B4-BE49-F238E27FC236}">
                <a16:creationId xmlns:a16="http://schemas.microsoft.com/office/drawing/2014/main" id="{6FC70A71-0BED-40E0-B28C-F2235A944A31}"/>
              </a:ext>
            </a:extLst>
          </p:cNvPr>
          <p:cNvSpPr/>
          <p:nvPr/>
        </p:nvSpPr>
        <p:spPr>
          <a:xfrm>
            <a:off x="10707905" y="3329814"/>
            <a:ext cx="1379558" cy="565942"/>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a:t>
            </a:r>
          </a:p>
        </p:txBody>
      </p:sp>
      <p:sp>
        <p:nvSpPr>
          <p:cNvPr id="108" name="Rectángulo redondeado 106">
            <a:extLst>
              <a:ext uri="{FF2B5EF4-FFF2-40B4-BE49-F238E27FC236}">
                <a16:creationId xmlns:a16="http://schemas.microsoft.com/office/drawing/2014/main" id="{2352C0E5-01F5-402D-B41B-C0AB7DD4A9E7}"/>
              </a:ext>
            </a:extLst>
          </p:cNvPr>
          <p:cNvSpPr/>
          <p:nvPr/>
        </p:nvSpPr>
        <p:spPr>
          <a:xfrm>
            <a:off x="10686227" y="4276064"/>
            <a:ext cx="1379559" cy="561516"/>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a:t>
            </a:r>
          </a:p>
        </p:txBody>
      </p:sp>
      <p:sp>
        <p:nvSpPr>
          <p:cNvPr id="76" name="Rectángulo redondeado 106">
            <a:extLst>
              <a:ext uri="{FF2B5EF4-FFF2-40B4-BE49-F238E27FC236}">
                <a16:creationId xmlns:a16="http://schemas.microsoft.com/office/drawing/2014/main" id="{9B7C6396-957C-47B2-8296-2A254E4525FA}"/>
              </a:ext>
            </a:extLst>
          </p:cNvPr>
          <p:cNvSpPr/>
          <p:nvPr/>
        </p:nvSpPr>
        <p:spPr>
          <a:xfrm>
            <a:off x="9030123" y="5233880"/>
            <a:ext cx="1367127" cy="572386"/>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a:t>
            </a:r>
          </a:p>
        </p:txBody>
      </p:sp>
      <p:sp>
        <p:nvSpPr>
          <p:cNvPr id="80" name="Rectángulo redondeado 106">
            <a:extLst>
              <a:ext uri="{FF2B5EF4-FFF2-40B4-BE49-F238E27FC236}">
                <a16:creationId xmlns:a16="http://schemas.microsoft.com/office/drawing/2014/main" id="{9A21EBCF-990A-49F7-9E21-9B94512B7444}"/>
              </a:ext>
            </a:extLst>
          </p:cNvPr>
          <p:cNvSpPr/>
          <p:nvPr/>
        </p:nvSpPr>
        <p:spPr>
          <a:xfrm>
            <a:off x="10695305" y="5250630"/>
            <a:ext cx="1388297" cy="572386"/>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a:t>
            </a:r>
          </a:p>
        </p:txBody>
      </p:sp>
      <p:sp>
        <p:nvSpPr>
          <p:cNvPr id="61" name="Rectángulo redondeado 106">
            <a:extLst>
              <a:ext uri="{FF2B5EF4-FFF2-40B4-BE49-F238E27FC236}">
                <a16:creationId xmlns:a16="http://schemas.microsoft.com/office/drawing/2014/main" id="{C9E3BA0A-9A57-4791-8EBA-D6C6E1D5B486}"/>
              </a:ext>
            </a:extLst>
          </p:cNvPr>
          <p:cNvSpPr/>
          <p:nvPr/>
        </p:nvSpPr>
        <p:spPr>
          <a:xfrm>
            <a:off x="2325765" y="4293342"/>
            <a:ext cx="1438156" cy="565942"/>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lvl="0" algn="ctr">
              <a:defRPr/>
            </a:pPr>
            <a:r>
              <a:rPr lang="es-CO" sz="1300" b="1" dirty="0">
                <a:solidFill>
                  <a:srgbClr val="007033"/>
                </a:solidFill>
              </a:rPr>
              <a:t>4 ENTREGADOS</a:t>
            </a:r>
          </a:p>
          <a:p>
            <a:pPr lvl="0" algn="ctr">
              <a:defRPr/>
            </a:pPr>
            <a:r>
              <a:rPr lang="es-CO" sz="1300" b="1" dirty="0">
                <a:solidFill>
                  <a:srgbClr val="C00000"/>
                </a:solidFill>
              </a:rPr>
              <a:t>40 CERRADOS</a:t>
            </a:r>
          </a:p>
        </p:txBody>
      </p:sp>
      <p:sp>
        <p:nvSpPr>
          <p:cNvPr id="62" name="Rectángulo redondeado 106">
            <a:extLst>
              <a:ext uri="{FF2B5EF4-FFF2-40B4-BE49-F238E27FC236}">
                <a16:creationId xmlns:a16="http://schemas.microsoft.com/office/drawing/2014/main" id="{43E924EE-A314-4A19-AB7B-91C6E222B7AB}"/>
              </a:ext>
            </a:extLst>
          </p:cNvPr>
          <p:cNvSpPr/>
          <p:nvPr/>
        </p:nvSpPr>
        <p:spPr>
          <a:xfrm>
            <a:off x="2316000" y="5290911"/>
            <a:ext cx="1438156" cy="565942"/>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lvl="0" algn="ctr">
              <a:defRPr/>
            </a:pPr>
            <a:r>
              <a:rPr lang="es-CO" sz="1300" b="1" dirty="0">
                <a:solidFill>
                  <a:srgbClr val="C00000"/>
                </a:solidFill>
              </a:rPr>
              <a:t>36 CERRADOS</a:t>
            </a:r>
          </a:p>
        </p:txBody>
      </p:sp>
      <p:sp>
        <p:nvSpPr>
          <p:cNvPr id="63" name="Rectángulo redondeado 106">
            <a:extLst>
              <a:ext uri="{FF2B5EF4-FFF2-40B4-BE49-F238E27FC236}">
                <a16:creationId xmlns:a16="http://schemas.microsoft.com/office/drawing/2014/main" id="{8015F241-B5B0-4C89-B013-6E5060A72413}"/>
              </a:ext>
            </a:extLst>
          </p:cNvPr>
          <p:cNvSpPr/>
          <p:nvPr/>
        </p:nvSpPr>
        <p:spPr>
          <a:xfrm>
            <a:off x="3942988" y="2412247"/>
            <a:ext cx="1492062" cy="571824"/>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300" b="1" dirty="0">
                <a:solidFill>
                  <a:srgbClr val="007033"/>
                </a:solidFill>
                <a:latin typeface="Calibri"/>
              </a:rPr>
              <a:t>8</a:t>
            </a:r>
            <a:r>
              <a:rPr kumimoji="0" lang="es-CO" sz="1300" b="1" i="0" u="none" strike="noStrike" kern="1200" cap="none" spc="0" normalizeH="0" baseline="0" noProof="0" dirty="0">
                <a:ln>
                  <a:noFill/>
                </a:ln>
                <a:solidFill>
                  <a:srgbClr val="007033"/>
                </a:solidFill>
                <a:effectLst/>
                <a:uLnTx/>
                <a:uFillTx/>
                <a:latin typeface="Calibri"/>
                <a:ea typeface="+mn-ea"/>
                <a:cs typeface="+mn-cs"/>
              </a:rPr>
              <a:t> COORDENADAS</a:t>
            </a:r>
          </a:p>
        </p:txBody>
      </p:sp>
      <p:sp>
        <p:nvSpPr>
          <p:cNvPr id="65" name="Rectángulo redondeado 106">
            <a:extLst>
              <a:ext uri="{FF2B5EF4-FFF2-40B4-BE49-F238E27FC236}">
                <a16:creationId xmlns:a16="http://schemas.microsoft.com/office/drawing/2014/main" id="{BE7CC667-8706-4D85-99D5-911771B4F301}"/>
              </a:ext>
            </a:extLst>
          </p:cNvPr>
          <p:cNvSpPr/>
          <p:nvPr/>
        </p:nvSpPr>
        <p:spPr>
          <a:xfrm>
            <a:off x="3948599" y="3348812"/>
            <a:ext cx="1486451" cy="565942"/>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lvl="0" algn="ctr">
              <a:defRPr/>
            </a:pPr>
            <a:r>
              <a:rPr lang="es-CO" sz="1300" b="1" dirty="0">
                <a:solidFill>
                  <a:srgbClr val="007033"/>
                </a:solidFill>
              </a:rPr>
              <a:t>174 ENTREGADOS</a:t>
            </a:r>
          </a:p>
          <a:p>
            <a:pPr lvl="0" algn="ctr">
              <a:defRPr/>
            </a:pPr>
            <a:r>
              <a:rPr lang="es-CO" sz="1300" b="1" dirty="0">
                <a:solidFill>
                  <a:srgbClr val="C00000"/>
                </a:solidFill>
              </a:rPr>
              <a:t>289 CERRADOS</a:t>
            </a:r>
          </a:p>
        </p:txBody>
      </p:sp>
      <p:sp>
        <p:nvSpPr>
          <p:cNvPr id="70" name="Rectángulo redondeado 106">
            <a:extLst>
              <a:ext uri="{FF2B5EF4-FFF2-40B4-BE49-F238E27FC236}">
                <a16:creationId xmlns:a16="http://schemas.microsoft.com/office/drawing/2014/main" id="{9442BBF5-FC93-40C5-92FC-7A061AB83F67}"/>
              </a:ext>
            </a:extLst>
          </p:cNvPr>
          <p:cNvSpPr/>
          <p:nvPr/>
        </p:nvSpPr>
        <p:spPr>
          <a:xfrm>
            <a:off x="3951376" y="4295489"/>
            <a:ext cx="1483673" cy="565942"/>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lvl="0" algn="ctr">
              <a:defRPr/>
            </a:pPr>
            <a:r>
              <a:rPr lang="es-CO" sz="1300" b="1" dirty="0">
                <a:solidFill>
                  <a:srgbClr val="C00000"/>
                </a:solidFill>
              </a:rPr>
              <a:t>3 CERRADOS</a:t>
            </a:r>
          </a:p>
        </p:txBody>
      </p:sp>
      <p:sp>
        <p:nvSpPr>
          <p:cNvPr id="71" name="Rectángulo redondeado 106">
            <a:extLst>
              <a:ext uri="{FF2B5EF4-FFF2-40B4-BE49-F238E27FC236}">
                <a16:creationId xmlns:a16="http://schemas.microsoft.com/office/drawing/2014/main" id="{094A5CD0-CCB6-40FC-A05C-005CA5EEDC52}"/>
              </a:ext>
            </a:extLst>
          </p:cNvPr>
          <p:cNvSpPr/>
          <p:nvPr/>
        </p:nvSpPr>
        <p:spPr>
          <a:xfrm>
            <a:off x="3941612" y="5293058"/>
            <a:ext cx="1493438" cy="565942"/>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lvl="0" algn="ctr">
              <a:defRPr/>
            </a:pPr>
            <a:r>
              <a:rPr lang="es-CO" sz="1300" b="1" dirty="0">
                <a:solidFill>
                  <a:srgbClr val="C00000"/>
                </a:solidFill>
              </a:rPr>
              <a:t>34 CERRADOS</a:t>
            </a:r>
          </a:p>
        </p:txBody>
      </p:sp>
      <p:sp>
        <p:nvSpPr>
          <p:cNvPr id="85" name="Rectángulo redondeado 106">
            <a:extLst>
              <a:ext uri="{FF2B5EF4-FFF2-40B4-BE49-F238E27FC236}">
                <a16:creationId xmlns:a16="http://schemas.microsoft.com/office/drawing/2014/main" id="{549C2F32-7729-41A7-B5DB-1E1341C0DF2F}"/>
              </a:ext>
            </a:extLst>
          </p:cNvPr>
          <p:cNvSpPr/>
          <p:nvPr/>
        </p:nvSpPr>
        <p:spPr>
          <a:xfrm>
            <a:off x="5632876" y="2412247"/>
            <a:ext cx="1539292" cy="571824"/>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300" b="1" dirty="0">
                <a:solidFill>
                  <a:srgbClr val="007033"/>
                </a:solidFill>
                <a:latin typeface="Calibri"/>
              </a:rPr>
              <a:t>28</a:t>
            </a:r>
            <a:r>
              <a:rPr kumimoji="0" lang="es-CO" sz="1300" b="1" i="0" u="none" strike="noStrike" kern="1200" cap="none" spc="0" normalizeH="0" baseline="0" noProof="0" dirty="0">
                <a:ln>
                  <a:noFill/>
                </a:ln>
                <a:solidFill>
                  <a:srgbClr val="007033"/>
                </a:solidFill>
                <a:effectLst/>
                <a:uLnTx/>
                <a:uFillTx/>
                <a:latin typeface="Calibri"/>
                <a:ea typeface="+mn-ea"/>
                <a:cs typeface="+mn-cs"/>
              </a:rPr>
              <a:t> COORDENADAS</a:t>
            </a:r>
          </a:p>
          <a:p>
            <a:pPr marL="0" marR="0" lvl="0" indent="0" algn="ctr" defTabSz="914400" rtl="0" eaLnBrk="1" fontAlgn="auto" latinLnBrk="0" hangingPunct="1">
              <a:lnSpc>
                <a:spcPct val="100000"/>
              </a:lnSpc>
              <a:spcBef>
                <a:spcPts val="0"/>
              </a:spcBef>
              <a:spcAft>
                <a:spcPts val="0"/>
              </a:spcAft>
              <a:buClrTx/>
              <a:buSzTx/>
              <a:buFontTx/>
              <a:buNone/>
              <a:tabLst/>
              <a:defRPr/>
            </a:pPr>
            <a:r>
              <a:rPr lang="es-CO" sz="1300" b="1" dirty="0">
                <a:solidFill>
                  <a:srgbClr val="C00000"/>
                </a:solidFill>
                <a:latin typeface="Calibri"/>
              </a:rPr>
              <a:t>31 CERRADOS</a:t>
            </a:r>
            <a:endParaRPr kumimoji="0" lang="es-CO" sz="1300" b="1" i="0" u="none" strike="noStrike" kern="1200" cap="none" spc="0" normalizeH="0" baseline="0" noProof="0" dirty="0">
              <a:ln>
                <a:noFill/>
              </a:ln>
              <a:solidFill>
                <a:srgbClr val="C00000"/>
              </a:solidFill>
              <a:effectLst/>
              <a:uLnTx/>
              <a:uFillTx/>
              <a:latin typeface="Calibri"/>
            </a:endParaRPr>
          </a:p>
        </p:txBody>
      </p:sp>
      <p:sp>
        <p:nvSpPr>
          <p:cNvPr id="89" name="Rectángulo redondeado 106">
            <a:extLst>
              <a:ext uri="{FF2B5EF4-FFF2-40B4-BE49-F238E27FC236}">
                <a16:creationId xmlns:a16="http://schemas.microsoft.com/office/drawing/2014/main" id="{53147217-F6A7-4BEC-97C5-FC42C3B81F2F}"/>
              </a:ext>
            </a:extLst>
          </p:cNvPr>
          <p:cNvSpPr/>
          <p:nvPr/>
        </p:nvSpPr>
        <p:spPr>
          <a:xfrm>
            <a:off x="5638487" y="3348812"/>
            <a:ext cx="1533681" cy="565942"/>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lvl="0" algn="ctr">
              <a:defRPr/>
            </a:pPr>
            <a:r>
              <a:rPr lang="es-CO" sz="1300" b="1" dirty="0">
                <a:solidFill>
                  <a:schemeClr val="tx1"/>
                </a:solidFill>
              </a:rPr>
              <a:t>/</a:t>
            </a:r>
          </a:p>
        </p:txBody>
      </p:sp>
      <p:sp>
        <p:nvSpPr>
          <p:cNvPr id="93" name="Rectángulo redondeado 106">
            <a:extLst>
              <a:ext uri="{FF2B5EF4-FFF2-40B4-BE49-F238E27FC236}">
                <a16:creationId xmlns:a16="http://schemas.microsoft.com/office/drawing/2014/main" id="{B8EA9F10-1BB0-4CFF-9BAA-683EDD188260}"/>
              </a:ext>
            </a:extLst>
          </p:cNvPr>
          <p:cNvSpPr/>
          <p:nvPr/>
        </p:nvSpPr>
        <p:spPr>
          <a:xfrm>
            <a:off x="5641264" y="4295489"/>
            <a:ext cx="1530186" cy="565942"/>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lvl="0" algn="ctr">
              <a:defRPr/>
            </a:pPr>
            <a:r>
              <a:rPr lang="es-CO" sz="1300" b="1" dirty="0">
                <a:solidFill>
                  <a:srgbClr val="C00000"/>
                </a:solidFill>
              </a:rPr>
              <a:t>4 CERRADOS</a:t>
            </a:r>
          </a:p>
        </p:txBody>
      </p:sp>
      <p:sp>
        <p:nvSpPr>
          <p:cNvPr id="98" name="Rectángulo redondeado 106">
            <a:extLst>
              <a:ext uri="{FF2B5EF4-FFF2-40B4-BE49-F238E27FC236}">
                <a16:creationId xmlns:a16="http://schemas.microsoft.com/office/drawing/2014/main" id="{3B171395-BDAA-49AF-987B-FBE574775903}"/>
              </a:ext>
            </a:extLst>
          </p:cNvPr>
          <p:cNvSpPr/>
          <p:nvPr/>
        </p:nvSpPr>
        <p:spPr>
          <a:xfrm>
            <a:off x="5631500" y="5293058"/>
            <a:ext cx="1540668" cy="565942"/>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lvl="0" algn="ctr">
              <a:defRPr/>
            </a:pPr>
            <a:r>
              <a:rPr lang="es-CO" sz="1300" b="1" dirty="0">
                <a:solidFill>
                  <a:srgbClr val="C00000"/>
                </a:solidFill>
              </a:rPr>
              <a:t>709 CERRADOS</a:t>
            </a:r>
          </a:p>
        </p:txBody>
      </p:sp>
      <p:pic>
        <p:nvPicPr>
          <p:cNvPr id="99" name="Imagen 98">
            <a:extLst>
              <a:ext uri="{FF2B5EF4-FFF2-40B4-BE49-F238E27FC236}">
                <a16:creationId xmlns:a16="http://schemas.microsoft.com/office/drawing/2014/main" id="{32C3783C-A23C-4086-8997-A230577D3E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79117" y="-4441"/>
            <a:ext cx="3000181" cy="515484"/>
          </a:xfrm>
          <a:prstGeom prst="rect">
            <a:avLst/>
          </a:prstGeom>
        </p:spPr>
      </p:pic>
      <p:sp>
        <p:nvSpPr>
          <p:cNvPr id="100" name="Rectángulo redondeado 106">
            <a:extLst>
              <a:ext uri="{FF2B5EF4-FFF2-40B4-BE49-F238E27FC236}">
                <a16:creationId xmlns:a16="http://schemas.microsoft.com/office/drawing/2014/main" id="{EC3C0C97-4E92-4900-925E-49BD6082FE28}"/>
              </a:ext>
            </a:extLst>
          </p:cNvPr>
          <p:cNvSpPr/>
          <p:nvPr/>
        </p:nvSpPr>
        <p:spPr>
          <a:xfrm>
            <a:off x="228454" y="6103689"/>
            <a:ext cx="6587546" cy="565942"/>
          </a:xfrm>
          <a:prstGeom prst="roundRect">
            <a:avLst/>
          </a:prstGeom>
          <a:ln w="28575">
            <a:solidFill>
              <a:schemeClr val="bg1">
                <a:lumMod val="65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lvl="0" algn="just">
              <a:defRPr/>
            </a:pPr>
            <a:r>
              <a:rPr lang="es-CO" sz="1300" b="1" dirty="0">
                <a:solidFill>
                  <a:schemeClr val="tx1"/>
                </a:solidFill>
              </a:rPr>
              <a:t>FARC NO HA SUMINISTRADO INFORMACIÓN NI REALIZADO ENTREGA MATERIAL DE BIENES DE LAS DEMÁS TIPOLOGÍAS REPORTADAS EN EL INVENTARIO.</a:t>
            </a:r>
          </a:p>
        </p:txBody>
      </p:sp>
    </p:spTree>
    <p:extLst>
      <p:ext uri="{BB962C8B-B14F-4D97-AF65-F5344CB8AC3E}">
        <p14:creationId xmlns:p14="http://schemas.microsoft.com/office/powerpoint/2010/main" val="31776882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E468E0FA-0351-4F70-A7E8-035AD08565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713" y="17564"/>
            <a:ext cx="1715135" cy="745490"/>
          </a:xfrm>
          <a:prstGeom prst="rect">
            <a:avLst/>
          </a:prstGeom>
        </p:spPr>
      </p:pic>
      <p:sp>
        <p:nvSpPr>
          <p:cNvPr id="20" name="Rectángulo 19">
            <a:extLst>
              <a:ext uri="{FF2B5EF4-FFF2-40B4-BE49-F238E27FC236}">
                <a16:creationId xmlns:a16="http://schemas.microsoft.com/office/drawing/2014/main" id="{C9AE3ADC-1007-483A-B231-1FA69CD92552}"/>
              </a:ext>
            </a:extLst>
          </p:cNvPr>
          <p:cNvSpPr/>
          <p:nvPr/>
        </p:nvSpPr>
        <p:spPr>
          <a:xfrm>
            <a:off x="9287170" y="6521551"/>
            <a:ext cx="2900517" cy="33855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CuadroTexto 24">
            <a:extLst>
              <a:ext uri="{FF2B5EF4-FFF2-40B4-BE49-F238E27FC236}">
                <a16:creationId xmlns:a16="http://schemas.microsoft.com/office/drawing/2014/main" id="{72EAADFC-560B-4233-B008-CF449E0D5616}"/>
              </a:ext>
            </a:extLst>
          </p:cNvPr>
          <p:cNvSpPr txBox="1"/>
          <p:nvPr/>
        </p:nvSpPr>
        <p:spPr>
          <a:xfrm>
            <a:off x="9328970" y="6537521"/>
            <a:ext cx="281691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Gerencia de Proyectos Especiales</a:t>
            </a:r>
          </a:p>
        </p:txBody>
      </p:sp>
      <p:sp>
        <p:nvSpPr>
          <p:cNvPr id="90" name="Rectángulo redondeado 45">
            <a:extLst>
              <a:ext uri="{FF2B5EF4-FFF2-40B4-BE49-F238E27FC236}">
                <a16:creationId xmlns:a16="http://schemas.microsoft.com/office/drawing/2014/main" id="{AF9461E6-0524-46AB-9028-A190A8398525}"/>
              </a:ext>
            </a:extLst>
          </p:cNvPr>
          <p:cNvSpPr/>
          <p:nvPr/>
        </p:nvSpPr>
        <p:spPr>
          <a:xfrm>
            <a:off x="143522" y="1820138"/>
            <a:ext cx="1587478" cy="971828"/>
          </a:xfrm>
          <a:prstGeom prst="roundRect">
            <a:avLst/>
          </a:prstGeom>
          <a:solidFill>
            <a:srgbClr val="00B0F0">
              <a:alpha val="41000"/>
            </a:srgbClr>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ASIGNACIÓN DE ENLACES</a:t>
            </a:r>
          </a:p>
        </p:txBody>
      </p:sp>
      <p:sp>
        <p:nvSpPr>
          <p:cNvPr id="91" name="Rectángulo redondeado 45">
            <a:extLst>
              <a:ext uri="{FF2B5EF4-FFF2-40B4-BE49-F238E27FC236}">
                <a16:creationId xmlns:a16="http://schemas.microsoft.com/office/drawing/2014/main" id="{A320AC3D-45E6-43C3-90BC-5D13E16ED860}"/>
              </a:ext>
            </a:extLst>
          </p:cNvPr>
          <p:cNvSpPr/>
          <p:nvPr/>
        </p:nvSpPr>
        <p:spPr>
          <a:xfrm>
            <a:off x="126093" y="3058758"/>
            <a:ext cx="1587478" cy="971826"/>
          </a:xfrm>
          <a:prstGeom prst="roundRect">
            <a:avLst/>
          </a:prstGeom>
          <a:solidFill>
            <a:srgbClr val="00B0F0">
              <a:alpha val="41000"/>
            </a:srgbClr>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IDENTIFICACIÓN DE BIENES</a:t>
            </a:r>
          </a:p>
        </p:txBody>
      </p:sp>
      <p:sp>
        <p:nvSpPr>
          <p:cNvPr id="106" name="Rectángulo redondeado 106">
            <a:extLst>
              <a:ext uri="{FF2B5EF4-FFF2-40B4-BE49-F238E27FC236}">
                <a16:creationId xmlns:a16="http://schemas.microsoft.com/office/drawing/2014/main" id="{D3D27F04-A6BC-4358-A748-ED54C7A74FE6}"/>
              </a:ext>
            </a:extLst>
          </p:cNvPr>
          <p:cNvSpPr/>
          <p:nvPr/>
        </p:nvSpPr>
        <p:spPr>
          <a:xfrm>
            <a:off x="1931101" y="1820952"/>
            <a:ext cx="2795048" cy="971828"/>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14 enlaces sin asignar de los 32 solicitados (</a:t>
            </a:r>
            <a:r>
              <a:rPr kumimoji="0" lang="es-CO" sz="1400" b="1" i="1" u="none" strike="noStrike" kern="1200" cap="none" spc="0" normalizeH="0" baseline="0" noProof="0" dirty="0">
                <a:ln>
                  <a:noFill/>
                </a:ln>
                <a:solidFill>
                  <a:prstClr val="black"/>
                </a:solidFill>
                <a:effectLst/>
                <a:uLnTx/>
                <a:uFillTx/>
                <a:latin typeface="Calibri"/>
                <a:ea typeface="+mn-ea"/>
                <a:cs typeface="+mn-cs"/>
              </a:rPr>
              <a:t>BOCAC, SUR Y CARIBE</a:t>
            </a:r>
            <a:r>
              <a:rPr kumimoji="0" lang="es-CO" sz="1400" b="1" u="none" strike="noStrike" kern="1200" cap="none" spc="0" normalizeH="0" baseline="0" noProof="0" dirty="0">
                <a:ln>
                  <a:noFill/>
                </a:ln>
                <a:solidFill>
                  <a:prstClr val="black"/>
                </a:solidFill>
                <a:effectLst/>
                <a:uLnTx/>
                <a:uFillTx/>
                <a:latin typeface="Calibri"/>
                <a:ea typeface="+mn-ea"/>
                <a:cs typeface="+mn-cs"/>
              </a:rPr>
              <a:t>)</a:t>
            </a:r>
          </a:p>
        </p:txBody>
      </p:sp>
      <p:sp>
        <p:nvSpPr>
          <p:cNvPr id="117" name="Rectángulo redondeado 45">
            <a:extLst>
              <a:ext uri="{FF2B5EF4-FFF2-40B4-BE49-F238E27FC236}">
                <a16:creationId xmlns:a16="http://schemas.microsoft.com/office/drawing/2014/main" id="{E14D2D57-D88D-4AA9-9852-F27A81D70C1E}"/>
              </a:ext>
            </a:extLst>
          </p:cNvPr>
          <p:cNvSpPr/>
          <p:nvPr/>
        </p:nvSpPr>
        <p:spPr>
          <a:xfrm>
            <a:off x="1931101" y="1089000"/>
            <a:ext cx="2795048" cy="510974"/>
          </a:xfrm>
          <a:prstGeom prst="roundRect">
            <a:avLst/>
          </a:prstGeom>
          <a:solidFill>
            <a:schemeClr val="tx2">
              <a:lumMod val="50000"/>
            </a:schemeClr>
          </a:solidFill>
          <a:ln w="28575">
            <a:solidFill>
              <a:schemeClr val="tx2">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chemeClr val="bg1"/>
                </a:solidFill>
                <a:effectLst/>
                <a:uLnTx/>
                <a:uFillTx/>
                <a:latin typeface="Calibri"/>
                <a:ea typeface="+mn-ea"/>
                <a:cs typeface="+mn-cs"/>
              </a:rPr>
              <a:t>CUELLOS DE BOTELLA</a:t>
            </a:r>
            <a:endParaRPr kumimoji="0" lang="es-CO" sz="1600" b="1" i="0" u="none" strike="noStrike" kern="1200" cap="none" spc="0" normalizeH="0" baseline="0" noProof="0" dirty="0">
              <a:ln>
                <a:noFill/>
              </a:ln>
              <a:solidFill>
                <a:schemeClr val="bg1"/>
              </a:solidFill>
              <a:effectLst/>
              <a:uLnTx/>
              <a:uFillTx/>
              <a:latin typeface="Calibri"/>
              <a:ea typeface="+mn-ea"/>
              <a:cs typeface="+mn-cs"/>
            </a:endParaRPr>
          </a:p>
        </p:txBody>
      </p:sp>
      <p:sp>
        <p:nvSpPr>
          <p:cNvPr id="121" name="Rectángulo redondeado 45">
            <a:extLst>
              <a:ext uri="{FF2B5EF4-FFF2-40B4-BE49-F238E27FC236}">
                <a16:creationId xmlns:a16="http://schemas.microsoft.com/office/drawing/2014/main" id="{44A4ED23-0F59-4231-8DA9-A4F9E17C7290}"/>
              </a:ext>
            </a:extLst>
          </p:cNvPr>
          <p:cNvSpPr/>
          <p:nvPr/>
        </p:nvSpPr>
        <p:spPr>
          <a:xfrm>
            <a:off x="115090" y="5710436"/>
            <a:ext cx="1587478" cy="971823"/>
          </a:xfrm>
          <a:prstGeom prst="roundRect">
            <a:avLst/>
          </a:prstGeom>
          <a:solidFill>
            <a:srgbClr val="00B0F0">
              <a:alpha val="41000"/>
            </a:srgbClr>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SEGURIDAD</a:t>
            </a:r>
          </a:p>
        </p:txBody>
      </p:sp>
      <p:sp>
        <p:nvSpPr>
          <p:cNvPr id="59" name="Rectángulo redondeado 45">
            <a:extLst>
              <a:ext uri="{FF2B5EF4-FFF2-40B4-BE49-F238E27FC236}">
                <a16:creationId xmlns:a16="http://schemas.microsoft.com/office/drawing/2014/main" id="{DC8CE8E6-90D8-4590-B727-73724C7958D5}"/>
              </a:ext>
            </a:extLst>
          </p:cNvPr>
          <p:cNvSpPr/>
          <p:nvPr/>
        </p:nvSpPr>
        <p:spPr>
          <a:xfrm>
            <a:off x="142393" y="4298220"/>
            <a:ext cx="1587478" cy="1144580"/>
          </a:xfrm>
          <a:prstGeom prst="roundRect">
            <a:avLst/>
          </a:prstGeom>
          <a:solidFill>
            <a:srgbClr val="00B0F0">
              <a:alpha val="41000"/>
            </a:srgbClr>
          </a:solidFill>
          <a:ln w="28575">
            <a:solidFill>
              <a:srgbClr val="00B0F0"/>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FECHA DE INICIO DE COMISIONES</a:t>
            </a:r>
          </a:p>
        </p:txBody>
      </p:sp>
      <p:sp>
        <p:nvSpPr>
          <p:cNvPr id="12" name="Rectángulo redondeado 106">
            <a:extLst>
              <a:ext uri="{FF2B5EF4-FFF2-40B4-BE49-F238E27FC236}">
                <a16:creationId xmlns:a16="http://schemas.microsoft.com/office/drawing/2014/main" id="{BB46A4E7-2DCC-432C-9D23-9A25794578B7}"/>
              </a:ext>
            </a:extLst>
          </p:cNvPr>
          <p:cNvSpPr/>
          <p:nvPr/>
        </p:nvSpPr>
        <p:spPr>
          <a:xfrm>
            <a:off x="1931101" y="3058758"/>
            <a:ext cx="2795048" cy="971826"/>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just">
              <a:defRPr/>
            </a:pPr>
            <a:r>
              <a:rPr lang="es-CO" sz="1400" b="1" dirty="0">
                <a:solidFill>
                  <a:prstClr val="black"/>
                </a:solidFill>
                <a:latin typeface="Calibri"/>
              </a:rPr>
              <a:t>No se cuenta con la cantidad y tipo de bienes previo a cada comisión de recepción</a:t>
            </a:r>
          </a:p>
        </p:txBody>
      </p:sp>
      <p:sp>
        <p:nvSpPr>
          <p:cNvPr id="14" name="Rectángulo redondeado 106">
            <a:extLst>
              <a:ext uri="{FF2B5EF4-FFF2-40B4-BE49-F238E27FC236}">
                <a16:creationId xmlns:a16="http://schemas.microsoft.com/office/drawing/2014/main" id="{A2FD50F8-339F-4820-B33A-D6A534117E50}"/>
              </a:ext>
            </a:extLst>
          </p:cNvPr>
          <p:cNvSpPr/>
          <p:nvPr/>
        </p:nvSpPr>
        <p:spPr>
          <a:xfrm>
            <a:off x="1930678" y="4299787"/>
            <a:ext cx="2795048" cy="1144580"/>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just">
              <a:defRPr/>
            </a:pPr>
            <a:r>
              <a:rPr lang="es-CO" sz="1400" b="1" dirty="0">
                <a:solidFill>
                  <a:prstClr val="black"/>
                </a:solidFill>
                <a:latin typeface="Calibri"/>
              </a:rPr>
              <a:t>No se ha definido fecha de inicio para comisiones simultáneas. Dinámica de comisiones FARC (comisiones informativas).</a:t>
            </a:r>
          </a:p>
        </p:txBody>
      </p:sp>
      <p:sp>
        <p:nvSpPr>
          <p:cNvPr id="16" name="Rectángulo redondeado 106">
            <a:extLst>
              <a:ext uri="{FF2B5EF4-FFF2-40B4-BE49-F238E27FC236}">
                <a16:creationId xmlns:a16="http://schemas.microsoft.com/office/drawing/2014/main" id="{4905E4F9-F2AA-41E8-97D3-8BF85B1B6FAD}"/>
              </a:ext>
            </a:extLst>
          </p:cNvPr>
          <p:cNvSpPr/>
          <p:nvPr/>
        </p:nvSpPr>
        <p:spPr>
          <a:xfrm>
            <a:off x="1935571" y="5710433"/>
            <a:ext cx="2795048" cy="971823"/>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285750" indent="-285750" algn="just">
              <a:buFont typeface="Arial" panose="020B0604020202020204" pitchFamily="34" charset="0"/>
              <a:buChar char="•"/>
            </a:pPr>
            <a:r>
              <a:rPr lang="es-CO" sz="1400" b="1" dirty="0">
                <a:solidFill>
                  <a:prstClr val="black"/>
                </a:solidFill>
                <a:latin typeface="Calibri"/>
              </a:rPr>
              <a:t>Amenazas en contra de los exintegrantes FARC</a:t>
            </a:r>
          </a:p>
          <a:p>
            <a:pPr marL="285750" indent="-285750" algn="just">
              <a:buFont typeface="Arial" panose="020B0604020202020204" pitchFamily="34" charset="0"/>
              <a:buChar char="•"/>
            </a:pPr>
            <a:r>
              <a:rPr lang="es-CO" sz="1400" b="1" dirty="0">
                <a:solidFill>
                  <a:prstClr val="black"/>
                </a:solidFill>
                <a:latin typeface="Calibri"/>
              </a:rPr>
              <a:t>Estigma en su lugar de domicilio</a:t>
            </a:r>
          </a:p>
        </p:txBody>
      </p:sp>
      <p:sp>
        <p:nvSpPr>
          <p:cNvPr id="56" name="Rectángulo: esquinas redondeadas 55">
            <a:extLst>
              <a:ext uri="{FF2B5EF4-FFF2-40B4-BE49-F238E27FC236}">
                <a16:creationId xmlns:a16="http://schemas.microsoft.com/office/drawing/2014/main" id="{7F156D4B-BFB5-4E66-AAF2-77222902ABF9}"/>
              </a:ext>
            </a:extLst>
          </p:cNvPr>
          <p:cNvSpPr/>
          <p:nvPr/>
        </p:nvSpPr>
        <p:spPr>
          <a:xfrm>
            <a:off x="8640422" y="2884954"/>
            <a:ext cx="3376102" cy="1392475"/>
          </a:xfrm>
          <a:prstGeom prst="roundRect">
            <a:avLst/>
          </a:prstGeom>
          <a:ln>
            <a:solidFill>
              <a:srgbClr val="00B0F0"/>
            </a:solidFill>
          </a:ln>
          <a:scene3d>
            <a:camera prst="orthographicFront"/>
            <a:lightRig rig="threePt" dir="t"/>
          </a:scene3d>
          <a:sp3d>
            <a:bevelT w="165100" prst="coolSlant"/>
          </a:sp3d>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C00000"/>
                </a:solidFill>
                <a:effectLst/>
                <a:uLnTx/>
                <a:uFillTx/>
                <a:latin typeface="Calibri"/>
                <a:ea typeface="+mn-ea"/>
                <a:cs typeface="+mn-cs"/>
              </a:rPr>
              <a:t>DÍAS DE RETRASO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prstClr val="black"/>
                </a:solidFill>
                <a:effectLst/>
                <a:uLnTx/>
                <a:uFillTx/>
                <a:latin typeface="Calibri"/>
                <a:ea typeface="+mn-ea"/>
                <a:cs typeface="+mn-cs"/>
              </a:rPr>
              <a:t>101</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600" b="0" i="1" u="none" strike="noStrike" kern="1200" cap="none" spc="0" normalizeH="0" baseline="0" noProof="0" dirty="0">
                <a:ln>
                  <a:noFill/>
                </a:ln>
                <a:solidFill>
                  <a:prstClr val="black"/>
                </a:solidFill>
                <a:effectLst/>
                <a:uLnTx/>
                <a:uFillTx/>
                <a:latin typeface="Calibri"/>
                <a:ea typeface="+mn-ea"/>
                <a:cs typeface="+mn-cs"/>
              </a:rPr>
              <a:t>A partir del 10 de agosto de 2020</a:t>
            </a:r>
          </a:p>
        </p:txBody>
      </p:sp>
      <p:sp>
        <p:nvSpPr>
          <p:cNvPr id="57" name="Rectángulo: esquinas redondeadas 56">
            <a:extLst>
              <a:ext uri="{FF2B5EF4-FFF2-40B4-BE49-F238E27FC236}">
                <a16:creationId xmlns:a16="http://schemas.microsoft.com/office/drawing/2014/main" id="{6CE90996-94C0-46DE-A85C-B43423A60264}"/>
              </a:ext>
            </a:extLst>
          </p:cNvPr>
          <p:cNvSpPr/>
          <p:nvPr/>
        </p:nvSpPr>
        <p:spPr>
          <a:xfrm>
            <a:off x="8640422" y="4463301"/>
            <a:ext cx="3376102" cy="1392475"/>
          </a:xfrm>
          <a:prstGeom prst="roundRect">
            <a:avLst/>
          </a:prstGeom>
          <a:ln>
            <a:solidFill>
              <a:srgbClr val="00B0F0"/>
            </a:solidFill>
          </a:ln>
          <a:scene3d>
            <a:camera prst="orthographicFront"/>
            <a:lightRig rig="threePt" dir="t"/>
          </a:scene3d>
          <a:sp3d>
            <a:bevelT w="165100" prst="coolSlant"/>
          </a:sp3d>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chemeClr val="accent3">
                    <a:lumMod val="50000"/>
                  </a:schemeClr>
                </a:solidFill>
                <a:effectLst/>
                <a:uLnTx/>
                <a:uFillTx/>
                <a:latin typeface="Calibri"/>
                <a:ea typeface="+mn-ea"/>
                <a:cs typeface="+mn-cs"/>
              </a:rPr>
              <a:t>DÍAS QUE FALTAN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prstClr val="black"/>
                </a:solidFill>
                <a:effectLst/>
                <a:uLnTx/>
                <a:uFillTx/>
                <a:latin typeface="Calibri"/>
                <a:ea typeface="+mn-ea"/>
                <a:cs typeface="+mn-cs"/>
              </a:rPr>
              <a:t>42</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prstClr val="black"/>
                </a:solidFill>
                <a:effectLst/>
                <a:uLnTx/>
                <a:uFillTx/>
                <a:latin typeface="Calibri"/>
                <a:ea typeface="+mn-ea"/>
                <a:cs typeface="+mn-cs"/>
              </a:rPr>
              <a:t>Cumplimiento del Decreto 1080 (31/12/2020)</a:t>
            </a:r>
          </a:p>
        </p:txBody>
      </p:sp>
      <p:sp>
        <p:nvSpPr>
          <p:cNvPr id="60" name="Rectángulo: esquinas redondeadas 59">
            <a:extLst>
              <a:ext uri="{FF2B5EF4-FFF2-40B4-BE49-F238E27FC236}">
                <a16:creationId xmlns:a16="http://schemas.microsoft.com/office/drawing/2014/main" id="{07BA9A9E-4E63-460C-9370-4F9096EC558F}"/>
              </a:ext>
            </a:extLst>
          </p:cNvPr>
          <p:cNvSpPr/>
          <p:nvPr/>
        </p:nvSpPr>
        <p:spPr>
          <a:xfrm>
            <a:off x="8640422" y="1816662"/>
            <a:ext cx="3376102" cy="882420"/>
          </a:xfrm>
          <a:prstGeom prst="roundRect">
            <a:avLst/>
          </a:prstGeom>
          <a:ln w="9525">
            <a:solidFill>
              <a:srgbClr val="00B0F0"/>
            </a:solidFill>
          </a:ln>
          <a:scene3d>
            <a:camera prst="orthographicFront"/>
            <a:lightRig rig="threePt" dir="t"/>
          </a:scene3d>
          <a:sp3d>
            <a:bevelT w="165100" prst="coolSlant"/>
          </a:sp3d>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prstClr val="black"/>
                </a:solidFill>
                <a:effectLst/>
                <a:uLnTx/>
                <a:uFillTx/>
                <a:latin typeface="Calibri"/>
                <a:ea typeface="+mn-ea"/>
                <a:cs typeface="+mn-cs"/>
              </a:rPr>
              <a:t>CUMPLIMIENTO DEL CRONOGRAMA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600" b="1" i="1" u="none" strike="noStrike" kern="1200" cap="none" spc="0" normalizeH="0" baseline="0" noProof="0" dirty="0">
                <a:ln>
                  <a:noFill/>
                </a:ln>
                <a:solidFill>
                  <a:prstClr val="black"/>
                </a:solidFill>
                <a:effectLst/>
                <a:uLnTx/>
                <a:uFillTx/>
                <a:latin typeface="Calibri"/>
                <a:ea typeface="+mn-ea"/>
                <a:cs typeface="+mn-cs"/>
              </a:rPr>
              <a:t>COMISIONES SIMULTÁNEAS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prstClr val="black"/>
                </a:solidFill>
                <a:effectLst/>
                <a:uLnTx/>
                <a:uFillTx/>
                <a:latin typeface="Calibri"/>
                <a:ea typeface="+mn-ea"/>
                <a:cs typeface="+mn-cs"/>
              </a:rPr>
              <a:t> </a:t>
            </a:r>
            <a:r>
              <a:rPr lang="es-CO" sz="1600" b="1" dirty="0">
                <a:solidFill>
                  <a:schemeClr val="tx1">
                    <a:lumMod val="75000"/>
                    <a:lumOff val="25000"/>
                  </a:schemeClr>
                </a:solidFill>
                <a:latin typeface="Calibri"/>
              </a:rPr>
              <a:t>19</a:t>
            </a:r>
            <a:r>
              <a:rPr kumimoji="0" lang="es-CO" sz="1600" b="1" i="0" u="none" strike="noStrike" kern="1200" cap="none" spc="0" normalizeH="0" baseline="0" noProof="0" dirty="0">
                <a:ln>
                  <a:noFill/>
                </a:ln>
                <a:solidFill>
                  <a:schemeClr val="tx1">
                    <a:lumMod val="75000"/>
                    <a:lumOff val="25000"/>
                  </a:schemeClr>
                </a:solidFill>
                <a:effectLst/>
                <a:uLnTx/>
                <a:uFillTx/>
                <a:latin typeface="Calibri"/>
                <a:ea typeface="+mn-ea"/>
                <a:cs typeface="+mn-cs"/>
              </a:rPr>
              <a:t> DE NOVIEMBRE DE 2020</a:t>
            </a:r>
          </a:p>
        </p:txBody>
      </p:sp>
      <p:sp>
        <p:nvSpPr>
          <p:cNvPr id="62" name="Rectángulo redondeado 106">
            <a:extLst>
              <a:ext uri="{FF2B5EF4-FFF2-40B4-BE49-F238E27FC236}">
                <a16:creationId xmlns:a16="http://schemas.microsoft.com/office/drawing/2014/main" id="{922AE123-490C-4010-AF40-B6DB86BAE7FF}"/>
              </a:ext>
            </a:extLst>
          </p:cNvPr>
          <p:cNvSpPr/>
          <p:nvPr/>
        </p:nvSpPr>
        <p:spPr>
          <a:xfrm>
            <a:off x="4929657" y="1816935"/>
            <a:ext cx="3463858" cy="971828"/>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R="0" lvl="0" algn="just" defTabSz="914400" rtl="0" eaLnBrk="1" fontAlgn="auto" latinLnBrk="0" hangingPunct="1">
              <a:lnSpc>
                <a:spcPct val="100000"/>
              </a:lnSpc>
              <a:spcBef>
                <a:spcPts val="0"/>
              </a:spcBef>
              <a:spcAft>
                <a:spcPts val="0"/>
              </a:spcAft>
              <a:buClrTx/>
              <a:buSzTx/>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Solicitud de asignación de enlaces a través de oficios y reuniones de mesa de trabajo CNR FARC – SAE.</a:t>
            </a:r>
          </a:p>
        </p:txBody>
      </p:sp>
      <p:sp>
        <p:nvSpPr>
          <p:cNvPr id="63" name="Rectángulo redondeado 45">
            <a:extLst>
              <a:ext uri="{FF2B5EF4-FFF2-40B4-BE49-F238E27FC236}">
                <a16:creationId xmlns:a16="http://schemas.microsoft.com/office/drawing/2014/main" id="{10392130-CD34-4339-AEBB-5E3B384C8831}"/>
              </a:ext>
            </a:extLst>
          </p:cNvPr>
          <p:cNvSpPr/>
          <p:nvPr/>
        </p:nvSpPr>
        <p:spPr>
          <a:xfrm>
            <a:off x="4926000" y="1089000"/>
            <a:ext cx="3465000" cy="510974"/>
          </a:xfrm>
          <a:prstGeom prst="roundRect">
            <a:avLst/>
          </a:prstGeom>
          <a:solidFill>
            <a:schemeClr val="tx2">
              <a:lumMod val="50000"/>
            </a:schemeClr>
          </a:solidFill>
          <a:ln w="28575">
            <a:solidFill>
              <a:schemeClr val="tx2">
                <a:lumMod val="50000"/>
              </a:schemeClr>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2000" b="1" dirty="0">
                <a:solidFill>
                  <a:schemeClr val="bg1"/>
                </a:solidFill>
                <a:latin typeface="Calibri"/>
              </a:rPr>
              <a:t>ACCIÓN DE MEJORA</a:t>
            </a:r>
            <a:endParaRPr kumimoji="0" lang="es-CO" sz="1600" b="1" i="0" u="none" strike="noStrike" kern="1200" cap="none" spc="0" normalizeH="0" baseline="0" noProof="0" dirty="0">
              <a:ln>
                <a:noFill/>
              </a:ln>
              <a:solidFill>
                <a:schemeClr val="bg1"/>
              </a:solidFill>
              <a:effectLst/>
              <a:uLnTx/>
              <a:uFillTx/>
              <a:latin typeface="Calibri"/>
              <a:ea typeface="+mn-ea"/>
              <a:cs typeface="+mn-cs"/>
            </a:endParaRPr>
          </a:p>
        </p:txBody>
      </p:sp>
      <p:sp>
        <p:nvSpPr>
          <p:cNvPr id="64" name="Rectángulo redondeado 106">
            <a:extLst>
              <a:ext uri="{FF2B5EF4-FFF2-40B4-BE49-F238E27FC236}">
                <a16:creationId xmlns:a16="http://schemas.microsoft.com/office/drawing/2014/main" id="{679B2176-8FBC-4CCF-9828-5B425AEAA6D5}"/>
              </a:ext>
            </a:extLst>
          </p:cNvPr>
          <p:cNvSpPr/>
          <p:nvPr/>
        </p:nvSpPr>
        <p:spPr>
          <a:xfrm>
            <a:off x="4906615" y="3013758"/>
            <a:ext cx="3467472" cy="971826"/>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marR="0" lvl="0" algn="just" defTabSz="914400" rtl="0" eaLnBrk="1" fontAlgn="auto" latinLnBrk="0" hangingPunct="1">
              <a:lnSpc>
                <a:spcPct val="100000"/>
              </a:lnSpc>
              <a:spcBef>
                <a:spcPts val="0"/>
              </a:spcBef>
              <a:spcAft>
                <a:spcPts val="0"/>
              </a:spcAft>
              <a:buClrTx/>
              <a:buSzTx/>
              <a:tabLst/>
              <a:defRPr/>
            </a:pPr>
            <a:r>
              <a:rPr lang="es-CO" sz="1400" b="1" dirty="0">
                <a:solidFill>
                  <a:prstClr val="black"/>
                </a:solidFill>
                <a:latin typeface="Calibri"/>
              </a:rPr>
              <a:t>Establecer comunicación con los líderes de los ETCR solicitando esta información</a:t>
            </a:r>
            <a:endParaRPr kumimoji="0" lang="es-CO"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65" name="Rectángulo redondeado 106">
            <a:extLst>
              <a:ext uri="{FF2B5EF4-FFF2-40B4-BE49-F238E27FC236}">
                <a16:creationId xmlns:a16="http://schemas.microsoft.com/office/drawing/2014/main" id="{EFF77CC4-A47C-481F-B00E-045B0752BBD8}"/>
              </a:ext>
            </a:extLst>
          </p:cNvPr>
          <p:cNvSpPr/>
          <p:nvPr/>
        </p:nvSpPr>
        <p:spPr>
          <a:xfrm>
            <a:off x="4920567" y="4254786"/>
            <a:ext cx="3470537" cy="1144581"/>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algn="just">
              <a:defRPr/>
            </a:pPr>
            <a:r>
              <a:rPr lang="es-CO" sz="1400" b="1" dirty="0">
                <a:solidFill>
                  <a:prstClr val="black"/>
                </a:solidFill>
              </a:rPr>
              <a:t>Solicitud de asignación de fecha de inicio de comisiones simultáneas a través de oficios y reuniones de mesa de trabajo CNR FARC – SAE.</a:t>
            </a:r>
          </a:p>
        </p:txBody>
      </p:sp>
      <p:sp>
        <p:nvSpPr>
          <p:cNvPr id="66" name="Rectángulo redondeado 106">
            <a:extLst>
              <a:ext uri="{FF2B5EF4-FFF2-40B4-BE49-F238E27FC236}">
                <a16:creationId xmlns:a16="http://schemas.microsoft.com/office/drawing/2014/main" id="{15773ACE-F41A-48D4-9652-11D16EBC3DE8}"/>
              </a:ext>
            </a:extLst>
          </p:cNvPr>
          <p:cNvSpPr/>
          <p:nvPr/>
        </p:nvSpPr>
        <p:spPr>
          <a:xfrm>
            <a:off x="4918000" y="5665434"/>
            <a:ext cx="3470537" cy="971823"/>
          </a:xfrm>
          <a:prstGeom prst="roundRect">
            <a:avLst/>
          </a:prstGeom>
          <a:ln w="28575">
            <a:solidFill>
              <a:srgbClr val="2FB78A"/>
            </a:solidFill>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rtlCol="0" anchor="ctr"/>
          <a:lstStyle/>
          <a:p>
            <a:pPr lvl="0" algn="just">
              <a:defRPr/>
            </a:pPr>
            <a:r>
              <a:rPr lang="es-CO" sz="1400" b="1" dirty="0">
                <a:solidFill>
                  <a:prstClr val="black"/>
                </a:solidFill>
              </a:rPr>
              <a:t>Coordinación conjunta  de comisiones con  MDN para validar temas de seguridad</a:t>
            </a:r>
          </a:p>
          <a:p>
            <a:pPr lvl="0" algn="just">
              <a:defRPr/>
            </a:pPr>
            <a:r>
              <a:rPr lang="es-CO" sz="1400" b="1" dirty="0">
                <a:solidFill>
                  <a:prstClr val="black"/>
                </a:solidFill>
              </a:rPr>
              <a:t>Toma de coordenadas y verificación de bienes por parte de delegados FARC</a:t>
            </a:r>
          </a:p>
        </p:txBody>
      </p:sp>
      <p:pic>
        <p:nvPicPr>
          <p:cNvPr id="67" name="Imagen 66">
            <a:extLst>
              <a:ext uri="{FF2B5EF4-FFF2-40B4-BE49-F238E27FC236}">
                <a16:creationId xmlns:a16="http://schemas.microsoft.com/office/drawing/2014/main" id="{E890C0FA-8E8E-491D-9471-8117B384C6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87506" y="-14787"/>
            <a:ext cx="3000181" cy="515484"/>
          </a:xfrm>
          <a:prstGeom prst="rect">
            <a:avLst/>
          </a:prstGeom>
        </p:spPr>
      </p:pic>
    </p:spTree>
    <p:extLst>
      <p:ext uri="{BB962C8B-B14F-4D97-AF65-F5344CB8AC3E}">
        <p14:creationId xmlns:p14="http://schemas.microsoft.com/office/powerpoint/2010/main" val="294048984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9" name="Imagen 48">
            <a:extLst>
              <a:ext uri="{FF2B5EF4-FFF2-40B4-BE49-F238E27FC236}">
                <a16:creationId xmlns:a16="http://schemas.microsoft.com/office/drawing/2014/main" id="{3D913090-F5C6-4B3B-8653-07076B878B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251" y="53912"/>
            <a:ext cx="1715135" cy="745490"/>
          </a:xfrm>
          <a:prstGeom prst="rect">
            <a:avLst/>
          </a:prstGeom>
        </p:spPr>
      </p:pic>
      <p:sp>
        <p:nvSpPr>
          <p:cNvPr id="54" name="Rectángulo 53">
            <a:extLst>
              <a:ext uri="{FF2B5EF4-FFF2-40B4-BE49-F238E27FC236}">
                <a16:creationId xmlns:a16="http://schemas.microsoft.com/office/drawing/2014/main" id="{F453C0DA-50E6-4408-8017-21275AA6AB83}"/>
              </a:ext>
            </a:extLst>
          </p:cNvPr>
          <p:cNvSpPr/>
          <p:nvPr/>
        </p:nvSpPr>
        <p:spPr>
          <a:xfrm>
            <a:off x="2313745" y="205952"/>
            <a:ext cx="7564510" cy="1354217"/>
          </a:xfrm>
          <a:prstGeom prst="rect">
            <a:avLst/>
          </a:prstGeom>
        </p:spPr>
        <p:txBody>
          <a:bodyPr wrap="square">
            <a:spAutoFit/>
            <a:scene3d>
              <a:camera prst="orthographicFront"/>
              <a:lightRig rig="threePt" dir="t"/>
            </a:scene3d>
            <a:sp3d extrusionH="57150">
              <a:bevelT w="82550" h="38100" prst="coolSlant"/>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4F81BD"/>
                </a:solidFill>
                <a:effectLst/>
                <a:uLnTx/>
                <a:uFillTx/>
                <a:latin typeface="Calibri"/>
                <a:ea typeface="+mn-ea"/>
                <a:cs typeface="+mn-cs"/>
              </a:rPr>
              <a:t>BIENES POR ENTREGAR</a:t>
            </a:r>
          </a:p>
          <a:p>
            <a:pPr algn="ctr" defTabSz="457200">
              <a:defRPr/>
            </a:pPr>
            <a:r>
              <a:rPr lang="es-ES" b="1" dirty="0">
                <a:solidFill>
                  <a:srgbClr val="4F81BD"/>
                </a:solidFill>
              </a:rPr>
              <a:t>Corte al 19 de noviembre de 2020</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3200" b="1" i="0" u="none" strike="noStrike" kern="1200" cap="none" spc="0" normalizeH="0" baseline="0" noProof="0" dirty="0">
              <a:ln>
                <a:noFill/>
              </a:ln>
              <a:solidFill>
                <a:srgbClr val="4F81BD"/>
              </a:solidFill>
              <a:effectLst/>
              <a:uLnTx/>
              <a:uFillTx/>
              <a:latin typeface="Calibri"/>
              <a:ea typeface="+mn-ea"/>
              <a:cs typeface="+mn-cs"/>
            </a:endParaRPr>
          </a:p>
        </p:txBody>
      </p:sp>
      <p:sp>
        <p:nvSpPr>
          <p:cNvPr id="24" name="Rectángulo redondeado 49">
            <a:extLst>
              <a:ext uri="{FF2B5EF4-FFF2-40B4-BE49-F238E27FC236}">
                <a16:creationId xmlns:a16="http://schemas.microsoft.com/office/drawing/2014/main" id="{77A45BCD-56B8-46ED-80B2-995FE4D8A799}"/>
              </a:ext>
            </a:extLst>
          </p:cNvPr>
          <p:cNvSpPr/>
          <p:nvPr/>
        </p:nvSpPr>
        <p:spPr>
          <a:xfrm>
            <a:off x="952774" y="1384089"/>
            <a:ext cx="1603600" cy="665219"/>
          </a:xfrm>
          <a:prstGeom prst="roundRect">
            <a:avLst/>
          </a:prstGeom>
          <a:solidFill>
            <a:schemeClr val="tx2">
              <a:lumMod val="75000"/>
            </a:schemeClr>
          </a:solidFill>
          <a:ln>
            <a:solidFill>
              <a:srgbClr val="002060"/>
            </a:solidFill>
          </a:ln>
          <a:scene3d>
            <a:camera prst="orthographicFront"/>
            <a:lightRig rig="threePt" dir="t"/>
          </a:scene3d>
          <a:sp3d>
            <a:bevelT w="165100" prst="coolSlant"/>
          </a:sp3d>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200" b="1" i="0" u="none" strike="noStrike" kern="1200" cap="none" spc="0" normalizeH="0" baseline="0" noProof="0" dirty="0">
                <a:ln>
                  <a:noFill/>
                </a:ln>
                <a:solidFill>
                  <a:schemeClr val="bg1"/>
                </a:solidFill>
                <a:effectLst/>
                <a:uLnTx/>
                <a:uFillTx/>
                <a:latin typeface="Calibri"/>
                <a:ea typeface="+mn-ea"/>
                <a:cs typeface="+mn-cs"/>
              </a:rPr>
              <a:t>TIPOLOGÍA</a:t>
            </a:r>
            <a:endParaRPr kumimoji="0" lang="es-CO" sz="2200" b="0" i="1" u="none" strike="noStrike" kern="1200" cap="none" spc="0" normalizeH="0" baseline="0" noProof="0" dirty="0">
              <a:ln>
                <a:noFill/>
              </a:ln>
              <a:solidFill>
                <a:schemeClr val="bg1"/>
              </a:solidFill>
              <a:effectLst/>
              <a:uLnTx/>
              <a:uFillTx/>
              <a:latin typeface="Calibri"/>
              <a:ea typeface="+mn-ea"/>
              <a:cs typeface="+mn-cs"/>
            </a:endParaRPr>
          </a:p>
        </p:txBody>
      </p:sp>
      <p:sp>
        <p:nvSpPr>
          <p:cNvPr id="100" name="Rectángulo redondeado 49">
            <a:extLst>
              <a:ext uri="{FF2B5EF4-FFF2-40B4-BE49-F238E27FC236}">
                <a16:creationId xmlns:a16="http://schemas.microsoft.com/office/drawing/2014/main" id="{0E229B15-909C-47CC-9076-FE95081518E1}"/>
              </a:ext>
            </a:extLst>
          </p:cNvPr>
          <p:cNvSpPr/>
          <p:nvPr/>
        </p:nvSpPr>
        <p:spPr>
          <a:xfrm>
            <a:off x="3578489" y="1402578"/>
            <a:ext cx="1942019" cy="665219"/>
          </a:xfrm>
          <a:prstGeom prst="roundRect">
            <a:avLst/>
          </a:prstGeom>
          <a:solidFill>
            <a:schemeClr val="bg1">
              <a:alpha val="10000"/>
            </a:schemeClr>
          </a:solidFill>
          <a:ln>
            <a:solidFill>
              <a:schemeClr val="tx2">
                <a:lumMod val="75000"/>
              </a:schemeClr>
            </a:solidFill>
          </a:ln>
          <a:scene3d>
            <a:camera prst="orthographicFront"/>
            <a:lightRig rig="threePt" dir="t"/>
          </a:scene3d>
          <a:sp3d>
            <a:bevelT w="165100" prst="coolSlant"/>
          </a:sp3d>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b="1" i="1" u="none" strike="noStrike" kern="1200" cap="none" spc="0" normalizeH="0" baseline="0" noProof="0" dirty="0">
                <a:ln>
                  <a:noFill/>
                </a:ln>
                <a:solidFill>
                  <a:schemeClr val="tx1"/>
                </a:solidFill>
                <a:effectLst/>
                <a:uLnTx/>
                <a:uFillTx/>
                <a:latin typeface="Calibri"/>
                <a:ea typeface="+mn-ea"/>
                <a:cs typeface="+mn-cs"/>
              </a:rPr>
              <a:t>BIENES POR ENTREGAR</a:t>
            </a:r>
            <a:endParaRPr kumimoji="0" lang="es-CO" b="0" i="1" u="none" strike="noStrike" kern="1200" cap="none" spc="0" normalizeH="0" baseline="0" noProof="0" dirty="0">
              <a:ln>
                <a:noFill/>
              </a:ln>
              <a:solidFill>
                <a:schemeClr val="tx1"/>
              </a:solidFill>
              <a:effectLst/>
              <a:uLnTx/>
              <a:uFillTx/>
              <a:latin typeface="Calibri"/>
              <a:ea typeface="+mn-ea"/>
              <a:cs typeface="+mn-cs"/>
            </a:endParaRPr>
          </a:p>
        </p:txBody>
      </p:sp>
      <p:sp>
        <p:nvSpPr>
          <p:cNvPr id="101" name="Rectángulo redondeado 49">
            <a:extLst>
              <a:ext uri="{FF2B5EF4-FFF2-40B4-BE49-F238E27FC236}">
                <a16:creationId xmlns:a16="http://schemas.microsoft.com/office/drawing/2014/main" id="{7207916F-6F3D-4E4A-9F16-38E9C281B31A}"/>
              </a:ext>
            </a:extLst>
          </p:cNvPr>
          <p:cNvSpPr/>
          <p:nvPr/>
        </p:nvSpPr>
        <p:spPr>
          <a:xfrm>
            <a:off x="3805442" y="2256642"/>
            <a:ext cx="1753453" cy="45481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1" u="none" strike="noStrike" kern="1200" cap="none" spc="0" normalizeH="0" baseline="0" noProof="0" dirty="0">
                <a:ln>
                  <a:noFill/>
                </a:ln>
                <a:solidFill>
                  <a:prstClr val="black"/>
                </a:solidFill>
                <a:effectLst/>
                <a:uLnTx/>
                <a:uFillTx/>
                <a:latin typeface="Calibri"/>
                <a:ea typeface="+mn-ea"/>
                <a:cs typeface="+mn-cs"/>
              </a:rPr>
              <a:t>172.500 gr.</a:t>
            </a:r>
            <a:endParaRPr kumimoji="0" lang="es-CO" sz="2400" b="0" i="1" u="none" strike="noStrike" kern="1200" cap="none" spc="0" normalizeH="0" baseline="0" noProof="0" dirty="0">
              <a:ln>
                <a:noFill/>
              </a:ln>
              <a:solidFill>
                <a:prstClr val="black"/>
              </a:solidFill>
              <a:effectLst/>
              <a:uLnTx/>
              <a:uFillTx/>
              <a:latin typeface="Calibri"/>
              <a:ea typeface="+mn-ea"/>
              <a:cs typeface="+mn-cs"/>
            </a:endParaRPr>
          </a:p>
        </p:txBody>
      </p:sp>
      <p:sp>
        <p:nvSpPr>
          <p:cNvPr id="102" name="Rectángulo redondeado 49">
            <a:extLst>
              <a:ext uri="{FF2B5EF4-FFF2-40B4-BE49-F238E27FC236}">
                <a16:creationId xmlns:a16="http://schemas.microsoft.com/office/drawing/2014/main" id="{030F6617-0F54-472B-9C49-F246A44E41C5}"/>
              </a:ext>
            </a:extLst>
          </p:cNvPr>
          <p:cNvSpPr/>
          <p:nvPr/>
        </p:nvSpPr>
        <p:spPr>
          <a:xfrm>
            <a:off x="3475942" y="3226569"/>
            <a:ext cx="2147115" cy="45481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1" u="none" strike="noStrike" kern="1200" cap="none" spc="0" normalizeH="0" baseline="0" noProof="0" dirty="0">
                <a:ln>
                  <a:noFill/>
                </a:ln>
                <a:solidFill>
                  <a:prstClr val="black"/>
                </a:solidFill>
                <a:effectLst/>
                <a:uLnTx/>
                <a:uFillTx/>
                <a:latin typeface="Calibri"/>
                <a:ea typeface="+mn-ea"/>
                <a:cs typeface="+mn-cs"/>
              </a:rPr>
              <a:t>6.694</a:t>
            </a:r>
          </a:p>
        </p:txBody>
      </p:sp>
      <p:sp>
        <p:nvSpPr>
          <p:cNvPr id="103" name="Rectángulo redondeado 49">
            <a:extLst>
              <a:ext uri="{FF2B5EF4-FFF2-40B4-BE49-F238E27FC236}">
                <a16:creationId xmlns:a16="http://schemas.microsoft.com/office/drawing/2014/main" id="{9A8FD493-CB69-4D3A-8B17-2F65D9D7EDFC}"/>
              </a:ext>
            </a:extLst>
          </p:cNvPr>
          <p:cNvSpPr/>
          <p:nvPr/>
        </p:nvSpPr>
        <p:spPr>
          <a:xfrm>
            <a:off x="3522210" y="4118686"/>
            <a:ext cx="2054576" cy="45481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1" u="none" strike="noStrike" kern="1200" cap="none" spc="0" normalizeH="0" baseline="0" noProof="0" dirty="0">
                <a:ln>
                  <a:noFill/>
                </a:ln>
                <a:solidFill>
                  <a:prstClr val="black"/>
                </a:solidFill>
                <a:effectLst/>
                <a:uLnTx/>
                <a:uFillTx/>
                <a:latin typeface="Calibri"/>
                <a:ea typeface="+mn-ea"/>
                <a:cs typeface="+mn-cs"/>
              </a:rPr>
              <a:t>34.720</a:t>
            </a:r>
            <a:endParaRPr kumimoji="0" lang="es-CO" sz="2400" b="0" i="1" u="none" strike="noStrike" kern="1200" cap="none" spc="0" normalizeH="0" baseline="0" noProof="0" dirty="0">
              <a:ln>
                <a:noFill/>
              </a:ln>
              <a:solidFill>
                <a:prstClr val="black"/>
              </a:solidFill>
              <a:effectLst/>
              <a:uLnTx/>
              <a:uFillTx/>
              <a:latin typeface="Calibri"/>
              <a:ea typeface="+mn-ea"/>
              <a:cs typeface="+mn-cs"/>
            </a:endParaRPr>
          </a:p>
        </p:txBody>
      </p:sp>
      <p:sp>
        <p:nvSpPr>
          <p:cNvPr id="104" name="Rectángulo redondeado 49">
            <a:extLst>
              <a:ext uri="{FF2B5EF4-FFF2-40B4-BE49-F238E27FC236}">
                <a16:creationId xmlns:a16="http://schemas.microsoft.com/office/drawing/2014/main" id="{D7FD1D58-920C-4525-95AF-4E8CA16678B3}"/>
              </a:ext>
            </a:extLst>
          </p:cNvPr>
          <p:cNvSpPr/>
          <p:nvPr/>
        </p:nvSpPr>
        <p:spPr>
          <a:xfrm>
            <a:off x="3475942" y="5132741"/>
            <a:ext cx="2147115" cy="45481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1" u="none" strike="noStrike" kern="1200" cap="none" spc="0" normalizeH="0" baseline="0" noProof="0" dirty="0">
                <a:ln>
                  <a:noFill/>
                </a:ln>
                <a:solidFill>
                  <a:prstClr val="black"/>
                </a:solidFill>
                <a:effectLst/>
                <a:uLnTx/>
                <a:uFillTx/>
                <a:latin typeface="Calibri"/>
                <a:ea typeface="+mn-ea"/>
                <a:cs typeface="+mn-cs"/>
              </a:rPr>
              <a:t>514</a:t>
            </a:r>
            <a:endParaRPr kumimoji="0" lang="es-CO" sz="2400" b="0" i="1" u="none" strike="noStrike" kern="1200" cap="none" spc="0" normalizeH="0" baseline="0" noProof="0" dirty="0">
              <a:ln>
                <a:noFill/>
              </a:ln>
              <a:solidFill>
                <a:prstClr val="black"/>
              </a:solidFill>
              <a:effectLst/>
              <a:uLnTx/>
              <a:uFillTx/>
              <a:latin typeface="Calibri"/>
              <a:ea typeface="+mn-ea"/>
              <a:cs typeface="+mn-cs"/>
            </a:endParaRPr>
          </a:p>
        </p:txBody>
      </p:sp>
      <p:sp>
        <p:nvSpPr>
          <p:cNvPr id="105" name="Rectángulo redondeado 49">
            <a:extLst>
              <a:ext uri="{FF2B5EF4-FFF2-40B4-BE49-F238E27FC236}">
                <a16:creationId xmlns:a16="http://schemas.microsoft.com/office/drawing/2014/main" id="{CD9E7C47-31C0-42BE-878C-C800B7B84BED}"/>
              </a:ext>
            </a:extLst>
          </p:cNvPr>
          <p:cNvSpPr/>
          <p:nvPr/>
        </p:nvSpPr>
        <p:spPr>
          <a:xfrm>
            <a:off x="3475942" y="5989309"/>
            <a:ext cx="2147115" cy="45481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1" u="none" strike="noStrike" kern="1200" cap="none" spc="0" normalizeH="0" baseline="0" noProof="0" dirty="0">
                <a:ln>
                  <a:noFill/>
                </a:ln>
                <a:solidFill>
                  <a:prstClr val="black"/>
                </a:solidFill>
                <a:effectLst/>
                <a:uLnTx/>
                <a:uFillTx/>
                <a:latin typeface="Calibri"/>
                <a:ea typeface="+mn-ea"/>
                <a:cs typeface="+mn-cs"/>
              </a:rPr>
              <a:t>158</a:t>
            </a:r>
            <a:endParaRPr kumimoji="0" lang="es-CO" sz="2400" b="0" i="1" u="none" strike="noStrike" kern="1200" cap="none" spc="0" normalizeH="0" baseline="0" noProof="0" dirty="0">
              <a:ln>
                <a:noFill/>
              </a:ln>
              <a:solidFill>
                <a:prstClr val="black"/>
              </a:solidFill>
              <a:effectLst/>
              <a:uLnTx/>
              <a:uFillTx/>
              <a:latin typeface="Calibri"/>
              <a:ea typeface="+mn-ea"/>
              <a:cs typeface="+mn-cs"/>
            </a:endParaRPr>
          </a:p>
        </p:txBody>
      </p:sp>
      <p:sp>
        <p:nvSpPr>
          <p:cNvPr id="53" name="Rectángulo redondeado 49">
            <a:extLst>
              <a:ext uri="{FF2B5EF4-FFF2-40B4-BE49-F238E27FC236}">
                <a16:creationId xmlns:a16="http://schemas.microsoft.com/office/drawing/2014/main" id="{CD0F8A08-D40E-4DBB-810D-19FC697832C6}"/>
              </a:ext>
            </a:extLst>
          </p:cNvPr>
          <p:cNvSpPr/>
          <p:nvPr/>
        </p:nvSpPr>
        <p:spPr>
          <a:xfrm>
            <a:off x="6000907" y="1388124"/>
            <a:ext cx="1942019" cy="665219"/>
          </a:xfrm>
          <a:prstGeom prst="roundRect">
            <a:avLst/>
          </a:prstGeom>
          <a:solidFill>
            <a:schemeClr val="bg1">
              <a:alpha val="10000"/>
            </a:schemeClr>
          </a:solidFill>
          <a:ln>
            <a:solidFill>
              <a:schemeClr val="tx2">
                <a:lumMod val="75000"/>
              </a:schemeClr>
            </a:solidFill>
          </a:ln>
          <a:scene3d>
            <a:camera prst="orthographicFront"/>
            <a:lightRig rig="threePt" dir="t"/>
          </a:scene3d>
          <a:sp3d>
            <a:bevelT w="165100" prst="coolSlant"/>
          </a:sp3d>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b="1" i="1" u="none" strike="noStrike" kern="1200" cap="none" spc="0" normalizeH="0" baseline="0" noProof="0" dirty="0">
                <a:ln>
                  <a:noFill/>
                </a:ln>
                <a:solidFill>
                  <a:schemeClr val="tx1"/>
                </a:solidFill>
                <a:effectLst/>
                <a:uLnTx/>
                <a:uFillTx/>
                <a:latin typeface="Calibri"/>
                <a:ea typeface="+mn-ea"/>
                <a:cs typeface="+mn-cs"/>
              </a:rPr>
              <a:t>% BIENES POR ENTREGAR</a:t>
            </a:r>
            <a:endParaRPr kumimoji="0" lang="es-CO" b="0" i="1" u="none" strike="noStrike" kern="1200" cap="none" spc="0" normalizeH="0" baseline="0" noProof="0" dirty="0">
              <a:ln>
                <a:noFill/>
              </a:ln>
              <a:solidFill>
                <a:schemeClr val="tx1"/>
              </a:solidFill>
              <a:effectLst/>
              <a:uLnTx/>
              <a:uFillTx/>
              <a:latin typeface="Calibri"/>
              <a:ea typeface="+mn-ea"/>
              <a:cs typeface="+mn-cs"/>
            </a:endParaRPr>
          </a:p>
        </p:txBody>
      </p:sp>
      <p:sp>
        <p:nvSpPr>
          <p:cNvPr id="63" name="Rectángulo redondeado 49">
            <a:extLst>
              <a:ext uri="{FF2B5EF4-FFF2-40B4-BE49-F238E27FC236}">
                <a16:creationId xmlns:a16="http://schemas.microsoft.com/office/drawing/2014/main" id="{3C1754D5-26C4-45DD-98A1-B2FE7D4DC985}"/>
              </a:ext>
            </a:extLst>
          </p:cNvPr>
          <p:cNvSpPr/>
          <p:nvPr/>
        </p:nvSpPr>
        <p:spPr>
          <a:xfrm>
            <a:off x="6378536" y="2256642"/>
            <a:ext cx="1380519" cy="45481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1" u="none" strike="noStrike" kern="1200" cap="none" spc="0" normalizeH="0" baseline="0" noProof="0" dirty="0">
                <a:ln>
                  <a:noFill/>
                </a:ln>
                <a:solidFill>
                  <a:prstClr val="black"/>
                </a:solidFill>
                <a:effectLst/>
                <a:uLnTx/>
                <a:uFillTx/>
                <a:latin typeface="Calibri"/>
                <a:ea typeface="+mn-ea"/>
                <a:cs typeface="+mn-cs"/>
              </a:rPr>
              <a:t>39,2 %</a:t>
            </a:r>
            <a:endParaRPr kumimoji="0" lang="es-CO" sz="2400" b="0" i="1" u="none" strike="noStrike" kern="1200" cap="none" spc="0" normalizeH="0" baseline="0" noProof="0" dirty="0">
              <a:ln>
                <a:noFill/>
              </a:ln>
              <a:solidFill>
                <a:prstClr val="black"/>
              </a:solidFill>
              <a:effectLst/>
              <a:uLnTx/>
              <a:uFillTx/>
              <a:latin typeface="Calibri"/>
              <a:ea typeface="+mn-ea"/>
              <a:cs typeface="+mn-cs"/>
            </a:endParaRPr>
          </a:p>
        </p:txBody>
      </p:sp>
      <p:sp>
        <p:nvSpPr>
          <p:cNvPr id="64" name="Rectángulo redondeado 49">
            <a:extLst>
              <a:ext uri="{FF2B5EF4-FFF2-40B4-BE49-F238E27FC236}">
                <a16:creationId xmlns:a16="http://schemas.microsoft.com/office/drawing/2014/main" id="{853FFCEA-5B59-4FAA-A85E-F154755A9032}"/>
              </a:ext>
            </a:extLst>
          </p:cNvPr>
          <p:cNvSpPr/>
          <p:nvPr/>
        </p:nvSpPr>
        <p:spPr>
          <a:xfrm>
            <a:off x="6027318" y="3235922"/>
            <a:ext cx="2147115" cy="45481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1" u="none" strike="noStrike" kern="1200" cap="none" spc="0" normalizeH="0" baseline="0" noProof="0" dirty="0">
                <a:ln>
                  <a:noFill/>
                </a:ln>
                <a:solidFill>
                  <a:prstClr val="black"/>
                </a:solidFill>
                <a:effectLst/>
                <a:uLnTx/>
                <a:uFillTx/>
                <a:latin typeface="Calibri"/>
                <a:ea typeface="+mn-ea"/>
                <a:cs typeface="+mn-cs"/>
              </a:rPr>
              <a:t>27,37 %</a:t>
            </a:r>
          </a:p>
        </p:txBody>
      </p:sp>
      <p:sp>
        <p:nvSpPr>
          <p:cNvPr id="65" name="Rectángulo redondeado 49">
            <a:extLst>
              <a:ext uri="{FF2B5EF4-FFF2-40B4-BE49-F238E27FC236}">
                <a16:creationId xmlns:a16="http://schemas.microsoft.com/office/drawing/2014/main" id="{EA84DC2A-9BC5-4CD5-B887-FFA8A26A638B}"/>
              </a:ext>
            </a:extLst>
          </p:cNvPr>
          <p:cNvSpPr/>
          <p:nvPr/>
        </p:nvSpPr>
        <p:spPr>
          <a:xfrm>
            <a:off x="5944628" y="4114928"/>
            <a:ext cx="2390021" cy="45481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1" u="none" strike="noStrike" kern="1200" cap="none" spc="0" normalizeH="0" baseline="0" noProof="0" dirty="0">
                <a:ln>
                  <a:noFill/>
                </a:ln>
                <a:solidFill>
                  <a:prstClr val="black"/>
                </a:solidFill>
                <a:effectLst/>
                <a:uLnTx/>
                <a:uFillTx/>
                <a:latin typeface="Calibri"/>
                <a:ea typeface="+mn-ea"/>
                <a:cs typeface="+mn-cs"/>
              </a:rPr>
              <a:t>66,78 %</a:t>
            </a:r>
            <a:endParaRPr kumimoji="0" lang="es-CO" sz="2400" b="0" i="1" u="none" strike="noStrike" kern="1200" cap="none" spc="0" normalizeH="0" baseline="0" noProof="0" dirty="0">
              <a:ln>
                <a:noFill/>
              </a:ln>
              <a:solidFill>
                <a:prstClr val="black"/>
              </a:solidFill>
              <a:effectLst/>
              <a:uLnTx/>
              <a:uFillTx/>
              <a:latin typeface="Calibri"/>
              <a:ea typeface="+mn-ea"/>
              <a:cs typeface="+mn-cs"/>
            </a:endParaRPr>
          </a:p>
        </p:txBody>
      </p:sp>
      <p:sp>
        <p:nvSpPr>
          <p:cNvPr id="66" name="Rectángulo redondeado 49">
            <a:extLst>
              <a:ext uri="{FF2B5EF4-FFF2-40B4-BE49-F238E27FC236}">
                <a16:creationId xmlns:a16="http://schemas.microsoft.com/office/drawing/2014/main" id="{97C0737F-9695-4093-B221-19BE7DCF2331}"/>
              </a:ext>
            </a:extLst>
          </p:cNvPr>
          <p:cNvSpPr/>
          <p:nvPr/>
        </p:nvSpPr>
        <p:spPr>
          <a:xfrm>
            <a:off x="6017762" y="5138114"/>
            <a:ext cx="2147115" cy="45481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1" u="none" strike="noStrike" kern="1200" cap="none" spc="0" normalizeH="0" baseline="0" noProof="0" dirty="0">
                <a:ln>
                  <a:noFill/>
                </a:ln>
                <a:solidFill>
                  <a:prstClr val="black"/>
                </a:solidFill>
                <a:effectLst/>
                <a:uLnTx/>
                <a:uFillTx/>
                <a:latin typeface="Calibri"/>
                <a:ea typeface="+mn-ea"/>
                <a:cs typeface="+mn-cs"/>
              </a:rPr>
              <a:t>71,19 %</a:t>
            </a:r>
            <a:endParaRPr kumimoji="0" lang="es-CO" sz="2400" b="0" i="1" u="none" strike="noStrike" kern="1200" cap="none" spc="0" normalizeH="0" baseline="0" noProof="0" dirty="0">
              <a:ln>
                <a:noFill/>
              </a:ln>
              <a:solidFill>
                <a:prstClr val="black"/>
              </a:solidFill>
              <a:effectLst/>
              <a:uLnTx/>
              <a:uFillTx/>
              <a:latin typeface="Calibri"/>
              <a:ea typeface="+mn-ea"/>
              <a:cs typeface="+mn-cs"/>
            </a:endParaRPr>
          </a:p>
        </p:txBody>
      </p:sp>
      <p:sp>
        <p:nvSpPr>
          <p:cNvPr id="67" name="Rectángulo redondeado 49">
            <a:extLst>
              <a:ext uri="{FF2B5EF4-FFF2-40B4-BE49-F238E27FC236}">
                <a16:creationId xmlns:a16="http://schemas.microsoft.com/office/drawing/2014/main" id="{E5FA803B-ABEE-415A-B575-1CE525DB84C3}"/>
              </a:ext>
            </a:extLst>
          </p:cNvPr>
          <p:cNvSpPr/>
          <p:nvPr/>
        </p:nvSpPr>
        <p:spPr>
          <a:xfrm>
            <a:off x="6017762" y="6006305"/>
            <a:ext cx="2147115" cy="45481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1" u="none" strike="noStrike" kern="1200" cap="none" spc="0" normalizeH="0" baseline="0" noProof="0" dirty="0">
                <a:ln>
                  <a:noFill/>
                </a:ln>
                <a:solidFill>
                  <a:prstClr val="black"/>
                </a:solidFill>
                <a:effectLst/>
                <a:uLnTx/>
                <a:uFillTx/>
                <a:latin typeface="Calibri"/>
                <a:ea typeface="+mn-ea"/>
                <a:cs typeface="+mn-cs"/>
              </a:rPr>
              <a:t>49,53 %</a:t>
            </a:r>
          </a:p>
        </p:txBody>
      </p:sp>
      <p:sp>
        <p:nvSpPr>
          <p:cNvPr id="106" name="Rectángulo redondeado 49">
            <a:extLst>
              <a:ext uri="{FF2B5EF4-FFF2-40B4-BE49-F238E27FC236}">
                <a16:creationId xmlns:a16="http://schemas.microsoft.com/office/drawing/2014/main" id="{0D4298B9-4B0C-4673-A76D-6C3FE996BF97}"/>
              </a:ext>
            </a:extLst>
          </p:cNvPr>
          <p:cNvSpPr/>
          <p:nvPr/>
        </p:nvSpPr>
        <p:spPr>
          <a:xfrm>
            <a:off x="8707657" y="1379282"/>
            <a:ext cx="3087264" cy="665219"/>
          </a:xfrm>
          <a:prstGeom prst="roundRect">
            <a:avLst/>
          </a:prstGeom>
          <a:solidFill>
            <a:schemeClr val="bg1">
              <a:alpha val="10000"/>
            </a:schemeClr>
          </a:solidFill>
          <a:ln>
            <a:solidFill>
              <a:schemeClr val="tx2">
                <a:lumMod val="75000"/>
              </a:schemeClr>
            </a:solidFill>
          </a:ln>
          <a:scene3d>
            <a:camera prst="orthographicFront"/>
            <a:lightRig rig="threePt" dir="t"/>
          </a:scene3d>
          <a:sp3d>
            <a:bevelT w="165100" prst="coolSlant"/>
          </a:sp3d>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b="1" i="1" u="none" strike="noStrike" kern="1200" cap="none" spc="0" normalizeH="0" baseline="0" noProof="0" dirty="0">
                <a:ln>
                  <a:noFill/>
                </a:ln>
                <a:solidFill>
                  <a:schemeClr val="tx1"/>
                </a:solidFill>
                <a:effectLst/>
                <a:uLnTx/>
                <a:uFillTx/>
                <a:latin typeface="Calibri"/>
                <a:ea typeface="+mn-ea"/>
                <a:cs typeface="+mn-cs"/>
              </a:rPr>
              <a:t>OBSERVACIONES</a:t>
            </a:r>
            <a:endParaRPr kumimoji="0" lang="es-CO" b="0" i="1" u="none" strike="noStrike" kern="1200" cap="none" spc="0" normalizeH="0" baseline="0" noProof="0" dirty="0">
              <a:ln>
                <a:noFill/>
              </a:ln>
              <a:solidFill>
                <a:schemeClr val="tx1"/>
              </a:solidFill>
              <a:effectLst/>
              <a:uLnTx/>
              <a:uFillTx/>
              <a:latin typeface="Calibri"/>
              <a:ea typeface="+mn-ea"/>
              <a:cs typeface="+mn-cs"/>
            </a:endParaRPr>
          </a:p>
        </p:txBody>
      </p:sp>
      <p:sp>
        <p:nvSpPr>
          <p:cNvPr id="107" name="Rectángulo redondeado 49">
            <a:extLst>
              <a:ext uri="{FF2B5EF4-FFF2-40B4-BE49-F238E27FC236}">
                <a16:creationId xmlns:a16="http://schemas.microsoft.com/office/drawing/2014/main" id="{17433ACC-5B78-496B-892C-E3E0525F1187}"/>
              </a:ext>
            </a:extLst>
          </p:cNvPr>
          <p:cNvSpPr/>
          <p:nvPr/>
        </p:nvSpPr>
        <p:spPr>
          <a:xfrm>
            <a:off x="8578695" y="2316078"/>
            <a:ext cx="2683316" cy="45481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b="1" i="1" u="none" strike="noStrike" kern="1200" cap="none" spc="0" normalizeH="0" baseline="0" noProof="0" dirty="0">
                <a:ln>
                  <a:noFill/>
                </a:ln>
                <a:solidFill>
                  <a:prstClr val="black"/>
                </a:solidFill>
                <a:effectLst/>
                <a:uLnTx/>
                <a:uFillTx/>
                <a:latin typeface="Calibri"/>
                <a:ea typeface="+mn-ea"/>
                <a:cs typeface="+mn-cs"/>
              </a:rPr>
              <a:t>2 comisiones pendientes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b="1" i="0" u="none" strike="noStrike" kern="1200" cap="none" spc="0" normalizeH="0" baseline="0" noProof="0" dirty="0">
                <a:ln>
                  <a:noFill/>
                </a:ln>
                <a:solidFill>
                  <a:prstClr val="black"/>
                </a:solidFill>
                <a:effectLst/>
                <a:uLnTx/>
                <a:uFillTx/>
                <a:latin typeface="Calibri"/>
                <a:ea typeface="+mn-ea"/>
                <a:cs typeface="+mn-cs"/>
              </a:rPr>
              <a:t>Macarena – Sur Bolívar</a:t>
            </a:r>
            <a:endParaRPr kumimoji="0" lang="es-CO" b="0" i="0" u="none" strike="noStrike" kern="1200" cap="none" spc="0" normalizeH="0" baseline="0" noProof="0" dirty="0">
              <a:ln>
                <a:noFill/>
              </a:ln>
              <a:solidFill>
                <a:prstClr val="black"/>
              </a:solidFill>
              <a:effectLst/>
              <a:uLnTx/>
              <a:uFillTx/>
              <a:latin typeface="Calibri"/>
              <a:ea typeface="+mn-ea"/>
              <a:cs typeface="+mn-cs"/>
            </a:endParaRPr>
          </a:p>
        </p:txBody>
      </p:sp>
      <p:sp>
        <p:nvSpPr>
          <p:cNvPr id="108" name="Rectángulo redondeado 49">
            <a:extLst>
              <a:ext uri="{FF2B5EF4-FFF2-40B4-BE49-F238E27FC236}">
                <a16:creationId xmlns:a16="http://schemas.microsoft.com/office/drawing/2014/main" id="{ECDCC40B-7632-45E8-927E-214CBEF00726}"/>
              </a:ext>
            </a:extLst>
          </p:cNvPr>
          <p:cNvSpPr/>
          <p:nvPr/>
        </p:nvSpPr>
        <p:spPr>
          <a:xfrm>
            <a:off x="8707657" y="3330017"/>
            <a:ext cx="2080585" cy="45481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b="1" i="1" u="none" strike="noStrike" kern="1200" cap="none" spc="0" normalizeH="0" baseline="0" noProof="0" dirty="0">
                <a:ln>
                  <a:noFill/>
                </a:ln>
                <a:solidFill>
                  <a:prstClr val="black"/>
                </a:solidFill>
                <a:effectLst/>
                <a:uLnTx/>
                <a:uFillTx/>
                <a:latin typeface="Calibri"/>
                <a:ea typeface="+mn-ea"/>
                <a:cs typeface="+mn-cs"/>
              </a:rPr>
              <a:t>B. Sur:        82%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b="1" i="1" u="none" strike="noStrike" kern="1200" cap="none" spc="0" normalizeH="0" baseline="0" noProof="0" dirty="0">
                <a:ln>
                  <a:noFill/>
                </a:ln>
                <a:solidFill>
                  <a:prstClr val="black"/>
                </a:solidFill>
                <a:effectLst/>
                <a:uLnTx/>
                <a:uFillTx/>
                <a:latin typeface="Calibri"/>
                <a:ea typeface="+mn-ea"/>
                <a:cs typeface="+mn-cs"/>
              </a:rPr>
              <a:t>B. BOCAC: 16,7%</a:t>
            </a:r>
          </a:p>
        </p:txBody>
      </p:sp>
      <p:sp>
        <p:nvSpPr>
          <p:cNvPr id="109" name="Rectángulo redondeado 49">
            <a:extLst>
              <a:ext uri="{FF2B5EF4-FFF2-40B4-BE49-F238E27FC236}">
                <a16:creationId xmlns:a16="http://schemas.microsoft.com/office/drawing/2014/main" id="{8B4AA0AB-5853-45D9-8095-380B7C5EFC8A}"/>
              </a:ext>
            </a:extLst>
          </p:cNvPr>
          <p:cNvSpPr/>
          <p:nvPr/>
        </p:nvSpPr>
        <p:spPr>
          <a:xfrm>
            <a:off x="8702491" y="4203350"/>
            <a:ext cx="2054576" cy="45481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b="1" i="1" u="none" strike="noStrike" kern="1200" cap="none" spc="0" normalizeH="0" baseline="0" noProof="0" dirty="0">
                <a:ln>
                  <a:noFill/>
                </a:ln>
                <a:solidFill>
                  <a:prstClr val="black"/>
                </a:solidFill>
                <a:effectLst/>
                <a:uLnTx/>
                <a:uFillTx/>
                <a:latin typeface="Calibri"/>
                <a:ea typeface="+mn-ea"/>
                <a:cs typeface="+mn-cs"/>
              </a:rPr>
              <a:t>B. BOCAC: 99,19 %</a:t>
            </a:r>
            <a:endParaRPr kumimoji="0" lang="es-CO" b="0" i="1" u="none" strike="noStrike" kern="1200" cap="none" spc="0" normalizeH="0" baseline="0" noProof="0" dirty="0">
              <a:ln>
                <a:noFill/>
              </a:ln>
              <a:solidFill>
                <a:prstClr val="black"/>
              </a:solidFill>
              <a:effectLst/>
              <a:uLnTx/>
              <a:uFillTx/>
              <a:latin typeface="Calibri"/>
              <a:ea typeface="+mn-ea"/>
              <a:cs typeface="+mn-cs"/>
            </a:endParaRPr>
          </a:p>
        </p:txBody>
      </p:sp>
      <p:sp>
        <p:nvSpPr>
          <p:cNvPr id="112" name="Rectángulo redondeado 49">
            <a:extLst>
              <a:ext uri="{FF2B5EF4-FFF2-40B4-BE49-F238E27FC236}">
                <a16:creationId xmlns:a16="http://schemas.microsoft.com/office/drawing/2014/main" id="{F483082B-F76A-4285-8BCE-60AD1AC0733D}"/>
              </a:ext>
            </a:extLst>
          </p:cNvPr>
          <p:cNvSpPr/>
          <p:nvPr/>
        </p:nvSpPr>
        <p:spPr>
          <a:xfrm>
            <a:off x="8707657" y="5248924"/>
            <a:ext cx="3404096" cy="553081"/>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CO" b="1" i="1" u="none" strike="noStrike" kern="1200" cap="none" spc="0" normalizeH="0" baseline="0" noProof="0" dirty="0">
                <a:ln>
                  <a:noFill/>
                </a:ln>
                <a:solidFill>
                  <a:prstClr val="black"/>
                </a:solidFill>
                <a:effectLst/>
                <a:uLnTx/>
                <a:uFillTx/>
                <a:latin typeface="Calibri"/>
                <a:ea typeface="+mn-ea"/>
                <a:cs typeface="+mn-cs"/>
              </a:rPr>
              <a:t>45 coordenadas recibidas están actualmente en consulta ante IGAC</a:t>
            </a:r>
            <a:endParaRPr kumimoji="0" lang="es-CO" b="0" i="1"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ector recto 4">
            <a:extLst>
              <a:ext uri="{FF2B5EF4-FFF2-40B4-BE49-F238E27FC236}">
                <a16:creationId xmlns:a16="http://schemas.microsoft.com/office/drawing/2014/main" id="{6C2F3416-19E0-41E7-8B82-E830BDB154CB}"/>
              </a:ext>
            </a:extLst>
          </p:cNvPr>
          <p:cNvCxnSpPr>
            <a:cxnSpLocks/>
            <a:stCxn id="29" idx="3"/>
          </p:cNvCxnSpPr>
          <p:nvPr/>
        </p:nvCxnSpPr>
        <p:spPr>
          <a:xfrm>
            <a:off x="2885813" y="2566739"/>
            <a:ext cx="5704750" cy="21632"/>
          </a:xfrm>
          <a:prstGeom prst="line">
            <a:avLst/>
          </a:prstGeom>
          <a:ln w="3175">
            <a:solidFill>
              <a:schemeClr val="accent1">
                <a:alpha val="50000"/>
              </a:schemeClr>
            </a:solidFill>
            <a:prstDash val="dash"/>
          </a:ln>
        </p:spPr>
        <p:style>
          <a:lnRef idx="2">
            <a:schemeClr val="accent1"/>
          </a:lnRef>
          <a:fillRef idx="0">
            <a:schemeClr val="accent1"/>
          </a:fillRef>
          <a:effectRef idx="1">
            <a:schemeClr val="accent1"/>
          </a:effectRef>
          <a:fontRef idx="minor">
            <a:schemeClr val="tx1"/>
          </a:fontRef>
        </p:style>
      </p:cxnSp>
      <p:sp>
        <p:nvSpPr>
          <p:cNvPr id="29" name="Rectángulo redondeado 49">
            <a:extLst>
              <a:ext uri="{FF2B5EF4-FFF2-40B4-BE49-F238E27FC236}">
                <a16:creationId xmlns:a16="http://schemas.microsoft.com/office/drawing/2014/main" id="{E051E39D-1E5C-4D2B-9DEB-D21235CA19CF}"/>
              </a:ext>
            </a:extLst>
          </p:cNvPr>
          <p:cNvSpPr/>
          <p:nvPr/>
        </p:nvSpPr>
        <p:spPr>
          <a:xfrm>
            <a:off x="687897" y="2290198"/>
            <a:ext cx="2197916" cy="553081"/>
          </a:xfrm>
          <a:prstGeom prst="roundRect">
            <a:avLst/>
          </a:prstGeom>
          <a:solidFill>
            <a:srgbClr val="0070C0">
              <a:alpha val="10000"/>
            </a:srgbClr>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600" b="1" i="1" u="none" strike="noStrike" kern="1200" cap="none" spc="0" normalizeH="0" baseline="0" noProof="0" dirty="0">
                <a:ln>
                  <a:noFill/>
                </a:ln>
                <a:solidFill>
                  <a:srgbClr val="002060"/>
                </a:solidFill>
                <a:effectLst/>
                <a:uLnTx/>
                <a:uFillTx/>
                <a:latin typeface="Calibri"/>
                <a:ea typeface="+mn-ea"/>
                <a:cs typeface="+mn-cs"/>
              </a:rPr>
              <a:t>ORO EN LINGOTES Y GRANULADO</a:t>
            </a:r>
            <a:endParaRPr kumimoji="0" lang="es-CO" sz="1600" b="0" i="1" u="none" strike="noStrike" kern="1200" cap="none" spc="0" normalizeH="0" baseline="0" noProof="0" dirty="0">
              <a:ln>
                <a:noFill/>
              </a:ln>
              <a:solidFill>
                <a:srgbClr val="006C00"/>
              </a:solidFill>
              <a:effectLst/>
              <a:uLnTx/>
              <a:uFillTx/>
              <a:latin typeface="Calibri"/>
              <a:ea typeface="+mn-ea"/>
              <a:cs typeface="+mn-cs"/>
            </a:endParaRPr>
          </a:p>
        </p:txBody>
      </p:sp>
      <p:sp>
        <p:nvSpPr>
          <p:cNvPr id="31" name="Rectángulo redondeado 49">
            <a:extLst>
              <a:ext uri="{FF2B5EF4-FFF2-40B4-BE49-F238E27FC236}">
                <a16:creationId xmlns:a16="http://schemas.microsoft.com/office/drawing/2014/main" id="{E4C1B12C-3EE4-41F6-9958-B1AF4969E079}"/>
              </a:ext>
            </a:extLst>
          </p:cNvPr>
          <p:cNvSpPr/>
          <p:nvPr/>
        </p:nvSpPr>
        <p:spPr>
          <a:xfrm>
            <a:off x="687897" y="3222887"/>
            <a:ext cx="2197916" cy="553081"/>
          </a:xfrm>
          <a:prstGeom prst="roundRect">
            <a:avLst/>
          </a:prstGeom>
          <a:solidFill>
            <a:srgbClr val="0070C0">
              <a:alpha val="10000"/>
            </a:srgbClr>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600" b="1" i="1" u="none" strike="noStrike" kern="1200" cap="none" spc="0" normalizeH="0" baseline="0" noProof="0" dirty="0">
                <a:ln>
                  <a:noFill/>
                </a:ln>
                <a:solidFill>
                  <a:srgbClr val="002060"/>
                </a:solidFill>
                <a:effectLst/>
                <a:uLnTx/>
                <a:uFillTx/>
                <a:latin typeface="Calibri"/>
                <a:ea typeface="+mn-ea"/>
                <a:cs typeface="+mn-cs"/>
              </a:rPr>
              <a:t>SEMOVIENTES</a:t>
            </a:r>
            <a:endParaRPr kumimoji="0" lang="es-CO" sz="1600" b="0" i="1" u="none" strike="noStrike" kern="1200" cap="none" spc="0" normalizeH="0" baseline="0" noProof="0" dirty="0">
              <a:ln>
                <a:noFill/>
              </a:ln>
              <a:solidFill>
                <a:srgbClr val="006C00"/>
              </a:solidFill>
              <a:effectLst/>
              <a:uLnTx/>
              <a:uFillTx/>
              <a:latin typeface="Calibri"/>
              <a:ea typeface="+mn-ea"/>
              <a:cs typeface="+mn-cs"/>
            </a:endParaRPr>
          </a:p>
        </p:txBody>
      </p:sp>
      <p:sp>
        <p:nvSpPr>
          <p:cNvPr id="32" name="Rectángulo redondeado 49">
            <a:extLst>
              <a:ext uri="{FF2B5EF4-FFF2-40B4-BE49-F238E27FC236}">
                <a16:creationId xmlns:a16="http://schemas.microsoft.com/office/drawing/2014/main" id="{25949A22-7442-424B-AFCE-7488BCEFBEB4}"/>
              </a:ext>
            </a:extLst>
          </p:cNvPr>
          <p:cNvSpPr/>
          <p:nvPr/>
        </p:nvSpPr>
        <p:spPr>
          <a:xfrm>
            <a:off x="687897" y="4154218"/>
            <a:ext cx="2197916" cy="553081"/>
          </a:xfrm>
          <a:prstGeom prst="roundRect">
            <a:avLst/>
          </a:prstGeom>
          <a:solidFill>
            <a:srgbClr val="0070C0">
              <a:alpha val="10000"/>
            </a:srgbClr>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600" b="1" i="1" u="none" strike="noStrike" kern="1200" cap="none" spc="0" normalizeH="0" baseline="0" noProof="0" dirty="0">
                <a:ln>
                  <a:noFill/>
                </a:ln>
                <a:solidFill>
                  <a:srgbClr val="002060"/>
                </a:solidFill>
                <a:effectLst/>
                <a:uLnTx/>
                <a:uFillTx/>
                <a:latin typeface="Calibri"/>
                <a:ea typeface="+mn-ea"/>
                <a:cs typeface="+mn-cs"/>
              </a:rPr>
              <a:t>MUEBLES Y ENSERES</a:t>
            </a:r>
            <a:endParaRPr kumimoji="0" lang="es-CO" sz="1600" b="0" i="1" u="none" strike="noStrike" kern="1200" cap="none" spc="0" normalizeH="0" baseline="0" noProof="0" dirty="0">
              <a:ln>
                <a:noFill/>
              </a:ln>
              <a:solidFill>
                <a:srgbClr val="006C00"/>
              </a:solidFill>
              <a:effectLst/>
              <a:uLnTx/>
              <a:uFillTx/>
              <a:latin typeface="Calibri"/>
              <a:ea typeface="+mn-ea"/>
              <a:cs typeface="+mn-cs"/>
            </a:endParaRPr>
          </a:p>
        </p:txBody>
      </p:sp>
      <p:sp>
        <p:nvSpPr>
          <p:cNvPr id="34" name="Rectángulo redondeado 49">
            <a:extLst>
              <a:ext uri="{FF2B5EF4-FFF2-40B4-BE49-F238E27FC236}">
                <a16:creationId xmlns:a16="http://schemas.microsoft.com/office/drawing/2014/main" id="{28D9C672-AFDA-4328-8C9C-021C9CE7949D}"/>
              </a:ext>
            </a:extLst>
          </p:cNvPr>
          <p:cNvSpPr/>
          <p:nvPr/>
        </p:nvSpPr>
        <p:spPr>
          <a:xfrm>
            <a:off x="687897" y="5108304"/>
            <a:ext cx="2197916" cy="553081"/>
          </a:xfrm>
          <a:prstGeom prst="roundRect">
            <a:avLst/>
          </a:prstGeom>
          <a:solidFill>
            <a:srgbClr val="0070C0">
              <a:alpha val="10000"/>
            </a:srgbClr>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600" b="1" i="1" u="none" strike="noStrike" kern="1200" cap="none" spc="0" normalizeH="0" baseline="0" noProof="0" dirty="0">
                <a:ln>
                  <a:noFill/>
                </a:ln>
                <a:solidFill>
                  <a:srgbClr val="002060"/>
                </a:solidFill>
                <a:effectLst/>
                <a:uLnTx/>
                <a:uFillTx/>
                <a:latin typeface="Calibri"/>
                <a:ea typeface="+mn-ea"/>
                <a:cs typeface="+mn-cs"/>
              </a:rPr>
              <a:t>INMUEBLES</a:t>
            </a:r>
            <a:endParaRPr kumimoji="0" lang="es-CO" sz="1600" b="0" i="1" u="none" strike="noStrike" kern="1200" cap="none" spc="0" normalizeH="0" baseline="0" noProof="0" dirty="0">
              <a:ln>
                <a:noFill/>
              </a:ln>
              <a:solidFill>
                <a:srgbClr val="006C00"/>
              </a:solidFill>
              <a:effectLst/>
              <a:uLnTx/>
              <a:uFillTx/>
              <a:latin typeface="Calibri"/>
              <a:ea typeface="+mn-ea"/>
              <a:cs typeface="+mn-cs"/>
            </a:endParaRPr>
          </a:p>
        </p:txBody>
      </p:sp>
      <p:sp>
        <p:nvSpPr>
          <p:cNvPr id="38" name="Rectángulo redondeado 49">
            <a:extLst>
              <a:ext uri="{FF2B5EF4-FFF2-40B4-BE49-F238E27FC236}">
                <a16:creationId xmlns:a16="http://schemas.microsoft.com/office/drawing/2014/main" id="{FDCA68AB-B32F-4E72-A6C5-2A380558191B}"/>
              </a:ext>
            </a:extLst>
          </p:cNvPr>
          <p:cNvSpPr/>
          <p:nvPr/>
        </p:nvSpPr>
        <p:spPr>
          <a:xfrm>
            <a:off x="687897" y="6046684"/>
            <a:ext cx="2197916" cy="553081"/>
          </a:xfrm>
          <a:prstGeom prst="roundRect">
            <a:avLst/>
          </a:prstGeom>
          <a:solidFill>
            <a:srgbClr val="0070C0">
              <a:alpha val="10000"/>
            </a:srgbClr>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600" b="1" i="1" u="none" strike="noStrike" kern="1200" cap="none" spc="0" normalizeH="0" baseline="0" noProof="0" dirty="0">
                <a:ln>
                  <a:noFill/>
                </a:ln>
                <a:solidFill>
                  <a:srgbClr val="002060"/>
                </a:solidFill>
                <a:effectLst/>
                <a:uLnTx/>
                <a:uFillTx/>
                <a:latin typeface="Calibri"/>
                <a:ea typeface="+mn-ea"/>
                <a:cs typeface="+mn-cs"/>
              </a:rPr>
              <a:t>VEHÍCULOS</a:t>
            </a:r>
            <a:endParaRPr kumimoji="0" lang="es-CO" sz="1600" b="0" i="1" u="none" strike="noStrike" kern="1200" cap="none" spc="0" normalizeH="0" baseline="0" noProof="0" dirty="0">
              <a:ln>
                <a:noFill/>
              </a:ln>
              <a:solidFill>
                <a:srgbClr val="006C00"/>
              </a:solidFill>
              <a:effectLst/>
              <a:uLnTx/>
              <a:uFillTx/>
              <a:latin typeface="Calibri"/>
              <a:ea typeface="+mn-ea"/>
              <a:cs typeface="+mn-cs"/>
            </a:endParaRPr>
          </a:p>
        </p:txBody>
      </p:sp>
      <p:cxnSp>
        <p:nvCxnSpPr>
          <p:cNvPr id="51" name="Conector recto 50">
            <a:extLst>
              <a:ext uri="{FF2B5EF4-FFF2-40B4-BE49-F238E27FC236}">
                <a16:creationId xmlns:a16="http://schemas.microsoft.com/office/drawing/2014/main" id="{3F11BF17-AEA3-4F0C-8B14-B56BFCC9CF69}"/>
              </a:ext>
            </a:extLst>
          </p:cNvPr>
          <p:cNvCxnSpPr>
            <a:cxnSpLocks/>
          </p:cNvCxnSpPr>
          <p:nvPr/>
        </p:nvCxnSpPr>
        <p:spPr>
          <a:xfrm>
            <a:off x="2908295" y="3558267"/>
            <a:ext cx="5704750" cy="21632"/>
          </a:xfrm>
          <a:prstGeom prst="line">
            <a:avLst/>
          </a:prstGeom>
          <a:ln w="3175">
            <a:solidFill>
              <a:schemeClr val="accent1">
                <a:alpha val="50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52" name="Conector recto 51">
            <a:extLst>
              <a:ext uri="{FF2B5EF4-FFF2-40B4-BE49-F238E27FC236}">
                <a16:creationId xmlns:a16="http://schemas.microsoft.com/office/drawing/2014/main" id="{19A642B9-1A5F-44DD-9E3B-418F9E9470BF}"/>
              </a:ext>
            </a:extLst>
          </p:cNvPr>
          <p:cNvCxnSpPr>
            <a:cxnSpLocks/>
          </p:cNvCxnSpPr>
          <p:nvPr/>
        </p:nvCxnSpPr>
        <p:spPr>
          <a:xfrm>
            <a:off x="2885813" y="4432605"/>
            <a:ext cx="5704750" cy="21632"/>
          </a:xfrm>
          <a:prstGeom prst="line">
            <a:avLst/>
          </a:prstGeom>
          <a:ln w="3175">
            <a:solidFill>
              <a:schemeClr val="accent1">
                <a:alpha val="50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55" name="Conector recto 54">
            <a:extLst>
              <a:ext uri="{FF2B5EF4-FFF2-40B4-BE49-F238E27FC236}">
                <a16:creationId xmlns:a16="http://schemas.microsoft.com/office/drawing/2014/main" id="{DD7A84F5-D41D-4DAA-B1BB-621261FD0120}"/>
              </a:ext>
            </a:extLst>
          </p:cNvPr>
          <p:cNvCxnSpPr>
            <a:cxnSpLocks/>
          </p:cNvCxnSpPr>
          <p:nvPr/>
        </p:nvCxnSpPr>
        <p:spPr>
          <a:xfrm>
            <a:off x="2873945" y="5440585"/>
            <a:ext cx="5704750" cy="21632"/>
          </a:xfrm>
          <a:prstGeom prst="line">
            <a:avLst/>
          </a:prstGeom>
          <a:ln w="3175">
            <a:solidFill>
              <a:schemeClr val="accent1">
                <a:alpha val="50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61" name="Conector recto 60">
            <a:extLst>
              <a:ext uri="{FF2B5EF4-FFF2-40B4-BE49-F238E27FC236}">
                <a16:creationId xmlns:a16="http://schemas.microsoft.com/office/drawing/2014/main" id="{D2E8D85E-A42E-4917-B2E5-394FD6212147}"/>
              </a:ext>
            </a:extLst>
          </p:cNvPr>
          <p:cNvCxnSpPr>
            <a:cxnSpLocks/>
          </p:cNvCxnSpPr>
          <p:nvPr/>
        </p:nvCxnSpPr>
        <p:spPr>
          <a:xfrm>
            <a:off x="2894078" y="6316281"/>
            <a:ext cx="5704750" cy="21632"/>
          </a:xfrm>
          <a:prstGeom prst="line">
            <a:avLst/>
          </a:prstGeom>
          <a:ln w="3175">
            <a:solidFill>
              <a:schemeClr val="accent1">
                <a:alpha val="50000"/>
              </a:schemeClr>
            </a:solidFill>
            <a:prstDash val="dash"/>
          </a:ln>
        </p:spPr>
        <p:style>
          <a:lnRef idx="2">
            <a:schemeClr val="accent1"/>
          </a:lnRef>
          <a:fillRef idx="0">
            <a:schemeClr val="accent1"/>
          </a:fillRef>
          <a:effectRef idx="1">
            <a:schemeClr val="accent1"/>
          </a:effectRef>
          <a:fontRef idx="minor">
            <a:schemeClr val="tx1"/>
          </a:fontRef>
        </p:style>
      </p:cxnSp>
      <p:pic>
        <p:nvPicPr>
          <p:cNvPr id="35" name="Imagen 34">
            <a:extLst>
              <a:ext uri="{FF2B5EF4-FFF2-40B4-BE49-F238E27FC236}">
                <a16:creationId xmlns:a16="http://schemas.microsoft.com/office/drawing/2014/main" id="{5576500B-539E-422E-A04E-6BB5E8C353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79117" y="-4441"/>
            <a:ext cx="3000181" cy="515484"/>
          </a:xfrm>
          <a:prstGeom prst="rect">
            <a:avLst/>
          </a:prstGeom>
        </p:spPr>
      </p:pic>
    </p:spTree>
    <p:extLst>
      <p:ext uri="{BB962C8B-B14F-4D97-AF65-F5344CB8AC3E}">
        <p14:creationId xmlns:p14="http://schemas.microsoft.com/office/powerpoint/2010/main" val="4269738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 name="Título 37"/>
          <p:cNvSpPr>
            <a:spLocks noGrp="1"/>
          </p:cNvSpPr>
          <p:nvPr>
            <p:ph type="title"/>
          </p:nvPr>
        </p:nvSpPr>
        <p:spPr>
          <a:xfrm>
            <a:off x="1788314" y="2548672"/>
            <a:ext cx="8434208" cy="2086725"/>
          </a:xfrm>
        </p:spPr>
        <p:txBody>
          <a:bodyPr/>
          <a:lstStyle/>
          <a:p>
            <a:pPr lvl="0" algn="just"/>
            <a:r>
              <a:rPr lang="es-ES_tradnl" sz="3600" dirty="0">
                <a:solidFill>
                  <a:srgbClr val="002060"/>
                </a:solidFill>
                <a:latin typeface="Arial Narrow" panose="020B0606020202030204" pitchFamily="34" charset="0"/>
                <a:cs typeface="Arial" panose="020B0604020202020204" pitchFamily="34" charset="0"/>
              </a:rPr>
              <a:t>2. Presentación del balance de entrega por tipología de bienes FARC y recursos líquidos monetizados por tipología por la SAE SAS a la fecha.</a:t>
            </a:r>
            <a:endParaRPr lang="es-US" sz="3600" dirty="0">
              <a:solidFill>
                <a:srgbClr val="002060"/>
              </a:solidFill>
              <a:latin typeface="Arial Narrow" panose="020B0606020202030204" pitchFamily="34" charset="0"/>
              <a:cs typeface="Arial" panose="020B0604020202020204" pitchFamily="34" charset="0"/>
            </a:endParaRPr>
          </a:p>
        </p:txBody>
      </p:sp>
      <p:pic>
        <p:nvPicPr>
          <p:cNvPr id="49" name="Imagen 48" descr="Imagen que contiene azul, rojo, pelota, jugador&#10;&#10;Descripción generada automáticamente">
            <a:extLst>
              <a:ext uri="{FF2B5EF4-FFF2-40B4-BE49-F238E27FC236}">
                <a16:creationId xmlns:a16="http://schemas.microsoft.com/office/drawing/2014/main" id="{7F7E353C-9262-4460-894E-84CC63D9626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9491" b="19491"/>
          <a:stretch/>
        </p:blipFill>
        <p:spPr>
          <a:xfrm>
            <a:off x="6796318" y="151974"/>
            <a:ext cx="5218316" cy="745490"/>
          </a:xfrm>
          <a:prstGeom prst="rect">
            <a:avLst/>
          </a:prstGeom>
        </p:spPr>
      </p:pic>
      <p:pic>
        <p:nvPicPr>
          <p:cNvPr id="6" name="Imagen 22">
            <a:extLst>
              <a:ext uri="{FF2B5EF4-FFF2-40B4-BE49-F238E27FC236}">
                <a16:creationId xmlns:a16="http://schemas.microsoft.com/office/drawing/2014/main" id="{F11792D0-BBD8-E948-9A69-78B0A866C0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4635" y="151974"/>
            <a:ext cx="1715135" cy="745490"/>
          </a:xfrm>
          <a:prstGeom prst="rect">
            <a:avLst/>
          </a:prstGeom>
        </p:spPr>
      </p:pic>
    </p:spTree>
    <p:extLst>
      <p:ext uri="{BB962C8B-B14F-4D97-AF65-F5344CB8AC3E}">
        <p14:creationId xmlns:p14="http://schemas.microsoft.com/office/powerpoint/2010/main" val="32264851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Imagen 48">
            <a:extLst>
              <a:ext uri="{FF2B5EF4-FFF2-40B4-BE49-F238E27FC236}">
                <a16:creationId xmlns:a16="http://schemas.microsoft.com/office/drawing/2014/main" id="{3D913090-F5C6-4B3B-8653-07076B878B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713" y="17564"/>
            <a:ext cx="1715135" cy="745490"/>
          </a:xfrm>
          <a:prstGeom prst="rect">
            <a:avLst/>
          </a:prstGeom>
        </p:spPr>
      </p:pic>
      <p:graphicFrame>
        <p:nvGraphicFramePr>
          <p:cNvPr id="2" name="Tabla 1">
            <a:extLst>
              <a:ext uri="{FF2B5EF4-FFF2-40B4-BE49-F238E27FC236}">
                <a16:creationId xmlns:a16="http://schemas.microsoft.com/office/drawing/2014/main" id="{53F2D118-D289-4212-ABF2-E94B2A7F914D}"/>
              </a:ext>
            </a:extLst>
          </p:cNvPr>
          <p:cNvGraphicFramePr>
            <a:graphicFrameLocks noGrp="1"/>
          </p:cNvGraphicFramePr>
          <p:nvPr/>
        </p:nvGraphicFramePr>
        <p:xfrm>
          <a:off x="357305" y="1163393"/>
          <a:ext cx="11477388" cy="5594134"/>
        </p:xfrm>
        <a:graphic>
          <a:graphicData uri="http://schemas.openxmlformats.org/drawingml/2006/table">
            <a:tbl>
              <a:tblPr/>
              <a:tblGrid>
                <a:gridCol w="532643">
                  <a:extLst>
                    <a:ext uri="{9D8B030D-6E8A-4147-A177-3AD203B41FA5}">
                      <a16:colId xmlns:a16="http://schemas.microsoft.com/office/drawing/2014/main" val="1334769745"/>
                    </a:ext>
                  </a:extLst>
                </a:gridCol>
                <a:gridCol w="1228816">
                  <a:extLst>
                    <a:ext uri="{9D8B030D-6E8A-4147-A177-3AD203B41FA5}">
                      <a16:colId xmlns:a16="http://schemas.microsoft.com/office/drawing/2014/main" val="690844850"/>
                    </a:ext>
                  </a:extLst>
                </a:gridCol>
                <a:gridCol w="1614902">
                  <a:extLst>
                    <a:ext uri="{9D8B030D-6E8A-4147-A177-3AD203B41FA5}">
                      <a16:colId xmlns:a16="http://schemas.microsoft.com/office/drawing/2014/main" val="731914762"/>
                    </a:ext>
                  </a:extLst>
                </a:gridCol>
                <a:gridCol w="1915805">
                  <a:extLst>
                    <a:ext uri="{9D8B030D-6E8A-4147-A177-3AD203B41FA5}">
                      <a16:colId xmlns:a16="http://schemas.microsoft.com/office/drawing/2014/main" val="903604002"/>
                    </a:ext>
                  </a:extLst>
                </a:gridCol>
                <a:gridCol w="1751316">
                  <a:extLst>
                    <a:ext uri="{9D8B030D-6E8A-4147-A177-3AD203B41FA5}">
                      <a16:colId xmlns:a16="http://schemas.microsoft.com/office/drawing/2014/main" val="197417019"/>
                    </a:ext>
                  </a:extLst>
                </a:gridCol>
                <a:gridCol w="1507735">
                  <a:extLst>
                    <a:ext uri="{9D8B030D-6E8A-4147-A177-3AD203B41FA5}">
                      <a16:colId xmlns:a16="http://schemas.microsoft.com/office/drawing/2014/main" val="2935642817"/>
                    </a:ext>
                  </a:extLst>
                </a:gridCol>
                <a:gridCol w="1550377">
                  <a:extLst>
                    <a:ext uri="{9D8B030D-6E8A-4147-A177-3AD203B41FA5}">
                      <a16:colId xmlns:a16="http://schemas.microsoft.com/office/drawing/2014/main" val="2013644536"/>
                    </a:ext>
                  </a:extLst>
                </a:gridCol>
                <a:gridCol w="1375794">
                  <a:extLst>
                    <a:ext uri="{9D8B030D-6E8A-4147-A177-3AD203B41FA5}">
                      <a16:colId xmlns:a16="http://schemas.microsoft.com/office/drawing/2014/main" val="2417238"/>
                    </a:ext>
                  </a:extLst>
                </a:gridCol>
              </a:tblGrid>
              <a:tr h="343144">
                <a:tc rowSpan="2" gridSpan="2">
                  <a:txBody>
                    <a:bodyPr/>
                    <a:lstStyle/>
                    <a:p>
                      <a:pPr algn="ctr" fontAlgn="ctr"/>
                      <a:r>
                        <a:rPr lang="es-CO" sz="1400" b="1" i="0" u="none" strike="noStrike" dirty="0">
                          <a:solidFill>
                            <a:schemeClr val="tx1"/>
                          </a:solidFill>
                          <a:effectLst/>
                          <a:latin typeface="Arial Narrow" panose="020B0606020202030204" pitchFamily="34" charset="0"/>
                        </a:rPr>
                        <a:t>TIPO DE ACTIVO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rowSpan="2" hMerge="1">
                  <a:txBody>
                    <a:bodyPr/>
                    <a:lstStyle/>
                    <a:p>
                      <a:endParaRPr lang="es-CO"/>
                    </a:p>
                  </a:txBody>
                  <a:tcPr/>
                </a:tc>
                <a:tc gridSpan="2">
                  <a:txBody>
                    <a:bodyPr/>
                    <a:lstStyle/>
                    <a:p>
                      <a:pPr algn="ctr"/>
                      <a:r>
                        <a:rPr lang="es-CO" sz="1400" b="1" i="0" u="none" strike="noStrike" kern="1200" dirty="0">
                          <a:solidFill>
                            <a:srgbClr val="FFFFFF"/>
                          </a:solidFill>
                          <a:effectLst/>
                          <a:latin typeface="Arial Narrow" panose="020B0606020202030204" pitchFamily="34" charset="0"/>
                          <a:ea typeface="+mn-ea"/>
                          <a:cs typeface="+mn-cs"/>
                        </a:rPr>
                        <a:t>INFORMACIÓN REPORTADA EN INVENTARIO</a:t>
                      </a:r>
                    </a:p>
                  </a:txBody>
                  <a:tcPr anchor="ctr">
                    <a:lnL w="12700" cap="flat" cmpd="sng" algn="ctr">
                      <a:solidFill>
                        <a:schemeClr val="bg1"/>
                      </a:solidFill>
                      <a:prstDash val="solid"/>
                      <a:round/>
                      <a:headEnd type="none" w="med" len="med"/>
                      <a:tailEnd type="none" w="med" len="med"/>
                    </a:lnL>
                    <a:lnB w="9525" cap="flat" cmpd="sng" algn="ctr">
                      <a:solidFill>
                        <a:schemeClr val="bg1"/>
                      </a:solidFill>
                      <a:prstDash val="solid"/>
                      <a:round/>
                      <a:headEnd type="none" w="med" len="med"/>
                      <a:tailEnd type="none" w="med" len="med"/>
                    </a:lnB>
                    <a:solidFill>
                      <a:schemeClr val="accent1">
                        <a:lumMod val="50000"/>
                      </a:schemeClr>
                    </a:solidFill>
                  </a:tcPr>
                </a:tc>
                <a:tc hMerge="1">
                  <a:txBody>
                    <a:bodyPr/>
                    <a:lstStyle/>
                    <a:p>
                      <a:endParaRPr lang="es-CO"/>
                    </a:p>
                  </a:txBody>
                  <a:tcPr/>
                </a:tc>
                <a:tc gridSpan="4">
                  <a:txBody>
                    <a:bodyPr/>
                    <a:lstStyle/>
                    <a:p>
                      <a:pPr algn="ctr" fontAlgn="ctr"/>
                      <a:r>
                        <a:rPr lang="es-CO" sz="1400" b="1" i="0" u="none" strike="noStrike" dirty="0">
                          <a:solidFill>
                            <a:srgbClr val="FFFFFF"/>
                          </a:solidFill>
                          <a:effectLst/>
                          <a:latin typeface="Arial Narrow" panose="020B0606020202030204" pitchFamily="34" charset="0"/>
                        </a:rPr>
                        <a:t> PROCESO DE RECEPCIÓN</a:t>
                      </a: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2">
                        <a:lumMod val="75000"/>
                      </a:schemeClr>
                    </a:solidFill>
                  </a:tcPr>
                </a:tc>
                <a:tc hMerge="1">
                  <a:txBody>
                    <a:bodyPr/>
                    <a:lstStyle/>
                    <a:p>
                      <a:pPr algn="ctr" fontAlgn="ctr"/>
                      <a:endParaRPr lang="es-CO" sz="1400" b="1" i="0" u="none" strike="noStrike" dirty="0">
                        <a:solidFill>
                          <a:srgbClr val="FFFFFF"/>
                        </a:solidFill>
                        <a:effectLst/>
                        <a:latin typeface="Arial Narrow" panose="020B0606020202030204" pitchFamily="34" charset="0"/>
                      </a:endParaRPr>
                    </a:p>
                  </a:txBody>
                  <a:tcPr marL="0" marR="0" marT="0" marB="0" anchor="ctr">
                    <a:lnL w="3175"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accent1">
                        <a:lumMod val="75000"/>
                      </a:schemeClr>
                    </a:solidFill>
                  </a:tcPr>
                </a:tc>
                <a:tc hMerge="1">
                  <a:txBody>
                    <a:bodyPr/>
                    <a:lstStyle/>
                    <a:p>
                      <a:endParaRPr lang="es-CO"/>
                    </a:p>
                  </a:txBody>
                  <a:tcPr>
                    <a:lnL w="3175" cap="flat" cmpd="sng" algn="ctr">
                      <a:solidFill>
                        <a:schemeClr val="tx1"/>
                      </a:solidFill>
                      <a:prstDash val="solid"/>
                      <a:round/>
                      <a:headEnd type="none" w="med" len="med"/>
                      <a:tailEnd type="none" w="med" len="med"/>
                    </a:lnL>
                  </a:tcPr>
                </a:tc>
                <a:tc hMerge="1">
                  <a:txBody>
                    <a:bodyPr/>
                    <a:lstStyle/>
                    <a:p>
                      <a:pPr algn="ctr" fontAlgn="ctr"/>
                      <a:endParaRPr lang="es-CO" sz="1400" b="1" i="0" u="none" strike="noStrike" dirty="0">
                        <a:solidFill>
                          <a:srgbClr val="FFFFFF"/>
                        </a:solidFill>
                        <a:effectLst/>
                        <a:latin typeface="Arial Narrow" panose="020B0606020202030204" pitchFamily="34" charset="0"/>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3627908006"/>
                  </a:ext>
                </a:extLst>
              </a:tr>
              <a:tr h="789179">
                <a:tc gridSpan="2" vMerge="1">
                  <a:txBody>
                    <a:bodyPr/>
                    <a:lstStyle/>
                    <a:p>
                      <a:endParaRPr lang="es-CO"/>
                    </a:p>
                  </a:txBody>
                  <a:tcPr/>
                </a:tc>
                <a:tc hMerge="1" vMerge="1">
                  <a:txBody>
                    <a:bodyPr/>
                    <a:lstStyle/>
                    <a:p>
                      <a:endParaRPr lang="es-CO"/>
                    </a:p>
                  </a:txBody>
                  <a:tcPr/>
                </a:tc>
                <a:tc>
                  <a:txBody>
                    <a:bodyPr/>
                    <a:lstStyle/>
                    <a:p>
                      <a:pPr algn="ctr" fontAlgn="ctr"/>
                      <a:r>
                        <a:rPr lang="es-CO" sz="1400" b="1" i="0" u="none" strike="noStrike" dirty="0">
                          <a:solidFill>
                            <a:srgbClr val="FFFFFF"/>
                          </a:solidFill>
                          <a:effectLst/>
                          <a:latin typeface="Arial Narrow" panose="020B0606020202030204" pitchFamily="34" charset="0"/>
                        </a:rPr>
                        <a:t>Cantidad reportada</a:t>
                      </a:r>
                    </a:p>
                  </a:txBody>
                  <a:tcPr marL="0" marR="0" marT="0" marB="0" anchor="ctr">
                    <a:lnL w="952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fontAlgn="ctr"/>
                      <a:r>
                        <a:rPr lang="es-CO" sz="1400" b="1" i="0" u="none" strike="noStrike" dirty="0">
                          <a:solidFill>
                            <a:srgbClr val="FFFFFF"/>
                          </a:solidFill>
                          <a:effectLst/>
                          <a:latin typeface="Arial Narrow" panose="020B0606020202030204" pitchFamily="34" charset="0"/>
                        </a:rPr>
                        <a:t>Valoración realizada </a:t>
                      </a:r>
                    </a:p>
                    <a:p>
                      <a:pPr algn="ctr" fontAlgn="ctr"/>
                      <a:r>
                        <a:rPr lang="es-CO" sz="1400" b="1" i="0" u="none" strike="noStrike" dirty="0">
                          <a:solidFill>
                            <a:srgbClr val="FFFFFF"/>
                          </a:solidFill>
                          <a:effectLst/>
                          <a:latin typeface="Arial Narrow" panose="020B0606020202030204" pitchFamily="34" charset="0"/>
                        </a:rPr>
                        <a:t>por FARC</a:t>
                      </a:r>
                    </a:p>
                  </a:txBody>
                  <a:tcPr marL="0" marR="0" marT="0" marB="0"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fontAlgn="ctr"/>
                      <a:r>
                        <a:rPr lang="es-CO" sz="1400" b="1" i="0" u="none" strike="noStrike" dirty="0">
                          <a:solidFill>
                            <a:srgbClr val="FFFFFF"/>
                          </a:solidFill>
                          <a:effectLst/>
                          <a:latin typeface="Arial Narrow" panose="020B0606020202030204" pitchFamily="34" charset="0"/>
                        </a:rPr>
                        <a:t>Bienes que no serán entregados</a:t>
                      </a:r>
                    </a:p>
                    <a:p>
                      <a:pPr algn="ctr" fontAlgn="ctr"/>
                      <a:r>
                        <a:rPr lang="es-CO" sz="1400" b="0" i="0" u="sng" strike="noStrike" dirty="0">
                          <a:solidFill>
                            <a:srgbClr val="FFFFFF"/>
                          </a:solidFill>
                          <a:effectLst/>
                          <a:latin typeface="Arial Narrow" panose="020B0606020202030204" pitchFamily="34" charset="0"/>
                        </a:rPr>
                        <a:t>(Soporte en actas)</a:t>
                      </a: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fontAlgn="ctr"/>
                      <a:r>
                        <a:rPr lang="es-CO" sz="1400" b="1" i="0" u="none" strike="noStrike" dirty="0">
                          <a:solidFill>
                            <a:srgbClr val="FFFFFF"/>
                          </a:solidFill>
                          <a:effectLst/>
                          <a:latin typeface="Arial Narrow" panose="020B0606020202030204" pitchFamily="34" charset="0"/>
                        </a:rPr>
                        <a:t>Bienes </a:t>
                      </a:r>
                    </a:p>
                    <a:p>
                      <a:pPr algn="ctr" fontAlgn="ctr"/>
                      <a:r>
                        <a:rPr lang="es-CO" sz="1400" b="1" i="0" u="none" strike="noStrike" dirty="0">
                          <a:solidFill>
                            <a:srgbClr val="FFFFFF"/>
                          </a:solidFill>
                          <a:effectLst/>
                          <a:latin typeface="Arial Narrow" panose="020B0606020202030204" pitchFamily="34" charset="0"/>
                        </a:rPr>
                        <a:t>entregados</a:t>
                      </a: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fontAlgn="ctr"/>
                      <a:r>
                        <a:rPr lang="es-CO" sz="1400" b="1" i="0" u="none" strike="noStrike" dirty="0">
                          <a:solidFill>
                            <a:srgbClr val="FFFFFF"/>
                          </a:solidFill>
                          <a:effectLst/>
                          <a:latin typeface="Arial Narrow" panose="020B0606020202030204" pitchFamily="34" charset="0"/>
                        </a:rPr>
                        <a:t>Bienes por entregar</a:t>
                      </a: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fontAlgn="ctr"/>
                      <a:r>
                        <a:rPr lang="es-CO" sz="1400" b="1" i="0" u="none" strike="noStrike" dirty="0">
                          <a:solidFill>
                            <a:srgbClr val="FFFFFF"/>
                          </a:solidFill>
                          <a:effectLst/>
                          <a:latin typeface="Arial Narrow" panose="020B0606020202030204" pitchFamily="34" charset="0"/>
                        </a:rPr>
                        <a:t>Avance</a:t>
                      </a:r>
                    </a:p>
                    <a:p>
                      <a:pPr algn="ctr" fontAlgn="ctr"/>
                      <a:r>
                        <a:rPr lang="es-CO" sz="1400" b="1" i="0" u="none" strike="noStrike" dirty="0">
                          <a:solidFill>
                            <a:srgbClr val="FFFFFF"/>
                          </a:solidFill>
                          <a:effectLst/>
                          <a:latin typeface="Arial Narrow" panose="020B0606020202030204" pitchFamily="34" charset="0"/>
                        </a:rPr>
                        <a:t> Inventario</a:t>
                      </a:r>
                    </a:p>
                  </a:txBody>
                  <a:tcPr marL="0" marR="0" marT="0" marB="0" anchor="ctr">
                    <a:lnL w="9525"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extLst>
                  <a:ext uri="{0D108BD9-81ED-4DB2-BD59-A6C34878D82A}">
                    <a16:rowId xmlns:a16="http://schemas.microsoft.com/office/drawing/2014/main" val="3092891461"/>
                  </a:ext>
                </a:extLst>
              </a:tr>
              <a:tr h="439308">
                <a:tc gridSpan="2">
                  <a:txBody>
                    <a:bodyPr/>
                    <a:lstStyle/>
                    <a:p>
                      <a:pPr algn="ctr" fontAlgn="ctr"/>
                      <a:r>
                        <a:rPr lang="es-CO" sz="1600" b="1" i="0" u="none" strike="noStrike" dirty="0">
                          <a:solidFill>
                            <a:srgbClr val="000000"/>
                          </a:solidFill>
                          <a:effectLst/>
                          <a:latin typeface="Arial Narrow" panose="020B0606020202030204" pitchFamily="34" charset="0"/>
                        </a:rPr>
                        <a:t>Dinero en Efectivo</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hMerge="1">
                  <a:txBody>
                    <a:bodyPr/>
                    <a:lstStyle/>
                    <a:p>
                      <a:endParaRPr lang="es-CO"/>
                    </a:p>
                  </a:txBody>
                  <a:tcPr/>
                </a:tc>
                <a:tc>
                  <a:txBody>
                    <a:bodyPr/>
                    <a:lstStyle/>
                    <a:p>
                      <a:pPr algn="ctr" fontAlgn="ctr"/>
                      <a:r>
                        <a:rPr lang="es-CO" sz="1800" b="0" i="0" u="none" strike="noStrike" dirty="0">
                          <a:solidFill>
                            <a:srgbClr val="000000"/>
                          </a:solidFill>
                          <a:effectLst/>
                          <a:latin typeface="Arial Narrow" panose="020B0606020202030204" pitchFamily="34" charset="0"/>
                        </a:rPr>
                        <a:t>$ 12,070,000,000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 $12,070,000,000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$ 9,955,650,000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$ 2,114,350,000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$ 0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100%</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553662490"/>
                  </a:ext>
                </a:extLst>
              </a:tr>
              <a:tr h="425104">
                <a:tc gridSpan="2">
                  <a:txBody>
                    <a:bodyPr/>
                    <a:lstStyle/>
                    <a:p>
                      <a:pPr algn="ctr" fontAlgn="ctr"/>
                      <a:r>
                        <a:rPr lang="es-CO" sz="1600" b="1" i="0" u="none" strike="noStrike">
                          <a:solidFill>
                            <a:srgbClr val="000000"/>
                          </a:solidFill>
                          <a:effectLst/>
                          <a:latin typeface="Arial Narrow" panose="020B0606020202030204" pitchFamily="34" charset="0"/>
                        </a:rPr>
                        <a:t>Divisas (Dólares)</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a:txBody>
                    <a:bodyPr/>
                    <a:lstStyle/>
                    <a:p>
                      <a:pPr algn="ctr" fontAlgn="ctr"/>
                      <a:r>
                        <a:rPr lang="es-CO" sz="1800" b="0" i="0" u="none" strike="noStrike" dirty="0">
                          <a:solidFill>
                            <a:srgbClr val="000000"/>
                          </a:solidFill>
                          <a:effectLst/>
                          <a:latin typeface="Arial Narrow" panose="020B0606020202030204" pitchFamily="34" charset="0"/>
                        </a:rPr>
                        <a:t>USD$ 450,000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USD$ 450,000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$ 0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100%</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3447875"/>
                  </a:ext>
                </a:extLst>
              </a:tr>
              <a:tr h="432564">
                <a:tc rowSpan="2">
                  <a:txBody>
                    <a:bodyPr/>
                    <a:lstStyle/>
                    <a:p>
                      <a:pPr algn="ctr" fontAlgn="ctr"/>
                      <a:r>
                        <a:rPr lang="es-CO" sz="1600" b="1" i="0" u="none" strike="noStrike">
                          <a:solidFill>
                            <a:srgbClr val="000000"/>
                          </a:solidFill>
                          <a:effectLst/>
                          <a:latin typeface="Arial Narrow" panose="020B0606020202030204" pitchFamily="34" charset="0"/>
                        </a:rPr>
                        <a:t>Oro</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600" b="1" i="0" u="none" strike="noStrike" dirty="0">
                          <a:solidFill>
                            <a:srgbClr val="000000"/>
                          </a:solidFill>
                          <a:effectLst/>
                          <a:latin typeface="Arial Narrow" panose="020B0606020202030204" pitchFamily="34" charset="0"/>
                        </a:rPr>
                        <a:t>Joyas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25,000 gr.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$ 3,125,000,000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22,460 gr.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2,540 gr.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0 gr.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100%</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96216418"/>
                  </a:ext>
                </a:extLst>
              </a:tr>
              <a:tr h="440110">
                <a:tc vMerge="1">
                  <a:txBody>
                    <a:bodyPr/>
                    <a:lstStyle/>
                    <a:p>
                      <a:pPr algn="ctr" fontAlgn="ctr"/>
                      <a:endParaRPr lang="es-CO" sz="11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600" b="1" i="0" u="none" strike="noStrike" dirty="0">
                          <a:solidFill>
                            <a:srgbClr val="000000"/>
                          </a:solidFill>
                          <a:effectLst/>
                          <a:latin typeface="Arial Narrow" panose="020B0606020202030204" pitchFamily="34" charset="0"/>
                        </a:rPr>
                        <a:t>lingotes y granulado</a:t>
                      </a:r>
                      <a:endParaRPr lang="es-CO" sz="1200" b="0" i="0" u="none" strike="noStrike" dirty="0">
                        <a:solidFill>
                          <a:srgbClr val="000000"/>
                        </a:solidFill>
                        <a:effectLst/>
                        <a:latin typeface="Arial Narrow" panose="020B0606020202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440,020 gr.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a:solidFill>
                            <a:srgbClr val="000000"/>
                          </a:solidFill>
                          <a:effectLst/>
                          <a:latin typeface="Arial Narrow" panose="020B0606020202030204" pitchFamily="34" charset="0"/>
                        </a:rPr>
                        <a:t>$ - </a:t>
                      </a:r>
                      <a:endParaRPr lang="es-CO" sz="1800" b="0" i="0" u="none" strike="noStrike" dirty="0">
                        <a:solidFill>
                          <a:srgbClr val="000000"/>
                        </a:solidFill>
                        <a:effectLst/>
                        <a:latin typeface="Arial Narrow" panose="020B0606020202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15,020 gr.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252,500 gr.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172,500 gr.</a:t>
                      </a:r>
                      <a:endParaRPr lang="es-CO" sz="1800" b="1" i="0" u="none" strike="noStrike" dirty="0">
                        <a:solidFill>
                          <a:srgbClr val="006C31"/>
                        </a:solidFill>
                        <a:effectLst/>
                        <a:latin typeface="Arial Narrow" panose="020B0606020202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60.79%</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367365232"/>
                  </a:ext>
                </a:extLst>
              </a:tr>
              <a:tr h="434584">
                <a:tc gridSpan="2">
                  <a:txBody>
                    <a:bodyPr/>
                    <a:lstStyle/>
                    <a:p>
                      <a:pPr algn="ctr" fontAlgn="ctr"/>
                      <a:r>
                        <a:rPr lang="es-CO" sz="1600" b="1" i="0" u="none" strike="noStrike" dirty="0">
                          <a:solidFill>
                            <a:srgbClr val="000000"/>
                          </a:solidFill>
                          <a:effectLst/>
                          <a:latin typeface="Arial Narrow" panose="020B0606020202030204" pitchFamily="34" charset="0"/>
                        </a:rPr>
                        <a:t>Joyas de plata</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a:txBody>
                    <a:bodyPr/>
                    <a:lstStyle/>
                    <a:p>
                      <a:pPr algn="ctr" fontAlgn="ctr"/>
                      <a:r>
                        <a:rPr lang="es-CO" sz="1800" b="0" i="0" u="none" strike="noStrike" dirty="0">
                          <a:solidFill>
                            <a:srgbClr val="000000"/>
                          </a:solidFill>
                          <a:effectLst/>
                          <a:latin typeface="Arial Narrow" panose="020B0606020202030204" pitchFamily="34" charset="0"/>
                        </a:rPr>
                        <a:t>100 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$ 4,500,000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100 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0 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0 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100%</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5166564"/>
                  </a:ext>
                </a:extLst>
              </a:tr>
              <a:tr h="435006">
                <a:tc gridSpan="2">
                  <a:txBody>
                    <a:bodyPr/>
                    <a:lstStyle/>
                    <a:p>
                      <a:pPr algn="ctr" fontAlgn="ctr"/>
                      <a:r>
                        <a:rPr lang="es-CO" sz="1600" b="1" i="0" u="none" strike="noStrike">
                          <a:solidFill>
                            <a:srgbClr val="000000"/>
                          </a:solidFill>
                          <a:effectLst/>
                          <a:latin typeface="Arial Narrow" panose="020B0606020202030204" pitchFamily="34" charset="0"/>
                        </a:rPr>
                        <a:t>Semovientes</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hMerge="1">
                  <a:txBody>
                    <a:bodyPr/>
                    <a:lstStyle/>
                    <a:p>
                      <a:endParaRPr lang="es-CO"/>
                    </a:p>
                  </a:txBody>
                  <a:tcPr/>
                </a:tc>
                <a:tc>
                  <a:txBody>
                    <a:bodyPr/>
                    <a:lstStyle/>
                    <a:p>
                      <a:pPr algn="ctr" fontAlgn="ctr"/>
                      <a:r>
                        <a:rPr lang="es-CO" sz="1800" b="0" i="0" u="none" strike="noStrike" dirty="0">
                          <a:solidFill>
                            <a:srgbClr val="000000"/>
                          </a:solidFill>
                          <a:effectLst/>
                          <a:latin typeface="Arial Narrow" panose="020B0606020202030204" pitchFamily="34" charset="0"/>
                        </a:rPr>
                        <a:t>24,456 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$ 27,645,355,000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17,533 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229 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6,694 un</a:t>
                      </a:r>
                      <a:endParaRPr lang="es-CO" sz="1800" b="1" i="0" u="none" strike="noStrike" dirty="0">
                        <a:solidFill>
                          <a:srgbClr val="006C31"/>
                        </a:solidFill>
                        <a:effectLst/>
                        <a:latin typeface="Arial Narrow" panose="020B0606020202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72.63%</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4114443933"/>
                  </a:ext>
                </a:extLst>
              </a:tr>
              <a:tr h="509386">
                <a:tc gridSpan="2">
                  <a:txBody>
                    <a:bodyPr/>
                    <a:lstStyle/>
                    <a:p>
                      <a:pPr algn="ctr" fontAlgn="ctr"/>
                      <a:r>
                        <a:rPr lang="es-CO" sz="1600" b="1" i="0" u="none" strike="noStrike">
                          <a:solidFill>
                            <a:srgbClr val="000000"/>
                          </a:solidFill>
                          <a:effectLst/>
                          <a:latin typeface="Arial Narrow" panose="020B0606020202030204" pitchFamily="34" charset="0"/>
                        </a:rPr>
                        <a:t>Muebles y enseres</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a:txBody>
                    <a:bodyPr/>
                    <a:lstStyle/>
                    <a:p>
                      <a:pPr algn="ctr" fontAlgn="ctr"/>
                      <a:r>
                        <a:rPr lang="es-CO" sz="1800" b="0" i="0" u="none" strike="noStrike" dirty="0">
                          <a:solidFill>
                            <a:srgbClr val="000000"/>
                          </a:solidFill>
                          <a:effectLst/>
                          <a:latin typeface="Arial Narrow" panose="020B0606020202030204" pitchFamily="34" charset="0"/>
                        </a:rPr>
                        <a:t>51,992 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$ 12,930,000,966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15,452 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1,820 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34,720 un</a:t>
                      </a:r>
                      <a:endParaRPr lang="es-CO" sz="1800" b="1" i="0" u="none" strike="noStrike" dirty="0">
                        <a:solidFill>
                          <a:srgbClr val="006C31"/>
                        </a:solidFill>
                        <a:effectLst/>
                        <a:latin typeface="Arial Narrow" panose="020B0606020202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33.22%</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117187"/>
                  </a:ext>
                </a:extLst>
              </a:tr>
              <a:tr h="508713">
                <a:tc gridSpan="2">
                  <a:txBody>
                    <a:bodyPr/>
                    <a:lstStyle/>
                    <a:p>
                      <a:pPr algn="ctr" fontAlgn="ctr"/>
                      <a:r>
                        <a:rPr lang="es-CO" sz="1600" b="1" i="0" u="none" strike="noStrike">
                          <a:solidFill>
                            <a:srgbClr val="000000"/>
                          </a:solidFill>
                          <a:effectLst/>
                          <a:latin typeface="Arial Narrow" panose="020B0606020202030204" pitchFamily="34" charset="0"/>
                        </a:rPr>
                        <a:t>Inmuebles</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hMerge="1">
                  <a:txBody>
                    <a:bodyPr/>
                    <a:lstStyle/>
                    <a:p>
                      <a:endParaRPr lang="es-CO"/>
                    </a:p>
                  </a:txBody>
                  <a:tcPr/>
                </a:tc>
                <a:tc>
                  <a:txBody>
                    <a:bodyPr/>
                    <a:lstStyle/>
                    <a:p>
                      <a:pPr algn="ctr" fontAlgn="ctr"/>
                      <a:r>
                        <a:rPr lang="es-CO" sz="1800" b="0" i="0" u="none" strike="noStrike" dirty="0">
                          <a:solidFill>
                            <a:srgbClr val="000000"/>
                          </a:solidFill>
                          <a:effectLst/>
                          <a:latin typeface="Arial Narrow" panose="020B0606020202030204" pitchFamily="34" charset="0"/>
                        </a:rPr>
                        <a:t>722 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$ 484,604,000,000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200 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8 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514 un</a:t>
                      </a:r>
                      <a:endParaRPr lang="es-CO" sz="1800" b="1" i="0" u="none" strike="noStrike" dirty="0">
                        <a:solidFill>
                          <a:srgbClr val="006C31"/>
                        </a:solidFill>
                        <a:effectLst/>
                        <a:latin typeface="Arial Narrow" panose="020B0606020202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800" b="0" i="0" u="none" strike="noStrike" dirty="0">
                          <a:solidFill>
                            <a:srgbClr val="000000"/>
                          </a:solidFill>
                          <a:effectLst/>
                          <a:latin typeface="Arial Narrow" panose="020B0606020202030204" pitchFamily="34" charset="0"/>
                        </a:rPr>
                        <a:t>61.08%</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371473427"/>
                  </a:ext>
                </a:extLst>
              </a:tr>
              <a:tr h="488272">
                <a:tc gridSpan="2">
                  <a:txBody>
                    <a:bodyPr/>
                    <a:lstStyle/>
                    <a:p>
                      <a:pPr algn="ctr" fontAlgn="ctr"/>
                      <a:r>
                        <a:rPr lang="es-CO" sz="1600" b="1" i="0" u="none" strike="noStrike" dirty="0">
                          <a:solidFill>
                            <a:srgbClr val="000000"/>
                          </a:solidFill>
                          <a:effectLst/>
                          <a:latin typeface="Arial Narrow" panose="020B0606020202030204" pitchFamily="34" charset="0"/>
                        </a:rPr>
                        <a:t>Vehículos</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a:txBody>
                    <a:bodyPr/>
                    <a:lstStyle/>
                    <a:p>
                      <a:pPr algn="ctr" fontAlgn="ctr"/>
                      <a:r>
                        <a:rPr lang="es-CO" sz="1800" b="0" i="0" u="none" strike="noStrike" dirty="0">
                          <a:solidFill>
                            <a:srgbClr val="000000"/>
                          </a:solidFill>
                          <a:effectLst/>
                          <a:latin typeface="Arial Narrow" panose="020B0606020202030204" pitchFamily="34" charset="0"/>
                        </a:rPr>
                        <a:t>319 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$ 7,699,300,000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157 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4 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158 un</a:t>
                      </a:r>
                      <a:endParaRPr lang="es-CO" sz="1800" b="1" i="0" u="none" strike="noStrike" dirty="0">
                        <a:solidFill>
                          <a:srgbClr val="006C31"/>
                        </a:solidFill>
                        <a:effectLst/>
                        <a:latin typeface="Arial Narrow" panose="020B0606020202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50.47%</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178117"/>
                  </a:ext>
                </a:extLst>
              </a:tr>
              <a:tr h="301194">
                <a:tc gridSpan="3">
                  <a:txBody>
                    <a:bodyPr/>
                    <a:lstStyle/>
                    <a:p>
                      <a:pPr algn="ctr" fontAlgn="ctr"/>
                      <a:r>
                        <a:rPr lang="es-CO" sz="1800" b="1" i="0" u="none" strike="noStrike" dirty="0">
                          <a:solidFill>
                            <a:srgbClr val="000000"/>
                          </a:solidFill>
                          <a:effectLst/>
                          <a:latin typeface="Arial Narrow" panose="020B0606020202030204" pitchFamily="34" charset="0"/>
                        </a:rPr>
                        <a:t>TOTAL</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CO"/>
                    </a:p>
                  </a:txBody>
                  <a:tcPr/>
                </a:tc>
                <a:tc hMerge="1">
                  <a:txBody>
                    <a:bodyPr/>
                    <a:lstStyle/>
                    <a:p>
                      <a:pPr algn="ctr" fontAlgn="ctr"/>
                      <a:endParaRPr lang="es-CO" sz="1400" b="0" i="0" u="none" strike="noStrike" dirty="0">
                        <a:solidFill>
                          <a:srgbClr val="000000"/>
                        </a:solidFill>
                        <a:effectLst/>
                        <a:latin typeface="Arial Narrow" panose="020B0606020202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 </a:t>
                      </a:r>
                      <a:r>
                        <a:rPr lang="es-CO" sz="1800" b="1" i="0" u="none" strike="noStrike" dirty="0">
                          <a:solidFill>
                            <a:srgbClr val="000000"/>
                          </a:solidFill>
                          <a:effectLst/>
                          <a:latin typeface="Arial Narrow" panose="020B0606020202030204" pitchFamily="34" charset="0"/>
                        </a:rPr>
                        <a:t>$  548,078,155,966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marL="628650" marR="0" lvl="1" indent="-171450" algn="l" defTabSz="4572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es-CO" sz="1200" b="0" i="0" u="none" strike="noStrike" dirty="0">
                          <a:solidFill>
                            <a:schemeClr val="tx1"/>
                          </a:solidFill>
                          <a:effectLst/>
                          <a:latin typeface="Arial Narrow" panose="020B0606020202030204" pitchFamily="34" charset="0"/>
                        </a:rPr>
                        <a:t>Inmuebles en proceso de identificación: 233 – 32.27%</a:t>
                      </a:r>
                      <a:endParaRPr lang="es-CO" sz="1200" b="0" i="0" u="none" strike="noStrike" dirty="0">
                        <a:solidFill>
                          <a:srgbClr val="000000"/>
                        </a:solidFill>
                        <a:effectLst/>
                        <a:latin typeface="Arial Narrow" panose="020B060602020203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es-CO" sz="1400" b="0" i="0" u="none" strike="noStrike" dirty="0">
                        <a:solidFill>
                          <a:srgbClr val="000000"/>
                        </a:solidFill>
                        <a:effectLst/>
                        <a:latin typeface="Arial Narrow" panose="020B0606020202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CO" sz="1400" b="0" i="0" u="none" strike="noStrike" dirty="0">
                        <a:solidFill>
                          <a:srgbClr val="000000"/>
                        </a:solidFill>
                        <a:effectLst/>
                        <a:latin typeface="Arial Narrow" panose="020B0606020202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CO" sz="1100" b="0" i="0" u="none" strike="noStrike" dirty="0">
                        <a:solidFill>
                          <a:srgbClr val="000000"/>
                        </a:solidFill>
                        <a:effectLst/>
                        <a:latin typeface="Arial Narrow" panose="020B0606020202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2870127"/>
                  </a:ext>
                </a:extLst>
              </a:tr>
            </a:tbl>
          </a:graphicData>
        </a:graphic>
      </p:graphicFrame>
      <p:sp>
        <p:nvSpPr>
          <p:cNvPr id="7" name="Rectángulo 6">
            <a:extLst>
              <a:ext uri="{FF2B5EF4-FFF2-40B4-BE49-F238E27FC236}">
                <a16:creationId xmlns:a16="http://schemas.microsoft.com/office/drawing/2014/main" id="{6552A2D8-C7AB-4A27-9D22-5D50A0908705}"/>
              </a:ext>
            </a:extLst>
          </p:cNvPr>
          <p:cNvSpPr/>
          <p:nvPr/>
        </p:nvSpPr>
        <p:spPr>
          <a:xfrm>
            <a:off x="3584678" y="284763"/>
            <a:ext cx="5022643" cy="892552"/>
          </a:xfrm>
          <a:prstGeom prst="rect">
            <a:avLst/>
          </a:prstGeom>
        </p:spPr>
        <p:txBody>
          <a:bodyPr wrap="square">
            <a:spAutoFit/>
            <a:scene3d>
              <a:camera prst="orthographicFront"/>
              <a:lightRig rig="threePt" dir="t"/>
            </a:scene3d>
            <a:sp3d extrusionH="57150">
              <a:bevelT w="82550" h="38100" prst="coolSlant"/>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4F81BD"/>
                </a:solidFill>
                <a:effectLst/>
                <a:uLnTx/>
                <a:uFillTx/>
                <a:latin typeface="Calibri"/>
                <a:ea typeface="+mn-ea"/>
                <a:cs typeface="+mn-cs"/>
              </a:rPr>
              <a:t>AVANCE DEL CRONOGRAMA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4F81BD"/>
                </a:solidFill>
                <a:effectLst/>
                <a:uLnTx/>
                <a:uFillTx/>
                <a:latin typeface="Calibri"/>
                <a:ea typeface="+mn-ea"/>
                <a:cs typeface="+mn-cs"/>
              </a:rPr>
              <a:t>Corte al </a:t>
            </a:r>
            <a:r>
              <a:rPr lang="es-ES" b="1" dirty="0">
                <a:solidFill>
                  <a:srgbClr val="4F81BD"/>
                </a:solidFill>
                <a:latin typeface="Calibri"/>
              </a:rPr>
              <a:t>19</a:t>
            </a:r>
            <a:r>
              <a:rPr kumimoji="0" lang="es-ES" sz="1800" b="1" i="0" u="none" strike="noStrike" kern="1200" cap="none" spc="0" normalizeH="0" baseline="0" noProof="0" dirty="0">
                <a:ln>
                  <a:noFill/>
                </a:ln>
                <a:solidFill>
                  <a:srgbClr val="4F81BD"/>
                </a:solidFill>
                <a:effectLst/>
                <a:uLnTx/>
                <a:uFillTx/>
                <a:latin typeface="Calibri"/>
                <a:ea typeface="+mn-ea"/>
                <a:cs typeface="+mn-cs"/>
              </a:rPr>
              <a:t> de noviembre de 2020</a:t>
            </a:r>
          </a:p>
        </p:txBody>
      </p:sp>
      <p:pic>
        <p:nvPicPr>
          <p:cNvPr id="8" name="Imagen 7">
            <a:extLst>
              <a:ext uri="{FF2B5EF4-FFF2-40B4-BE49-F238E27FC236}">
                <a16:creationId xmlns:a16="http://schemas.microsoft.com/office/drawing/2014/main" id="{97100121-6B85-4496-9884-9913431BCB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87506" y="-14787"/>
            <a:ext cx="3000181" cy="515484"/>
          </a:xfrm>
          <a:prstGeom prst="rect">
            <a:avLst/>
          </a:prstGeom>
        </p:spPr>
      </p:pic>
    </p:spTree>
    <p:extLst>
      <p:ext uri="{BB962C8B-B14F-4D97-AF65-F5344CB8AC3E}">
        <p14:creationId xmlns:p14="http://schemas.microsoft.com/office/powerpoint/2010/main" val="41060991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Imagen 48">
            <a:extLst>
              <a:ext uri="{FF2B5EF4-FFF2-40B4-BE49-F238E27FC236}">
                <a16:creationId xmlns:a16="http://schemas.microsoft.com/office/drawing/2014/main" id="{3D913090-F5C6-4B3B-8653-07076B878B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251" y="53912"/>
            <a:ext cx="1715135" cy="745490"/>
          </a:xfrm>
          <a:prstGeom prst="rect">
            <a:avLst/>
          </a:prstGeom>
        </p:spPr>
      </p:pic>
      <p:sp>
        <p:nvSpPr>
          <p:cNvPr id="54" name="Rectángulo 53">
            <a:extLst>
              <a:ext uri="{FF2B5EF4-FFF2-40B4-BE49-F238E27FC236}">
                <a16:creationId xmlns:a16="http://schemas.microsoft.com/office/drawing/2014/main" id="{F453C0DA-50E6-4408-8017-21275AA6AB83}"/>
              </a:ext>
            </a:extLst>
          </p:cNvPr>
          <p:cNvSpPr/>
          <p:nvPr/>
        </p:nvSpPr>
        <p:spPr>
          <a:xfrm>
            <a:off x="3966332" y="154026"/>
            <a:ext cx="4150360" cy="861774"/>
          </a:xfrm>
          <a:prstGeom prst="rect">
            <a:avLst/>
          </a:prstGeom>
        </p:spPr>
        <p:txBody>
          <a:bodyPr wrap="square">
            <a:spAutoFit/>
            <a:scene3d>
              <a:camera prst="orthographicFront"/>
              <a:lightRig rig="threePt" dir="t"/>
            </a:scene3d>
            <a:sp3d extrusionH="57150">
              <a:bevelT w="82550" h="38100" prst="coolSlant"/>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4F81BD"/>
                </a:solidFill>
                <a:effectLst/>
                <a:uLnTx/>
                <a:uFillTx/>
                <a:latin typeface="Calibri"/>
                <a:ea typeface="+mn-ea"/>
                <a:cs typeface="+mn-cs"/>
              </a:rPr>
              <a:t>BIENES MONETIZADOS</a:t>
            </a:r>
          </a:p>
          <a:p>
            <a:pPr marL="0" marR="0" lvl="0" indent="0" algn="ctr" defTabSz="457200" rtl="0" eaLnBrk="1" fontAlgn="auto" latinLnBrk="0" hangingPunct="1">
              <a:lnSpc>
                <a:spcPct val="100000"/>
              </a:lnSpc>
              <a:spcBef>
                <a:spcPts val="0"/>
              </a:spcBef>
              <a:spcAft>
                <a:spcPts val="0"/>
              </a:spcAft>
              <a:buClrTx/>
              <a:buSzTx/>
              <a:buFontTx/>
              <a:buNone/>
              <a:tabLst/>
              <a:defRPr/>
            </a:pPr>
            <a:r>
              <a:rPr lang="es-ES" b="1" dirty="0">
                <a:solidFill>
                  <a:srgbClr val="4F81BD"/>
                </a:solidFill>
                <a:latin typeface="Calibri"/>
              </a:rPr>
              <a:t>CORTE: 31 DE OCTUBRE DE 2020</a:t>
            </a:r>
            <a:endParaRPr kumimoji="0" lang="es-ES" b="1" i="0" u="none" strike="noStrike" kern="1200" cap="none" spc="0" normalizeH="0" baseline="0" noProof="0" dirty="0">
              <a:ln>
                <a:noFill/>
              </a:ln>
              <a:solidFill>
                <a:srgbClr val="4F81BD"/>
              </a:solidFill>
              <a:effectLst/>
              <a:uLnTx/>
              <a:uFillTx/>
              <a:latin typeface="Calibri"/>
              <a:ea typeface="+mn-ea"/>
              <a:cs typeface="+mn-cs"/>
            </a:endParaRPr>
          </a:p>
        </p:txBody>
      </p:sp>
      <p:sp>
        <p:nvSpPr>
          <p:cNvPr id="6" name="Rectángulo redondeado 49">
            <a:extLst>
              <a:ext uri="{FF2B5EF4-FFF2-40B4-BE49-F238E27FC236}">
                <a16:creationId xmlns:a16="http://schemas.microsoft.com/office/drawing/2014/main" id="{6C2637F4-1E6E-4FCD-838C-C355914BFC32}"/>
              </a:ext>
            </a:extLst>
          </p:cNvPr>
          <p:cNvSpPr/>
          <p:nvPr/>
        </p:nvSpPr>
        <p:spPr>
          <a:xfrm>
            <a:off x="2956142" y="1100858"/>
            <a:ext cx="2248589" cy="560203"/>
          </a:xfrm>
          <a:prstGeom prst="roundRect">
            <a:avLst/>
          </a:prstGeom>
          <a:ln>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b="1" i="0" u="none" strike="noStrike" kern="1200" cap="none" spc="0" normalizeH="0" baseline="0" noProof="0" dirty="0">
                <a:ln>
                  <a:noFill/>
                </a:ln>
                <a:solidFill>
                  <a:srgbClr val="002060"/>
                </a:solidFill>
                <a:effectLst/>
                <a:uLnTx/>
                <a:uFillTx/>
                <a:latin typeface="Calibri"/>
                <a:ea typeface="+mn-ea"/>
                <a:cs typeface="+mn-cs"/>
              </a:rPr>
              <a:t>BIENES ENTREGADOS</a:t>
            </a:r>
          </a:p>
        </p:txBody>
      </p:sp>
      <p:sp>
        <p:nvSpPr>
          <p:cNvPr id="24" name="Rectángulo redondeado 49">
            <a:extLst>
              <a:ext uri="{FF2B5EF4-FFF2-40B4-BE49-F238E27FC236}">
                <a16:creationId xmlns:a16="http://schemas.microsoft.com/office/drawing/2014/main" id="{77A45BCD-56B8-46ED-80B2-995FE4D8A799}"/>
              </a:ext>
            </a:extLst>
          </p:cNvPr>
          <p:cNvSpPr/>
          <p:nvPr/>
        </p:nvSpPr>
        <p:spPr>
          <a:xfrm>
            <a:off x="253498" y="1100858"/>
            <a:ext cx="2147810" cy="555318"/>
          </a:xfrm>
          <a:prstGeom prst="roundRect">
            <a:avLst/>
          </a:prstGeom>
          <a:solidFill>
            <a:schemeClr val="tx2">
              <a:lumMod val="50000"/>
            </a:schemeClr>
          </a:solidFill>
          <a:ln>
            <a:solidFill>
              <a:schemeClr val="tx2">
                <a:lumMod val="50000"/>
              </a:schemeClr>
            </a:solidFill>
          </a:ln>
          <a:scene3d>
            <a:camera prst="orthographicFront"/>
            <a:lightRig rig="threePt" dir="t"/>
          </a:scene3d>
          <a:sp3d>
            <a:bevelT w="165100" prst="coolSlant"/>
          </a:sp3d>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chemeClr val="bg1"/>
                </a:solidFill>
                <a:effectLst/>
                <a:uLnTx/>
                <a:uFillTx/>
                <a:latin typeface="Calibri"/>
                <a:ea typeface="+mn-ea"/>
                <a:cs typeface="+mn-cs"/>
              </a:rPr>
              <a:t>TIPOLOGÍA</a:t>
            </a:r>
            <a:endParaRPr kumimoji="0" lang="es-CO" sz="2400" b="0" i="1" u="none" strike="noStrike" kern="1200" cap="none" spc="0" normalizeH="0" baseline="0" noProof="0" dirty="0">
              <a:ln>
                <a:noFill/>
              </a:ln>
              <a:solidFill>
                <a:schemeClr val="bg1"/>
              </a:solidFill>
              <a:effectLst/>
              <a:uLnTx/>
              <a:uFillTx/>
              <a:latin typeface="Calibri"/>
              <a:ea typeface="+mn-ea"/>
              <a:cs typeface="+mn-cs"/>
            </a:endParaRPr>
          </a:p>
        </p:txBody>
      </p:sp>
      <p:sp>
        <p:nvSpPr>
          <p:cNvPr id="26" name="Rectángulo redondeado 49">
            <a:extLst>
              <a:ext uri="{FF2B5EF4-FFF2-40B4-BE49-F238E27FC236}">
                <a16:creationId xmlns:a16="http://schemas.microsoft.com/office/drawing/2014/main" id="{16DA6F01-00C4-44C2-A428-FF57D749B72F}"/>
              </a:ext>
            </a:extLst>
          </p:cNvPr>
          <p:cNvSpPr/>
          <p:nvPr/>
        </p:nvSpPr>
        <p:spPr>
          <a:xfrm>
            <a:off x="253498" y="1862771"/>
            <a:ext cx="2147810" cy="453055"/>
          </a:xfrm>
          <a:prstGeom prst="roundRect">
            <a:avLst/>
          </a:prstGeom>
          <a:solidFill>
            <a:srgbClr val="0070C0">
              <a:alpha val="10000"/>
            </a:srgbClr>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600" b="1" i="1" u="none" strike="noStrike" kern="1200" cap="none" spc="0" normalizeH="0" baseline="0" noProof="0" dirty="0">
                <a:ln>
                  <a:noFill/>
                </a:ln>
                <a:solidFill>
                  <a:srgbClr val="002060"/>
                </a:solidFill>
                <a:effectLst/>
                <a:uLnTx/>
                <a:uFillTx/>
                <a:latin typeface="Calibri"/>
                <a:ea typeface="+mn-ea"/>
                <a:cs typeface="+mn-cs"/>
              </a:rPr>
              <a:t>DINERO EN EFECTIVO</a:t>
            </a:r>
            <a:endParaRPr kumimoji="0" lang="es-CO" sz="1600" b="0" i="1" u="none" strike="noStrike" kern="1200" cap="none" spc="0" normalizeH="0" baseline="0" noProof="0" dirty="0">
              <a:ln>
                <a:noFill/>
              </a:ln>
              <a:solidFill>
                <a:srgbClr val="006C00"/>
              </a:solidFill>
              <a:effectLst/>
              <a:uLnTx/>
              <a:uFillTx/>
              <a:latin typeface="Calibri"/>
              <a:ea typeface="+mn-ea"/>
              <a:cs typeface="+mn-cs"/>
            </a:endParaRPr>
          </a:p>
        </p:txBody>
      </p:sp>
      <p:sp>
        <p:nvSpPr>
          <p:cNvPr id="27" name="Rectángulo redondeado 49">
            <a:extLst>
              <a:ext uri="{FF2B5EF4-FFF2-40B4-BE49-F238E27FC236}">
                <a16:creationId xmlns:a16="http://schemas.microsoft.com/office/drawing/2014/main" id="{FDAB349E-3297-47BE-8459-C638DDA354D8}"/>
              </a:ext>
            </a:extLst>
          </p:cNvPr>
          <p:cNvSpPr/>
          <p:nvPr/>
        </p:nvSpPr>
        <p:spPr>
          <a:xfrm>
            <a:off x="253497" y="2798148"/>
            <a:ext cx="2147810" cy="453055"/>
          </a:xfrm>
          <a:prstGeom prst="roundRect">
            <a:avLst/>
          </a:prstGeom>
          <a:solidFill>
            <a:srgbClr val="0070C0">
              <a:alpha val="10000"/>
            </a:srgbClr>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600" b="1" i="1" u="none" strike="noStrike" kern="1200" cap="none" spc="0" normalizeH="0" baseline="0" noProof="0" dirty="0">
                <a:ln>
                  <a:noFill/>
                </a:ln>
                <a:solidFill>
                  <a:srgbClr val="002060"/>
                </a:solidFill>
                <a:effectLst/>
                <a:uLnTx/>
                <a:uFillTx/>
                <a:latin typeface="Calibri"/>
                <a:ea typeface="+mn-ea"/>
                <a:cs typeface="+mn-cs"/>
              </a:rPr>
              <a:t>DIVISAS (DÓLARES)</a:t>
            </a:r>
            <a:endParaRPr kumimoji="0" lang="es-CO" sz="1600" b="0" i="1" u="none" strike="noStrike" kern="1200" cap="none" spc="0" normalizeH="0" baseline="0" noProof="0" dirty="0">
              <a:ln>
                <a:noFill/>
              </a:ln>
              <a:solidFill>
                <a:srgbClr val="006C00"/>
              </a:solidFill>
              <a:effectLst/>
              <a:uLnTx/>
              <a:uFillTx/>
              <a:latin typeface="Calibri"/>
              <a:ea typeface="+mn-ea"/>
              <a:cs typeface="+mn-cs"/>
            </a:endParaRPr>
          </a:p>
        </p:txBody>
      </p:sp>
      <p:sp>
        <p:nvSpPr>
          <p:cNvPr id="31" name="Rectángulo redondeado 49">
            <a:extLst>
              <a:ext uri="{FF2B5EF4-FFF2-40B4-BE49-F238E27FC236}">
                <a16:creationId xmlns:a16="http://schemas.microsoft.com/office/drawing/2014/main" id="{E4C1B12C-3EE4-41F6-9958-B1AF4969E079}"/>
              </a:ext>
            </a:extLst>
          </p:cNvPr>
          <p:cNvSpPr/>
          <p:nvPr/>
        </p:nvSpPr>
        <p:spPr>
          <a:xfrm>
            <a:off x="253497" y="3688600"/>
            <a:ext cx="2147810" cy="453055"/>
          </a:xfrm>
          <a:prstGeom prst="roundRect">
            <a:avLst/>
          </a:prstGeom>
          <a:solidFill>
            <a:srgbClr val="0070C0">
              <a:alpha val="10000"/>
            </a:srgbClr>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600" b="1" i="1" u="none" strike="noStrike" kern="1200" cap="none" spc="0" normalizeH="0" baseline="0" noProof="0" dirty="0">
                <a:ln>
                  <a:noFill/>
                </a:ln>
                <a:solidFill>
                  <a:srgbClr val="002060"/>
                </a:solidFill>
                <a:effectLst/>
                <a:uLnTx/>
                <a:uFillTx/>
                <a:latin typeface="Calibri"/>
                <a:ea typeface="+mn-ea"/>
                <a:cs typeface="+mn-cs"/>
              </a:rPr>
              <a:t>SEMOVIENTES</a:t>
            </a:r>
            <a:endParaRPr kumimoji="0" lang="es-CO" sz="1600" b="0" i="1" u="none" strike="noStrike" kern="1200" cap="none" spc="0" normalizeH="0" baseline="0" noProof="0" dirty="0">
              <a:ln>
                <a:noFill/>
              </a:ln>
              <a:solidFill>
                <a:srgbClr val="006C00"/>
              </a:solidFill>
              <a:effectLst/>
              <a:uLnTx/>
              <a:uFillTx/>
              <a:latin typeface="Calibri"/>
              <a:ea typeface="+mn-ea"/>
              <a:cs typeface="+mn-cs"/>
            </a:endParaRPr>
          </a:p>
        </p:txBody>
      </p:sp>
      <p:sp>
        <p:nvSpPr>
          <p:cNvPr id="39" name="Rectángulo redondeado 49">
            <a:extLst>
              <a:ext uri="{FF2B5EF4-FFF2-40B4-BE49-F238E27FC236}">
                <a16:creationId xmlns:a16="http://schemas.microsoft.com/office/drawing/2014/main" id="{58B4FC8E-977F-4096-9C0C-65BBEE6CEC43}"/>
              </a:ext>
            </a:extLst>
          </p:cNvPr>
          <p:cNvSpPr/>
          <p:nvPr/>
        </p:nvSpPr>
        <p:spPr>
          <a:xfrm>
            <a:off x="3102694" y="1856419"/>
            <a:ext cx="1856983" cy="45305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000" b="1" i="1" u="none" strike="noStrike" kern="1200" cap="none" spc="0" normalizeH="0" baseline="0" noProof="0" dirty="0">
                <a:ln>
                  <a:noFill/>
                </a:ln>
                <a:solidFill>
                  <a:srgbClr val="002060"/>
                </a:solidFill>
                <a:effectLst/>
                <a:uLnTx/>
                <a:uFillTx/>
                <a:latin typeface="Calibri"/>
                <a:ea typeface="+mn-ea"/>
                <a:cs typeface="+mn-cs"/>
              </a:rPr>
              <a:t>$2.114.350.000</a:t>
            </a:r>
            <a:endParaRPr kumimoji="0" lang="es-CO" sz="2000" b="0" i="1" u="none" strike="noStrike" kern="1200" cap="none" spc="0" normalizeH="0" baseline="0" noProof="0" dirty="0">
              <a:ln>
                <a:noFill/>
              </a:ln>
              <a:solidFill>
                <a:srgbClr val="006C00"/>
              </a:solidFill>
              <a:effectLst/>
              <a:uLnTx/>
              <a:uFillTx/>
              <a:latin typeface="Calibri"/>
              <a:ea typeface="+mn-ea"/>
              <a:cs typeface="+mn-cs"/>
            </a:endParaRPr>
          </a:p>
        </p:txBody>
      </p:sp>
      <p:sp>
        <p:nvSpPr>
          <p:cNvPr id="42" name="Rectángulo redondeado 49">
            <a:extLst>
              <a:ext uri="{FF2B5EF4-FFF2-40B4-BE49-F238E27FC236}">
                <a16:creationId xmlns:a16="http://schemas.microsoft.com/office/drawing/2014/main" id="{52AA8443-F6EB-4E8B-86A3-4DAEC625B379}"/>
              </a:ext>
            </a:extLst>
          </p:cNvPr>
          <p:cNvSpPr/>
          <p:nvPr/>
        </p:nvSpPr>
        <p:spPr>
          <a:xfrm>
            <a:off x="3088727" y="2803401"/>
            <a:ext cx="1856983" cy="45305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000" b="1" i="1" u="none" strike="noStrike" kern="1200" cap="none" spc="0" normalizeH="0" baseline="0" noProof="0" dirty="0">
                <a:ln>
                  <a:noFill/>
                </a:ln>
                <a:solidFill>
                  <a:srgbClr val="002060"/>
                </a:solidFill>
                <a:effectLst/>
                <a:uLnTx/>
                <a:uFillTx/>
                <a:latin typeface="Calibri"/>
                <a:ea typeface="+mn-ea"/>
                <a:cs typeface="+mn-cs"/>
              </a:rPr>
              <a:t>$450.000</a:t>
            </a:r>
            <a:endParaRPr kumimoji="0" lang="es-CO" sz="2000" b="0" i="1" u="none" strike="noStrike" kern="1200" cap="none" spc="0" normalizeH="0" baseline="0" noProof="0" dirty="0">
              <a:ln>
                <a:noFill/>
              </a:ln>
              <a:solidFill>
                <a:srgbClr val="006C00"/>
              </a:solidFill>
              <a:effectLst/>
              <a:uLnTx/>
              <a:uFillTx/>
              <a:latin typeface="Calibri"/>
              <a:ea typeface="+mn-ea"/>
              <a:cs typeface="+mn-cs"/>
            </a:endParaRPr>
          </a:p>
        </p:txBody>
      </p:sp>
      <p:sp>
        <p:nvSpPr>
          <p:cNvPr id="53" name="Rectángulo redondeado 49">
            <a:extLst>
              <a:ext uri="{FF2B5EF4-FFF2-40B4-BE49-F238E27FC236}">
                <a16:creationId xmlns:a16="http://schemas.microsoft.com/office/drawing/2014/main" id="{AE66118B-20C9-40A4-BEA6-CEFFB74A618F}"/>
              </a:ext>
            </a:extLst>
          </p:cNvPr>
          <p:cNvSpPr/>
          <p:nvPr/>
        </p:nvSpPr>
        <p:spPr>
          <a:xfrm>
            <a:off x="3088727" y="3682516"/>
            <a:ext cx="1856983" cy="45305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000" b="1" i="1" u="none" strike="noStrike" kern="1200" cap="none" spc="0" normalizeH="0" baseline="0" noProof="0" dirty="0">
                <a:ln>
                  <a:noFill/>
                </a:ln>
                <a:solidFill>
                  <a:srgbClr val="002060"/>
                </a:solidFill>
                <a:effectLst/>
                <a:uLnTx/>
                <a:uFillTx/>
                <a:latin typeface="Calibri"/>
                <a:ea typeface="+mn-ea"/>
                <a:cs typeface="+mn-cs"/>
              </a:rPr>
              <a:t>229</a:t>
            </a:r>
            <a:endParaRPr kumimoji="0" lang="es-CO" sz="2000" b="0" i="1" u="none" strike="noStrike" kern="1200" cap="none" spc="0" normalizeH="0" baseline="0" noProof="0" dirty="0">
              <a:ln>
                <a:noFill/>
              </a:ln>
              <a:solidFill>
                <a:srgbClr val="006C00"/>
              </a:solidFill>
              <a:effectLst/>
              <a:uLnTx/>
              <a:uFillTx/>
              <a:latin typeface="Calibri"/>
              <a:ea typeface="+mn-ea"/>
              <a:cs typeface="+mn-cs"/>
            </a:endParaRPr>
          </a:p>
        </p:txBody>
      </p:sp>
      <p:sp>
        <p:nvSpPr>
          <p:cNvPr id="55" name="Rectángulo redondeado 49">
            <a:extLst>
              <a:ext uri="{FF2B5EF4-FFF2-40B4-BE49-F238E27FC236}">
                <a16:creationId xmlns:a16="http://schemas.microsoft.com/office/drawing/2014/main" id="{4FD7454C-FD16-4DA1-80AD-C295F12D0AC0}"/>
              </a:ext>
            </a:extLst>
          </p:cNvPr>
          <p:cNvSpPr/>
          <p:nvPr/>
        </p:nvSpPr>
        <p:spPr>
          <a:xfrm>
            <a:off x="5715985" y="1102144"/>
            <a:ext cx="2248589" cy="560203"/>
          </a:xfrm>
          <a:prstGeom prst="roundRect">
            <a:avLst/>
          </a:prstGeom>
          <a:ln>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b="1" i="0" u="none" strike="noStrike" kern="1200" cap="none" spc="0" normalizeH="0" baseline="0" noProof="0" dirty="0">
                <a:ln>
                  <a:noFill/>
                </a:ln>
                <a:solidFill>
                  <a:srgbClr val="002060"/>
                </a:solidFill>
                <a:effectLst/>
                <a:uLnTx/>
                <a:uFillTx/>
                <a:latin typeface="Calibri"/>
                <a:ea typeface="+mn-ea"/>
                <a:cs typeface="+mn-cs"/>
              </a:rPr>
              <a:t>MONETIZACIÓN</a:t>
            </a:r>
          </a:p>
        </p:txBody>
      </p:sp>
      <p:sp>
        <p:nvSpPr>
          <p:cNvPr id="61" name="Rectángulo redondeado 49">
            <a:extLst>
              <a:ext uri="{FF2B5EF4-FFF2-40B4-BE49-F238E27FC236}">
                <a16:creationId xmlns:a16="http://schemas.microsoft.com/office/drawing/2014/main" id="{C7631760-1F16-4D98-8DBE-4EBBBC31E0DA}"/>
              </a:ext>
            </a:extLst>
          </p:cNvPr>
          <p:cNvSpPr/>
          <p:nvPr/>
        </p:nvSpPr>
        <p:spPr>
          <a:xfrm>
            <a:off x="5931427" y="1856419"/>
            <a:ext cx="1856983" cy="45305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000" b="1" i="1" u="none" strike="noStrike" kern="1200" cap="none" spc="0" normalizeH="0" baseline="0" noProof="0" dirty="0">
                <a:ln>
                  <a:noFill/>
                </a:ln>
                <a:solidFill>
                  <a:srgbClr val="002060"/>
                </a:solidFill>
                <a:effectLst/>
                <a:uLnTx/>
                <a:uFillTx/>
                <a:latin typeface="Calibri"/>
                <a:ea typeface="+mn-ea"/>
                <a:cs typeface="+mn-cs"/>
              </a:rPr>
              <a:t>$2.114.350.000</a:t>
            </a:r>
            <a:endParaRPr kumimoji="0" lang="es-CO" sz="2000" b="0" i="1" u="none" strike="noStrike" kern="1200" cap="none" spc="0" normalizeH="0" baseline="0" noProof="0" dirty="0">
              <a:ln>
                <a:noFill/>
              </a:ln>
              <a:solidFill>
                <a:srgbClr val="006C00"/>
              </a:solidFill>
              <a:effectLst/>
              <a:uLnTx/>
              <a:uFillTx/>
              <a:latin typeface="Calibri"/>
              <a:ea typeface="+mn-ea"/>
              <a:cs typeface="+mn-cs"/>
            </a:endParaRPr>
          </a:p>
        </p:txBody>
      </p:sp>
      <p:sp>
        <p:nvSpPr>
          <p:cNvPr id="68" name="Rectángulo redondeado 49">
            <a:extLst>
              <a:ext uri="{FF2B5EF4-FFF2-40B4-BE49-F238E27FC236}">
                <a16:creationId xmlns:a16="http://schemas.microsoft.com/office/drawing/2014/main" id="{747E3C45-165D-4041-B748-53EF6BF684B6}"/>
              </a:ext>
            </a:extLst>
          </p:cNvPr>
          <p:cNvSpPr/>
          <p:nvPr/>
        </p:nvSpPr>
        <p:spPr>
          <a:xfrm>
            <a:off x="8706086" y="1102144"/>
            <a:ext cx="2896289" cy="560203"/>
          </a:xfrm>
          <a:prstGeom prst="roundRect">
            <a:avLst/>
          </a:prstGeom>
          <a:ln>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b="1" i="0" u="none" strike="noStrike" kern="1200" cap="none" spc="0" normalizeH="0" baseline="0" noProof="0" dirty="0">
                <a:ln>
                  <a:noFill/>
                </a:ln>
                <a:solidFill>
                  <a:srgbClr val="002060"/>
                </a:solidFill>
                <a:effectLst/>
                <a:uLnTx/>
                <a:uFillTx/>
                <a:latin typeface="Calibri"/>
                <a:ea typeface="+mn-ea"/>
                <a:cs typeface="+mn-cs"/>
              </a:rPr>
              <a:t>OBSERVACIONES</a:t>
            </a:r>
          </a:p>
        </p:txBody>
      </p:sp>
      <p:sp>
        <p:nvSpPr>
          <p:cNvPr id="69" name="Rectángulo redondeado 49">
            <a:extLst>
              <a:ext uri="{FF2B5EF4-FFF2-40B4-BE49-F238E27FC236}">
                <a16:creationId xmlns:a16="http://schemas.microsoft.com/office/drawing/2014/main" id="{179C082E-5803-4A68-A06E-95B13992DAD1}"/>
              </a:ext>
            </a:extLst>
          </p:cNvPr>
          <p:cNvSpPr/>
          <p:nvPr/>
        </p:nvSpPr>
        <p:spPr>
          <a:xfrm>
            <a:off x="8877300" y="1870332"/>
            <a:ext cx="2725075" cy="45305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600" b="1" i="1" u="none" strike="noStrike" kern="1200" cap="none" spc="0" normalizeH="0" baseline="0" noProof="0" dirty="0">
                <a:ln>
                  <a:noFill/>
                </a:ln>
                <a:solidFill>
                  <a:srgbClr val="002060"/>
                </a:solidFill>
                <a:effectLst/>
                <a:uLnTx/>
                <a:uFillTx/>
                <a:latin typeface="Calibri"/>
                <a:ea typeface="+mn-ea"/>
                <a:cs typeface="+mn-cs"/>
              </a:rPr>
              <a:t>Cantidad entregada por FARC en </a:t>
            </a:r>
            <a:r>
              <a:rPr kumimoji="0" lang="es-ES" sz="1600" b="1" i="0" u="none" strike="noStrike" kern="1200" cap="none" spc="0" normalizeH="0" baseline="0" noProof="0" dirty="0">
                <a:ln>
                  <a:noFill/>
                </a:ln>
                <a:solidFill>
                  <a:prstClr val="black"/>
                </a:solidFill>
                <a:effectLst/>
                <a:uLnTx/>
                <a:uFillTx/>
                <a:latin typeface="Calibri"/>
                <a:ea typeface="+mn-ea"/>
                <a:cs typeface="+mn-cs"/>
              </a:rPr>
              <a:t>6</a:t>
            </a:r>
            <a:r>
              <a:rPr kumimoji="0" lang="es-ES" sz="1600" b="1" i="1" u="none" strike="noStrike" kern="1200" cap="none" spc="0" normalizeH="0" baseline="0" noProof="0" dirty="0">
                <a:ln>
                  <a:noFill/>
                </a:ln>
                <a:solidFill>
                  <a:srgbClr val="002060"/>
                </a:solidFill>
                <a:effectLst/>
                <a:uLnTx/>
                <a:uFillTx/>
                <a:latin typeface="Calibri"/>
                <a:ea typeface="+mn-ea"/>
                <a:cs typeface="+mn-cs"/>
              </a:rPr>
              <a:t> comisiones de recepción </a:t>
            </a:r>
            <a:endParaRPr kumimoji="0" lang="es-CO" sz="1600" b="0" i="1" u="none" strike="noStrike" kern="1200" cap="none" spc="0" normalizeH="0" baseline="0" noProof="0" dirty="0">
              <a:ln>
                <a:noFill/>
              </a:ln>
              <a:solidFill>
                <a:srgbClr val="006C00"/>
              </a:solidFill>
              <a:effectLst/>
              <a:uLnTx/>
              <a:uFillTx/>
              <a:latin typeface="Calibri"/>
              <a:ea typeface="+mn-ea"/>
              <a:cs typeface="+mn-cs"/>
            </a:endParaRPr>
          </a:p>
        </p:txBody>
      </p:sp>
      <p:sp>
        <p:nvSpPr>
          <p:cNvPr id="70" name="Rectángulo redondeado 49">
            <a:extLst>
              <a:ext uri="{FF2B5EF4-FFF2-40B4-BE49-F238E27FC236}">
                <a16:creationId xmlns:a16="http://schemas.microsoft.com/office/drawing/2014/main" id="{DF40C92E-49E8-498D-B0D7-1F74F761A4DB}"/>
              </a:ext>
            </a:extLst>
          </p:cNvPr>
          <p:cNvSpPr/>
          <p:nvPr/>
        </p:nvSpPr>
        <p:spPr>
          <a:xfrm>
            <a:off x="5917460" y="2792064"/>
            <a:ext cx="1856983" cy="45305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000" b="1" i="1" u="none" strike="noStrike" kern="1200" cap="none" spc="0" normalizeH="0" baseline="0" noProof="0" dirty="0">
                <a:ln>
                  <a:noFill/>
                </a:ln>
                <a:solidFill>
                  <a:srgbClr val="002060"/>
                </a:solidFill>
                <a:effectLst/>
                <a:uLnTx/>
                <a:uFillTx/>
                <a:latin typeface="Calibri"/>
                <a:ea typeface="+mn-ea"/>
                <a:cs typeface="+mn-cs"/>
              </a:rPr>
              <a:t>$1.442.622.675</a:t>
            </a:r>
            <a:endParaRPr kumimoji="0" lang="es-CO" sz="2000" b="0" i="1" u="none" strike="noStrike" kern="1200" cap="none" spc="0" normalizeH="0" baseline="0" noProof="0" dirty="0">
              <a:ln>
                <a:noFill/>
              </a:ln>
              <a:solidFill>
                <a:srgbClr val="006C00"/>
              </a:solidFill>
              <a:effectLst/>
              <a:uLnTx/>
              <a:uFillTx/>
              <a:latin typeface="Calibri"/>
              <a:ea typeface="+mn-ea"/>
              <a:cs typeface="+mn-cs"/>
            </a:endParaRPr>
          </a:p>
        </p:txBody>
      </p:sp>
      <p:sp>
        <p:nvSpPr>
          <p:cNvPr id="71" name="Rectángulo redondeado 49">
            <a:extLst>
              <a:ext uri="{FF2B5EF4-FFF2-40B4-BE49-F238E27FC236}">
                <a16:creationId xmlns:a16="http://schemas.microsoft.com/office/drawing/2014/main" id="{3913FFD8-2BC2-4F14-8815-E3AE50217B1C}"/>
              </a:ext>
            </a:extLst>
          </p:cNvPr>
          <p:cNvSpPr/>
          <p:nvPr/>
        </p:nvSpPr>
        <p:spPr>
          <a:xfrm>
            <a:off x="5715985" y="5101872"/>
            <a:ext cx="2248589" cy="453055"/>
          </a:xfrm>
          <a:prstGeom prst="roundRect">
            <a:avLst/>
          </a:prstGeom>
          <a:ln w="3175">
            <a:solidFill>
              <a:srgbClr val="000A8B"/>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000" b="1" i="1" u="none" strike="noStrike" kern="1200" cap="none" spc="0" normalizeH="0" baseline="0" noProof="0" dirty="0">
                <a:ln>
                  <a:noFill/>
                </a:ln>
                <a:solidFill>
                  <a:srgbClr val="006C00"/>
                </a:solidFill>
                <a:effectLst/>
                <a:uLnTx/>
                <a:uFillTx/>
                <a:latin typeface="Calibri"/>
                <a:ea typeface="+mn-ea"/>
                <a:cs typeface="+mn-cs"/>
              </a:rPr>
              <a:t>$3.709.191.325</a:t>
            </a:r>
          </a:p>
        </p:txBody>
      </p:sp>
      <p:sp>
        <p:nvSpPr>
          <p:cNvPr id="72" name="Rectángulo redondeado 49">
            <a:extLst>
              <a:ext uri="{FF2B5EF4-FFF2-40B4-BE49-F238E27FC236}">
                <a16:creationId xmlns:a16="http://schemas.microsoft.com/office/drawing/2014/main" id="{4CFADA66-FA17-4930-8EC6-927FB8D0DD05}"/>
              </a:ext>
            </a:extLst>
          </p:cNvPr>
          <p:cNvSpPr/>
          <p:nvPr/>
        </p:nvSpPr>
        <p:spPr>
          <a:xfrm>
            <a:off x="8797633" y="2832197"/>
            <a:ext cx="2725075" cy="45305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600" b="1" i="1" u="none" strike="noStrike" kern="1200" cap="none" spc="0" normalizeH="0" baseline="0" noProof="0" dirty="0">
                <a:ln>
                  <a:noFill/>
                </a:ln>
                <a:solidFill>
                  <a:srgbClr val="002060"/>
                </a:solidFill>
                <a:effectLst/>
                <a:uLnTx/>
                <a:uFillTx/>
                <a:latin typeface="Calibri"/>
                <a:ea typeface="+mn-ea"/>
                <a:cs typeface="+mn-cs"/>
              </a:rPr>
              <a:t>TRM</a:t>
            </a:r>
            <a:r>
              <a:rPr kumimoji="0" lang="es-ES" sz="1600" b="1" i="0" u="none" strike="noStrike" kern="1200" cap="none" spc="0" normalizeH="0" baseline="0" noProof="0" dirty="0">
                <a:ln>
                  <a:noFill/>
                </a:ln>
                <a:solidFill>
                  <a:prstClr val="black"/>
                </a:solidFill>
                <a:effectLst/>
                <a:uLnTx/>
                <a:uFillTx/>
                <a:latin typeface="Calibri"/>
                <a:ea typeface="+mn-ea"/>
                <a:cs typeface="+mn-cs"/>
              </a:rPr>
              <a:t>:$3.216,55 </a:t>
            </a:r>
            <a:r>
              <a:rPr kumimoji="0" lang="es-ES" sz="1600" b="1" i="1" u="none" strike="noStrike" kern="1200" cap="none" spc="0" normalizeH="0" baseline="0" noProof="0" dirty="0">
                <a:ln>
                  <a:noFill/>
                </a:ln>
                <a:solidFill>
                  <a:srgbClr val="002060"/>
                </a:solidFill>
                <a:effectLst/>
                <a:uLnTx/>
                <a:uFillTx/>
                <a:latin typeface="Calibri"/>
                <a:ea typeface="+mn-ea"/>
                <a:cs typeface="+mn-cs"/>
              </a:rPr>
              <a:t>– 20/12/2018</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1" u="none" strike="noStrike" kern="1200" cap="none" spc="0" normalizeH="0" baseline="0" noProof="0" dirty="0">
                <a:ln>
                  <a:noFill/>
                </a:ln>
                <a:solidFill>
                  <a:srgbClr val="002060"/>
                </a:solidFill>
                <a:effectLst/>
                <a:uLnTx/>
                <a:uFillTx/>
                <a:latin typeface="Calibri"/>
                <a:ea typeface="+mn-ea"/>
                <a:cs typeface="+mn-cs"/>
              </a:rPr>
              <a:t>USD </a:t>
            </a:r>
            <a:r>
              <a:rPr kumimoji="0" lang="es-ES" sz="1400" b="1" i="0" u="none" strike="noStrike" kern="1200" cap="none" spc="0" normalizeH="0" baseline="0" noProof="0" dirty="0">
                <a:ln>
                  <a:noFill/>
                </a:ln>
                <a:solidFill>
                  <a:prstClr val="black"/>
                </a:solidFill>
                <a:effectLst/>
                <a:uLnTx/>
                <a:uFillTx/>
                <a:latin typeface="Calibri"/>
                <a:ea typeface="+mn-ea"/>
                <a:cs typeface="+mn-cs"/>
              </a:rPr>
              <a:t>$448.500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400" b="1" i="1" u="none" strike="noStrike" kern="1200" cap="none" spc="0" normalizeH="0" baseline="0" noProof="0" dirty="0">
                <a:ln>
                  <a:noFill/>
                </a:ln>
                <a:solidFill>
                  <a:srgbClr val="002060"/>
                </a:solidFill>
                <a:effectLst/>
                <a:uLnTx/>
                <a:uFillTx/>
                <a:latin typeface="Calibri"/>
                <a:ea typeface="+mn-ea"/>
                <a:cs typeface="+mn-cs"/>
              </a:rPr>
              <a:t>(1.500 DÓLARES FALSOS FED)</a:t>
            </a:r>
            <a:endParaRPr kumimoji="0" lang="es-CO" sz="1400" b="0" i="1" u="none" strike="noStrike" kern="1200" cap="none" spc="0" normalizeH="0" baseline="0" noProof="0" dirty="0">
              <a:ln>
                <a:noFill/>
              </a:ln>
              <a:solidFill>
                <a:srgbClr val="006C00"/>
              </a:solidFill>
              <a:effectLst/>
              <a:uLnTx/>
              <a:uFillTx/>
              <a:latin typeface="Calibri"/>
              <a:ea typeface="+mn-ea"/>
              <a:cs typeface="+mn-cs"/>
            </a:endParaRPr>
          </a:p>
        </p:txBody>
      </p:sp>
      <p:sp>
        <p:nvSpPr>
          <p:cNvPr id="73" name="Rectángulo redondeado 49">
            <a:extLst>
              <a:ext uri="{FF2B5EF4-FFF2-40B4-BE49-F238E27FC236}">
                <a16:creationId xmlns:a16="http://schemas.microsoft.com/office/drawing/2014/main" id="{C0704D76-E6EC-4623-942A-CD36CF375E55}"/>
              </a:ext>
            </a:extLst>
          </p:cNvPr>
          <p:cNvSpPr/>
          <p:nvPr/>
        </p:nvSpPr>
        <p:spPr>
          <a:xfrm>
            <a:off x="5917459" y="3686818"/>
            <a:ext cx="1856983" cy="45305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000" b="1" i="1" u="none" strike="noStrike" kern="1200" cap="none" spc="0" normalizeH="0" baseline="0" noProof="0" dirty="0">
                <a:ln>
                  <a:noFill/>
                </a:ln>
                <a:solidFill>
                  <a:srgbClr val="002060"/>
                </a:solidFill>
                <a:effectLst/>
                <a:uLnTx/>
                <a:uFillTx/>
                <a:latin typeface="Calibri"/>
                <a:ea typeface="+mn-ea"/>
                <a:cs typeface="+mn-cs"/>
              </a:rPr>
              <a:t>$137.718.650</a:t>
            </a:r>
            <a:endParaRPr kumimoji="0" lang="es-CO" sz="2000" b="0" i="1" u="none" strike="noStrike" kern="1200" cap="none" spc="0" normalizeH="0" baseline="0" noProof="0" dirty="0">
              <a:ln>
                <a:noFill/>
              </a:ln>
              <a:solidFill>
                <a:srgbClr val="006C00"/>
              </a:solidFill>
              <a:effectLst/>
              <a:uLnTx/>
              <a:uFillTx/>
              <a:latin typeface="Calibri"/>
              <a:ea typeface="+mn-ea"/>
              <a:cs typeface="+mn-cs"/>
            </a:endParaRPr>
          </a:p>
        </p:txBody>
      </p:sp>
      <p:sp>
        <p:nvSpPr>
          <p:cNvPr id="74" name="Rectángulo redondeado 49">
            <a:extLst>
              <a:ext uri="{FF2B5EF4-FFF2-40B4-BE49-F238E27FC236}">
                <a16:creationId xmlns:a16="http://schemas.microsoft.com/office/drawing/2014/main" id="{BB5F8B48-4E02-462E-9C76-B7E8F87FB504}"/>
              </a:ext>
            </a:extLst>
          </p:cNvPr>
          <p:cNvSpPr/>
          <p:nvPr/>
        </p:nvSpPr>
        <p:spPr>
          <a:xfrm>
            <a:off x="8877300" y="3724530"/>
            <a:ext cx="2725075" cy="45305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600" b="1" i="1" u="none" strike="noStrike" kern="1200" cap="none" spc="0" normalizeH="0" baseline="0" noProof="0" dirty="0">
                <a:ln>
                  <a:noFill/>
                </a:ln>
                <a:solidFill>
                  <a:srgbClr val="002060"/>
                </a:solidFill>
                <a:effectLst/>
                <a:uLnTx/>
                <a:uFillTx/>
                <a:latin typeface="Calibri"/>
                <a:ea typeface="+mn-ea"/>
                <a:cs typeface="+mn-cs"/>
              </a:rPr>
              <a:t>Se monetizaron 226 semovientes en 5 subastas</a:t>
            </a:r>
            <a:endParaRPr kumimoji="0" lang="es-CO" sz="1400" b="0" i="1" u="none" strike="noStrike" kern="1200" cap="none" spc="0" normalizeH="0" baseline="0" noProof="0" dirty="0">
              <a:ln>
                <a:noFill/>
              </a:ln>
              <a:solidFill>
                <a:srgbClr val="006C00"/>
              </a:solidFill>
              <a:effectLst/>
              <a:uLnTx/>
              <a:uFillTx/>
              <a:latin typeface="Calibri"/>
              <a:ea typeface="+mn-ea"/>
              <a:cs typeface="+mn-cs"/>
            </a:endParaRPr>
          </a:p>
        </p:txBody>
      </p:sp>
      <p:sp>
        <p:nvSpPr>
          <p:cNvPr id="75" name="Rectángulo redondeado 49">
            <a:extLst>
              <a:ext uri="{FF2B5EF4-FFF2-40B4-BE49-F238E27FC236}">
                <a16:creationId xmlns:a16="http://schemas.microsoft.com/office/drawing/2014/main" id="{96B1C895-41E9-4448-B1A2-10AC08E0DAFA}"/>
              </a:ext>
            </a:extLst>
          </p:cNvPr>
          <p:cNvSpPr/>
          <p:nvPr/>
        </p:nvSpPr>
        <p:spPr>
          <a:xfrm>
            <a:off x="2401306" y="5108477"/>
            <a:ext cx="3021357" cy="453055"/>
          </a:xfrm>
          <a:prstGeom prst="roundRect">
            <a:avLst/>
          </a:prstGeom>
          <a:ln w="3175">
            <a:solidFill>
              <a:srgbClr val="000A8B"/>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500" b="1" i="1" u="none" strike="noStrike" kern="1200" cap="none" spc="0" normalizeH="0" baseline="0" noProof="0" dirty="0">
                <a:ln>
                  <a:noFill/>
                </a:ln>
                <a:solidFill>
                  <a:prstClr val="black"/>
                </a:solidFill>
                <a:effectLst/>
                <a:uLnTx/>
                <a:uFillTx/>
                <a:latin typeface="Calibri"/>
                <a:ea typeface="+mn-ea"/>
                <a:cs typeface="+mn-cs"/>
              </a:rPr>
              <a:t>TOTAL MONETIZACIÓN</a:t>
            </a:r>
          </a:p>
        </p:txBody>
      </p:sp>
      <p:sp>
        <p:nvSpPr>
          <p:cNvPr id="76" name="Rectángulo redondeado 49">
            <a:extLst>
              <a:ext uri="{FF2B5EF4-FFF2-40B4-BE49-F238E27FC236}">
                <a16:creationId xmlns:a16="http://schemas.microsoft.com/office/drawing/2014/main" id="{2C661D9A-D18F-459E-BDB4-0684D479015E}"/>
              </a:ext>
            </a:extLst>
          </p:cNvPr>
          <p:cNvSpPr/>
          <p:nvPr/>
        </p:nvSpPr>
        <p:spPr>
          <a:xfrm>
            <a:off x="2401306" y="5693122"/>
            <a:ext cx="3021357" cy="453055"/>
          </a:xfrm>
          <a:prstGeom prst="roundRect">
            <a:avLst/>
          </a:prstGeom>
          <a:ln w="3175">
            <a:solidFill>
              <a:srgbClr val="000A8B"/>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500" b="1" i="1" u="none" strike="noStrike" kern="1200" cap="none" spc="0" normalizeH="0" baseline="0" noProof="0" dirty="0">
                <a:ln>
                  <a:noFill/>
                </a:ln>
                <a:solidFill>
                  <a:prstClr val="black"/>
                </a:solidFill>
                <a:effectLst/>
                <a:uLnTx/>
                <a:uFillTx/>
                <a:latin typeface="Calibri"/>
                <a:ea typeface="+mn-ea"/>
                <a:cs typeface="+mn-cs"/>
              </a:rPr>
              <a:t>RENDIMIENTOS</a:t>
            </a:r>
            <a:r>
              <a:rPr kumimoji="0" lang="es-CO" sz="1600" b="1" i="1" u="none" strike="noStrike" kern="1200" cap="none" spc="0" normalizeH="0" baseline="0" noProof="0" dirty="0">
                <a:ln>
                  <a:noFill/>
                </a:ln>
                <a:solidFill>
                  <a:prstClr val="black"/>
                </a:solidFill>
                <a:effectLst/>
                <a:uLnTx/>
                <a:uFillTx/>
                <a:latin typeface="Calibri"/>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300" b="1" i="1" u="none" strike="noStrike" kern="1200" cap="none" spc="0" normalizeH="0" baseline="0" noProof="0" dirty="0">
                <a:ln>
                  <a:noFill/>
                </a:ln>
                <a:solidFill>
                  <a:prstClr val="black"/>
                </a:solidFill>
                <a:effectLst/>
                <a:uLnTx/>
                <a:uFillTx/>
                <a:latin typeface="Calibri"/>
                <a:ea typeface="+mn-ea"/>
                <a:cs typeface="+mn-cs"/>
              </a:rPr>
              <a:t>Corte al 31/10/2020</a:t>
            </a:r>
          </a:p>
        </p:txBody>
      </p:sp>
      <p:sp>
        <p:nvSpPr>
          <p:cNvPr id="77" name="Rectángulo redondeado 49">
            <a:extLst>
              <a:ext uri="{FF2B5EF4-FFF2-40B4-BE49-F238E27FC236}">
                <a16:creationId xmlns:a16="http://schemas.microsoft.com/office/drawing/2014/main" id="{A8AD1082-2581-4E48-A865-31453013B561}"/>
              </a:ext>
            </a:extLst>
          </p:cNvPr>
          <p:cNvSpPr/>
          <p:nvPr/>
        </p:nvSpPr>
        <p:spPr>
          <a:xfrm>
            <a:off x="2401306" y="6261914"/>
            <a:ext cx="3021357" cy="453055"/>
          </a:xfrm>
          <a:prstGeom prst="roundRect">
            <a:avLst/>
          </a:prstGeom>
          <a:ln w="3175">
            <a:solidFill>
              <a:srgbClr val="000A8B"/>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400" b="1" i="1" u="none" strike="noStrike" kern="1200" cap="none" spc="0" normalizeH="0" baseline="0" noProof="0" dirty="0">
                <a:ln>
                  <a:noFill/>
                </a:ln>
                <a:solidFill>
                  <a:prstClr val="black"/>
                </a:solidFill>
                <a:effectLst/>
                <a:uLnTx/>
                <a:uFillTx/>
                <a:latin typeface="Calibri"/>
                <a:ea typeface="+mn-ea"/>
                <a:cs typeface="+mn-cs"/>
              </a:rPr>
              <a:t>CONSIGNACIONES FARC PENDIENTES POR IDENTIFICAR SEMOVIENTES</a:t>
            </a:r>
          </a:p>
        </p:txBody>
      </p:sp>
      <p:sp>
        <p:nvSpPr>
          <p:cNvPr id="78" name="Rectángulo redondeado 49">
            <a:extLst>
              <a:ext uri="{FF2B5EF4-FFF2-40B4-BE49-F238E27FC236}">
                <a16:creationId xmlns:a16="http://schemas.microsoft.com/office/drawing/2014/main" id="{B9BE19BC-7DB5-4AD9-A0CF-EF59E6DF9AAD}"/>
              </a:ext>
            </a:extLst>
          </p:cNvPr>
          <p:cNvSpPr/>
          <p:nvPr/>
        </p:nvSpPr>
        <p:spPr>
          <a:xfrm>
            <a:off x="5715985" y="5691712"/>
            <a:ext cx="2248589" cy="453055"/>
          </a:xfrm>
          <a:prstGeom prst="roundRect">
            <a:avLst/>
          </a:prstGeom>
          <a:ln w="3175">
            <a:solidFill>
              <a:srgbClr val="000A8B"/>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000" b="1" i="1" u="none" strike="noStrike" kern="1200" cap="none" spc="0" normalizeH="0" baseline="0" noProof="0" dirty="0">
                <a:ln>
                  <a:noFill/>
                </a:ln>
                <a:solidFill>
                  <a:srgbClr val="006C00"/>
                </a:solidFill>
                <a:effectLst/>
                <a:uLnTx/>
                <a:uFillTx/>
                <a:latin typeface="Calibri"/>
                <a:ea typeface="+mn-ea"/>
                <a:cs typeface="+mn-cs"/>
              </a:rPr>
              <a:t>$338.965.141,77</a:t>
            </a:r>
          </a:p>
        </p:txBody>
      </p:sp>
      <p:sp>
        <p:nvSpPr>
          <p:cNvPr id="79" name="Rectángulo redondeado 49">
            <a:extLst>
              <a:ext uri="{FF2B5EF4-FFF2-40B4-BE49-F238E27FC236}">
                <a16:creationId xmlns:a16="http://schemas.microsoft.com/office/drawing/2014/main" id="{5393FD9D-AA31-46EB-A7A3-6477C509279B}"/>
              </a:ext>
            </a:extLst>
          </p:cNvPr>
          <p:cNvSpPr/>
          <p:nvPr/>
        </p:nvSpPr>
        <p:spPr>
          <a:xfrm>
            <a:off x="5715985" y="6255308"/>
            <a:ext cx="2248589" cy="453055"/>
          </a:xfrm>
          <a:prstGeom prst="roundRect">
            <a:avLst/>
          </a:prstGeom>
          <a:ln w="3175">
            <a:solidFill>
              <a:srgbClr val="000A8B"/>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000" b="1" i="1" u="none" strike="noStrike" kern="1200" cap="none" spc="0" normalizeH="0" baseline="0" noProof="0" dirty="0">
                <a:ln>
                  <a:noFill/>
                </a:ln>
                <a:solidFill>
                  <a:srgbClr val="006C00"/>
                </a:solidFill>
                <a:effectLst/>
                <a:uLnTx/>
                <a:uFillTx/>
                <a:latin typeface="Calibri"/>
                <a:ea typeface="+mn-ea"/>
                <a:cs typeface="+mn-cs"/>
              </a:rPr>
              <a:t>$21.060.000</a:t>
            </a:r>
          </a:p>
        </p:txBody>
      </p:sp>
      <p:sp>
        <p:nvSpPr>
          <p:cNvPr id="80" name="Rectángulo redondeado 49">
            <a:extLst>
              <a:ext uri="{FF2B5EF4-FFF2-40B4-BE49-F238E27FC236}">
                <a16:creationId xmlns:a16="http://schemas.microsoft.com/office/drawing/2014/main" id="{4E026CD3-93E5-400F-B45F-1EFEE259F64B}"/>
              </a:ext>
            </a:extLst>
          </p:cNvPr>
          <p:cNvSpPr/>
          <p:nvPr/>
        </p:nvSpPr>
        <p:spPr>
          <a:xfrm>
            <a:off x="8706086" y="5533826"/>
            <a:ext cx="2896289" cy="453055"/>
          </a:xfrm>
          <a:prstGeom prst="roundRect">
            <a:avLst/>
          </a:prstGeom>
          <a:solidFill>
            <a:srgbClr val="0070C0"/>
          </a:solidFill>
          <a:ln w="19050">
            <a:solidFill>
              <a:srgbClr val="0070C0"/>
            </a:solidFill>
          </a:ln>
          <a:scene3d>
            <a:camera prst="orthographicFront"/>
            <a:lightRig rig="threePt" dir="t"/>
          </a:scene3d>
          <a:sp3d>
            <a:bevelT w="165100" prst="coolSlant"/>
          </a:sp3d>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1" u="none" strike="noStrike" kern="1200" cap="none" spc="0" normalizeH="0" baseline="0" noProof="0" dirty="0">
                <a:ln>
                  <a:noFill/>
                </a:ln>
                <a:solidFill>
                  <a:schemeClr val="bg1"/>
                </a:solidFill>
                <a:effectLst/>
                <a:uLnTx/>
                <a:uFillTx/>
                <a:latin typeface="Calibri"/>
                <a:ea typeface="+mn-ea"/>
                <a:cs typeface="+mn-cs"/>
              </a:rPr>
              <a:t>TOTAL</a:t>
            </a:r>
          </a:p>
        </p:txBody>
      </p:sp>
      <p:sp>
        <p:nvSpPr>
          <p:cNvPr id="81" name="Rectángulo redondeado 49">
            <a:extLst>
              <a:ext uri="{FF2B5EF4-FFF2-40B4-BE49-F238E27FC236}">
                <a16:creationId xmlns:a16="http://schemas.microsoft.com/office/drawing/2014/main" id="{BB5F27BC-963E-40B4-8EB2-91A126AF40AE}"/>
              </a:ext>
            </a:extLst>
          </p:cNvPr>
          <p:cNvSpPr/>
          <p:nvPr/>
        </p:nvSpPr>
        <p:spPr>
          <a:xfrm>
            <a:off x="8706086" y="6088114"/>
            <a:ext cx="2896289" cy="453055"/>
          </a:xfrm>
          <a:prstGeom prst="roundRect">
            <a:avLst/>
          </a:prstGeom>
          <a:ln w="28575">
            <a:solidFill>
              <a:srgbClr val="0070C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1" u="none" strike="noStrike" kern="1200" cap="none" spc="0" normalizeH="0" baseline="0" noProof="0" dirty="0">
                <a:ln>
                  <a:noFill/>
                </a:ln>
                <a:solidFill>
                  <a:prstClr val="black"/>
                </a:solidFill>
                <a:effectLst/>
                <a:uLnTx/>
                <a:uFillTx/>
                <a:latin typeface="Calibri"/>
                <a:ea typeface="+mn-ea"/>
                <a:cs typeface="+mn-cs"/>
              </a:rPr>
              <a:t>$4.069.154.781,72</a:t>
            </a:r>
          </a:p>
        </p:txBody>
      </p:sp>
      <p:sp>
        <p:nvSpPr>
          <p:cNvPr id="29" name="Rectángulo redondeado 49">
            <a:extLst>
              <a:ext uri="{FF2B5EF4-FFF2-40B4-BE49-F238E27FC236}">
                <a16:creationId xmlns:a16="http://schemas.microsoft.com/office/drawing/2014/main" id="{EDB1E2EB-B260-46C8-A48B-002404C3226F}"/>
              </a:ext>
            </a:extLst>
          </p:cNvPr>
          <p:cNvSpPr/>
          <p:nvPr/>
        </p:nvSpPr>
        <p:spPr>
          <a:xfrm>
            <a:off x="267464" y="4520614"/>
            <a:ext cx="2147810" cy="453055"/>
          </a:xfrm>
          <a:prstGeom prst="roundRect">
            <a:avLst/>
          </a:prstGeom>
          <a:solidFill>
            <a:srgbClr val="0070C0">
              <a:alpha val="10000"/>
            </a:srgbClr>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600" b="1" i="1" u="none" strike="noStrike" kern="1200" cap="none" spc="0" normalizeH="0" baseline="0" noProof="0" dirty="0">
                <a:ln>
                  <a:noFill/>
                </a:ln>
                <a:solidFill>
                  <a:srgbClr val="002060"/>
                </a:solidFill>
                <a:effectLst/>
                <a:uLnTx/>
                <a:uFillTx/>
                <a:latin typeface="Calibri"/>
                <a:ea typeface="+mn-ea"/>
                <a:cs typeface="+mn-cs"/>
              </a:rPr>
              <a:t>VEHÍCULOS</a:t>
            </a:r>
            <a:endParaRPr kumimoji="0" lang="es-CO" sz="1600" b="0" i="1" u="none" strike="noStrike" kern="1200" cap="none" spc="0" normalizeH="0" baseline="0" noProof="0" dirty="0">
              <a:ln>
                <a:noFill/>
              </a:ln>
              <a:solidFill>
                <a:srgbClr val="006C00"/>
              </a:solidFill>
              <a:effectLst/>
              <a:uLnTx/>
              <a:uFillTx/>
              <a:latin typeface="Calibri"/>
              <a:ea typeface="+mn-ea"/>
              <a:cs typeface="+mn-cs"/>
            </a:endParaRPr>
          </a:p>
        </p:txBody>
      </p:sp>
      <p:sp>
        <p:nvSpPr>
          <p:cNvPr id="30" name="Rectángulo redondeado 49">
            <a:extLst>
              <a:ext uri="{FF2B5EF4-FFF2-40B4-BE49-F238E27FC236}">
                <a16:creationId xmlns:a16="http://schemas.microsoft.com/office/drawing/2014/main" id="{36A8EB81-418E-4A21-B91F-4FE7C0F25492}"/>
              </a:ext>
            </a:extLst>
          </p:cNvPr>
          <p:cNvSpPr/>
          <p:nvPr/>
        </p:nvSpPr>
        <p:spPr>
          <a:xfrm>
            <a:off x="3102694" y="4514530"/>
            <a:ext cx="1856983" cy="45305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000" b="1" i="1" u="none" strike="noStrike" kern="1200" cap="none" spc="0" normalizeH="0" baseline="0" noProof="0" dirty="0">
                <a:ln>
                  <a:noFill/>
                </a:ln>
                <a:solidFill>
                  <a:srgbClr val="002060"/>
                </a:solidFill>
                <a:effectLst/>
                <a:uLnTx/>
                <a:uFillTx/>
                <a:latin typeface="Calibri"/>
                <a:ea typeface="+mn-ea"/>
                <a:cs typeface="+mn-cs"/>
              </a:rPr>
              <a:t>4</a:t>
            </a:r>
            <a:endParaRPr kumimoji="0" lang="es-CO" sz="2000" b="0" i="1" u="none" strike="noStrike" kern="1200" cap="none" spc="0" normalizeH="0" baseline="0" noProof="0" dirty="0">
              <a:ln>
                <a:noFill/>
              </a:ln>
              <a:solidFill>
                <a:srgbClr val="006C00"/>
              </a:solidFill>
              <a:effectLst/>
              <a:uLnTx/>
              <a:uFillTx/>
              <a:latin typeface="Calibri"/>
              <a:ea typeface="+mn-ea"/>
              <a:cs typeface="+mn-cs"/>
            </a:endParaRPr>
          </a:p>
        </p:txBody>
      </p:sp>
      <p:sp>
        <p:nvSpPr>
          <p:cNvPr id="32" name="Rectángulo redondeado 49">
            <a:extLst>
              <a:ext uri="{FF2B5EF4-FFF2-40B4-BE49-F238E27FC236}">
                <a16:creationId xmlns:a16="http://schemas.microsoft.com/office/drawing/2014/main" id="{2C310848-66D3-4554-9FE3-7491B4BAC50F}"/>
              </a:ext>
            </a:extLst>
          </p:cNvPr>
          <p:cNvSpPr/>
          <p:nvPr/>
        </p:nvSpPr>
        <p:spPr>
          <a:xfrm>
            <a:off x="5931426" y="4518832"/>
            <a:ext cx="1856983" cy="45305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000" b="1" i="1" u="none" strike="noStrike" kern="1200" cap="none" spc="0" normalizeH="0" baseline="0" noProof="0" dirty="0">
                <a:ln>
                  <a:noFill/>
                </a:ln>
                <a:solidFill>
                  <a:srgbClr val="002060"/>
                </a:solidFill>
                <a:effectLst/>
                <a:uLnTx/>
                <a:uFillTx/>
                <a:latin typeface="Calibri"/>
                <a:ea typeface="+mn-ea"/>
                <a:cs typeface="+mn-cs"/>
              </a:rPr>
              <a:t>$14.500.000</a:t>
            </a:r>
            <a:endParaRPr kumimoji="0" lang="es-CO" sz="2000" b="0" i="1" u="none" strike="noStrike" kern="1200" cap="none" spc="0" normalizeH="0" baseline="0" noProof="0" dirty="0">
              <a:ln>
                <a:noFill/>
              </a:ln>
              <a:solidFill>
                <a:srgbClr val="006C00"/>
              </a:solidFill>
              <a:effectLst/>
              <a:uLnTx/>
              <a:uFillTx/>
              <a:latin typeface="Calibri"/>
              <a:ea typeface="+mn-ea"/>
              <a:cs typeface="+mn-cs"/>
            </a:endParaRPr>
          </a:p>
        </p:txBody>
      </p:sp>
      <p:sp>
        <p:nvSpPr>
          <p:cNvPr id="33" name="Rectángulo redondeado 49">
            <a:extLst>
              <a:ext uri="{FF2B5EF4-FFF2-40B4-BE49-F238E27FC236}">
                <a16:creationId xmlns:a16="http://schemas.microsoft.com/office/drawing/2014/main" id="{2534E4D4-F56E-43A1-99ED-E9C1AF1F671E}"/>
              </a:ext>
            </a:extLst>
          </p:cNvPr>
          <p:cNvSpPr/>
          <p:nvPr/>
        </p:nvSpPr>
        <p:spPr>
          <a:xfrm>
            <a:off x="8261248" y="4530305"/>
            <a:ext cx="3797847" cy="45305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600" b="1" i="1" dirty="0">
                <a:solidFill>
                  <a:srgbClr val="002060"/>
                </a:solidFill>
                <a:latin typeface="Calibri"/>
              </a:rPr>
              <a:t>Recepción de recursos por concepto de venta de 2 vehículos y 2 como chatarra por parte de FARC sin autorización de SAE</a:t>
            </a:r>
            <a:endParaRPr kumimoji="0" lang="es-CO" sz="1600" b="0" i="1" u="none" strike="noStrike" kern="1200" cap="none" spc="0" normalizeH="0" baseline="0" noProof="0" dirty="0">
              <a:ln>
                <a:noFill/>
              </a:ln>
              <a:solidFill>
                <a:srgbClr val="006C00"/>
              </a:solidFill>
              <a:effectLst/>
              <a:uLnTx/>
              <a:uFillTx/>
              <a:latin typeface="Calibri"/>
              <a:ea typeface="+mn-ea"/>
              <a:cs typeface="+mn-cs"/>
            </a:endParaRPr>
          </a:p>
        </p:txBody>
      </p:sp>
      <p:cxnSp>
        <p:nvCxnSpPr>
          <p:cNvPr id="34" name="Conector recto 33">
            <a:extLst>
              <a:ext uri="{FF2B5EF4-FFF2-40B4-BE49-F238E27FC236}">
                <a16:creationId xmlns:a16="http://schemas.microsoft.com/office/drawing/2014/main" id="{5EF8E7F2-B615-4DC3-9E15-8BEAF6603B15}"/>
              </a:ext>
            </a:extLst>
          </p:cNvPr>
          <p:cNvCxnSpPr>
            <a:cxnSpLocks/>
          </p:cNvCxnSpPr>
          <p:nvPr/>
        </p:nvCxnSpPr>
        <p:spPr>
          <a:xfrm>
            <a:off x="2401307" y="2170696"/>
            <a:ext cx="6034189" cy="14036"/>
          </a:xfrm>
          <a:prstGeom prst="line">
            <a:avLst/>
          </a:prstGeom>
          <a:ln w="3175">
            <a:solidFill>
              <a:schemeClr val="accent1">
                <a:alpha val="50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35" name="Conector recto 34">
            <a:extLst>
              <a:ext uri="{FF2B5EF4-FFF2-40B4-BE49-F238E27FC236}">
                <a16:creationId xmlns:a16="http://schemas.microsoft.com/office/drawing/2014/main" id="{86AF1629-BEB9-4B40-AC18-A4191F497D60}"/>
              </a:ext>
            </a:extLst>
          </p:cNvPr>
          <p:cNvCxnSpPr>
            <a:cxnSpLocks/>
          </p:cNvCxnSpPr>
          <p:nvPr/>
        </p:nvCxnSpPr>
        <p:spPr>
          <a:xfrm>
            <a:off x="2427675" y="3119891"/>
            <a:ext cx="6034189" cy="14036"/>
          </a:xfrm>
          <a:prstGeom prst="line">
            <a:avLst/>
          </a:prstGeom>
          <a:ln w="3175">
            <a:solidFill>
              <a:schemeClr val="accent1">
                <a:alpha val="50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36" name="Conector recto 35">
            <a:extLst>
              <a:ext uri="{FF2B5EF4-FFF2-40B4-BE49-F238E27FC236}">
                <a16:creationId xmlns:a16="http://schemas.microsoft.com/office/drawing/2014/main" id="{2988DFA8-8BF7-4A1D-9D49-2D9AE3642A85}"/>
              </a:ext>
            </a:extLst>
          </p:cNvPr>
          <p:cNvCxnSpPr>
            <a:cxnSpLocks/>
          </p:cNvCxnSpPr>
          <p:nvPr/>
        </p:nvCxnSpPr>
        <p:spPr>
          <a:xfrm>
            <a:off x="2401306" y="4001679"/>
            <a:ext cx="6034189" cy="14036"/>
          </a:xfrm>
          <a:prstGeom prst="line">
            <a:avLst/>
          </a:prstGeom>
          <a:ln w="3175">
            <a:solidFill>
              <a:schemeClr val="accent1">
                <a:alpha val="50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37" name="Conector recto 36">
            <a:extLst>
              <a:ext uri="{FF2B5EF4-FFF2-40B4-BE49-F238E27FC236}">
                <a16:creationId xmlns:a16="http://schemas.microsoft.com/office/drawing/2014/main" id="{C5184ED0-132D-4DBC-8D07-B04E4217E6A0}"/>
              </a:ext>
            </a:extLst>
          </p:cNvPr>
          <p:cNvCxnSpPr>
            <a:cxnSpLocks/>
          </p:cNvCxnSpPr>
          <p:nvPr/>
        </p:nvCxnSpPr>
        <p:spPr>
          <a:xfrm>
            <a:off x="2441642" y="4840382"/>
            <a:ext cx="6034189" cy="14036"/>
          </a:xfrm>
          <a:prstGeom prst="line">
            <a:avLst/>
          </a:prstGeom>
          <a:ln w="3175">
            <a:solidFill>
              <a:schemeClr val="accent1">
                <a:alpha val="50000"/>
              </a:schemeClr>
            </a:solidFill>
            <a:prstDash val="dash"/>
          </a:ln>
        </p:spPr>
        <p:style>
          <a:lnRef idx="2">
            <a:schemeClr val="accent1"/>
          </a:lnRef>
          <a:fillRef idx="0">
            <a:schemeClr val="accent1"/>
          </a:fillRef>
          <a:effectRef idx="1">
            <a:schemeClr val="accent1"/>
          </a:effectRef>
          <a:fontRef idx="minor">
            <a:schemeClr val="tx1"/>
          </a:fontRef>
        </p:style>
      </p:cxnSp>
      <p:pic>
        <p:nvPicPr>
          <p:cNvPr id="38" name="Imagen 37">
            <a:extLst>
              <a:ext uri="{FF2B5EF4-FFF2-40B4-BE49-F238E27FC236}">
                <a16:creationId xmlns:a16="http://schemas.microsoft.com/office/drawing/2014/main" id="{AFD63E06-871E-4F7F-9D11-6B16D5EF20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87506" y="-14787"/>
            <a:ext cx="3000181" cy="515484"/>
          </a:xfrm>
          <a:prstGeom prst="rect">
            <a:avLst/>
          </a:prstGeom>
        </p:spPr>
      </p:pic>
    </p:spTree>
    <p:extLst>
      <p:ext uri="{BB962C8B-B14F-4D97-AF65-F5344CB8AC3E}">
        <p14:creationId xmlns:p14="http://schemas.microsoft.com/office/powerpoint/2010/main" val="37362479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ítulo 37"/>
          <p:cNvSpPr>
            <a:spLocks noGrp="1"/>
          </p:cNvSpPr>
          <p:nvPr>
            <p:ph type="title"/>
          </p:nvPr>
        </p:nvSpPr>
        <p:spPr>
          <a:xfrm>
            <a:off x="1788314" y="2714872"/>
            <a:ext cx="8434208" cy="1754326"/>
          </a:xfrm>
        </p:spPr>
        <p:txBody>
          <a:bodyPr/>
          <a:lstStyle/>
          <a:p>
            <a:pPr lvl="0" algn="just"/>
            <a:r>
              <a:rPr lang="es-ES_tradnl" sz="3600" dirty="0">
                <a:solidFill>
                  <a:srgbClr val="002060"/>
                </a:solidFill>
                <a:latin typeface="Arial Narrow" panose="020B0606020202030204" pitchFamily="34" charset="0"/>
                <a:cs typeface="Arial" panose="020B0604020202020204" pitchFamily="34" charset="0"/>
              </a:rPr>
              <a:t>Avance de la Contratación del Patrimonio Autónomo que refiere el Decreto Ley 903 de 2017. </a:t>
            </a:r>
            <a:endParaRPr lang="es-US" sz="3600" dirty="0">
              <a:solidFill>
                <a:srgbClr val="002060"/>
              </a:solidFill>
              <a:latin typeface="Arial Narrow" panose="020B0606020202030204" pitchFamily="34" charset="0"/>
              <a:cs typeface="Arial" panose="020B0604020202020204" pitchFamily="34" charset="0"/>
            </a:endParaRPr>
          </a:p>
        </p:txBody>
      </p:sp>
      <p:pic>
        <p:nvPicPr>
          <p:cNvPr id="49" name="Imagen 48" descr="Imagen que contiene azul, rojo, pelota, jugador&#10;&#10;Descripción generada automáticamente">
            <a:extLst>
              <a:ext uri="{FF2B5EF4-FFF2-40B4-BE49-F238E27FC236}">
                <a16:creationId xmlns:a16="http://schemas.microsoft.com/office/drawing/2014/main" id="{7F7E353C-9262-4460-894E-84CC63D962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96318" y="-86153"/>
            <a:ext cx="5218316" cy="1221744"/>
          </a:xfrm>
          <a:prstGeom prst="rect">
            <a:avLst/>
          </a:prstGeom>
        </p:spPr>
      </p:pic>
      <p:pic>
        <p:nvPicPr>
          <p:cNvPr id="6" name="Imagen 22">
            <a:extLst>
              <a:ext uri="{FF2B5EF4-FFF2-40B4-BE49-F238E27FC236}">
                <a16:creationId xmlns:a16="http://schemas.microsoft.com/office/drawing/2014/main" id="{F11792D0-BBD8-E948-9A69-78B0A866C0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713" y="151974"/>
            <a:ext cx="1715135" cy="745490"/>
          </a:xfrm>
          <a:prstGeom prst="rect">
            <a:avLst/>
          </a:prstGeom>
        </p:spPr>
      </p:pic>
    </p:spTree>
    <p:extLst>
      <p:ext uri="{BB962C8B-B14F-4D97-AF65-F5344CB8AC3E}">
        <p14:creationId xmlns:p14="http://schemas.microsoft.com/office/powerpoint/2010/main" val="30300383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ángulo 28">
            <a:extLst>
              <a:ext uri="{FF2B5EF4-FFF2-40B4-BE49-F238E27FC236}">
                <a16:creationId xmlns:a16="http://schemas.microsoft.com/office/drawing/2014/main" id="{656771E3-AD6F-4C89-8BDF-BCE04A7AFEE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CuadroTexto 29">
            <a:extLst>
              <a:ext uri="{FF2B5EF4-FFF2-40B4-BE49-F238E27FC236}">
                <a16:creationId xmlns:a16="http://schemas.microsoft.com/office/drawing/2014/main" id="{C0F9B9E4-7A29-4B43-8854-713391A65E1C}"/>
              </a:ext>
            </a:extLst>
          </p:cNvPr>
          <p:cNvSpPr txBox="1"/>
          <p:nvPr/>
        </p:nvSpPr>
        <p:spPr>
          <a:xfrm>
            <a:off x="8096336" y="6621087"/>
            <a:ext cx="3365500"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Gerencia de proyectos especiales</a:t>
            </a:r>
          </a:p>
        </p:txBody>
      </p:sp>
      <p:pic>
        <p:nvPicPr>
          <p:cNvPr id="8" name="Imagen 7">
            <a:extLst>
              <a:ext uri="{FF2B5EF4-FFF2-40B4-BE49-F238E27FC236}">
                <a16:creationId xmlns:a16="http://schemas.microsoft.com/office/drawing/2014/main" id="{EFDDBBE5-4A9E-4353-8216-200432789E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826" y="149959"/>
            <a:ext cx="1630408" cy="708663"/>
          </a:xfrm>
          <a:prstGeom prst="rect">
            <a:avLst/>
          </a:prstGeom>
        </p:spPr>
      </p:pic>
      <p:sp>
        <p:nvSpPr>
          <p:cNvPr id="18" name="Rectángulo: esquinas redondeadas 17">
            <a:extLst>
              <a:ext uri="{FF2B5EF4-FFF2-40B4-BE49-F238E27FC236}">
                <a16:creationId xmlns:a16="http://schemas.microsoft.com/office/drawing/2014/main" id="{C7538512-EDD3-414A-9A33-64C0F463273A}"/>
              </a:ext>
            </a:extLst>
          </p:cNvPr>
          <p:cNvSpPr/>
          <p:nvPr/>
        </p:nvSpPr>
        <p:spPr>
          <a:xfrm>
            <a:off x="1070139" y="1062051"/>
            <a:ext cx="4047564" cy="412955"/>
          </a:xfrm>
          <a:prstGeom prst="roundRect">
            <a:avLst/>
          </a:prstGeom>
          <a:solidFill>
            <a:schemeClr val="accent1">
              <a:lumMod val="50000"/>
            </a:schemeClr>
          </a:solidFill>
          <a:ln w="28575">
            <a:solidFill>
              <a:schemeClr val="accent1">
                <a:lumMod val="50000"/>
              </a:schemeClr>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chemeClr val="bg1"/>
                </a:solidFill>
                <a:effectLst/>
                <a:uLnTx/>
                <a:uFillTx/>
                <a:latin typeface="Calibri" panose="020F0502020204030204"/>
                <a:ea typeface="+mn-ea"/>
                <a:cs typeface="+mn-cs"/>
              </a:rPr>
              <a:t>PROCESO DE CONTRATACIÓN</a:t>
            </a:r>
            <a:endParaRPr kumimoji="0" lang="es-ES"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19" name="Rectángulo: esquinas redondeadas 18">
            <a:extLst>
              <a:ext uri="{FF2B5EF4-FFF2-40B4-BE49-F238E27FC236}">
                <a16:creationId xmlns:a16="http://schemas.microsoft.com/office/drawing/2014/main" id="{1564C55D-0DEA-46B0-8F3C-23A93BE7C7E9}"/>
              </a:ext>
            </a:extLst>
          </p:cNvPr>
          <p:cNvSpPr/>
          <p:nvPr/>
        </p:nvSpPr>
        <p:spPr>
          <a:xfrm>
            <a:off x="7011398" y="1064890"/>
            <a:ext cx="4047564" cy="412955"/>
          </a:xfrm>
          <a:prstGeom prst="roundRect">
            <a:avLst/>
          </a:prstGeom>
          <a:solidFill>
            <a:schemeClr val="accent1">
              <a:lumMod val="50000"/>
            </a:schemeClr>
          </a:solidFill>
          <a:ln w="28575">
            <a:solidFill>
              <a:schemeClr val="accent1">
                <a:lumMod val="50000"/>
              </a:schemeClr>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s-MX" sz="2400" b="1" dirty="0">
                <a:solidFill>
                  <a:schemeClr val="bg1"/>
                </a:solidFill>
              </a:rPr>
              <a:t>RESULTADO</a:t>
            </a:r>
            <a:endParaRPr kumimoji="0" lang="es-ES"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1" name="Rectángulo: esquinas redondeadas 20">
            <a:extLst>
              <a:ext uri="{FF2B5EF4-FFF2-40B4-BE49-F238E27FC236}">
                <a16:creationId xmlns:a16="http://schemas.microsoft.com/office/drawing/2014/main" id="{E0DD9A56-0E4F-4318-94A4-44A2B5C7D9A7}"/>
              </a:ext>
            </a:extLst>
          </p:cNvPr>
          <p:cNvSpPr/>
          <p:nvPr/>
        </p:nvSpPr>
        <p:spPr>
          <a:xfrm>
            <a:off x="401292" y="1719000"/>
            <a:ext cx="5385258" cy="1668055"/>
          </a:xfrm>
          <a:prstGeom prst="roundRect">
            <a:avLst/>
          </a:prstGeom>
          <a:noFill/>
          <a:ln w="28575">
            <a:solidFill>
              <a:schemeClr val="accent2">
                <a:lumMod val="75000"/>
              </a:schemeClr>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panose="020F0502020204030204"/>
                <a:ea typeface="+mn-ea"/>
                <a:cs typeface="+mn-cs"/>
              </a:rPr>
              <a:t>2020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200" b="0" i="0" u="none" strike="noStrike" kern="1200" cap="none" spc="0" normalizeH="0" baseline="0" noProof="0" dirty="0">
                <a:ln>
                  <a:noFill/>
                </a:ln>
                <a:solidFill>
                  <a:prstClr val="black"/>
                </a:solidFill>
                <a:effectLst/>
                <a:uLnTx/>
                <a:uFillTx/>
                <a:latin typeface="Calibri" panose="020F0502020204030204"/>
                <a:ea typeface="+mn-ea"/>
                <a:cs typeface="+mn-cs"/>
              </a:rPr>
              <a:t>Selección abreviada de menor cuantía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200" b="0" i="0" u="none" strike="noStrike" kern="1200" cap="none" spc="0" normalizeH="0" baseline="0" noProof="0" dirty="0">
                <a:ln>
                  <a:noFill/>
                </a:ln>
                <a:solidFill>
                  <a:prstClr val="black"/>
                </a:solidFill>
                <a:effectLst/>
                <a:uLnTx/>
                <a:uFillTx/>
                <a:latin typeface="Calibri" panose="020F0502020204030204"/>
                <a:ea typeface="+mn-ea"/>
                <a:cs typeface="+mn-cs"/>
              </a:rPr>
              <a:t>SAMC-01-SAE-2020</a:t>
            </a:r>
            <a:endParaRPr kumimoji="0" lang="es-E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Rectángulo: esquinas redondeadas 22">
            <a:extLst>
              <a:ext uri="{FF2B5EF4-FFF2-40B4-BE49-F238E27FC236}">
                <a16:creationId xmlns:a16="http://schemas.microsoft.com/office/drawing/2014/main" id="{932634AA-6538-46F0-8D0C-E0F0AD0A027C}"/>
              </a:ext>
            </a:extLst>
          </p:cNvPr>
          <p:cNvSpPr/>
          <p:nvPr/>
        </p:nvSpPr>
        <p:spPr>
          <a:xfrm>
            <a:off x="6342551" y="1711644"/>
            <a:ext cx="5385258" cy="1712501"/>
          </a:xfrm>
          <a:prstGeom prst="roundRect">
            <a:avLst/>
          </a:prstGeom>
          <a:noFill/>
          <a:ln w="28575">
            <a:solidFill>
              <a:schemeClr val="accent2">
                <a:lumMod val="75000"/>
              </a:schemeClr>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90A97E74-C0E4-468B-8639-19702288C14B}"/>
              </a:ext>
            </a:extLst>
          </p:cNvPr>
          <p:cNvSpPr/>
          <p:nvPr/>
        </p:nvSpPr>
        <p:spPr>
          <a:xfrm>
            <a:off x="6456560" y="1818173"/>
            <a:ext cx="5162192" cy="1631216"/>
          </a:xfrm>
          <a:prstGeom prst="rect">
            <a:avLst/>
          </a:prstGeom>
          <a:ln>
            <a:no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2000" b="0" i="0" u="none" strike="noStrike" kern="1200" cap="none" spc="0" normalizeH="0" baseline="0" noProof="0" dirty="0">
                <a:ln>
                  <a:noFill/>
                </a:ln>
                <a:solidFill>
                  <a:prstClr val="black"/>
                </a:solidFill>
                <a:effectLst/>
                <a:uLnTx/>
                <a:uFillTx/>
                <a:latin typeface="Calibri" panose="020F0502020204030204"/>
                <a:ea typeface="+mn-ea"/>
                <a:cs typeface="+mn-cs"/>
              </a:rPr>
              <a:t>Se declaró desierto el proceso porque la única propuesta presentada incluyó una oferta económica parcial e incompleta</a:t>
            </a:r>
            <a:r>
              <a:rPr kumimoji="0" lang="es-MX" sz="2000" b="0" i="0" u="none" strike="noStrike" kern="1200" cap="none" spc="0" normalizeH="0" baseline="0" noProof="0" dirty="0">
                <a:ln>
                  <a:noFill/>
                </a:ln>
                <a:solidFill>
                  <a:prstClr val="black"/>
                </a:solidFill>
                <a:effectLst/>
                <a:uLnTx/>
                <a:uFillTx/>
                <a:latin typeface="Calibri" panose="020F0502020204030204"/>
                <a:ea typeface="+mn-ea"/>
                <a:cs typeface="+mn-cs"/>
              </a:rPr>
              <a:t>, requisito que no es subsanable y se publicó el acto administrativo el 20 de noviembre de 2020.</a:t>
            </a:r>
          </a:p>
        </p:txBody>
      </p:sp>
      <p:sp>
        <p:nvSpPr>
          <p:cNvPr id="25" name="Rectángulo: esquinas redondeadas 24">
            <a:extLst>
              <a:ext uri="{FF2B5EF4-FFF2-40B4-BE49-F238E27FC236}">
                <a16:creationId xmlns:a16="http://schemas.microsoft.com/office/drawing/2014/main" id="{A99E4A40-3623-4429-9651-FAFE2E05A2C5}"/>
              </a:ext>
            </a:extLst>
          </p:cNvPr>
          <p:cNvSpPr/>
          <p:nvPr/>
        </p:nvSpPr>
        <p:spPr>
          <a:xfrm>
            <a:off x="1667030" y="3721228"/>
            <a:ext cx="8857940" cy="2632481"/>
          </a:xfrm>
          <a:prstGeom prst="roundRect">
            <a:avLst/>
          </a:prstGeom>
          <a:noFill/>
          <a:ln w="57150">
            <a:solidFill>
              <a:srgbClr val="C3D020"/>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sng" strike="noStrike" kern="1200" cap="none" spc="0" normalizeH="0" baseline="0" noProof="0" dirty="0">
                <a:ln>
                  <a:noFill/>
                </a:ln>
                <a:solidFill>
                  <a:prstClr val="black"/>
                </a:solidFill>
                <a:effectLst/>
                <a:uLnTx/>
                <a:uFillTx/>
                <a:latin typeface="Calibri" panose="020F0502020204030204"/>
                <a:ea typeface="+mn-ea"/>
                <a:cs typeface="+mn-cs"/>
              </a:rPr>
              <a:t>ACCIONES A SEGUIR</a:t>
            </a:r>
            <a:endParaRPr kumimoji="0" lang="es-MX" sz="2400" b="0" i="0" u="sng"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2200" b="0" i="0" u="none" strike="noStrike" kern="1200" cap="none" spc="0" normalizeH="0" baseline="0" noProof="0" dirty="0">
                <a:ln>
                  <a:noFill/>
                </a:ln>
                <a:solidFill>
                  <a:prstClr val="black"/>
                </a:solidFill>
                <a:effectLst/>
                <a:uLnTx/>
                <a:uFillTx/>
                <a:latin typeface="Calibri" panose="020F0502020204030204"/>
                <a:ea typeface="+mn-ea"/>
                <a:cs typeface="+mn-cs"/>
              </a:rPr>
              <a:t>Necesidad de ajustar condiciones proceso contratación. Elaboración de un nuevo estudio de mercado, para iniciar proceso de licitación pública.</a:t>
            </a:r>
          </a:p>
          <a:p>
            <a:pPr marR="0" lvl="0" algn="just" defTabSz="914400" rtl="0" eaLnBrk="1" fontAlgn="auto" latinLnBrk="0" hangingPunct="1">
              <a:lnSpc>
                <a:spcPct val="100000"/>
              </a:lnSpc>
              <a:spcBef>
                <a:spcPts val="0"/>
              </a:spcBef>
              <a:spcAft>
                <a:spcPts val="0"/>
              </a:spcAft>
              <a:buClrTx/>
              <a:buSzTx/>
              <a:tabLst/>
              <a:defRPr/>
            </a:pPr>
            <a:endParaRPr kumimoji="0" lang="es-MX" sz="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2200" dirty="0">
                <a:solidFill>
                  <a:prstClr val="black"/>
                </a:solidFill>
                <a:latin typeface="Calibri" panose="020F0502020204030204"/>
              </a:rPr>
              <a:t>Se debe ajustar el cronograma de reparación para las víctimas</a:t>
            </a:r>
            <a:r>
              <a:rPr kumimoji="0" lang="es-MX" sz="22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4" name="Rectángulo 13">
            <a:extLst>
              <a:ext uri="{FF2B5EF4-FFF2-40B4-BE49-F238E27FC236}">
                <a16:creationId xmlns:a16="http://schemas.microsoft.com/office/drawing/2014/main" id="{8C1D73E0-2653-406F-9F01-D8461A728582}"/>
              </a:ext>
            </a:extLst>
          </p:cNvPr>
          <p:cNvSpPr/>
          <p:nvPr/>
        </p:nvSpPr>
        <p:spPr>
          <a:xfrm>
            <a:off x="3520867" y="342311"/>
            <a:ext cx="4712545" cy="584775"/>
          </a:xfrm>
          <a:prstGeom prst="rect">
            <a:avLst/>
          </a:prstGeom>
        </p:spPr>
        <p:txBody>
          <a:bodyPr wrap="square">
            <a:spAutoFit/>
            <a:scene3d>
              <a:camera prst="orthographicFront"/>
              <a:lightRig rig="threePt" dir="t"/>
            </a:scene3d>
            <a:sp3d extrusionH="57150">
              <a:bevelT w="82550" h="38100" prst="coolSlant"/>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4F81BD"/>
                </a:solidFill>
                <a:effectLst/>
                <a:uLnTx/>
                <a:uFillTx/>
                <a:latin typeface="Calibri"/>
                <a:ea typeface="+mn-ea"/>
                <a:cs typeface="+mn-cs"/>
              </a:rPr>
              <a:t>PATRIMONIO AUTONOMO</a:t>
            </a:r>
          </a:p>
        </p:txBody>
      </p:sp>
      <p:pic>
        <p:nvPicPr>
          <p:cNvPr id="13" name="Imagen 12">
            <a:extLst>
              <a:ext uri="{FF2B5EF4-FFF2-40B4-BE49-F238E27FC236}">
                <a16:creationId xmlns:a16="http://schemas.microsoft.com/office/drawing/2014/main" id="{BF72AD72-4F49-491F-B480-D1F2CD9F89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24879" y="167508"/>
            <a:ext cx="3000181" cy="515484"/>
          </a:xfrm>
          <a:prstGeom prst="rect">
            <a:avLst/>
          </a:prstGeom>
        </p:spPr>
      </p:pic>
    </p:spTree>
    <p:extLst>
      <p:ext uri="{BB962C8B-B14F-4D97-AF65-F5344CB8AC3E}">
        <p14:creationId xmlns:p14="http://schemas.microsoft.com/office/powerpoint/2010/main" val="109313661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99503" y="2838190"/>
            <a:ext cx="9143999" cy="707886"/>
          </a:xfrm>
          <a:prstGeom prst="rect">
            <a:avLst/>
          </a:prstGeom>
          <a:noFill/>
        </p:spPr>
        <p:txBody>
          <a:bodyPr wrap="square" rtlCol="0">
            <a:spAutoFit/>
          </a:bodyPr>
          <a:lstStyle/>
          <a:p>
            <a:pPr algn="ctr"/>
            <a:r>
              <a:rPr lang="es-CO" sz="4000" b="1" dirty="0">
                <a:solidFill>
                  <a:srgbClr val="000A8B"/>
                </a:solidFill>
              </a:rPr>
              <a:t>VICEPRESIDENCIA DE SOCIEDADES</a:t>
            </a:r>
            <a:endParaRPr lang="es-ES" sz="4000" b="1" dirty="0">
              <a:solidFill>
                <a:srgbClr val="000A8B"/>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9950114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7" name="Gráfico 6">
            <a:extLst>
              <a:ext uri="{FF2B5EF4-FFF2-40B4-BE49-F238E27FC236}">
                <a16:creationId xmlns:a16="http://schemas.microsoft.com/office/drawing/2014/main" id="{29FBB57E-FA1A-4EE9-AB82-08BA80F634C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80069" y="135197"/>
            <a:ext cx="4909569" cy="828619"/>
          </a:xfrm>
          <a:prstGeom prst="rect">
            <a:avLst/>
          </a:prstGeom>
        </p:spPr>
      </p:pic>
      <p:sp>
        <p:nvSpPr>
          <p:cNvPr id="3" name="Rectángulo 2">
            <a:extLst>
              <a:ext uri="{FF2B5EF4-FFF2-40B4-BE49-F238E27FC236}">
                <a16:creationId xmlns:a16="http://schemas.microsoft.com/office/drawing/2014/main" id="{105F2A29-5C2E-4665-A940-380789F33D42}"/>
              </a:ext>
            </a:extLst>
          </p:cNvPr>
          <p:cNvSpPr/>
          <p:nvPr/>
        </p:nvSpPr>
        <p:spPr>
          <a:xfrm>
            <a:off x="983379" y="1465191"/>
            <a:ext cx="4553886" cy="554894"/>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just"/>
            <a:r>
              <a:rPr lang="es-ES" sz="2000" b="1" dirty="0">
                <a:solidFill>
                  <a:schemeClr val="tx1"/>
                </a:solidFill>
              </a:rPr>
              <a:t>Valoración y </a:t>
            </a:r>
            <a:r>
              <a:rPr lang="es-ES" sz="2000" b="1" dirty="0"/>
              <a:t>Plan de Ventas - </a:t>
            </a:r>
            <a:r>
              <a:rPr lang="es-ES" sz="2000" dirty="0">
                <a:solidFill>
                  <a:schemeClr val="tx1"/>
                </a:solidFill>
              </a:rPr>
              <a:t>Sociedades</a:t>
            </a:r>
            <a:endParaRPr lang="es-CO" sz="2000" dirty="0">
              <a:solidFill>
                <a:schemeClr val="tx1"/>
              </a:solidFill>
            </a:endParaRPr>
          </a:p>
        </p:txBody>
      </p:sp>
      <p:sp>
        <p:nvSpPr>
          <p:cNvPr id="4" name="Rectángulo 3">
            <a:extLst>
              <a:ext uri="{FF2B5EF4-FFF2-40B4-BE49-F238E27FC236}">
                <a16:creationId xmlns:a16="http://schemas.microsoft.com/office/drawing/2014/main" id="{48EE04D8-A909-46D4-B858-FDD0094DA941}"/>
              </a:ext>
            </a:extLst>
          </p:cNvPr>
          <p:cNvSpPr/>
          <p:nvPr/>
        </p:nvSpPr>
        <p:spPr>
          <a:xfrm>
            <a:off x="964638" y="4267924"/>
            <a:ext cx="5155028" cy="1169551"/>
          </a:xfrm>
          <a:prstGeom prst="rect">
            <a:avLst/>
          </a:prstGeom>
        </p:spPr>
        <p:txBody>
          <a:bodyPr wrap="square">
            <a:spAutoFit/>
          </a:bodyPr>
          <a:lstStyle/>
          <a:p>
            <a:r>
              <a:rPr lang="es-ES" sz="2000" b="1" dirty="0"/>
              <a:t>Validación de inventario</a:t>
            </a:r>
          </a:p>
          <a:p>
            <a:pPr marL="342900" indent="-342900">
              <a:buFont typeface="Arial" panose="020B0604020202020204" pitchFamily="34" charset="0"/>
              <a:buChar char="•"/>
            </a:pPr>
            <a:r>
              <a:rPr lang="es-ES" sz="1600" dirty="0"/>
              <a:t>Sociedades</a:t>
            </a:r>
          </a:p>
          <a:p>
            <a:pPr marL="342900" indent="-342900">
              <a:buFont typeface="Arial" panose="020B0604020202020204" pitchFamily="34" charset="0"/>
              <a:buChar char="•"/>
            </a:pPr>
            <a:r>
              <a:rPr lang="es-ES" sz="1600" dirty="0"/>
              <a:t>Establecimientos de Comercio</a:t>
            </a:r>
          </a:p>
          <a:p>
            <a:pPr marL="342900" indent="-342900">
              <a:buFont typeface="Arial" panose="020B0604020202020204" pitchFamily="34" charset="0"/>
              <a:buChar char="•"/>
            </a:pPr>
            <a:r>
              <a:rPr lang="es-ES" sz="1600" dirty="0"/>
              <a:t>Activos Sociales</a:t>
            </a:r>
            <a:endParaRPr lang="es-CO" sz="1600" b="1" dirty="0"/>
          </a:p>
        </p:txBody>
      </p:sp>
      <p:sp>
        <p:nvSpPr>
          <p:cNvPr id="13" name="Rectángulo 12">
            <a:extLst>
              <a:ext uri="{FF2B5EF4-FFF2-40B4-BE49-F238E27FC236}">
                <a16:creationId xmlns:a16="http://schemas.microsoft.com/office/drawing/2014/main" id="{237F7C6C-846F-4309-9B14-01355C65D5D3}"/>
              </a:ext>
            </a:extLst>
          </p:cNvPr>
          <p:cNvSpPr/>
          <p:nvPr/>
        </p:nvSpPr>
        <p:spPr>
          <a:xfrm>
            <a:off x="936326" y="5827390"/>
            <a:ext cx="5088957" cy="707886"/>
          </a:xfrm>
          <a:prstGeom prst="rect">
            <a:avLst/>
          </a:prstGeom>
        </p:spPr>
        <p:txBody>
          <a:bodyPr wrap="none">
            <a:spAutoFit/>
          </a:bodyPr>
          <a:lstStyle/>
          <a:p>
            <a:pPr lvl="0"/>
            <a:r>
              <a:rPr lang="es-ES" sz="2000" b="1" dirty="0"/>
              <a:t>Implementación de Gobierno Corporativo</a:t>
            </a:r>
          </a:p>
          <a:p>
            <a:pPr lvl="0"/>
            <a:r>
              <a:rPr lang="es-ES" sz="2000" dirty="0"/>
              <a:t>En revisión documento final </a:t>
            </a:r>
            <a:r>
              <a:rPr lang="es-ES" sz="2000" dirty="0" err="1"/>
              <a:t>Posse</a:t>
            </a:r>
            <a:r>
              <a:rPr lang="es-ES" sz="2000" dirty="0"/>
              <a:t> Herrera Ruiz</a:t>
            </a:r>
            <a:endParaRPr lang="es-CO" sz="2000" dirty="0"/>
          </a:p>
        </p:txBody>
      </p:sp>
      <p:sp>
        <p:nvSpPr>
          <p:cNvPr id="14" name="Rectángulo 13">
            <a:extLst>
              <a:ext uri="{FF2B5EF4-FFF2-40B4-BE49-F238E27FC236}">
                <a16:creationId xmlns:a16="http://schemas.microsoft.com/office/drawing/2014/main" id="{41185C87-D92F-4D91-9130-3E447C419D3D}"/>
              </a:ext>
            </a:extLst>
          </p:cNvPr>
          <p:cNvSpPr/>
          <p:nvPr/>
        </p:nvSpPr>
        <p:spPr>
          <a:xfrm>
            <a:off x="7136997" y="1683935"/>
            <a:ext cx="4764239" cy="1323439"/>
          </a:xfrm>
          <a:prstGeom prst="rect">
            <a:avLst/>
          </a:prstGeom>
        </p:spPr>
        <p:txBody>
          <a:bodyPr wrap="square">
            <a:spAutoFit/>
          </a:bodyPr>
          <a:lstStyle/>
          <a:p>
            <a:pPr lvl="0"/>
            <a:r>
              <a:rPr lang="es-CO" sz="2000" b="1" dirty="0"/>
              <a:t>Registro de Firmas de Estructuración de Venta</a:t>
            </a:r>
          </a:p>
          <a:p>
            <a:pPr lvl="0"/>
            <a:r>
              <a:rPr lang="es-CO" sz="2000" dirty="0"/>
              <a:t>Conformada por 5 firmas desde el 19 de octubre de 2020</a:t>
            </a:r>
          </a:p>
        </p:txBody>
      </p:sp>
      <p:grpSp>
        <p:nvGrpSpPr>
          <p:cNvPr id="21" name="Grupo 20">
            <a:extLst>
              <a:ext uri="{FF2B5EF4-FFF2-40B4-BE49-F238E27FC236}">
                <a16:creationId xmlns:a16="http://schemas.microsoft.com/office/drawing/2014/main" id="{508B84BA-4019-4BFD-9B42-A9CE20B8871C}"/>
              </a:ext>
            </a:extLst>
          </p:cNvPr>
          <p:cNvGrpSpPr/>
          <p:nvPr/>
        </p:nvGrpSpPr>
        <p:grpSpPr>
          <a:xfrm>
            <a:off x="7080069" y="1728611"/>
            <a:ext cx="3284266" cy="1278764"/>
            <a:chOff x="8145197" y="1946847"/>
            <a:chExt cx="3233222" cy="1397484"/>
          </a:xfrm>
        </p:grpSpPr>
        <p:cxnSp>
          <p:nvCxnSpPr>
            <p:cNvPr id="16" name="Conector recto 15">
              <a:extLst>
                <a:ext uri="{FF2B5EF4-FFF2-40B4-BE49-F238E27FC236}">
                  <a16:creationId xmlns:a16="http://schemas.microsoft.com/office/drawing/2014/main" id="{7C4C50F4-E3EB-4C7F-A4C1-979BAD961C69}"/>
                </a:ext>
              </a:extLst>
            </p:cNvPr>
            <p:cNvCxnSpPr>
              <a:cxnSpLocks/>
            </p:cNvCxnSpPr>
            <p:nvPr/>
          </p:nvCxnSpPr>
          <p:spPr>
            <a:xfrm flipV="1">
              <a:off x="8145197" y="1946847"/>
              <a:ext cx="0" cy="1397484"/>
            </a:xfrm>
            <a:prstGeom prst="line">
              <a:avLst/>
            </a:prstGeom>
            <a:ln w="9525" cap="flat" cmpd="sng" algn="ctr">
              <a:solidFill>
                <a:srgbClr val="595959"/>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7" name="Conector recto 16">
              <a:extLst>
                <a:ext uri="{FF2B5EF4-FFF2-40B4-BE49-F238E27FC236}">
                  <a16:creationId xmlns:a16="http://schemas.microsoft.com/office/drawing/2014/main" id="{D1DE50BC-E8F3-4CF7-B8E7-445D2523CD6E}"/>
                </a:ext>
              </a:extLst>
            </p:cNvPr>
            <p:cNvCxnSpPr>
              <a:cxnSpLocks/>
            </p:cNvCxnSpPr>
            <p:nvPr/>
          </p:nvCxnSpPr>
          <p:spPr>
            <a:xfrm>
              <a:off x="8156917" y="3327915"/>
              <a:ext cx="3221502" cy="0"/>
            </a:xfrm>
            <a:prstGeom prst="line">
              <a:avLst/>
            </a:prstGeom>
            <a:ln w="9525" cap="flat" cmpd="sng" algn="ctr">
              <a:solidFill>
                <a:srgbClr val="595959"/>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19" name="CuadroTexto 18">
            <a:extLst>
              <a:ext uri="{FF2B5EF4-FFF2-40B4-BE49-F238E27FC236}">
                <a16:creationId xmlns:a16="http://schemas.microsoft.com/office/drawing/2014/main" id="{F88A416A-7E82-429C-8C19-947C711456E7}"/>
              </a:ext>
            </a:extLst>
          </p:cNvPr>
          <p:cNvSpPr txBox="1"/>
          <p:nvPr/>
        </p:nvSpPr>
        <p:spPr>
          <a:xfrm>
            <a:off x="528573" y="1390651"/>
            <a:ext cx="535283" cy="707886"/>
          </a:xfrm>
          <a:prstGeom prst="rect">
            <a:avLst/>
          </a:prstGeom>
          <a:noFill/>
        </p:spPr>
        <p:txBody>
          <a:bodyPr wrap="square" rtlCol="0">
            <a:spAutoFit/>
          </a:bodyPr>
          <a:lstStyle/>
          <a:p>
            <a:pPr algn="ctr"/>
            <a:r>
              <a:rPr lang="es-ES" sz="4000" b="1" dirty="0">
                <a:ln w="22225">
                  <a:solidFill>
                    <a:schemeClr val="tx1">
                      <a:lumMod val="50000"/>
                      <a:lumOff val="50000"/>
                    </a:schemeClr>
                  </a:solidFill>
                  <a:prstDash val="solid"/>
                </a:ln>
                <a:solidFill>
                  <a:schemeClr val="bg1">
                    <a:lumMod val="75000"/>
                  </a:schemeClr>
                </a:solidFill>
                <a:effectLst/>
              </a:rPr>
              <a:t>1</a:t>
            </a:r>
            <a:endParaRPr lang="es-CO" sz="4000" b="1" dirty="0">
              <a:ln w="22225">
                <a:solidFill>
                  <a:schemeClr val="tx1">
                    <a:lumMod val="50000"/>
                    <a:lumOff val="50000"/>
                  </a:schemeClr>
                </a:solidFill>
                <a:prstDash val="solid"/>
              </a:ln>
              <a:solidFill>
                <a:schemeClr val="bg1">
                  <a:lumMod val="75000"/>
                </a:schemeClr>
              </a:solidFill>
              <a:effectLst/>
            </a:endParaRPr>
          </a:p>
        </p:txBody>
      </p:sp>
      <p:sp>
        <p:nvSpPr>
          <p:cNvPr id="20" name="CuadroTexto 19">
            <a:extLst>
              <a:ext uri="{FF2B5EF4-FFF2-40B4-BE49-F238E27FC236}">
                <a16:creationId xmlns:a16="http://schemas.microsoft.com/office/drawing/2014/main" id="{BE3B9DE6-8160-4274-990E-5E78F417002E}"/>
              </a:ext>
            </a:extLst>
          </p:cNvPr>
          <p:cNvSpPr txBox="1"/>
          <p:nvPr/>
        </p:nvSpPr>
        <p:spPr>
          <a:xfrm>
            <a:off x="499686" y="4158754"/>
            <a:ext cx="535283" cy="707886"/>
          </a:xfrm>
          <a:prstGeom prst="rect">
            <a:avLst/>
          </a:prstGeom>
          <a:noFill/>
        </p:spPr>
        <p:txBody>
          <a:bodyPr wrap="square" rtlCol="0">
            <a:spAutoFit/>
          </a:bodyPr>
          <a:lstStyle>
            <a:defPPr>
              <a:defRPr lang="es-ES"/>
            </a:defPPr>
            <a:lvl1pPr algn="ctr">
              <a:defRPr sz="4000" b="1">
                <a:ln w="22225">
                  <a:solidFill>
                    <a:schemeClr val="tx1">
                      <a:lumMod val="50000"/>
                      <a:lumOff val="50000"/>
                    </a:schemeClr>
                  </a:solidFill>
                  <a:prstDash val="solid"/>
                </a:ln>
                <a:solidFill>
                  <a:schemeClr val="bg1">
                    <a:lumMod val="75000"/>
                  </a:schemeClr>
                </a:solidFill>
                <a:effectLst/>
              </a:defRPr>
            </a:lvl1pPr>
          </a:lstStyle>
          <a:p>
            <a:r>
              <a:rPr lang="es-ES" dirty="0"/>
              <a:t>2</a:t>
            </a:r>
            <a:endParaRPr lang="es-CO" dirty="0"/>
          </a:p>
        </p:txBody>
      </p:sp>
      <p:sp>
        <p:nvSpPr>
          <p:cNvPr id="22" name="CuadroTexto 21">
            <a:extLst>
              <a:ext uri="{FF2B5EF4-FFF2-40B4-BE49-F238E27FC236}">
                <a16:creationId xmlns:a16="http://schemas.microsoft.com/office/drawing/2014/main" id="{A2E5BF6A-06CC-400B-A907-68DEB40466B9}"/>
              </a:ext>
            </a:extLst>
          </p:cNvPr>
          <p:cNvSpPr txBox="1"/>
          <p:nvPr/>
        </p:nvSpPr>
        <p:spPr>
          <a:xfrm>
            <a:off x="499686" y="5644225"/>
            <a:ext cx="535283" cy="707886"/>
          </a:xfrm>
          <a:prstGeom prst="rect">
            <a:avLst/>
          </a:prstGeom>
          <a:noFill/>
        </p:spPr>
        <p:txBody>
          <a:bodyPr wrap="square" rtlCol="0">
            <a:spAutoFit/>
          </a:bodyPr>
          <a:lstStyle>
            <a:defPPr>
              <a:defRPr lang="es-ES"/>
            </a:defPPr>
            <a:lvl1pPr algn="ctr">
              <a:defRPr sz="4000" b="1">
                <a:ln w="22225">
                  <a:solidFill>
                    <a:schemeClr val="tx1">
                      <a:lumMod val="50000"/>
                      <a:lumOff val="50000"/>
                    </a:schemeClr>
                  </a:solidFill>
                  <a:prstDash val="solid"/>
                </a:ln>
                <a:solidFill>
                  <a:schemeClr val="bg1">
                    <a:lumMod val="75000"/>
                  </a:schemeClr>
                </a:solidFill>
                <a:effectLst/>
              </a:defRPr>
            </a:lvl1pPr>
          </a:lstStyle>
          <a:p>
            <a:r>
              <a:rPr lang="es-ES" dirty="0"/>
              <a:t>3</a:t>
            </a:r>
            <a:endParaRPr lang="es-CO" dirty="0"/>
          </a:p>
        </p:txBody>
      </p:sp>
      <p:sp>
        <p:nvSpPr>
          <p:cNvPr id="23" name="CuadroTexto 22">
            <a:extLst>
              <a:ext uri="{FF2B5EF4-FFF2-40B4-BE49-F238E27FC236}">
                <a16:creationId xmlns:a16="http://schemas.microsoft.com/office/drawing/2014/main" id="{F12BBE27-3AD1-447F-8513-182D4F1EB6E7}"/>
              </a:ext>
            </a:extLst>
          </p:cNvPr>
          <p:cNvSpPr txBox="1"/>
          <p:nvPr/>
        </p:nvSpPr>
        <p:spPr>
          <a:xfrm>
            <a:off x="6406957" y="1605872"/>
            <a:ext cx="535283" cy="707886"/>
          </a:xfrm>
          <a:prstGeom prst="rect">
            <a:avLst/>
          </a:prstGeom>
          <a:noFill/>
        </p:spPr>
        <p:txBody>
          <a:bodyPr wrap="square" rtlCol="0">
            <a:spAutoFit/>
          </a:bodyPr>
          <a:lstStyle>
            <a:defPPr>
              <a:defRPr lang="es-ES"/>
            </a:defPPr>
            <a:lvl1pPr algn="ctr">
              <a:defRPr sz="4000" b="1">
                <a:ln w="22225">
                  <a:solidFill>
                    <a:schemeClr val="tx1">
                      <a:lumMod val="50000"/>
                      <a:lumOff val="50000"/>
                    </a:schemeClr>
                  </a:solidFill>
                  <a:prstDash val="solid"/>
                </a:ln>
                <a:solidFill>
                  <a:schemeClr val="bg1">
                    <a:lumMod val="75000"/>
                  </a:schemeClr>
                </a:solidFill>
                <a:effectLst/>
              </a:defRPr>
            </a:lvl1pPr>
          </a:lstStyle>
          <a:p>
            <a:r>
              <a:rPr lang="es-ES" dirty="0"/>
              <a:t>4</a:t>
            </a:r>
            <a:endParaRPr lang="es-CO" dirty="0"/>
          </a:p>
        </p:txBody>
      </p:sp>
      <p:sp>
        <p:nvSpPr>
          <p:cNvPr id="24" name="Rectángulo 23">
            <a:extLst>
              <a:ext uri="{FF2B5EF4-FFF2-40B4-BE49-F238E27FC236}">
                <a16:creationId xmlns:a16="http://schemas.microsoft.com/office/drawing/2014/main" id="{461951D2-33A7-4E90-B9EF-E89ACFB58B4A}"/>
              </a:ext>
            </a:extLst>
          </p:cNvPr>
          <p:cNvSpPr/>
          <p:nvPr/>
        </p:nvSpPr>
        <p:spPr>
          <a:xfrm>
            <a:off x="6996312" y="5258351"/>
            <a:ext cx="4022641" cy="1231106"/>
          </a:xfrm>
          <a:prstGeom prst="rect">
            <a:avLst/>
          </a:prstGeom>
        </p:spPr>
        <p:txBody>
          <a:bodyPr wrap="square">
            <a:spAutoFit/>
          </a:bodyPr>
          <a:lstStyle/>
          <a:p>
            <a:pPr lvl="0"/>
            <a:r>
              <a:rPr lang="es-ES" sz="2000" b="1" dirty="0"/>
              <a:t>Nuevos proyectos</a:t>
            </a:r>
          </a:p>
          <a:p>
            <a:pPr marL="285750" lvl="0" indent="-285750">
              <a:buFont typeface="Wingdings" panose="05000000000000000000" pitchFamily="2" charset="2"/>
              <a:buChar char="§"/>
            </a:pPr>
            <a:r>
              <a:rPr lang="es-CO" dirty="0"/>
              <a:t>Tableros de control</a:t>
            </a:r>
          </a:p>
          <a:p>
            <a:pPr marL="285750" lvl="0" indent="-285750">
              <a:buFont typeface="Wingdings" panose="05000000000000000000" pitchFamily="2" charset="2"/>
              <a:buChar char="§"/>
            </a:pPr>
            <a:r>
              <a:rPr lang="es-CO" dirty="0"/>
              <a:t>Cuota por administración SAE</a:t>
            </a:r>
          </a:p>
          <a:p>
            <a:pPr marL="285750" lvl="0" indent="-285750">
              <a:buFont typeface="Wingdings" panose="05000000000000000000" pitchFamily="2" charset="2"/>
              <a:buChar char="§"/>
            </a:pPr>
            <a:r>
              <a:rPr lang="es-CO" dirty="0"/>
              <a:t>Portafolio de servicios </a:t>
            </a:r>
          </a:p>
        </p:txBody>
      </p:sp>
      <p:sp>
        <p:nvSpPr>
          <p:cNvPr id="25" name="CuadroTexto 24">
            <a:extLst>
              <a:ext uri="{FF2B5EF4-FFF2-40B4-BE49-F238E27FC236}">
                <a16:creationId xmlns:a16="http://schemas.microsoft.com/office/drawing/2014/main" id="{C675D99C-92D1-4DF0-A8A7-9352AF89A15F}"/>
              </a:ext>
            </a:extLst>
          </p:cNvPr>
          <p:cNvSpPr txBox="1"/>
          <p:nvPr/>
        </p:nvSpPr>
        <p:spPr>
          <a:xfrm>
            <a:off x="6394139" y="3013195"/>
            <a:ext cx="535283" cy="707886"/>
          </a:xfrm>
          <a:prstGeom prst="rect">
            <a:avLst/>
          </a:prstGeom>
          <a:noFill/>
        </p:spPr>
        <p:txBody>
          <a:bodyPr wrap="square" rtlCol="0">
            <a:spAutoFit/>
          </a:bodyPr>
          <a:lstStyle>
            <a:defPPr>
              <a:defRPr lang="es-ES"/>
            </a:defPPr>
            <a:lvl1pPr algn="ctr">
              <a:defRPr sz="4000" b="1">
                <a:ln w="22225">
                  <a:solidFill>
                    <a:schemeClr val="tx1">
                      <a:lumMod val="50000"/>
                      <a:lumOff val="50000"/>
                    </a:schemeClr>
                  </a:solidFill>
                  <a:prstDash val="solid"/>
                </a:ln>
                <a:solidFill>
                  <a:schemeClr val="bg1">
                    <a:lumMod val="75000"/>
                  </a:schemeClr>
                </a:solidFill>
                <a:effectLst/>
              </a:defRPr>
            </a:lvl1pPr>
          </a:lstStyle>
          <a:p>
            <a:r>
              <a:rPr lang="es-ES" dirty="0"/>
              <a:t>5</a:t>
            </a:r>
            <a:endParaRPr lang="es-CO" dirty="0"/>
          </a:p>
        </p:txBody>
      </p:sp>
      <p:sp>
        <p:nvSpPr>
          <p:cNvPr id="26" name="Rectángulo 25">
            <a:extLst>
              <a:ext uri="{FF2B5EF4-FFF2-40B4-BE49-F238E27FC236}">
                <a16:creationId xmlns:a16="http://schemas.microsoft.com/office/drawing/2014/main" id="{5FC807EA-067F-450D-85CF-5729C33DA2BC}"/>
              </a:ext>
            </a:extLst>
          </p:cNvPr>
          <p:cNvSpPr/>
          <p:nvPr/>
        </p:nvSpPr>
        <p:spPr>
          <a:xfrm>
            <a:off x="6922006" y="3132257"/>
            <a:ext cx="2639073" cy="400110"/>
          </a:xfrm>
          <a:prstGeom prst="rect">
            <a:avLst/>
          </a:prstGeom>
        </p:spPr>
        <p:txBody>
          <a:bodyPr wrap="square">
            <a:spAutoFit/>
          </a:bodyPr>
          <a:lstStyle/>
          <a:p>
            <a:pPr lvl="0"/>
            <a:r>
              <a:rPr lang="es-ES" sz="2000" b="1" dirty="0"/>
              <a:t>Casos Representativos</a:t>
            </a:r>
            <a:endParaRPr lang="es-CO" sz="2000" b="1" dirty="0"/>
          </a:p>
        </p:txBody>
      </p:sp>
      <p:sp>
        <p:nvSpPr>
          <p:cNvPr id="27" name="Rectángulo 26">
            <a:extLst>
              <a:ext uri="{FF2B5EF4-FFF2-40B4-BE49-F238E27FC236}">
                <a16:creationId xmlns:a16="http://schemas.microsoft.com/office/drawing/2014/main" id="{565226E6-5A5F-4068-8180-31CF0BAD469C}"/>
              </a:ext>
            </a:extLst>
          </p:cNvPr>
          <p:cNvSpPr/>
          <p:nvPr/>
        </p:nvSpPr>
        <p:spPr>
          <a:xfrm>
            <a:off x="6736923" y="3671557"/>
            <a:ext cx="5155028" cy="1046440"/>
          </a:xfrm>
          <a:prstGeom prst="rect">
            <a:avLst/>
          </a:prstGeom>
        </p:spPr>
        <p:txBody>
          <a:bodyPr wrap="square">
            <a:spAutoFit/>
          </a:bodyPr>
          <a:lstStyle/>
          <a:p>
            <a:pPr marL="285750" lvl="0" indent="-285750" algn="just">
              <a:buFont typeface="Wingdings" panose="05000000000000000000" pitchFamily="2" charset="2"/>
              <a:buChar char="q"/>
            </a:pPr>
            <a:r>
              <a:rPr lang="es-CO" dirty="0" err="1"/>
              <a:t>Coaspharma</a:t>
            </a:r>
            <a:r>
              <a:rPr lang="es-CO" dirty="0"/>
              <a:t> </a:t>
            </a:r>
          </a:p>
          <a:p>
            <a:pPr marL="285750" lvl="0" indent="-285750" algn="just">
              <a:buFont typeface="Wingdings" panose="05000000000000000000" pitchFamily="2" charset="2"/>
              <a:buChar char="q"/>
            </a:pPr>
            <a:endParaRPr lang="es-CO" sz="1400" dirty="0"/>
          </a:p>
          <a:p>
            <a:pPr marL="285750" lvl="0" indent="-285750" algn="just">
              <a:buFont typeface="Wingdings" panose="05000000000000000000" pitchFamily="2" charset="2"/>
              <a:buChar char="q"/>
            </a:pPr>
            <a:endParaRPr lang="es-CO" sz="1000" dirty="0"/>
          </a:p>
          <a:p>
            <a:pPr marL="285750" lvl="0" indent="-285750" algn="just">
              <a:buFont typeface="Wingdings" panose="05000000000000000000" pitchFamily="2" charset="2"/>
              <a:buChar char="q"/>
            </a:pPr>
            <a:r>
              <a:rPr lang="es-CO" dirty="0" err="1"/>
              <a:t>Copservir</a:t>
            </a:r>
            <a:endParaRPr lang="es-CO" sz="2400" b="1" dirty="0"/>
          </a:p>
        </p:txBody>
      </p:sp>
      <p:sp>
        <p:nvSpPr>
          <p:cNvPr id="28" name="CuadroTexto 27">
            <a:extLst>
              <a:ext uri="{FF2B5EF4-FFF2-40B4-BE49-F238E27FC236}">
                <a16:creationId xmlns:a16="http://schemas.microsoft.com/office/drawing/2014/main" id="{651FAEE2-F61B-4365-8AFC-1D46C3E0ED9F}"/>
              </a:ext>
            </a:extLst>
          </p:cNvPr>
          <p:cNvSpPr txBox="1"/>
          <p:nvPr/>
        </p:nvSpPr>
        <p:spPr>
          <a:xfrm>
            <a:off x="6558137" y="5166018"/>
            <a:ext cx="391518" cy="707886"/>
          </a:xfrm>
          <a:prstGeom prst="rect">
            <a:avLst/>
          </a:prstGeom>
          <a:noFill/>
        </p:spPr>
        <p:txBody>
          <a:bodyPr wrap="square" rtlCol="0">
            <a:spAutoFit/>
          </a:bodyPr>
          <a:lstStyle>
            <a:defPPr>
              <a:defRPr lang="es-ES"/>
            </a:defPPr>
            <a:lvl1pPr algn="ctr">
              <a:defRPr sz="4000" b="1">
                <a:ln w="22225">
                  <a:solidFill>
                    <a:schemeClr val="tx1">
                      <a:lumMod val="50000"/>
                      <a:lumOff val="50000"/>
                    </a:schemeClr>
                  </a:solidFill>
                  <a:prstDash val="solid"/>
                </a:ln>
                <a:solidFill>
                  <a:schemeClr val="bg1">
                    <a:lumMod val="75000"/>
                  </a:schemeClr>
                </a:solidFill>
                <a:effectLst/>
              </a:defRPr>
            </a:lvl1pPr>
          </a:lstStyle>
          <a:p>
            <a:r>
              <a:rPr lang="es-ES" dirty="0"/>
              <a:t>6</a:t>
            </a:r>
            <a:endParaRPr lang="es-CO" dirty="0"/>
          </a:p>
        </p:txBody>
      </p:sp>
      <p:graphicFrame>
        <p:nvGraphicFramePr>
          <p:cNvPr id="5" name="Tabla 4">
            <a:extLst>
              <a:ext uri="{FF2B5EF4-FFF2-40B4-BE49-F238E27FC236}">
                <a16:creationId xmlns:a16="http://schemas.microsoft.com/office/drawing/2014/main" id="{68526C6E-931F-4CC3-8066-130E22355947}"/>
              </a:ext>
            </a:extLst>
          </p:cNvPr>
          <p:cNvGraphicFramePr>
            <a:graphicFrameLocks noGrp="1"/>
          </p:cNvGraphicFramePr>
          <p:nvPr/>
        </p:nvGraphicFramePr>
        <p:xfrm>
          <a:off x="528573" y="2128140"/>
          <a:ext cx="5269290" cy="1713950"/>
        </p:xfrm>
        <a:graphic>
          <a:graphicData uri="http://schemas.openxmlformats.org/drawingml/2006/table">
            <a:tbl>
              <a:tblPr>
                <a:tableStyleId>{793D81CF-94F2-401A-BA57-92F5A7B2D0C5}</a:tableStyleId>
              </a:tblPr>
              <a:tblGrid>
                <a:gridCol w="2265922">
                  <a:extLst>
                    <a:ext uri="{9D8B030D-6E8A-4147-A177-3AD203B41FA5}">
                      <a16:colId xmlns:a16="http://schemas.microsoft.com/office/drawing/2014/main" val="3927470171"/>
                    </a:ext>
                  </a:extLst>
                </a:gridCol>
                <a:gridCol w="1074120">
                  <a:extLst>
                    <a:ext uri="{9D8B030D-6E8A-4147-A177-3AD203B41FA5}">
                      <a16:colId xmlns:a16="http://schemas.microsoft.com/office/drawing/2014/main" val="303061154"/>
                    </a:ext>
                  </a:extLst>
                </a:gridCol>
                <a:gridCol w="1929248">
                  <a:extLst>
                    <a:ext uri="{9D8B030D-6E8A-4147-A177-3AD203B41FA5}">
                      <a16:colId xmlns:a16="http://schemas.microsoft.com/office/drawing/2014/main" val="2291174843"/>
                    </a:ext>
                  </a:extLst>
                </a:gridCol>
              </a:tblGrid>
              <a:tr h="389975">
                <a:tc>
                  <a:txBody>
                    <a:bodyPr/>
                    <a:lstStyle/>
                    <a:p>
                      <a:pPr algn="ctr" fontAlgn="ctr"/>
                      <a:r>
                        <a:rPr lang="es-CO" sz="1200" b="1" u="none" strike="noStrike" dirty="0">
                          <a:effectLst/>
                        </a:rPr>
                        <a:t>Razón Social</a:t>
                      </a:r>
                      <a:endParaRPr lang="es-CO" sz="1200" b="1" i="0" u="none" strike="noStrike" dirty="0">
                        <a:solidFill>
                          <a:srgbClr val="FFFFFF"/>
                        </a:solidFill>
                        <a:effectLst/>
                        <a:latin typeface="Calibri Light" panose="020F0302020204030204" pitchFamily="34" charset="0"/>
                      </a:endParaRPr>
                    </a:p>
                  </a:txBody>
                  <a:tcPr marL="9525" marR="9525" marT="9525" marB="0" anchor="ctr"/>
                </a:tc>
                <a:tc>
                  <a:txBody>
                    <a:bodyPr/>
                    <a:lstStyle/>
                    <a:p>
                      <a:pPr algn="ctr" fontAlgn="ctr"/>
                      <a:r>
                        <a:rPr lang="es-CO" sz="1200" b="1" u="none" strike="noStrike" dirty="0">
                          <a:effectLst/>
                        </a:rPr>
                        <a:t>Valoración</a:t>
                      </a:r>
                      <a:endParaRPr lang="es-CO" sz="1200" b="1" i="0" u="none" strike="noStrike" dirty="0">
                        <a:solidFill>
                          <a:srgbClr val="FFFFFF"/>
                        </a:solidFill>
                        <a:effectLst/>
                        <a:latin typeface="Calibri Light" panose="020F0302020204030204" pitchFamily="34" charset="0"/>
                      </a:endParaRPr>
                    </a:p>
                  </a:txBody>
                  <a:tcPr marL="9525" marR="9525" marT="9525" marB="0" anchor="ctr"/>
                </a:tc>
                <a:tc>
                  <a:txBody>
                    <a:bodyPr/>
                    <a:lstStyle/>
                    <a:p>
                      <a:pPr algn="ctr" fontAlgn="ctr"/>
                      <a:r>
                        <a:rPr lang="es-CO" sz="1200" b="1" i="0" u="none" strike="noStrike" dirty="0">
                          <a:solidFill>
                            <a:schemeClr val="tx1"/>
                          </a:solidFill>
                          <a:effectLst/>
                          <a:latin typeface="Calibri Light" panose="020F0302020204030204" pitchFamily="34" charset="0"/>
                        </a:rPr>
                        <a:t>Banca de inversión</a:t>
                      </a:r>
                    </a:p>
                  </a:txBody>
                  <a:tcPr marL="9525" marR="9525" marT="9525" marB="0" anchor="ctr"/>
                </a:tc>
                <a:extLst>
                  <a:ext uri="{0D108BD9-81ED-4DB2-BD59-A6C34878D82A}">
                    <a16:rowId xmlns:a16="http://schemas.microsoft.com/office/drawing/2014/main" val="104822644"/>
                  </a:ext>
                </a:extLst>
              </a:tr>
              <a:tr h="190500">
                <a:tc>
                  <a:txBody>
                    <a:bodyPr/>
                    <a:lstStyle/>
                    <a:p>
                      <a:pPr algn="l" fontAlgn="ctr"/>
                      <a:r>
                        <a:rPr lang="es-CO" sz="1000" u="none" strike="noStrike" dirty="0">
                          <a:effectLst/>
                        </a:rPr>
                        <a:t>INMUNIZADORA DE MADERAS DEL ORIENTE LTDA.</a:t>
                      </a:r>
                      <a:endParaRPr lang="es-CO" sz="1000" b="0" i="0" u="none" strike="noStrike" dirty="0">
                        <a:solidFill>
                          <a:srgbClr val="000000"/>
                        </a:solidFill>
                        <a:effectLst/>
                        <a:latin typeface="Calibri Light" panose="020F0302020204030204" pitchFamily="34" charset="0"/>
                      </a:endParaRPr>
                    </a:p>
                  </a:txBody>
                  <a:tcPr marL="9525" marR="9525" marT="9525" marB="0" anchor="ctr"/>
                </a:tc>
                <a:tc>
                  <a:txBody>
                    <a:bodyPr/>
                    <a:lstStyle/>
                    <a:p>
                      <a:pPr algn="ctr" fontAlgn="ctr"/>
                      <a:r>
                        <a:rPr lang="es-CO" sz="1000"/>
                        <a:t>$</a:t>
                      </a:r>
                      <a:r>
                        <a:rPr lang="en-US" sz="1000"/>
                        <a:t>39.840.781.976</a:t>
                      </a:r>
                      <a:r>
                        <a:rPr lang="es-CO" sz="1000"/>
                        <a:t> </a:t>
                      </a:r>
                      <a:endParaRPr lang="es-CO" sz="1000" b="0" i="0" u="none" strike="noStrike" dirty="0">
                        <a:solidFill>
                          <a:srgbClr val="000000"/>
                        </a:solidFill>
                        <a:effectLst/>
                        <a:latin typeface="Calibri Light" panose="020F0302020204030204" pitchFamily="34" charset="0"/>
                      </a:endParaRPr>
                    </a:p>
                  </a:txBody>
                  <a:tcPr marL="9525" marR="9525" marT="9525" marB="0" anchor="ctr"/>
                </a:tc>
                <a:tc>
                  <a:txBody>
                    <a:bodyPr/>
                    <a:lstStyle/>
                    <a:p>
                      <a:pPr marL="0" indent="0">
                        <a:buFont typeface="Arial" panose="020B0604020202020204" pitchFamily="34" charset="0"/>
                        <a:buNone/>
                      </a:pPr>
                      <a:r>
                        <a:rPr lang="es-CO" sz="1000" dirty="0"/>
                        <a:t>GLOBAL CONSULTING GC S.A.S.</a:t>
                      </a:r>
                    </a:p>
                  </a:txBody>
                  <a:tcPr marL="9525" marR="9525" marT="9525" marB="0" anchor="ctr"/>
                </a:tc>
                <a:extLst>
                  <a:ext uri="{0D108BD9-81ED-4DB2-BD59-A6C34878D82A}">
                    <a16:rowId xmlns:a16="http://schemas.microsoft.com/office/drawing/2014/main" val="1486319180"/>
                  </a:ext>
                </a:extLst>
              </a:tr>
              <a:tr h="190500">
                <a:tc>
                  <a:txBody>
                    <a:bodyPr/>
                    <a:lstStyle/>
                    <a:p>
                      <a:pPr algn="l" fontAlgn="ctr"/>
                      <a:r>
                        <a:rPr lang="es-CO" sz="1000" u="none" strike="noStrike" dirty="0">
                          <a:effectLst/>
                        </a:rPr>
                        <a:t>CARNES Y DERIVADOS DE OCCIDENTE S A</a:t>
                      </a:r>
                      <a:endParaRPr lang="es-CO" sz="1000" b="0" i="0" u="none" strike="noStrike" dirty="0">
                        <a:solidFill>
                          <a:srgbClr val="000000"/>
                        </a:solidFill>
                        <a:effectLst/>
                        <a:latin typeface="Calibri Light" panose="020F0302020204030204" pitchFamily="34" charset="0"/>
                      </a:endParaRPr>
                    </a:p>
                  </a:txBody>
                  <a:tcPr marL="9525" marR="9525" marT="9525" marB="0" anchor="ctr"/>
                </a:tc>
                <a:tc>
                  <a:txBody>
                    <a:bodyPr/>
                    <a:lstStyle/>
                    <a:p>
                      <a:pPr algn="ctr" fontAlgn="ctr"/>
                      <a:r>
                        <a:rPr lang="es-CO" sz="1000" u="none" strike="noStrike" dirty="0">
                          <a:effectLst/>
                        </a:rPr>
                        <a:t>En proceso</a:t>
                      </a:r>
                      <a:endParaRPr lang="es-CO" sz="1000" b="0" i="0" u="none" strike="noStrike" dirty="0">
                        <a:solidFill>
                          <a:srgbClr val="000000"/>
                        </a:solidFill>
                        <a:effectLst/>
                        <a:latin typeface="Calibri Light" panose="020F0302020204030204" pitchFamily="34" charset="0"/>
                      </a:endParaRPr>
                    </a:p>
                  </a:txBody>
                  <a:tcPr marL="9525" marR="9525" marT="9525" marB="0" anchor="ctr"/>
                </a:tc>
                <a:tc>
                  <a:txBody>
                    <a:bodyPr/>
                    <a:lstStyle/>
                    <a:p>
                      <a:pPr algn="l" fontAlgn="ctr"/>
                      <a:r>
                        <a:rPr lang="es-CO" sz="1000" u="none" strike="noStrike" dirty="0">
                          <a:effectLst/>
                        </a:rPr>
                        <a:t>LATINVESTCO</a:t>
                      </a:r>
                      <a:endParaRPr lang="es-CO" sz="1000" b="0" i="0" u="none" strike="noStrike" dirty="0">
                        <a:solidFill>
                          <a:srgbClr val="000000"/>
                        </a:solidFill>
                        <a:effectLst/>
                        <a:latin typeface="Calibri Light" panose="020F0302020204030204" pitchFamily="34" charset="0"/>
                      </a:endParaRPr>
                    </a:p>
                  </a:txBody>
                  <a:tcPr marL="9525" marR="9525" marT="9525" marB="0" anchor="ctr"/>
                </a:tc>
                <a:extLst>
                  <a:ext uri="{0D108BD9-81ED-4DB2-BD59-A6C34878D82A}">
                    <a16:rowId xmlns:a16="http://schemas.microsoft.com/office/drawing/2014/main" val="2349240130"/>
                  </a:ext>
                </a:extLst>
              </a:tr>
              <a:tr h="190500">
                <a:tc>
                  <a:txBody>
                    <a:bodyPr/>
                    <a:lstStyle/>
                    <a:p>
                      <a:pPr algn="l" fontAlgn="ctr"/>
                      <a:r>
                        <a:rPr lang="es-CO" sz="1000" u="none" strike="noStrike">
                          <a:effectLst/>
                        </a:rPr>
                        <a:t>GASEOSAS RIO LIMITADA</a:t>
                      </a:r>
                      <a:endParaRPr lang="es-CO" sz="1000" b="0" i="0" u="none" strike="noStrike">
                        <a:solidFill>
                          <a:srgbClr val="000000"/>
                        </a:solidFill>
                        <a:effectLst/>
                        <a:latin typeface="Calibri Light" panose="020F0302020204030204" pitchFamily="34" charset="0"/>
                      </a:endParaRPr>
                    </a:p>
                  </a:txBody>
                  <a:tcPr marL="9525" marR="9525" marT="9525" marB="0" anchor="ctr"/>
                </a:tc>
                <a:tc>
                  <a:txBody>
                    <a:bodyPr/>
                    <a:lstStyle/>
                    <a:p>
                      <a:pPr algn="ctr" fontAlgn="ctr"/>
                      <a:r>
                        <a:rPr lang="es-CO" sz="1000" u="none" strike="noStrike" dirty="0">
                          <a:effectLst/>
                        </a:rPr>
                        <a:t>En proceso</a:t>
                      </a:r>
                      <a:endParaRPr lang="es-CO" sz="1000" b="0" i="0" u="none" strike="noStrike" dirty="0">
                        <a:solidFill>
                          <a:srgbClr val="000000"/>
                        </a:solidFill>
                        <a:effectLst/>
                        <a:latin typeface="Calibri Light" panose="020F0302020204030204" pitchFamily="34" charset="0"/>
                      </a:endParaRPr>
                    </a:p>
                  </a:txBody>
                  <a:tcPr marL="9525" marR="9525" marT="9525" marB="0" anchor="ctr"/>
                </a:tc>
                <a:tc>
                  <a:txBody>
                    <a:bodyPr/>
                    <a:lstStyle/>
                    <a:p>
                      <a:pPr algn="l" fontAlgn="ctr"/>
                      <a:r>
                        <a:rPr lang="es-CO" sz="1000" u="none" strike="noStrike" dirty="0">
                          <a:effectLst/>
                        </a:rPr>
                        <a:t>GLOBAL CONSULTING GC S.A.S.</a:t>
                      </a:r>
                      <a:endParaRPr lang="es-CO" sz="1000" b="0" i="0" u="none" strike="noStrike" dirty="0">
                        <a:solidFill>
                          <a:srgbClr val="000000"/>
                        </a:solidFill>
                        <a:effectLst/>
                        <a:latin typeface="Calibri Light" panose="020F0302020204030204" pitchFamily="34" charset="0"/>
                      </a:endParaRPr>
                    </a:p>
                  </a:txBody>
                  <a:tcPr marL="9525" marR="9525" marT="9525" marB="0" anchor="ctr"/>
                </a:tc>
                <a:extLst>
                  <a:ext uri="{0D108BD9-81ED-4DB2-BD59-A6C34878D82A}">
                    <a16:rowId xmlns:a16="http://schemas.microsoft.com/office/drawing/2014/main" val="3025088683"/>
                  </a:ext>
                </a:extLst>
              </a:tr>
              <a:tr h="190500">
                <a:tc>
                  <a:txBody>
                    <a:bodyPr/>
                    <a:lstStyle/>
                    <a:p>
                      <a:pPr algn="l" fontAlgn="ctr"/>
                      <a:r>
                        <a:rPr lang="es-CO" sz="1000" u="none" strike="noStrike">
                          <a:effectLst/>
                        </a:rPr>
                        <a:t>SOCIEDAD DE COMERCIALIZACION INTERNACIONAL RECYCLABLES S.A.S.</a:t>
                      </a:r>
                      <a:endParaRPr lang="es-CO" sz="1000" b="0" i="0" u="none" strike="noStrike">
                        <a:solidFill>
                          <a:srgbClr val="000000"/>
                        </a:solidFill>
                        <a:effectLst/>
                        <a:latin typeface="Calibri Light" panose="020F0302020204030204" pitchFamily="34" charset="0"/>
                      </a:endParaRPr>
                    </a:p>
                  </a:txBody>
                  <a:tcPr marL="9525" marR="9525" marT="9525" marB="0" anchor="ctr"/>
                </a:tc>
                <a:tc>
                  <a:txBody>
                    <a:bodyPr/>
                    <a:lstStyle/>
                    <a:p>
                      <a:pPr algn="ctr" fontAlgn="ctr"/>
                      <a:r>
                        <a:rPr lang="es-CO" sz="1000" u="none" strike="noStrike" dirty="0">
                          <a:effectLst/>
                        </a:rPr>
                        <a:t>En proceso</a:t>
                      </a:r>
                      <a:endParaRPr lang="es-CO" sz="1000" b="0" i="0" u="none" strike="noStrike" dirty="0">
                        <a:solidFill>
                          <a:srgbClr val="000000"/>
                        </a:solidFill>
                        <a:effectLst/>
                        <a:latin typeface="Calibri Light" panose="020F0302020204030204" pitchFamily="34" charset="0"/>
                      </a:endParaRPr>
                    </a:p>
                  </a:txBody>
                  <a:tcPr marL="9525" marR="9525" marT="9525" marB="0" anchor="ctr"/>
                </a:tc>
                <a:tc>
                  <a:txBody>
                    <a:bodyPr/>
                    <a:lstStyle/>
                    <a:p>
                      <a:pPr algn="l" fontAlgn="ctr"/>
                      <a:r>
                        <a:rPr lang="es-CO" sz="1000" u="none" strike="noStrike" dirty="0">
                          <a:effectLst/>
                        </a:rPr>
                        <a:t>ESTRUCTURAS EN FINANZAS S.A.</a:t>
                      </a:r>
                      <a:endParaRPr lang="es-CO" sz="1000" b="0" i="0" u="none" strike="noStrike" dirty="0">
                        <a:solidFill>
                          <a:srgbClr val="000000"/>
                        </a:solidFill>
                        <a:effectLst/>
                        <a:latin typeface="Calibri Light" panose="020F0302020204030204" pitchFamily="34" charset="0"/>
                      </a:endParaRPr>
                    </a:p>
                  </a:txBody>
                  <a:tcPr marL="9525" marR="9525" marT="9525" marB="0" anchor="ctr"/>
                </a:tc>
                <a:extLst>
                  <a:ext uri="{0D108BD9-81ED-4DB2-BD59-A6C34878D82A}">
                    <a16:rowId xmlns:a16="http://schemas.microsoft.com/office/drawing/2014/main" val="2290372272"/>
                  </a:ext>
                </a:extLst>
              </a:tr>
              <a:tr h="190500">
                <a:tc>
                  <a:txBody>
                    <a:bodyPr/>
                    <a:lstStyle/>
                    <a:p>
                      <a:pPr algn="l" fontAlgn="ctr"/>
                      <a:r>
                        <a:rPr lang="pt-BR" sz="1000" u="none" strike="noStrike" dirty="0">
                          <a:effectLst/>
                        </a:rPr>
                        <a:t>AERONAUTICA DE SANTANDER S A </a:t>
                      </a:r>
                    </a:p>
                    <a:p>
                      <a:pPr algn="l" fontAlgn="ctr"/>
                      <a:r>
                        <a:rPr lang="pt-BR" sz="1000" u="none" strike="noStrike" dirty="0">
                          <a:effectLst/>
                        </a:rPr>
                        <a:t>SASA S.A</a:t>
                      </a:r>
                      <a:endParaRPr lang="pt-BR" sz="1000" b="0" i="0" u="none" strike="noStrike" dirty="0">
                        <a:solidFill>
                          <a:srgbClr val="000000"/>
                        </a:solidFill>
                        <a:effectLst/>
                        <a:latin typeface="Calibri Light" panose="020F0302020204030204" pitchFamily="34" charset="0"/>
                      </a:endParaRPr>
                    </a:p>
                  </a:txBody>
                  <a:tcPr marL="9525" marR="9525" marT="9525" marB="0" anchor="ctr"/>
                </a:tc>
                <a:tc>
                  <a:txBody>
                    <a:bodyPr/>
                    <a:lstStyle/>
                    <a:p>
                      <a:pPr algn="ctr" fontAlgn="ctr"/>
                      <a:r>
                        <a:rPr lang="es-CO" sz="1000" u="none" strike="noStrike" dirty="0">
                          <a:effectLst/>
                        </a:rPr>
                        <a:t>Suspendido</a:t>
                      </a:r>
                      <a:endParaRPr lang="es-CO" sz="1000" b="0" i="0" u="none" strike="noStrike" dirty="0">
                        <a:solidFill>
                          <a:srgbClr val="000000"/>
                        </a:solidFill>
                        <a:effectLst/>
                        <a:latin typeface="Calibri Light" panose="020F0302020204030204" pitchFamily="34" charset="0"/>
                      </a:endParaRPr>
                    </a:p>
                  </a:txBody>
                  <a:tcPr marL="9525" marR="9525" marT="9525" marB="0" anchor="ctr"/>
                </a:tc>
                <a:tc>
                  <a:txBody>
                    <a:bodyPr/>
                    <a:lstStyle/>
                    <a:p>
                      <a:pPr algn="l" fontAlgn="ctr"/>
                      <a:r>
                        <a:rPr lang="en-US" sz="1000" u="none" strike="noStrike" dirty="0">
                          <a:effectLst/>
                        </a:rPr>
                        <a:t>ERNST &amp; YOUNG S.A.S. </a:t>
                      </a:r>
                      <a:endParaRPr lang="es-CO" sz="1000" b="0" i="0" u="none" strike="noStrike" dirty="0">
                        <a:solidFill>
                          <a:srgbClr val="000000"/>
                        </a:solidFill>
                        <a:effectLst/>
                        <a:latin typeface="Calibri Light" panose="020F0302020204030204" pitchFamily="34" charset="0"/>
                      </a:endParaRPr>
                    </a:p>
                  </a:txBody>
                  <a:tcPr marL="9525" marR="9525" marT="9525" marB="0" anchor="ctr"/>
                </a:tc>
                <a:extLst>
                  <a:ext uri="{0D108BD9-81ED-4DB2-BD59-A6C34878D82A}">
                    <a16:rowId xmlns:a16="http://schemas.microsoft.com/office/drawing/2014/main" val="2397461249"/>
                  </a:ext>
                </a:extLst>
              </a:tr>
            </a:tbl>
          </a:graphicData>
        </a:graphic>
      </p:graphicFrame>
      <p:sp>
        <p:nvSpPr>
          <p:cNvPr id="9" name="Cerrar corchete 8">
            <a:extLst>
              <a:ext uri="{FF2B5EF4-FFF2-40B4-BE49-F238E27FC236}">
                <a16:creationId xmlns:a16="http://schemas.microsoft.com/office/drawing/2014/main" id="{C4B15A51-E827-4239-A221-E06E80CAC9A7}"/>
              </a:ext>
            </a:extLst>
          </p:cNvPr>
          <p:cNvSpPr/>
          <p:nvPr/>
        </p:nvSpPr>
        <p:spPr>
          <a:xfrm>
            <a:off x="3804625" y="4580413"/>
            <a:ext cx="211015" cy="906067"/>
          </a:xfrm>
          <a:prstGeom prst="rightBracket">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s-CO"/>
          </a:p>
        </p:txBody>
      </p:sp>
      <p:sp>
        <p:nvSpPr>
          <p:cNvPr id="10" name="Rectángulo 9">
            <a:extLst>
              <a:ext uri="{FF2B5EF4-FFF2-40B4-BE49-F238E27FC236}">
                <a16:creationId xmlns:a16="http://schemas.microsoft.com/office/drawing/2014/main" id="{67D2855C-EFA6-4D79-90DB-3148C50ED380}"/>
              </a:ext>
            </a:extLst>
          </p:cNvPr>
          <p:cNvSpPr/>
          <p:nvPr/>
        </p:nvSpPr>
        <p:spPr>
          <a:xfrm>
            <a:off x="4023041" y="4741058"/>
            <a:ext cx="2151358" cy="584775"/>
          </a:xfrm>
          <a:prstGeom prst="rect">
            <a:avLst/>
          </a:prstGeom>
        </p:spPr>
        <p:txBody>
          <a:bodyPr wrap="none">
            <a:spAutoFit/>
          </a:bodyPr>
          <a:lstStyle/>
          <a:p>
            <a:pPr algn="ctr"/>
            <a:r>
              <a:rPr lang="es-ES" sz="1600" dirty="0"/>
              <a:t>Inicio: octubre/ 2020</a:t>
            </a:r>
          </a:p>
          <a:p>
            <a:pPr algn="ctr"/>
            <a:r>
              <a:rPr lang="es-ES" sz="1600" dirty="0"/>
              <a:t>Finalización: julio/ 2021</a:t>
            </a:r>
            <a:endParaRPr lang="es-CO" sz="1600" dirty="0"/>
          </a:p>
        </p:txBody>
      </p:sp>
      <p:sp>
        <p:nvSpPr>
          <p:cNvPr id="29" name="Rectángulo 28">
            <a:extLst>
              <a:ext uri="{FF2B5EF4-FFF2-40B4-BE49-F238E27FC236}">
                <a16:creationId xmlns:a16="http://schemas.microsoft.com/office/drawing/2014/main" id="{FD463BE3-CEC6-4FBA-8199-1F18BA221267}"/>
              </a:ext>
            </a:extLst>
          </p:cNvPr>
          <p:cNvSpPr/>
          <p:nvPr/>
        </p:nvSpPr>
        <p:spPr>
          <a:xfrm>
            <a:off x="8408898" y="3626068"/>
            <a:ext cx="3389198" cy="553998"/>
          </a:xfrm>
          <a:prstGeom prst="rect">
            <a:avLst/>
          </a:prstGeom>
        </p:spPr>
        <p:txBody>
          <a:bodyPr wrap="square">
            <a:spAutoFit/>
          </a:bodyPr>
          <a:lstStyle/>
          <a:p>
            <a:pPr marL="285750" lvl="0" indent="-285750" algn="just">
              <a:buFont typeface="Courier New" panose="02070309020205020404" pitchFamily="49" charset="0"/>
              <a:buChar char="o"/>
            </a:pPr>
            <a:r>
              <a:rPr lang="es-CO" sz="1500" dirty="0"/>
              <a:t>Tribunal de arbitramiento iniciado </a:t>
            </a:r>
          </a:p>
          <a:p>
            <a:pPr marL="285750" lvl="0" indent="-285750" algn="just">
              <a:buFont typeface="Courier New" panose="02070309020205020404" pitchFamily="49" charset="0"/>
              <a:buChar char="o"/>
            </a:pPr>
            <a:r>
              <a:rPr lang="es-CO" sz="1500" dirty="0"/>
              <a:t>Auditoría EY</a:t>
            </a:r>
            <a:endParaRPr lang="es-CO" sz="1500" b="1" dirty="0"/>
          </a:p>
        </p:txBody>
      </p:sp>
      <p:sp>
        <p:nvSpPr>
          <p:cNvPr id="30" name="Rectángulo 29">
            <a:extLst>
              <a:ext uri="{FF2B5EF4-FFF2-40B4-BE49-F238E27FC236}">
                <a16:creationId xmlns:a16="http://schemas.microsoft.com/office/drawing/2014/main" id="{CA9A16B5-7AD2-4BCF-9D1D-E8C09C814327}"/>
              </a:ext>
            </a:extLst>
          </p:cNvPr>
          <p:cNvSpPr/>
          <p:nvPr/>
        </p:nvSpPr>
        <p:spPr>
          <a:xfrm>
            <a:off x="8092176" y="4319256"/>
            <a:ext cx="4022641" cy="784830"/>
          </a:xfrm>
          <a:prstGeom prst="rect">
            <a:avLst/>
          </a:prstGeom>
        </p:spPr>
        <p:txBody>
          <a:bodyPr wrap="square">
            <a:spAutoFit/>
          </a:bodyPr>
          <a:lstStyle/>
          <a:p>
            <a:pPr marL="285750" lvl="0" indent="-285750" algn="just">
              <a:buFont typeface="Courier New" panose="02070309020205020404" pitchFamily="49" charset="0"/>
              <a:buChar char="o"/>
            </a:pPr>
            <a:r>
              <a:rPr lang="es-CO" sz="1500" dirty="0"/>
              <a:t>Levantamiento Intervención Supersolidaria </a:t>
            </a:r>
          </a:p>
          <a:p>
            <a:pPr marL="285750" lvl="0" indent="-285750" algn="just">
              <a:buFont typeface="Courier New" panose="02070309020205020404" pitchFamily="49" charset="0"/>
              <a:buChar char="o"/>
            </a:pPr>
            <a:r>
              <a:rPr lang="es-CO" sz="1500" dirty="0"/>
              <a:t>Negociación modelo de administración enfocado en productividad para FRISCO. </a:t>
            </a:r>
            <a:endParaRPr lang="es-CO" sz="1500" b="1" dirty="0"/>
          </a:p>
        </p:txBody>
      </p:sp>
      <p:sp>
        <p:nvSpPr>
          <p:cNvPr id="31" name="Rectángulo 30">
            <a:extLst>
              <a:ext uri="{FF2B5EF4-FFF2-40B4-BE49-F238E27FC236}">
                <a16:creationId xmlns:a16="http://schemas.microsoft.com/office/drawing/2014/main" id="{4EB4F113-3714-40D9-89E8-B66E13682D5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2" name="CuadroTexto 31">
            <a:extLst>
              <a:ext uri="{FF2B5EF4-FFF2-40B4-BE49-F238E27FC236}">
                <a16:creationId xmlns:a16="http://schemas.microsoft.com/office/drawing/2014/main" id="{49B9486A-E9E2-40F6-9BFD-67A44CC2A14F}"/>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a:t>
            </a:r>
            <a:r>
              <a:rPr lang="es-ES" sz="1400">
                <a:solidFill>
                  <a:srgbClr val="A9A8A9"/>
                </a:solidFill>
                <a:latin typeface="Lato Regular"/>
                <a:cs typeface="Lato Regular"/>
              </a:rPr>
              <a:t>Sociedades Activas</a:t>
            </a:r>
            <a:endParaRPr lang="es-ES" sz="1400" dirty="0">
              <a:solidFill>
                <a:srgbClr val="A9A8A9"/>
              </a:solidFill>
              <a:latin typeface="Lato Regular"/>
              <a:cs typeface="Lato Regular"/>
            </a:endParaRPr>
          </a:p>
        </p:txBody>
      </p:sp>
    </p:spTree>
    <p:extLst>
      <p:ext uri="{BB962C8B-B14F-4D97-AF65-F5344CB8AC3E}">
        <p14:creationId xmlns:p14="http://schemas.microsoft.com/office/powerpoint/2010/main" val="269645440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F755845-9714-4BB5-BB66-BC96549F9C0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5" name="Imagen 4">
            <a:extLst>
              <a:ext uri="{FF2B5EF4-FFF2-40B4-BE49-F238E27FC236}">
                <a16:creationId xmlns:a16="http://schemas.microsoft.com/office/drawing/2014/main" id="{4131C2B9-6837-41D7-A78F-A64BDF11F4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1" y="8481"/>
            <a:ext cx="1715135" cy="745490"/>
          </a:xfrm>
          <a:prstGeom prst="rect">
            <a:avLst/>
          </a:prstGeom>
        </p:spPr>
      </p:pic>
      <p:pic>
        <p:nvPicPr>
          <p:cNvPr id="6" name="Imagen 5">
            <a:extLst>
              <a:ext uri="{FF2B5EF4-FFF2-40B4-BE49-F238E27FC236}">
                <a16:creationId xmlns:a16="http://schemas.microsoft.com/office/drawing/2014/main" id="{4979BD1B-8164-4A51-893B-A03DC9EBA7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8939" y="8481"/>
            <a:ext cx="4150360" cy="713105"/>
          </a:xfrm>
          <a:prstGeom prst="rect">
            <a:avLst/>
          </a:prstGeom>
        </p:spPr>
      </p:pic>
      <p:sp>
        <p:nvSpPr>
          <p:cNvPr id="7" name="CuadroTexto 6">
            <a:extLst>
              <a:ext uri="{FF2B5EF4-FFF2-40B4-BE49-F238E27FC236}">
                <a16:creationId xmlns:a16="http://schemas.microsoft.com/office/drawing/2014/main" id="{E8D110DD-1877-4729-BFFA-3DAF047ED692}"/>
              </a:ext>
            </a:extLst>
          </p:cNvPr>
          <p:cNvSpPr txBox="1"/>
          <p:nvPr/>
        </p:nvSpPr>
        <p:spPr>
          <a:xfrm>
            <a:off x="-1209697" y="464071"/>
            <a:ext cx="11543009" cy="1200329"/>
          </a:xfrm>
          <a:prstGeom prst="rect">
            <a:avLst/>
          </a:prstGeom>
          <a:noFill/>
        </p:spPr>
        <p:txBody>
          <a:bodyPr wrap="square" rtlCol="0">
            <a:spAutoFit/>
          </a:bodyPr>
          <a:lstStyle/>
          <a:p>
            <a:pPr algn="ctr"/>
            <a:r>
              <a:rPr lang="es-CO" sz="2400" b="1" dirty="0">
                <a:solidFill>
                  <a:srgbClr val="0070C0"/>
                </a:solidFill>
              </a:rPr>
              <a:t>REDUCCIÓN INVENTARIO </a:t>
            </a:r>
          </a:p>
          <a:p>
            <a:pPr algn="ctr"/>
            <a:r>
              <a:rPr lang="es-CO" sz="2400" b="1" dirty="0">
                <a:solidFill>
                  <a:srgbClr val="0070C0"/>
                </a:solidFill>
              </a:rPr>
              <a:t>SOCIEDADES EN LIQUIDACIÓN Y ESTABLECIMIENTOS DE COMERCIO DE</a:t>
            </a:r>
          </a:p>
          <a:p>
            <a:pPr algn="ctr"/>
            <a:r>
              <a:rPr lang="es-CO" sz="2400" b="1" dirty="0">
                <a:solidFill>
                  <a:srgbClr val="0070C0"/>
                </a:solidFill>
              </a:rPr>
              <a:t>“PAPEL”</a:t>
            </a:r>
            <a:endParaRPr lang="es-CO" sz="2000" dirty="0">
              <a:solidFill>
                <a:srgbClr val="0070C0"/>
              </a:solidFill>
            </a:endParaRPr>
          </a:p>
        </p:txBody>
      </p:sp>
      <p:sp>
        <p:nvSpPr>
          <p:cNvPr id="61" name="Rectángulo redondeado 60"/>
          <p:cNvSpPr/>
          <p:nvPr/>
        </p:nvSpPr>
        <p:spPr>
          <a:xfrm>
            <a:off x="1109699" y="3122642"/>
            <a:ext cx="1024128" cy="719328"/>
          </a:xfrm>
          <a:prstGeom prst="roundRect">
            <a:avLst/>
          </a:prstGeom>
          <a:solidFill>
            <a:srgbClr val="00B0F0"/>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s-ES" b="1" dirty="0">
                <a:solidFill>
                  <a:schemeClr val="bg1"/>
                </a:solidFill>
              </a:rPr>
              <a:t>9</a:t>
            </a:r>
            <a:r>
              <a:rPr lang="es-CO" b="1" dirty="0">
                <a:solidFill>
                  <a:schemeClr val="bg1"/>
                </a:solidFill>
              </a:rPr>
              <a:t>95</a:t>
            </a:r>
          </a:p>
        </p:txBody>
      </p:sp>
      <p:sp>
        <p:nvSpPr>
          <p:cNvPr id="66" name="Rectángulo redondeado 65"/>
          <p:cNvSpPr/>
          <p:nvPr/>
        </p:nvSpPr>
        <p:spPr>
          <a:xfrm>
            <a:off x="3301348" y="3161663"/>
            <a:ext cx="1024128" cy="67056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356</a:t>
            </a:r>
            <a:endParaRPr lang="es-CO" dirty="0"/>
          </a:p>
        </p:txBody>
      </p:sp>
      <p:sp>
        <p:nvSpPr>
          <p:cNvPr id="67" name="Rectángulo redondeado 66"/>
          <p:cNvSpPr/>
          <p:nvPr/>
        </p:nvSpPr>
        <p:spPr>
          <a:xfrm>
            <a:off x="4165884" y="4961744"/>
            <a:ext cx="1255776" cy="633984"/>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7</a:t>
            </a:r>
          </a:p>
        </p:txBody>
      </p:sp>
      <p:sp>
        <p:nvSpPr>
          <p:cNvPr id="68" name="Rectángulo redondeado 67"/>
          <p:cNvSpPr/>
          <p:nvPr/>
        </p:nvSpPr>
        <p:spPr>
          <a:xfrm>
            <a:off x="7412188" y="3151217"/>
            <a:ext cx="1051723" cy="67056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134</a:t>
            </a:r>
          </a:p>
        </p:txBody>
      </p:sp>
      <p:sp>
        <p:nvSpPr>
          <p:cNvPr id="70" name="Rectángulo redondeado 69"/>
          <p:cNvSpPr/>
          <p:nvPr/>
        </p:nvSpPr>
        <p:spPr>
          <a:xfrm>
            <a:off x="267560" y="4227376"/>
            <a:ext cx="2802251" cy="67056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CON RESOLUCION DE ENAJENACION TEMPRANA</a:t>
            </a:r>
          </a:p>
        </p:txBody>
      </p:sp>
      <p:sp>
        <p:nvSpPr>
          <p:cNvPr id="71" name="Rectángulo redondeado 70"/>
          <p:cNvSpPr/>
          <p:nvPr/>
        </p:nvSpPr>
        <p:spPr>
          <a:xfrm>
            <a:off x="9523843" y="3165335"/>
            <a:ext cx="1051723" cy="67056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47</a:t>
            </a:r>
          </a:p>
        </p:txBody>
      </p:sp>
      <p:sp>
        <p:nvSpPr>
          <p:cNvPr id="72" name="Rectángulo redondeado 71"/>
          <p:cNvSpPr/>
          <p:nvPr/>
        </p:nvSpPr>
        <p:spPr>
          <a:xfrm>
            <a:off x="997707" y="4941341"/>
            <a:ext cx="1255776" cy="67056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282</a:t>
            </a:r>
          </a:p>
        </p:txBody>
      </p:sp>
      <p:sp>
        <p:nvSpPr>
          <p:cNvPr id="21" name="CuadroTexto 20">
            <a:extLst>
              <a:ext uri="{FF2B5EF4-FFF2-40B4-BE49-F238E27FC236}">
                <a16:creationId xmlns:a16="http://schemas.microsoft.com/office/drawing/2014/main" id="{085F61BE-CFF4-4E08-9F3C-7D7C79A8CDB7}"/>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 </a:t>
            </a:r>
          </a:p>
        </p:txBody>
      </p:sp>
      <p:sp>
        <p:nvSpPr>
          <p:cNvPr id="2" name="Rectángulo redondeado 66">
            <a:extLst>
              <a:ext uri="{FF2B5EF4-FFF2-40B4-BE49-F238E27FC236}">
                <a16:creationId xmlns:a16="http://schemas.microsoft.com/office/drawing/2014/main" id="{DDAFB62E-1D37-4BDF-BDC8-B2BCAD06012D}"/>
              </a:ext>
            </a:extLst>
          </p:cNvPr>
          <p:cNvSpPr/>
          <p:nvPr/>
        </p:nvSpPr>
        <p:spPr>
          <a:xfrm>
            <a:off x="5302668" y="3162272"/>
            <a:ext cx="996533" cy="633984"/>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458</a:t>
            </a:r>
          </a:p>
        </p:txBody>
      </p:sp>
      <p:sp>
        <p:nvSpPr>
          <p:cNvPr id="22" name="Rectángulo redondeado 65">
            <a:extLst>
              <a:ext uri="{FF2B5EF4-FFF2-40B4-BE49-F238E27FC236}">
                <a16:creationId xmlns:a16="http://schemas.microsoft.com/office/drawing/2014/main" id="{A0C83432-9C6C-470A-9BB8-DF4834761AE9}"/>
              </a:ext>
            </a:extLst>
          </p:cNvPr>
          <p:cNvSpPr/>
          <p:nvPr/>
        </p:nvSpPr>
        <p:spPr>
          <a:xfrm>
            <a:off x="767696" y="2175924"/>
            <a:ext cx="1820584" cy="81510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INVENTARIO MATRIX 30/10/2020</a:t>
            </a:r>
            <a:endParaRPr lang="es-CO" dirty="0"/>
          </a:p>
        </p:txBody>
      </p:sp>
      <p:sp>
        <p:nvSpPr>
          <p:cNvPr id="23" name="Rectángulo redondeado 65">
            <a:extLst>
              <a:ext uri="{FF2B5EF4-FFF2-40B4-BE49-F238E27FC236}">
                <a16:creationId xmlns:a16="http://schemas.microsoft.com/office/drawing/2014/main" id="{3FAB3D6C-3D4B-4E42-9C11-9D1A8493AA9F}"/>
              </a:ext>
            </a:extLst>
          </p:cNvPr>
          <p:cNvSpPr/>
          <p:nvPr/>
        </p:nvSpPr>
        <p:spPr>
          <a:xfrm>
            <a:off x="2897188" y="2175923"/>
            <a:ext cx="1820584" cy="81510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CANCELACIONES</a:t>
            </a:r>
            <a:endParaRPr lang="es-CO" dirty="0"/>
          </a:p>
        </p:txBody>
      </p:sp>
      <p:sp>
        <p:nvSpPr>
          <p:cNvPr id="24" name="Rectángulo redondeado 65">
            <a:extLst>
              <a:ext uri="{FF2B5EF4-FFF2-40B4-BE49-F238E27FC236}">
                <a16:creationId xmlns:a16="http://schemas.microsoft.com/office/drawing/2014/main" id="{5AED235B-047E-4302-9ADE-36531E08A2CF}"/>
              </a:ext>
            </a:extLst>
          </p:cNvPr>
          <p:cNvSpPr/>
          <p:nvPr/>
        </p:nvSpPr>
        <p:spPr>
          <a:xfrm>
            <a:off x="4885014" y="2162311"/>
            <a:ext cx="1820584" cy="81510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PRESENTADAS A ET</a:t>
            </a:r>
            <a:endParaRPr lang="es-CO" dirty="0"/>
          </a:p>
        </p:txBody>
      </p:sp>
      <p:sp>
        <p:nvSpPr>
          <p:cNvPr id="25" name="Rectángulo redondeado 65">
            <a:extLst>
              <a:ext uri="{FF2B5EF4-FFF2-40B4-BE49-F238E27FC236}">
                <a16:creationId xmlns:a16="http://schemas.microsoft.com/office/drawing/2014/main" id="{FD5DDD37-AAA8-429C-8C23-26C1DCC62F30}"/>
              </a:ext>
            </a:extLst>
          </p:cNvPr>
          <p:cNvSpPr/>
          <p:nvPr/>
        </p:nvSpPr>
        <p:spPr>
          <a:xfrm>
            <a:off x="7014506" y="2170184"/>
            <a:ext cx="1820584" cy="81510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PENDIENTES</a:t>
            </a:r>
            <a:endParaRPr lang="es-CO" dirty="0"/>
          </a:p>
        </p:txBody>
      </p:sp>
      <p:sp>
        <p:nvSpPr>
          <p:cNvPr id="26" name="Rectángulo redondeado 65">
            <a:extLst>
              <a:ext uri="{FF2B5EF4-FFF2-40B4-BE49-F238E27FC236}">
                <a16:creationId xmlns:a16="http://schemas.microsoft.com/office/drawing/2014/main" id="{72D4322A-2775-45CB-9787-E01EE1BB47FE}"/>
              </a:ext>
            </a:extLst>
          </p:cNvPr>
          <p:cNvSpPr/>
          <p:nvPr/>
        </p:nvSpPr>
        <p:spPr>
          <a:xfrm>
            <a:off x="9143998" y="2201988"/>
            <a:ext cx="1820584" cy="81510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RETIRADAS</a:t>
            </a:r>
            <a:endParaRPr lang="es-CO" dirty="0"/>
          </a:p>
        </p:txBody>
      </p:sp>
      <p:sp>
        <p:nvSpPr>
          <p:cNvPr id="27" name="Rectángulo redondeado 69">
            <a:extLst>
              <a:ext uri="{FF2B5EF4-FFF2-40B4-BE49-F238E27FC236}">
                <a16:creationId xmlns:a16="http://schemas.microsoft.com/office/drawing/2014/main" id="{89898E43-9C1A-4232-A7B6-D2376D98B993}"/>
              </a:ext>
            </a:extLst>
          </p:cNvPr>
          <p:cNvSpPr/>
          <p:nvPr/>
        </p:nvSpPr>
        <p:spPr>
          <a:xfrm>
            <a:off x="3284605" y="4214124"/>
            <a:ext cx="2802251" cy="67056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APROBADAS PENDIENTES DE RESOLUCION</a:t>
            </a:r>
          </a:p>
        </p:txBody>
      </p:sp>
      <p:sp>
        <p:nvSpPr>
          <p:cNvPr id="28" name="Rectángulo redondeado 69">
            <a:extLst>
              <a:ext uri="{FF2B5EF4-FFF2-40B4-BE49-F238E27FC236}">
                <a16:creationId xmlns:a16="http://schemas.microsoft.com/office/drawing/2014/main" id="{2FEE1069-509A-4AD4-9CF5-D8BC66A0A5CC}"/>
              </a:ext>
            </a:extLst>
          </p:cNvPr>
          <p:cNvSpPr/>
          <p:nvPr/>
        </p:nvSpPr>
        <p:spPr>
          <a:xfrm>
            <a:off x="6121883" y="4209048"/>
            <a:ext cx="2802251" cy="67056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PARA PRÓXIMO COMITÉ</a:t>
            </a:r>
          </a:p>
        </p:txBody>
      </p:sp>
      <p:sp>
        <p:nvSpPr>
          <p:cNvPr id="29" name="Rectángulo redondeado 66">
            <a:extLst>
              <a:ext uri="{FF2B5EF4-FFF2-40B4-BE49-F238E27FC236}">
                <a16:creationId xmlns:a16="http://schemas.microsoft.com/office/drawing/2014/main" id="{A9371DA1-3993-4099-B1DE-E4B649D3F25B}"/>
              </a:ext>
            </a:extLst>
          </p:cNvPr>
          <p:cNvSpPr/>
          <p:nvPr/>
        </p:nvSpPr>
        <p:spPr>
          <a:xfrm>
            <a:off x="6838122" y="4944608"/>
            <a:ext cx="1255776" cy="633984"/>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28</a:t>
            </a:r>
          </a:p>
        </p:txBody>
      </p:sp>
      <p:sp>
        <p:nvSpPr>
          <p:cNvPr id="30" name="Rectángulo redondeado 69">
            <a:extLst>
              <a:ext uri="{FF2B5EF4-FFF2-40B4-BE49-F238E27FC236}">
                <a16:creationId xmlns:a16="http://schemas.microsoft.com/office/drawing/2014/main" id="{DCA06549-BCB1-4987-9D20-5030D4DDC0AB}"/>
              </a:ext>
            </a:extLst>
          </p:cNvPr>
          <p:cNvSpPr/>
          <p:nvPr/>
        </p:nvSpPr>
        <p:spPr>
          <a:xfrm>
            <a:off x="9008318" y="4233451"/>
            <a:ext cx="2802251" cy="67056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SANEAMIENTO POR PIEZA PROCESAL</a:t>
            </a:r>
          </a:p>
        </p:txBody>
      </p:sp>
      <p:sp>
        <p:nvSpPr>
          <p:cNvPr id="31" name="Rectángulo redondeado 66">
            <a:extLst>
              <a:ext uri="{FF2B5EF4-FFF2-40B4-BE49-F238E27FC236}">
                <a16:creationId xmlns:a16="http://schemas.microsoft.com/office/drawing/2014/main" id="{2BF6F0B3-453B-4981-85EF-6D23B2D9247C}"/>
              </a:ext>
            </a:extLst>
          </p:cNvPr>
          <p:cNvSpPr/>
          <p:nvPr/>
        </p:nvSpPr>
        <p:spPr>
          <a:xfrm>
            <a:off x="9904412" y="4962174"/>
            <a:ext cx="1255776" cy="633984"/>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141</a:t>
            </a:r>
          </a:p>
        </p:txBody>
      </p:sp>
      <p:sp>
        <p:nvSpPr>
          <p:cNvPr id="32" name="Rectángulo redondeado 66">
            <a:extLst>
              <a:ext uri="{FF2B5EF4-FFF2-40B4-BE49-F238E27FC236}">
                <a16:creationId xmlns:a16="http://schemas.microsoft.com/office/drawing/2014/main" id="{2988FE26-D168-45D0-871C-448E328A13F6}"/>
              </a:ext>
            </a:extLst>
          </p:cNvPr>
          <p:cNvSpPr/>
          <p:nvPr/>
        </p:nvSpPr>
        <p:spPr>
          <a:xfrm>
            <a:off x="8448674" y="1200480"/>
            <a:ext cx="3146489" cy="568576"/>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REDUCCIÓN DE UN </a:t>
            </a:r>
            <a:r>
              <a:rPr lang="es-CO" b="1" dirty="0">
                <a:solidFill>
                  <a:srgbClr val="C00000"/>
                </a:solidFill>
              </a:rPr>
              <a:t>86,5%</a:t>
            </a:r>
          </a:p>
        </p:txBody>
      </p:sp>
      <p:sp>
        <p:nvSpPr>
          <p:cNvPr id="33" name="Rectángulo redondeado 71">
            <a:extLst>
              <a:ext uri="{FF2B5EF4-FFF2-40B4-BE49-F238E27FC236}">
                <a16:creationId xmlns:a16="http://schemas.microsoft.com/office/drawing/2014/main" id="{9A33393B-EDF7-4909-A0D4-035D2501F965}"/>
              </a:ext>
            </a:extLst>
          </p:cNvPr>
          <p:cNvSpPr/>
          <p:nvPr/>
        </p:nvSpPr>
        <p:spPr>
          <a:xfrm>
            <a:off x="2432181" y="5655421"/>
            <a:ext cx="3060700" cy="44805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114 EN AA DE CANCELACION</a:t>
            </a:r>
          </a:p>
        </p:txBody>
      </p:sp>
      <p:sp>
        <p:nvSpPr>
          <p:cNvPr id="34" name="Rectángulo redondeado 71">
            <a:extLst>
              <a:ext uri="{FF2B5EF4-FFF2-40B4-BE49-F238E27FC236}">
                <a16:creationId xmlns:a16="http://schemas.microsoft.com/office/drawing/2014/main" id="{E9DB93E1-3AB5-4899-A4F6-823AFF08919C}"/>
              </a:ext>
            </a:extLst>
          </p:cNvPr>
          <p:cNvSpPr/>
          <p:nvPr/>
        </p:nvSpPr>
        <p:spPr>
          <a:xfrm>
            <a:off x="2438393" y="6153885"/>
            <a:ext cx="3571322" cy="44805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168 EN REVISON AA CANCELACION</a:t>
            </a:r>
          </a:p>
        </p:txBody>
      </p:sp>
      <p:cxnSp>
        <p:nvCxnSpPr>
          <p:cNvPr id="8" name="Conector recto 7">
            <a:extLst>
              <a:ext uri="{FF2B5EF4-FFF2-40B4-BE49-F238E27FC236}">
                <a16:creationId xmlns:a16="http://schemas.microsoft.com/office/drawing/2014/main" id="{9E6B1266-1BBC-4D5E-9D8D-9A560E816130}"/>
              </a:ext>
            </a:extLst>
          </p:cNvPr>
          <p:cNvCxnSpPr>
            <a:cxnSpLocks/>
            <a:stCxn id="2" idx="2"/>
          </p:cNvCxnSpPr>
          <p:nvPr/>
        </p:nvCxnSpPr>
        <p:spPr>
          <a:xfrm>
            <a:off x="5800935" y="3796256"/>
            <a:ext cx="0" cy="41279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FCBE718A-7A91-46DE-AF05-E1C807E419C4}"/>
              </a:ext>
            </a:extLst>
          </p:cNvPr>
          <p:cNvCxnSpPr/>
          <p:nvPr/>
        </p:nvCxnSpPr>
        <p:spPr>
          <a:xfrm>
            <a:off x="1724086" y="4028661"/>
            <a:ext cx="8453584"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56B14E2E-1247-4E2B-9760-D444BBA080EE}"/>
              </a:ext>
            </a:extLst>
          </p:cNvPr>
          <p:cNvCxnSpPr>
            <a:endCxn id="70" idx="0"/>
          </p:cNvCxnSpPr>
          <p:nvPr/>
        </p:nvCxnSpPr>
        <p:spPr>
          <a:xfrm flipH="1">
            <a:off x="1668686" y="4028661"/>
            <a:ext cx="55400" cy="198715"/>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D3D26748-274D-4F93-BA59-C73E6F4CC8BA}"/>
              </a:ext>
            </a:extLst>
          </p:cNvPr>
          <p:cNvCxnSpPr>
            <a:cxnSpLocks/>
            <a:stCxn id="28" idx="0"/>
          </p:cNvCxnSpPr>
          <p:nvPr/>
        </p:nvCxnSpPr>
        <p:spPr>
          <a:xfrm flipV="1">
            <a:off x="7523009" y="4018215"/>
            <a:ext cx="0" cy="19083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74BB21CB-D3FD-4EE9-8032-173301706D5F}"/>
              </a:ext>
            </a:extLst>
          </p:cNvPr>
          <p:cNvCxnSpPr>
            <a:stCxn id="30" idx="0"/>
          </p:cNvCxnSpPr>
          <p:nvPr/>
        </p:nvCxnSpPr>
        <p:spPr>
          <a:xfrm flipH="1" flipV="1">
            <a:off x="10177670" y="4028661"/>
            <a:ext cx="231774" cy="20479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B93CA776-A306-4C28-AA51-8B2194D03EC8}"/>
              </a:ext>
            </a:extLst>
          </p:cNvPr>
          <p:cNvCxnSpPr>
            <a:stCxn id="72" idx="2"/>
          </p:cNvCxnSpPr>
          <p:nvPr/>
        </p:nvCxnSpPr>
        <p:spPr>
          <a:xfrm>
            <a:off x="1625595" y="5611901"/>
            <a:ext cx="43091" cy="696134"/>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Conector recto 38">
            <a:extLst>
              <a:ext uri="{FF2B5EF4-FFF2-40B4-BE49-F238E27FC236}">
                <a16:creationId xmlns:a16="http://schemas.microsoft.com/office/drawing/2014/main" id="{58FAF88A-A268-494B-992C-D51A96BA8980}"/>
              </a:ext>
            </a:extLst>
          </p:cNvPr>
          <p:cNvCxnSpPr>
            <a:endCxn id="33" idx="1"/>
          </p:cNvCxnSpPr>
          <p:nvPr/>
        </p:nvCxnSpPr>
        <p:spPr>
          <a:xfrm flipV="1">
            <a:off x="1668686" y="5879449"/>
            <a:ext cx="763495" cy="451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Conector recto 40">
            <a:extLst>
              <a:ext uri="{FF2B5EF4-FFF2-40B4-BE49-F238E27FC236}">
                <a16:creationId xmlns:a16="http://schemas.microsoft.com/office/drawing/2014/main" id="{E3AC02E1-EEBF-435D-AC33-B442F2C3851F}"/>
              </a:ext>
            </a:extLst>
          </p:cNvPr>
          <p:cNvCxnSpPr>
            <a:endCxn id="34" idx="1"/>
          </p:cNvCxnSpPr>
          <p:nvPr/>
        </p:nvCxnSpPr>
        <p:spPr>
          <a:xfrm>
            <a:off x="1668686" y="6308035"/>
            <a:ext cx="769707" cy="6987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2" name="Es igual a 41">
            <a:extLst>
              <a:ext uri="{FF2B5EF4-FFF2-40B4-BE49-F238E27FC236}">
                <a16:creationId xmlns:a16="http://schemas.microsoft.com/office/drawing/2014/main" id="{E163F890-2FC0-4564-AD38-75D1B3ACAD29}"/>
              </a:ext>
            </a:extLst>
          </p:cNvPr>
          <p:cNvSpPr/>
          <p:nvPr/>
        </p:nvSpPr>
        <p:spPr>
          <a:xfrm>
            <a:off x="2454030" y="3283919"/>
            <a:ext cx="605478" cy="437969"/>
          </a:xfrm>
          <a:prstGeom prst="mathEqual">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43" name="Cruz 42">
            <a:extLst>
              <a:ext uri="{FF2B5EF4-FFF2-40B4-BE49-F238E27FC236}">
                <a16:creationId xmlns:a16="http://schemas.microsoft.com/office/drawing/2014/main" id="{86035639-CFC0-45F2-BD3C-CCEBAA0838EA}"/>
              </a:ext>
            </a:extLst>
          </p:cNvPr>
          <p:cNvSpPr/>
          <p:nvPr/>
        </p:nvSpPr>
        <p:spPr>
          <a:xfrm>
            <a:off x="4543266" y="3270307"/>
            <a:ext cx="534809" cy="437966"/>
          </a:xfrm>
          <a:prstGeom prst="plus">
            <a:avLst>
              <a:gd name="adj" fmla="val 34078"/>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8" name="Cruz 57">
            <a:extLst>
              <a:ext uri="{FF2B5EF4-FFF2-40B4-BE49-F238E27FC236}">
                <a16:creationId xmlns:a16="http://schemas.microsoft.com/office/drawing/2014/main" id="{4426F2D5-9B7E-43DD-BD61-BCDFDED3FF23}"/>
              </a:ext>
            </a:extLst>
          </p:cNvPr>
          <p:cNvSpPr/>
          <p:nvPr/>
        </p:nvSpPr>
        <p:spPr>
          <a:xfrm>
            <a:off x="6572487" y="3277761"/>
            <a:ext cx="534809" cy="437966"/>
          </a:xfrm>
          <a:prstGeom prst="plus">
            <a:avLst>
              <a:gd name="adj" fmla="val 34078"/>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9" name="Cruz 58">
            <a:extLst>
              <a:ext uri="{FF2B5EF4-FFF2-40B4-BE49-F238E27FC236}">
                <a16:creationId xmlns:a16="http://schemas.microsoft.com/office/drawing/2014/main" id="{CCDE0406-1CAF-4463-82C1-A240374A6B72}"/>
              </a:ext>
            </a:extLst>
          </p:cNvPr>
          <p:cNvSpPr/>
          <p:nvPr/>
        </p:nvSpPr>
        <p:spPr>
          <a:xfrm>
            <a:off x="8740913" y="3260281"/>
            <a:ext cx="534809" cy="437966"/>
          </a:xfrm>
          <a:prstGeom prst="plus">
            <a:avLst>
              <a:gd name="adj" fmla="val 34078"/>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45" name="Conector: angular 44">
            <a:extLst>
              <a:ext uri="{FF2B5EF4-FFF2-40B4-BE49-F238E27FC236}">
                <a16:creationId xmlns:a16="http://schemas.microsoft.com/office/drawing/2014/main" id="{443327E7-6AEA-4358-90AA-CD79E9BC48CD}"/>
              </a:ext>
            </a:extLst>
          </p:cNvPr>
          <p:cNvCxnSpPr>
            <a:stCxn id="25" idx="0"/>
            <a:endCxn id="32" idx="1"/>
          </p:cNvCxnSpPr>
          <p:nvPr/>
        </p:nvCxnSpPr>
        <p:spPr>
          <a:xfrm rot="5400000" flipH="1" flipV="1">
            <a:off x="7844028" y="1565538"/>
            <a:ext cx="685416" cy="523876"/>
          </a:xfrm>
          <a:prstGeom prst="bent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154501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ángulo redondeado 9">
            <a:extLst>
              <a:ext uri="{FF2B5EF4-FFF2-40B4-BE49-F238E27FC236}">
                <a16:creationId xmlns:a16="http://schemas.microsoft.com/office/drawing/2014/main" id="{3A665C26-DF86-4C06-ACBA-B44CAA3DCEC8}"/>
              </a:ext>
            </a:extLst>
          </p:cNvPr>
          <p:cNvSpPr/>
          <p:nvPr/>
        </p:nvSpPr>
        <p:spPr>
          <a:xfrm>
            <a:off x="8397728" y="4800222"/>
            <a:ext cx="3416445" cy="1225167"/>
          </a:xfrm>
          <a:prstGeom prst="roundRect">
            <a:avLst/>
          </a:prstGeom>
          <a:solidFill>
            <a:srgbClr val="002060"/>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1400" b="1" dirty="0">
                <a:solidFill>
                  <a:schemeClr val="bg1"/>
                </a:solidFill>
                <a:latin typeface="Arial" panose="020B0604020202020204" pitchFamily="34" charset="0"/>
                <a:cs typeface="Arial" panose="020B0604020202020204" pitchFamily="34" charset="0"/>
              </a:rPr>
              <a:t>PROYECCIÓN VENTAS A TRAVÉS DE LIQUIDADOR</a:t>
            </a:r>
          </a:p>
          <a:p>
            <a:r>
              <a:rPr lang="es-CO" b="1" dirty="0">
                <a:solidFill>
                  <a:srgbClr val="C00000"/>
                </a:solidFill>
                <a:latin typeface="Arial" panose="020B0604020202020204" pitchFamily="34" charset="0"/>
                <a:cs typeface="Arial" panose="020B0604020202020204" pitchFamily="34" charset="0"/>
              </a:rPr>
              <a:t>141 FMI </a:t>
            </a:r>
            <a:r>
              <a:rPr lang="es-CO" b="1">
                <a:solidFill>
                  <a:srgbClr val="C00000"/>
                </a:solidFill>
                <a:latin typeface="Arial" panose="020B0604020202020204" pitchFamily="34" charset="0"/>
                <a:cs typeface="Arial" panose="020B0604020202020204" pitchFamily="34" charset="0"/>
              </a:rPr>
              <a:t>por $62.053.018.590 </a:t>
            </a:r>
            <a:r>
              <a:rPr lang="es-CO" b="1" dirty="0">
                <a:solidFill>
                  <a:srgbClr val="C00000"/>
                </a:solidFill>
                <a:latin typeface="Arial" panose="020B0604020202020204" pitchFamily="34" charset="0"/>
                <a:cs typeface="Arial" panose="020B0604020202020204" pitchFamily="34" charset="0"/>
              </a:rPr>
              <a:t>aprox.</a:t>
            </a:r>
          </a:p>
        </p:txBody>
      </p:sp>
      <p:sp>
        <p:nvSpPr>
          <p:cNvPr id="8" name="CuadroTexto 7"/>
          <p:cNvSpPr txBox="1"/>
          <p:nvPr/>
        </p:nvSpPr>
        <p:spPr>
          <a:xfrm>
            <a:off x="7016602" y="666749"/>
            <a:ext cx="3365500" cy="369332"/>
          </a:xfrm>
          <a:prstGeom prst="rect">
            <a:avLst/>
          </a:prstGeom>
          <a:noFill/>
        </p:spPr>
        <p:txBody>
          <a:bodyPr wrap="square" rtlCol="0">
            <a:spAutoFit/>
          </a:bodyPr>
          <a:lstStyle/>
          <a:p>
            <a:pPr algn="r"/>
            <a:r>
              <a:rPr lang="es-ES">
                <a:solidFill>
                  <a:schemeClr val="bg1"/>
                </a:solidFill>
                <a:latin typeface="Lato Regular"/>
                <a:cs typeface="Lato Regular"/>
              </a:rPr>
              <a:t>Inventario</a:t>
            </a:r>
            <a:endParaRPr lang="es-ES" dirty="0">
              <a:solidFill>
                <a:schemeClr val="bg1"/>
              </a:solidFill>
              <a:latin typeface="Lato Regular"/>
              <a:cs typeface="Lato Regular"/>
            </a:endParaRPr>
          </a:p>
        </p:txBody>
      </p:sp>
      <p:sp>
        <p:nvSpPr>
          <p:cNvPr id="11" name="Rectángulo 10">
            <a:extLst>
              <a:ext uri="{FF2B5EF4-FFF2-40B4-BE49-F238E27FC236}">
                <a16:creationId xmlns:a16="http://schemas.microsoft.com/office/drawing/2014/main" id="{FA2CDEFA-526F-4E98-9FF8-AB9DA422F40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a:extLst>
              <a:ext uri="{FF2B5EF4-FFF2-40B4-BE49-F238E27FC236}">
                <a16:creationId xmlns:a16="http://schemas.microsoft.com/office/drawing/2014/main" id="{B8B5BD09-8C90-4783-92E2-BC68CEB51B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1278543D-9E69-4DF1-A619-EF67A63CFE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 name="CuadroTexto 8">
            <a:extLst>
              <a:ext uri="{FF2B5EF4-FFF2-40B4-BE49-F238E27FC236}">
                <a16:creationId xmlns:a16="http://schemas.microsoft.com/office/drawing/2014/main" id="{51FD5DFE-6050-4FFA-8814-CB6F2CA5FFBE}"/>
              </a:ext>
            </a:extLst>
          </p:cNvPr>
          <p:cNvSpPr txBox="1"/>
          <p:nvPr/>
        </p:nvSpPr>
        <p:spPr>
          <a:xfrm>
            <a:off x="1481456" y="570788"/>
            <a:ext cx="6777866" cy="646331"/>
          </a:xfrm>
          <a:prstGeom prst="rect">
            <a:avLst/>
          </a:prstGeom>
          <a:noFill/>
        </p:spPr>
        <p:txBody>
          <a:bodyPr wrap="square" rtlCol="0">
            <a:spAutoFit/>
          </a:bodyPr>
          <a:lstStyle/>
          <a:p>
            <a:pPr algn="ctr"/>
            <a:r>
              <a:rPr lang="es-ES" sz="3600" b="1" dirty="0">
                <a:solidFill>
                  <a:schemeClr val="accent5">
                    <a:lumMod val="75000"/>
                  </a:schemeClr>
                </a:solidFill>
                <a:latin typeface="+mj-lt"/>
                <a:ea typeface="+mj-ea"/>
                <a:cs typeface="+mj-cs"/>
              </a:rPr>
              <a:t>Alistamiento Inmuebles Sociales</a:t>
            </a:r>
          </a:p>
        </p:txBody>
      </p:sp>
      <p:sp>
        <p:nvSpPr>
          <p:cNvPr id="46" name="Rectángulo redondeado 9">
            <a:extLst>
              <a:ext uri="{FF2B5EF4-FFF2-40B4-BE49-F238E27FC236}">
                <a16:creationId xmlns:a16="http://schemas.microsoft.com/office/drawing/2014/main" id="{325D813D-ECBF-4FD2-9154-35F7FDCB186D}"/>
              </a:ext>
            </a:extLst>
          </p:cNvPr>
          <p:cNvSpPr/>
          <p:nvPr/>
        </p:nvSpPr>
        <p:spPr>
          <a:xfrm>
            <a:off x="5404486" y="2596192"/>
            <a:ext cx="1350580" cy="1036226"/>
          </a:xfrm>
          <a:prstGeom prst="round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b="1" dirty="0">
                <a:solidFill>
                  <a:schemeClr val="bg1"/>
                </a:solidFill>
                <a:latin typeface="Arial" panose="020B0604020202020204" pitchFamily="34" charset="0"/>
                <a:cs typeface="Arial" panose="020B0604020202020204" pitchFamily="34" charset="0"/>
              </a:rPr>
              <a:t>APROBADOS Y VIGENTES</a:t>
            </a:r>
          </a:p>
          <a:p>
            <a:pPr algn="ctr"/>
            <a:r>
              <a:rPr lang="es-CO" b="1" dirty="0">
                <a:solidFill>
                  <a:srgbClr val="C00000"/>
                </a:solidFill>
                <a:latin typeface="Arial" panose="020B0604020202020204" pitchFamily="34" charset="0"/>
                <a:cs typeface="Arial" panose="020B0604020202020204" pitchFamily="34" charset="0"/>
              </a:rPr>
              <a:t>541</a:t>
            </a:r>
          </a:p>
        </p:txBody>
      </p:sp>
      <p:cxnSp>
        <p:nvCxnSpPr>
          <p:cNvPr id="35" name="Conector recto de flecha 34">
            <a:extLst>
              <a:ext uri="{FF2B5EF4-FFF2-40B4-BE49-F238E27FC236}">
                <a16:creationId xmlns:a16="http://schemas.microsoft.com/office/drawing/2014/main" id="{20A9B7DE-FA49-4DFC-B292-5916EF330BCB}"/>
              </a:ext>
            </a:extLst>
          </p:cNvPr>
          <p:cNvCxnSpPr>
            <a:cxnSpLocks/>
            <a:stCxn id="26" idx="3"/>
            <a:endCxn id="46" idx="1"/>
          </p:cNvCxnSpPr>
          <p:nvPr/>
        </p:nvCxnSpPr>
        <p:spPr>
          <a:xfrm flipV="1">
            <a:off x="4448042" y="3114305"/>
            <a:ext cx="956444" cy="886827"/>
          </a:xfrm>
          <a:prstGeom prst="straightConnector1">
            <a:avLst/>
          </a:prstGeom>
          <a:ln w="28575">
            <a:solidFill>
              <a:srgbClr val="C00000"/>
            </a:solidFill>
            <a:tailEnd type="triangle"/>
          </a:ln>
        </p:spPr>
        <p:style>
          <a:lnRef idx="3">
            <a:schemeClr val="accent3"/>
          </a:lnRef>
          <a:fillRef idx="0">
            <a:schemeClr val="accent3"/>
          </a:fillRef>
          <a:effectRef idx="2">
            <a:schemeClr val="accent3"/>
          </a:effectRef>
          <a:fontRef idx="minor">
            <a:schemeClr val="tx1"/>
          </a:fontRef>
        </p:style>
      </p:cxnSp>
      <p:cxnSp>
        <p:nvCxnSpPr>
          <p:cNvPr id="38" name="Conector recto de flecha 37">
            <a:extLst>
              <a:ext uri="{FF2B5EF4-FFF2-40B4-BE49-F238E27FC236}">
                <a16:creationId xmlns:a16="http://schemas.microsoft.com/office/drawing/2014/main" id="{2034A9C8-A86B-46DD-A428-BFB586680144}"/>
              </a:ext>
            </a:extLst>
          </p:cNvPr>
          <p:cNvCxnSpPr>
            <a:cxnSpLocks/>
            <a:stCxn id="64" idx="3"/>
            <a:endCxn id="26" idx="1"/>
          </p:cNvCxnSpPr>
          <p:nvPr/>
        </p:nvCxnSpPr>
        <p:spPr>
          <a:xfrm>
            <a:off x="2371595" y="3446432"/>
            <a:ext cx="759506" cy="554700"/>
          </a:xfrm>
          <a:prstGeom prst="straightConnector1">
            <a:avLst/>
          </a:prstGeom>
          <a:ln w="28575">
            <a:solidFill>
              <a:srgbClr val="C00000"/>
            </a:solidFill>
            <a:tailEnd type="triangle"/>
          </a:ln>
        </p:spPr>
        <p:style>
          <a:lnRef idx="3">
            <a:schemeClr val="accent3"/>
          </a:lnRef>
          <a:fillRef idx="0">
            <a:schemeClr val="accent3"/>
          </a:fillRef>
          <a:effectRef idx="2">
            <a:schemeClr val="accent3"/>
          </a:effectRef>
          <a:fontRef idx="minor">
            <a:schemeClr val="tx1"/>
          </a:fontRef>
        </p:style>
      </p:cxnSp>
      <p:sp>
        <p:nvSpPr>
          <p:cNvPr id="51" name="Rectángulo redondeado 9">
            <a:extLst>
              <a:ext uri="{FF2B5EF4-FFF2-40B4-BE49-F238E27FC236}">
                <a16:creationId xmlns:a16="http://schemas.microsoft.com/office/drawing/2014/main" id="{71F235E1-83F7-4272-8DA4-809CCAB274FA}"/>
              </a:ext>
            </a:extLst>
          </p:cNvPr>
          <p:cNvSpPr/>
          <p:nvPr/>
        </p:nvSpPr>
        <p:spPr>
          <a:xfrm>
            <a:off x="9733315" y="2827034"/>
            <a:ext cx="1350580" cy="574542"/>
          </a:xfrm>
          <a:prstGeom prst="round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b="1" dirty="0">
                <a:solidFill>
                  <a:schemeClr val="bg1"/>
                </a:solidFill>
                <a:latin typeface="Arial" panose="020B0604020202020204" pitchFamily="34" charset="0"/>
                <a:cs typeface="Arial" panose="020B0604020202020204" pitchFamily="34" charset="0"/>
              </a:rPr>
              <a:t>PUBLICADOS</a:t>
            </a:r>
          </a:p>
          <a:p>
            <a:pPr algn="ctr"/>
            <a:r>
              <a:rPr lang="es-CO" b="1" dirty="0">
                <a:solidFill>
                  <a:srgbClr val="C00000"/>
                </a:solidFill>
                <a:latin typeface="Arial" panose="020B0604020202020204" pitchFamily="34" charset="0"/>
                <a:cs typeface="Arial" panose="020B0604020202020204" pitchFamily="34" charset="0"/>
              </a:rPr>
              <a:t>230</a:t>
            </a:r>
          </a:p>
        </p:txBody>
      </p:sp>
      <p:cxnSp>
        <p:nvCxnSpPr>
          <p:cNvPr id="54" name="Conector recto de flecha 53">
            <a:extLst>
              <a:ext uri="{FF2B5EF4-FFF2-40B4-BE49-F238E27FC236}">
                <a16:creationId xmlns:a16="http://schemas.microsoft.com/office/drawing/2014/main" id="{A0687D55-DD6D-478F-B40E-AD9AA0840654}"/>
              </a:ext>
            </a:extLst>
          </p:cNvPr>
          <p:cNvCxnSpPr>
            <a:cxnSpLocks/>
            <a:stCxn id="26" idx="3"/>
            <a:endCxn id="34" idx="1"/>
          </p:cNvCxnSpPr>
          <p:nvPr/>
        </p:nvCxnSpPr>
        <p:spPr>
          <a:xfrm>
            <a:off x="4448042" y="4001132"/>
            <a:ext cx="890565" cy="1210729"/>
          </a:xfrm>
          <a:prstGeom prst="straightConnector1">
            <a:avLst/>
          </a:prstGeom>
          <a:ln w="28575">
            <a:solidFill>
              <a:srgbClr val="C00000"/>
            </a:solidFill>
            <a:tailEnd type="triangle"/>
          </a:ln>
        </p:spPr>
        <p:style>
          <a:lnRef idx="3">
            <a:schemeClr val="accent3"/>
          </a:lnRef>
          <a:fillRef idx="0">
            <a:schemeClr val="accent3"/>
          </a:fillRef>
          <a:effectRef idx="2">
            <a:schemeClr val="accent3"/>
          </a:effectRef>
          <a:fontRef idx="minor">
            <a:schemeClr val="tx1"/>
          </a:fontRef>
        </p:style>
      </p:cxnSp>
      <p:cxnSp>
        <p:nvCxnSpPr>
          <p:cNvPr id="57" name="Conector recto de flecha 56">
            <a:extLst>
              <a:ext uri="{FF2B5EF4-FFF2-40B4-BE49-F238E27FC236}">
                <a16:creationId xmlns:a16="http://schemas.microsoft.com/office/drawing/2014/main" id="{D60B414D-DD86-4E40-8579-48AAC3CFF0D7}"/>
              </a:ext>
            </a:extLst>
          </p:cNvPr>
          <p:cNvCxnSpPr>
            <a:cxnSpLocks/>
            <a:stCxn id="46" idx="3"/>
            <a:endCxn id="51" idx="1"/>
          </p:cNvCxnSpPr>
          <p:nvPr/>
        </p:nvCxnSpPr>
        <p:spPr>
          <a:xfrm>
            <a:off x="6755066" y="3114305"/>
            <a:ext cx="2978249" cy="0"/>
          </a:xfrm>
          <a:prstGeom prst="straightConnector1">
            <a:avLst/>
          </a:prstGeom>
          <a:ln w="28575">
            <a:solidFill>
              <a:srgbClr val="C00000"/>
            </a:solidFill>
            <a:tailEnd type="triangle"/>
          </a:ln>
        </p:spPr>
        <p:style>
          <a:lnRef idx="3">
            <a:schemeClr val="accent3"/>
          </a:lnRef>
          <a:fillRef idx="0">
            <a:schemeClr val="accent3"/>
          </a:fillRef>
          <a:effectRef idx="2">
            <a:schemeClr val="accent3"/>
          </a:effectRef>
          <a:fontRef idx="minor">
            <a:schemeClr val="tx1"/>
          </a:fontRef>
        </p:style>
      </p:cxnSp>
      <p:sp>
        <p:nvSpPr>
          <p:cNvPr id="64" name="Rectángulo redondeado 9">
            <a:extLst>
              <a:ext uri="{FF2B5EF4-FFF2-40B4-BE49-F238E27FC236}">
                <a16:creationId xmlns:a16="http://schemas.microsoft.com/office/drawing/2014/main" id="{760FC8EA-BB91-4954-85C3-58E3A2B7BC1E}"/>
              </a:ext>
            </a:extLst>
          </p:cNvPr>
          <p:cNvSpPr/>
          <p:nvPr/>
        </p:nvSpPr>
        <p:spPr>
          <a:xfrm>
            <a:off x="1182593" y="2943144"/>
            <a:ext cx="1189002" cy="1006576"/>
          </a:xfrm>
          <a:prstGeom prst="round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200" b="1" dirty="0">
                <a:solidFill>
                  <a:srgbClr val="C00000"/>
                </a:solidFill>
              </a:rPr>
              <a:t>2028</a:t>
            </a:r>
          </a:p>
        </p:txBody>
      </p:sp>
      <p:sp>
        <p:nvSpPr>
          <p:cNvPr id="26" name="Rectángulo redondeado 9">
            <a:extLst>
              <a:ext uri="{FF2B5EF4-FFF2-40B4-BE49-F238E27FC236}">
                <a16:creationId xmlns:a16="http://schemas.microsoft.com/office/drawing/2014/main" id="{C75A88C8-73FE-4C59-84C3-1666CB04ED48}"/>
              </a:ext>
            </a:extLst>
          </p:cNvPr>
          <p:cNvSpPr/>
          <p:nvPr/>
        </p:nvSpPr>
        <p:spPr>
          <a:xfrm>
            <a:off x="3131101" y="3700334"/>
            <a:ext cx="1316941" cy="601595"/>
          </a:xfrm>
          <a:prstGeom prst="roundRect">
            <a:avLst>
              <a:gd name="adj" fmla="val 18870"/>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b="1" dirty="0">
                <a:solidFill>
                  <a:schemeClr val="bg1"/>
                </a:solidFill>
                <a:latin typeface="Arial" panose="020B0604020202020204" pitchFamily="34" charset="0"/>
                <a:cs typeface="Arial" panose="020B0604020202020204" pitchFamily="34" charset="0"/>
              </a:rPr>
              <a:t>CON VIABILIDAD</a:t>
            </a:r>
          </a:p>
          <a:p>
            <a:pPr algn="ctr"/>
            <a:r>
              <a:rPr lang="es-CO" b="1" dirty="0">
                <a:solidFill>
                  <a:srgbClr val="C00000"/>
                </a:solidFill>
                <a:latin typeface="Arial" panose="020B0604020202020204" pitchFamily="34" charset="0"/>
                <a:cs typeface="Arial" panose="020B0604020202020204" pitchFamily="34" charset="0"/>
              </a:rPr>
              <a:t>1550</a:t>
            </a:r>
          </a:p>
        </p:txBody>
      </p:sp>
      <p:cxnSp>
        <p:nvCxnSpPr>
          <p:cNvPr id="39" name="Conector recto de flecha 37">
            <a:extLst>
              <a:ext uri="{FF2B5EF4-FFF2-40B4-BE49-F238E27FC236}">
                <a16:creationId xmlns:a16="http://schemas.microsoft.com/office/drawing/2014/main" id="{F68D0493-8F7F-47CB-A3C3-46FDD5BAE3E6}"/>
              </a:ext>
            </a:extLst>
          </p:cNvPr>
          <p:cNvCxnSpPr>
            <a:cxnSpLocks/>
            <a:stCxn id="64" idx="3"/>
            <a:endCxn id="49" idx="1"/>
          </p:cNvCxnSpPr>
          <p:nvPr/>
        </p:nvCxnSpPr>
        <p:spPr>
          <a:xfrm flipV="1">
            <a:off x="2371595" y="2737439"/>
            <a:ext cx="772758" cy="708993"/>
          </a:xfrm>
          <a:prstGeom prst="straightConnector1">
            <a:avLst/>
          </a:prstGeom>
          <a:ln w="28575">
            <a:solidFill>
              <a:srgbClr val="C00000"/>
            </a:solidFill>
            <a:tailEnd type="triangle"/>
          </a:ln>
        </p:spPr>
        <p:style>
          <a:lnRef idx="3">
            <a:schemeClr val="accent3"/>
          </a:lnRef>
          <a:fillRef idx="0">
            <a:schemeClr val="accent3"/>
          </a:fillRef>
          <a:effectRef idx="2">
            <a:schemeClr val="accent3"/>
          </a:effectRef>
          <a:fontRef idx="minor">
            <a:schemeClr val="tx1"/>
          </a:fontRef>
        </p:style>
      </p:cxnSp>
      <p:sp>
        <p:nvSpPr>
          <p:cNvPr id="48" name="Rectángulo redondeado 9">
            <a:extLst>
              <a:ext uri="{FF2B5EF4-FFF2-40B4-BE49-F238E27FC236}">
                <a16:creationId xmlns:a16="http://schemas.microsoft.com/office/drawing/2014/main" id="{4B1579FE-1AC9-441A-AA5B-E5D2C4F28C1C}"/>
              </a:ext>
            </a:extLst>
          </p:cNvPr>
          <p:cNvSpPr/>
          <p:nvPr/>
        </p:nvSpPr>
        <p:spPr>
          <a:xfrm>
            <a:off x="5369920" y="3761321"/>
            <a:ext cx="1419712" cy="1036226"/>
          </a:xfrm>
          <a:prstGeom prst="roundRect">
            <a:avLst>
              <a:gd name="adj" fmla="val 16667"/>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b="1" dirty="0">
                <a:solidFill>
                  <a:schemeClr val="bg1"/>
                </a:solidFill>
                <a:latin typeface="Arial" panose="020B0604020202020204" pitchFamily="34" charset="0"/>
                <a:cs typeface="Arial" panose="020B0604020202020204" pitchFamily="34" charset="0"/>
              </a:rPr>
              <a:t>VENCIDOS A NOVIEMBRE 2020</a:t>
            </a:r>
          </a:p>
          <a:p>
            <a:pPr algn="ctr"/>
            <a:r>
              <a:rPr lang="es-CO" b="1" dirty="0">
                <a:solidFill>
                  <a:srgbClr val="C00000"/>
                </a:solidFill>
                <a:latin typeface="Arial" panose="020B0604020202020204" pitchFamily="34" charset="0"/>
                <a:cs typeface="Arial" panose="020B0604020202020204" pitchFamily="34" charset="0"/>
              </a:rPr>
              <a:t>165</a:t>
            </a:r>
          </a:p>
        </p:txBody>
      </p:sp>
      <p:cxnSp>
        <p:nvCxnSpPr>
          <p:cNvPr id="50" name="Conector recto de flecha 34">
            <a:extLst>
              <a:ext uri="{FF2B5EF4-FFF2-40B4-BE49-F238E27FC236}">
                <a16:creationId xmlns:a16="http://schemas.microsoft.com/office/drawing/2014/main" id="{074B5912-7F61-4237-A231-95483826A247}"/>
              </a:ext>
            </a:extLst>
          </p:cNvPr>
          <p:cNvCxnSpPr>
            <a:cxnSpLocks/>
            <a:stCxn id="26" idx="3"/>
            <a:endCxn id="48" idx="1"/>
          </p:cNvCxnSpPr>
          <p:nvPr/>
        </p:nvCxnSpPr>
        <p:spPr>
          <a:xfrm>
            <a:off x="4448042" y="4001132"/>
            <a:ext cx="921878" cy="278302"/>
          </a:xfrm>
          <a:prstGeom prst="straightConnector1">
            <a:avLst/>
          </a:prstGeom>
          <a:ln w="28575">
            <a:solidFill>
              <a:srgbClr val="C00000"/>
            </a:solidFill>
            <a:tailEnd type="triangle"/>
          </a:ln>
        </p:spPr>
        <p:style>
          <a:lnRef idx="3">
            <a:schemeClr val="accent3"/>
          </a:lnRef>
          <a:fillRef idx="0">
            <a:schemeClr val="accent3"/>
          </a:fillRef>
          <a:effectRef idx="2">
            <a:schemeClr val="accent3"/>
          </a:effectRef>
          <a:fontRef idx="minor">
            <a:schemeClr val="tx1"/>
          </a:fontRef>
        </p:style>
      </p:cxnSp>
      <p:sp>
        <p:nvSpPr>
          <p:cNvPr id="49" name="Rectángulo redondeado 9">
            <a:extLst>
              <a:ext uri="{FF2B5EF4-FFF2-40B4-BE49-F238E27FC236}">
                <a16:creationId xmlns:a16="http://schemas.microsoft.com/office/drawing/2014/main" id="{524C53AC-88DA-4495-91D1-55F3C9884B22}"/>
              </a:ext>
            </a:extLst>
          </p:cNvPr>
          <p:cNvSpPr/>
          <p:nvPr/>
        </p:nvSpPr>
        <p:spPr>
          <a:xfrm>
            <a:off x="3144353" y="2418433"/>
            <a:ext cx="1316941" cy="638011"/>
          </a:xfrm>
          <a:prstGeom prst="round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b="1" dirty="0">
                <a:solidFill>
                  <a:schemeClr val="bg1"/>
                </a:solidFill>
                <a:latin typeface="Arial" panose="020B0604020202020204" pitchFamily="34" charset="0"/>
                <a:cs typeface="Arial" panose="020B0604020202020204" pitchFamily="34" charset="0"/>
              </a:rPr>
              <a:t>SIN VIABILIDAD (SANEAMIENTO)</a:t>
            </a:r>
          </a:p>
          <a:p>
            <a:pPr algn="ctr"/>
            <a:r>
              <a:rPr lang="es-CO" sz="1000" b="1" dirty="0">
                <a:solidFill>
                  <a:srgbClr val="C00000"/>
                </a:solidFill>
                <a:latin typeface="Arial" panose="020B0604020202020204" pitchFamily="34" charset="0"/>
                <a:cs typeface="Arial" panose="020B0604020202020204" pitchFamily="34" charset="0"/>
              </a:rPr>
              <a:t>         </a:t>
            </a:r>
            <a:r>
              <a:rPr lang="es-CO" b="1" dirty="0">
                <a:solidFill>
                  <a:srgbClr val="C00000"/>
                </a:solidFill>
                <a:latin typeface="Arial" panose="020B0604020202020204" pitchFamily="34" charset="0"/>
                <a:cs typeface="Arial" panose="020B0604020202020204" pitchFamily="34" charset="0"/>
              </a:rPr>
              <a:t>478</a:t>
            </a:r>
            <a:r>
              <a:rPr lang="es-CO" sz="1000" b="1" dirty="0">
                <a:solidFill>
                  <a:srgbClr val="C00000"/>
                </a:solidFill>
                <a:latin typeface="Arial" panose="020B0604020202020204" pitchFamily="34" charset="0"/>
                <a:cs typeface="Arial" panose="020B0604020202020204" pitchFamily="34" charset="0"/>
              </a:rPr>
              <a:t>	</a:t>
            </a:r>
          </a:p>
        </p:txBody>
      </p:sp>
      <p:sp>
        <p:nvSpPr>
          <p:cNvPr id="34" name="Rectángulo redondeado 9">
            <a:extLst>
              <a:ext uri="{FF2B5EF4-FFF2-40B4-BE49-F238E27FC236}">
                <a16:creationId xmlns:a16="http://schemas.microsoft.com/office/drawing/2014/main" id="{2E28F654-769F-44B9-AED8-2FBE62D370CD}"/>
              </a:ext>
            </a:extLst>
          </p:cNvPr>
          <p:cNvSpPr/>
          <p:nvPr/>
        </p:nvSpPr>
        <p:spPr>
          <a:xfrm>
            <a:off x="5338607" y="4918538"/>
            <a:ext cx="1487698" cy="586646"/>
          </a:xfrm>
          <a:prstGeom prst="round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b="1" dirty="0">
                <a:solidFill>
                  <a:schemeClr val="bg1"/>
                </a:solidFill>
                <a:latin typeface="Arial" panose="020B0604020202020204" pitchFamily="34" charset="0"/>
                <a:cs typeface="Arial" panose="020B0604020202020204" pitchFamily="34" charset="0"/>
              </a:rPr>
              <a:t>EN TRAMITE</a:t>
            </a:r>
          </a:p>
          <a:p>
            <a:pPr algn="ctr"/>
            <a:r>
              <a:rPr lang="es-CO" b="1" dirty="0">
                <a:solidFill>
                  <a:srgbClr val="C00000"/>
                </a:solidFill>
                <a:latin typeface="Arial" panose="020B0604020202020204" pitchFamily="34" charset="0"/>
                <a:cs typeface="Arial" panose="020B0604020202020204" pitchFamily="34" charset="0"/>
              </a:rPr>
              <a:t>844</a:t>
            </a:r>
          </a:p>
        </p:txBody>
      </p:sp>
      <p:sp>
        <p:nvSpPr>
          <p:cNvPr id="25" name="CuadroTexto 24">
            <a:extLst>
              <a:ext uri="{FF2B5EF4-FFF2-40B4-BE49-F238E27FC236}">
                <a16:creationId xmlns:a16="http://schemas.microsoft.com/office/drawing/2014/main" id="{91B60DCA-AE71-4623-BFB0-573E4E1AD08B}"/>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 </a:t>
            </a:r>
          </a:p>
        </p:txBody>
      </p:sp>
      <p:sp>
        <p:nvSpPr>
          <p:cNvPr id="23" name="Rectángulo redondeado 65">
            <a:extLst>
              <a:ext uri="{FF2B5EF4-FFF2-40B4-BE49-F238E27FC236}">
                <a16:creationId xmlns:a16="http://schemas.microsoft.com/office/drawing/2014/main" id="{7C57C4F9-9079-461D-AAC9-28F5E1D9A12F}"/>
              </a:ext>
            </a:extLst>
          </p:cNvPr>
          <p:cNvSpPr/>
          <p:nvPr/>
        </p:nvSpPr>
        <p:spPr>
          <a:xfrm>
            <a:off x="768138" y="1384998"/>
            <a:ext cx="2124335" cy="81510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INVENTARIO GENERAL MATRIX 30/10/2020</a:t>
            </a:r>
            <a:endParaRPr lang="es-CO" dirty="0"/>
          </a:p>
        </p:txBody>
      </p:sp>
      <p:sp>
        <p:nvSpPr>
          <p:cNvPr id="24" name="Rectángulo redondeado 65">
            <a:extLst>
              <a:ext uri="{FF2B5EF4-FFF2-40B4-BE49-F238E27FC236}">
                <a16:creationId xmlns:a16="http://schemas.microsoft.com/office/drawing/2014/main" id="{671BFED6-7001-4B1F-B81E-7FD2AC70CC74}"/>
              </a:ext>
            </a:extLst>
          </p:cNvPr>
          <p:cNvSpPr/>
          <p:nvPr/>
        </p:nvSpPr>
        <p:spPr>
          <a:xfrm>
            <a:off x="3005119" y="1378597"/>
            <a:ext cx="1699403" cy="81510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VIABILIDAD JURIDICA</a:t>
            </a:r>
            <a:endParaRPr lang="es-CO" dirty="0"/>
          </a:p>
        </p:txBody>
      </p:sp>
      <p:sp>
        <p:nvSpPr>
          <p:cNvPr id="27" name="Rectángulo redondeado 65">
            <a:extLst>
              <a:ext uri="{FF2B5EF4-FFF2-40B4-BE49-F238E27FC236}">
                <a16:creationId xmlns:a16="http://schemas.microsoft.com/office/drawing/2014/main" id="{D25573AA-1D99-4E93-BD78-2C5DE25448F1}"/>
              </a:ext>
            </a:extLst>
          </p:cNvPr>
          <p:cNvSpPr/>
          <p:nvPr/>
        </p:nvSpPr>
        <p:spPr>
          <a:xfrm>
            <a:off x="5246298" y="1384998"/>
            <a:ext cx="1699403" cy="81510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VIABILIDAD TÉCNICA</a:t>
            </a:r>
            <a:endParaRPr lang="es-CO" dirty="0"/>
          </a:p>
        </p:txBody>
      </p:sp>
      <p:sp>
        <p:nvSpPr>
          <p:cNvPr id="28" name="Rectángulo redondeado 65">
            <a:extLst>
              <a:ext uri="{FF2B5EF4-FFF2-40B4-BE49-F238E27FC236}">
                <a16:creationId xmlns:a16="http://schemas.microsoft.com/office/drawing/2014/main" id="{FCCA2D7D-706C-43DA-A110-AD4C06A84B04}"/>
              </a:ext>
            </a:extLst>
          </p:cNvPr>
          <p:cNvSpPr/>
          <p:nvPr/>
        </p:nvSpPr>
        <p:spPr>
          <a:xfrm>
            <a:off x="7487478" y="1361631"/>
            <a:ext cx="1699403" cy="81510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COMERCIAL</a:t>
            </a:r>
            <a:endParaRPr lang="es-CO" dirty="0"/>
          </a:p>
        </p:txBody>
      </p:sp>
      <p:sp>
        <p:nvSpPr>
          <p:cNvPr id="29" name="Rectángulo redondeado 65">
            <a:extLst>
              <a:ext uri="{FF2B5EF4-FFF2-40B4-BE49-F238E27FC236}">
                <a16:creationId xmlns:a16="http://schemas.microsoft.com/office/drawing/2014/main" id="{994EF917-092A-4E5E-B610-DD019E663390}"/>
              </a:ext>
            </a:extLst>
          </p:cNvPr>
          <p:cNvSpPr/>
          <p:nvPr/>
        </p:nvSpPr>
        <p:spPr>
          <a:xfrm>
            <a:off x="9532400" y="1331939"/>
            <a:ext cx="1699403" cy="81510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CISA</a:t>
            </a:r>
            <a:endParaRPr lang="es-CO" dirty="0"/>
          </a:p>
        </p:txBody>
      </p:sp>
      <p:cxnSp>
        <p:nvCxnSpPr>
          <p:cNvPr id="58" name="Conector recto de flecha 37">
            <a:extLst>
              <a:ext uri="{FF2B5EF4-FFF2-40B4-BE49-F238E27FC236}">
                <a16:creationId xmlns:a16="http://schemas.microsoft.com/office/drawing/2014/main" id="{DC00904E-C83E-4B2D-AA2E-248868F1171F}"/>
              </a:ext>
            </a:extLst>
          </p:cNvPr>
          <p:cNvCxnSpPr>
            <a:cxnSpLocks/>
            <a:stCxn id="51" idx="2"/>
            <a:endCxn id="60" idx="0"/>
          </p:cNvCxnSpPr>
          <p:nvPr/>
        </p:nvCxnSpPr>
        <p:spPr>
          <a:xfrm flipH="1">
            <a:off x="10407049" y="3401576"/>
            <a:ext cx="1556" cy="543933"/>
          </a:xfrm>
          <a:prstGeom prst="straightConnector1">
            <a:avLst/>
          </a:prstGeom>
          <a:ln w="28575">
            <a:solidFill>
              <a:srgbClr val="C00000"/>
            </a:solidFill>
            <a:tailEnd type="triangle"/>
          </a:ln>
        </p:spPr>
        <p:style>
          <a:lnRef idx="3">
            <a:schemeClr val="accent3"/>
          </a:lnRef>
          <a:fillRef idx="0">
            <a:schemeClr val="accent3"/>
          </a:fillRef>
          <a:effectRef idx="2">
            <a:schemeClr val="accent3"/>
          </a:effectRef>
          <a:fontRef idx="minor">
            <a:schemeClr val="tx1"/>
          </a:fontRef>
        </p:style>
      </p:cxnSp>
      <p:sp>
        <p:nvSpPr>
          <p:cNvPr id="60" name="Rectángulo redondeado 9">
            <a:extLst>
              <a:ext uri="{FF2B5EF4-FFF2-40B4-BE49-F238E27FC236}">
                <a16:creationId xmlns:a16="http://schemas.microsoft.com/office/drawing/2014/main" id="{0FF6383E-C446-4D1E-9836-973B5B578856}"/>
              </a:ext>
            </a:extLst>
          </p:cNvPr>
          <p:cNvSpPr/>
          <p:nvPr/>
        </p:nvSpPr>
        <p:spPr>
          <a:xfrm>
            <a:off x="9157251" y="3945509"/>
            <a:ext cx="2499596" cy="574542"/>
          </a:xfrm>
          <a:prstGeom prst="round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bg1"/>
                </a:solidFill>
                <a:latin typeface="Arial" panose="020B0604020202020204" pitchFamily="34" charset="0"/>
                <a:cs typeface="Arial" panose="020B0604020202020204" pitchFamily="34" charset="0"/>
              </a:rPr>
              <a:t>VALOR COMERCIAL</a:t>
            </a:r>
          </a:p>
          <a:p>
            <a:pPr algn="ctr"/>
            <a:r>
              <a:rPr lang="es-CO" b="1" dirty="0">
                <a:solidFill>
                  <a:srgbClr val="C00000"/>
                </a:solidFill>
                <a:latin typeface="Arial" panose="020B0604020202020204" pitchFamily="34" charset="0"/>
                <a:cs typeface="Arial" panose="020B0604020202020204" pitchFamily="34" charset="0"/>
              </a:rPr>
              <a:t>$164,403.915.406</a:t>
            </a:r>
          </a:p>
        </p:txBody>
      </p:sp>
      <p:sp>
        <p:nvSpPr>
          <p:cNvPr id="67" name="Rectángulo redondeado 9">
            <a:extLst>
              <a:ext uri="{FF2B5EF4-FFF2-40B4-BE49-F238E27FC236}">
                <a16:creationId xmlns:a16="http://schemas.microsoft.com/office/drawing/2014/main" id="{87BA3DF6-7000-4B11-A731-960801290ACF}"/>
              </a:ext>
            </a:extLst>
          </p:cNvPr>
          <p:cNvSpPr/>
          <p:nvPr/>
        </p:nvSpPr>
        <p:spPr>
          <a:xfrm>
            <a:off x="483689" y="5794188"/>
            <a:ext cx="2499596" cy="574542"/>
          </a:xfrm>
          <a:prstGeom prst="round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bg1"/>
                </a:solidFill>
                <a:latin typeface="Arial" panose="020B0604020202020204" pitchFamily="34" charset="0"/>
                <a:cs typeface="Arial" panose="020B0604020202020204" pitchFamily="34" charset="0"/>
              </a:rPr>
              <a:t>VALOR VENTAS 2020</a:t>
            </a:r>
          </a:p>
        </p:txBody>
      </p:sp>
      <p:sp>
        <p:nvSpPr>
          <p:cNvPr id="68" name="Rectángulo redondeado 9">
            <a:extLst>
              <a:ext uri="{FF2B5EF4-FFF2-40B4-BE49-F238E27FC236}">
                <a16:creationId xmlns:a16="http://schemas.microsoft.com/office/drawing/2014/main" id="{D59E56F4-B36B-4EA1-A04C-B57EACC05FE0}"/>
              </a:ext>
            </a:extLst>
          </p:cNvPr>
          <p:cNvSpPr/>
          <p:nvPr/>
        </p:nvSpPr>
        <p:spPr>
          <a:xfrm>
            <a:off x="3279902" y="5807441"/>
            <a:ext cx="2499596" cy="574542"/>
          </a:xfrm>
          <a:prstGeom prst="round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solidFill>
                  <a:srgbClr val="C00000"/>
                </a:solidFill>
                <a:latin typeface="Arial" panose="020B0604020202020204" pitchFamily="34" charset="0"/>
                <a:cs typeface="Arial" panose="020B0604020202020204" pitchFamily="34" charset="0"/>
              </a:rPr>
              <a:t>$24.169.894.201</a:t>
            </a:r>
          </a:p>
        </p:txBody>
      </p:sp>
      <p:sp>
        <p:nvSpPr>
          <p:cNvPr id="69" name="Flecha: a la derecha con muesca 68">
            <a:extLst>
              <a:ext uri="{FF2B5EF4-FFF2-40B4-BE49-F238E27FC236}">
                <a16:creationId xmlns:a16="http://schemas.microsoft.com/office/drawing/2014/main" id="{B3BE5CD0-7DAE-4935-86A8-076709F37536}"/>
              </a:ext>
            </a:extLst>
          </p:cNvPr>
          <p:cNvSpPr/>
          <p:nvPr/>
        </p:nvSpPr>
        <p:spPr>
          <a:xfrm>
            <a:off x="2839553" y="5834675"/>
            <a:ext cx="583096" cy="493567"/>
          </a:xfrm>
          <a:prstGeom prst="notched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0" name="Rectángulo redondeado 9">
            <a:extLst>
              <a:ext uri="{FF2B5EF4-FFF2-40B4-BE49-F238E27FC236}">
                <a16:creationId xmlns:a16="http://schemas.microsoft.com/office/drawing/2014/main" id="{2A34E758-58FD-4CF1-8991-C5ECE9433498}"/>
              </a:ext>
            </a:extLst>
          </p:cNvPr>
          <p:cNvSpPr/>
          <p:nvPr/>
        </p:nvSpPr>
        <p:spPr>
          <a:xfrm>
            <a:off x="5857450" y="5814069"/>
            <a:ext cx="897616" cy="574542"/>
          </a:xfrm>
          <a:prstGeom prst="round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solidFill>
                  <a:srgbClr val="C00000"/>
                </a:solidFill>
                <a:latin typeface="Arial" panose="020B0604020202020204" pitchFamily="34" charset="0"/>
                <a:cs typeface="Arial" panose="020B0604020202020204" pitchFamily="34" charset="0"/>
              </a:rPr>
              <a:t>69,2% </a:t>
            </a:r>
            <a:r>
              <a:rPr lang="es-CO" sz="1000" b="1" dirty="0">
                <a:solidFill>
                  <a:srgbClr val="C00000"/>
                </a:solidFill>
                <a:latin typeface="Arial" panose="020B0604020202020204" pitchFamily="34" charset="0"/>
                <a:cs typeface="Arial" panose="020B0604020202020204" pitchFamily="34" charset="0"/>
              </a:rPr>
              <a:t>recaudo</a:t>
            </a:r>
          </a:p>
        </p:txBody>
      </p:sp>
      <p:cxnSp>
        <p:nvCxnSpPr>
          <p:cNvPr id="71" name="Conector recto de flecha 70">
            <a:extLst>
              <a:ext uri="{FF2B5EF4-FFF2-40B4-BE49-F238E27FC236}">
                <a16:creationId xmlns:a16="http://schemas.microsoft.com/office/drawing/2014/main" id="{E0D0749C-5893-40EF-BABA-AB8551B984A4}"/>
              </a:ext>
            </a:extLst>
          </p:cNvPr>
          <p:cNvCxnSpPr>
            <a:cxnSpLocks/>
          </p:cNvCxnSpPr>
          <p:nvPr/>
        </p:nvCxnSpPr>
        <p:spPr>
          <a:xfrm>
            <a:off x="5527477" y="6115923"/>
            <a:ext cx="436001" cy="0"/>
          </a:xfrm>
          <a:prstGeom prst="straightConnector1">
            <a:avLst/>
          </a:prstGeom>
          <a:ln w="28575">
            <a:solidFill>
              <a:srgbClr val="C00000"/>
            </a:solidFill>
            <a:tailEnd type="triangle"/>
          </a:ln>
        </p:spPr>
        <p:style>
          <a:lnRef idx="3">
            <a:schemeClr val="accent3"/>
          </a:lnRef>
          <a:fillRef idx="0">
            <a:schemeClr val="accent3"/>
          </a:fillRef>
          <a:effectRef idx="2">
            <a:schemeClr val="accent3"/>
          </a:effectRef>
          <a:fontRef idx="minor">
            <a:schemeClr val="tx1"/>
          </a:fontRef>
        </p:style>
      </p:cxnSp>
      <p:sp>
        <p:nvSpPr>
          <p:cNvPr id="73" name="Rectángulo redondeado 9">
            <a:extLst>
              <a:ext uri="{FF2B5EF4-FFF2-40B4-BE49-F238E27FC236}">
                <a16:creationId xmlns:a16="http://schemas.microsoft.com/office/drawing/2014/main" id="{211235DF-0503-4CB5-9A1B-B98EFC5CAF5A}"/>
              </a:ext>
            </a:extLst>
          </p:cNvPr>
          <p:cNvSpPr/>
          <p:nvPr/>
        </p:nvSpPr>
        <p:spPr>
          <a:xfrm>
            <a:off x="6831485" y="5820697"/>
            <a:ext cx="897616" cy="574542"/>
          </a:xfrm>
          <a:prstGeom prst="round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solidFill>
                  <a:srgbClr val="C00000"/>
                </a:solidFill>
                <a:latin typeface="Arial" panose="020B0604020202020204" pitchFamily="34" charset="0"/>
                <a:cs typeface="Arial" panose="020B0604020202020204" pitchFamily="34" charset="0"/>
              </a:rPr>
              <a:t>65 </a:t>
            </a:r>
            <a:r>
              <a:rPr lang="es-CO" sz="1000" b="1" dirty="0">
                <a:solidFill>
                  <a:srgbClr val="C00000"/>
                </a:solidFill>
                <a:latin typeface="Arial" panose="020B0604020202020204" pitchFamily="34" charset="0"/>
                <a:cs typeface="Arial" panose="020B0604020202020204" pitchFamily="34" charset="0"/>
              </a:rPr>
              <a:t>FMI</a:t>
            </a:r>
          </a:p>
        </p:txBody>
      </p:sp>
      <p:cxnSp>
        <p:nvCxnSpPr>
          <p:cNvPr id="74" name="Conector recto de flecha 73">
            <a:extLst>
              <a:ext uri="{FF2B5EF4-FFF2-40B4-BE49-F238E27FC236}">
                <a16:creationId xmlns:a16="http://schemas.microsoft.com/office/drawing/2014/main" id="{4D18FEEA-0457-4F33-95AB-1814C3E39122}"/>
              </a:ext>
            </a:extLst>
          </p:cNvPr>
          <p:cNvCxnSpPr>
            <a:cxnSpLocks/>
          </p:cNvCxnSpPr>
          <p:nvPr/>
        </p:nvCxnSpPr>
        <p:spPr>
          <a:xfrm>
            <a:off x="6673789" y="6122552"/>
            <a:ext cx="271912" cy="0"/>
          </a:xfrm>
          <a:prstGeom prst="straightConnector1">
            <a:avLst/>
          </a:prstGeom>
          <a:ln w="28575">
            <a:solidFill>
              <a:srgbClr val="C00000"/>
            </a:solidFill>
            <a:tailEnd type="triangle"/>
          </a:ln>
        </p:spPr>
        <p:style>
          <a:lnRef idx="3">
            <a:schemeClr val="accent3"/>
          </a:lnRef>
          <a:fillRef idx="0">
            <a:schemeClr val="accent3"/>
          </a:fillRef>
          <a:effectRef idx="2">
            <a:schemeClr val="accent3"/>
          </a:effectRef>
          <a:fontRef idx="minor">
            <a:schemeClr val="tx1"/>
          </a:fontRef>
        </p:style>
      </p:cxnSp>
      <p:pic>
        <p:nvPicPr>
          <p:cNvPr id="77" name="Gráfico 76" descr="Ciudad">
            <a:extLst>
              <a:ext uri="{FF2B5EF4-FFF2-40B4-BE49-F238E27FC236}">
                <a16:creationId xmlns:a16="http://schemas.microsoft.com/office/drawing/2014/main" id="{0DABD2AF-F28B-4560-889A-15145AA16EC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157978" y="5780325"/>
            <a:ext cx="914400" cy="914400"/>
          </a:xfrm>
          <a:prstGeom prst="rect">
            <a:avLst/>
          </a:prstGeom>
        </p:spPr>
      </p:pic>
      <p:pic>
        <p:nvPicPr>
          <p:cNvPr id="78" name="Gráfico 77" descr="Ciudad">
            <a:extLst>
              <a:ext uri="{FF2B5EF4-FFF2-40B4-BE49-F238E27FC236}">
                <a16:creationId xmlns:a16="http://schemas.microsoft.com/office/drawing/2014/main" id="{09483823-38EE-4C71-8400-EC4C9D6B546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826605" y="5358801"/>
            <a:ext cx="1426297" cy="1426297"/>
          </a:xfrm>
          <a:prstGeom prst="rect">
            <a:avLst/>
          </a:prstGeom>
        </p:spPr>
      </p:pic>
    </p:spTree>
    <p:extLst>
      <p:ext uri="{BB962C8B-B14F-4D97-AF65-F5344CB8AC3E}">
        <p14:creationId xmlns:p14="http://schemas.microsoft.com/office/powerpoint/2010/main" val="1934700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99503" y="2838190"/>
            <a:ext cx="9143999" cy="1323439"/>
          </a:xfrm>
          <a:prstGeom prst="rect">
            <a:avLst/>
          </a:prstGeom>
          <a:noFill/>
        </p:spPr>
        <p:txBody>
          <a:bodyPr wrap="square" rtlCol="0">
            <a:spAutoFit/>
          </a:bodyPr>
          <a:lstStyle/>
          <a:p>
            <a:pPr algn="ctr"/>
            <a:r>
              <a:rPr lang="es-CO" sz="4000" b="1" dirty="0">
                <a:solidFill>
                  <a:srgbClr val="000A8B"/>
                </a:solidFill>
              </a:rPr>
              <a:t>VICEPRESIDENCIA ADMINISTRATIVA Y FINANCIERA</a:t>
            </a:r>
            <a:endParaRPr lang="es-ES" sz="4000" b="1" dirty="0">
              <a:solidFill>
                <a:srgbClr val="000A8B"/>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27020265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F7DBFA2-9122-42B0-AC60-AA94B20ACD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532903" cy="666282"/>
          </a:xfrm>
          <a:prstGeom prst="rect">
            <a:avLst/>
          </a:prstGeom>
        </p:spPr>
      </p:pic>
      <p:pic>
        <p:nvPicPr>
          <p:cNvPr id="5" name="Imagen 4">
            <a:extLst>
              <a:ext uri="{FF2B5EF4-FFF2-40B4-BE49-F238E27FC236}">
                <a16:creationId xmlns:a16="http://schemas.microsoft.com/office/drawing/2014/main" id="{1649DF3D-79DE-4DA3-83E4-F7C1F5D647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1147" y="76813"/>
            <a:ext cx="3878893" cy="666462"/>
          </a:xfrm>
          <a:prstGeom prst="rect">
            <a:avLst/>
          </a:prstGeom>
        </p:spPr>
      </p:pic>
      <p:sp>
        <p:nvSpPr>
          <p:cNvPr id="6" name="CuadroTexto 5">
            <a:extLst>
              <a:ext uri="{FF2B5EF4-FFF2-40B4-BE49-F238E27FC236}">
                <a16:creationId xmlns:a16="http://schemas.microsoft.com/office/drawing/2014/main" id="{4D708C33-8871-41BC-9BC3-76DA39EC6A1E}"/>
              </a:ext>
            </a:extLst>
          </p:cNvPr>
          <p:cNvSpPr txBox="1">
            <a:spLocks noChangeArrowheads="1"/>
          </p:cNvSpPr>
          <p:nvPr/>
        </p:nvSpPr>
        <p:spPr bwMode="auto">
          <a:xfrm>
            <a:off x="1944102" y="179211"/>
            <a:ext cx="63070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400" b="1" dirty="0">
                <a:solidFill>
                  <a:srgbClr val="000A8B"/>
                </a:solidFill>
              </a:rPr>
              <a:t>Avance del Proyecto de Venta Masiva</a:t>
            </a:r>
          </a:p>
        </p:txBody>
      </p:sp>
      <p:pic>
        <p:nvPicPr>
          <p:cNvPr id="22" name="Imagen 21" descr="Logotipo, nombre de la empresa&#10;&#10;Descripción generada automáticamente">
            <a:extLst>
              <a:ext uri="{FF2B5EF4-FFF2-40B4-BE49-F238E27FC236}">
                <a16:creationId xmlns:a16="http://schemas.microsoft.com/office/drawing/2014/main" id="{A07ED2D4-9B3B-41B6-A75F-2DC2AC056E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658" y="2939811"/>
            <a:ext cx="1072596" cy="529594"/>
          </a:xfrm>
          <a:prstGeom prst="rect">
            <a:avLst/>
          </a:prstGeom>
        </p:spPr>
      </p:pic>
      <p:pic>
        <p:nvPicPr>
          <p:cNvPr id="24" name="Imagen 23" descr="Imagen que contiene Texto&#10;&#10;Descripción generada automáticamente">
            <a:extLst>
              <a:ext uri="{FF2B5EF4-FFF2-40B4-BE49-F238E27FC236}">
                <a16:creationId xmlns:a16="http://schemas.microsoft.com/office/drawing/2014/main" id="{69BA867E-D98A-45C1-BC81-D660485812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594" y="3596911"/>
            <a:ext cx="747450" cy="747450"/>
          </a:xfrm>
          <a:prstGeom prst="rect">
            <a:avLst/>
          </a:prstGeom>
        </p:spPr>
      </p:pic>
      <p:pic>
        <p:nvPicPr>
          <p:cNvPr id="26" name="Imagen 25" descr="Imagen que contiene Forma&#10;&#10;Descripción generada automáticamente">
            <a:extLst>
              <a:ext uri="{FF2B5EF4-FFF2-40B4-BE49-F238E27FC236}">
                <a16:creationId xmlns:a16="http://schemas.microsoft.com/office/drawing/2014/main" id="{FF451105-A178-42B1-8939-98A6F0D21C6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6898" y="5404283"/>
            <a:ext cx="607359" cy="607359"/>
          </a:xfrm>
          <a:prstGeom prst="rect">
            <a:avLst/>
          </a:prstGeom>
        </p:spPr>
      </p:pic>
      <p:pic>
        <p:nvPicPr>
          <p:cNvPr id="30" name="Gráfico 29">
            <a:extLst>
              <a:ext uri="{FF2B5EF4-FFF2-40B4-BE49-F238E27FC236}">
                <a16:creationId xmlns:a16="http://schemas.microsoft.com/office/drawing/2014/main" id="{2003C134-4A51-40EA-ADEE-03A2EA6A8C7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18913" y="757156"/>
            <a:ext cx="632195" cy="632195"/>
          </a:xfrm>
          <a:prstGeom prst="rect">
            <a:avLst/>
          </a:prstGeom>
        </p:spPr>
      </p:pic>
      <p:pic>
        <p:nvPicPr>
          <p:cNvPr id="32" name="Imagen 31" descr="Icono&#10;&#10;Descripción generada automáticamente">
            <a:extLst>
              <a:ext uri="{FF2B5EF4-FFF2-40B4-BE49-F238E27FC236}">
                <a16:creationId xmlns:a16="http://schemas.microsoft.com/office/drawing/2014/main" id="{DC903E8A-C839-49D7-9D4F-7B3D911D0D3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3231" y="6191291"/>
            <a:ext cx="607359" cy="607359"/>
          </a:xfrm>
          <a:prstGeom prst="rect">
            <a:avLst/>
          </a:prstGeom>
        </p:spPr>
      </p:pic>
      <p:pic>
        <p:nvPicPr>
          <p:cNvPr id="34" name="Imagen 33" descr="Imagen que contiene Forma&#10;&#10;Descripción generada automáticamente">
            <a:extLst>
              <a:ext uri="{FF2B5EF4-FFF2-40B4-BE49-F238E27FC236}">
                <a16:creationId xmlns:a16="http://schemas.microsoft.com/office/drawing/2014/main" id="{A06650F2-7C05-4B10-A3FF-3BA607DD6C1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9130" y="4578303"/>
            <a:ext cx="646331" cy="646331"/>
          </a:xfrm>
          <a:prstGeom prst="rect">
            <a:avLst/>
          </a:prstGeom>
        </p:spPr>
      </p:pic>
      <p:pic>
        <p:nvPicPr>
          <p:cNvPr id="36" name="Gráfico 35">
            <a:extLst>
              <a:ext uri="{FF2B5EF4-FFF2-40B4-BE49-F238E27FC236}">
                <a16:creationId xmlns:a16="http://schemas.microsoft.com/office/drawing/2014/main" id="{14645792-F541-435C-BFB3-07A3C8EAACA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65325" y="1442281"/>
            <a:ext cx="666283" cy="666283"/>
          </a:xfrm>
          <a:prstGeom prst="rect">
            <a:avLst/>
          </a:prstGeom>
        </p:spPr>
      </p:pic>
      <p:sp>
        <p:nvSpPr>
          <p:cNvPr id="37" name="CuadroTexto 36">
            <a:extLst>
              <a:ext uri="{FF2B5EF4-FFF2-40B4-BE49-F238E27FC236}">
                <a16:creationId xmlns:a16="http://schemas.microsoft.com/office/drawing/2014/main" id="{3A3F7376-91AE-4D4B-AD0C-F04F222CB72D}"/>
              </a:ext>
            </a:extLst>
          </p:cNvPr>
          <p:cNvSpPr txBox="1"/>
          <p:nvPr/>
        </p:nvSpPr>
        <p:spPr>
          <a:xfrm>
            <a:off x="1745741" y="1647659"/>
            <a:ext cx="8792022" cy="369332"/>
          </a:xfrm>
          <a:prstGeom prst="rect">
            <a:avLst/>
          </a:prstGeom>
          <a:noFill/>
        </p:spPr>
        <p:txBody>
          <a:bodyPr wrap="none" rtlCol="0">
            <a:spAutoFit/>
          </a:bodyPr>
          <a:lstStyle/>
          <a:p>
            <a:r>
              <a:rPr lang="es-CO" dirty="0"/>
              <a:t>Aprobación de descuento de acuerdo con modelo de costo beneficio en Ley de Presupuesto</a:t>
            </a:r>
          </a:p>
        </p:txBody>
      </p:sp>
      <p:pic>
        <p:nvPicPr>
          <p:cNvPr id="39" name="Imagen 38" descr="Logotipo, nombre de la empresa&#10;&#10;Descripción generada automáticamente">
            <a:extLst>
              <a:ext uri="{FF2B5EF4-FFF2-40B4-BE49-F238E27FC236}">
                <a16:creationId xmlns:a16="http://schemas.microsoft.com/office/drawing/2014/main" id="{B9E904CF-DF5A-4B73-AD2B-2C0BCC9DBCD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56677" y="2075360"/>
            <a:ext cx="683581" cy="767416"/>
          </a:xfrm>
          <a:prstGeom prst="rect">
            <a:avLst/>
          </a:prstGeom>
        </p:spPr>
      </p:pic>
      <p:sp>
        <p:nvSpPr>
          <p:cNvPr id="40" name="CuadroTexto 39">
            <a:extLst>
              <a:ext uri="{FF2B5EF4-FFF2-40B4-BE49-F238E27FC236}">
                <a16:creationId xmlns:a16="http://schemas.microsoft.com/office/drawing/2014/main" id="{5A06DCFF-B87D-4190-B97F-52AC53CFF3B5}"/>
              </a:ext>
            </a:extLst>
          </p:cNvPr>
          <p:cNvSpPr txBox="1"/>
          <p:nvPr/>
        </p:nvSpPr>
        <p:spPr>
          <a:xfrm>
            <a:off x="1724194" y="2431450"/>
            <a:ext cx="5325304" cy="369332"/>
          </a:xfrm>
          <a:prstGeom prst="rect">
            <a:avLst/>
          </a:prstGeom>
          <a:noFill/>
        </p:spPr>
        <p:txBody>
          <a:bodyPr wrap="none" rtlCol="0">
            <a:spAutoFit/>
          </a:bodyPr>
          <a:lstStyle/>
          <a:p>
            <a:r>
              <a:rPr lang="es-CO" dirty="0"/>
              <a:t>Modelo de costo beneficio realizado por Ernst &amp; Young</a:t>
            </a:r>
          </a:p>
        </p:txBody>
      </p:sp>
      <p:sp>
        <p:nvSpPr>
          <p:cNvPr id="41" name="CuadroTexto 40">
            <a:extLst>
              <a:ext uri="{FF2B5EF4-FFF2-40B4-BE49-F238E27FC236}">
                <a16:creationId xmlns:a16="http://schemas.microsoft.com/office/drawing/2014/main" id="{152E8F79-265D-49EE-BA4A-C6FECF97CEE1}"/>
              </a:ext>
            </a:extLst>
          </p:cNvPr>
          <p:cNvSpPr txBox="1"/>
          <p:nvPr/>
        </p:nvSpPr>
        <p:spPr>
          <a:xfrm>
            <a:off x="1724194" y="3089254"/>
            <a:ext cx="7228967" cy="369332"/>
          </a:xfrm>
          <a:prstGeom prst="rect">
            <a:avLst/>
          </a:prstGeom>
          <a:noFill/>
        </p:spPr>
        <p:txBody>
          <a:bodyPr wrap="none" rtlCol="0">
            <a:spAutoFit/>
          </a:bodyPr>
          <a:lstStyle/>
          <a:p>
            <a:r>
              <a:rPr lang="es-CO" dirty="0"/>
              <a:t>Realización de Modelo de precio mínimo por parte del estructurador  Debtx</a:t>
            </a:r>
          </a:p>
        </p:txBody>
      </p:sp>
      <p:sp>
        <p:nvSpPr>
          <p:cNvPr id="42" name="CuadroTexto 41">
            <a:extLst>
              <a:ext uri="{FF2B5EF4-FFF2-40B4-BE49-F238E27FC236}">
                <a16:creationId xmlns:a16="http://schemas.microsoft.com/office/drawing/2014/main" id="{3E788F21-1F33-4C69-8854-864D74E9101B}"/>
              </a:ext>
            </a:extLst>
          </p:cNvPr>
          <p:cNvSpPr txBox="1"/>
          <p:nvPr/>
        </p:nvSpPr>
        <p:spPr>
          <a:xfrm>
            <a:off x="1724194" y="3840067"/>
            <a:ext cx="8032840" cy="369332"/>
          </a:xfrm>
          <a:prstGeom prst="rect">
            <a:avLst/>
          </a:prstGeom>
          <a:noFill/>
        </p:spPr>
        <p:txBody>
          <a:bodyPr wrap="none" rtlCol="0">
            <a:spAutoFit/>
          </a:bodyPr>
          <a:lstStyle/>
          <a:p>
            <a:r>
              <a:rPr lang="es-CO" dirty="0"/>
              <a:t>Activación de contrato de investigación y pago de pasivos por parte de la firma Tessi</a:t>
            </a:r>
          </a:p>
        </p:txBody>
      </p:sp>
      <p:sp>
        <p:nvSpPr>
          <p:cNvPr id="43" name="CuadroTexto 42">
            <a:extLst>
              <a:ext uri="{FF2B5EF4-FFF2-40B4-BE49-F238E27FC236}">
                <a16:creationId xmlns:a16="http://schemas.microsoft.com/office/drawing/2014/main" id="{DCA19616-38BA-48CF-9142-AED3BEB84636}"/>
              </a:ext>
            </a:extLst>
          </p:cNvPr>
          <p:cNvSpPr txBox="1"/>
          <p:nvPr/>
        </p:nvSpPr>
        <p:spPr>
          <a:xfrm>
            <a:off x="1673254" y="4636370"/>
            <a:ext cx="10378162" cy="646331"/>
          </a:xfrm>
          <a:prstGeom prst="rect">
            <a:avLst/>
          </a:prstGeom>
          <a:noFill/>
        </p:spPr>
        <p:txBody>
          <a:bodyPr wrap="none" rtlCol="0">
            <a:spAutoFit/>
          </a:bodyPr>
          <a:lstStyle/>
          <a:p>
            <a:r>
              <a:rPr lang="es-CO" dirty="0"/>
              <a:t>Elaboración de términos de referencia de proceso de transferencia de activos por parte de la Vicepresidencia</a:t>
            </a:r>
          </a:p>
          <a:p>
            <a:r>
              <a:rPr lang="es-CO" dirty="0"/>
              <a:t>Jurídica</a:t>
            </a:r>
          </a:p>
        </p:txBody>
      </p:sp>
      <p:sp>
        <p:nvSpPr>
          <p:cNvPr id="44" name="CuadroTexto 43">
            <a:extLst>
              <a:ext uri="{FF2B5EF4-FFF2-40B4-BE49-F238E27FC236}">
                <a16:creationId xmlns:a16="http://schemas.microsoft.com/office/drawing/2014/main" id="{799144F2-98B5-469A-A2AB-B940BE178999}"/>
              </a:ext>
            </a:extLst>
          </p:cNvPr>
          <p:cNvSpPr txBox="1"/>
          <p:nvPr/>
        </p:nvSpPr>
        <p:spPr>
          <a:xfrm>
            <a:off x="1673254" y="5571173"/>
            <a:ext cx="8298875" cy="369332"/>
          </a:xfrm>
          <a:prstGeom prst="rect">
            <a:avLst/>
          </a:prstGeom>
          <a:noFill/>
        </p:spPr>
        <p:txBody>
          <a:bodyPr wrap="none" rtlCol="0">
            <a:spAutoFit/>
          </a:bodyPr>
          <a:lstStyle/>
          <a:p>
            <a:r>
              <a:rPr lang="es-CO" dirty="0"/>
              <a:t>Aprobación para contratación de firma de transparencia internacional por parte de INL</a:t>
            </a:r>
          </a:p>
        </p:txBody>
      </p:sp>
      <p:sp>
        <p:nvSpPr>
          <p:cNvPr id="45" name="CuadroTexto 44">
            <a:extLst>
              <a:ext uri="{FF2B5EF4-FFF2-40B4-BE49-F238E27FC236}">
                <a16:creationId xmlns:a16="http://schemas.microsoft.com/office/drawing/2014/main" id="{F0BA21A0-CC6F-48EA-ACB4-841052A9E8B5}"/>
              </a:ext>
            </a:extLst>
          </p:cNvPr>
          <p:cNvSpPr txBox="1"/>
          <p:nvPr/>
        </p:nvSpPr>
        <p:spPr>
          <a:xfrm>
            <a:off x="1673254" y="6289221"/>
            <a:ext cx="7120219" cy="369332"/>
          </a:xfrm>
          <a:prstGeom prst="rect">
            <a:avLst/>
          </a:prstGeom>
          <a:noFill/>
        </p:spPr>
        <p:txBody>
          <a:bodyPr wrap="none" rtlCol="0">
            <a:spAutoFit/>
          </a:bodyPr>
          <a:lstStyle/>
          <a:p>
            <a:r>
              <a:rPr lang="es-CO" dirty="0"/>
              <a:t>Nuevo cronograma de venta masiva. Fecha de subasta 26 de abril de 2021</a:t>
            </a:r>
          </a:p>
        </p:txBody>
      </p:sp>
      <p:sp>
        <p:nvSpPr>
          <p:cNvPr id="46" name="CuadroTexto 45">
            <a:extLst>
              <a:ext uri="{FF2B5EF4-FFF2-40B4-BE49-F238E27FC236}">
                <a16:creationId xmlns:a16="http://schemas.microsoft.com/office/drawing/2014/main" id="{AB974B77-F092-4B73-802B-23D8CA156AA5}"/>
              </a:ext>
            </a:extLst>
          </p:cNvPr>
          <p:cNvSpPr txBox="1"/>
          <p:nvPr/>
        </p:nvSpPr>
        <p:spPr>
          <a:xfrm>
            <a:off x="1724194" y="944729"/>
            <a:ext cx="6132961" cy="369332"/>
          </a:xfrm>
          <a:prstGeom prst="rect">
            <a:avLst/>
          </a:prstGeom>
          <a:noFill/>
        </p:spPr>
        <p:txBody>
          <a:bodyPr wrap="none" rtlCol="0">
            <a:spAutoFit/>
          </a:bodyPr>
          <a:lstStyle/>
          <a:p>
            <a:r>
              <a:rPr lang="es-CO" dirty="0"/>
              <a:t>Base de datos para venta masiva. 5204 FMI por $ 1,353 billones</a:t>
            </a:r>
          </a:p>
        </p:txBody>
      </p:sp>
      <p:sp>
        <p:nvSpPr>
          <p:cNvPr id="47" name="Elipse 46">
            <a:extLst>
              <a:ext uri="{FF2B5EF4-FFF2-40B4-BE49-F238E27FC236}">
                <a16:creationId xmlns:a16="http://schemas.microsoft.com/office/drawing/2014/main" id="{3A8D768F-87DC-4A5A-B3E2-F8D024BD8911}"/>
              </a:ext>
            </a:extLst>
          </p:cNvPr>
          <p:cNvSpPr/>
          <p:nvPr/>
        </p:nvSpPr>
        <p:spPr>
          <a:xfrm>
            <a:off x="123580" y="805628"/>
            <a:ext cx="477078" cy="492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1</a:t>
            </a:r>
          </a:p>
        </p:txBody>
      </p:sp>
      <p:sp>
        <p:nvSpPr>
          <p:cNvPr id="52" name="Elipse 51">
            <a:extLst>
              <a:ext uri="{FF2B5EF4-FFF2-40B4-BE49-F238E27FC236}">
                <a16:creationId xmlns:a16="http://schemas.microsoft.com/office/drawing/2014/main" id="{F37A5C9D-69FB-41E5-A8E9-75C8288CAC2A}"/>
              </a:ext>
            </a:extLst>
          </p:cNvPr>
          <p:cNvSpPr/>
          <p:nvPr/>
        </p:nvSpPr>
        <p:spPr>
          <a:xfrm>
            <a:off x="121049" y="1516452"/>
            <a:ext cx="477078" cy="492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2</a:t>
            </a:r>
          </a:p>
        </p:txBody>
      </p:sp>
      <p:sp>
        <p:nvSpPr>
          <p:cNvPr id="53" name="Elipse 52">
            <a:extLst>
              <a:ext uri="{FF2B5EF4-FFF2-40B4-BE49-F238E27FC236}">
                <a16:creationId xmlns:a16="http://schemas.microsoft.com/office/drawing/2014/main" id="{E00F4CD5-97DB-4D44-BB86-799B0D9317F2}"/>
              </a:ext>
            </a:extLst>
          </p:cNvPr>
          <p:cNvSpPr/>
          <p:nvPr/>
        </p:nvSpPr>
        <p:spPr>
          <a:xfrm rot="21402064">
            <a:off x="134821" y="2291319"/>
            <a:ext cx="477078" cy="492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3</a:t>
            </a:r>
          </a:p>
        </p:txBody>
      </p:sp>
      <p:sp>
        <p:nvSpPr>
          <p:cNvPr id="54" name="Elipse 53">
            <a:extLst>
              <a:ext uri="{FF2B5EF4-FFF2-40B4-BE49-F238E27FC236}">
                <a16:creationId xmlns:a16="http://schemas.microsoft.com/office/drawing/2014/main" id="{D13BDF52-6167-414A-85DC-E8ED32BCC2DC}"/>
              </a:ext>
            </a:extLst>
          </p:cNvPr>
          <p:cNvSpPr/>
          <p:nvPr/>
        </p:nvSpPr>
        <p:spPr>
          <a:xfrm>
            <a:off x="103702" y="2958421"/>
            <a:ext cx="477078" cy="492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4</a:t>
            </a:r>
          </a:p>
        </p:txBody>
      </p:sp>
      <p:sp>
        <p:nvSpPr>
          <p:cNvPr id="55" name="Elipse 54">
            <a:extLst>
              <a:ext uri="{FF2B5EF4-FFF2-40B4-BE49-F238E27FC236}">
                <a16:creationId xmlns:a16="http://schemas.microsoft.com/office/drawing/2014/main" id="{A4D3B4A9-7590-4C73-A0EC-6037DC371769}"/>
              </a:ext>
            </a:extLst>
          </p:cNvPr>
          <p:cNvSpPr/>
          <p:nvPr/>
        </p:nvSpPr>
        <p:spPr>
          <a:xfrm>
            <a:off x="107290" y="3724449"/>
            <a:ext cx="477078" cy="492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5</a:t>
            </a:r>
          </a:p>
        </p:txBody>
      </p:sp>
      <p:sp>
        <p:nvSpPr>
          <p:cNvPr id="56" name="Elipse 55">
            <a:extLst>
              <a:ext uri="{FF2B5EF4-FFF2-40B4-BE49-F238E27FC236}">
                <a16:creationId xmlns:a16="http://schemas.microsoft.com/office/drawing/2014/main" id="{65954B06-D66E-455B-9DFA-15E085663FFC}"/>
              </a:ext>
            </a:extLst>
          </p:cNvPr>
          <p:cNvSpPr/>
          <p:nvPr/>
        </p:nvSpPr>
        <p:spPr>
          <a:xfrm>
            <a:off x="61959" y="4591848"/>
            <a:ext cx="477078" cy="492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6</a:t>
            </a:r>
          </a:p>
        </p:txBody>
      </p:sp>
      <p:sp>
        <p:nvSpPr>
          <p:cNvPr id="57" name="Elipse 56">
            <a:extLst>
              <a:ext uri="{FF2B5EF4-FFF2-40B4-BE49-F238E27FC236}">
                <a16:creationId xmlns:a16="http://schemas.microsoft.com/office/drawing/2014/main" id="{4631430E-8173-4AF9-9611-A22AF7AC66A8}"/>
              </a:ext>
            </a:extLst>
          </p:cNvPr>
          <p:cNvSpPr/>
          <p:nvPr/>
        </p:nvSpPr>
        <p:spPr>
          <a:xfrm>
            <a:off x="61959" y="5404084"/>
            <a:ext cx="477078" cy="492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7</a:t>
            </a:r>
          </a:p>
        </p:txBody>
      </p:sp>
      <p:sp>
        <p:nvSpPr>
          <p:cNvPr id="58" name="Elipse 57">
            <a:extLst>
              <a:ext uri="{FF2B5EF4-FFF2-40B4-BE49-F238E27FC236}">
                <a16:creationId xmlns:a16="http://schemas.microsoft.com/office/drawing/2014/main" id="{DF5FC141-A534-48C9-B013-92A038F20A52}"/>
              </a:ext>
            </a:extLst>
          </p:cNvPr>
          <p:cNvSpPr/>
          <p:nvPr/>
        </p:nvSpPr>
        <p:spPr>
          <a:xfrm>
            <a:off x="70339" y="6191291"/>
            <a:ext cx="477078" cy="492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8</a:t>
            </a:r>
          </a:p>
        </p:txBody>
      </p:sp>
    </p:spTree>
    <p:extLst>
      <p:ext uri="{BB962C8B-B14F-4D97-AF65-F5344CB8AC3E}">
        <p14:creationId xmlns:p14="http://schemas.microsoft.com/office/powerpoint/2010/main" val="130429214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F7DBFA2-9122-42B0-AC60-AA94B20ACD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532903" cy="666282"/>
          </a:xfrm>
          <a:prstGeom prst="rect">
            <a:avLst/>
          </a:prstGeom>
        </p:spPr>
      </p:pic>
      <p:pic>
        <p:nvPicPr>
          <p:cNvPr id="5" name="Imagen 4">
            <a:extLst>
              <a:ext uri="{FF2B5EF4-FFF2-40B4-BE49-F238E27FC236}">
                <a16:creationId xmlns:a16="http://schemas.microsoft.com/office/drawing/2014/main" id="{1649DF3D-79DE-4DA3-83E4-F7C1F5D647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1147" y="76813"/>
            <a:ext cx="3878893" cy="666462"/>
          </a:xfrm>
          <a:prstGeom prst="rect">
            <a:avLst/>
          </a:prstGeom>
        </p:spPr>
      </p:pic>
      <p:sp>
        <p:nvSpPr>
          <p:cNvPr id="6" name="CuadroTexto 5">
            <a:extLst>
              <a:ext uri="{FF2B5EF4-FFF2-40B4-BE49-F238E27FC236}">
                <a16:creationId xmlns:a16="http://schemas.microsoft.com/office/drawing/2014/main" id="{4D708C33-8871-41BC-9BC3-76DA39EC6A1E}"/>
              </a:ext>
            </a:extLst>
          </p:cNvPr>
          <p:cNvSpPr txBox="1">
            <a:spLocks noChangeArrowheads="1"/>
          </p:cNvSpPr>
          <p:nvPr/>
        </p:nvSpPr>
        <p:spPr bwMode="auto">
          <a:xfrm>
            <a:off x="1944102" y="179211"/>
            <a:ext cx="63070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400" b="1" dirty="0">
                <a:solidFill>
                  <a:srgbClr val="000A8B"/>
                </a:solidFill>
              </a:rPr>
              <a:t>Logros financieros 100 días</a:t>
            </a:r>
          </a:p>
        </p:txBody>
      </p:sp>
      <p:graphicFrame>
        <p:nvGraphicFramePr>
          <p:cNvPr id="29" name="Gráfico 28">
            <a:extLst>
              <a:ext uri="{FF2B5EF4-FFF2-40B4-BE49-F238E27FC236}">
                <a16:creationId xmlns:a16="http://schemas.microsoft.com/office/drawing/2014/main" id="{729255E7-0B56-4397-8807-74D7F82BE016}"/>
              </a:ext>
            </a:extLst>
          </p:cNvPr>
          <p:cNvGraphicFramePr>
            <a:graphicFrameLocks/>
          </p:cNvGraphicFramePr>
          <p:nvPr/>
        </p:nvGraphicFramePr>
        <p:xfrm>
          <a:off x="2264672" y="1661359"/>
          <a:ext cx="6867526" cy="3671888"/>
        </p:xfrm>
        <a:graphic>
          <a:graphicData uri="http://schemas.openxmlformats.org/drawingml/2006/chart">
            <c:chart xmlns:c="http://schemas.openxmlformats.org/drawingml/2006/chart" xmlns:r="http://schemas.openxmlformats.org/officeDocument/2006/relationships" r:id="rId4"/>
          </a:graphicData>
        </a:graphic>
      </p:graphicFrame>
      <p:sp>
        <p:nvSpPr>
          <p:cNvPr id="31" name="Elipse 30">
            <a:extLst>
              <a:ext uri="{FF2B5EF4-FFF2-40B4-BE49-F238E27FC236}">
                <a16:creationId xmlns:a16="http://schemas.microsoft.com/office/drawing/2014/main" id="{FDA8BE7A-7ED0-4ADC-A805-5575A96B76F8}"/>
              </a:ext>
            </a:extLst>
          </p:cNvPr>
          <p:cNvSpPr/>
          <p:nvPr/>
        </p:nvSpPr>
        <p:spPr>
          <a:xfrm>
            <a:off x="1356323" y="1168986"/>
            <a:ext cx="477078" cy="492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1</a:t>
            </a:r>
          </a:p>
        </p:txBody>
      </p:sp>
      <p:sp>
        <p:nvSpPr>
          <p:cNvPr id="33" name="CuadroTexto 32">
            <a:extLst>
              <a:ext uri="{FF2B5EF4-FFF2-40B4-BE49-F238E27FC236}">
                <a16:creationId xmlns:a16="http://schemas.microsoft.com/office/drawing/2014/main" id="{49015E45-6B9A-4749-BB7C-9B122814782B}"/>
              </a:ext>
            </a:extLst>
          </p:cNvPr>
          <p:cNvSpPr txBox="1"/>
          <p:nvPr/>
        </p:nvSpPr>
        <p:spPr>
          <a:xfrm>
            <a:off x="2264672" y="1155421"/>
            <a:ext cx="8788368" cy="369332"/>
          </a:xfrm>
          <a:prstGeom prst="rect">
            <a:avLst/>
          </a:prstGeom>
          <a:noFill/>
        </p:spPr>
        <p:txBody>
          <a:bodyPr wrap="none" rtlCol="0">
            <a:spAutoFit/>
          </a:bodyPr>
          <a:lstStyle/>
          <a:p>
            <a:r>
              <a:rPr lang="es-CO" dirty="0"/>
              <a:t>Giro de transferencias a entidades benefactoras de la ley 91 de 2014 por $ 205.713 millones </a:t>
            </a:r>
          </a:p>
        </p:txBody>
      </p:sp>
      <p:sp>
        <p:nvSpPr>
          <p:cNvPr id="35" name="Elipse 34">
            <a:extLst>
              <a:ext uri="{FF2B5EF4-FFF2-40B4-BE49-F238E27FC236}">
                <a16:creationId xmlns:a16="http://schemas.microsoft.com/office/drawing/2014/main" id="{88C8F197-4901-455C-874A-95D661D01068}"/>
              </a:ext>
            </a:extLst>
          </p:cNvPr>
          <p:cNvSpPr/>
          <p:nvPr/>
        </p:nvSpPr>
        <p:spPr>
          <a:xfrm>
            <a:off x="1360924" y="5849913"/>
            <a:ext cx="477078" cy="492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2</a:t>
            </a:r>
          </a:p>
        </p:txBody>
      </p:sp>
      <p:sp>
        <p:nvSpPr>
          <p:cNvPr id="38" name="CuadroTexto 37">
            <a:extLst>
              <a:ext uri="{FF2B5EF4-FFF2-40B4-BE49-F238E27FC236}">
                <a16:creationId xmlns:a16="http://schemas.microsoft.com/office/drawing/2014/main" id="{F55C53D6-E792-4B4E-953A-AA8955693FE0}"/>
              </a:ext>
            </a:extLst>
          </p:cNvPr>
          <p:cNvSpPr txBox="1"/>
          <p:nvPr/>
        </p:nvSpPr>
        <p:spPr>
          <a:xfrm>
            <a:off x="2940533" y="5911433"/>
            <a:ext cx="6017096" cy="369332"/>
          </a:xfrm>
          <a:prstGeom prst="rect">
            <a:avLst/>
          </a:prstGeom>
          <a:noFill/>
        </p:spPr>
        <p:txBody>
          <a:bodyPr wrap="none" rtlCol="0">
            <a:spAutoFit/>
          </a:bodyPr>
          <a:lstStyle/>
          <a:p>
            <a:r>
              <a:rPr lang="es-CO" dirty="0"/>
              <a:t>Devolución de renta por parte de la Dian por $ 4.305 millones  </a:t>
            </a:r>
          </a:p>
        </p:txBody>
      </p:sp>
      <p:pic>
        <p:nvPicPr>
          <p:cNvPr id="3" name="Imagen 2" descr="Logotipo, nombre de la empresa&#10;&#10;Descripción generada automáticamente">
            <a:extLst>
              <a:ext uri="{FF2B5EF4-FFF2-40B4-BE49-F238E27FC236}">
                <a16:creationId xmlns:a16="http://schemas.microsoft.com/office/drawing/2014/main" id="{EDF5C92B-A754-4A1A-A4A2-B2F6BF342D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4585" y="5808718"/>
            <a:ext cx="1035948" cy="574762"/>
          </a:xfrm>
          <a:prstGeom prst="rect">
            <a:avLst/>
          </a:prstGeom>
        </p:spPr>
      </p:pic>
    </p:spTree>
    <p:extLst>
      <p:ext uri="{BB962C8B-B14F-4D97-AF65-F5344CB8AC3E}">
        <p14:creationId xmlns:p14="http://schemas.microsoft.com/office/powerpoint/2010/main" val="404438755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99503" y="2838190"/>
            <a:ext cx="9143999" cy="707886"/>
          </a:xfrm>
          <a:prstGeom prst="rect">
            <a:avLst/>
          </a:prstGeom>
          <a:noFill/>
        </p:spPr>
        <p:txBody>
          <a:bodyPr wrap="square" rtlCol="0">
            <a:spAutoFit/>
          </a:bodyPr>
          <a:lstStyle/>
          <a:p>
            <a:pPr algn="ctr"/>
            <a:r>
              <a:rPr lang="es-CO" sz="4000" b="1" dirty="0">
                <a:solidFill>
                  <a:srgbClr val="000A8B"/>
                </a:solidFill>
              </a:rPr>
              <a:t>VICEPRESIDENCIA JURÍDICA</a:t>
            </a:r>
            <a:endParaRPr lang="es-ES" sz="4000" b="1" dirty="0">
              <a:solidFill>
                <a:srgbClr val="000A8B"/>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42385266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8" name="Rectángulo 17">
            <a:extLst>
              <a:ext uri="{FF2B5EF4-FFF2-40B4-BE49-F238E27FC236}">
                <a16:creationId xmlns:a16="http://schemas.microsoft.com/office/drawing/2014/main" id="{E83A6263-3F3A-4486-B8E6-DB7641ACE851}"/>
              </a:ext>
            </a:extLst>
          </p:cNvPr>
          <p:cNvSpPr/>
          <p:nvPr/>
        </p:nvSpPr>
        <p:spPr>
          <a:xfrm>
            <a:off x="1867156" y="901847"/>
            <a:ext cx="8322211" cy="461665"/>
          </a:xfrm>
          <a:prstGeom prst="rect">
            <a:avLst/>
          </a:prstGeom>
        </p:spPr>
        <p:txBody>
          <a:bodyPr wrap="square">
            <a:spAutoFit/>
          </a:bodyPr>
          <a:lstStyle/>
          <a:p>
            <a:pPr algn="ctr"/>
            <a:r>
              <a:rPr lang="es-ES" sz="2400" b="1" dirty="0">
                <a:solidFill>
                  <a:srgbClr val="000A8B"/>
                </a:solidFill>
                <a:latin typeface="Arial Narrow" panose="020B0606020202030204" pitchFamily="34" charset="0"/>
              </a:rPr>
              <a:t>LEY DE PRESUPUESTO   </a:t>
            </a:r>
          </a:p>
        </p:txBody>
      </p:sp>
      <p:sp>
        <p:nvSpPr>
          <p:cNvPr id="15" name="Rectángulo 14">
            <a:extLst>
              <a:ext uri="{FF2B5EF4-FFF2-40B4-BE49-F238E27FC236}">
                <a16:creationId xmlns:a16="http://schemas.microsoft.com/office/drawing/2014/main" id="{8D0B211E-4FAC-4041-85E4-D9F11D65CEA6}"/>
              </a:ext>
            </a:extLst>
          </p:cNvPr>
          <p:cNvSpPr/>
          <p:nvPr/>
        </p:nvSpPr>
        <p:spPr>
          <a:xfrm>
            <a:off x="668322" y="2446778"/>
            <a:ext cx="4884337" cy="39142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dirty="0"/>
              <a:t>Se habilita al administrador del FRISCO para:</a:t>
            </a:r>
          </a:p>
          <a:p>
            <a:endParaRPr lang="es-CO" dirty="0"/>
          </a:p>
          <a:p>
            <a:pPr marL="171450" indent="-171450">
              <a:buFont typeface="Arial" panose="020B0604020202020204" pitchFamily="34" charset="0"/>
              <a:buChar char="•"/>
            </a:pPr>
            <a:r>
              <a:rPr lang="es-CO" dirty="0"/>
              <a:t>Determinar el precio base de la venta masiva a partir de diferentes variables, sin atender lo dispuesto a las limitaciones de valor comercial señaladas en la Ley 1708 de 2014.</a:t>
            </a:r>
          </a:p>
          <a:p>
            <a:pPr marL="171450" indent="-171450">
              <a:buFont typeface="Arial" panose="020B0604020202020204" pitchFamily="34" charset="0"/>
              <a:buChar char="•"/>
            </a:pPr>
            <a:r>
              <a:rPr lang="es-CO" dirty="0"/>
              <a:t>Otorgamiento de alivios y descuentos en sus procedimientos de arrendamiento y enajenación de activos.</a:t>
            </a:r>
          </a:p>
          <a:p>
            <a:pPr marL="171450" indent="-171450">
              <a:buFont typeface="Arial" panose="020B0604020202020204" pitchFamily="34" charset="0"/>
              <a:buChar char="•"/>
            </a:pPr>
            <a:r>
              <a:rPr lang="es-CO" dirty="0"/>
              <a:t>Disposición definitiva de bienes muebles administrados por el FRISCO  en 3 casos determinados</a:t>
            </a:r>
            <a:r>
              <a:rPr lang="es-CO" sz="1600" dirty="0"/>
              <a:t>.</a:t>
            </a:r>
          </a:p>
        </p:txBody>
      </p:sp>
      <p:sp>
        <p:nvSpPr>
          <p:cNvPr id="16" name="Rectángulo 15">
            <a:extLst>
              <a:ext uri="{FF2B5EF4-FFF2-40B4-BE49-F238E27FC236}">
                <a16:creationId xmlns:a16="http://schemas.microsoft.com/office/drawing/2014/main" id="{DEDB6FD9-63FE-44B3-A189-2A9FB18CBDDD}"/>
              </a:ext>
            </a:extLst>
          </p:cNvPr>
          <p:cNvSpPr/>
          <p:nvPr/>
        </p:nvSpPr>
        <p:spPr>
          <a:xfrm>
            <a:off x="1441534" y="1588076"/>
            <a:ext cx="9173457" cy="521541"/>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REACTIVACIÓN ECONÓMICA </a:t>
            </a:r>
            <a:endParaRPr lang="es-CO" sz="1400" b="1" dirty="0"/>
          </a:p>
        </p:txBody>
      </p:sp>
      <p:sp>
        <p:nvSpPr>
          <p:cNvPr id="21" name="Rectángulo 20">
            <a:extLst>
              <a:ext uri="{FF2B5EF4-FFF2-40B4-BE49-F238E27FC236}">
                <a16:creationId xmlns:a16="http://schemas.microsoft.com/office/drawing/2014/main" id="{9CC75A85-EAF9-4073-8256-922CD4765FD2}"/>
              </a:ext>
            </a:extLst>
          </p:cNvPr>
          <p:cNvSpPr/>
          <p:nvPr/>
        </p:nvSpPr>
        <p:spPr>
          <a:xfrm>
            <a:off x="6028261" y="2446779"/>
            <a:ext cx="4884336" cy="39142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CO" dirty="0"/>
              <a:t>Se introducen los siguientes mecanismos de enajenación de activos</a:t>
            </a:r>
            <a:r>
              <a:rPr lang="es-CO" sz="1200" dirty="0"/>
              <a:t>:  </a:t>
            </a:r>
          </a:p>
          <a:p>
            <a:pPr algn="just"/>
            <a:endParaRPr lang="es-CO" sz="1200" dirty="0"/>
          </a:p>
          <a:p>
            <a:pPr marL="171450" indent="-171450" algn="just">
              <a:buFont typeface="Arial" panose="020B0604020202020204" pitchFamily="34" charset="0"/>
              <a:buChar char="•"/>
            </a:pPr>
            <a:r>
              <a:rPr lang="es-CO" dirty="0"/>
              <a:t>Promover con entidades territoriales la extinción de obligaciones por conceptos de impuestos, valorización, inversiones, mejoras y otras.</a:t>
            </a:r>
          </a:p>
          <a:p>
            <a:pPr marL="171450" indent="-171450" algn="just">
              <a:buFont typeface="Arial" panose="020B0604020202020204" pitchFamily="34" charset="0"/>
              <a:buChar char="•"/>
            </a:pPr>
            <a:r>
              <a:rPr lang="es-CO" dirty="0"/>
              <a:t>Pago de bienes con recursos líquidos o vigencias futuras.</a:t>
            </a:r>
          </a:p>
          <a:p>
            <a:pPr marL="171450" indent="-171450" algn="just">
              <a:buFont typeface="Arial" panose="020B0604020202020204" pitchFamily="34" charset="0"/>
              <a:buChar char="•"/>
            </a:pPr>
            <a:r>
              <a:rPr lang="es-CO" dirty="0"/>
              <a:t> Transferencia de activos a un mecanismo fiduciario para desarrollar programas y/o proyectos que tengan componentes de desarrollo económico.</a:t>
            </a:r>
            <a:endParaRPr lang="es-CO" sz="1600" dirty="0"/>
          </a:p>
        </p:txBody>
      </p:sp>
    </p:spTree>
    <p:custDataLst>
      <p:tags r:id="rId1"/>
    </p:custDataLst>
    <p:extLst>
      <p:ext uri="{BB962C8B-B14F-4D97-AF65-F5344CB8AC3E}">
        <p14:creationId xmlns:p14="http://schemas.microsoft.com/office/powerpoint/2010/main" val="4175038249"/>
      </p:ext>
    </p:extLst>
  </p:cSld>
  <p:clrMapOvr>
    <a:masterClrMapping/>
  </p:clrMapOvr>
  <mc:AlternateContent xmlns:mc="http://schemas.openxmlformats.org/markup-compatibility/2006" xmlns:p14="http://schemas.microsoft.com/office/powerpoint/2010/main">
    <mc:Choice Requires="p14">
      <p:transition spd="slow" p14:dur="2000" advTm="52005"/>
    </mc:Choice>
    <mc:Fallback xmlns="">
      <p:transition spd="slow" advTm="52005"/>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AF4C463D-4A36-480C-8F5A-0FC3AB31DD0A}"/>
              </a:ext>
            </a:extLst>
          </p:cNvPr>
          <p:cNvSpPr/>
          <p:nvPr/>
        </p:nvSpPr>
        <p:spPr>
          <a:xfrm>
            <a:off x="1550592" y="1022323"/>
            <a:ext cx="8322211" cy="461665"/>
          </a:xfrm>
          <a:prstGeom prst="rect">
            <a:avLst/>
          </a:prstGeom>
        </p:spPr>
        <p:txBody>
          <a:bodyPr wrap="square">
            <a:spAutoFit/>
          </a:bodyPr>
          <a:lstStyle/>
          <a:p>
            <a:pPr algn="ctr"/>
            <a:r>
              <a:rPr lang="es-ES" sz="2400" b="1" dirty="0">
                <a:solidFill>
                  <a:srgbClr val="000A8B"/>
                </a:solidFill>
                <a:latin typeface="Arial Narrow" panose="020B0606020202030204" pitchFamily="34" charset="0"/>
              </a:rPr>
              <a:t> LEY DE EMPRENDIMIENTO ECONÓMICO</a:t>
            </a:r>
          </a:p>
        </p:txBody>
      </p:sp>
      <p:sp>
        <p:nvSpPr>
          <p:cNvPr id="3" name="Rectángulo 2">
            <a:extLst>
              <a:ext uri="{FF2B5EF4-FFF2-40B4-BE49-F238E27FC236}">
                <a16:creationId xmlns:a16="http://schemas.microsoft.com/office/drawing/2014/main" id="{9DE6FA8B-A979-4046-879A-715FB1A0654A}"/>
              </a:ext>
            </a:extLst>
          </p:cNvPr>
          <p:cNvSpPr/>
          <p:nvPr/>
        </p:nvSpPr>
        <p:spPr>
          <a:xfrm>
            <a:off x="2882367" y="1672817"/>
            <a:ext cx="5658659" cy="707886"/>
          </a:xfrm>
          <a:prstGeom prst="rect">
            <a:avLst/>
          </a:prstGeom>
        </p:spPr>
        <p:txBody>
          <a:bodyPr wrap="square">
            <a:spAutoFit/>
          </a:bodyPr>
          <a:lstStyle/>
          <a:p>
            <a:pPr algn="ctr"/>
            <a:r>
              <a:rPr lang="es-CO" sz="2000" b="1" dirty="0">
                <a:solidFill>
                  <a:schemeClr val="accent1">
                    <a:lumMod val="75000"/>
                  </a:schemeClr>
                </a:solidFill>
                <a:latin typeface="Arial" panose="020B0604020202020204" pitchFamily="34" charset="0"/>
                <a:ea typeface="MS Mincho" panose="02020609040205080304" pitchFamily="49" charset="-128"/>
                <a:cs typeface="Times New Roman" panose="02020603050405020304" pitchFamily="18" charset="0"/>
              </a:rPr>
              <a:t>Adiciónese un parágrafo al artículo 93 de la ley 1708 de 2014, el cual quedará así:</a:t>
            </a:r>
            <a:endParaRPr lang="es-CO" sz="2000" dirty="0"/>
          </a:p>
        </p:txBody>
      </p:sp>
      <p:sp>
        <p:nvSpPr>
          <p:cNvPr id="4" name="Flecha: a la derecha 3">
            <a:extLst>
              <a:ext uri="{FF2B5EF4-FFF2-40B4-BE49-F238E27FC236}">
                <a16:creationId xmlns:a16="http://schemas.microsoft.com/office/drawing/2014/main" id="{2CEE78DA-DF28-4B9C-9E8E-EB384704E23F}"/>
              </a:ext>
            </a:extLst>
          </p:cNvPr>
          <p:cNvSpPr/>
          <p:nvPr/>
        </p:nvSpPr>
        <p:spPr>
          <a:xfrm>
            <a:off x="919526" y="2513234"/>
            <a:ext cx="2968488" cy="31305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ENAJENACIÓN TEMPRANA SIN REQUERIRSE CAUSAL DEL ARTICULO 93: </a:t>
            </a:r>
          </a:p>
        </p:txBody>
      </p:sp>
      <p:sp>
        <p:nvSpPr>
          <p:cNvPr id="5" name="Rectángulo: esquinas redondeadas 4">
            <a:extLst>
              <a:ext uri="{FF2B5EF4-FFF2-40B4-BE49-F238E27FC236}">
                <a16:creationId xmlns:a16="http://schemas.microsoft.com/office/drawing/2014/main" id="{5F1DC8DB-83AF-4414-84C1-97D95935DB23}"/>
              </a:ext>
            </a:extLst>
          </p:cNvPr>
          <p:cNvSpPr/>
          <p:nvPr/>
        </p:nvSpPr>
        <p:spPr>
          <a:xfrm>
            <a:off x="4015409" y="2910799"/>
            <a:ext cx="3763618" cy="233542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Acciones, cuotas partes, cuotas sociales, derechos fiduciarios o derechos de participación societaria en cualquier tipo de sociedad comercial, establecimientos de comercio y/o cualquier persona jurídica.</a:t>
            </a:r>
          </a:p>
        </p:txBody>
      </p:sp>
      <p:sp>
        <p:nvSpPr>
          <p:cNvPr id="12" name="Rectángulo: esquinas redondeadas 11">
            <a:extLst>
              <a:ext uri="{FF2B5EF4-FFF2-40B4-BE49-F238E27FC236}">
                <a16:creationId xmlns:a16="http://schemas.microsoft.com/office/drawing/2014/main" id="{8795D0B4-7536-4173-A8B0-13E5296BC91B}"/>
              </a:ext>
            </a:extLst>
          </p:cNvPr>
          <p:cNvSpPr/>
          <p:nvPr/>
        </p:nvSpPr>
        <p:spPr>
          <a:xfrm>
            <a:off x="8200466" y="2420470"/>
            <a:ext cx="3344673" cy="1820227"/>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El producto de la enajenación temprana y de los recursos que generen los activos productivos en proceso, ingresarán al FRISCO y se destinarán bajo los lineamientos del artículo 91</a:t>
            </a:r>
            <a:r>
              <a:rPr lang="es-CO" sz="1400" dirty="0"/>
              <a:t>.</a:t>
            </a:r>
            <a:endParaRPr lang="es-CO" dirty="0"/>
          </a:p>
        </p:txBody>
      </p:sp>
      <p:sp>
        <p:nvSpPr>
          <p:cNvPr id="13" name="Rectángulo: esquinas redondeadas 12">
            <a:extLst>
              <a:ext uri="{FF2B5EF4-FFF2-40B4-BE49-F238E27FC236}">
                <a16:creationId xmlns:a16="http://schemas.microsoft.com/office/drawing/2014/main" id="{BB8E0EE9-F67F-44FE-9336-A771EB58E8D8}"/>
              </a:ext>
            </a:extLst>
          </p:cNvPr>
          <p:cNvSpPr/>
          <p:nvPr/>
        </p:nvSpPr>
        <p:spPr>
          <a:xfrm>
            <a:off x="8200466" y="4487246"/>
            <a:ext cx="3344673" cy="1820227"/>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CO" dirty="0"/>
          </a:p>
          <a:p>
            <a:pPr marL="285750" indent="-285750">
              <a:buFont typeface="Arial" panose="020B0604020202020204" pitchFamily="34" charset="0"/>
              <a:buChar char="•"/>
            </a:pPr>
            <a:r>
              <a:rPr lang="es-CO" dirty="0"/>
              <a:t>Se deberá constituir Reserva Técnica del 50%.</a:t>
            </a:r>
          </a:p>
          <a:p>
            <a:pPr marL="285750" indent="-285750">
              <a:buFont typeface="Arial" panose="020B0604020202020204" pitchFamily="34" charset="0"/>
              <a:buChar char="•"/>
            </a:pPr>
            <a:endParaRPr lang="es-CO" dirty="0"/>
          </a:p>
          <a:p>
            <a:pPr marL="285750" indent="-285750">
              <a:buFont typeface="Arial" panose="020B0604020202020204" pitchFamily="34" charset="0"/>
              <a:buChar char="•"/>
            </a:pPr>
            <a:r>
              <a:rPr lang="es-CO" dirty="0"/>
              <a:t>Comercialización directamente o a través de un tercero especializado. </a:t>
            </a:r>
          </a:p>
          <a:p>
            <a:pPr algn="ctr"/>
            <a:endParaRPr lang="es-CO" dirty="0"/>
          </a:p>
        </p:txBody>
      </p:sp>
    </p:spTree>
    <p:custDataLst>
      <p:tags r:id="rId1"/>
    </p:custDataLst>
    <p:extLst>
      <p:ext uri="{BB962C8B-B14F-4D97-AF65-F5344CB8AC3E}">
        <p14:creationId xmlns:p14="http://schemas.microsoft.com/office/powerpoint/2010/main" val="3436882843"/>
      </p:ext>
    </p:extLst>
  </p:cSld>
  <p:clrMapOvr>
    <a:masterClrMapping/>
  </p:clrMapOvr>
  <mc:AlternateContent xmlns:mc="http://schemas.openxmlformats.org/markup-compatibility/2006" xmlns:p14="http://schemas.microsoft.com/office/powerpoint/2010/main">
    <mc:Choice Requires="p14">
      <p:transition spd="slow" p14:dur="2000" advTm="52005"/>
    </mc:Choice>
    <mc:Fallback xmlns="">
      <p:transition spd="slow" advTm="52005"/>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1D0B6CB0-1373-4E55-8F6D-6A8E564B56FA}"/>
              </a:ext>
            </a:extLst>
          </p:cNvPr>
          <p:cNvGrpSpPr/>
          <p:nvPr/>
        </p:nvGrpSpPr>
        <p:grpSpPr>
          <a:xfrm>
            <a:off x="0" y="70295"/>
            <a:ext cx="12179299" cy="6787705"/>
            <a:chOff x="0" y="70295"/>
            <a:chExt cx="12179299" cy="6787705"/>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9990109" y="6570753"/>
              <a:ext cx="1973887" cy="276999"/>
            </a:xfrm>
            <a:prstGeom prst="rect">
              <a:avLst/>
            </a:prstGeom>
            <a:noFill/>
          </p:spPr>
          <p:txBody>
            <a:bodyPr wrap="square" rtlCol="0">
              <a:spAutoFit/>
            </a:bodyPr>
            <a:lstStyle/>
            <a:p>
              <a:pPr algn="ctr"/>
              <a:r>
                <a:rPr lang="es-ES" sz="1200" dirty="0">
                  <a:solidFill>
                    <a:srgbClr val="A9A8A9"/>
                  </a:solidFill>
                  <a:latin typeface="Lato Regular"/>
                  <a:cs typeface="Lato Regular"/>
                </a:rPr>
                <a:t>Vicepresidencia Jurídico</a:t>
              </a:r>
            </a:p>
          </p:txBody>
        </p:sp>
        <p:grpSp>
          <p:nvGrpSpPr>
            <p:cNvPr id="7" name="Grupo 6">
              <a:extLst>
                <a:ext uri="{FF2B5EF4-FFF2-40B4-BE49-F238E27FC236}">
                  <a16:creationId xmlns:a16="http://schemas.microsoft.com/office/drawing/2014/main" id="{4D177072-8A0F-4903-B3F0-4410F75228E3}"/>
                </a:ext>
              </a:extLst>
            </p:cNvPr>
            <p:cNvGrpSpPr/>
            <p:nvPr/>
          </p:nvGrpSpPr>
          <p:grpSpPr>
            <a:xfrm>
              <a:off x="83890" y="70295"/>
              <a:ext cx="12024220" cy="804427"/>
              <a:chOff x="83890" y="70295"/>
              <a:chExt cx="12024220" cy="804427"/>
            </a:xfrm>
          </p:grpSpPr>
          <p:pic>
            <p:nvPicPr>
              <p:cNvPr id="10" name="Imagen 9">
                <a:extLst>
                  <a:ext uri="{FF2B5EF4-FFF2-40B4-BE49-F238E27FC236}">
                    <a16:creationId xmlns:a16="http://schemas.microsoft.com/office/drawing/2014/main" id="{7E06B102-1EFA-4219-B67C-7DC3270A31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90" y="70295"/>
                <a:ext cx="1850731" cy="804427"/>
              </a:xfrm>
              <a:prstGeom prst="rect">
                <a:avLst/>
              </a:prstGeom>
            </p:spPr>
          </p:pic>
          <p:pic>
            <p:nvPicPr>
              <p:cNvPr id="11" name="Imagen 10">
                <a:extLst>
                  <a:ext uri="{FF2B5EF4-FFF2-40B4-BE49-F238E27FC236}">
                    <a16:creationId xmlns:a16="http://schemas.microsoft.com/office/drawing/2014/main" id="{7B568B85-3DCA-47BC-BEF4-515E656D3A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2109" y="70295"/>
                <a:ext cx="4236001" cy="727820"/>
              </a:xfrm>
              <a:prstGeom prst="rect">
                <a:avLst/>
              </a:prstGeom>
            </p:spPr>
          </p:pic>
        </p:grpSp>
      </p:grpSp>
      <p:sp>
        <p:nvSpPr>
          <p:cNvPr id="52" name="Botón de acción: ir hacia delante o siguiente 51">
            <a:hlinkClick r:id="" action="ppaction://hlinkshowjump?jump=nextslide" highlightClick="1"/>
            <a:extLst>
              <a:ext uri="{FF2B5EF4-FFF2-40B4-BE49-F238E27FC236}">
                <a16:creationId xmlns:a16="http://schemas.microsoft.com/office/drawing/2014/main" id="{C13D7DE1-1BD3-4FAE-898D-DDCD741F7937}"/>
              </a:ext>
            </a:extLst>
          </p:cNvPr>
          <p:cNvSpPr/>
          <p:nvPr/>
        </p:nvSpPr>
        <p:spPr>
          <a:xfrm>
            <a:off x="11467750" y="6032966"/>
            <a:ext cx="343949" cy="317500"/>
          </a:xfrm>
          <a:prstGeom prst="actionButtonForwardNext">
            <a:avLst/>
          </a:prstGeom>
          <a:solidFill>
            <a:schemeClr val="bg1">
              <a:lumMod val="95000"/>
            </a:schemeClr>
          </a:solidFill>
          <a:ln>
            <a:noFill/>
          </a:ln>
          <a:effectLst>
            <a:glow rad="63500">
              <a:schemeClr val="bg1">
                <a:lumMod val="95000"/>
                <a:alpha val="40000"/>
              </a:schemeClr>
            </a:glow>
            <a:outerShdw blurRad="40000" dist="23000" dir="5400000" sx="79000" sy="79000" rotWithShape="0">
              <a:schemeClr val="bg1">
                <a:lumMod val="85000"/>
                <a:alpha val="86000"/>
              </a:schemeClr>
            </a:outerShdw>
            <a:softEdge rad="317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solidFill>
                <a:schemeClr val="bg1">
                  <a:lumMod val="95000"/>
                </a:schemeClr>
              </a:solidFill>
            </a:endParaRPr>
          </a:p>
        </p:txBody>
      </p:sp>
      <p:sp>
        <p:nvSpPr>
          <p:cNvPr id="18" name="CuadroTexto 17">
            <a:extLst>
              <a:ext uri="{FF2B5EF4-FFF2-40B4-BE49-F238E27FC236}">
                <a16:creationId xmlns:a16="http://schemas.microsoft.com/office/drawing/2014/main" id="{4C3EB461-B51B-4CDF-9A16-0D892F3BAA50}"/>
              </a:ext>
            </a:extLst>
          </p:cNvPr>
          <p:cNvSpPr txBox="1"/>
          <p:nvPr/>
        </p:nvSpPr>
        <p:spPr>
          <a:xfrm>
            <a:off x="461832" y="874722"/>
            <a:ext cx="10085925" cy="830997"/>
          </a:xfrm>
          <a:prstGeom prst="rect">
            <a:avLst/>
          </a:prstGeom>
          <a:noFill/>
        </p:spPr>
        <p:txBody>
          <a:bodyPr wrap="square" rtlCol="0">
            <a:spAutoFit/>
          </a:bodyPr>
          <a:lstStyle/>
          <a:p>
            <a:pPr algn="ctr"/>
            <a:r>
              <a:rPr lang="es-CO" sz="2400" b="1" dirty="0">
                <a:solidFill>
                  <a:schemeClr val="accent1">
                    <a:lumMod val="75000"/>
                  </a:schemeClr>
                </a:solidFill>
                <a:latin typeface="Arial" panose="020B0604020202020204" pitchFamily="34" charset="0"/>
                <a:cs typeface="Arial" panose="020B0604020202020204" pitchFamily="34" charset="0"/>
              </a:rPr>
              <a:t>MANDATO SIN REPRESENTACIÓN</a:t>
            </a:r>
          </a:p>
          <a:p>
            <a:pPr algn="ctr"/>
            <a:r>
              <a:rPr lang="es-CO" sz="2400" b="1" dirty="0">
                <a:solidFill>
                  <a:schemeClr val="accent1">
                    <a:lumMod val="75000"/>
                  </a:schemeClr>
                </a:solidFill>
                <a:latin typeface="Arial" panose="020B0604020202020204" pitchFamily="34" charset="0"/>
                <a:cs typeface="Arial" panose="020B0604020202020204" pitchFamily="34" charset="0"/>
              </a:rPr>
              <a:t>CON OPCIÓN DE ARRENDAMIENTO </a:t>
            </a:r>
          </a:p>
        </p:txBody>
      </p:sp>
      <p:grpSp>
        <p:nvGrpSpPr>
          <p:cNvPr id="21" name="Grupo 20">
            <a:extLst>
              <a:ext uri="{FF2B5EF4-FFF2-40B4-BE49-F238E27FC236}">
                <a16:creationId xmlns:a16="http://schemas.microsoft.com/office/drawing/2014/main" id="{9812DDA4-77FC-41AB-A53E-86870A651515}"/>
              </a:ext>
            </a:extLst>
          </p:cNvPr>
          <p:cNvGrpSpPr/>
          <p:nvPr/>
        </p:nvGrpSpPr>
        <p:grpSpPr>
          <a:xfrm>
            <a:off x="461832" y="1889938"/>
            <a:ext cx="4189031" cy="843538"/>
            <a:chOff x="430724" y="2902842"/>
            <a:chExt cx="4059469" cy="843538"/>
          </a:xfrm>
        </p:grpSpPr>
        <p:sp>
          <p:nvSpPr>
            <p:cNvPr id="22" name="CuadroTexto 21">
              <a:extLst>
                <a:ext uri="{FF2B5EF4-FFF2-40B4-BE49-F238E27FC236}">
                  <a16:creationId xmlns:a16="http://schemas.microsoft.com/office/drawing/2014/main" id="{1FF80367-AB28-4E3C-BF56-9BBC69BF3E73}"/>
                </a:ext>
              </a:extLst>
            </p:cNvPr>
            <p:cNvSpPr txBox="1"/>
            <p:nvPr/>
          </p:nvSpPr>
          <p:spPr>
            <a:xfrm>
              <a:off x="430724" y="2902842"/>
              <a:ext cx="2719173" cy="523220"/>
            </a:xfrm>
            <a:prstGeom prst="rect">
              <a:avLst/>
            </a:prstGeom>
            <a:noFill/>
          </p:spPr>
          <p:txBody>
            <a:bodyPr wrap="square" rtlCol="0">
              <a:spAutoFit/>
            </a:bodyPr>
            <a:lstStyle/>
            <a:p>
              <a:pPr algn="ctr"/>
              <a:r>
                <a:rPr lang="es-CO" sz="2800" b="1" dirty="0">
                  <a:solidFill>
                    <a:schemeClr val="accent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CONDICIONES</a:t>
              </a:r>
            </a:p>
          </p:txBody>
        </p:sp>
        <p:cxnSp>
          <p:nvCxnSpPr>
            <p:cNvPr id="23" name="Conector: angular 22">
              <a:extLst>
                <a:ext uri="{FF2B5EF4-FFF2-40B4-BE49-F238E27FC236}">
                  <a16:creationId xmlns:a16="http://schemas.microsoft.com/office/drawing/2014/main" id="{CDDE0E5D-11BF-4514-8FF5-58D6523E32C7}"/>
                </a:ext>
              </a:extLst>
            </p:cNvPr>
            <p:cNvCxnSpPr>
              <a:cxnSpLocks/>
            </p:cNvCxnSpPr>
            <p:nvPr/>
          </p:nvCxnSpPr>
          <p:spPr>
            <a:xfrm>
              <a:off x="3149897" y="3105744"/>
              <a:ext cx="1340296" cy="640636"/>
            </a:xfrm>
            <a:prstGeom prst="bentConnector3">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grpSp>
      <p:sp>
        <p:nvSpPr>
          <p:cNvPr id="9" name="Rectángulo 8">
            <a:extLst>
              <a:ext uri="{FF2B5EF4-FFF2-40B4-BE49-F238E27FC236}">
                <a16:creationId xmlns:a16="http://schemas.microsoft.com/office/drawing/2014/main" id="{A62A9D48-1BA6-41BB-9976-AB676C8697E8}"/>
              </a:ext>
            </a:extLst>
          </p:cNvPr>
          <p:cNvSpPr/>
          <p:nvPr/>
        </p:nvSpPr>
        <p:spPr>
          <a:xfrm>
            <a:off x="4881052" y="1827508"/>
            <a:ext cx="6096000" cy="1200329"/>
          </a:xfrm>
          <a:prstGeom prst="rect">
            <a:avLst/>
          </a:prstGeom>
        </p:spPr>
        <p:txBody>
          <a:bodyPr>
            <a:spAutoFit/>
          </a:bodyPr>
          <a:lstStyle/>
          <a:p>
            <a:pPr algn="just"/>
            <a:r>
              <a:rPr lang="es-CO" b="1" dirty="0">
                <a:latin typeface="Arial Narrow" panose="020B0606020202030204" pitchFamily="34" charset="0"/>
              </a:rPr>
              <a:t>El inmueble ocupado irregularmente por terceros y no obstante el contratista conociendo el estado jurídico del inmueble, presenta una oferta económica para realizar la gestión de recuperación por su cuenta y riesgo y posterior goce del mismo.</a:t>
            </a:r>
          </a:p>
        </p:txBody>
      </p:sp>
      <p:sp>
        <p:nvSpPr>
          <p:cNvPr id="19" name="Rectángulo 18">
            <a:extLst>
              <a:ext uri="{FF2B5EF4-FFF2-40B4-BE49-F238E27FC236}">
                <a16:creationId xmlns:a16="http://schemas.microsoft.com/office/drawing/2014/main" id="{F4AAAAD2-CFD4-45EA-A028-F54F235CF4F6}"/>
              </a:ext>
            </a:extLst>
          </p:cNvPr>
          <p:cNvSpPr/>
          <p:nvPr/>
        </p:nvSpPr>
        <p:spPr>
          <a:xfrm>
            <a:off x="658597" y="4248212"/>
            <a:ext cx="6096000" cy="1477328"/>
          </a:xfrm>
          <a:prstGeom prst="rect">
            <a:avLst/>
          </a:prstGeom>
        </p:spPr>
        <p:txBody>
          <a:bodyPr>
            <a:spAutoFit/>
          </a:bodyPr>
          <a:lstStyle/>
          <a:p>
            <a:pPr algn="just"/>
            <a:r>
              <a:rPr lang="es-CO" b="1" dirty="0">
                <a:latin typeface="Arial Narrow" panose="020B0606020202030204" pitchFamily="34" charset="0"/>
                <a:ea typeface="MS Mincho" panose="02020609040205080304" pitchFamily="49" charset="-128"/>
                <a:cs typeface="Arial" panose="020B0604020202020204" pitchFamily="34" charset="0"/>
              </a:rPr>
              <a:t>Una vez recuperado, deberá manifestar dentro de los siguientes cinco (5) días hábiles su intención de ejercer la opción de tomarlo en arriendo. En caso de que el CONTRATISTA no notifique a la SAE en el término establecido, se entenderá que acepta tácitamente tomarlo en arriendo.</a:t>
            </a:r>
            <a:endParaRPr lang="es-CO" b="1" dirty="0"/>
          </a:p>
        </p:txBody>
      </p:sp>
      <p:grpSp>
        <p:nvGrpSpPr>
          <p:cNvPr id="12" name="Grupo 11">
            <a:extLst>
              <a:ext uri="{FF2B5EF4-FFF2-40B4-BE49-F238E27FC236}">
                <a16:creationId xmlns:a16="http://schemas.microsoft.com/office/drawing/2014/main" id="{E93A2BA3-49CB-4539-A9C5-7AD330DC6279}"/>
              </a:ext>
            </a:extLst>
          </p:cNvPr>
          <p:cNvGrpSpPr/>
          <p:nvPr/>
        </p:nvGrpSpPr>
        <p:grpSpPr>
          <a:xfrm>
            <a:off x="6851375" y="3863565"/>
            <a:ext cx="4682028" cy="1174614"/>
            <a:chOff x="7129671" y="3735964"/>
            <a:chExt cx="4682028" cy="1174614"/>
          </a:xfrm>
        </p:grpSpPr>
        <p:sp>
          <p:nvSpPr>
            <p:cNvPr id="16" name="CuadroTexto 15">
              <a:extLst>
                <a:ext uri="{FF2B5EF4-FFF2-40B4-BE49-F238E27FC236}">
                  <a16:creationId xmlns:a16="http://schemas.microsoft.com/office/drawing/2014/main" id="{F3D5F289-FF05-4A32-ACB0-610F1163AA90}"/>
                </a:ext>
              </a:extLst>
            </p:cNvPr>
            <p:cNvSpPr txBox="1"/>
            <p:nvPr/>
          </p:nvSpPr>
          <p:spPr>
            <a:xfrm>
              <a:off x="8718049" y="3735964"/>
              <a:ext cx="3093650" cy="830997"/>
            </a:xfrm>
            <a:prstGeom prst="rect">
              <a:avLst/>
            </a:prstGeom>
            <a:noFill/>
          </p:spPr>
          <p:txBody>
            <a:bodyPr wrap="square" rtlCol="0">
              <a:spAutoFit/>
            </a:bodyPr>
            <a:lstStyle/>
            <a:p>
              <a:pPr algn="ctr"/>
              <a:r>
                <a:rPr lang="es-CO" sz="2400" b="1" dirty="0">
                  <a:solidFill>
                    <a:schemeClr val="accent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OPCIÓN DE ARRENDAMIENTO</a:t>
              </a:r>
            </a:p>
          </p:txBody>
        </p:sp>
        <p:cxnSp>
          <p:nvCxnSpPr>
            <p:cNvPr id="6" name="Conector: angular 5">
              <a:extLst>
                <a:ext uri="{FF2B5EF4-FFF2-40B4-BE49-F238E27FC236}">
                  <a16:creationId xmlns:a16="http://schemas.microsoft.com/office/drawing/2014/main" id="{445C1AF6-E345-4ADE-A6AB-753D97E2B81F}"/>
                </a:ext>
              </a:extLst>
            </p:cNvPr>
            <p:cNvCxnSpPr/>
            <p:nvPr/>
          </p:nvCxnSpPr>
          <p:spPr>
            <a:xfrm rot="10800000" flipV="1">
              <a:off x="7129671" y="4057229"/>
              <a:ext cx="1749287" cy="853349"/>
            </a:xfrm>
            <a:prstGeom prst="bentConnector3">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949943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5AFA81C1-066F-4B5D-A639-7FAFDB8BFC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E134D940-46D3-4A86-AE53-03922B7653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4E9F15AB-311A-4314-A34C-4F61062632C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7" name="TextBox 39">
            <a:extLst>
              <a:ext uri="{FF2B5EF4-FFF2-40B4-BE49-F238E27FC236}">
                <a16:creationId xmlns:a16="http://schemas.microsoft.com/office/drawing/2014/main" id="{316B32E1-4F6C-4497-AE48-6B7EE2EDB7EE}"/>
              </a:ext>
            </a:extLst>
          </p:cNvPr>
          <p:cNvSpPr txBox="1"/>
          <p:nvPr/>
        </p:nvSpPr>
        <p:spPr>
          <a:xfrm>
            <a:off x="1506190" y="1287778"/>
            <a:ext cx="4213114" cy="830997"/>
          </a:xfrm>
          <a:prstGeom prst="rect">
            <a:avLst/>
          </a:prstGeom>
          <a:noFill/>
        </p:spPr>
        <p:txBody>
          <a:bodyPr wrap="square" lIns="0" rtlCol="0" anchor="b">
            <a:spAutoFit/>
          </a:bodyPr>
          <a:lstStyle/>
          <a:p>
            <a:r>
              <a:rPr lang="en-US" sz="2800" b="1" noProof="1">
                <a:solidFill>
                  <a:srgbClr val="42B56B"/>
                </a:solidFill>
              </a:rPr>
              <a:t>INMUEBLES</a:t>
            </a:r>
          </a:p>
          <a:p>
            <a:r>
              <a:rPr lang="en-US" sz="2000" noProof="1"/>
              <a:t>631 FMI $ 92.492 Millones</a:t>
            </a:r>
          </a:p>
        </p:txBody>
      </p:sp>
      <p:grpSp>
        <p:nvGrpSpPr>
          <p:cNvPr id="46" name="Group 8">
            <a:extLst>
              <a:ext uri="{FF2B5EF4-FFF2-40B4-BE49-F238E27FC236}">
                <a16:creationId xmlns:a16="http://schemas.microsoft.com/office/drawing/2014/main" id="{81D3FD25-040D-4F8D-BDBC-6725ED2D8A47}"/>
              </a:ext>
            </a:extLst>
          </p:cNvPr>
          <p:cNvGrpSpPr/>
          <p:nvPr/>
        </p:nvGrpSpPr>
        <p:grpSpPr>
          <a:xfrm>
            <a:off x="543185" y="1424452"/>
            <a:ext cx="762114" cy="483477"/>
            <a:chOff x="5168903" y="3086764"/>
            <a:chExt cx="4197675" cy="483477"/>
          </a:xfrm>
        </p:grpSpPr>
        <p:sp>
          <p:nvSpPr>
            <p:cNvPr id="48" name="Freeform: Shape 80">
              <a:extLst>
                <a:ext uri="{FF2B5EF4-FFF2-40B4-BE49-F238E27FC236}">
                  <a16:creationId xmlns:a16="http://schemas.microsoft.com/office/drawing/2014/main" id="{1CC82771-34D7-40F3-8387-08E9F5A2D227}"/>
                </a:ext>
              </a:extLst>
            </p:cNvPr>
            <p:cNvSpPr/>
            <p:nvPr/>
          </p:nvSpPr>
          <p:spPr>
            <a:xfrm rot="10800000">
              <a:off x="5445783" y="3086764"/>
              <a:ext cx="3920795" cy="483476"/>
            </a:xfrm>
            <a:custGeom>
              <a:avLst/>
              <a:gdLst>
                <a:gd name="connsiteX0" fmla="*/ 602581 w 3920795"/>
                <a:gd name="connsiteY0" fmla="*/ 0 h 483476"/>
                <a:gd name="connsiteX1" fmla="*/ 3577361 w 3920795"/>
                <a:gd name="connsiteY1" fmla="*/ 0 h 483476"/>
                <a:gd name="connsiteX2" fmla="*/ 3648822 w 3920795"/>
                <a:gd name="connsiteY2" fmla="*/ 0 h 483476"/>
                <a:gd name="connsiteX3" fmla="*/ 3677133 w 3920795"/>
                <a:gd name="connsiteY3" fmla="*/ 0 h 483476"/>
                <a:gd name="connsiteX4" fmla="*/ 3708958 w 3920795"/>
                <a:gd name="connsiteY4" fmla="*/ 0 h 483476"/>
                <a:gd name="connsiteX5" fmla="*/ 3737269 w 3920795"/>
                <a:gd name="connsiteY5" fmla="*/ 0 h 483476"/>
                <a:gd name="connsiteX6" fmla="*/ 3769289 w 3920795"/>
                <a:gd name="connsiteY6" fmla="*/ 0 h 483476"/>
                <a:gd name="connsiteX7" fmla="*/ 3797600 w 3920795"/>
                <a:gd name="connsiteY7" fmla="*/ 0 h 483476"/>
                <a:gd name="connsiteX8" fmla="*/ 3829425 w 3920795"/>
                <a:gd name="connsiteY8" fmla="*/ 0 h 483476"/>
                <a:gd name="connsiteX9" fmla="*/ 3857736 w 3920795"/>
                <a:gd name="connsiteY9" fmla="*/ 0 h 483476"/>
                <a:gd name="connsiteX10" fmla="*/ 3920795 w 3920795"/>
                <a:gd name="connsiteY10" fmla="*/ 0 h 483476"/>
                <a:gd name="connsiteX11" fmla="*/ 3920795 w 3920795"/>
                <a:gd name="connsiteY11" fmla="*/ 483476 h 483476"/>
                <a:gd name="connsiteX12" fmla="*/ 3857541 w 3920795"/>
                <a:gd name="connsiteY12" fmla="*/ 483476 h 483476"/>
                <a:gd name="connsiteX13" fmla="*/ 3829230 w 3920795"/>
                <a:gd name="connsiteY13" fmla="*/ 483476 h 483476"/>
                <a:gd name="connsiteX14" fmla="*/ 3797405 w 3920795"/>
                <a:gd name="connsiteY14" fmla="*/ 483476 h 483476"/>
                <a:gd name="connsiteX15" fmla="*/ 3769094 w 3920795"/>
                <a:gd name="connsiteY15" fmla="*/ 483476 h 483476"/>
                <a:gd name="connsiteX16" fmla="*/ 3737269 w 3920795"/>
                <a:gd name="connsiteY16" fmla="*/ 483476 h 483476"/>
                <a:gd name="connsiteX17" fmla="*/ 3708958 w 3920795"/>
                <a:gd name="connsiteY17" fmla="*/ 483476 h 483476"/>
                <a:gd name="connsiteX18" fmla="*/ 3676937 w 3920795"/>
                <a:gd name="connsiteY18" fmla="*/ 483476 h 483476"/>
                <a:gd name="connsiteX19" fmla="*/ 3648627 w 3920795"/>
                <a:gd name="connsiteY19" fmla="*/ 483476 h 483476"/>
                <a:gd name="connsiteX20" fmla="*/ 3577166 w 3920795"/>
                <a:gd name="connsiteY20" fmla="*/ 483476 h 483476"/>
                <a:gd name="connsiteX21" fmla="*/ 602581 w 3920795"/>
                <a:gd name="connsiteY21" fmla="*/ 483476 h 483476"/>
                <a:gd name="connsiteX22" fmla="*/ 511596 w 3920795"/>
                <a:gd name="connsiteY22" fmla="*/ 448961 h 483476"/>
                <a:gd name="connsiteX23" fmla="*/ 196467 w 3920795"/>
                <a:gd name="connsiteY23" fmla="*/ 329614 h 483476"/>
                <a:gd name="connsiteX24" fmla="*/ 12740 w 3920795"/>
                <a:gd name="connsiteY24" fmla="*/ 259980 h 483476"/>
                <a:gd name="connsiteX25" fmla="*/ 12740 w 3920795"/>
                <a:gd name="connsiteY25" fmla="*/ 223496 h 483476"/>
                <a:gd name="connsiteX26" fmla="*/ 196467 w 3920795"/>
                <a:gd name="connsiteY26" fmla="*/ 153862 h 483476"/>
                <a:gd name="connsiteX27" fmla="*/ 511596 w 3920795"/>
                <a:gd name="connsiteY27" fmla="*/ 34515 h 48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20795" h="483476">
                  <a:moveTo>
                    <a:pt x="602581" y="0"/>
                  </a:moveTo>
                  <a:lnTo>
                    <a:pt x="3577361" y="0"/>
                  </a:lnTo>
                  <a:lnTo>
                    <a:pt x="3648822" y="0"/>
                  </a:lnTo>
                  <a:lnTo>
                    <a:pt x="3677133" y="0"/>
                  </a:lnTo>
                  <a:lnTo>
                    <a:pt x="3708958" y="0"/>
                  </a:lnTo>
                  <a:lnTo>
                    <a:pt x="3737269" y="0"/>
                  </a:lnTo>
                  <a:lnTo>
                    <a:pt x="3769289" y="0"/>
                  </a:lnTo>
                  <a:lnTo>
                    <a:pt x="3797600" y="0"/>
                  </a:lnTo>
                  <a:lnTo>
                    <a:pt x="3829425" y="0"/>
                  </a:lnTo>
                  <a:lnTo>
                    <a:pt x="3857736" y="0"/>
                  </a:lnTo>
                  <a:lnTo>
                    <a:pt x="3920795" y="0"/>
                  </a:lnTo>
                  <a:lnTo>
                    <a:pt x="3920795" y="483476"/>
                  </a:lnTo>
                  <a:lnTo>
                    <a:pt x="3857541" y="483476"/>
                  </a:lnTo>
                  <a:lnTo>
                    <a:pt x="3829230" y="483476"/>
                  </a:lnTo>
                  <a:lnTo>
                    <a:pt x="3797405" y="483476"/>
                  </a:lnTo>
                  <a:lnTo>
                    <a:pt x="3769094" y="483476"/>
                  </a:lnTo>
                  <a:lnTo>
                    <a:pt x="3737269" y="483476"/>
                  </a:lnTo>
                  <a:lnTo>
                    <a:pt x="3708958" y="483476"/>
                  </a:lnTo>
                  <a:lnTo>
                    <a:pt x="3676937" y="483476"/>
                  </a:lnTo>
                  <a:lnTo>
                    <a:pt x="3648627" y="483476"/>
                  </a:lnTo>
                  <a:lnTo>
                    <a:pt x="3577166" y="483476"/>
                  </a:lnTo>
                  <a:lnTo>
                    <a:pt x="602581" y="483476"/>
                  </a:lnTo>
                  <a:lnTo>
                    <a:pt x="511596" y="448961"/>
                  </a:lnTo>
                  <a:lnTo>
                    <a:pt x="196467" y="329614"/>
                  </a:lnTo>
                  <a:lnTo>
                    <a:pt x="12740" y="259980"/>
                  </a:lnTo>
                  <a:cubicBezTo>
                    <a:pt x="-4247" y="253422"/>
                    <a:pt x="-4247" y="229920"/>
                    <a:pt x="12740" y="223496"/>
                  </a:cubicBezTo>
                  <a:lnTo>
                    <a:pt x="196467" y="153862"/>
                  </a:lnTo>
                  <a:lnTo>
                    <a:pt x="511596" y="34515"/>
                  </a:lnTo>
                  <a:close/>
                </a:path>
              </a:pathLst>
            </a:custGeom>
            <a:solidFill>
              <a:srgbClr val="EED6C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49" name="Freeform: Shape 81">
              <a:extLst>
                <a:ext uri="{FF2B5EF4-FFF2-40B4-BE49-F238E27FC236}">
                  <a16:creationId xmlns:a16="http://schemas.microsoft.com/office/drawing/2014/main" id="{B3128E39-AF9E-44A0-BCCF-9620EFA0F667}"/>
                </a:ext>
              </a:extLst>
            </p:cNvPr>
            <p:cNvSpPr/>
            <p:nvPr/>
          </p:nvSpPr>
          <p:spPr>
            <a:xfrm rot="10800000">
              <a:off x="9157169" y="3241029"/>
              <a:ext cx="209060" cy="175466"/>
            </a:xfrm>
            <a:custGeom>
              <a:avLst/>
              <a:gdLst>
                <a:gd name="connsiteX0" fmla="*/ 196428 w 209060"/>
                <a:gd name="connsiteY0" fmla="*/ 0 h 175466"/>
                <a:gd name="connsiteX1" fmla="*/ 209060 w 209060"/>
                <a:gd name="connsiteY1" fmla="*/ 86996 h 175466"/>
                <a:gd name="connsiteX2" fmla="*/ 196233 w 209060"/>
                <a:gd name="connsiteY2" fmla="*/ 175466 h 175466"/>
                <a:gd name="connsiteX3" fmla="*/ 12466 w 209060"/>
                <a:gd name="connsiteY3" fmla="*/ 105413 h 175466"/>
                <a:gd name="connsiteX4" fmla="*/ 0 w 209060"/>
                <a:gd name="connsiteY4" fmla="*/ 87445 h 175466"/>
                <a:gd name="connsiteX5" fmla="*/ 12391 w 209060"/>
                <a:gd name="connsiteY5" fmla="*/ 69751 h 175466"/>
                <a:gd name="connsiteX6" fmla="*/ 196118 w 209060"/>
                <a:gd name="connsiteY6" fmla="*/ 117 h 17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060" h="175466">
                  <a:moveTo>
                    <a:pt x="196428" y="0"/>
                  </a:moveTo>
                  <a:lnTo>
                    <a:pt x="209060" y="86996"/>
                  </a:lnTo>
                  <a:cubicBezTo>
                    <a:pt x="209060" y="118478"/>
                    <a:pt x="204491" y="148339"/>
                    <a:pt x="196233" y="175466"/>
                  </a:cubicBezTo>
                  <a:lnTo>
                    <a:pt x="12466" y="105413"/>
                  </a:lnTo>
                  <a:lnTo>
                    <a:pt x="0" y="87445"/>
                  </a:lnTo>
                  <a:lnTo>
                    <a:pt x="12391" y="69751"/>
                  </a:lnTo>
                  <a:lnTo>
                    <a:pt x="196118" y="117"/>
                  </a:lnTo>
                  <a:close/>
                </a:path>
              </a:pathLst>
            </a:custGeom>
            <a:solidFill>
              <a:srgbClr val="4B494B"/>
            </a:solidFill>
            <a:ln w="12700">
              <a:miter lim="400000"/>
            </a:ln>
          </p:spPr>
          <p:txBody>
            <a:bodyPr lIns="38100" tIns="38100" rIns="38100" bIns="38100" anchor="ctr"/>
            <a:lstStyle/>
            <a:p>
              <a:endParaRPr sz="3000">
                <a:solidFill>
                  <a:srgbClr val="FFFFFF"/>
                </a:solidFill>
              </a:endParaRPr>
            </a:p>
          </p:txBody>
        </p:sp>
        <p:sp>
          <p:nvSpPr>
            <p:cNvPr id="51" name="Shape">
              <a:extLst>
                <a:ext uri="{FF2B5EF4-FFF2-40B4-BE49-F238E27FC236}">
                  <a16:creationId xmlns:a16="http://schemas.microsoft.com/office/drawing/2014/main" id="{5C10CEC6-F668-4ED4-A05C-3946408968B8}"/>
                </a:ext>
              </a:extLst>
            </p:cNvPr>
            <p:cNvSpPr/>
            <p:nvPr/>
          </p:nvSpPr>
          <p:spPr>
            <a:xfrm rot="10800000">
              <a:off x="5790589" y="3446159"/>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0" y="11121"/>
                  </a:moveTo>
                  <a:cubicBezTo>
                    <a:pt x="0" y="16029"/>
                    <a:pt x="125" y="20141"/>
                    <a:pt x="297" y="21600"/>
                  </a:cubicBezTo>
                  <a:lnTo>
                    <a:pt x="21600" y="21600"/>
                  </a:lnTo>
                  <a:lnTo>
                    <a:pt x="21600" y="0"/>
                  </a:lnTo>
                  <a:lnTo>
                    <a:pt x="305" y="0"/>
                  </a:lnTo>
                  <a:lnTo>
                    <a:pt x="305" y="553"/>
                  </a:lnTo>
                  <a:cubicBezTo>
                    <a:pt x="128" y="1968"/>
                    <a:pt x="0" y="6146"/>
                    <a:pt x="0" y="11121"/>
                  </a:cubicBezTo>
                  <a:close/>
                </a:path>
              </a:pathLst>
            </a:custGeom>
            <a:solidFill>
              <a:srgbClr val="F6BF69"/>
            </a:solidFill>
            <a:ln w="12700">
              <a:miter lim="400000"/>
            </a:ln>
          </p:spPr>
          <p:txBody>
            <a:bodyPr lIns="38100" tIns="38100" rIns="38100" bIns="38100" anchor="ctr"/>
            <a:lstStyle/>
            <a:p>
              <a:endParaRPr sz="3000">
                <a:solidFill>
                  <a:srgbClr val="FFFFFF"/>
                </a:solidFill>
              </a:endParaRPr>
            </a:p>
          </p:txBody>
        </p:sp>
        <p:sp>
          <p:nvSpPr>
            <p:cNvPr id="52" name="Shape">
              <a:extLst>
                <a:ext uri="{FF2B5EF4-FFF2-40B4-BE49-F238E27FC236}">
                  <a16:creationId xmlns:a16="http://schemas.microsoft.com/office/drawing/2014/main" id="{37A0F099-5CFF-4A84-82CF-B4532C377759}"/>
                </a:ext>
              </a:extLst>
            </p:cNvPr>
            <p:cNvSpPr/>
            <p:nvPr/>
          </p:nvSpPr>
          <p:spPr>
            <a:xfrm rot="10800000">
              <a:off x="5793256" y="333185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66"/>
                  </a:moveTo>
                  <a:lnTo>
                    <a:pt x="552" y="619"/>
                  </a:lnTo>
                  <a:cubicBezTo>
                    <a:pt x="247" y="619"/>
                    <a:pt x="0" y="10015"/>
                    <a:pt x="0" y="21600"/>
                  </a:cubicBezTo>
                  <a:lnTo>
                    <a:pt x="21600" y="21600"/>
                  </a:lnTo>
                  <a:lnTo>
                    <a:pt x="21600" y="0"/>
                  </a:lnTo>
                  <a:lnTo>
                    <a:pt x="545" y="0"/>
                  </a:lnTo>
                  <a:cubicBezTo>
                    <a:pt x="547" y="22"/>
                    <a:pt x="549" y="44"/>
                    <a:pt x="552" y="66"/>
                  </a:cubicBezTo>
                  <a:close/>
                </a:path>
              </a:pathLst>
            </a:custGeom>
            <a:solidFill>
              <a:srgbClr val="F1A84E"/>
            </a:solidFill>
            <a:ln w="12700">
              <a:miter lim="400000"/>
            </a:ln>
          </p:spPr>
          <p:txBody>
            <a:bodyPr lIns="38100" tIns="38100" rIns="38100" bIns="38100" anchor="ctr"/>
            <a:lstStyle/>
            <a:p>
              <a:endParaRPr sz="3000">
                <a:solidFill>
                  <a:srgbClr val="FFFFFF"/>
                </a:solidFill>
              </a:endParaRPr>
            </a:p>
          </p:txBody>
        </p:sp>
        <p:sp>
          <p:nvSpPr>
            <p:cNvPr id="53" name="Shape">
              <a:extLst>
                <a:ext uri="{FF2B5EF4-FFF2-40B4-BE49-F238E27FC236}">
                  <a16:creationId xmlns:a16="http://schemas.microsoft.com/office/drawing/2014/main" id="{613CC246-86E9-47AF-A248-173FB43A4166}"/>
                </a:ext>
              </a:extLst>
            </p:cNvPr>
            <p:cNvSpPr/>
            <p:nvPr/>
          </p:nvSpPr>
          <p:spPr>
            <a:xfrm rot="10800000">
              <a:off x="5793256" y="320931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20981"/>
                  </a:moveTo>
                  <a:lnTo>
                    <a:pt x="552" y="21534"/>
                  </a:lnTo>
                  <a:cubicBezTo>
                    <a:pt x="549" y="21556"/>
                    <a:pt x="547" y="21578"/>
                    <a:pt x="545" y="21600"/>
                  </a:cubicBezTo>
                  <a:lnTo>
                    <a:pt x="21600" y="21600"/>
                  </a:lnTo>
                  <a:lnTo>
                    <a:pt x="21600" y="0"/>
                  </a:lnTo>
                  <a:lnTo>
                    <a:pt x="0" y="0"/>
                  </a:lnTo>
                  <a:cubicBezTo>
                    <a:pt x="0" y="11607"/>
                    <a:pt x="247" y="20981"/>
                    <a:pt x="552" y="20981"/>
                  </a:cubicBezTo>
                  <a:close/>
                </a:path>
              </a:pathLst>
            </a:custGeom>
            <a:solidFill>
              <a:srgbClr val="F0A04D"/>
            </a:solidFill>
            <a:ln w="12700">
              <a:miter lim="400000"/>
            </a:ln>
          </p:spPr>
          <p:txBody>
            <a:bodyPr lIns="38100" tIns="38100" rIns="38100" bIns="38100" anchor="ctr"/>
            <a:lstStyle/>
            <a:p>
              <a:endParaRPr sz="3000">
                <a:solidFill>
                  <a:srgbClr val="FFFFFF"/>
                </a:solidFill>
              </a:endParaRPr>
            </a:p>
          </p:txBody>
        </p:sp>
        <p:sp>
          <p:nvSpPr>
            <p:cNvPr id="54" name="Shape">
              <a:extLst>
                <a:ext uri="{FF2B5EF4-FFF2-40B4-BE49-F238E27FC236}">
                  <a16:creationId xmlns:a16="http://schemas.microsoft.com/office/drawing/2014/main" id="{172653EE-67CA-4946-89CA-DDD12D65669E}"/>
                </a:ext>
              </a:extLst>
            </p:cNvPr>
            <p:cNvSpPr/>
            <p:nvPr/>
          </p:nvSpPr>
          <p:spPr>
            <a:xfrm rot="10800000">
              <a:off x="5790589" y="3086764"/>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97" y="0"/>
                  </a:lnTo>
                  <a:cubicBezTo>
                    <a:pt x="125" y="1459"/>
                    <a:pt x="0" y="5571"/>
                    <a:pt x="0" y="10479"/>
                  </a:cubicBezTo>
                  <a:cubicBezTo>
                    <a:pt x="0" y="15476"/>
                    <a:pt x="128" y="19632"/>
                    <a:pt x="305" y="21047"/>
                  </a:cubicBezTo>
                  <a:lnTo>
                    <a:pt x="305" y="21600"/>
                  </a:lnTo>
                  <a:lnTo>
                    <a:pt x="21600" y="21600"/>
                  </a:lnTo>
                  <a:lnTo>
                    <a:pt x="21600" y="0"/>
                  </a:lnTo>
                  <a:close/>
                </a:path>
              </a:pathLst>
            </a:custGeom>
            <a:solidFill>
              <a:srgbClr val="ED8E4A"/>
            </a:solidFill>
            <a:ln w="12700">
              <a:miter lim="400000"/>
            </a:ln>
          </p:spPr>
          <p:txBody>
            <a:bodyPr lIns="38100" tIns="38100" rIns="38100" bIns="38100" anchor="ctr"/>
            <a:lstStyle/>
            <a:p>
              <a:endParaRPr sz="3000">
                <a:solidFill>
                  <a:srgbClr val="FFFFFF"/>
                </a:solidFill>
              </a:endParaRPr>
            </a:p>
          </p:txBody>
        </p:sp>
        <p:grpSp>
          <p:nvGrpSpPr>
            <p:cNvPr id="55" name="Group 86">
              <a:extLst>
                <a:ext uri="{FF2B5EF4-FFF2-40B4-BE49-F238E27FC236}">
                  <a16:creationId xmlns:a16="http://schemas.microsoft.com/office/drawing/2014/main" id="{367627E8-4A23-4053-AAC4-CDAC2D9B414D}"/>
                </a:ext>
              </a:extLst>
            </p:cNvPr>
            <p:cNvGrpSpPr/>
            <p:nvPr/>
          </p:nvGrpSpPr>
          <p:grpSpPr>
            <a:xfrm rot="10800000">
              <a:off x="5445784" y="3086764"/>
              <a:ext cx="352045" cy="483475"/>
              <a:chOff x="6410420" y="2032990"/>
              <a:chExt cx="352045" cy="496188"/>
            </a:xfrm>
          </p:grpSpPr>
          <p:sp>
            <p:nvSpPr>
              <p:cNvPr id="57" name="Rectangle">
                <a:extLst>
                  <a:ext uri="{FF2B5EF4-FFF2-40B4-BE49-F238E27FC236}">
                    <a16:creationId xmlns:a16="http://schemas.microsoft.com/office/drawing/2014/main" id="{04267512-A4CE-4053-BC56-6F0EF2F4533C}"/>
                  </a:ext>
                </a:extLst>
              </p:cNvPr>
              <p:cNvSpPr/>
              <p:nvPr/>
            </p:nvSpPr>
            <p:spPr>
              <a:xfrm>
                <a:off x="6410420" y="2032990"/>
                <a:ext cx="352045" cy="496188"/>
              </a:xfrm>
              <a:prstGeom prst="rect">
                <a:avLst/>
              </a:prstGeom>
              <a:solidFill>
                <a:srgbClr val="BDBEBD"/>
              </a:solidFill>
              <a:ln w="12700">
                <a:miter lim="400000"/>
              </a:ln>
            </p:spPr>
            <p:txBody>
              <a:bodyPr lIns="38100" tIns="38100" rIns="38100" bIns="38100" anchor="ctr"/>
              <a:lstStyle/>
              <a:p>
                <a:pPr>
                  <a:defRPr sz="3000">
                    <a:solidFill>
                      <a:srgbClr val="FFFFFF"/>
                    </a:solidFill>
                  </a:defRPr>
                </a:pPr>
                <a:endParaRPr/>
              </a:p>
            </p:txBody>
          </p:sp>
          <p:sp>
            <p:nvSpPr>
              <p:cNvPr id="58" name="Rectangle">
                <a:extLst>
                  <a:ext uri="{FF2B5EF4-FFF2-40B4-BE49-F238E27FC236}">
                    <a16:creationId xmlns:a16="http://schemas.microsoft.com/office/drawing/2014/main" id="{DABB3F73-6366-4874-89D5-E6C5D508D3E8}"/>
                  </a:ext>
                </a:extLst>
              </p:cNvPr>
              <p:cNvSpPr/>
              <p:nvPr/>
            </p:nvSpPr>
            <p:spPr>
              <a:xfrm>
                <a:off x="66644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59" name="Rectangle">
                <a:extLst>
                  <a:ext uri="{FF2B5EF4-FFF2-40B4-BE49-F238E27FC236}">
                    <a16:creationId xmlns:a16="http://schemas.microsoft.com/office/drawing/2014/main" id="{42FD0D47-7144-4E18-A440-9F836A582EF3}"/>
                  </a:ext>
                </a:extLst>
              </p:cNvPr>
              <p:cNvSpPr/>
              <p:nvPr/>
            </p:nvSpPr>
            <p:spPr>
              <a:xfrm>
                <a:off x="66009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60" name="Rectangle">
                <a:extLst>
                  <a:ext uri="{FF2B5EF4-FFF2-40B4-BE49-F238E27FC236}">
                    <a16:creationId xmlns:a16="http://schemas.microsoft.com/office/drawing/2014/main" id="{F6E02397-A301-4312-83EA-CB7AD4D95482}"/>
                  </a:ext>
                </a:extLst>
              </p:cNvPr>
              <p:cNvSpPr/>
              <p:nvPr/>
            </p:nvSpPr>
            <p:spPr>
              <a:xfrm>
                <a:off x="65501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61" name="Rectangle">
                <a:extLst>
                  <a:ext uri="{FF2B5EF4-FFF2-40B4-BE49-F238E27FC236}">
                    <a16:creationId xmlns:a16="http://schemas.microsoft.com/office/drawing/2014/main" id="{78607419-6EE8-446B-A3E9-CBA752A7DA26}"/>
                  </a:ext>
                </a:extLst>
              </p:cNvPr>
              <p:cNvSpPr/>
              <p:nvPr/>
            </p:nvSpPr>
            <p:spPr>
              <a:xfrm>
                <a:off x="64866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grpSp>
        <p:sp>
          <p:nvSpPr>
            <p:cNvPr id="56" name="Shape">
              <a:extLst>
                <a:ext uri="{FF2B5EF4-FFF2-40B4-BE49-F238E27FC236}">
                  <a16:creationId xmlns:a16="http://schemas.microsoft.com/office/drawing/2014/main" id="{2EBD3648-E118-438F-AF2B-60484958C129}"/>
                </a:ext>
              </a:extLst>
            </p:cNvPr>
            <p:cNvSpPr/>
            <p:nvPr/>
          </p:nvSpPr>
          <p:spPr>
            <a:xfrm rot="10800000">
              <a:off x="5168903" y="3086764"/>
              <a:ext cx="283846" cy="483477"/>
            </a:xfrm>
            <a:custGeom>
              <a:avLst/>
              <a:gdLst/>
              <a:ahLst/>
              <a:cxnLst>
                <a:cxn ang="0">
                  <a:pos x="wd2" y="hd2"/>
                </a:cxn>
                <a:cxn ang="5400000">
                  <a:pos x="wd2" y="hd2"/>
                </a:cxn>
                <a:cxn ang="10800000">
                  <a:pos x="wd2" y="hd2"/>
                </a:cxn>
                <a:cxn ang="16200000">
                  <a:pos x="wd2" y="hd2"/>
                </a:cxn>
              </a:cxnLst>
              <a:rect l="0" t="0" r="r" b="b"/>
              <a:pathLst>
                <a:path w="21600" h="21600" extrusionOk="0">
                  <a:moveTo>
                    <a:pt x="21600" y="16956"/>
                  </a:moveTo>
                  <a:lnTo>
                    <a:pt x="21600" y="4638"/>
                  </a:lnTo>
                  <a:cubicBezTo>
                    <a:pt x="21600" y="2079"/>
                    <a:pt x="17966" y="0"/>
                    <a:pt x="13492" y="0"/>
                  </a:cubicBezTo>
                  <a:lnTo>
                    <a:pt x="0" y="0"/>
                  </a:lnTo>
                  <a:lnTo>
                    <a:pt x="0" y="21600"/>
                  </a:lnTo>
                  <a:lnTo>
                    <a:pt x="13492" y="21600"/>
                  </a:lnTo>
                  <a:cubicBezTo>
                    <a:pt x="17976" y="21594"/>
                    <a:pt x="21600" y="19516"/>
                    <a:pt x="21600" y="16956"/>
                  </a:cubicBezTo>
                  <a:close/>
                </a:path>
              </a:pathLst>
            </a:custGeom>
            <a:solidFill>
              <a:srgbClr val="D88480"/>
            </a:solidFill>
            <a:ln w="12700">
              <a:miter lim="400000"/>
            </a:ln>
          </p:spPr>
          <p:txBody>
            <a:bodyPr lIns="38100" tIns="38100" rIns="38100" bIns="38100" anchor="ctr"/>
            <a:lstStyle/>
            <a:p>
              <a:pPr>
                <a:defRPr sz="3000">
                  <a:solidFill>
                    <a:srgbClr val="FFFFFF"/>
                  </a:solidFill>
                </a:defRPr>
              </a:pPr>
              <a:endParaRPr/>
            </a:p>
          </p:txBody>
        </p:sp>
      </p:grpSp>
      <p:sp>
        <p:nvSpPr>
          <p:cNvPr id="62" name="TextBox 39">
            <a:extLst>
              <a:ext uri="{FF2B5EF4-FFF2-40B4-BE49-F238E27FC236}">
                <a16:creationId xmlns:a16="http://schemas.microsoft.com/office/drawing/2014/main" id="{A962493F-B364-4D7A-A7D9-277CBC13B536}"/>
              </a:ext>
            </a:extLst>
          </p:cNvPr>
          <p:cNvSpPr txBox="1"/>
          <p:nvPr/>
        </p:nvSpPr>
        <p:spPr>
          <a:xfrm>
            <a:off x="1527294" y="2012129"/>
            <a:ext cx="3563106" cy="830997"/>
          </a:xfrm>
          <a:prstGeom prst="rect">
            <a:avLst/>
          </a:prstGeom>
          <a:noFill/>
        </p:spPr>
        <p:txBody>
          <a:bodyPr wrap="square" lIns="0" rtlCol="0" anchor="b">
            <a:spAutoFit/>
          </a:bodyPr>
          <a:lstStyle/>
          <a:p>
            <a:r>
              <a:rPr lang="en-US" sz="2800" b="1" noProof="1">
                <a:solidFill>
                  <a:srgbClr val="42B56B"/>
                </a:solidFill>
              </a:rPr>
              <a:t>MUEBLES</a:t>
            </a:r>
          </a:p>
          <a:p>
            <a:r>
              <a:rPr lang="en-US" sz="2000" noProof="1"/>
              <a:t>1.504</a:t>
            </a:r>
          </a:p>
        </p:txBody>
      </p:sp>
      <p:grpSp>
        <p:nvGrpSpPr>
          <p:cNvPr id="63" name="Group 8">
            <a:extLst>
              <a:ext uri="{FF2B5EF4-FFF2-40B4-BE49-F238E27FC236}">
                <a16:creationId xmlns:a16="http://schemas.microsoft.com/office/drawing/2014/main" id="{FB6E9771-4A58-40B1-A6B6-D13115A520D9}"/>
              </a:ext>
            </a:extLst>
          </p:cNvPr>
          <p:cNvGrpSpPr/>
          <p:nvPr/>
        </p:nvGrpSpPr>
        <p:grpSpPr>
          <a:xfrm>
            <a:off x="564289" y="2209692"/>
            <a:ext cx="762114" cy="483477"/>
            <a:chOff x="5168903" y="3086764"/>
            <a:chExt cx="4197675" cy="483477"/>
          </a:xfrm>
        </p:grpSpPr>
        <p:sp>
          <p:nvSpPr>
            <p:cNvPr id="64" name="Freeform: Shape 80">
              <a:extLst>
                <a:ext uri="{FF2B5EF4-FFF2-40B4-BE49-F238E27FC236}">
                  <a16:creationId xmlns:a16="http://schemas.microsoft.com/office/drawing/2014/main" id="{3632A79E-CF5C-4E2F-881F-02C3931D6EB9}"/>
                </a:ext>
              </a:extLst>
            </p:cNvPr>
            <p:cNvSpPr/>
            <p:nvPr/>
          </p:nvSpPr>
          <p:spPr>
            <a:xfrm rot="10800000">
              <a:off x="5445783" y="3086764"/>
              <a:ext cx="3920795" cy="483476"/>
            </a:xfrm>
            <a:custGeom>
              <a:avLst/>
              <a:gdLst>
                <a:gd name="connsiteX0" fmla="*/ 602581 w 3920795"/>
                <a:gd name="connsiteY0" fmla="*/ 0 h 483476"/>
                <a:gd name="connsiteX1" fmla="*/ 3577361 w 3920795"/>
                <a:gd name="connsiteY1" fmla="*/ 0 h 483476"/>
                <a:gd name="connsiteX2" fmla="*/ 3648822 w 3920795"/>
                <a:gd name="connsiteY2" fmla="*/ 0 h 483476"/>
                <a:gd name="connsiteX3" fmla="*/ 3677133 w 3920795"/>
                <a:gd name="connsiteY3" fmla="*/ 0 h 483476"/>
                <a:gd name="connsiteX4" fmla="*/ 3708958 w 3920795"/>
                <a:gd name="connsiteY4" fmla="*/ 0 h 483476"/>
                <a:gd name="connsiteX5" fmla="*/ 3737269 w 3920795"/>
                <a:gd name="connsiteY5" fmla="*/ 0 h 483476"/>
                <a:gd name="connsiteX6" fmla="*/ 3769289 w 3920795"/>
                <a:gd name="connsiteY6" fmla="*/ 0 h 483476"/>
                <a:gd name="connsiteX7" fmla="*/ 3797600 w 3920795"/>
                <a:gd name="connsiteY7" fmla="*/ 0 h 483476"/>
                <a:gd name="connsiteX8" fmla="*/ 3829425 w 3920795"/>
                <a:gd name="connsiteY8" fmla="*/ 0 h 483476"/>
                <a:gd name="connsiteX9" fmla="*/ 3857736 w 3920795"/>
                <a:gd name="connsiteY9" fmla="*/ 0 h 483476"/>
                <a:gd name="connsiteX10" fmla="*/ 3920795 w 3920795"/>
                <a:gd name="connsiteY10" fmla="*/ 0 h 483476"/>
                <a:gd name="connsiteX11" fmla="*/ 3920795 w 3920795"/>
                <a:gd name="connsiteY11" fmla="*/ 483476 h 483476"/>
                <a:gd name="connsiteX12" fmla="*/ 3857541 w 3920795"/>
                <a:gd name="connsiteY12" fmla="*/ 483476 h 483476"/>
                <a:gd name="connsiteX13" fmla="*/ 3829230 w 3920795"/>
                <a:gd name="connsiteY13" fmla="*/ 483476 h 483476"/>
                <a:gd name="connsiteX14" fmla="*/ 3797405 w 3920795"/>
                <a:gd name="connsiteY14" fmla="*/ 483476 h 483476"/>
                <a:gd name="connsiteX15" fmla="*/ 3769094 w 3920795"/>
                <a:gd name="connsiteY15" fmla="*/ 483476 h 483476"/>
                <a:gd name="connsiteX16" fmla="*/ 3737269 w 3920795"/>
                <a:gd name="connsiteY16" fmla="*/ 483476 h 483476"/>
                <a:gd name="connsiteX17" fmla="*/ 3708958 w 3920795"/>
                <a:gd name="connsiteY17" fmla="*/ 483476 h 483476"/>
                <a:gd name="connsiteX18" fmla="*/ 3676937 w 3920795"/>
                <a:gd name="connsiteY18" fmla="*/ 483476 h 483476"/>
                <a:gd name="connsiteX19" fmla="*/ 3648627 w 3920795"/>
                <a:gd name="connsiteY19" fmla="*/ 483476 h 483476"/>
                <a:gd name="connsiteX20" fmla="*/ 3577166 w 3920795"/>
                <a:gd name="connsiteY20" fmla="*/ 483476 h 483476"/>
                <a:gd name="connsiteX21" fmla="*/ 602581 w 3920795"/>
                <a:gd name="connsiteY21" fmla="*/ 483476 h 483476"/>
                <a:gd name="connsiteX22" fmla="*/ 511596 w 3920795"/>
                <a:gd name="connsiteY22" fmla="*/ 448961 h 483476"/>
                <a:gd name="connsiteX23" fmla="*/ 196467 w 3920795"/>
                <a:gd name="connsiteY23" fmla="*/ 329614 h 483476"/>
                <a:gd name="connsiteX24" fmla="*/ 12740 w 3920795"/>
                <a:gd name="connsiteY24" fmla="*/ 259980 h 483476"/>
                <a:gd name="connsiteX25" fmla="*/ 12740 w 3920795"/>
                <a:gd name="connsiteY25" fmla="*/ 223496 h 483476"/>
                <a:gd name="connsiteX26" fmla="*/ 196467 w 3920795"/>
                <a:gd name="connsiteY26" fmla="*/ 153862 h 483476"/>
                <a:gd name="connsiteX27" fmla="*/ 511596 w 3920795"/>
                <a:gd name="connsiteY27" fmla="*/ 34515 h 48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20795" h="483476">
                  <a:moveTo>
                    <a:pt x="602581" y="0"/>
                  </a:moveTo>
                  <a:lnTo>
                    <a:pt x="3577361" y="0"/>
                  </a:lnTo>
                  <a:lnTo>
                    <a:pt x="3648822" y="0"/>
                  </a:lnTo>
                  <a:lnTo>
                    <a:pt x="3677133" y="0"/>
                  </a:lnTo>
                  <a:lnTo>
                    <a:pt x="3708958" y="0"/>
                  </a:lnTo>
                  <a:lnTo>
                    <a:pt x="3737269" y="0"/>
                  </a:lnTo>
                  <a:lnTo>
                    <a:pt x="3769289" y="0"/>
                  </a:lnTo>
                  <a:lnTo>
                    <a:pt x="3797600" y="0"/>
                  </a:lnTo>
                  <a:lnTo>
                    <a:pt x="3829425" y="0"/>
                  </a:lnTo>
                  <a:lnTo>
                    <a:pt x="3857736" y="0"/>
                  </a:lnTo>
                  <a:lnTo>
                    <a:pt x="3920795" y="0"/>
                  </a:lnTo>
                  <a:lnTo>
                    <a:pt x="3920795" y="483476"/>
                  </a:lnTo>
                  <a:lnTo>
                    <a:pt x="3857541" y="483476"/>
                  </a:lnTo>
                  <a:lnTo>
                    <a:pt x="3829230" y="483476"/>
                  </a:lnTo>
                  <a:lnTo>
                    <a:pt x="3797405" y="483476"/>
                  </a:lnTo>
                  <a:lnTo>
                    <a:pt x="3769094" y="483476"/>
                  </a:lnTo>
                  <a:lnTo>
                    <a:pt x="3737269" y="483476"/>
                  </a:lnTo>
                  <a:lnTo>
                    <a:pt x="3708958" y="483476"/>
                  </a:lnTo>
                  <a:lnTo>
                    <a:pt x="3676937" y="483476"/>
                  </a:lnTo>
                  <a:lnTo>
                    <a:pt x="3648627" y="483476"/>
                  </a:lnTo>
                  <a:lnTo>
                    <a:pt x="3577166" y="483476"/>
                  </a:lnTo>
                  <a:lnTo>
                    <a:pt x="602581" y="483476"/>
                  </a:lnTo>
                  <a:lnTo>
                    <a:pt x="511596" y="448961"/>
                  </a:lnTo>
                  <a:lnTo>
                    <a:pt x="196467" y="329614"/>
                  </a:lnTo>
                  <a:lnTo>
                    <a:pt x="12740" y="259980"/>
                  </a:lnTo>
                  <a:cubicBezTo>
                    <a:pt x="-4247" y="253422"/>
                    <a:pt x="-4247" y="229920"/>
                    <a:pt x="12740" y="223496"/>
                  </a:cubicBezTo>
                  <a:lnTo>
                    <a:pt x="196467" y="153862"/>
                  </a:lnTo>
                  <a:lnTo>
                    <a:pt x="511596" y="34515"/>
                  </a:lnTo>
                  <a:close/>
                </a:path>
              </a:pathLst>
            </a:custGeom>
            <a:solidFill>
              <a:srgbClr val="EED6C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65" name="Freeform: Shape 81">
              <a:extLst>
                <a:ext uri="{FF2B5EF4-FFF2-40B4-BE49-F238E27FC236}">
                  <a16:creationId xmlns:a16="http://schemas.microsoft.com/office/drawing/2014/main" id="{649C1701-B8B4-46C7-A93D-5AA2D936C552}"/>
                </a:ext>
              </a:extLst>
            </p:cNvPr>
            <p:cNvSpPr/>
            <p:nvPr/>
          </p:nvSpPr>
          <p:spPr>
            <a:xfrm rot="10800000">
              <a:off x="9157169" y="3241029"/>
              <a:ext cx="209060" cy="175466"/>
            </a:xfrm>
            <a:custGeom>
              <a:avLst/>
              <a:gdLst>
                <a:gd name="connsiteX0" fmla="*/ 196428 w 209060"/>
                <a:gd name="connsiteY0" fmla="*/ 0 h 175466"/>
                <a:gd name="connsiteX1" fmla="*/ 209060 w 209060"/>
                <a:gd name="connsiteY1" fmla="*/ 86996 h 175466"/>
                <a:gd name="connsiteX2" fmla="*/ 196233 w 209060"/>
                <a:gd name="connsiteY2" fmla="*/ 175466 h 175466"/>
                <a:gd name="connsiteX3" fmla="*/ 12466 w 209060"/>
                <a:gd name="connsiteY3" fmla="*/ 105413 h 175466"/>
                <a:gd name="connsiteX4" fmla="*/ 0 w 209060"/>
                <a:gd name="connsiteY4" fmla="*/ 87445 h 175466"/>
                <a:gd name="connsiteX5" fmla="*/ 12391 w 209060"/>
                <a:gd name="connsiteY5" fmla="*/ 69751 h 175466"/>
                <a:gd name="connsiteX6" fmla="*/ 196118 w 209060"/>
                <a:gd name="connsiteY6" fmla="*/ 117 h 17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060" h="175466">
                  <a:moveTo>
                    <a:pt x="196428" y="0"/>
                  </a:moveTo>
                  <a:lnTo>
                    <a:pt x="209060" y="86996"/>
                  </a:lnTo>
                  <a:cubicBezTo>
                    <a:pt x="209060" y="118478"/>
                    <a:pt x="204491" y="148339"/>
                    <a:pt x="196233" y="175466"/>
                  </a:cubicBezTo>
                  <a:lnTo>
                    <a:pt x="12466" y="105413"/>
                  </a:lnTo>
                  <a:lnTo>
                    <a:pt x="0" y="87445"/>
                  </a:lnTo>
                  <a:lnTo>
                    <a:pt x="12391" y="69751"/>
                  </a:lnTo>
                  <a:lnTo>
                    <a:pt x="196118" y="117"/>
                  </a:lnTo>
                  <a:close/>
                </a:path>
              </a:pathLst>
            </a:custGeom>
            <a:solidFill>
              <a:srgbClr val="4B494B"/>
            </a:solidFill>
            <a:ln w="12700">
              <a:miter lim="400000"/>
            </a:ln>
          </p:spPr>
          <p:txBody>
            <a:bodyPr lIns="38100" tIns="38100" rIns="38100" bIns="38100" anchor="ctr"/>
            <a:lstStyle/>
            <a:p>
              <a:endParaRPr sz="3000">
                <a:solidFill>
                  <a:srgbClr val="FFFFFF"/>
                </a:solidFill>
              </a:endParaRPr>
            </a:p>
          </p:txBody>
        </p:sp>
        <p:sp>
          <p:nvSpPr>
            <p:cNvPr id="66" name="Shape">
              <a:extLst>
                <a:ext uri="{FF2B5EF4-FFF2-40B4-BE49-F238E27FC236}">
                  <a16:creationId xmlns:a16="http://schemas.microsoft.com/office/drawing/2014/main" id="{865D23F6-EB49-4580-AC56-DF3B611A030F}"/>
                </a:ext>
              </a:extLst>
            </p:cNvPr>
            <p:cNvSpPr/>
            <p:nvPr/>
          </p:nvSpPr>
          <p:spPr>
            <a:xfrm rot="10800000">
              <a:off x="5790589" y="3446159"/>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0" y="11121"/>
                  </a:moveTo>
                  <a:cubicBezTo>
                    <a:pt x="0" y="16029"/>
                    <a:pt x="125" y="20141"/>
                    <a:pt x="297" y="21600"/>
                  </a:cubicBezTo>
                  <a:lnTo>
                    <a:pt x="21600" y="21600"/>
                  </a:lnTo>
                  <a:lnTo>
                    <a:pt x="21600" y="0"/>
                  </a:lnTo>
                  <a:lnTo>
                    <a:pt x="305" y="0"/>
                  </a:lnTo>
                  <a:lnTo>
                    <a:pt x="305" y="553"/>
                  </a:lnTo>
                  <a:cubicBezTo>
                    <a:pt x="128" y="1968"/>
                    <a:pt x="0" y="6146"/>
                    <a:pt x="0" y="11121"/>
                  </a:cubicBezTo>
                  <a:close/>
                </a:path>
              </a:pathLst>
            </a:custGeom>
            <a:solidFill>
              <a:srgbClr val="F6BF69"/>
            </a:solidFill>
            <a:ln w="12700">
              <a:miter lim="400000"/>
            </a:ln>
          </p:spPr>
          <p:txBody>
            <a:bodyPr lIns="38100" tIns="38100" rIns="38100" bIns="38100" anchor="ctr"/>
            <a:lstStyle/>
            <a:p>
              <a:endParaRPr sz="3000">
                <a:solidFill>
                  <a:srgbClr val="FFFFFF"/>
                </a:solidFill>
              </a:endParaRPr>
            </a:p>
          </p:txBody>
        </p:sp>
        <p:sp>
          <p:nvSpPr>
            <p:cNvPr id="68" name="Shape">
              <a:extLst>
                <a:ext uri="{FF2B5EF4-FFF2-40B4-BE49-F238E27FC236}">
                  <a16:creationId xmlns:a16="http://schemas.microsoft.com/office/drawing/2014/main" id="{95E07E15-206A-413D-8518-95367C16F3FD}"/>
                </a:ext>
              </a:extLst>
            </p:cNvPr>
            <p:cNvSpPr/>
            <p:nvPr/>
          </p:nvSpPr>
          <p:spPr>
            <a:xfrm rot="10800000">
              <a:off x="5793256" y="333185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66"/>
                  </a:moveTo>
                  <a:lnTo>
                    <a:pt x="552" y="619"/>
                  </a:lnTo>
                  <a:cubicBezTo>
                    <a:pt x="247" y="619"/>
                    <a:pt x="0" y="10015"/>
                    <a:pt x="0" y="21600"/>
                  </a:cubicBezTo>
                  <a:lnTo>
                    <a:pt x="21600" y="21600"/>
                  </a:lnTo>
                  <a:lnTo>
                    <a:pt x="21600" y="0"/>
                  </a:lnTo>
                  <a:lnTo>
                    <a:pt x="545" y="0"/>
                  </a:lnTo>
                  <a:cubicBezTo>
                    <a:pt x="547" y="22"/>
                    <a:pt x="549" y="44"/>
                    <a:pt x="552" y="66"/>
                  </a:cubicBezTo>
                  <a:close/>
                </a:path>
              </a:pathLst>
            </a:custGeom>
            <a:solidFill>
              <a:srgbClr val="F1A84E"/>
            </a:solidFill>
            <a:ln w="12700">
              <a:miter lim="400000"/>
            </a:ln>
          </p:spPr>
          <p:txBody>
            <a:bodyPr lIns="38100" tIns="38100" rIns="38100" bIns="38100" anchor="ctr"/>
            <a:lstStyle/>
            <a:p>
              <a:endParaRPr sz="3000">
                <a:solidFill>
                  <a:srgbClr val="FFFFFF"/>
                </a:solidFill>
              </a:endParaRPr>
            </a:p>
          </p:txBody>
        </p:sp>
        <p:sp>
          <p:nvSpPr>
            <p:cNvPr id="69" name="Shape">
              <a:extLst>
                <a:ext uri="{FF2B5EF4-FFF2-40B4-BE49-F238E27FC236}">
                  <a16:creationId xmlns:a16="http://schemas.microsoft.com/office/drawing/2014/main" id="{5364B929-9AE9-411F-BAB9-06C49541CA55}"/>
                </a:ext>
              </a:extLst>
            </p:cNvPr>
            <p:cNvSpPr/>
            <p:nvPr/>
          </p:nvSpPr>
          <p:spPr>
            <a:xfrm rot="10800000">
              <a:off x="5793256" y="320931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20981"/>
                  </a:moveTo>
                  <a:lnTo>
                    <a:pt x="552" y="21534"/>
                  </a:lnTo>
                  <a:cubicBezTo>
                    <a:pt x="549" y="21556"/>
                    <a:pt x="547" y="21578"/>
                    <a:pt x="545" y="21600"/>
                  </a:cubicBezTo>
                  <a:lnTo>
                    <a:pt x="21600" y="21600"/>
                  </a:lnTo>
                  <a:lnTo>
                    <a:pt x="21600" y="0"/>
                  </a:lnTo>
                  <a:lnTo>
                    <a:pt x="0" y="0"/>
                  </a:lnTo>
                  <a:cubicBezTo>
                    <a:pt x="0" y="11607"/>
                    <a:pt x="247" y="20981"/>
                    <a:pt x="552" y="20981"/>
                  </a:cubicBezTo>
                  <a:close/>
                </a:path>
              </a:pathLst>
            </a:custGeom>
            <a:solidFill>
              <a:srgbClr val="F0A04D"/>
            </a:solidFill>
            <a:ln w="12700">
              <a:miter lim="400000"/>
            </a:ln>
          </p:spPr>
          <p:txBody>
            <a:bodyPr lIns="38100" tIns="38100" rIns="38100" bIns="38100" anchor="ctr"/>
            <a:lstStyle/>
            <a:p>
              <a:endParaRPr sz="3000">
                <a:solidFill>
                  <a:srgbClr val="FFFFFF"/>
                </a:solidFill>
              </a:endParaRPr>
            </a:p>
          </p:txBody>
        </p:sp>
        <p:sp>
          <p:nvSpPr>
            <p:cNvPr id="70" name="Shape">
              <a:extLst>
                <a:ext uri="{FF2B5EF4-FFF2-40B4-BE49-F238E27FC236}">
                  <a16:creationId xmlns:a16="http://schemas.microsoft.com/office/drawing/2014/main" id="{678D0375-4B37-4BDC-83A2-3AA8C27C45B6}"/>
                </a:ext>
              </a:extLst>
            </p:cNvPr>
            <p:cNvSpPr/>
            <p:nvPr/>
          </p:nvSpPr>
          <p:spPr>
            <a:xfrm rot="10800000">
              <a:off x="5790589" y="3086764"/>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97" y="0"/>
                  </a:lnTo>
                  <a:cubicBezTo>
                    <a:pt x="125" y="1459"/>
                    <a:pt x="0" y="5571"/>
                    <a:pt x="0" y="10479"/>
                  </a:cubicBezTo>
                  <a:cubicBezTo>
                    <a:pt x="0" y="15476"/>
                    <a:pt x="128" y="19632"/>
                    <a:pt x="305" y="21047"/>
                  </a:cubicBezTo>
                  <a:lnTo>
                    <a:pt x="305" y="21600"/>
                  </a:lnTo>
                  <a:lnTo>
                    <a:pt x="21600" y="21600"/>
                  </a:lnTo>
                  <a:lnTo>
                    <a:pt x="21600" y="0"/>
                  </a:lnTo>
                  <a:close/>
                </a:path>
              </a:pathLst>
            </a:custGeom>
            <a:solidFill>
              <a:srgbClr val="ED8E4A"/>
            </a:solidFill>
            <a:ln w="12700">
              <a:miter lim="400000"/>
            </a:ln>
          </p:spPr>
          <p:txBody>
            <a:bodyPr lIns="38100" tIns="38100" rIns="38100" bIns="38100" anchor="ctr"/>
            <a:lstStyle/>
            <a:p>
              <a:endParaRPr sz="3000">
                <a:solidFill>
                  <a:srgbClr val="FFFFFF"/>
                </a:solidFill>
              </a:endParaRPr>
            </a:p>
          </p:txBody>
        </p:sp>
        <p:grpSp>
          <p:nvGrpSpPr>
            <p:cNvPr id="71" name="Group 86">
              <a:extLst>
                <a:ext uri="{FF2B5EF4-FFF2-40B4-BE49-F238E27FC236}">
                  <a16:creationId xmlns:a16="http://schemas.microsoft.com/office/drawing/2014/main" id="{CAA9E950-A4B8-4249-BD79-AA40D5C79F8F}"/>
                </a:ext>
              </a:extLst>
            </p:cNvPr>
            <p:cNvGrpSpPr/>
            <p:nvPr/>
          </p:nvGrpSpPr>
          <p:grpSpPr>
            <a:xfrm rot="10800000">
              <a:off x="5445784" y="3086764"/>
              <a:ext cx="352045" cy="483475"/>
              <a:chOff x="6410420" y="2032990"/>
              <a:chExt cx="352045" cy="496188"/>
            </a:xfrm>
          </p:grpSpPr>
          <p:sp>
            <p:nvSpPr>
              <p:cNvPr id="73" name="Rectangle">
                <a:extLst>
                  <a:ext uri="{FF2B5EF4-FFF2-40B4-BE49-F238E27FC236}">
                    <a16:creationId xmlns:a16="http://schemas.microsoft.com/office/drawing/2014/main" id="{13B00688-8B82-45BA-9163-13A46F5C3A01}"/>
                  </a:ext>
                </a:extLst>
              </p:cNvPr>
              <p:cNvSpPr/>
              <p:nvPr/>
            </p:nvSpPr>
            <p:spPr>
              <a:xfrm>
                <a:off x="6410420" y="2032990"/>
                <a:ext cx="352045" cy="496188"/>
              </a:xfrm>
              <a:prstGeom prst="rect">
                <a:avLst/>
              </a:prstGeom>
              <a:solidFill>
                <a:srgbClr val="BDBEBD"/>
              </a:solidFill>
              <a:ln w="12700">
                <a:miter lim="400000"/>
              </a:ln>
            </p:spPr>
            <p:txBody>
              <a:bodyPr lIns="38100" tIns="38100" rIns="38100" bIns="38100" anchor="ctr"/>
              <a:lstStyle/>
              <a:p>
                <a:pPr>
                  <a:defRPr sz="3000">
                    <a:solidFill>
                      <a:srgbClr val="FFFFFF"/>
                    </a:solidFill>
                  </a:defRPr>
                </a:pPr>
                <a:endParaRPr/>
              </a:p>
            </p:txBody>
          </p:sp>
          <p:sp>
            <p:nvSpPr>
              <p:cNvPr id="74" name="Rectangle">
                <a:extLst>
                  <a:ext uri="{FF2B5EF4-FFF2-40B4-BE49-F238E27FC236}">
                    <a16:creationId xmlns:a16="http://schemas.microsoft.com/office/drawing/2014/main" id="{98F93D16-2C10-4473-AB42-04B39CA64EE4}"/>
                  </a:ext>
                </a:extLst>
              </p:cNvPr>
              <p:cNvSpPr/>
              <p:nvPr/>
            </p:nvSpPr>
            <p:spPr>
              <a:xfrm>
                <a:off x="66644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75" name="Rectangle">
                <a:extLst>
                  <a:ext uri="{FF2B5EF4-FFF2-40B4-BE49-F238E27FC236}">
                    <a16:creationId xmlns:a16="http://schemas.microsoft.com/office/drawing/2014/main" id="{E6132C10-03FA-4F86-BDAF-9F034EB7E9CA}"/>
                  </a:ext>
                </a:extLst>
              </p:cNvPr>
              <p:cNvSpPr/>
              <p:nvPr/>
            </p:nvSpPr>
            <p:spPr>
              <a:xfrm>
                <a:off x="66009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76" name="Rectangle">
                <a:extLst>
                  <a:ext uri="{FF2B5EF4-FFF2-40B4-BE49-F238E27FC236}">
                    <a16:creationId xmlns:a16="http://schemas.microsoft.com/office/drawing/2014/main" id="{C487EDDC-B2BA-4B63-BA58-564803F2CB28}"/>
                  </a:ext>
                </a:extLst>
              </p:cNvPr>
              <p:cNvSpPr/>
              <p:nvPr/>
            </p:nvSpPr>
            <p:spPr>
              <a:xfrm>
                <a:off x="65501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77" name="Rectangle">
                <a:extLst>
                  <a:ext uri="{FF2B5EF4-FFF2-40B4-BE49-F238E27FC236}">
                    <a16:creationId xmlns:a16="http://schemas.microsoft.com/office/drawing/2014/main" id="{C86A191B-FBE1-455C-B90F-3E40E06F4DB9}"/>
                  </a:ext>
                </a:extLst>
              </p:cNvPr>
              <p:cNvSpPr/>
              <p:nvPr/>
            </p:nvSpPr>
            <p:spPr>
              <a:xfrm>
                <a:off x="64866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grpSp>
        <p:sp>
          <p:nvSpPr>
            <p:cNvPr id="72" name="Shape">
              <a:extLst>
                <a:ext uri="{FF2B5EF4-FFF2-40B4-BE49-F238E27FC236}">
                  <a16:creationId xmlns:a16="http://schemas.microsoft.com/office/drawing/2014/main" id="{665C1446-3294-4861-9FDC-FA872A9BCD82}"/>
                </a:ext>
              </a:extLst>
            </p:cNvPr>
            <p:cNvSpPr/>
            <p:nvPr/>
          </p:nvSpPr>
          <p:spPr>
            <a:xfrm rot="10800000">
              <a:off x="5168903" y="3086764"/>
              <a:ext cx="283846" cy="483477"/>
            </a:xfrm>
            <a:custGeom>
              <a:avLst/>
              <a:gdLst/>
              <a:ahLst/>
              <a:cxnLst>
                <a:cxn ang="0">
                  <a:pos x="wd2" y="hd2"/>
                </a:cxn>
                <a:cxn ang="5400000">
                  <a:pos x="wd2" y="hd2"/>
                </a:cxn>
                <a:cxn ang="10800000">
                  <a:pos x="wd2" y="hd2"/>
                </a:cxn>
                <a:cxn ang="16200000">
                  <a:pos x="wd2" y="hd2"/>
                </a:cxn>
              </a:cxnLst>
              <a:rect l="0" t="0" r="r" b="b"/>
              <a:pathLst>
                <a:path w="21600" h="21600" extrusionOk="0">
                  <a:moveTo>
                    <a:pt x="21600" y="16956"/>
                  </a:moveTo>
                  <a:lnTo>
                    <a:pt x="21600" y="4638"/>
                  </a:lnTo>
                  <a:cubicBezTo>
                    <a:pt x="21600" y="2079"/>
                    <a:pt x="17966" y="0"/>
                    <a:pt x="13492" y="0"/>
                  </a:cubicBezTo>
                  <a:lnTo>
                    <a:pt x="0" y="0"/>
                  </a:lnTo>
                  <a:lnTo>
                    <a:pt x="0" y="21600"/>
                  </a:lnTo>
                  <a:lnTo>
                    <a:pt x="13492" y="21600"/>
                  </a:lnTo>
                  <a:cubicBezTo>
                    <a:pt x="17976" y="21594"/>
                    <a:pt x="21600" y="19516"/>
                    <a:pt x="21600" y="16956"/>
                  </a:cubicBezTo>
                  <a:close/>
                </a:path>
              </a:pathLst>
            </a:custGeom>
            <a:solidFill>
              <a:srgbClr val="D88480"/>
            </a:solidFill>
            <a:ln w="12700">
              <a:miter lim="400000"/>
            </a:ln>
          </p:spPr>
          <p:txBody>
            <a:bodyPr lIns="38100" tIns="38100" rIns="38100" bIns="38100" anchor="ctr"/>
            <a:lstStyle/>
            <a:p>
              <a:pPr>
                <a:defRPr sz="3000">
                  <a:solidFill>
                    <a:srgbClr val="FFFFFF"/>
                  </a:solidFill>
                </a:defRPr>
              </a:pPr>
              <a:endParaRPr/>
            </a:p>
          </p:txBody>
        </p:sp>
      </p:grpSp>
      <p:sp>
        <p:nvSpPr>
          <p:cNvPr id="78" name="Rectángulo: esquinas redondeadas 77">
            <a:extLst>
              <a:ext uri="{FF2B5EF4-FFF2-40B4-BE49-F238E27FC236}">
                <a16:creationId xmlns:a16="http://schemas.microsoft.com/office/drawing/2014/main" id="{D505D8F2-BA99-4136-A979-8A662BD42B3E}"/>
              </a:ext>
            </a:extLst>
          </p:cNvPr>
          <p:cNvSpPr/>
          <p:nvPr/>
        </p:nvSpPr>
        <p:spPr>
          <a:xfrm>
            <a:off x="527005" y="894630"/>
            <a:ext cx="5336900" cy="468094"/>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s-CO" sz="2000" dirty="0"/>
              <a:t>ALISTAMIENTO BIENES EXTINTOS Y EN PROCESO</a:t>
            </a:r>
          </a:p>
        </p:txBody>
      </p:sp>
      <p:sp>
        <p:nvSpPr>
          <p:cNvPr id="79" name="TextBox 39">
            <a:extLst>
              <a:ext uri="{FF2B5EF4-FFF2-40B4-BE49-F238E27FC236}">
                <a16:creationId xmlns:a16="http://schemas.microsoft.com/office/drawing/2014/main" id="{4CD5AB0B-D3A9-4FFC-AE12-4CF4B46A4980}"/>
              </a:ext>
            </a:extLst>
          </p:cNvPr>
          <p:cNvSpPr txBox="1"/>
          <p:nvPr/>
        </p:nvSpPr>
        <p:spPr>
          <a:xfrm>
            <a:off x="1506190" y="2689937"/>
            <a:ext cx="4213114" cy="830997"/>
          </a:xfrm>
          <a:prstGeom prst="rect">
            <a:avLst/>
          </a:prstGeom>
          <a:noFill/>
        </p:spPr>
        <p:txBody>
          <a:bodyPr wrap="square" lIns="0" rtlCol="0" anchor="b">
            <a:spAutoFit/>
          </a:bodyPr>
          <a:lstStyle/>
          <a:p>
            <a:r>
              <a:rPr lang="en-US" sz="2800" b="1" noProof="1">
                <a:solidFill>
                  <a:srgbClr val="42B56B"/>
                </a:solidFill>
              </a:rPr>
              <a:t>SOCIEDADES ACTIVAS</a:t>
            </a:r>
          </a:p>
          <a:p>
            <a:r>
              <a:rPr lang="en-US" sz="2000" noProof="1"/>
              <a:t>41 $13.361 Millones</a:t>
            </a:r>
          </a:p>
        </p:txBody>
      </p:sp>
      <p:grpSp>
        <p:nvGrpSpPr>
          <p:cNvPr id="80" name="Group 8">
            <a:extLst>
              <a:ext uri="{FF2B5EF4-FFF2-40B4-BE49-F238E27FC236}">
                <a16:creationId xmlns:a16="http://schemas.microsoft.com/office/drawing/2014/main" id="{8AC2AFC6-260B-4732-8346-D5ED4A2AF097}"/>
              </a:ext>
            </a:extLst>
          </p:cNvPr>
          <p:cNvGrpSpPr/>
          <p:nvPr/>
        </p:nvGrpSpPr>
        <p:grpSpPr>
          <a:xfrm>
            <a:off x="543185" y="2857225"/>
            <a:ext cx="762114" cy="483477"/>
            <a:chOff x="5168903" y="3086764"/>
            <a:chExt cx="4197675" cy="483477"/>
          </a:xfrm>
        </p:grpSpPr>
        <p:sp>
          <p:nvSpPr>
            <p:cNvPr id="81" name="Freeform: Shape 80">
              <a:extLst>
                <a:ext uri="{FF2B5EF4-FFF2-40B4-BE49-F238E27FC236}">
                  <a16:creationId xmlns:a16="http://schemas.microsoft.com/office/drawing/2014/main" id="{F4B828BB-BE96-4807-A1D7-54878B3C6776}"/>
                </a:ext>
              </a:extLst>
            </p:cNvPr>
            <p:cNvSpPr/>
            <p:nvPr/>
          </p:nvSpPr>
          <p:spPr>
            <a:xfrm rot="10800000">
              <a:off x="5445783" y="3086764"/>
              <a:ext cx="3920795" cy="483476"/>
            </a:xfrm>
            <a:custGeom>
              <a:avLst/>
              <a:gdLst>
                <a:gd name="connsiteX0" fmla="*/ 602581 w 3920795"/>
                <a:gd name="connsiteY0" fmla="*/ 0 h 483476"/>
                <a:gd name="connsiteX1" fmla="*/ 3577361 w 3920795"/>
                <a:gd name="connsiteY1" fmla="*/ 0 h 483476"/>
                <a:gd name="connsiteX2" fmla="*/ 3648822 w 3920795"/>
                <a:gd name="connsiteY2" fmla="*/ 0 h 483476"/>
                <a:gd name="connsiteX3" fmla="*/ 3677133 w 3920795"/>
                <a:gd name="connsiteY3" fmla="*/ 0 h 483476"/>
                <a:gd name="connsiteX4" fmla="*/ 3708958 w 3920795"/>
                <a:gd name="connsiteY4" fmla="*/ 0 h 483476"/>
                <a:gd name="connsiteX5" fmla="*/ 3737269 w 3920795"/>
                <a:gd name="connsiteY5" fmla="*/ 0 h 483476"/>
                <a:gd name="connsiteX6" fmla="*/ 3769289 w 3920795"/>
                <a:gd name="connsiteY6" fmla="*/ 0 h 483476"/>
                <a:gd name="connsiteX7" fmla="*/ 3797600 w 3920795"/>
                <a:gd name="connsiteY7" fmla="*/ 0 h 483476"/>
                <a:gd name="connsiteX8" fmla="*/ 3829425 w 3920795"/>
                <a:gd name="connsiteY8" fmla="*/ 0 h 483476"/>
                <a:gd name="connsiteX9" fmla="*/ 3857736 w 3920795"/>
                <a:gd name="connsiteY9" fmla="*/ 0 h 483476"/>
                <a:gd name="connsiteX10" fmla="*/ 3920795 w 3920795"/>
                <a:gd name="connsiteY10" fmla="*/ 0 h 483476"/>
                <a:gd name="connsiteX11" fmla="*/ 3920795 w 3920795"/>
                <a:gd name="connsiteY11" fmla="*/ 483476 h 483476"/>
                <a:gd name="connsiteX12" fmla="*/ 3857541 w 3920795"/>
                <a:gd name="connsiteY12" fmla="*/ 483476 h 483476"/>
                <a:gd name="connsiteX13" fmla="*/ 3829230 w 3920795"/>
                <a:gd name="connsiteY13" fmla="*/ 483476 h 483476"/>
                <a:gd name="connsiteX14" fmla="*/ 3797405 w 3920795"/>
                <a:gd name="connsiteY14" fmla="*/ 483476 h 483476"/>
                <a:gd name="connsiteX15" fmla="*/ 3769094 w 3920795"/>
                <a:gd name="connsiteY15" fmla="*/ 483476 h 483476"/>
                <a:gd name="connsiteX16" fmla="*/ 3737269 w 3920795"/>
                <a:gd name="connsiteY16" fmla="*/ 483476 h 483476"/>
                <a:gd name="connsiteX17" fmla="*/ 3708958 w 3920795"/>
                <a:gd name="connsiteY17" fmla="*/ 483476 h 483476"/>
                <a:gd name="connsiteX18" fmla="*/ 3676937 w 3920795"/>
                <a:gd name="connsiteY18" fmla="*/ 483476 h 483476"/>
                <a:gd name="connsiteX19" fmla="*/ 3648627 w 3920795"/>
                <a:gd name="connsiteY19" fmla="*/ 483476 h 483476"/>
                <a:gd name="connsiteX20" fmla="*/ 3577166 w 3920795"/>
                <a:gd name="connsiteY20" fmla="*/ 483476 h 483476"/>
                <a:gd name="connsiteX21" fmla="*/ 602581 w 3920795"/>
                <a:gd name="connsiteY21" fmla="*/ 483476 h 483476"/>
                <a:gd name="connsiteX22" fmla="*/ 511596 w 3920795"/>
                <a:gd name="connsiteY22" fmla="*/ 448961 h 483476"/>
                <a:gd name="connsiteX23" fmla="*/ 196467 w 3920795"/>
                <a:gd name="connsiteY23" fmla="*/ 329614 h 483476"/>
                <a:gd name="connsiteX24" fmla="*/ 12740 w 3920795"/>
                <a:gd name="connsiteY24" fmla="*/ 259980 h 483476"/>
                <a:gd name="connsiteX25" fmla="*/ 12740 w 3920795"/>
                <a:gd name="connsiteY25" fmla="*/ 223496 h 483476"/>
                <a:gd name="connsiteX26" fmla="*/ 196467 w 3920795"/>
                <a:gd name="connsiteY26" fmla="*/ 153862 h 483476"/>
                <a:gd name="connsiteX27" fmla="*/ 511596 w 3920795"/>
                <a:gd name="connsiteY27" fmla="*/ 34515 h 48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20795" h="483476">
                  <a:moveTo>
                    <a:pt x="602581" y="0"/>
                  </a:moveTo>
                  <a:lnTo>
                    <a:pt x="3577361" y="0"/>
                  </a:lnTo>
                  <a:lnTo>
                    <a:pt x="3648822" y="0"/>
                  </a:lnTo>
                  <a:lnTo>
                    <a:pt x="3677133" y="0"/>
                  </a:lnTo>
                  <a:lnTo>
                    <a:pt x="3708958" y="0"/>
                  </a:lnTo>
                  <a:lnTo>
                    <a:pt x="3737269" y="0"/>
                  </a:lnTo>
                  <a:lnTo>
                    <a:pt x="3769289" y="0"/>
                  </a:lnTo>
                  <a:lnTo>
                    <a:pt x="3797600" y="0"/>
                  </a:lnTo>
                  <a:lnTo>
                    <a:pt x="3829425" y="0"/>
                  </a:lnTo>
                  <a:lnTo>
                    <a:pt x="3857736" y="0"/>
                  </a:lnTo>
                  <a:lnTo>
                    <a:pt x="3920795" y="0"/>
                  </a:lnTo>
                  <a:lnTo>
                    <a:pt x="3920795" y="483476"/>
                  </a:lnTo>
                  <a:lnTo>
                    <a:pt x="3857541" y="483476"/>
                  </a:lnTo>
                  <a:lnTo>
                    <a:pt x="3829230" y="483476"/>
                  </a:lnTo>
                  <a:lnTo>
                    <a:pt x="3797405" y="483476"/>
                  </a:lnTo>
                  <a:lnTo>
                    <a:pt x="3769094" y="483476"/>
                  </a:lnTo>
                  <a:lnTo>
                    <a:pt x="3737269" y="483476"/>
                  </a:lnTo>
                  <a:lnTo>
                    <a:pt x="3708958" y="483476"/>
                  </a:lnTo>
                  <a:lnTo>
                    <a:pt x="3676937" y="483476"/>
                  </a:lnTo>
                  <a:lnTo>
                    <a:pt x="3648627" y="483476"/>
                  </a:lnTo>
                  <a:lnTo>
                    <a:pt x="3577166" y="483476"/>
                  </a:lnTo>
                  <a:lnTo>
                    <a:pt x="602581" y="483476"/>
                  </a:lnTo>
                  <a:lnTo>
                    <a:pt x="511596" y="448961"/>
                  </a:lnTo>
                  <a:lnTo>
                    <a:pt x="196467" y="329614"/>
                  </a:lnTo>
                  <a:lnTo>
                    <a:pt x="12740" y="259980"/>
                  </a:lnTo>
                  <a:cubicBezTo>
                    <a:pt x="-4247" y="253422"/>
                    <a:pt x="-4247" y="229920"/>
                    <a:pt x="12740" y="223496"/>
                  </a:cubicBezTo>
                  <a:lnTo>
                    <a:pt x="196467" y="153862"/>
                  </a:lnTo>
                  <a:lnTo>
                    <a:pt x="511596" y="34515"/>
                  </a:lnTo>
                  <a:close/>
                </a:path>
              </a:pathLst>
            </a:custGeom>
            <a:solidFill>
              <a:srgbClr val="EED6C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82" name="Freeform: Shape 81">
              <a:extLst>
                <a:ext uri="{FF2B5EF4-FFF2-40B4-BE49-F238E27FC236}">
                  <a16:creationId xmlns:a16="http://schemas.microsoft.com/office/drawing/2014/main" id="{030AB10A-773E-4287-ACE0-3FE8FB8F2152}"/>
                </a:ext>
              </a:extLst>
            </p:cNvPr>
            <p:cNvSpPr/>
            <p:nvPr/>
          </p:nvSpPr>
          <p:spPr>
            <a:xfrm rot="10800000">
              <a:off x="9157169" y="3241029"/>
              <a:ext cx="209060" cy="175466"/>
            </a:xfrm>
            <a:custGeom>
              <a:avLst/>
              <a:gdLst>
                <a:gd name="connsiteX0" fmla="*/ 196428 w 209060"/>
                <a:gd name="connsiteY0" fmla="*/ 0 h 175466"/>
                <a:gd name="connsiteX1" fmla="*/ 209060 w 209060"/>
                <a:gd name="connsiteY1" fmla="*/ 86996 h 175466"/>
                <a:gd name="connsiteX2" fmla="*/ 196233 w 209060"/>
                <a:gd name="connsiteY2" fmla="*/ 175466 h 175466"/>
                <a:gd name="connsiteX3" fmla="*/ 12466 w 209060"/>
                <a:gd name="connsiteY3" fmla="*/ 105413 h 175466"/>
                <a:gd name="connsiteX4" fmla="*/ 0 w 209060"/>
                <a:gd name="connsiteY4" fmla="*/ 87445 h 175466"/>
                <a:gd name="connsiteX5" fmla="*/ 12391 w 209060"/>
                <a:gd name="connsiteY5" fmla="*/ 69751 h 175466"/>
                <a:gd name="connsiteX6" fmla="*/ 196118 w 209060"/>
                <a:gd name="connsiteY6" fmla="*/ 117 h 17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060" h="175466">
                  <a:moveTo>
                    <a:pt x="196428" y="0"/>
                  </a:moveTo>
                  <a:lnTo>
                    <a:pt x="209060" y="86996"/>
                  </a:lnTo>
                  <a:cubicBezTo>
                    <a:pt x="209060" y="118478"/>
                    <a:pt x="204491" y="148339"/>
                    <a:pt x="196233" y="175466"/>
                  </a:cubicBezTo>
                  <a:lnTo>
                    <a:pt x="12466" y="105413"/>
                  </a:lnTo>
                  <a:lnTo>
                    <a:pt x="0" y="87445"/>
                  </a:lnTo>
                  <a:lnTo>
                    <a:pt x="12391" y="69751"/>
                  </a:lnTo>
                  <a:lnTo>
                    <a:pt x="196118" y="117"/>
                  </a:lnTo>
                  <a:close/>
                </a:path>
              </a:pathLst>
            </a:custGeom>
            <a:solidFill>
              <a:srgbClr val="4B494B"/>
            </a:solidFill>
            <a:ln w="12700">
              <a:miter lim="400000"/>
            </a:ln>
          </p:spPr>
          <p:txBody>
            <a:bodyPr lIns="38100" tIns="38100" rIns="38100" bIns="38100" anchor="ctr"/>
            <a:lstStyle/>
            <a:p>
              <a:endParaRPr sz="3000">
                <a:solidFill>
                  <a:srgbClr val="FFFFFF"/>
                </a:solidFill>
              </a:endParaRPr>
            </a:p>
          </p:txBody>
        </p:sp>
        <p:sp>
          <p:nvSpPr>
            <p:cNvPr id="83" name="Shape">
              <a:extLst>
                <a:ext uri="{FF2B5EF4-FFF2-40B4-BE49-F238E27FC236}">
                  <a16:creationId xmlns:a16="http://schemas.microsoft.com/office/drawing/2014/main" id="{8FDF1D28-773F-455B-8D01-DD83DB18D1F1}"/>
                </a:ext>
              </a:extLst>
            </p:cNvPr>
            <p:cNvSpPr/>
            <p:nvPr/>
          </p:nvSpPr>
          <p:spPr>
            <a:xfrm rot="10800000">
              <a:off x="5790589" y="3446159"/>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0" y="11121"/>
                  </a:moveTo>
                  <a:cubicBezTo>
                    <a:pt x="0" y="16029"/>
                    <a:pt x="125" y="20141"/>
                    <a:pt x="297" y="21600"/>
                  </a:cubicBezTo>
                  <a:lnTo>
                    <a:pt x="21600" y="21600"/>
                  </a:lnTo>
                  <a:lnTo>
                    <a:pt x="21600" y="0"/>
                  </a:lnTo>
                  <a:lnTo>
                    <a:pt x="305" y="0"/>
                  </a:lnTo>
                  <a:lnTo>
                    <a:pt x="305" y="553"/>
                  </a:lnTo>
                  <a:cubicBezTo>
                    <a:pt x="128" y="1968"/>
                    <a:pt x="0" y="6146"/>
                    <a:pt x="0" y="11121"/>
                  </a:cubicBezTo>
                  <a:close/>
                </a:path>
              </a:pathLst>
            </a:custGeom>
            <a:solidFill>
              <a:srgbClr val="F6BF69"/>
            </a:solidFill>
            <a:ln w="12700">
              <a:miter lim="400000"/>
            </a:ln>
          </p:spPr>
          <p:txBody>
            <a:bodyPr lIns="38100" tIns="38100" rIns="38100" bIns="38100" anchor="ctr"/>
            <a:lstStyle/>
            <a:p>
              <a:endParaRPr sz="3000">
                <a:solidFill>
                  <a:srgbClr val="FFFFFF"/>
                </a:solidFill>
              </a:endParaRPr>
            </a:p>
          </p:txBody>
        </p:sp>
        <p:sp>
          <p:nvSpPr>
            <p:cNvPr id="84" name="Shape">
              <a:extLst>
                <a:ext uri="{FF2B5EF4-FFF2-40B4-BE49-F238E27FC236}">
                  <a16:creationId xmlns:a16="http://schemas.microsoft.com/office/drawing/2014/main" id="{168AC82A-A73A-4048-B45B-33F5F777A1AC}"/>
                </a:ext>
              </a:extLst>
            </p:cNvPr>
            <p:cNvSpPr/>
            <p:nvPr/>
          </p:nvSpPr>
          <p:spPr>
            <a:xfrm rot="10800000">
              <a:off x="5793256" y="333185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66"/>
                  </a:moveTo>
                  <a:lnTo>
                    <a:pt x="552" y="619"/>
                  </a:lnTo>
                  <a:cubicBezTo>
                    <a:pt x="247" y="619"/>
                    <a:pt x="0" y="10015"/>
                    <a:pt x="0" y="21600"/>
                  </a:cubicBezTo>
                  <a:lnTo>
                    <a:pt x="21600" y="21600"/>
                  </a:lnTo>
                  <a:lnTo>
                    <a:pt x="21600" y="0"/>
                  </a:lnTo>
                  <a:lnTo>
                    <a:pt x="545" y="0"/>
                  </a:lnTo>
                  <a:cubicBezTo>
                    <a:pt x="547" y="22"/>
                    <a:pt x="549" y="44"/>
                    <a:pt x="552" y="66"/>
                  </a:cubicBezTo>
                  <a:close/>
                </a:path>
              </a:pathLst>
            </a:custGeom>
            <a:solidFill>
              <a:srgbClr val="F1A84E"/>
            </a:solidFill>
            <a:ln w="12700">
              <a:miter lim="400000"/>
            </a:ln>
          </p:spPr>
          <p:txBody>
            <a:bodyPr lIns="38100" tIns="38100" rIns="38100" bIns="38100" anchor="ctr"/>
            <a:lstStyle/>
            <a:p>
              <a:endParaRPr sz="3000">
                <a:solidFill>
                  <a:srgbClr val="FFFFFF"/>
                </a:solidFill>
              </a:endParaRPr>
            </a:p>
          </p:txBody>
        </p:sp>
        <p:sp>
          <p:nvSpPr>
            <p:cNvPr id="85" name="Shape">
              <a:extLst>
                <a:ext uri="{FF2B5EF4-FFF2-40B4-BE49-F238E27FC236}">
                  <a16:creationId xmlns:a16="http://schemas.microsoft.com/office/drawing/2014/main" id="{EAE81560-C1A6-4CDF-8501-E361DD193CCB}"/>
                </a:ext>
              </a:extLst>
            </p:cNvPr>
            <p:cNvSpPr/>
            <p:nvPr/>
          </p:nvSpPr>
          <p:spPr>
            <a:xfrm rot="10800000">
              <a:off x="5793256" y="320931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20981"/>
                  </a:moveTo>
                  <a:lnTo>
                    <a:pt x="552" y="21534"/>
                  </a:lnTo>
                  <a:cubicBezTo>
                    <a:pt x="549" y="21556"/>
                    <a:pt x="547" y="21578"/>
                    <a:pt x="545" y="21600"/>
                  </a:cubicBezTo>
                  <a:lnTo>
                    <a:pt x="21600" y="21600"/>
                  </a:lnTo>
                  <a:lnTo>
                    <a:pt x="21600" y="0"/>
                  </a:lnTo>
                  <a:lnTo>
                    <a:pt x="0" y="0"/>
                  </a:lnTo>
                  <a:cubicBezTo>
                    <a:pt x="0" y="11607"/>
                    <a:pt x="247" y="20981"/>
                    <a:pt x="552" y="20981"/>
                  </a:cubicBezTo>
                  <a:close/>
                </a:path>
              </a:pathLst>
            </a:custGeom>
            <a:solidFill>
              <a:srgbClr val="F0A04D"/>
            </a:solidFill>
            <a:ln w="12700">
              <a:miter lim="400000"/>
            </a:ln>
          </p:spPr>
          <p:txBody>
            <a:bodyPr lIns="38100" tIns="38100" rIns="38100" bIns="38100" anchor="ctr"/>
            <a:lstStyle/>
            <a:p>
              <a:endParaRPr sz="3000">
                <a:solidFill>
                  <a:srgbClr val="FFFFFF"/>
                </a:solidFill>
              </a:endParaRPr>
            </a:p>
          </p:txBody>
        </p:sp>
        <p:sp>
          <p:nvSpPr>
            <p:cNvPr id="86" name="Shape">
              <a:extLst>
                <a:ext uri="{FF2B5EF4-FFF2-40B4-BE49-F238E27FC236}">
                  <a16:creationId xmlns:a16="http://schemas.microsoft.com/office/drawing/2014/main" id="{D8F553B1-2C42-49D0-ACDC-700133E3CDB7}"/>
                </a:ext>
              </a:extLst>
            </p:cNvPr>
            <p:cNvSpPr/>
            <p:nvPr/>
          </p:nvSpPr>
          <p:spPr>
            <a:xfrm rot="10800000">
              <a:off x="5790589" y="3086764"/>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97" y="0"/>
                  </a:lnTo>
                  <a:cubicBezTo>
                    <a:pt x="125" y="1459"/>
                    <a:pt x="0" y="5571"/>
                    <a:pt x="0" y="10479"/>
                  </a:cubicBezTo>
                  <a:cubicBezTo>
                    <a:pt x="0" y="15476"/>
                    <a:pt x="128" y="19632"/>
                    <a:pt x="305" y="21047"/>
                  </a:cubicBezTo>
                  <a:lnTo>
                    <a:pt x="305" y="21600"/>
                  </a:lnTo>
                  <a:lnTo>
                    <a:pt x="21600" y="21600"/>
                  </a:lnTo>
                  <a:lnTo>
                    <a:pt x="21600" y="0"/>
                  </a:lnTo>
                  <a:close/>
                </a:path>
              </a:pathLst>
            </a:custGeom>
            <a:solidFill>
              <a:srgbClr val="ED8E4A"/>
            </a:solidFill>
            <a:ln w="12700">
              <a:miter lim="400000"/>
            </a:ln>
          </p:spPr>
          <p:txBody>
            <a:bodyPr lIns="38100" tIns="38100" rIns="38100" bIns="38100" anchor="ctr"/>
            <a:lstStyle/>
            <a:p>
              <a:endParaRPr sz="3000">
                <a:solidFill>
                  <a:srgbClr val="FFFFFF"/>
                </a:solidFill>
              </a:endParaRPr>
            </a:p>
          </p:txBody>
        </p:sp>
        <p:grpSp>
          <p:nvGrpSpPr>
            <p:cNvPr id="87" name="Group 86">
              <a:extLst>
                <a:ext uri="{FF2B5EF4-FFF2-40B4-BE49-F238E27FC236}">
                  <a16:creationId xmlns:a16="http://schemas.microsoft.com/office/drawing/2014/main" id="{819FAACF-419B-42BA-B59E-024FFDDEF036}"/>
                </a:ext>
              </a:extLst>
            </p:cNvPr>
            <p:cNvGrpSpPr/>
            <p:nvPr/>
          </p:nvGrpSpPr>
          <p:grpSpPr>
            <a:xfrm rot="10800000">
              <a:off x="5445784" y="3086764"/>
              <a:ext cx="352045" cy="483475"/>
              <a:chOff x="6410420" y="2032990"/>
              <a:chExt cx="352045" cy="496188"/>
            </a:xfrm>
          </p:grpSpPr>
          <p:sp>
            <p:nvSpPr>
              <p:cNvPr id="89" name="Rectangle">
                <a:extLst>
                  <a:ext uri="{FF2B5EF4-FFF2-40B4-BE49-F238E27FC236}">
                    <a16:creationId xmlns:a16="http://schemas.microsoft.com/office/drawing/2014/main" id="{2248328D-07A6-4AE1-A3EE-264C7366989C}"/>
                  </a:ext>
                </a:extLst>
              </p:cNvPr>
              <p:cNvSpPr/>
              <p:nvPr/>
            </p:nvSpPr>
            <p:spPr>
              <a:xfrm>
                <a:off x="6410420" y="2032990"/>
                <a:ext cx="352045" cy="496188"/>
              </a:xfrm>
              <a:prstGeom prst="rect">
                <a:avLst/>
              </a:prstGeom>
              <a:solidFill>
                <a:srgbClr val="BDBEBD"/>
              </a:solidFill>
              <a:ln w="12700">
                <a:miter lim="400000"/>
              </a:ln>
            </p:spPr>
            <p:txBody>
              <a:bodyPr lIns="38100" tIns="38100" rIns="38100" bIns="38100" anchor="ctr"/>
              <a:lstStyle/>
              <a:p>
                <a:pPr>
                  <a:defRPr sz="3000">
                    <a:solidFill>
                      <a:srgbClr val="FFFFFF"/>
                    </a:solidFill>
                  </a:defRPr>
                </a:pPr>
                <a:endParaRPr/>
              </a:p>
            </p:txBody>
          </p:sp>
          <p:sp>
            <p:nvSpPr>
              <p:cNvPr id="90" name="Rectangle">
                <a:extLst>
                  <a:ext uri="{FF2B5EF4-FFF2-40B4-BE49-F238E27FC236}">
                    <a16:creationId xmlns:a16="http://schemas.microsoft.com/office/drawing/2014/main" id="{1DFE14F6-1BCE-4F65-8BBD-C0F964B666E8}"/>
                  </a:ext>
                </a:extLst>
              </p:cNvPr>
              <p:cNvSpPr/>
              <p:nvPr/>
            </p:nvSpPr>
            <p:spPr>
              <a:xfrm>
                <a:off x="66644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91" name="Rectangle">
                <a:extLst>
                  <a:ext uri="{FF2B5EF4-FFF2-40B4-BE49-F238E27FC236}">
                    <a16:creationId xmlns:a16="http://schemas.microsoft.com/office/drawing/2014/main" id="{1704ED79-9CEE-4EA8-ADE3-4FC83FCC4F61}"/>
                  </a:ext>
                </a:extLst>
              </p:cNvPr>
              <p:cNvSpPr/>
              <p:nvPr/>
            </p:nvSpPr>
            <p:spPr>
              <a:xfrm>
                <a:off x="66009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92" name="Rectangle">
                <a:extLst>
                  <a:ext uri="{FF2B5EF4-FFF2-40B4-BE49-F238E27FC236}">
                    <a16:creationId xmlns:a16="http://schemas.microsoft.com/office/drawing/2014/main" id="{ABB935BD-D700-439D-83A7-90151126D5A5}"/>
                  </a:ext>
                </a:extLst>
              </p:cNvPr>
              <p:cNvSpPr/>
              <p:nvPr/>
            </p:nvSpPr>
            <p:spPr>
              <a:xfrm>
                <a:off x="65501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93" name="Rectangle">
                <a:extLst>
                  <a:ext uri="{FF2B5EF4-FFF2-40B4-BE49-F238E27FC236}">
                    <a16:creationId xmlns:a16="http://schemas.microsoft.com/office/drawing/2014/main" id="{B28A92DF-23CE-466E-98A7-314001073172}"/>
                  </a:ext>
                </a:extLst>
              </p:cNvPr>
              <p:cNvSpPr/>
              <p:nvPr/>
            </p:nvSpPr>
            <p:spPr>
              <a:xfrm>
                <a:off x="64866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grpSp>
        <p:sp>
          <p:nvSpPr>
            <p:cNvPr id="88" name="Shape">
              <a:extLst>
                <a:ext uri="{FF2B5EF4-FFF2-40B4-BE49-F238E27FC236}">
                  <a16:creationId xmlns:a16="http://schemas.microsoft.com/office/drawing/2014/main" id="{7D65F3C4-F6CA-4D8A-A1FA-B48CF7DF5CB8}"/>
                </a:ext>
              </a:extLst>
            </p:cNvPr>
            <p:cNvSpPr/>
            <p:nvPr/>
          </p:nvSpPr>
          <p:spPr>
            <a:xfrm rot="10800000">
              <a:off x="5168903" y="3086764"/>
              <a:ext cx="283846" cy="483477"/>
            </a:xfrm>
            <a:custGeom>
              <a:avLst/>
              <a:gdLst/>
              <a:ahLst/>
              <a:cxnLst>
                <a:cxn ang="0">
                  <a:pos x="wd2" y="hd2"/>
                </a:cxn>
                <a:cxn ang="5400000">
                  <a:pos x="wd2" y="hd2"/>
                </a:cxn>
                <a:cxn ang="10800000">
                  <a:pos x="wd2" y="hd2"/>
                </a:cxn>
                <a:cxn ang="16200000">
                  <a:pos x="wd2" y="hd2"/>
                </a:cxn>
              </a:cxnLst>
              <a:rect l="0" t="0" r="r" b="b"/>
              <a:pathLst>
                <a:path w="21600" h="21600" extrusionOk="0">
                  <a:moveTo>
                    <a:pt x="21600" y="16956"/>
                  </a:moveTo>
                  <a:lnTo>
                    <a:pt x="21600" y="4638"/>
                  </a:lnTo>
                  <a:cubicBezTo>
                    <a:pt x="21600" y="2079"/>
                    <a:pt x="17966" y="0"/>
                    <a:pt x="13492" y="0"/>
                  </a:cubicBezTo>
                  <a:lnTo>
                    <a:pt x="0" y="0"/>
                  </a:lnTo>
                  <a:lnTo>
                    <a:pt x="0" y="21600"/>
                  </a:lnTo>
                  <a:lnTo>
                    <a:pt x="13492" y="21600"/>
                  </a:lnTo>
                  <a:cubicBezTo>
                    <a:pt x="17976" y="21594"/>
                    <a:pt x="21600" y="19516"/>
                    <a:pt x="21600" y="16956"/>
                  </a:cubicBezTo>
                  <a:close/>
                </a:path>
              </a:pathLst>
            </a:custGeom>
            <a:solidFill>
              <a:srgbClr val="D88480"/>
            </a:solidFill>
            <a:ln w="12700">
              <a:miter lim="400000"/>
            </a:ln>
          </p:spPr>
          <p:txBody>
            <a:bodyPr lIns="38100" tIns="38100" rIns="38100" bIns="38100" anchor="ctr"/>
            <a:lstStyle/>
            <a:p>
              <a:pPr>
                <a:defRPr sz="3000">
                  <a:solidFill>
                    <a:srgbClr val="FFFFFF"/>
                  </a:solidFill>
                </a:defRPr>
              </a:pPr>
              <a:endParaRPr/>
            </a:p>
          </p:txBody>
        </p:sp>
      </p:grpSp>
      <p:sp>
        <p:nvSpPr>
          <p:cNvPr id="67" name="TextBox 39">
            <a:extLst>
              <a:ext uri="{FF2B5EF4-FFF2-40B4-BE49-F238E27FC236}">
                <a16:creationId xmlns:a16="http://schemas.microsoft.com/office/drawing/2014/main" id="{F4B01813-D6E0-4DC1-9D64-CA17A3EF3CC2}"/>
              </a:ext>
            </a:extLst>
          </p:cNvPr>
          <p:cNvSpPr txBox="1"/>
          <p:nvPr/>
        </p:nvSpPr>
        <p:spPr>
          <a:xfrm>
            <a:off x="1506190" y="3378321"/>
            <a:ext cx="4527850" cy="830997"/>
          </a:xfrm>
          <a:prstGeom prst="rect">
            <a:avLst/>
          </a:prstGeom>
          <a:noFill/>
        </p:spPr>
        <p:txBody>
          <a:bodyPr wrap="square" lIns="0" rtlCol="0" anchor="b">
            <a:spAutoFit/>
          </a:bodyPr>
          <a:lstStyle/>
          <a:p>
            <a:r>
              <a:rPr lang="en-US" sz="2800" b="1" noProof="1">
                <a:solidFill>
                  <a:srgbClr val="42B56B"/>
                </a:solidFill>
              </a:rPr>
              <a:t>SOCIEDADES EN LIQUIDACIÓN</a:t>
            </a:r>
          </a:p>
          <a:p>
            <a:r>
              <a:rPr lang="en-US" sz="2000" noProof="1"/>
              <a:t>2.717 $375.417 Millones</a:t>
            </a:r>
          </a:p>
        </p:txBody>
      </p:sp>
      <p:grpSp>
        <p:nvGrpSpPr>
          <p:cNvPr id="94" name="Group 8">
            <a:extLst>
              <a:ext uri="{FF2B5EF4-FFF2-40B4-BE49-F238E27FC236}">
                <a16:creationId xmlns:a16="http://schemas.microsoft.com/office/drawing/2014/main" id="{10692AD4-63B7-45AB-8DD6-EC4F35821256}"/>
              </a:ext>
            </a:extLst>
          </p:cNvPr>
          <p:cNvGrpSpPr/>
          <p:nvPr/>
        </p:nvGrpSpPr>
        <p:grpSpPr>
          <a:xfrm>
            <a:off x="532010" y="3496476"/>
            <a:ext cx="762114" cy="483477"/>
            <a:chOff x="5168903" y="3086764"/>
            <a:chExt cx="4197675" cy="483477"/>
          </a:xfrm>
        </p:grpSpPr>
        <p:sp>
          <p:nvSpPr>
            <p:cNvPr id="95" name="Freeform: Shape 80">
              <a:extLst>
                <a:ext uri="{FF2B5EF4-FFF2-40B4-BE49-F238E27FC236}">
                  <a16:creationId xmlns:a16="http://schemas.microsoft.com/office/drawing/2014/main" id="{A08DF2FC-FA28-4511-BCD6-D8B0F0A166C3}"/>
                </a:ext>
              </a:extLst>
            </p:cNvPr>
            <p:cNvSpPr/>
            <p:nvPr/>
          </p:nvSpPr>
          <p:spPr>
            <a:xfrm rot="10800000">
              <a:off x="5445783" y="3086764"/>
              <a:ext cx="3920795" cy="483476"/>
            </a:xfrm>
            <a:custGeom>
              <a:avLst/>
              <a:gdLst>
                <a:gd name="connsiteX0" fmla="*/ 602581 w 3920795"/>
                <a:gd name="connsiteY0" fmla="*/ 0 h 483476"/>
                <a:gd name="connsiteX1" fmla="*/ 3577361 w 3920795"/>
                <a:gd name="connsiteY1" fmla="*/ 0 h 483476"/>
                <a:gd name="connsiteX2" fmla="*/ 3648822 w 3920795"/>
                <a:gd name="connsiteY2" fmla="*/ 0 h 483476"/>
                <a:gd name="connsiteX3" fmla="*/ 3677133 w 3920795"/>
                <a:gd name="connsiteY3" fmla="*/ 0 h 483476"/>
                <a:gd name="connsiteX4" fmla="*/ 3708958 w 3920795"/>
                <a:gd name="connsiteY4" fmla="*/ 0 h 483476"/>
                <a:gd name="connsiteX5" fmla="*/ 3737269 w 3920795"/>
                <a:gd name="connsiteY5" fmla="*/ 0 h 483476"/>
                <a:gd name="connsiteX6" fmla="*/ 3769289 w 3920795"/>
                <a:gd name="connsiteY6" fmla="*/ 0 h 483476"/>
                <a:gd name="connsiteX7" fmla="*/ 3797600 w 3920795"/>
                <a:gd name="connsiteY7" fmla="*/ 0 h 483476"/>
                <a:gd name="connsiteX8" fmla="*/ 3829425 w 3920795"/>
                <a:gd name="connsiteY8" fmla="*/ 0 h 483476"/>
                <a:gd name="connsiteX9" fmla="*/ 3857736 w 3920795"/>
                <a:gd name="connsiteY9" fmla="*/ 0 h 483476"/>
                <a:gd name="connsiteX10" fmla="*/ 3920795 w 3920795"/>
                <a:gd name="connsiteY10" fmla="*/ 0 h 483476"/>
                <a:gd name="connsiteX11" fmla="*/ 3920795 w 3920795"/>
                <a:gd name="connsiteY11" fmla="*/ 483476 h 483476"/>
                <a:gd name="connsiteX12" fmla="*/ 3857541 w 3920795"/>
                <a:gd name="connsiteY12" fmla="*/ 483476 h 483476"/>
                <a:gd name="connsiteX13" fmla="*/ 3829230 w 3920795"/>
                <a:gd name="connsiteY13" fmla="*/ 483476 h 483476"/>
                <a:gd name="connsiteX14" fmla="*/ 3797405 w 3920795"/>
                <a:gd name="connsiteY14" fmla="*/ 483476 h 483476"/>
                <a:gd name="connsiteX15" fmla="*/ 3769094 w 3920795"/>
                <a:gd name="connsiteY15" fmla="*/ 483476 h 483476"/>
                <a:gd name="connsiteX16" fmla="*/ 3737269 w 3920795"/>
                <a:gd name="connsiteY16" fmla="*/ 483476 h 483476"/>
                <a:gd name="connsiteX17" fmla="*/ 3708958 w 3920795"/>
                <a:gd name="connsiteY17" fmla="*/ 483476 h 483476"/>
                <a:gd name="connsiteX18" fmla="*/ 3676937 w 3920795"/>
                <a:gd name="connsiteY18" fmla="*/ 483476 h 483476"/>
                <a:gd name="connsiteX19" fmla="*/ 3648627 w 3920795"/>
                <a:gd name="connsiteY19" fmla="*/ 483476 h 483476"/>
                <a:gd name="connsiteX20" fmla="*/ 3577166 w 3920795"/>
                <a:gd name="connsiteY20" fmla="*/ 483476 h 483476"/>
                <a:gd name="connsiteX21" fmla="*/ 602581 w 3920795"/>
                <a:gd name="connsiteY21" fmla="*/ 483476 h 483476"/>
                <a:gd name="connsiteX22" fmla="*/ 511596 w 3920795"/>
                <a:gd name="connsiteY22" fmla="*/ 448961 h 483476"/>
                <a:gd name="connsiteX23" fmla="*/ 196467 w 3920795"/>
                <a:gd name="connsiteY23" fmla="*/ 329614 h 483476"/>
                <a:gd name="connsiteX24" fmla="*/ 12740 w 3920795"/>
                <a:gd name="connsiteY24" fmla="*/ 259980 h 483476"/>
                <a:gd name="connsiteX25" fmla="*/ 12740 w 3920795"/>
                <a:gd name="connsiteY25" fmla="*/ 223496 h 483476"/>
                <a:gd name="connsiteX26" fmla="*/ 196467 w 3920795"/>
                <a:gd name="connsiteY26" fmla="*/ 153862 h 483476"/>
                <a:gd name="connsiteX27" fmla="*/ 511596 w 3920795"/>
                <a:gd name="connsiteY27" fmla="*/ 34515 h 48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20795" h="483476">
                  <a:moveTo>
                    <a:pt x="602581" y="0"/>
                  </a:moveTo>
                  <a:lnTo>
                    <a:pt x="3577361" y="0"/>
                  </a:lnTo>
                  <a:lnTo>
                    <a:pt x="3648822" y="0"/>
                  </a:lnTo>
                  <a:lnTo>
                    <a:pt x="3677133" y="0"/>
                  </a:lnTo>
                  <a:lnTo>
                    <a:pt x="3708958" y="0"/>
                  </a:lnTo>
                  <a:lnTo>
                    <a:pt x="3737269" y="0"/>
                  </a:lnTo>
                  <a:lnTo>
                    <a:pt x="3769289" y="0"/>
                  </a:lnTo>
                  <a:lnTo>
                    <a:pt x="3797600" y="0"/>
                  </a:lnTo>
                  <a:lnTo>
                    <a:pt x="3829425" y="0"/>
                  </a:lnTo>
                  <a:lnTo>
                    <a:pt x="3857736" y="0"/>
                  </a:lnTo>
                  <a:lnTo>
                    <a:pt x="3920795" y="0"/>
                  </a:lnTo>
                  <a:lnTo>
                    <a:pt x="3920795" y="483476"/>
                  </a:lnTo>
                  <a:lnTo>
                    <a:pt x="3857541" y="483476"/>
                  </a:lnTo>
                  <a:lnTo>
                    <a:pt x="3829230" y="483476"/>
                  </a:lnTo>
                  <a:lnTo>
                    <a:pt x="3797405" y="483476"/>
                  </a:lnTo>
                  <a:lnTo>
                    <a:pt x="3769094" y="483476"/>
                  </a:lnTo>
                  <a:lnTo>
                    <a:pt x="3737269" y="483476"/>
                  </a:lnTo>
                  <a:lnTo>
                    <a:pt x="3708958" y="483476"/>
                  </a:lnTo>
                  <a:lnTo>
                    <a:pt x="3676937" y="483476"/>
                  </a:lnTo>
                  <a:lnTo>
                    <a:pt x="3648627" y="483476"/>
                  </a:lnTo>
                  <a:lnTo>
                    <a:pt x="3577166" y="483476"/>
                  </a:lnTo>
                  <a:lnTo>
                    <a:pt x="602581" y="483476"/>
                  </a:lnTo>
                  <a:lnTo>
                    <a:pt x="511596" y="448961"/>
                  </a:lnTo>
                  <a:lnTo>
                    <a:pt x="196467" y="329614"/>
                  </a:lnTo>
                  <a:lnTo>
                    <a:pt x="12740" y="259980"/>
                  </a:lnTo>
                  <a:cubicBezTo>
                    <a:pt x="-4247" y="253422"/>
                    <a:pt x="-4247" y="229920"/>
                    <a:pt x="12740" y="223496"/>
                  </a:cubicBezTo>
                  <a:lnTo>
                    <a:pt x="196467" y="153862"/>
                  </a:lnTo>
                  <a:lnTo>
                    <a:pt x="511596" y="34515"/>
                  </a:lnTo>
                  <a:close/>
                </a:path>
              </a:pathLst>
            </a:custGeom>
            <a:solidFill>
              <a:srgbClr val="EED6C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96" name="Freeform: Shape 81">
              <a:extLst>
                <a:ext uri="{FF2B5EF4-FFF2-40B4-BE49-F238E27FC236}">
                  <a16:creationId xmlns:a16="http://schemas.microsoft.com/office/drawing/2014/main" id="{F8EB665E-C6A4-4CEE-876A-5348DB59C6C7}"/>
                </a:ext>
              </a:extLst>
            </p:cNvPr>
            <p:cNvSpPr/>
            <p:nvPr/>
          </p:nvSpPr>
          <p:spPr>
            <a:xfrm rot="10800000">
              <a:off x="9157169" y="3241029"/>
              <a:ext cx="209060" cy="175466"/>
            </a:xfrm>
            <a:custGeom>
              <a:avLst/>
              <a:gdLst>
                <a:gd name="connsiteX0" fmla="*/ 196428 w 209060"/>
                <a:gd name="connsiteY0" fmla="*/ 0 h 175466"/>
                <a:gd name="connsiteX1" fmla="*/ 209060 w 209060"/>
                <a:gd name="connsiteY1" fmla="*/ 86996 h 175466"/>
                <a:gd name="connsiteX2" fmla="*/ 196233 w 209060"/>
                <a:gd name="connsiteY2" fmla="*/ 175466 h 175466"/>
                <a:gd name="connsiteX3" fmla="*/ 12466 w 209060"/>
                <a:gd name="connsiteY3" fmla="*/ 105413 h 175466"/>
                <a:gd name="connsiteX4" fmla="*/ 0 w 209060"/>
                <a:gd name="connsiteY4" fmla="*/ 87445 h 175466"/>
                <a:gd name="connsiteX5" fmla="*/ 12391 w 209060"/>
                <a:gd name="connsiteY5" fmla="*/ 69751 h 175466"/>
                <a:gd name="connsiteX6" fmla="*/ 196118 w 209060"/>
                <a:gd name="connsiteY6" fmla="*/ 117 h 17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060" h="175466">
                  <a:moveTo>
                    <a:pt x="196428" y="0"/>
                  </a:moveTo>
                  <a:lnTo>
                    <a:pt x="209060" y="86996"/>
                  </a:lnTo>
                  <a:cubicBezTo>
                    <a:pt x="209060" y="118478"/>
                    <a:pt x="204491" y="148339"/>
                    <a:pt x="196233" y="175466"/>
                  </a:cubicBezTo>
                  <a:lnTo>
                    <a:pt x="12466" y="105413"/>
                  </a:lnTo>
                  <a:lnTo>
                    <a:pt x="0" y="87445"/>
                  </a:lnTo>
                  <a:lnTo>
                    <a:pt x="12391" y="69751"/>
                  </a:lnTo>
                  <a:lnTo>
                    <a:pt x="196118" y="117"/>
                  </a:lnTo>
                  <a:close/>
                </a:path>
              </a:pathLst>
            </a:custGeom>
            <a:solidFill>
              <a:srgbClr val="4B494B"/>
            </a:solidFill>
            <a:ln w="12700">
              <a:miter lim="400000"/>
            </a:ln>
          </p:spPr>
          <p:txBody>
            <a:bodyPr lIns="38100" tIns="38100" rIns="38100" bIns="38100" anchor="ctr"/>
            <a:lstStyle/>
            <a:p>
              <a:endParaRPr sz="3000">
                <a:solidFill>
                  <a:srgbClr val="FFFFFF"/>
                </a:solidFill>
              </a:endParaRPr>
            </a:p>
          </p:txBody>
        </p:sp>
        <p:sp>
          <p:nvSpPr>
            <p:cNvPr id="97" name="Shape">
              <a:extLst>
                <a:ext uri="{FF2B5EF4-FFF2-40B4-BE49-F238E27FC236}">
                  <a16:creationId xmlns:a16="http://schemas.microsoft.com/office/drawing/2014/main" id="{5C2804C0-D836-4F97-AE8F-1D93E0B97910}"/>
                </a:ext>
              </a:extLst>
            </p:cNvPr>
            <p:cNvSpPr/>
            <p:nvPr/>
          </p:nvSpPr>
          <p:spPr>
            <a:xfrm rot="10800000">
              <a:off x="5790589" y="3446159"/>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0" y="11121"/>
                  </a:moveTo>
                  <a:cubicBezTo>
                    <a:pt x="0" y="16029"/>
                    <a:pt x="125" y="20141"/>
                    <a:pt x="297" y="21600"/>
                  </a:cubicBezTo>
                  <a:lnTo>
                    <a:pt x="21600" y="21600"/>
                  </a:lnTo>
                  <a:lnTo>
                    <a:pt x="21600" y="0"/>
                  </a:lnTo>
                  <a:lnTo>
                    <a:pt x="305" y="0"/>
                  </a:lnTo>
                  <a:lnTo>
                    <a:pt x="305" y="553"/>
                  </a:lnTo>
                  <a:cubicBezTo>
                    <a:pt x="128" y="1968"/>
                    <a:pt x="0" y="6146"/>
                    <a:pt x="0" y="11121"/>
                  </a:cubicBezTo>
                  <a:close/>
                </a:path>
              </a:pathLst>
            </a:custGeom>
            <a:solidFill>
              <a:srgbClr val="F6BF69"/>
            </a:solidFill>
            <a:ln w="12700">
              <a:miter lim="400000"/>
            </a:ln>
          </p:spPr>
          <p:txBody>
            <a:bodyPr lIns="38100" tIns="38100" rIns="38100" bIns="38100" anchor="ctr"/>
            <a:lstStyle/>
            <a:p>
              <a:endParaRPr sz="3000">
                <a:solidFill>
                  <a:srgbClr val="FFFFFF"/>
                </a:solidFill>
              </a:endParaRPr>
            </a:p>
          </p:txBody>
        </p:sp>
        <p:sp>
          <p:nvSpPr>
            <p:cNvPr id="98" name="Shape">
              <a:extLst>
                <a:ext uri="{FF2B5EF4-FFF2-40B4-BE49-F238E27FC236}">
                  <a16:creationId xmlns:a16="http://schemas.microsoft.com/office/drawing/2014/main" id="{98F05E4E-2765-4049-990F-35102310D4A3}"/>
                </a:ext>
              </a:extLst>
            </p:cNvPr>
            <p:cNvSpPr/>
            <p:nvPr/>
          </p:nvSpPr>
          <p:spPr>
            <a:xfrm rot="10800000">
              <a:off x="5793256" y="333185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66"/>
                  </a:moveTo>
                  <a:lnTo>
                    <a:pt x="552" y="619"/>
                  </a:lnTo>
                  <a:cubicBezTo>
                    <a:pt x="247" y="619"/>
                    <a:pt x="0" y="10015"/>
                    <a:pt x="0" y="21600"/>
                  </a:cubicBezTo>
                  <a:lnTo>
                    <a:pt x="21600" y="21600"/>
                  </a:lnTo>
                  <a:lnTo>
                    <a:pt x="21600" y="0"/>
                  </a:lnTo>
                  <a:lnTo>
                    <a:pt x="545" y="0"/>
                  </a:lnTo>
                  <a:cubicBezTo>
                    <a:pt x="547" y="22"/>
                    <a:pt x="549" y="44"/>
                    <a:pt x="552" y="66"/>
                  </a:cubicBezTo>
                  <a:close/>
                </a:path>
              </a:pathLst>
            </a:custGeom>
            <a:solidFill>
              <a:srgbClr val="F1A84E"/>
            </a:solidFill>
            <a:ln w="12700">
              <a:miter lim="400000"/>
            </a:ln>
          </p:spPr>
          <p:txBody>
            <a:bodyPr lIns="38100" tIns="38100" rIns="38100" bIns="38100" anchor="ctr"/>
            <a:lstStyle/>
            <a:p>
              <a:endParaRPr sz="3000">
                <a:solidFill>
                  <a:srgbClr val="FFFFFF"/>
                </a:solidFill>
              </a:endParaRPr>
            </a:p>
          </p:txBody>
        </p:sp>
        <p:sp>
          <p:nvSpPr>
            <p:cNvPr id="99" name="Shape">
              <a:extLst>
                <a:ext uri="{FF2B5EF4-FFF2-40B4-BE49-F238E27FC236}">
                  <a16:creationId xmlns:a16="http://schemas.microsoft.com/office/drawing/2014/main" id="{64332E12-0C28-4A5B-8774-BD671C958B59}"/>
                </a:ext>
              </a:extLst>
            </p:cNvPr>
            <p:cNvSpPr/>
            <p:nvPr/>
          </p:nvSpPr>
          <p:spPr>
            <a:xfrm rot="10800000">
              <a:off x="5793256" y="320931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20981"/>
                  </a:moveTo>
                  <a:lnTo>
                    <a:pt x="552" y="21534"/>
                  </a:lnTo>
                  <a:cubicBezTo>
                    <a:pt x="549" y="21556"/>
                    <a:pt x="547" y="21578"/>
                    <a:pt x="545" y="21600"/>
                  </a:cubicBezTo>
                  <a:lnTo>
                    <a:pt x="21600" y="21600"/>
                  </a:lnTo>
                  <a:lnTo>
                    <a:pt x="21600" y="0"/>
                  </a:lnTo>
                  <a:lnTo>
                    <a:pt x="0" y="0"/>
                  </a:lnTo>
                  <a:cubicBezTo>
                    <a:pt x="0" y="11607"/>
                    <a:pt x="247" y="20981"/>
                    <a:pt x="552" y="20981"/>
                  </a:cubicBezTo>
                  <a:close/>
                </a:path>
              </a:pathLst>
            </a:custGeom>
            <a:solidFill>
              <a:srgbClr val="F0A04D"/>
            </a:solidFill>
            <a:ln w="12700">
              <a:miter lim="400000"/>
            </a:ln>
          </p:spPr>
          <p:txBody>
            <a:bodyPr lIns="38100" tIns="38100" rIns="38100" bIns="38100" anchor="ctr"/>
            <a:lstStyle/>
            <a:p>
              <a:endParaRPr sz="3000">
                <a:solidFill>
                  <a:srgbClr val="FFFFFF"/>
                </a:solidFill>
              </a:endParaRPr>
            </a:p>
          </p:txBody>
        </p:sp>
        <p:sp>
          <p:nvSpPr>
            <p:cNvPr id="100" name="Shape">
              <a:extLst>
                <a:ext uri="{FF2B5EF4-FFF2-40B4-BE49-F238E27FC236}">
                  <a16:creationId xmlns:a16="http://schemas.microsoft.com/office/drawing/2014/main" id="{83A1E9A8-8EB3-4409-9CF8-7E4D349A195E}"/>
                </a:ext>
              </a:extLst>
            </p:cNvPr>
            <p:cNvSpPr/>
            <p:nvPr/>
          </p:nvSpPr>
          <p:spPr>
            <a:xfrm rot="10800000">
              <a:off x="5790589" y="3086764"/>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97" y="0"/>
                  </a:lnTo>
                  <a:cubicBezTo>
                    <a:pt x="125" y="1459"/>
                    <a:pt x="0" y="5571"/>
                    <a:pt x="0" y="10479"/>
                  </a:cubicBezTo>
                  <a:cubicBezTo>
                    <a:pt x="0" y="15476"/>
                    <a:pt x="128" y="19632"/>
                    <a:pt x="305" y="21047"/>
                  </a:cubicBezTo>
                  <a:lnTo>
                    <a:pt x="305" y="21600"/>
                  </a:lnTo>
                  <a:lnTo>
                    <a:pt x="21600" y="21600"/>
                  </a:lnTo>
                  <a:lnTo>
                    <a:pt x="21600" y="0"/>
                  </a:lnTo>
                  <a:close/>
                </a:path>
              </a:pathLst>
            </a:custGeom>
            <a:solidFill>
              <a:srgbClr val="ED8E4A"/>
            </a:solidFill>
            <a:ln w="12700">
              <a:miter lim="400000"/>
            </a:ln>
          </p:spPr>
          <p:txBody>
            <a:bodyPr lIns="38100" tIns="38100" rIns="38100" bIns="38100" anchor="ctr"/>
            <a:lstStyle/>
            <a:p>
              <a:endParaRPr sz="3000">
                <a:solidFill>
                  <a:srgbClr val="FFFFFF"/>
                </a:solidFill>
              </a:endParaRPr>
            </a:p>
          </p:txBody>
        </p:sp>
        <p:grpSp>
          <p:nvGrpSpPr>
            <p:cNvPr id="101" name="Group 86">
              <a:extLst>
                <a:ext uri="{FF2B5EF4-FFF2-40B4-BE49-F238E27FC236}">
                  <a16:creationId xmlns:a16="http://schemas.microsoft.com/office/drawing/2014/main" id="{D10DAC9A-439B-4606-A46A-EB84DCA0EA3C}"/>
                </a:ext>
              </a:extLst>
            </p:cNvPr>
            <p:cNvGrpSpPr/>
            <p:nvPr/>
          </p:nvGrpSpPr>
          <p:grpSpPr>
            <a:xfrm rot="10800000">
              <a:off x="5445784" y="3086764"/>
              <a:ext cx="352045" cy="483475"/>
              <a:chOff x="6410420" y="2032990"/>
              <a:chExt cx="352045" cy="496188"/>
            </a:xfrm>
          </p:grpSpPr>
          <p:sp>
            <p:nvSpPr>
              <p:cNvPr id="103" name="Rectangle">
                <a:extLst>
                  <a:ext uri="{FF2B5EF4-FFF2-40B4-BE49-F238E27FC236}">
                    <a16:creationId xmlns:a16="http://schemas.microsoft.com/office/drawing/2014/main" id="{E8C3FC38-A3A4-4707-9F2B-4A751D1EE127}"/>
                  </a:ext>
                </a:extLst>
              </p:cNvPr>
              <p:cNvSpPr/>
              <p:nvPr/>
            </p:nvSpPr>
            <p:spPr>
              <a:xfrm>
                <a:off x="6410420" y="2032990"/>
                <a:ext cx="352045" cy="496188"/>
              </a:xfrm>
              <a:prstGeom prst="rect">
                <a:avLst/>
              </a:prstGeom>
              <a:solidFill>
                <a:srgbClr val="BDBEBD"/>
              </a:solidFill>
              <a:ln w="12700">
                <a:miter lim="400000"/>
              </a:ln>
            </p:spPr>
            <p:txBody>
              <a:bodyPr lIns="38100" tIns="38100" rIns="38100" bIns="38100" anchor="ctr"/>
              <a:lstStyle/>
              <a:p>
                <a:pPr>
                  <a:defRPr sz="3000">
                    <a:solidFill>
                      <a:srgbClr val="FFFFFF"/>
                    </a:solidFill>
                  </a:defRPr>
                </a:pPr>
                <a:endParaRPr/>
              </a:p>
            </p:txBody>
          </p:sp>
          <p:sp>
            <p:nvSpPr>
              <p:cNvPr id="104" name="Rectangle">
                <a:extLst>
                  <a:ext uri="{FF2B5EF4-FFF2-40B4-BE49-F238E27FC236}">
                    <a16:creationId xmlns:a16="http://schemas.microsoft.com/office/drawing/2014/main" id="{D8C3CD17-917E-480A-9664-2559B259B0A8}"/>
                  </a:ext>
                </a:extLst>
              </p:cNvPr>
              <p:cNvSpPr/>
              <p:nvPr/>
            </p:nvSpPr>
            <p:spPr>
              <a:xfrm>
                <a:off x="66644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05" name="Rectangle">
                <a:extLst>
                  <a:ext uri="{FF2B5EF4-FFF2-40B4-BE49-F238E27FC236}">
                    <a16:creationId xmlns:a16="http://schemas.microsoft.com/office/drawing/2014/main" id="{80C7DD4F-72E9-4375-B43A-9FAAC1DCEC81}"/>
                  </a:ext>
                </a:extLst>
              </p:cNvPr>
              <p:cNvSpPr/>
              <p:nvPr/>
            </p:nvSpPr>
            <p:spPr>
              <a:xfrm>
                <a:off x="66009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06" name="Rectangle">
                <a:extLst>
                  <a:ext uri="{FF2B5EF4-FFF2-40B4-BE49-F238E27FC236}">
                    <a16:creationId xmlns:a16="http://schemas.microsoft.com/office/drawing/2014/main" id="{A8D1BC4D-6B34-4C75-BAC6-C538B6C2F173}"/>
                  </a:ext>
                </a:extLst>
              </p:cNvPr>
              <p:cNvSpPr/>
              <p:nvPr/>
            </p:nvSpPr>
            <p:spPr>
              <a:xfrm>
                <a:off x="65501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07" name="Rectangle">
                <a:extLst>
                  <a:ext uri="{FF2B5EF4-FFF2-40B4-BE49-F238E27FC236}">
                    <a16:creationId xmlns:a16="http://schemas.microsoft.com/office/drawing/2014/main" id="{1C3454CD-BD3C-4784-ADA2-4045A3EC4471}"/>
                  </a:ext>
                </a:extLst>
              </p:cNvPr>
              <p:cNvSpPr/>
              <p:nvPr/>
            </p:nvSpPr>
            <p:spPr>
              <a:xfrm>
                <a:off x="64866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grpSp>
        <p:sp>
          <p:nvSpPr>
            <p:cNvPr id="102" name="Shape">
              <a:extLst>
                <a:ext uri="{FF2B5EF4-FFF2-40B4-BE49-F238E27FC236}">
                  <a16:creationId xmlns:a16="http://schemas.microsoft.com/office/drawing/2014/main" id="{1CB966EA-0434-4A34-9E4D-395C5E477B63}"/>
                </a:ext>
              </a:extLst>
            </p:cNvPr>
            <p:cNvSpPr/>
            <p:nvPr/>
          </p:nvSpPr>
          <p:spPr>
            <a:xfrm rot="10800000">
              <a:off x="5168903" y="3086764"/>
              <a:ext cx="283846" cy="483477"/>
            </a:xfrm>
            <a:custGeom>
              <a:avLst/>
              <a:gdLst/>
              <a:ahLst/>
              <a:cxnLst>
                <a:cxn ang="0">
                  <a:pos x="wd2" y="hd2"/>
                </a:cxn>
                <a:cxn ang="5400000">
                  <a:pos x="wd2" y="hd2"/>
                </a:cxn>
                <a:cxn ang="10800000">
                  <a:pos x="wd2" y="hd2"/>
                </a:cxn>
                <a:cxn ang="16200000">
                  <a:pos x="wd2" y="hd2"/>
                </a:cxn>
              </a:cxnLst>
              <a:rect l="0" t="0" r="r" b="b"/>
              <a:pathLst>
                <a:path w="21600" h="21600" extrusionOk="0">
                  <a:moveTo>
                    <a:pt x="21600" y="16956"/>
                  </a:moveTo>
                  <a:lnTo>
                    <a:pt x="21600" y="4638"/>
                  </a:lnTo>
                  <a:cubicBezTo>
                    <a:pt x="21600" y="2079"/>
                    <a:pt x="17966" y="0"/>
                    <a:pt x="13492" y="0"/>
                  </a:cubicBezTo>
                  <a:lnTo>
                    <a:pt x="0" y="0"/>
                  </a:lnTo>
                  <a:lnTo>
                    <a:pt x="0" y="21600"/>
                  </a:lnTo>
                  <a:lnTo>
                    <a:pt x="13492" y="21600"/>
                  </a:lnTo>
                  <a:cubicBezTo>
                    <a:pt x="17976" y="21594"/>
                    <a:pt x="21600" y="19516"/>
                    <a:pt x="21600" y="16956"/>
                  </a:cubicBezTo>
                  <a:close/>
                </a:path>
              </a:pathLst>
            </a:custGeom>
            <a:solidFill>
              <a:srgbClr val="D88480"/>
            </a:solidFill>
            <a:ln w="12700">
              <a:miter lim="400000"/>
            </a:ln>
          </p:spPr>
          <p:txBody>
            <a:bodyPr lIns="38100" tIns="38100" rIns="38100" bIns="38100" anchor="ctr"/>
            <a:lstStyle/>
            <a:p>
              <a:pPr>
                <a:defRPr sz="3000">
                  <a:solidFill>
                    <a:srgbClr val="FFFFFF"/>
                  </a:solidFill>
                </a:defRPr>
              </a:pPr>
              <a:endParaRPr/>
            </a:p>
          </p:txBody>
        </p:sp>
      </p:grpSp>
      <p:sp>
        <p:nvSpPr>
          <p:cNvPr id="108" name="Rectángulo: esquinas redondeadas 107">
            <a:extLst>
              <a:ext uri="{FF2B5EF4-FFF2-40B4-BE49-F238E27FC236}">
                <a16:creationId xmlns:a16="http://schemas.microsoft.com/office/drawing/2014/main" id="{93BBFC3A-4483-4566-92B5-9505F8C9E58D}"/>
              </a:ext>
            </a:extLst>
          </p:cNvPr>
          <p:cNvSpPr/>
          <p:nvPr/>
        </p:nvSpPr>
        <p:spPr>
          <a:xfrm>
            <a:off x="527004" y="4166950"/>
            <a:ext cx="5321467" cy="468094"/>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s-CO" sz="2000" dirty="0"/>
              <a:t>SANEAMIENTO</a:t>
            </a:r>
          </a:p>
        </p:txBody>
      </p:sp>
      <p:sp>
        <p:nvSpPr>
          <p:cNvPr id="124" name="TextBox 39">
            <a:extLst>
              <a:ext uri="{FF2B5EF4-FFF2-40B4-BE49-F238E27FC236}">
                <a16:creationId xmlns:a16="http://schemas.microsoft.com/office/drawing/2014/main" id="{95E44297-A55E-4A0F-8787-C1CC798D69DE}"/>
              </a:ext>
            </a:extLst>
          </p:cNvPr>
          <p:cNvSpPr txBox="1"/>
          <p:nvPr/>
        </p:nvSpPr>
        <p:spPr>
          <a:xfrm>
            <a:off x="1490009" y="4579696"/>
            <a:ext cx="4213114" cy="830997"/>
          </a:xfrm>
          <a:prstGeom prst="rect">
            <a:avLst/>
          </a:prstGeom>
          <a:noFill/>
        </p:spPr>
        <p:txBody>
          <a:bodyPr wrap="square" lIns="0" rtlCol="0" anchor="b">
            <a:spAutoFit/>
          </a:bodyPr>
          <a:lstStyle/>
          <a:p>
            <a:r>
              <a:rPr lang="en-US" sz="2800" b="1" noProof="1">
                <a:solidFill>
                  <a:srgbClr val="42B56B"/>
                </a:solidFill>
              </a:rPr>
              <a:t>BIENES INMUEBLES</a:t>
            </a:r>
          </a:p>
          <a:p>
            <a:r>
              <a:rPr lang="en-US" sz="2000" noProof="1"/>
              <a:t>235 $33.757 Millones</a:t>
            </a:r>
          </a:p>
        </p:txBody>
      </p:sp>
      <p:grpSp>
        <p:nvGrpSpPr>
          <p:cNvPr id="125" name="Group 8">
            <a:extLst>
              <a:ext uri="{FF2B5EF4-FFF2-40B4-BE49-F238E27FC236}">
                <a16:creationId xmlns:a16="http://schemas.microsoft.com/office/drawing/2014/main" id="{749E2726-3E7E-44B8-B23B-70CAF3D8B381}"/>
              </a:ext>
            </a:extLst>
          </p:cNvPr>
          <p:cNvGrpSpPr/>
          <p:nvPr/>
        </p:nvGrpSpPr>
        <p:grpSpPr>
          <a:xfrm>
            <a:off x="527004" y="4746984"/>
            <a:ext cx="762114" cy="483477"/>
            <a:chOff x="5168903" y="3086764"/>
            <a:chExt cx="4197675" cy="483477"/>
          </a:xfrm>
        </p:grpSpPr>
        <p:sp>
          <p:nvSpPr>
            <p:cNvPr id="126" name="Freeform: Shape 80">
              <a:extLst>
                <a:ext uri="{FF2B5EF4-FFF2-40B4-BE49-F238E27FC236}">
                  <a16:creationId xmlns:a16="http://schemas.microsoft.com/office/drawing/2014/main" id="{AD324C42-4050-4513-837E-4B08A06B82DE}"/>
                </a:ext>
              </a:extLst>
            </p:cNvPr>
            <p:cNvSpPr/>
            <p:nvPr/>
          </p:nvSpPr>
          <p:spPr>
            <a:xfrm rot="10800000">
              <a:off x="5445783" y="3086764"/>
              <a:ext cx="3920795" cy="483476"/>
            </a:xfrm>
            <a:custGeom>
              <a:avLst/>
              <a:gdLst>
                <a:gd name="connsiteX0" fmla="*/ 602581 w 3920795"/>
                <a:gd name="connsiteY0" fmla="*/ 0 h 483476"/>
                <a:gd name="connsiteX1" fmla="*/ 3577361 w 3920795"/>
                <a:gd name="connsiteY1" fmla="*/ 0 h 483476"/>
                <a:gd name="connsiteX2" fmla="*/ 3648822 w 3920795"/>
                <a:gd name="connsiteY2" fmla="*/ 0 h 483476"/>
                <a:gd name="connsiteX3" fmla="*/ 3677133 w 3920795"/>
                <a:gd name="connsiteY3" fmla="*/ 0 h 483476"/>
                <a:gd name="connsiteX4" fmla="*/ 3708958 w 3920795"/>
                <a:gd name="connsiteY4" fmla="*/ 0 h 483476"/>
                <a:gd name="connsiteX5" fmla="*/ 3737269 w 3920795"/>
                <a:gd name="connsiteY5" fmla="*/ 0 h 483476"/>
                <a:gd name="connsiteX6" fmla="*/ 3769289 w 3920795"/>
                <a:gd name="connsiteY6" fmla="*/ 0 h 483476"/>
                <a:gd name="connsiteX7" fmla="*/ 3797600 w 3920795"/>
                <a:gd name="connsiteY7" fmla="*/ 0 h 483476"/>
                <a:gd name="connsiteX8" fmla="*/ 3829425 w 3920795"/>
                <a:gd name="connsiteY8" fmla="*/ 0 h 483476"/>
                <a:gd name="connsiteX9" fmla="*/ 3857736 w 3920795"/>
                <a:gd name="connsiteY9" fmla="*/ 0 h 483476"/>
                <a:gd name="connsiteX10" fmla="*/ 3920795 w 3920795"/>
                <a:gd name="connsiteY10" fmla="*/ 0 h 483476"/>
                <a:gd name="connsiteX11" fmla="*/ 3920795 w 3920795"/>
                <a:gd name="connsiteY11" fmla="*/ 483476 h 483476"/>
                <a:gd name="connsiteX12" fmla="*/ 3857541 w 3920795"/>
                <a:gd name="connsiteY12" fmla="*/ 483476 h 483476"/>
                <a:gd name="connsiteX13" fmla="*/ 3829230 w 3920795"/>
                <a:gd name="connsiteY13" fmla="*/ 483476 h 483476"/>
                <a:gd name="connsiteX14" fmla="*/ 3797405 w 3920795"/>
                <a:gd name="connsiteY14" fmla="*/ 483476 h 483476"/>
                <a:gd name="connsiteX15" fmla="*/ 3769094 w 3920795"/>
                <a:gd name="connsiteY15" fmla="*/ 483476 h 483476"/>
                <a:gd name="connsiteX16" fmla="*/ 3737269 w 3920795"/>
                <a:gd name="connsiteY16" fmla="*/ 483476 h 483476"/>
                <a:gd name="connsiteX17" fmla="*/ 3708958 w 3920795"/>
                <a:gd name="connsiteY17" fmla="*/ 483476 h 483476"/>
                <a:gd name="connsiteX18" fmla="*/ 3676937 w 3920795"/>
                <a:gd name="connsiteY18" fmla="*/ 483476 h 483476"/>
                <a:gd name="connsiteX19" fmla="*/ 3648627 w 3920795"/>
                <a:gd name="connsiteY19" fmla="*/ 483476 h 483476"/>
                <a:gd name="connsiteX20" fmla="*/ 3577166 w 3920795"/>
                <a:gd name="connsiteY20" fmla="*/ 483476 h 483476"/>
                <a:gd name="connsiteX21" fmla="*/ 602581 w 3920795"/>
                <a:gd name="connsiteY21" fmla="*/ 483476 h 483476"/>
                <a:gd name="connsiteX22" fmla="*/ 511596 w 3920795"/>
                <a:gd name="connsiteY22" fmla="*/ 448961 h 483476"/>
                <a:gd name="connsiteX23" fmla="*/ 196467 w 3920795"/>
                <a:gd name="connsiteY23" fmla="*/ 329614 h 483476"/>
                <a:gd name="connsiteX24" fmla="*/ 12740 w 3920795"/>
                <a:gd name="connsiteY24" fmla="*/ 259980 h 483476"/>
                <a:gd name="connsiteX25" fmla="*/ 12740 w 3920795"/>
                <a:gd name="connsiteY25" fmla="*/ 223496 h 483476"/>
                <a:gd name="connsiteX26" fmla="*/ 196467 w 3920795"/>
                <a:gd name="connsiteY26" fmla="*/ 153862 h 483476"/>
                <a:gd name="connsiteX27" fmla="*/ 511596 w 3920795"/>
                <a:gd name="connsiteY27" fmla="*/ 34515 h 48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20795" h="483476">
                  <a:moveTo>
                    <a:pt x="602581" y="0"/>
                  </a:moveTo>
                  <a:lnTo>
                    <a:pt x="3577361" y="0"/>
                  </a:lnTo>
                  <a:lnTo>
                    <a:pt x="3648822" y="0"/>
                  </a:lnTo>
                  <a:lnTo>
                    <a:pt x="3677133" y="0"/>
                  </a:lnTo>
                  <a:lnTo>
                    <a:pt x="3708958" y="0"/>
                  </a:lnTo>
                  <a:lnTo>
                    <a:pt x="3737269" y="0"/>
                  </a:lnTo>
                  <a:lnTo>
                    <a:pt x="3769289" y="0"/>
                  </a:lnTo>
                  <a:lnTo>
                    <a:pt x="3797600" y="0"/>
                  </a:lnTo>
                  <a:lnTo>
                    <a:pt x="3829425" y="0"/>
                  </a:lnTo>
                  <a:lnTo>
                    <a:pt x="3857736" y="0"/>
                  </a:lnTo>
                  <a:lnTo>
                    <a:pt x="3920795" y="0"/>
                  </a:lnTo>
                  <a:lnTo>
                    <a:pt x="3920795" y="483476"/>
                  </a:lnTo>
                  <a:lnTo>
                    <a:pt x="3857541" y="483476"/>
                  </a:lnTo>
                  <a:lnTo>
                    <a:pt x="3829230" y="483476"/>
                  </a:lnTo>
                  <a:lnTo>
                    <a:pt x="3797405" y="483476"/>
                  </a:lnTo>
                  <a:lnTo>
                    <a:pt x="3769094" y="483476"/>
                  </a:lnTo>
                  <a:lnTo>
                    <a:pt x="3737269" y="483476"/>
                  </a:lnTo>
                  <a:lnTo>
                    <a:pt x="3708958" y="483476"/>
                  </a:lnTo>
                  <a:lnTo>
                    <a:pt x="3676937" y="483476"/>
                  </a:lnTo>
                  <a:lnTo>
                    <a:pt x="3648627" y="483476"/>
                  </a:lnTo>
                  <a:lnTo>
                    <a:pt x="3577166" y="483476"/>
                  </a:lnTo>
                  <a:lnTo>
                    <a:pt x="602581" y="483476"/>
                  </a:lnTo>
                  <a:lnTo>
                    <a:pt x="511596" y="448961"/>
                  </a:lnTo>
                  <a:lnTo>
                    <a:pt x="196467" y="329614"/>
                  </a:lnTo>
                  <a:lnTo>
                    <a:pt x="12740" y="259980"/>
                  </a:lnTo>
                  <a:cubicBezTo>
                    <a:pt x="-4247" y="253422"/>
                    <a:pt x="-4247" y="229920"/>
                    <a:pt x="12740" y="223496"/>
                  </a:cubicBezTo>
                  <a:lnTo>
                    <a:pt x="196467" y="153862"/>
                  </a:lnTo>
                  <a:lnTo>
                    <a:pt x="511596" y="34515"/>
                  </a:lnTo>
                  <a:close/>
                </a:path>
              </a:pathLst>
            </a:custGeom>
            <a:solidFill>
              <a:srgbClr val="EED6C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27" name="Freeform: Shape 81">
              <a:extLst>
                <a:ext uri="{FF2B5EF4-FFF2-40B4-BE49-F238E27FC236}">
                  <a16:creationId xmlns:a16="http://schemas.microsoft.com/office/drawing/2014/main" id="{0A596C0F-9346-47E8-B998-1F3CFA0FC44C}"/>
                </a:ext>
              </a:extLst>
            </p:cNvPr>
            <p:cNvSpPr/>
            <p:nvPr/>
          </p:nvSpPr>
          <p:spPr>
            <a:xfrm rot="10800000">
              <a:off x="9157169" y="3241029"/>
              <a:ext cx="209060" cy="175466"/>
            </a:xfrm>
            <a:custGeom>
              <a:avLst/>
              <a:gdLst>
                <a:gd name="connsiteX0" fmla="*/ 196428 w 209060"/>
                <a:gd name="connsiteY0" fmla="*/ 0 h 175466"/>
                <a:gd name="connsiteX1" fmla="*/ 209060 w 209060"/>
                <a:gd name="connsiteY1" fmla="*/ 86996 h 175466"/>
                <a:gd name="connsiteX2" fmla="*/ 196233 w 209060"/>
                <a:gd name="connsiteY2" fmla="*/ 175466 h 175466"/>
                <a:gd name="connsiteX3" fmla="*/ 12466 w 209060"/>
                <a:gd name="connsiteY3" fmla="*/ 105413 h 175466"/>
                <a:gd name="connsiteX4" fmla="*/ 0 w 209060"/>
                <a:gd name="connsiteY4" fmla="*/ 87445 h 175466"/>
                <a:gd name="connsiteX5" fmla="*/ 12391 w 209060"/>
                <a:gd name="connsiteY5" fmla="*/ 69751 h 175466"/>
                <a:gd name="connsiteX6" fmla="*/ 196118 w 209060"/>
                <a:gd name="connsiteY6" fmla="*/ 117 h 17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060" h="175466">
                  <a:moveTo>
                    <a:pt x="196428" y="0"/>
                  </a:moveTo>
                  <a:lnTo>
                    <a:pt x="209060" y="86996"/>
                  </a:lnTo>
                  <a:cubicBezTo>
                    <a:pt x="209060" y="118478"/>
                    <a:pt x="204491" y="148339"/>
                    <a:pt x="196233" y="175466"/>
                  </a:cubicBezTo>
                  <a:lnTo>
                    <a:pt x="12466" y="105413"/>
                  </a:lnTo>
                  <a:lnTo>
                    <a:pt x="0" y="87445"/>
                  </a:lnTo>
                  <a:lnTo>
                    <a:pt x="12391" y="69751"/>
                  </a:lnTo>
                  <a:lnTo>
                    <a:pt x="196118" y="117"/>
                  </a:lnTo>
                  <a:close/>
                </a:path>
              </a:pathLst>
            </a:custGeom>
            <a:solidFill>
              <a:srgbClr val="4B494B"/>
            </a:solidFill>
            <a:ln w="12700">
              <a:miter lim="400000"/>
            </a:ln>
          </p:spPr>
          <p:txBody>
            <a:bodyPr lIns="38100" tIns="38100" rIns="38100" bIns="38100" anchor="ctr"/>
            <a:lstStyle/>
            <a:p>
              <a:endParaRPr sz="3000">
                <a:solidFill>
                  <a:srgbClr val="FFFFFF"/>
                </a:solidFill>
              </a:endParaRPr>
            </a:p>
          </p:txBody>
        </p:sp>
        <p:sp>
          <p:nvSpPr>
            <p:cNvPr id="128" name="Shape">
              <a:extLst>
                <a:ext uri="{FF2B5EF4-FFF2-40B4-BE49-F238E27FC236}">
                  <a16:creationId xmlns:a16="http://schemas.microsoft.com/office/drawing/2014/main" id="{B810FB73-081C-4D5A-BDA9-803331E055F4}"/>
                </a:ext>
              </a:extLst>
            </p:cNvPr>
            <p:cNvSpPr/>
            <p:nvPr/>
          </p:nvSpPr>
          <p:spPr>
            <a:xfrm rot="10800000">
              <a:off x="5790589" y="3446159"/>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0" y="11121"/>
                  </a:moveTo>
                  <a:cubicBezTo>
                    <a:pt x="0" y="16029"/>
                    <a:pt x="125" y="20141"/>
                    <a:pt x="297" y="21600"/>
                  </a:cubicBezTo>
                  <a:lnTo>
                    <a:pt x="21600" y="21600"/>
                  </a:lnTo>
                  <a:lnTo>
                    <a:pt x="21600" y="0"/>
                  </a:lnTo>
                  <a:lnTo>
                    <a:pt x="305" y="0"/>
                  </a:lnTo>
                  <a:lnTo>
                    <a:pt x="305" y="553"/>
                  </a:lnTo>
                  <a:cubicBezTo>
                    <a:pt x="128" y="1968"/>
                    <a:pt x="0" y="6146"/>
                    <a:pt x="0" y="11121"/>
                  </a:cubicBezTo>
                  <a:close/>
                </a:path>
              </a:pathLst>
            </a:custGeom>
            <a:solidFill>
              <a:srgbClr val="F6BF69"/>
            </a:solidFill>
            <a:ln w="12700">
              <a:miter lim="400000"/>
            </a:ln>
          </p:spPr>
          <p:txBody>
            <a:bodyPr lIns="38100" tIns="38100" rIns="38100" bIns="38100" anchor="ctr"/>
            <a:lstStyle/>
            <a:p>
              <a:endParaRPr sz="3000">
                <a:solidFill>
                  <a:srgbClr val="FFFFFF"/>
                </a:solidFill>
              </a:endParaRPr>
            </a:p>
          </p:txBody>
        </p:sp>
        <p:sp>
          <p:nvSpPr>
            <p:cNvPr id="129" name="Shape">
              <a:extLst>
                <a:ext uri="{FF2B5EF4-FFF2-40B4-BE49-F238E27FC236}">
                  <a16:creationId xmlns:a16="http://schemas.microsoft.com/office/drawing/2014/main" id="{D4601E6C-A0A7-44D4-9DCD-E86777F8BAF6}"/>
                </a:ext>
              </a:extLst>
            </p:cNvPr>
            <p:cNvSpPr/>
            <p:nvPr/>
          </p:nvSpPr>
          <p:spPr>
            <a:xfrm rot="10800000">
              <a:off x="5793256" y="333185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66"/>
                  </a:moveTo>
                  <a:lnTo>
                    <a:pt x="552" y="619"/>
                  </a:lnTo>
                  <a:cubicBezTo>
                    <a:pt x="247" y="619"/>
                    <a:pt x="0" y="10015"/>
                    <a:pt x="0" y="21600"/>
                  </a:cubicBezTo>
                  <a:lnTo>
                    <a:pt x="21600" y="21600"/>
                  </a:lnTo>
                  <a:lnTo>
                    <a:pt x="21600" y="0"/>
                  </a:lnTo>
                  <a:lnTo>
                    <a:pt x="545" y="0"/>
                  </a:lnTo>
                  <a:cubicBezTo>
                    <a:pt x="547" y="22"/>
                    <a:pt x="549" y="44"/>
                    <a:pt x="552" y="66"/>
                  </a:cubicBezTo>
                  <a:close/>
                </a:path>
              </a:pathLst>
            </a:custGeom>
            <a:solidFill>
              <a:srgbClr val="F1A84E"/>
            </a:solidFill>
            <a:ln w="12700">
              <a:miter lim="400000"/>
            </a:ln>
          </p:spPr>
          <p:txBody>
            <a:bodyPr lIns="38100" tIns="38100" rIns="38100" bIns="38100" anchor="ctr"/>
            <a:lstStyle/>
            <a:p>
              <a:endParaRPr sz="3000">
                <a:solidFill>
                  <a:srgbClr val="FFFFFF"/>
                </a:solidFill>
              </a:endParaRPr>
            </a:p>
          </p:txBody>
        </p:sp>
        <p:sp>
          <p:nvSpPr>
            <p:cNvPr id="130" name="Shape">
              <a:extLst>
                <a:ext uri="{FF2B5EF4-FFF2-40B4-BE49-F238E27FC236}">
                  <a16:creationId xmlns:a16="http://schemas.microsoft.com/office/drawing/2014/main" id="{6AEC711D-7869-451F-B7C7-4E5A634D42F6}"/>
                </a:ext>
              </a:extLst>
            </p:cNvPr>
            <p:cNvSpPr/>
            <p:nvPr/>
          </p:nvSpPr>
          <p:spPr>
            <a:xfrm rot="10800000">
              <a:off x="5793256" y="320931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20981"/>
                  </a:moveTo>
                  <a:lnTo>
                    <a:pt x="552" y="21534"/>
                  </a:lnTo>
                  <a:cubicBezTo>
                    <a:pt x="549" y="21556"/>
                    <a:pt x="547" y="21578"/>
                    <a:pt x="545" y="21600"/>
                  </a:cubicBezTo>
                  <a:lnTo>
                    <a:pt x="21600" y="21600"/>
                  </a:lnTo>
                  <a:lnTo>
                    <a:pt x="21600" y="0"/>
                  </a:lnTo>
                  <a:lnTo>
                    <a:pt x="0" y="0"/>
                  </a:lnTo>
                  <a:cubicBezTo>
                    <a:pt x="0" y="11607"/>
                    <a:pt x="247" y="20981"/>
                    <a:pt x="552" y="20981"/>
                  </a:cubicBezTo>
                  <a:close/>
                </a:path>
              </a:pathLst>
            </a:custGeom>
            <a:solidFill>
              <a:srgbClr val="F0A04D"/>
            </a:solidFill>
            <a:ln w="12700">
              <a:miter lim="400000"/>
            </a:ln>
          </p:spPr>
          <p:txBody>
            <a:bodyPr lIns="38100" tIns="38100" rIns="38100" bIns="38100" anchor="ctr"/>
            <a:lstStyle/>
            <a:p>
              <a:endParaRPr sz="3000">
                <a:solidFill>
                  <a:srgbClr val="FFFFFF"/>
                </a:solidFill>
              </a:endParaRPr>
            </a:p>
          </p:txBody>
        </p:sp>
        <p:sp>
          <p:nvSpPr>
            <p:cNvPr id="131" name="Shape">
              <a:extLst>
                <a:ext uri="{FF2B5EF4-FFF2-40B4-BE49-F238E27FC236}">
                  <a16:creationId xmlns:a16="http://schemas.microsoft.com/office/drawing/2014/main" id="{129E18C2-FE47-426C-B09F-45811D9502BD}"/>
                </a:ext>
              </a:extLst>
            </p:cNvPr>
            <p:cNvSpPr/>
            <p:nvPr/>
          </p:nvSpPr>
          <p:spPr>
            <a:xfrm rot="10800000">
              <a:off x="5790589" y="3086764"/>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97" y="0"/>
                  </a:lnTo>
                  <a:cubicBezTo>
                    <a:pt x="125" y="1459"/>
                    <a:pt x="0" y="5571"/>
                    <a:pt x="0" y="10479"/>
                  </a:cubicBezTo>
                  <a:cubicBezTo>
                    <a:pt x="0" y="15476"/>
                    <a:pt x="128" y="19632"/>
                    <a:pt x="305" y="21047"/>
                  </a:cubicBezTo>
                  <a:lnTo>
                    <a:pt x="305" y="21600"/>
                  </a:lnTo>
                  <a:lnTo>
                    <a:pt x="21600" y="21600"/>
                  </a:lnTo>
                  <a:lnTo>
                    <a:pt x="21600" y="0"/>
                  </a:lnTo>
                  <a:close/>
                </a:path>
              </a:pathLst>
            </a:custGeom>
            <a:solidFill>
              <a:srgbClr val="ED8E4A"/>
            </a:solidFill>
            <a:ln w="12700">
              <a:miter lim="400000"/>
            </a:ln>
          </p:spPr>
          <p:txBody>
            <a:bodyPr lIns="38100" tIns="38100" rIns="38100" bIns="38100" anchor="ctr"/>
            <a:lstStyle/>
            <a:p>
              <a:endParaRPr sz="3000">
                <a:solidFill>
                  <a:srgbClr val="FFFFFF"/>
                </a:solidFill>
              </a:endParaRPr>
            </a:p>
          </p:txBody>
        </p:sp>
        <p:grpSp>
          <p:nvGrpSpPr>
            <p:cNvPr id="132" name="Group 86">
              <a:extLst>
                <a:ext uri="{FF2B5EF4-FFF2-40B4-BE49-F238E27FC236}">
                  <a16:creationId xmlns:a16="http://schemas.microsoft.com/office/drawing/2014/main" id="{C10A034C-F0BA-4C18-87DB-BD9B6E278140}"/>
                </a:ext>
              </a:extLst>
            </p:cNvPr>
            <p:cNvGrpSpPr/>
            <p:nvPr/>
          </p:nvGrpSpPr>
          <p:grpSpPr>
            <a:xfrm rot="10800000">
              <a:off x="5445784" y="3086764"/>
              <a:ext cx="352045" cy="483475"/>
              <a:chOff x="6410420" y="2032990"/>
              <a:chExt cx="352045" cy="496188"/>
            </a:xfrm>
          </p:grpSpPr>
          <p:sp>
            <p:nvSpPr>
              <p:cNvPr id="134" name="Rectangle">
                <a:extLst>
                  <a:ext uri="{FF2B5EF4-FFF2-40B4-BE49-F238E27FC236}">
                    <a16:creationId xmlns:a16="http://schemas.microsoft.com/office/drawing/2014/main" id="{E79E88F7-732C-430A-A5BD-ABA61B933D50}"/>
                  </a:ext>
                </a:extLst>
              </p:cNvPr>
              <p:cNvSpPr/>
              <p:nvPr/>
            </p:nvSpPr>
            <p:spPr>
              <a:xfrm>
                <a:off x="6410420" y="2032990"/>
                <a:ext cx="352045" cy="496188"/>
              </a:xfrm>
              <a:prstGeom prst="rect">
                <a:avLst/>
              </a:prstGeom>
              <a:solidFill>
                <a:srgbClr val="BDBEBD"/>
              </a:solidFill>
              <a:ln w="12700">
                <a:miter lim="400000"/>
              </a:ln>
            </p:spPr>
            <p:txBody>
              <a:bodyPr lIns="38100" tIns="38100" rIns="38100" bIns="38100" anchor="ctr"/>
              <a:lstStyle/>
              <a:p>
                <a:pPr>
                  <a:defRPr sz="3000">
                    <a:solidFill>
                      <a:srgbClr val="FFFFFF"/>
                    </a:solidFill>
                  </a:defRPr>
                </a:pPr>
                <a:endParaRPr/>
              </a:p>
            </p:txBody>
          </p:sp>
          <p:sp>
            <p:nvSpPr>
              <p:cNvPr id="135" name="Rectangle">
                <a:extLst>
                  <a:ext uri="{FF2B5EF4-FFF2-40B4-BE49-F238E27FC236}">
                    <a16:creationId xmlns:a16="http://schemas.microsoft.com/office/drawing/2014/main" id="{1C00158D-65B4-4A44-9704-89A2F593F37E}"/>
                  </a:ext>
                </a:extLst>
              </p:cNvPr>
              <p:cNvSpPr/>
              <p:nvPr/>
            </p:nvSpPr>
            <p:spPr>
              <a:xfrm>
                <a:off x="66644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36" name="Rectangle">
                <a:extLst>
                  <a:ext uri="{FF2B5EF4-FFF2-40B4-BE49-F238E27FC236}">
                    <a16:creationId xmlns:a16="http://schemas.microsoft.com/office/drawing/2014/main" id="{C665C0E4-12CF-48D3-9892-47D64FC359A3}"/>
                  </a:ext>
                </a:extLst>
              </p:cNvPr>
              <p:cNvSpPr/>
              <p:nvPr/>
            </p:nvSpPr>
            <p:spPr>
              <a:xfrm>
                <a:off x="66009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37" name="Rectangle">
                <a:extLst>
                  <a:ext uri="{FF2B5EF4-FFF2-40B4-BE49-F238E27FC236}">
                    <a16:creationId xmlns:a16="http://schemas.microsoft.com/office/drawing/2014/main" id="{37C5770A-5DD1-4264-BC4F-5B9EB544811A}"/>
                  </a:ext>
                </a:extLst>
              </p:cNvPr>
              <p:cNvSpPr/>
              <p:nvPr/>
            </p:nvSpPr>
            <p:spPr>
              <a:xfrm>
                <a:off x="65501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38" name="Rectangle">
                <a:extLst>
                  <a:ext uri="{FF2B5EF4-FFF2-40B4-BE49-F238E27FC236}">
                    <a16:creationId xmlns:a16="http://schemas.microsoft.com/office/drawing/2014/main" id="{00B7A7D5-9871-42C8-AE20-053C3EB0BD69}"/>
                  </a:ext>
                </a:extLst>
              </p:cNvPr>
              <p:cNvSpPr/>
              <p:nvPr/>
            </p:nvSpPr>
            <p:spPr>
              <a:xfrm>
                <a:off x="64866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grpSp>
        <p:sp>
          <p:nvSpPr>
            <p:cNvPr id="133" name="Shape">
              <a:extLst>
                <a:ext uri="{FF2B5EF4-FFF2-40B4-BE49-F238E27FC236}">
                  <a16:creationId xmlns:a16="http://schemas.microsoft.com/office/drawing/2014/main" id="{CD4EE44A-1DD8-4CA9-AFF2-0BCBCA5249FD}"/>
                </a:ext>
              </a:extLst>
            </p:cNvPr>
            <p:cNvSpPr/>
            <p:nvPr/>
          </p:nvSpPr>
          <p:spPr>
            <a:xfrm rot="10800000">
              <a:off x="5168903" y="3086764"/>
              <a:ext cx="283846" cy="483477"/>
            </a:xfrm>
            <a:custGeom>
              <a:avLst/>
              <a:gdLst/>
              <a:ahLst/>
              <a:cxnLst>
                <a:cxn ang="0">
                  <a:pos x="wd2" y="hd2"/>
                </a:cxn>
                <a:cxn ang="5400000">
                  <a:pos x="wd2" y="hd2"/>
                </a:cxn>
                <a:cxn ang="10800000">
                  <a:pos x="wd2" y="hd2"/>
                </a:cxn>
                <a:cxn ang="16200000">
                  <a:pos x="wd2" y="hd2"/>
                </a:cxn>
              </a:cxnLst>
              <a:rect l="0" t="0" r="r" b="b"/>
              <a:pathLst>
                <a:path w="21600" h="21600" extrusionOk="0">
                  <a:moveTo>
                    <a:pt x="21600" y="16956"/>
                  </a:moveTo>
                  <a:lnTo>
                    <a:pt x="21600" y="4638"/>
                  </a:lnTo>
                  <a:cubicBezTo>
                    <a:pt x="21600" y="2079"/>
                    <a:pt x="17966" y="0"/>
                    <a:pt x="13492" y="0"/>
                  </a:cubicBezTo>
                  <a:lnTo>
                    <a:pt x="0" y="0"/>
                  </a:lnTo>
                  <a:lnTo>
                    <a:pt x="0" y="21600"/>
                  </a:lnTo>
                  <a:lnTo>
                    <a:pt x="13492" y="21600"/>
                  </a:lnTo>
                  <a:cubicBezTo>
                    <a:pt x="17976" y="21594"/>
                    <a:pt x="21600" y="19516"/>
                    <a:pt x="21600" y="16956"/>
                  </a:cubicBezTo>
                  <a:close/>
                </a:path>
              </a:pathLst>
            </a:custGeom>
            <a:solidFill>
              <a:srgbClr val="D88480"/>
            </a:solidFill>
            <a:ln w="12700">
              <a:miter lim="400000"/>
            </a:ln>
          </p:spPr>
          <p:txBody>
            <a:bodyPr lIns="38100" tIns="38100" rIns="38100" bIns="38100" anchor="ctr"/>
            <a:lstStyle/>
            <a:p>
              <a:pPr>
                <a:defRPr sz="3000">
                  <a:solidFill>
                    <a:srgbClr val="FFFFFF"/>
                  </a:solidFill>
                </a:defRPr>
              </a:pPr>
              <a:endParaRPr/>
            </a:p>
          </p:txBody>
        </p:sp>
      </p:grpSp>
      <p:sp>
        <p:nvSpPr>
          <p:cNvPr id="139" name="TextBox 39">
            <a:extLst>
              <a:ext uri="{FF2B5EF4-FFF2-40B4-BE49-F238E27FC236}">
                <a16:creationId xmlns:a16="http://schemas.microsoft.com/office/drawing/2014/main" id="{6C47B03E-0013-4EF4-ABB1-A32570E9CE8B}"/>
              </a:ext>
            </a:extLst>
          </p:cNvPr>
          <p:cNvSpPr txBox="1"/>
          <p:nvPr/>
        </p:nvSpPr>
        <p:spPr>
          <a:xfrm>
            <a:off x="7664150" y="1607971"/>
            <a:ext cx="4213114" cy="784830"/>
          </a:xfrm>
          <a:prstGeom prst="rect">
            <a:avLst/>
          </a:prstGeom>
          <a:noFill/>
        </p:spPr>
        <p:txBody>
          <a:bodyPr wrap="square" lIns="0" rtlCol="0" anchor="b">
            <a:spAutoFit/>
          </a:bodyPr>
          <a:lstStyle/>
          <a:p>
            <a:r>
              <a:rPr lang="en-US" sz="2800" b="1" noProof="1">
                <a:solidFill>
                  <a:srgbClr val="42B56B"/>
                </a:solidFill>
              </a:rPr>
              <a:t>DESALOJOS</a:t>
            </a:r>
          </a:p>
          <a:p>
            <a:r>
              <a:rPr lang="en-US" sz="1700" noProof="1">
                <a:solidFill>
                  <a:schemeClr val="tx2">
                    <a:lumMod val="75000"/>
                  </a:schemeClr>
                </a:solidFill>
              </a:rPr>
              <a:t>536 Resoluciones (FMI 578 $169.706 Millones)</a:t>
            </a:r>
            <a:endParaRPr lang="en-US" sz="1700" noProof="1"/>
          </a:p>
        </p:txBody>
      </p:sp>
      <p:grpSp>
        <p:nvGrpSpPr>
          <p:cNvPr id="140" name="Group 8">
            <a:extLst>
              <a:ext uri="{FF2B5EF4-FFF2-40B4-BE49-F238E27FC236}">
                <a16:creationId xmlns:a16="http://schemas.microsoft.com/office/drawing/2014/main" id="{1E3A203C-C2DC-4578-9E55-B151A2DD2FCA}"/>
              </a:ext>
            </a:extLst>
          </p:cNvPr>
          <p:cNvGrpSpPr/>
          <p:nvPr/>
        </p:nvGrpSpPr>
        <p:grpSpPr>
          <a:xfrm>
            <a:off x="6701145" y="1700701"/>
            <a:ext cx="762114" cy="483477"/>
            <a:chOff x="5168903" y="3086764"/>
            <a:chExt cx="4197675" cy="483477"/>
          </a:xfrm>
        </p:grpSpPr>
        <p:sp>
          <p:nvSpPr>
            <p:cNvPr id="141" name="Freeform: Shape 80">
              <a:extLst>
                <a:ext uri="{FF2B5EF4-FFF2-40B4-BE49-F238E27FC236}">
                  <a16:creationId xmlns:a16="http://schemas.microsoft.com/office/drawing/2014/main" id="{38C01B06-2517-443A-BCD4-0210AC01F53F}"/>
                </a:ext>
              </a:extLst>
            </p:cNvPr>
            <p:cNvSpPr/>
            <p:nvPr/>
          </p:nvSpPr>
          <p:spPr>
            <a:xfrm rot="10800000">
              <a:off x="5445783" y="3086764"/>
              <a:ext cx="3920795" cy="483476"/>
            </a:xfrm>
            <a:custGeom>
              <a:avLst/>
              <a:gdLst>
                <a:gd name="connsiteX0" fmla="*/ 602581 w 3920795"/>
                <a:gd name="connsiteY0" fmla="*/ 0 h 483476"/>
                <a:gd name="connsiteX1" fmla="*/ 3577361 w 3920795"/>
                <a:gd name="connsiteY1" fmla="*/ 0 h 483476"/>
                <a:gd name="connsiteX2" fmla="*/ 3648822 w 3920795"/>
                <a:gd name="connsiteY2" fmla="*/ 0 h 483476"/>
                <a:gd name="connsiteX3" fmla="*/ 3677133 w 3920795"/>
                <a:gd name="connsiteY3" fmla="*/ 0 h 483476"/>
                <a:gd name="connsiteX4" fmla="*/ 3708958 w 3920795"/>
                <a:gd name="connsiteY4" fmla="*/ 0 h 483476"/>
                <a:gd name="connsiteX5" fmla="*/ 3737269 w 3920795"/>
                <a:gd name="connsiteY5" fmla="*/ 0 h 483476"/>
                <a:gd name="connsiteX6" fmla="*/ 3769289 w 3920795"/>
                <a:gd name="connsiteY6" fmla="*/ 0 h 483476"/>
                <a:gd name="connsiteX7" fmla="*/ 3797600 w 3920795"/>
                <a:gd name="connsiteY7" fmla="*/ 0 h 483476"/>
                <a:gd name="connsiteX8" fmla="*/ 3829425 w 3920795"/>
                <a:gd name="connsiteY8" fmla="*/ 0 h 483476"/>
                <a:gd name="connsiteX9" fmla="*/ 3857736 w 3920795"/>
                <a:gd name="connsiteY9" fmla="*/ 0 h 483476"/>
                <a:gd name="connsiteX10" fmla="*/ 3920795 w 3920795"/>
                <a:gd name="connsiteY10" fmla="*/ 0 h 483476"/>
                <a:gd name="connsiteX11" fmla="*/ 3920795 w 3920795"/>
                <a:gd name="connsiteY11" fmla="*/ 483476 h 483476"/>
                <a:gd name="connsiteX12" fmla="*/ 3857541 w 3920795"/>
                <a:gd name="connsiteY12" fmla="*/ 483476 h 483476"/>
                <a:gd name="connsiteX13" fmla="*/ 3829230 w 3920795"/>
                <a:gd name="connsiteY13" fmla="*/ 483476 h 483476"/>
                <a:gd name="connsiteX14" fmla="*/ 3797405 w 3920795"/>
                <a:gd name="connsiteY14" fmla="*/ 483476 h 483476"/>
                <a:gd name="connsiteX15" fmla="*/ 3769094 w 3920795"/>
                <a:gd name="connsiteY15" fmla="*/ 483476 h 483476"/>
                <a:gd name="connsiteX16" fmla="*/ 3737269 w 3920795"/>
                <a:gd name="connsiteY16" fmla="*/ 483476 h 483476"/>
                <a:gd name="connsiteX17" fmla="*/ 3708958 w 3920795"/>
                <a:gd name="connsiteY17" fmla="*/ 483476 h 483476"/>
                <a:gd name="connsiteX18" fmla="*/ 3676937 w 3920795"/>
                <a:gd name="connsiteY18" fmla="*/ 483476 h 483476"/>
                <a:gd name="connsiteX19" fmla="*/ 3648627 w 3920795"/>
                <a:gd name="connsiteY19" fmla="*/ 483476 h 483476"/>
                <a:gd name="connsiteX20" fmla="*/ 3577166 w 3920795"/>
                <a:gd name="connsiteY20" fmla="*/ 483476 h 483476"/>
                <a:gd name="connsiteX21" fmla="*/ 602581 w 3920795"/>
                <a:gd name="connsiteY21" fmla="*/ 483476 h 483476"/>
                <a:gd name="connsiteX22" fmla="*/ 511596 w 3920795"/>
                <a:gd name="connsiteY22" fmla="*/ 448961 h 483476"/>
                <a:gd name="connsiteX23" fmla="*/ 196467 w 3920795"/>
                <a:gd name="connsiteY23" fmla="*/ 329614 h 483476"/>
                <a:gd name="connsiteX24" fmla="*/ 12740 w 3920795"/>
                <a:gd name="connsiteY24" fmla="*/ 259980 h 483476"/>
                <a:gd name="connsiteX25" fmla="*/ 12740 w 3920795"/>
                <a:gd name="connsiteY25" fmla="*/ 223496 h 483476"/>
                <a:gd name="connsiteX26" fmla="*/ 196467 w 3920795"/>
                <a:gd name="connsiteY26" fmla="*/ 153862 h 483476"/>
                <a:gd name="connsiteX27" fmla="*/ 511596 w 3920795"/>
                <a:gd name="connsiteY27" fmla="*/ 34515 h 48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20795" h="483476">
                  <a:moveTo>
                    <a:pt x="602581" y="0"/>
                  </a:moveTo>
                  <a:lnTo>
                    <a:pt x="3577361" y="0"/>
                  </a:lnTo>
                  <a:lnTo>
                    <a:pt x="3648822" y="0"/>
                  </a:lnTo>
                  <a:lnTo>
                    <a:pt x="3677133" y="0"/>
                  </a:lnTo>
                  <a:lnTo>
                    <a:pt x="3708958" y="0"/>
                  </a:lnTo>
                  <a:lnTo>
                    <a:pt x="3737269" y="0"/>
                  </a:lnTo>
                  <a:lnTo>
                    <a:pt x="3769289" y="0"/>
                  </a:lnTo>
                  <a:lnTo>
                    <a:pt x="3797600" y="0"/>
                  </a:lnTo>
                  <a:lnTo>
                    <a:pt x="3829425" y="0"/>
                  </a:lnTo>
                  <a:lnTo>
                    <a:pt x="3857736" y="0"/>
                  </a:lnTo>
                  <a:lnTo>
                    <a:pt x="3920795" y="0"/>
                  </a:lnTo>
                  <a:lnTo>
                    <a:pt x="3920795" y="483476"/>
                  </a:lnTo>
                  <a:lnTo>
                    <a:pt x="3857541" y="483476"/>
                  </a:lnTo>
                  <a:lnTo>
                    <a:pt x="3829230" y="483476"/>
                  </a:lnTo>
                  <a:lnTo>
                    <a:pt x="3797405" y="483476"/>
                  </a:lnTo>
                  <a:lnTo>
                    <a:pt x="3769094" y="483476"/>
                  </a:lnTo>
                  <a:lnTo>
                    <a:pt x="3737269" y="483476"/>
                  </a:lnTo>
                  <a:lnTo>
                    <a:pt x="3708958" y="483476"/>
                  </a:lnTo>
                  <a:lnTo>
                    <a:pt x="3676937" y="483476"/>
                  </a:lnTo>
                  <a:lnTo>
                    <a:pt x="3648627" y="483476"/>
                  </a:lnTo>
                  <a:lnTo>
                    <a:pt x="3577166" y="483476"/>
                  </a:lnTo>
                  <a:lnTo>
                    <a:pt x="602581" y="483476"/>
                  </a:lnTo>
                  <a:lnTo>
                    <a:pt x="511596" y="448961"/>
                  </a:lnTo>
                  <a:lnTo>
                    <a:pt x="196467" y="329614"/>
                  </a:lnTo>
                  <a:lnTo>
                    <a:pt x="12740" y="259980"/>
                  </a:lnTo>
                  <a:cubicBezTo>
                    <a:pt x="-4247" y="253422"/>
                    <a:pt x="-4247" y="229920"/>
                    <a:pt x="12740" y="223496"/>
                  </a:cubicBezTo>
                  <a:lnTo>
                    <a:pt x="196467" y="153862"/>
                  </a:lnTo>
                  <a:lnTo>
                    <a:pt x="511596" y="34515"/>
                  </a:lnTo>
                  <a:close/>
                </a:path>
              </a:pathLst>
            </a:custGeom>
            <a:solidFill>
              <a:srgbClr val="EED6C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42" name="Freeform: Shape 81">
              <a:extLst>
                <a:ext uri="{FF2B5EF4-FFF2-40B4-BE49-F238E27FC236}">
                  <a16:creationId xmlns:a16="http://schemas.microsoft.com/office/drawing/2014/main" id="{7593E694-2A01-439A-901E-3C19546EB082}"/>
                </a:ext>
              </a:extLst>
            </p:cNvPr>
            <p:cNvSpPr/>
            <p:nvPr/>
          </p:nvSpPr>
          <p:spPr>
            <a:xfrm rot="10800000">
              <a:off x="9157169" y="3241029"/>
              <a:ext cx="209060" cy="175466"/>
            </a:xfrm>
            <a:custGeom>
              <a:avLst/>
              <a:gdLst>
                <a:gd name="connsiteX0" fmla="*/ 196428 w 209060"/>
                <a:gd name="connsiteY0" fmla="*/ 0 h 175466"/>
                <a:gd name="connsiteX1" fmla="*/ 209060 w 209060"/>
                <a:gd name="connsiteY1" fmla="*/ 86996 h 175466"/>
                <a:gd name="connsiteX2" fmla="*/ 196233 w 209060"/>
                <a:gd name="connsiteY2" fmla="*/ 175466 h 175466"/>
                <a:gd name="connsiteX3" fmla="*/ 12466 w 209060"/>
                <a:gd name="connsiteY3" fmla="*/ 105413 h 175466"/>
                <a:gd name="connsiteX4" fmla="*/ 0 w 209060"/>
                <a:gd name="connsiteY4" fmla="*/ 87445 h 175466"/>
                <a:gd name="connsiteX5" fmla="*/ 12391 w 209060"/>
                <a:gd name="connsiteY5" fmla="*/ 69751 h 175466"/>
                <a:gd name="connsiteX6" fmla="*/ 196118 w 209060"/>
                <a:gd name="connsiteY6" fmla="*/ 117 h 17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060" h="175466">
                  <a:moveTo>
                    <a:pt x="196428" y="0"/>
                  </a:moveTo>
                  <a:lnTo>
                    <a:pt x="209060" y="86996"/>
                  </a:lnTo>
                  <a:cubicBezTo>
                    <a:pt x="209060" y="118478"/>
                    <a:pt x="204491" y="148339"/>
                    <a:pt x="196233" y="175466"/>
                  </a:cubicBezTo>
                  <a:lnTo>
                    <a:pt x="12466" y="105413"/>
                  </a:lnTo>
                  <a:lnTo>
                    <a:pt x="0" y="87445"/>
                  </a:lnTo>
                  <a:lnTo>
                    <a:pt x="12391" y="69751"/>
                  </a:lnTo>
                  <a:lnTo>
                    <a:pt x="196118" y="117"/>
                  </a:lnTo>
                  <a:close/>
                </a:path>
              </a:pathLst>
            </a:custGeom>
            <a:solidFill>
              <a:srgbClr val="4B494B"/>
            </a:solidFill>
            <a:ln w="12700">
              <a:miter lim="400000"/>
            </a:ln>
          </p:spPr>
          <p:txBody>
            <a:bodyPr lIns="38100" tIns="38100" rIns="38100" bIns="38100" anchor="ctr"/>
            <a:lstStyle/>
            <a:p>
              <a:endParaRPr sz="3000">
                <a:solidFill>
                  <a:srgbClr val="FFFFFF"/>
                </a:solidFill>
              </a:endParaRPr>
            </a:p>
          </p:txBody>
        </p:sp>
        <p:sp>
          <p:nvSpPr>
            <p:cNvPr id="143" name="Shape">
              <a:extLst>
                <a:ext uri="{FF2B5EF4-FFF2-40B4-BE49-F238E27FC236}">
                  <a16:creationId xmlns:a16="http://schemas.microsoft.com/office/drawing/2014/main" id="{CC014DBD-83CB-4626-A738-8A4E693FB3AA}"/>
                </a:ext>
              </a:extLst>
            </p:cNvPr>
            <p:cNvSpPr/>
            <p:nvPr/>
          </p:nvSpPr>
          <p:spPr>
            <a:xfrm rot="10800000">
              <a:off x="5790589" y="3446159"/>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0" y="11121"/>
                  </a:moveTo>
                  <a:cubicBezTo>
                    <a:pt x="0" y="16029"/>
                    <a:pt x="125" y="20141"/>
                    <a:pt x="297" y="21600"/>
                  </a:cubicBezTo>
                  <a:lnTo>
                    <a:pt x="21600" y="21600"/>
                  </a:lnTo>
                  <a:lnTo>
                    <a:pt x="21600" y="0"/>
                  </a:lnTo>
                  <a:lnTo>
                    <a:pt x="305" y="0"/>
                  </a:lnTo>
                  <a:lnTo>
                    <a:pt x="305" y="553"/>
                  </a:lnTo>
                  <a:cubicBezTo>
                    <a:pt x="128" y="1968"/>
                    <a:pt x="0" y="6146"/>
                    <a:pt x="0" y="11121"/>
                  </a:cubicBezTo>
                  <a:close/>
                </a:path>
              </a:pathLst>
            </a:custGeom>
            <a:solidFill>
              <a:srgbClr val="F6BF69"/>
            </a:solidFill>
            <a:ln w="12700">
              <a:miter lim="400000"/>
            </a:ln>
          </p:spPr>
          <p:txBody>
            <a:bodyPr lIns="38100" tIns="38100" rIns="38100" bIns="38100" anchor="ctr"/>
            <a:lstStyle/>
            <a:p>
              <a:endParaRPr sz="3000">
                <a:solidFill>
                  <a:srgbClr val="FFFFFF"/>
                </a:solidFill>
              </a:endParaRPr>
            </a:p>
          </p:txBody>
        </p:sp>
        <p:sp>
          <p:nvSpPr>
            <p:cNvPr id="144" name="Shape">
              <a:extLst>
                <a:ext uri="{FF2B5EF4-FFF2-40B4-BE49-F238E27FC236}">
                  <a16:creationId xmlns:a16="http://schemas.microsoft.com/office/drawing/2014/main" id="{98FD0A9C-042A-4456-A46A-9B468C205C25}"/>
                </a:ext>
              </a:extLst>
            </p:cNvPr>
            <p:cNvSpPr/>
            <p:nvPr/>
          </p:nvSpPr>
          <p:spPr>
            <a:xfrm rot="10800000">
              <a:off x="5793256" y="333185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66"/>
                  </a:moveTo>
                  <a:lnTo>
                    <a:pt x="552" y="619"/>
                  </a:lnTo>
                  <a:cubicBezTo>
                    <a:pt x="247" y="619"/>
                    <a:pt x="0" y="10015"/>
                    <a:pt x="0" y="21600"/>
                  </a:cubicBezTo>
                  <a:lnTo>
                    <a:pt x="21600" y="21600"/>
                  </a:lnTo>
                  <a:lnTo>
                    <a:pt x="21600" y="0"/>
                  </a:lnTo>
                  <a:lnTo>
                    <a:pt x="545" y="0"/>
                  </a:lnTo>
                  <a:cubicBezTo>
                    <a:pt x="547" y="22"/>
                    <a:pt x="549" y="44"/>
                    <a:pt x="552" y="66"/>
                  </a:cubicBezTo>
                  <a:close/>
                </a:path>
              </a:pathLst>
            </a:custGeom>
            <a:solidFill>
              <a:srgbClr val="F1A84E"/>
            </a:solidFill>
            <a:ln w="12700">
              <a:miter lim="400000"/>
            </a:ln>
          </p:spPr>
          <p:txBody>
            <a:bodyPr lIns="38100" tIns="38100" rIns="38100" bIns="38100" anchor="ctr"/>
            <a:lstStyle/>
            <a:p>
              <a:endParaRPr sz="3000">
                <a:solidFill>
                  <a:srgbClr val="FFFFFF"/>
                </a:solidFill>
              </a:endParaRPr>
            </a:p>
          </p:txBody>
        </p:sp>
        <p:sp>
          <p:nvSpPr>
            <p:cNvPr id="145" name="Shape">
              <a:extLst>
                <a:ext uri="{FF2B5EF4-FFF2-40B4-BE49-F238E27FC236}">
                  <a16:creationId xmlns:a16="http://schemas.microsoft.com/office/drawing/2014/main" id="{90F5AC36-5972-4E03-8552-83F450ADBEBA}"/>
                </a:ext>
              </a:extLst>
            </p:cNvPr>
            <p:cNvSpPr/>
            <p:nvPr/>
          </p:nvSpPr>
          <p:spPr>
            <a:xfrm rot="10800000">
              <a:off x="5793256" y="320931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20981"/>
                  </a:moveTo>
                  <a:lnTo>
                    <a:pt x="552" y="21534"/>
                  </a:lnTo>
                  <a:cubicBezTo>
                    <a:pt x="549" y="21556"/>
                    <a:pt x="547" y="21578"/>
                    <a:pt x="545" y="21600"/>
                  </a:cubicBezTo>
                  <a:lnTo>
                    <a:pt x="21600" y="21600"/>
                  </a:lnTo>
                  <a:lnTo>
                    <a:pt x="21600" y="0"/>
                  </a:lnTo>
                  <a:lnTo>
                    <a:pt x="0" y="0"/>
                  </a:lnTo>
                  <a:cubicBezTo>
                    <a:pt x="0" y="11607"/>
                    <a:pt x="247" y="20981"/>
                    <a:pt x="552" y="20981"/>
                  </a:cubicBezTo>
                  <a:close/>
                </a:path>
              </a:pathLst>
            </a:custGeom>
            <a:solidFill>
              <a:srgbClr val="F0A04D"/>
            </a:solidFill>
            <a:ln w="12700">
              <a:miter lim="400000"/>
            </a:ln>
          </p:spPr>
          <p:txBody>
            <a:bodyPr lIns="38100" tIns="38100" rIns="38100" bIns="38100" anchor="ctr"/>
            <a:lstStyle/>
            <a:p>
              <a:endParaRPr sz="3000">
                <a:solidFill>
                  <a:srgbClr val="FFFFFF"/>
                </a:solidFill>
              </a:endParaRPr>
            </a:p>
          </p:txBody>
        </p:sp>
        <p:sp>
          <p:nvSpPr>
            <p:cNvPr id="146" name="Shape">
              <a:extLst>
                <a:ext uri="{FF2B5EF4-FFF2-40B4-BE49-F238E27FC236}">
                  <a16:creationId xmlns:a16="http://schemas.microsoft.com/office/drawing/2014/main" id="{852AB17A-B163-454B-8A58-E868FCC43B13}"/>
                </a:ext>
              </a:extLst>
            </p:cNvPr>
            <p:cNvSpPr/>
            <p:nvPr/>
          </p:nvSpPr>
          <p:spPr>
            <a:xfrm rot="10800000">
              <a:off x="5790589" y="3086764"/>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97" y="0"/>
                  </a:lnTo>
                  <a:cubicBezTo>
                    <a:pt x="125" y="1459"/>
                    <a:pt x="0" y="5571"/>
                    <a:pt x="0" y="10479"/>
                  </a:cubicBezTo>
                  <a:cubicBezTo>
                    <a:pt x="0" y="15476"/>
                    <a:pt x="128" y="19632"/>
                    <a:pt x="305" y="21047"/>
                  </a:cubicBezTo>
                  <a:lnTo>
                    <a:pt x="305" y="21600"/>
                  </a:lnTo>
                  <a:lnTo>
                    <a:pt x="21600" y="21600"/>
                  </a:lnTo>
                  <a:lnTo>
                    <a:pt x="21600" y="0"/>
                  </a:lnTo>
                  <a:close/>
                </a:path>
              </a:pathLst>
            </a:custGeom>
            <a:solidFill>
              <a:srgbClr val="ED8E4A"/>
            </a:solidFill>
            <a:ln w="12700">
              <a:miter lim="400000"/>
            </a:ln>
          </p:spPr>
          <p:txBody>
            <a:bodyPr lIns="38100" tIns="38100" rIns="38100" bIns="38100" anchor="ctr"/>
            <a:lstStyle/>
            <a:p>
              <a:endParaRPr sz="3000">
                <a:solidFill>
                  <a:srgbClr val="FFFFFF"/>
                </a:solidFill>
              </a:endParaRPr>
            </a:p>
          </p:txBody>
        </p:sp>
        <p:grpSp>
          <p:nvGrpSpPr>
            <p:cNvPr id="147" name="Group 86">
              <a:extLst>
                <a:ext uri="{FF2B5EF4-FFF2-40B4-BE49-F238E27FC236}">
                  <a16:creationId xmlns:a16="http://schemas.microsoft.com/office/drawing/2014/main" id="{AEE89A42-C7FD-4367-945B-A8970D64A232}"/>
                </a:ext>
              </a:extLst>
            </p:cNvPr>
            <p:cNvGrpSpPr/>
            <p:nvPr/>
          </p:nvGrpSpPr>
          <p:grpSpPr>
            <a:xfrm rot="10800000">
              <a:off x="5445784" y="3086764"/>
              <a:ext cx="352045" cy="483475"/>
              <a:chOff x="6410420" y="2032990"/>
              <a:chExt cx="352045" cy="496188"/>
            </a:xfrm>
          </p:grpSpPr>
          <p:sp>
            <p:nvSpPr>
              <p:cNvPr id="149" name="Rectangle">
                <a:extLst>
                  <a:ext uri="{FF2B5EF4-FFF2-40B4-BE49-F238E27FC236}">
                    <a16:creationId xmlns:a16="http://schemas.microsoft.com/office/drawing/2014/main" id="{8D1A1192-C15F-4413-8475-08461DB455F5}"/>
                  </a:ext>
                </a:extLst>
              </p:cNvPr>
              <p:cNvSpPr/>
              <p:nvPr/>
            </p:nvSpPr>
            <p:spPr>
              <a:xfrm>
                <a:off x="6410420" y="2032990"/>
                <a:ext cx="352045" cy="496188"/>
              </a:xfrm>
              <a:prstGeom prst="rect">
                <a:avLst/>
              </a:prstGeom>
              <a:solidFill>
                <a:srgbClr val="BDBEBD"/>
              </a:solidFill>
              <a:ln w="12700">
                <a:miter lim="400000"/>
              </a:ln>
            </p:spPr>
            <p:txBody>
              <a:bodyPr lIns="38100" tIns="38100" rIns="38100" bIns="38100" anchor="ctr"/>
              <a:lstStyle/>
              <a:p>
                <a:pPr>
                  <a:defRPr sz="3000">
                    <a:solidFill>
                      <a:srgbClr val="FFFFFF"/>
                    </a:solidFill>
                  </a:defRPr>
                </a:pPr>
                <a:endParaRPr/>
              </a:p>
            </p:txBody>
          </p:sp>
          <p:sp>
            <p:nvSpPr>
              <p:cNvPr id="150" name="Rectangle">
                <a:extLst>
                  <a:ext uri="{FF2B5EF4-FFF2-40B4-BE49-F238E27FC236}">
                    <a16:creationId xmlns:a16="http://schemas.microsoft.com/office/drawing/2014/main" id="{2DEE4078-2A6A-49EF-B5D3-977982277FDA}"/>
                  </a:ext>
                </a:extLst>
              </p:cNvPr>
              <p:cNvSpPr/>
              <p:nvPr/>
            </p:nvSpPr>
            <p:spPr>
              <a:xfrm>
                <a:off x="66644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51" name="Rectangle">
                <a:extLst>
                  <a:ext uri="{FF2B5EF4-FFF2-40B4-BE49-F238E27FC236}">
                    <a16:creationId xmlns:a16="http://schemas.microsoft.com/office/drawing/2014/main" id="{7C1B927E-DDBD-48CA-9708-75E4DF877C9B}"/>
                  </a:ext>
                </a:extLst>
              </p:cNvPr>
              <p:cNvSpPr/>
              <p:nvPr/>
            </p:nvSpPr>
            <p:spPr>
              <a:xfrm>
                <a:off x="66009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52" name="Rectangle">
                <a:extLst>
                  <a:ext uri="{FF2B5EF4-FFF2-40B4-BE49-F238E27FC236}">
                    <a16:creationId xmlns:a16="http://schemas.microsoft.com/office/drawing/2014/main" id="{F2339E0F-18B8-45B1-B2C2-0590B97E3593}"/>
                  </a:ext>
                </a:extLst>
              </p:cNvPr>
              <p:cNvSpPr/>
              <p:nvPr/>
            </p:nvSpPr>
            <p:spPr>
              <a:xfrm>
                <a:off x="65501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53" name="Rectangle">
                <a:extLst>
                  <a:ext uri="{FF2B5EF4-FFF2-40B4-BE49-F238E27FC236}">
                    <a16:creationId xmlns:a16="http://schemas.microsoft.com/office/drawing/2014/main" id="{2BC435E3-9E68-41E1-9F2D-3BACDED80A40}"/>
                  </a:ext>
                </a:extLst>
              </p:cNvPr>
              <p:cNvSpPr/>
              <p:nvPr/>
            </p:nvSpPr>
            <p:spPr>
              <a:xfrm>
                <a:off x="64866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grpSp>
        <p:sp>
          <p:nvSpPr>
            <p:cNvPr id="148" name="Shape">
              <a:extLst>
                <a:ext uri="{FF2B5EF4-FFF2-40B4-BE49-F238E27FC236}">
                  <a16:creationId xmlns:a16="http://schemas.microsoft.com/office/drawing/2014/main" id="{A37C352B-1781-49EB-AC86-E3086753E444}"/>
                </a:ext>
              </a:extLst>
            </p:cNvPr>
            <p:cNvSpPr/>
            <p:nvPr/>
          </p:nvSpPr>
          <p:spPr>
            <a:xfrm rot="10800000">
              <a:off x="5168903" y="3086764"/>
              <a:ext cx="283846" cy="483477"/>
            </a:xfrm>
            <a:custGeom>
              <a:avLst/>
              <a:gdLst/>
              <a:ahLst/>
              <a:cxnLst>
                <a:cxn ang="0">
                  <a:pos x="wd2" y="hd2"/>
                </a:cxn>
                <a:cxn ang="5400000">
                  <a:pos x="wd2" y="hd2"/>
                </a:cxn>
                <a:cxn ang="10800000">
                  <a:pos x="wd2" y="hd2"/>
                </a:cxn>
                <a:cxn ang="16200000">
                  <a:pos x="wd2" y="hd2"/>
                </a:cxn>
              </a:cxnLst>
              <a:rect l="0" t="0" r="r" b="b"/>
              <a:pathLst>
                <a:path w="21600" h="21600" extrusionOk="0">
                  <a:moveTo>
                    <a:pt x="21600" y="16956"/>
                  </a:moveTo>
                  <a:lnTo>
                    <a:pt x="21600" y="4638"/>
                  </a:lnTo>
                  <a:cubicBezTo>
                    <a:pt x="21600" y="2079"/>
                    <a:pt x="17966" y="0"/>
                    <a:pt x="13492" y="0"/>
                  </a:cubicBezTo>
                  <a:lnTo>
                    <a:pt x="0" y="0"/>
                  </a:lnTo>
                  <a:lnTo>
                    <a:pt x="0" y="21600"/>
                  </a:lnTo>
                  <a:lnTo>
                    <a:pt x="13492" y="21600"/>
                  </a:lnTo>
                  <a:cubicBezTo>
                    <a:pt x="17976" y="21594"/>
                    <a:pt x="21600" y="19516"/>
                    <a:pt x="21600" y="16956"/>
                  </a:cubicBezTo>
                  <a:close/>
                </a:path>
              </a:pathLst>
            </a:custGeom>
            <a:solidFill>
              <a:srgbClr val="D88480"/>
            </a:solidFill>
            <a:ln w="12700">
              <a:miter lim="400000"/>
            </a:ln>
          </p:spPr>
          <p:txBody>
            <a:bodyPr lIns="38100" tIns="38100" rIns="38100" bIns="38100" anchor="ctr"/>
            <a:lstStyle/>
            <a:p>
              <a:pPr>
                <a:defRPr sz="3000">
                  <a:solidFill>
                    <a:srgbClr val="FFFFFF"/>
                  </a:solidFill>
                </a:defRPr>
              </a:pPr>
              <a:endParaRPr/>
            </a:p>
          </p:txBody>
        </p:sp>
      </p:grpSp>
      <p:sp>
        <p:nvSpPr>
          <p:cNvPr id="154" name="TextBox 39">
            <a:extLst>
              <a:ext uri="{FF2B5EF4-FFF2-40B4-BE49-F238E27FC236}">
                <a16:creationId xmlns:a16="http://schemas.microsoft.com/office/drawing/2014/main" id="{4AB064F2-1D4E-45BF-AE73-34A547B31345}"/>
              </a:ext>
            </a:extLst>
          </p:cNvPr>
          <p:cNvSpPr txBox="1"/>
          <p:nvPr/>
        </p:nvSpPr>
        <p:spPr>
          <a:xfrm>
            <a:off x="7666271" y="2457158"/>
            <a:ext cx="3563106" cy="738664"/>
          </a:xfrm>
          <a:prstGeom prst="rect">
            <a:avLst/>
          </a:prstGeom>
          <a:noFill/>
        </p:spPr>
        <p:txBody>
          <a:bodyPr wrap="square" lIns="0" rtlCol="0" anchor="b">
            <a:spAutoFit/>
          </a:bodyPr>
          <a:lstStyle/>
          <a:p>
            <a:r>
              <a:rPr lang="en-US" sz="2800" b="1" noProof="1">
                <a:solidFill>
                  <a:srgbClr val="42B56B"/>
                </a:solidFill>
              </a:rPr>
              <a:t>DEVOLUCIONES</a:t>
            </a:r>
          </a:p>
          <a:p>
            <a:r>
              <a:rPr lang="es-ES" sz="1400" dirty="0"/>
              <a:t>31 Resoluciones en 65 activos $25.882 Millones</a:t>
            </a:r>
            <a:endParaRPr lang="en-US" sz="1400" noProof="1"/>
          </a:p>
        </p:txBody>
      </p:sp>
      <p:grpSp>
        <p:nvGrpSpPr>
          <p:cNvPr id="155" name="Group 8">
            <a:extLst>
              <a:ext uri="{FF2B5EF4-FFF2-40B4-BE49-F238E27FC236}">
                <a16:creationId xmlns:a16="http://schemas.microsoft.com/office/drawing/2014/main" id="{53BA0F42-6D7A-48AA-95AB-D4FFB97993DB}"/>
              </a:ext>
            </a:extLst>
          </p:cNvPr>
          <p:cNvGrpSpPr/>
          <p:nvPr/>
        </p:nvGrpSpPr>
        <p:grpSpPr>
          <a:xfrm>
            <a:off x="6722249" y="2569831"/>
            <a:ext cx="762114" cy="483477"/>
            <a:chOff x="5168903" y="3086764"/>
            <a:chExt cx="4197675" cy="483477"/>
          </a:xfrm>
        </p:grpSpPr>
        <p:sp>
          <p:nvSpPr>
            <p:cNvPr id="156" name="Freeform: Shape 80">
              <a:extLst>
                <a:ext uri="{FF2B5EF4-FFF2-40B4-BE49-F238E27FC236}">
                  <a16:creationId xmlns:a16="http://schemas.microsoft.com/office/drawing/2014/main" id="{2498D02D-A901-45E4-8B03-C7479BB7E933}"/>
                </a:ext>
              </a:extLst>
            </p:cNvPr>
            <p:cNvSpPr/>
            <p:nvPr/>
          </p:nvSpPr>
          <p:spPr>
            <a:xfrm rot="10800000">
              <a:off x="5445783" y="3086764"/>
              <a:ext cx="3920795" cy="483476"/>
            </a:xfrm>
            <a:custGeom>
              <a:avLst/>
              <a:gdLst>
                <a:gd name="connsiteX0" fmla="*/ 602581 w 3920795"/>
                <a:gd name="connsiteY0" fmla="*/ 0 h 483476"/>
                <a:gd name="connsiteX1" fmla="*/ 3577361 w 3920795"/>
                <a:gd name="connsiteY1" fmla="*/ 0 h 483476"/>
                <a:gd name="connsiteX2" fmla="*/ 3648822 w 3920795"/>
                <a:gd name="connsiteY2" fmla="*/ 0 h 483476"/>
                <a:gd name="connsiteX3" fmla="*/ 3677133 w 3920795"/>
                <a:gd name="connsiteY3" fmla="*/ 0 h 483476"/>
                <a:gd name="connsiteX4" fmla="*/ 3708958 w 3920795"/>
                <a:gd name="connsiteY4" fmla="*/ 0 h 483476"/>
                <a:gd name="connsiteX5" fmla="*/ 3737269 w 3920795"/>
                <a:gd name="connsiteY5" fmla="*/ 0 h 483476"/>
                <a:gd name="connsiteX6" fmla="*/ 3769289 w 3920795"/>
                <a:gd name="connsiteY6" fmla="*/ 0 h 483476"/>
                <a:gd name="connsiteX7" fmla="*/ 3797600 w 3920795"/>
                <a:gd name="connsiteY7" fmla="*/ 0 h 483476"/>
                <a:gd name="connsiteX8" fmla="*/ 3829425 w 3920795"/>
                <a:gd name="connsiteY8" fmla="*/ 0 h 483476"/>
                <a:gd name="connsiteX9" fmla="*/ 3857736 w 3920795"/>
                <a:gd name="connsiteY9" fmla="*/ 0 h 483476"/>
                <a:gd name="connsiteX10" fmla="*/ 3920795 w 3920795"/>
                <a:gd name="connsiteY10" fmla="*/ 0 h 483476"/>
                <a:gd name="connsiteX11" fmla="*/ 3920795 w 3920795"/>
                <a:gd name="connsiteY11" fmla="*/ 483476 h 483476"/>
                <a:gd name="connsiteX12" fmla="*/ 3857541 w 3920795"/>
                <a:gd name="connsiteY12" fmla="*/ 483476 h 483476"/>
                <a:gd name="connsiteX13" fmla="*/ 3829230 w 3920795"/>
                <a:gd name="connsiteY13" fmla="*/ 483476 h 483476"/>
                <a:gd name="connsiteX14" fmla="*/ 3797405 w 3920795"/>
                <a:gd name="connsiteY14" fmla="*/ 483476 h 483476"/>
                <a:gd name="connsiteX15" fmla="*/ 3769094 w 3920795"/>
                <a:gd name="connsiteY15" fmla="*/ 483476 h 483476"/>
                <a:gd name="connsiteX16" fmla="*/ 3737269 w 3920795"/>
                <a:gd name="connsiteY16" fmla="*/ 483476 h 483476"/>
                <a:gd name="connsiteX17" fmla="*/ 3708958 w 3920795"/>
                <a:gd name="connsiteY17" fmla="*/ 483476 h 483476"/>
                <a:gd name="connsiteX18" fmla="*/ 3676937 w 3920795"/>
                <a:gd name="connsiteY18" fmla="*/ 483476 h 483476"/>
                <a:gd name="connsiteX19" fmla="*/ 3648627 w 3920795"/>
                <a:gd name="connsiteY19" fmla="*/ 483476 h 483476"/>
                <a:gd name="connsiteX20" fmla="*/ 3577166 w 3920795"/>
                <a:gd name="connsiteY20" fmla="*/ 483476 h 483476"/>
                <a:gd name="connsiteX21" fmla="*/ 602581 w 3920795"/>
                <a:gd name="connsiteY21" fmla="*/ 483476 h 483476"/>
                <a:gd name="connsiteX22" fmla="*/ 511596 w 3920795"/>
                <a:gd name="connsiteY22" fmla="*/ 448961 h 483476"/>
                <a:gd name="connsiteX23" fmla="*/ 196467 w 3920795"/>
                <a:gd name="connsiteY23" fmla="*/ 329614 h 483476"/>
                <a:gd name="connsiteX24" fmla="*/ 12740 w 3920795"/>
                <a:gd name="connsiteY24" fmla="*/ 259980 h 483476"/>
                <a:gd name="connsiteX25" fmla="*/ 12740 w 3920795"/>
                <a:gd name="connsiteY25" fmla="*/ 223496 h 483476"/>
                <a:gd name="connsiteX26" fmla="*/ 196467 w 3920795"/>
                <a:gd name="connsiteY26" fmla="*/ 153862 h 483476"/>
                <a:gd name="connsiteX27" fmla="*/ 511596 w 3920795"/>
                <a:gd name="connsiteY27" fmla="*/ 34515 h 48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20795" h="483476">
                  <a:moveTo>
                    <a:pt x="602581" y="0"/>
                  </a:moveTo>
                  <a:lnTo>
                    <a:pt x="3577361" y="0"/>
                  </a:lnTo>
                  <a:lnTo>
                    <a:pt x="3648822" y="0"/>
                  </a:lnTo>
                  <a:lnTo>
                    <a:pt x="3677133" y="0"/>
                  </a:lnTo>
                  <a:lnTo>
                    <a:pt x="3708958" y="0"/>
                  </a:lnTo>
                  <a:lnTo>
                    <a:pt x="3737269" y="0"/>
                  </a:lnTo>
                  <a:lnTo>
                    <a:pt x="3769289" y="0"/>
                  </a:lnTo>
                  <a:lnTo>
                    <a:pt x="3797600" y="0"/>
                  </a:lnTo>
                  <a:lnTo>
                    <a:pt x="3829425" y="0"/>
                  </a:lnTo>
                  <a:lnTo>
                    <a:pt x="3857736" y="0"/>
                  </a:lnTo>
                  <a:lnTo>
                    <a:pt x="3920795" y="0"/>
                  </a:lnTo>
                  <a:lnTo>
                    <a:pt x="3920795" y="483476"/>
                  </a:lnTo>
                  <a:lnTo>
                    <a:pt x="3857541" y="483476"/>
                  </a:lnTo>
                  <a:lnTo>
                    <a:pt x="3829230" y="483476"/>
                  </a:lnTo>
                  <a:lnTo>
                    <a:pt x="3797405" y="483476"/>
                  </a:lnTo>
                  <a:lnTo>
                    <a:pt x="3769094" y="483476"/>
                  </a:lnTo>
                  <a:lnTo>
                    <a:pt x="3737269" y="483476"/>
                  </a:lnTo>
                  <a:lnTo>
                    <a:pt x="3708958" y="483476"/>
                  </a:lnTo>
                  <a:lnTo>
                    <a:pt x="3676937" y="483476"/>
                  </a:lnTo>
                  <a:lnTo>
                    <a:pt x="3648627" y="483476"/>
                  </a:lnTo>
                  <a:lnTo>
                    <a:pt x="3577166" y="483476"/>
                  </a:lnTo>
                  <a:lnTo>
                    <a:pt x="602581" y="483476"/>
                  </a:lnTo>
                  <a:lnTo>
                    <a:pt x="511596" y="448961"/>
                  </a:lnTo>
                  <a:lnTo>
                    <a:pt x="196467" y="329614"/>
                  </a:lnTo>
                  <a:lnTo>
                    <a:pt x="12740" y="259980"/>
                  </a:lnTo>
                  <a:cubicBezTo>
                    <a:pt x="-4247" y="253422"/>
                    <a:pt x="-4247" y="229920"/>
                    <a:pt x="12740" y="223496"/>
                  </a:cubicBezTo>
                  <a:lnTo>
                    <a:pt x="196467" y="153862"/>
                  </a:lnTo>
                  <a:lnTo>
                    <a:pt x="511596" y="34515"/>
                  </a:lnTo>
                  <a:close/>
                </a:path>
              </a:pathLst>
            </a:custGeom>
            <a:solidFill>
              <a:srgbClr val="EED6C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57" name="Freeform: Shape 81">
              <a:extLst>
                <a:ext uri="{FF2B5EF4-FFF2-40B4-BE49-F238E27FC236}">
                  <a16:creationId xmlns:a16="http://schemas.microsoft.com/office/drawing/2014/main" id="{047620A6-F0A2-4E81-A2A4-C38527942CA4}"/>
                </a:ext>
              </a:extLst>
            </p:cNvPr>
            <p:cNvSpPr/>
            <p:nvPr/>
          </p:nvSpPr>
          <p:spPr>
            <a:xfrm rot="10800000">
              <a:off x="9157169" y="3241029"/>
              <a:ext cx="209060" cy="175466"/>
            </a:xfrm>
            <a:custGeom>
              <a:avLst/>
              <a:gdLst>
                <a:gd name="connsiteX0" fmla="*/ 196428 w 209060"/>
                <a:gd name="connsiteY0" fmla="*/ 0 h 175466"/>
                <a:gd name="connsiteX1" fmla="*/ 209060 w 209060"/>
                <a:gd name="connsiteY1" fmla="*/ 86996 h 175466"/>
                <a:gd name="connsiteX2" fmla="*/ 196233 w 209060"/>
                <a:gd name="connsiteY2" fmla="*/ 175466 h 175466"/>
                <a:gd name="connsiteX3" fmla="*/ 12466 w 209060"/>
                <a:gd name="connsiteY3" fmla="*/ 105413 h 175466"/>
                <a:gd name="connsiteX4" fmla="*/ 0 w 209060"/>
                <a:gd name="connsiteY4" fmla="*/ 87445 h 175466"/>
                <a:gd name="connsiteX5" fmla="*/ 12391 w 209060"/>
                <a:gd name="connsiteY5" fmla="*/ 69751 h 175466"/>
                <a:gd name="connsiteX6" fmla="*/ 196118 w 209060"/>
                <a:gd name="connsiteY6" fmla="*/ 117 h 17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060" h="175466">
                  <a:moveTo>
                    <a:pt x="196428" y="0"/>
                  </a:moveTo>
                  <a:lnTo>
                    <a:pt x="209060" y="86996"/>
                  </a:lnTo>
                  <a:cubicBezTo>
                    <a:pt x="209060" y="118478"/>
                    <a:pt x="204491" y="148339"/>
                    <a:pt x="196233" y="175466"/>
                  </a:cubicBezTo>
                  <a:lnTo>
                    <a:pt x="12466" y="105413"/>
                  </a:lnTo>
                  <a:lnTo>
                    <a:pt x="0" y="87445"/>
                  </a:lnTo>
                  <a:lnTo>
                    <a:pt x="12391" y="69751"/>
                  </a:lnTo>
                  <a:lnTo>
                    <a:pt x="196118" y="117"/>
                  </a:lnTo>
                  <a:close/>
                </a:path>
              </a:pathLst>
            </a:custGeom>
            <a:solidFill>
              <a:srgbClr val="4B494B"/>
            </a:solidFill>
            <a:ln w="12700">
              <a:miter lim="400000"/>
            </a:ln>
          </p:spPr>
          <p:txBody>
            <a:bodyPr lIns="38100" tIns="38100" rIns="38100" bIns="38100" anchor="ctr"/>
            <a:lstStyle/>
            <a:p>
              <a:endParaRPr sz="3000">
                <a:solidFill>
                  <a:srgbClr val="FFFFFF"/>
                </a:solidFill>
              </a:endParaRPr>
            </a:p>
          </p:txBody>
        </p:sp>
        <p:sp>
          <p:nvSpPr>
            <p:cNvPr id="158" name="Shape">
              <a:extLst>
                <a:ext uri="{FF2B5EF4-FFF2-40B4-BE49-F238E27FC236}">
                  <a16:creationId xmlns:a16="http://schemas.microsoft.com/office/drawing/2014/main" id="{7212B9E0-C333-47C2-A60A-703DB246B439}"/>
                </a:ext>
              </a:extLst>
            </p:cNvPr>
            <p:cNvSpPr/>
            <p:nvPr/>
          </p:nvSpPr>
          <p:spPr>
            <a:xfrm rot="10800000">
              <a:off x="5790589" y="3446159"/>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0" y="11121"/>
                  </a:moveTo>
                  <a:cubicBezTo>
                    <a:pt x="0" y="16029"/>
                    <a:pt x="125" y="20141"/>
                    <a:pt x="297" y="21600"/>
                  </a:cubicBezTo>
                  <a:lnTo>
                    <a:pt x="21600" y="21600"/>
                  </a:lnTo>
                  <a:lnTo>
                    <a:pt x="21600" y="0"/>
                  </a:lnTo>
                  <a:lnTo>
                    <a:pt x="305" y="0"/>
                  </a:lnTo>
                  <a:lnTo>
                    <a:pt x="305" y="553"/>
                  </a:lnTo>
                  <a:cubicBezTo>
                    <a:pt x="128" y="1968"/>
                    <a:pt x="0" y="6146"/>
                    <a:pt x="0" y="11121"/>
                  </a:cubicBezTo>
                  <a:close/>
                </a:path>
              </a:pathLst>
            </a:custGeom>
            <a:solidFill>
              <a:srgbClr val="F6BF69"/>
            </a:solidFill>
            <a:ln w="12700">
              <a:miter lim="400000"/>
            </a:ln>
          </p:spPr>
          <p:txBody>
            <a:bodyPr lIns="38100" tIns="38100" rIns="38100" bIns="38100" anchor="ctr"/>
            <a:lstStyle/>
            <a:p>
              <a:endParaRPr sz="3000">
                <a:solidFill>
                  <a:srgbClr val="FFFFFF"/>
                </a:solidFill>
              </a:endParaRPr>
            </a:p>
          </p:txBody>
        </p:sp>
        <p:sp>
          <p:nvSpPr>
            <p:cNvPr id="159" name="Shape">
              <a:extLst>
                <a:ext uri="{FF2B5EF4-FFF2-40B4-BE49-F238E27FC236}">
                  <a16:creationId xmlns:a16="http://schemas.microsoft.com/office/drawing/2014/main" id="{6EA42DED-DDDD-4F65-807D-AC548DEBB01D}"/>
                </a:ext>
              </a:extLst>
            </p:cNvPr>
            <p:cNvSpPr/>
            <p:nvPr/>
          </p:nvSpPr>
          <p:spPr>
            <a:xfrm rot="10800000">
              <a:off x="5793256" y="333185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66"/>
                  </a:moveTo>
                  <a:lnTo>
                    <a:pt x="552" y="619"/>
                  </a:lnTo>
                  <a:cubicBezTo>
                    <a:pt x="247" y="619"/>
                    <a:pt x="0" y="10015"/>
                    <a:pt x="0" y="21600"/>
                  </a:cubicBezTo>
                  <a:lnTo>
                    <a:pt x="21600" y="21600"/>
                  </a:lnTo>
                  <a:lnTo>
                    <a:pt x="21600" y="0"/>
                  </a:lnTo>
                  <a:lnTo>
                    <a:pt x="545" y="0"/>
                  </a:lnTo>
                  <a:cubicBezTo>
                    <a:pt x="547" y="22"/>
                    <a:pt x="549" y="44"/>
                    <a:pt x="552" y="66"/>
                  </a:cubicBezTo>
                  <a:close/>
                </a:path>
              </a:pathLst>
            </a:custGeom>
            <a:solidFill>
              <a:srgbClr val="F1A84E"/>
            </a:solidFill>
            <a:ln w="12700">
              <a:miter lim="400000"/>
            </a:ln>
          </p:spPr>
          <p:txBody>
            <a:bodyPr lIns="38100" tIns="38100" rIns="38100" bIns="38100" anchor="ctr"/>
            <a:lstStyle/>
            <a:p>
              <a:endParaRPr sz="3000">
                <a:solidFill>
                  <a:srgbClr val="FFFFFF"/>
                </a:solidFill>
              </a:endParaRPr>
            </a:p>
          </p:txBody>
        </p:sp>
        <p:sp>
          <p:nvSpPr>
            <p:cNvPr id="160" name="Shape">
              <a:extLst>
                <a:ext uri="{FF2B5EF4-FFF2-40B4-BE49-F238E27FC236}">
                  <a16:creationId xmlns:a16="http://schemas.microsoft.com/office/drawing/2014/main" id="{8D92DB7C-F801-4601-8F76-DAEF633D12D6}"/>
                </a:ext>
              </a:extLst>
            </p:cNvPr>
            <p:cNvSpPr/>
            <p:nvPr/>
          </p:nvSpPr>
          <p:spPr>
            <a:xfrm rot="10800000">
              <a:off x="5793256" y="320931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20981"/>
                  </a:moveTo>
                  <a:lnTo>
                    <a:pt x="552" y="21534"/>
                  </a:lnTo>
                  <a:cubicBezTo>
                    <a:pt x="549" y="21556"/>
                    <a:pt x="547" y="21578"/>
                    <a:pt x="545" y="21600"/>
                  </a:cubicBezTo>
                  <a:lnTo>
                    <a:pt x="21600" y="21600"/>
                  </a:lnTo>
                  <a:lnTo>
                    <a:pt x="21600" y="0"/>
                  </a:lnTo>
                  <a:lnTo>
                    <a:pt x="0" y="0"/>
                  </a:lnTo>
                  <a:cubicBezTo>
                    <a:pt x="0" y="11607"/>
                    <a:pt x="247" y="20981"/>
                    <a:pt x="552" y="20981"/>
                  </a:cubicBezTo>
                  <a:close/>
                </a:path>
              </a:pathLst>
            </a:custGeom>
            <a:solidFill>
              <a:srgbClr val="F0A04D"/>
            </a:solidFill>
            <a:ln w="12700">
              <a:miter lim="400000"/>
            </a:ln>
          </p:spPr>
          <p:txBody>
            <a:bodyPr lIns="38100" tIns="38100" rIns="38100" bIns="38100" anchor="ctr"/>
            <a:lstStyle/>
            <a:p>
              <a:endParaRPr sz="3000">
                <a:solidFill>
                  <a:srgbClr val="FFFFFF"/>
                </a:solidFill>
              </a:endParaRPr>
            </a:p>
          </p:txBody>
        </p:sp>
        <p:sp>
          <p:nvSpPr>
            <p:cNvPr id="161" name="Shape">
              <a:extLst>
                <a:ext uri="{FF2B5EF4-FFF2-40B4-BE49-F238E27FC236}">
                  <a16:creationId xmlns:a16="http://schemas.microsoft.com/office/drawing/2014/main" id="{F54C32D1-20B5-4A4C-885D-AE14A497FEB7}"/>
                </a:ext>
              </a:extLst>
            </p:cNvPr>
            <p:cNvSpPr/>
            <p:nvPr/>
          </p:nvSpPr>
          <p:spPr>
            <a:xfrm rot="10800000">
              <a:off x="5790589" y="3086764"/>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97" y="0"/>
                  </a:lnTo>
                  <a:cubicBezTo>
                    <a:pt x="125" y="1459"/>
                    <a:pt x="0" y="5571"/>
                    <a:pt x="0" y="10479"/>
                  </a:cubicBezTo>
                  <a:cubicBezTo>
                    <a:pt x="0" y="15476"/>
                    <a:pt x="128" y="19632"/>
                    <a:pt x="305" y="21047"/>
                  </a:cubicBezTo>
                  <a:lnTo>
                    <a:pt x="305" y="21600"/>
                  </a:lnTo>
                  <a:lnTo>
                    <a:pt x="21600" y="21600"/>
                  </a:lnTo>
                  <a:lnTo>
                    <a:pt x="21600" y="0"/>
                  </a:lnTo>
                  <a:close/>
                </a:path>
              </a:pathLst>
            </a:custGeom>
            <a:solidFill>
              <a:srgbClr val="ED8E4A"/>
            </a:solidFill>
            <a:ln w="12700">
              <a:miter lim="400000"/>
            </a:ln>
          </p:spPr>
          <p:txBody>
            <a:bodyPr lIns="38100" tIns="38100" rIns="38100" bIns="38100" anchor="ctr"/>
            <a:lstStyle/>
            <a:p>
              <a:endParaRPr sz="3000">
                <a:solidFill>
                  <a:srgbClr val="FFFFFF"/>
                </a:solidFill>
              </a:endParaRPr>
            </a:p>
          </p:txBody>
        </p:sp>
        <p:grpSp>
          <p:nvGrpSpPr>
            <p:cNvPr id="162" name="Group 86">
              <a:extLst>
                <a:ext uri="{FF2B5EF4-FFF2-40B4-BE49-F238E27FC236}">
                  <a16:creationId xmlns:a16="http://schemas.microsoft.com/office/drawing/2014/main" id="{677EB5BA-5F12-46E2-8E71-D2DE038BC2A3}"/>
                </a:ext>
              </a:extLst>
            </p:cNvPr>
            <p:cNvGrpSpPr/>
            <p:nvPr/>
          </p:nvGrpSpPr>
          <p:grpSpPr>
            <a:xfrm rot="10800000">
              <a:off x="5445784" y="3086764"/>
              <a:ext cx="352045" cy="483475"/>
              <a:chOff x="6410420" y="2032990"/>
              <a:chExt cx="352045" cy="496188"/>
            </a:xfrm>
          </p:grpSpPr>
          <p:sp>
            <p:nvSpPr>
              <p:cNvPr id="164" name="Rectangle">
                <a:extLst>
                  <a:ext uri="{FF2B5EF4-FFF2-40B4-BE49-F238E27FC236}">
                    <a16:creationId xmlns:a16="http://schemas.microsoft.com/office/drawing/2014/main" id="{22549BFC-35BA-4254-96D4-F71801B024C8}"/>
                  </a:ext>
                </a:extLst>
              </p:cNvPr>
              <p:cNvSpPr/>
              <p:nvPr/>
            </p:nvSpPr>
            <p:spPr>
              <a:xfrm>
                <a:off x="6410420" y="2032990"/>
                <a:ext cx="352045" cy="496188"/>
              </a:xfrm>
              <a:prstGeom prst="rect">
                <a:avLst/>
              </a:prstGeom>
              <a:solidFill>
                <a:srgbClr val="BDBEBD"/>
              </a:solidFill>
              <a:ln w="12700">
                <a:miter lim="400000"/>
              </a:ln>
            </p:spPr>
            <p:txBody>
              <a:bodyPr lIns="38100" tIns="38100" rIns="38100" bIns="38100" anchor="ctr"/>
              <a:lstStyle/>
              <a:p>
                <a:pPr>
                  <a:defRPr sz="3000">
                    <a:solidFill>
                      <a:srgbClr val="FFFFFF"/>
                    </a:solidFill>
                  </a:defRPr>
                </a:pPr>
                <a:endParaRPr/>
              </a:p>
            </p:txBody>
          </p:sp>
          <p:sp>
            <p:nvSpPr>
              <p:cNvPr id="165" name="Rectangle">
                <a:extLst>
                  <a:ext uri="{FF2B5EF4-FFF2-40B4-BE49-F238E27FC236}">
                    <a16:creationId xmlns:a16="http://schemas.microsoft.com/office/drawing/2014/main" id="{55F8D3A4-FD9F-42D8-9B39-AEEB4885B18B}"/>
                  </a:ext>
                </a:extLst>
              </p:cNvPr>
              <p:cNvSpPr/>
              <p:nvPr/>
            </p:nvSpPr>
            <p:spPr>
              <a:xfrm>
                <a:off x="66644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66" name="Rectangle">
                <a:extLst>
                  <a:ext uri="{FF2B5EF4-FFF2-40B4-BE49-F238E27FC236}">
                    <a16:creationId xmlns:a16="http://schemas.microsoft.com/office/drawing/2014/main" id="{DA7EE801-6108-4C62-8CE6-8FCD027532AA}"/>
                  </a:ext>
                </a:extLst>
              </p:cNvPr>
              <p:cNvSpPr/>
              <p:nvPr/>
            </p:nvSpPr>
            <p:spPr>
              <a:xfrm>
                <a:off x="66009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67" name="Rectangle">
                <a:extLst>
                  <a:ext uri="{FF2B5EF4-FFF2-40B4-BE49-F238E27FC236}">
                    <a16:creationId xmlns:a16="http://schemas.microsoft.com/office/drawing/2014/main" id="{2441877C-DBB2-4C6F-906B-8A8DF6792E5B}"/>
                  </a:ext>
                </a:extLst>
              </p:cNvPr>
              <p:cNvSpPr/>
              <p:nvPr/>
            </p:nvSpPr>
            <p:spPr>
              <a:xfrm>
                <a:off x="65501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68" name="Rectangle">
                <a:extLst>
                  <a:ext uri="{FF2B5EF4-FFF2-40B4-BE49-F238E27FC236}">
                    <a16:creationId xmlns:a16="http://schemas.microsoft.com/office/drawing/2014/main" id="{8D37AB8B-9FD9-440A-AC9C-DA275B9BB47D}"/>
                  </a:ext>
                </a:extLst>
              </p:cNvPr>
              <p:cNvSpPr/>
              <p:nvPr/>
            </p:nvSpPr>
            <p:spPr>
              <a:xfrm>
                <a:off x="64866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grpSp>
        <p:sp>
          <p:nvSpPr>
            <p:cNvPr id="163" name="Shape">
              <a:extLst>
                <a:ext uri="{FF2B5EF4-FFF2-40B4-BE49-F238E27FC236}">
                  <a16:creationId xmlns:a16="http://schemas.microsoft.com/office/drawing/2014/main" id="{C1285ECD-619E-4D83-9EFB-3157585F4AF7}"/>
                </a:ext>
              </a:extLst>
            </p:cNvPr>
            <p:cNvSpPr/>
            <p:nvPr/>
          </p:nvSpPr>
          <p:spPr>
            <a:xfrm rot="10800000">
              <a:off x="5168903" y="3086764"/>
              <a:ext cx="283846" cy="483477"/>
            </a:xfrm>
            <a:custGeom>
              <a:avLst/>
              <a:gdLst/>
              <a:ahLst/>
              <a:cxnLst>
                <a:cxn ang="0">
                  <a:pos x="wd2" y="hd2"/>
                </a:cxn>
                <a:cxn ang="5400000">
                  <a:pos x="wd2" y="hd2"/>
                </a:cxn>
                <a:cxn ang="10800000">
                  <a:pos x="wd2" y="hd2"/>
                </a:cxn>
                <a:cxn ang="16200000">
                  <a:pos x="wd2" y="hd2"/>
                </a:cxn>
              </a:cxnLst>
              <a:rect l="0" t="0" r="r" b="b"/>
              <a:pathLst>
                <a:path w="21600" h="21600" extrusionOk="0">
                  <a:moveTo>
                    <a:pt x="21600" y="16956"/>
                  </a:moveTo>
                  <a:lnTo>
                    <a:pt x="21600" y="4638"/>
                  </a:lnTo>
                  <a:cubicBezTo>
                    <a:pt x="21600" y="2079"/>
                    <a:pt x="17966" y="0"/>
                    <a:pt x="13492" y="0"/>
                  </a:cubicBezTo>
                  <a:lnTo>
                    <a:pt x="0" y="0"/>
                  </a:lnTo>
                  <a:lnTo>
                    <a:pt x="0" y="21600"/>
                  </a:lnTo>
                  <a:lnTo>
                    <a:pt x="13492" y="21600"/>
                  </a:lnTo>
                  <a:cubicBezTo>
                    <a:pt x="17976" y="21594"/>
                    <a:pt x="21600" y="19516"/>
                    <a:pt x="21600" y="16956"/>
                  </a:cubicBezTo>
                  <a:close/>
                </a:path>
              </a:pathLst>
            </a:custGeom>
            <a:solidFill>
              <a:srgbClr val="D88480"/>
            </a:solidFill>
            <a:ln w="12700">
              <a:miter lim="400000"/>
            </a:ln>
          </p:spPr>
          <p:txBody>
            <a:bodyPr lIns="38100" tIns="38100" rIns="38100" bIns="38100" anchor="ctr"/>
            <a:lstStyle/>
            <a:p>
              <a:pPr>
                <a:defRPr sz="3000">
                  <a:solidFill>
                    <a:srgbClr val="FFFFFF"/>
                  </a:solidFill>
                </a:defRPr>
              </a:pPr>
              <a:endParaRPr/>
            </a:p>
          </p:txBody>
        </p:sp>
      </p:grpSp>
      <p:sp>
        <p:nvSpPr>
          <p:cNvPr id="169" name="Rectángulo: esquinas redondeadas 168">
            <a:extLst>
              <a:ext uri="{FF2B5EF4-FFF2-40B4-BE49-F238E27FC236}">
                <a16:creationId xmlns:a16="http://schemas.microsoft.com/office/drawing/2014/main" id="{C87EDA58-2530-4CA2-A580-8BA54F058B47}"/>
              </a:ext>
            </a:extLst>
          </p:cNvPr>
          <p:cNvSpPr/>
          <p:nvPr/>
        </p:nvSpPr>
        <p:spPr>
          <a:xfrm>
            <a:off x="6689969" y="869962"/>
            <a:ext cx="4832104" cy="666611"/>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s-CO" sz="2000" dirty="0"/>
              <a:t>DESALOJOS, DEVOLUCIONES, DESTINACIONES Y COMUNICACIÓN DE AA</a:t>
            </a:r>
          </a:p>
        </p:txBody>
      </p:sp>
      <p:sp>
        <p:nvSpPr>
          <p:cNvPr id="170" name="TextBox 39">
            <a:extLst>
              <a:ext uri="{FF2B5EF4-FFF2-40B4-BE49-F238E27FC236}">
                <a16:creationId xmlns:a16="http://schemas.microsoft.com/office/drawing/2014/main" id="{FEBEF98A-ED61-4151-B7CD-1FA3FFFD0F53}"/>
              </a:ext>
            </a:extLst>
          </p:cNvPr>
          <p:cNvSpPr txBox="1"/>
          <p:nvPr/>
        </p:nvSpPr>
        <p:spPr>
          <a:xfrm>
            <a:off x="7664150" y="3226245"/>
            <a:ext cx="4213114" cy="830997"/>
          </a:xfrm>
          <a:prstGeom prst="rect">
            <a:avLst/>
          </a:prstGeom>
          <a:noFill/>
        </p:spPr>
        <p:txBody>
          <a:bodyPr wrap="square" lIns="0" rtlCol="0" anchor="b">
            <a:spAutoFit/>
          </a:bodyPr>
          <a:lstStyle/>
          <a:p>
            <a:r>
              <a:rPr lang="en-US" sz="2800" b="1" noProof="1">
                <a:solidFill>
                  <a:srgbClr val="42B56B"/>
                </a:solidFill>
              </a:rPr>
              <a:t>REVISION DE A.A.</a:t>
            </a:r>
          </a:p>
          <a:p>
            <a:r>
              <a:rPr lang="en-US" sz="2000" noProof="1"/>
              <a:t>212</a:t>
            </a:r>
          </a:p>
        </p:txBody>
      </p:sp>
      <p:grpSp>
        <p:nvGrpSpPr>
          <p:cNvPr id="171" name="Group 8">
            <a:extLst>
              <a:ext uri="{FF2B5EF4-FFF2-40B4-BE49-F238E27FC236}">
                <a16:creationId xmlns:a16="http://schemas.microsoft.com/office/drawing/2014/main" id="{25D70853-F5FD-4440-A62C-79891C86A8D0}"/>
              </a:ext>
            </a:extLst>
          </p:cNvPr>
          <p:cNvGrpSpPr/>
          <p:nvPr/>
        </p:nvGrpSpPr>
        <p:grpSpPr>
          <a:xfrm>
            <a:off x="6701145" y="3393533"/>
            <a:ext cx="762114" cy="483477"/>
            <a:chOff x="5168903" y="3086764"/>
            <a:chExt cx="4197675" cy="483477"/>
          </a:xfrm>
        </p:grpSpPr>
        <p:sp>
          <p:nvSpPr>
            <p:cNvPr id="172" name="Freeform: Shape 80">
              <a:extLst>
                <a:ext uri="{FF2B5EF4-FFF2-40B4-BE49-F238E27FC236}">
                  <a16:creationId xmlns:a16="http://schemas.microsoft.com/office/drawing/2014/main" id="{58B4BC38-0631-4277-8E6B-927B72BBF60D}"/>
                </a:ext>
              </a:extLst>
            </p:cNvPr>
            <p:cNvSpPr/>
            <p:nvPr/>
          </p:nvSpPr>
          <p:spPr>
            <a:xfrm rot="10800000">
              <a:off x="5445783" y="3086764"/>
              <a:ext cx="3920795" cy="483476"/>
            </a:xfrm>
            <a:custGeom>
              <a:avLst/>
              <a:gdLst>
                <a:gd name="connsiteX0" fmla="*/ 602581 w 3920795"/>
                <a:gd name="connsiteY0" fmla="*/ 0 h 483476"/>
                <a:gd name="connsiteX1" fmla="*/ 3577361 w 3920795"/>
                <a:gd name="connsiteY1" fmla="*/ 0 h 483476"/>
                <a:gd name="connsiteX2" fmla="*/ 3648822 w 3920795"/>
                <a:gd name="connsiteY2" fmla="*/ 0 h 483476"/>
                <a:gd name="connsiteX3" fmla="*/ 3677133 w 3920795"/>
                <a:gd name="connsiteY3" fmla="*/ 0 h 483476"/>
                <a:gd name="connsiteX4" fmla="*/ 3708958 w 3920795"/>
                <a:gd name="connsiteY4" fmla="*/ 0 h 483476"/>
                <a:gd name="connsiteX5" fmla="*/ 3737269 w 3920795"/>
                <a:gd name="connsiteY5" fmla="*/ 0 h 483476"/>
                <a:gd name="connsiteX6" fmla="*/ 3769289 w 3920795"/>
                <a:gd name="connsiteY6" fmla="*/ 0 h 483476"/>
                <a:gd name="connsiteX7" fmla="*/ 3797600 w 3920795"/>
                <a:gd name="connsiteY7" fmla="*/ 0 h 483476"/>
                <a:gd name="connsiteX8" fmla="*/ 3829425 w 3920795"/>
                <a:gd name="connsiteY8" fmla="*/ 0 h 483476"/>
                <a:gd name="connsiteX9" fmla="*/ 3857736 w 3920795"/>
                <a:gd name="connsiteY9" fmla="*/ 0 h 483476"/>
                <a:gd name="connsiteX10" fmla="*/ 3920795 w 3920795"/>
                <a:gd name="connsiteY10" fmla="*/ 0 h 483476"/>
                <a:gd name="connsiteX11" fmla="*/ 3920795 w 3920795"/>
                <a:gd name="connsiteY11" fmla="*/ 483476 h 483476"/>
                <a:gd name="connsiteX12" fmla="*/ 3857541 w 3920795"/>
                <a:gd name="connsiteY12" fmla="*/ 483476 h 483476"/>
                <a:gd name="connsiteX13" fmla="*/ 3829230 w 3920795"/>
                <a:gd name="connsiteY13" fmla="*/ 483476 h 483476"/>
                <a:gd name="connsiteX14" fmla="*/ 3797405 w 3920795"/>
                <a:gd name="connsiteY14" fmla="*/ 483476 h 483476"/>
                <a:gd name="connsiteX15" fmla="*/ 3769094 w 3920795"/>
                <a:gd name="connsiteY15" fmla="*/ 483476 h 483476"/>
                <a:gd name="connsiteX16" fmla="*/ 3737269 w 3920795"/>
                <a:gd name="connsiteY16" fmla="*/ 483476 h 483476"/>
                <a:gd name="connsiteX17" fmla="*/ 3708958 w 3920795"/>
                <a:gd name="connsiteY17" fmla="*/ 483476 h 483476"/>
                <a:gd name="connsiteX18" fmla="*/ 3676937 w 3920795"/>
                <a:gd name="connsiteY18" fmla="*/ 483476 h 483476"/>
                <a:gd name="connsiteX19" fmla="*/ 3648627 w 3920795"/>
                <a:gd name="connsiteY19" fmla="*/ 483476 h 483476"/>
                <a:gd name="connsiteX20" fmla="*/ 3577166 w 3920795"/>
                <a:gd name="connsiteY20" fmla="*/ 483476 h 483476"/>
                <a:gd name="connsiteX21" fmla="*/ 602581 w 3920795"/>
                <a:gd name="connsiteY21" fmla="*/ 483476 h 483476"/>
                <a:gd name="connsiteX22" fmla="*/ 511596 w 3920795"/>
                <a:gd name="connsiteY22" fmla="*/ 448961 h 483476"/>
                <a:gd name="connsiteX23" fmla="*/ 196467 w 3920795"/>
                <a:gd name="connsiteY23" fmla="*/ 329614 h 483476"/>
                <a:gd name="connsiteX24" fmla="*/ 12740 w 3920795"/>
                <a:gd name="connsiteY24" fmla="*/ 259980 h 483476"/>
                <a:gd name="connsiteX25" fmla="*/ 12740 w 3920795"/>
                <a:gd name="connsiteY25" fmla="*/ 223496 h 483476"/>
                <a:gd name="connsiteX26" fmla="*/ 196467 w 3920795"/>
                <a:gd name="connsiteY26" fmla="*/ 153862 h 483476"/>
                <a:gd name="connsiteX27" fmla="*/ 511596 w 3920795"/>
                <a:gd name="connsiteY27" fmla="*/ 34515 h 48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20795" h="483476">
                  <a:moveTo>
                    <a:pt x="602581" y="0"/>
                  </a:moveTo>
                  <a:lnTo>
                    <a:pt x="3577361" y="0"/>
                  </a:lnTo>
                  <a:lnTo>
                    <a:pt x="3648822" y="0"/>
                  </a:lnTo>
                  <a:lnTo>
                    <a:pt x="3677133" y="0"/>
                  </a:lnTo>
                  <a:lnTo>
                    <a:pt x="3708958" y="0"/>
                  </a:lnTo>
                  <a:lnTo>
                    <a:pt x="3737269" y="0"/>
                  </a:lnTo>
                  <a:lnTo>
                    <a:pt x="3769289" y="0"/>
                  </a:lnTo>
                  <a:lnTo>
                    <a:pt x="3797600" y="0"/>
                  </a:lnTo>
                  <a:lnTo>
                    <a:pt x="3829425" y="0"/>
                  </a:lnTo>
                  <a:lnTo>
                    <a:pt x="3857736" y="0"/>
                  </a:lnTo>
                  <a:lnTo>
                    <a:pt x="3920795" y="0"/>
                  </a:lnTo>
                  <a:lnTo>
                    <a:pt x="3920795" y="483476"/>
                  </a:lnTo>
                  <a:lnTo>
                    <a:pt x="3857541" y="483476"/>
                  </a:lnTo>
                  <a:lnTo>
                    <a:pt x="3829230" y="483476"/>
                  </a:lnTo>
                  <a:lnTo>
                    <a:pt x="3797405" y="483476"/>
                  </a:lnTo>
                  <a:lnTo>
                    <a:pt x="3769094" y="483476"/>
                  </a:lnTo>
                  <a:lnTo>
                    <a:pt x="3737269" y="483476"/>
                  </a:lnTo>
                  <a:lnTo>
                    <a:pt x="3708958" y="483476"/>
                  </a:lnTo>
                  <a:lnTo>
                    <a:pt x="3676937" y="483476"/>
                  </a:lnTo>
                  <a:lnTo>
                    <a:pt x="3648627" y="483476"/>
                  </a:lnTo>
                  <a:lnTo>
                    <a:pt x="3577166" y="483476"/>
                  </a:lnTo>
                  <a:lnTo>
                    <a:pt x="602581" y="483476"/>
                  </a:lnTo>
                  <a:lnTo>
                    <a:pt x="511596" y="448961"/>
                  </a:lnTo>
                  <a:lnTo>
                    <a:pt x="196467" y="329614"/>
                  </a:lnTo>
                  <a:lnTo>
                    <a:pt x="12740" y="259980"/>
                  </a:lnTo>
                  <a:cubicBezTo>
                    <a:pt x="-4247" y="253422"/>
                    <a:pt x="-4247" y="229920"/>
                    <a:pt x="12740" y="223496"/>
                  </a:cubicBezTo>
                  <a:lnTo>
                    <a:pt x="196467" y="153862"/>
                  </a:lnTo>
                  <a:lnTo>
                    <a:pt x="511596" y="34515"/>
                  </a:lnTo>
                  <a:close/>
                </a:path>
              </a:pathLst>
            </a:custGeom>
            <a:solidFill>
              <a:srgbClr val="EED6C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73" name="Freeform: Shape 81">
              <a:extLst>
                <a:ext uri="{FF2B5EF4-FFF2-40B4-BE49-F238E27FC236}">
                  <a16:creationId xmlns:a16="http://schemas.microsoft.com/office/drawing/2014/main" id="{B7FC8D6B-C33D-4F77-A12C-7A8FD4283A5E}"/>
                </a:ext>
              </a:extLst>
            </p:cNvPr>
            <p:cNvSpPr/>
            <p:nvPr/>
          </p:nvSpPr>
          <p:spPr>
            <a:xfrm rot="10800000">
              <a:off x="9157169" y="3241029"/>
              <a:ext cx="209060" cy="175466"/>
            </a:xfrm>
            <a:custGeom>
              <a:avLst/>
              <a:gdLst>
                <a:gd name="connsiteX0" fmla="*/ 196428 w 209060"/>
                <a:gd name="connsiteY0" fmla="*/ 0 h 175466"/>
                <a:gd name="connsiteX1" fmla="*/ 209060 w 209060"/>
                <a:gd name="connsiteY1" fmla="*/ 86996 h 175466"/>
                <a:gd name="connsiteX2" fmla="*/ 196233 w 209060"/>
                <a:gd name="connsiteY2" fmla="*/ 175466 h 175466"/>
                <a:gd name="connsiteX3" fmla="*/ 12466 w 209060"/>
                <a:gd name="connsiteY3" fmla="*/ 105413 h 175466"/>
                <a:gd name="connsiteX4" fmla="*/ 0 w 209060"/>
                <a:gd name="connsiteY4" fmla="*/ 87445 h 175466"/>
                <a:gd name="connsiteX5" fmla="*/ 12391 w 209060"/>
                <a:gd name="connsiteY5" fmla="*/ 69751 h 175466"/>
                <a:gd name="connsiteX6" fmla="*/ 196118 w 209060"/>
                <a:gd name="connsiteY6" fmla="*/ 117 h 17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060" h="175466">
                  <a:moveTo>
                    <a:pt x="196428" y="0"/>
                  </a:moveTo>
                  <a:lnTo>
                    <a:pt x="209060" y="86996"/>
                  </a:lnTo>
                  <a:cubicBezTo>
                    <a:pt x="209060" y="118478"/>
                    <a:pt x="204491" y="148339"/>
                    <a:pt x="196233" y="175466"/>
                  </a:cubicBezTo>
                  <a:lnTo>
                    <a:pt x="12466" y="105413"/>
                  </a:lnTo>
                  <a:lnTo>
                    <a:pt x="0" y="87445"/>
                  </a:lnTo>
                  <a:lnTo>
                    <a:pt x="12391" y="69751"/>
                  </a:lnTo>
                  <a:lnTo>
                    <a:pt x="196118" y="117"/>
                  </a:lnTo>
                  <a:close/>
                </a:path>
              </a:pathLst>
            </a:custGeom>
            <a:solidFill>
              <a:srgbClr val="4B494B"/>
            </a:solidFill>
            <a:ln w="12700">
              <a:miter lim="400000"/>
            </a:ln>
          </p:spPr>
          <p:txBody>
            <a:bodyPr lIns="38100" tIns="38100" rIns="38100" bIns="38100" anchor="ctr"/>
            <a:lstStyle/>
            <a:p>
              <a:endParaRPr sz="3000">
                <a:solidFill>
                  <a:srgbClr val="FFFFFF"/>
                </a:solidFill>
              </a:endParaRPr>
            </a:p>
          </p:txBody>
        </p:sp>
        <p:sp>
          <p:nvSpPr>
            <p:cNvPr id="174" name="Shape">
              <a:extLst>
                <a:ext uri="{FF2B5EF4-FFF2-40B4-BE49-F238E27FC236}">
                  <a16:creationId xmlns:a16="http://schemas.microsoft.com/office/drawing/2014/main" id="{053B796C-CF16-4E3D-91DF-6D5DEF1B1C51}"/>
                </a:ext>
              </a:extLst>
            </p:cNvPr>
            <p:cNvSpPr/>
            <p:nvPr/>
          </p:nvSpPr>
          <p:spPr>
            <a:xfrm rot="10800000">
              <a:off x="5790589" y="3446159"/>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0" y="11121"/>
                  </a:moveTo>
                  <a:cubicBezTo>
                    <a:pt x="0" y="16029"/>
                    <a:pt x="125" y="20141"/>
                    <a:pt x="297" y="21600"/>
                  </a:cubicBezTo>
                  <a:lnTo>
                    <a:pt x="21600" y="21600"/>
                  </a:lnTo>
                  <a:lnTo>
                    <a:pt x="21600" y="0"/>
                  </a:lnTo>
                  <a:lnTo>
                    <a:pt x="305" y="0"/>
                  </a:lnTo>
                  <a:lnTo>
                    <a:pt x="305" y="553"/>
                  </a:lnTo>
                  <a:cubicBezTo>
                    <a:pt x="128" y="1968"/>
                    <a:pt x="0" y="6146"/>
                    <a:pt x="0" y="11121"/>
                  </a:cubicBezTo>
                  <a:close/>
                </a:path>
              </a:pathLst>
            </a:custGeom>
            <a:solidFill>
              <a:srgbClr val="F6BF69"/>
            </a:solidFill>
            <a:ln w="12700">
              <a:miter lim="400000"/>
            </a:ln>
          </p:spPr>
          <p:txBody>
            <a:bodyPr lIns="38100" tIns="38100" rIns="38100" bIns="38100" anchor="ctr"/>
            <a:lstStyle/>
            <a:p>
              <a:endParaRPr sz="3000">
                <a:solidFill>
                  <a:srgbClr val="FFFFFF"/>
                </a:solidFill>
              </a:endParaRPr>
            </a:p>
          </p:txBody>
        </p:sp>
        <p:sp>
          <p:nvSpPr>
            <p:cNvPr id="175" name="Shape">
              <a:extLst>
                <a:ext uri="{FF2B5EF4-FFF2-40B4-BE49-F238E27FC236}">
                  <a16:creationId xmlns:a16="http://schemas.microsoft.com/office/drawing/2014/main" id="{0C506E17-CF36-48BC-BE55-464A7DB040C0}"/>
                </a:ext>
              </a:extLst>
            </p:cNvPr>
            <p:cNvSpPr/>
            <p:nvPr/>
          </p:nvSpPr>
          <p:spPr>
            <a:xfrm rot="10800000">
              <a:off x="5793256" y="333185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66"/>
                  </a:moveTo>
                  <a:lnTo>
                    <a:pt x="552" y="619"/>
                  </a:lnTo>
                  <a:cubicBezTo>
                    <a:pt x="247" y="619"/>
                    <a:pt x="0" y="10015"/>
                    <a:pt x="0" y="21600"/>
                  </a:cubicBezTo>
                  <a:lnTo>
                    <a:pt x="21600" y="21600"/>
                  </a:lnTo>
                  <a:lnTo>
                    <a:pt x="21600" y="0"/>
                  </a:lnTo>
                  <a:lnTo>
                    <a:pt x="545" y="0"/>
                  </a:lnTo>
                  <a:cubicBezTo>
                    <a:pt x="547" y="22"/>
                    <a:pt x="549" y="44"/>
                    <a:pt x="552" y="66"/>
                  </a:cubicBezTo>
                  <a:close/>
                </a:path>
              </a:pathLst>
            </a:custGeom>
            <a:solidFill>
              <a:srgbClr val="F1A84E"/>
            </a:solidFill>
            <a:ln w="12700">
              <a:miter lim="400000"/>
            </a:ln>
          </p:spPr>
          <p:txBody>
            <a:bodyPr lIns="38100" tIns="38100" rIns="38100" bIns="38100" anchor="ctr"/>
            <a:lstStyle/>
            <a:p>
              <a:endParaRPr sz="3000">
                <a:solidFill>
                  <a:srgbClr val="FFFFFF"/>
                </a:solidFill>
              </a:endParaRPr>
            </a:p>
          </p:txBody>
        </p:sp>
        <p:sp>
          <p:nvSpPr>
            <p:cNvPr id="176" name="Shape">
              <a:extLst>
                <a:ext uri="{FF2B5EF4-FFF2-40B4-BE49-F238E27FC236}">
                  <a16:creationId xmlns:a16="http://schemas.microsoft.com/office/drawing/2014/main" id="{5D0A3437-A0F4-4E89-862B-6914686F4B7E}"/>
                </a:ext>
              </a:extLst>
            </p:cNvPr>
            <p:cNvSpPr/>
            <p:nvPr/>
          </p:nvSpPr>
          <p:spPr>
            <a:xfrm rot="10800000">
              <a:off x="5793256" y="320931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20981"/>
                  </a:moveTo>
                  <a:lnTo>
                    <a:pt x="552" y="21534"/>
                  </a:lnTo>
                  <a:cubicBezTo>
                    <a:pt x="549" y="21556"/>
                    <a:pt x="547" y="21578"/>
                    <a:pt x="545" y="21600"/>
                  </a:cubicBezTo>
                  <a:lnTo>
                    <a:pt x="21600" y="21600"/>
                  </a:lnTo>
                  <a:lnTo>
                    <a:pt x="21600" y="0"/>
                  </a:lnTo>
                  <a:lnTo>
                    <a:pt x="0" y="0"/>
                  </a:lnTo>
                  <a:cubicBezTo>
                    <a:pt x="0" y="11607"/>
                    <a:pt x="247" y="20981"/>
                    <a:pt x="552" y="20981"/>
                  </a:cubicBezTo>
                  <a:close/>
                </a:path>
              </a:pathLst>
            </a:custGeom>
            <a:solidFill>
              <a:srgbClr val="F0A04D"/>
            </a:solidFill>
            <a:ln w="12700">
              <a:miter lim="400000"/>
            </a:ln>
          </p:spPr>
          <p:txBody>
            <a:bodyPr lIns="38100" tIns="38100" rIns="38100" bIns="38100" anchor="ctr"/>
            <a:lstStyle/>
            <a:p>
              <a:endParaRPr sz="3000">
                <a:solidFill>
                  <a:srgbClr val="FFFFFF"/>
                </a:solidFill>
              </a:endParaRPr>
            </a:p>
          </p:txBody>
        </p:sp>
        <p:sp>
          <p:nvSpPr>
            <p:cNvPr id="177" name="Shape">
              <a:extLst>
                <a:ext uri="{FF2B5EF4-FFF2-40B4-BE49-F238E27FC236}">
                  <a16:creationId xmlns:a16="http://schemas.microsoft.com/office/drawing/2014/main" id="{4D25C4CB-8991-4D57-ABF9-1742B71556D0}"/>
                </a:ext>
              </a:extLst>
            </p:cNvPr>
            <p:cNvSpPr/>
            <p:nvPr/>
          </p:nvSpPr>
          <p:spPr>
            <a:xfrm rot="10800000">
              <a:off x="5790589" y="3086764"/>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97" y="0"/>
                  </a:lnTo>
                  <a:cubicBezTo>
                    <a:pt x="125" y="1459"/>
                    <a:pt x="0" y="5571"/>
                    <a:pt x="0" y="10479"/>
                  </a:cubicBezTo>
                  <a:cubicBezTo>
                    <a:pt x="0" y="15476"/>
                    <a:pt x="128" y="19632"/>
                    <a:pt x="305" y="21047"/>
                  </a:cubicBezTo>
                  <a:lnTo>
                    <a:pt x="305" y="21600"/>
                  </a:lnTo>
                  <a:lnTo>
                    <a:pt x="21600" y="21600"/>
                  </a:lnTo>
                  <a:lnTo>
                    <a:pt x="21600" y="0"/>
                  </a:lnTo>
                  <a:close/>
                </a:path>
              </a:pathLst>
            </a:custGeom>
            <a:solidFill>
              <a:srgbClr val="ED8E4A"/>
            </a:solidFill>
            <a:ln w="12700">
              <a:miter lim="400000"/>
            </a:ln>
          </p:spPr>
          <p:txBody>
            <a:bodyPr lIns="38100" tIns="38100" rIns="38100" bIns="38100" anchor="ctr"/>
            <a:lstStyle/>
            <a:p>
              <a:endParaRPr sz="3000">
                <a:solidFill>
                  <a:srgbClr val="FFFFFF"/>
                </a:solidFill>
              </a:endParaRPr>
            </a:p>
          </p:txBody>
        </p:sp>
        <p:grpSp>
          <p:nvGrpSpPr>
            <p:cNvPr id="178" name="Group 86">
              <a:extLst>
                <a:ext uri="{FF2B5EF4-FFF2-40B4-BE49-F238E27FC236}">
                  <a16:creationId xmlns:a16="http://schemas.microsoft.com/office/drawing/2014/main" id="{703B87C6-B3EC-417B-99C8-7DF7ADE90AE2}"/>
                </a:ext>
              </a:extLst>
            </p:cNvPr>
            <p:cNvGrpSpPr/>
            <p:nvPr/>
          </p:nvGrpSpPr>
          <p:grpSpPr>
            <a:xfrm rot="10800000">
              <a:off x="5445784" y="3086764"/>
              <a:ext cx="352045" cy="483475"/>
              <a:chOff x="6410420" y="2032990"/>
              <a:chExt cx="352045" cy="496188"/>
            </a:xfrm>
          </p:grpSpPr>
          <p:sp>
            <p:nvSpPr>
              <p:cNvPr id="180" name="Rectangle">
                <a:extLst>
                  <a:ext uri="{FF2B5EF4-FFF2-40B4-BE49-F238E27FC236}">
                    <a16:creationId xmlns:a16="http://schemas.microsoft.com/office/drawing/2014/main" id="{0AB5A183-1AA9-4431-AFD8-396E447E6263}"/>
                  </a:ext>
                </a:extLst>
              </p:cNvPr>
              <p:cNvSpPr/>
              <p:nvPr/>
            </p:nvSpPr>
            <p:spPr>
              <a:xfrm>
                <a:off x="6410420" y="2032990"/>
                <a:ext cx="352045" cy="496188"/>
              </a:xfrm>
              <a:prstGeom prst="rect">
                <a:avLst/>
              </a:prstGeom>
              <a:solidFill>
                <a:srgbClr val="BDBEBD"/>
              </a:solidFill>
              <a:ln w="12700">
                <a:miter lim="400000"/>
              </a:ln>
            </p:spPr>
            <p:txBody>
              <a:bodyPr lIns="38100" tIns="38100" rIns="38100" bIns="38100" anchor="ctr"/>
              <a:lstStyle/>
              <a:p>
                <a:pPr>
                  <a:defRPr sz="3000">
                    <a:solidFill>
                      <a:srgbClr val="FFFFFF"/>
                    </a:solidFill>
                  </a:defRPr>
                </a:pPr>
                <a:endParaRPr/>
              </a:p>
            </p:txBody>
          </p:sp>
          <p:sp>
            <p:nvSpPr>
              <p:cNvPr id="181" name="Rectangle">
                <a:extLst>
                  <a:ext uri="{FF2B5EF4-FFF2-40B4-BE49-F238E27FC236}">
                    <a16:creationId xmlns:a16="http://schemas.microsoft.com/office/drawing/2014/main" id="{D9C3B898-C7EB-45B2-8D4B-9CF0DCACB68A}"/>
                  </a:ext>
                </a:extLst>
              </p:cNvPr>
              <p:cNvSpPr/>
              <p:nvPr/>
            </p:nvSpPr>
            <p:spPr>
              <a:xfrm>
                <a:off x="66644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82" name="Rectangle">
                <a:extLst>
                  <a:ext uri="{FF2B5EF4-FFF2-40B4-BE49-F238E27FC236}">
                    <a16:creationId xmlns:a16="http://schemas.microsoft.com/office/drawing/2014/main" id="{939793C0-B99B-44CB-9679-35A91DD27EAC}"/>
                  </a:ext>
                </a:extLst>
              </p:cNvPr>
              <p:cNvSpPr/>
              <p:nvPr/>
            </p:nvSpPr>
            <p:spPr>
              <a:xfrm>
                <a:off x="66009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83" name="Rectangle">
                <a:extLst>
                  <a:ext uri="{FF2B5EF4-FFF2-40B4-BE49-F238E27FC236}">
                    <a16:creationId xmlns:a16="http://schemas.microsoft.com/office/drawing/2014/main" id="{7E9683F7-E62D-4428-B556-2B47E645E728}"/>
                  </a:ext>
                </a:extLst>
              </p:cNvPr>
              <p:cNvSpPr/>
              <p:nvPr/>
            </p:nvSpPr>
            <p:spPr>
              <a:xfrm>
                <a:off x="65501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84" name="Rectangle">
                <a:extLst>
                  <a:ext uri="{FF2B5EF4-FFF2-40B4-BE49-F238E27FC236}">
                    <a16:creationId xmlns:a16="http://schemas.microsoft.com/office/drawing/2014/main" id="{C5B1C297-B25D-40D7-9A14-81D2DA797454}"/>
                  </a:ext>
                </a:extLst>
              </p:cNvPr>
              <p:cNvSpPr/>
              <p:nvPr/>
            </p:nvSpPr>
            <p:spPr>
              <a:xfrm>
                <a:off x="64866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grpSp>
        <p:sp>
          <p:nvSpPr>
            <p:cNvPr id="179" name="Shape">
              <a:extLst>
                <a:ext uri="{FF2B5EF4-FFF2-40B4-BE49-F238E27FC236}">
                  <a16:creationId xmlns:a16="http://schemas.microsoft.com/office/drawing/2014/main" id="{768461CF-F473-4F9E-942E-99361BF5350A}"/>
                </a:ext>
              </a:extLst>
            </p:cNvPr>
            <p:cNvSpPr/>
            <p:nvPr/>
          </p:nvSpPr>
          <p:spPr>
            <a:xfrm rot="10800000">
              <a:off x="5168903" y="3086764"/>
              <a:ext cx="283846" cy="483477"/>
            </a:xfrm>
            <a:custGeom>
              <a:avLst/>
              <a:gdLst/>
              <a:ahLst/>
              <a:cxnLst>
                <a:cxn ang="0">
                  <a:pos x="wd2" y="hd2"/>
                </a:cxn>
                <a:cxn ang="5400000">
                  <a:pos x="wd2" y="hd2"/>
                </a:cxn>
                <a:cxn ang="10800000">
                  <a:pos x="wd2" y="hd2"/>
                </a:cxn>
                <a:cxn ang="16200000">
                  <a:pos x="wd2" y="hd2"/>
                </a:cxn>
              </a:cxnLst>
              <a:rect l="0" t="0" r="r" b="b"/>
              <a:pathLst>
                <a:path w="21600" h="21600" extrusionOk="0">
                  <a:moveTo>
                    <a:pt x="21600" y="16956"/>
                  </a:moveTo>
                  <a:lnTo>
                    <a:pt x="21600" y="4638"/>
                  </a:lnTo>
                  <a:cubicBezTo>
                    <a:pt x="21600" y="2079"/>
                    <a:pt x="17966" y="0"/>
                    <a:pt x="13492" y="0"/>
                  </a:cubicBezTo>
                  <a:lnTo>
                    <a:pt x="0" y="0"/>
                  </a:lnTo>
                  <a:lnTo>
                    <a:pt x="0" y="21600"/>
                  </a:lnTo>
                  <a:lnTo>
                    <a:pt x="13492" y="21600"/>
                  </a:lnTo>
                  <a:cubicBezTo>
                    <a:pt x="17976" y="21594"/>
                    <a:pt x="21600" y="19516"/>
                    <a:pt x="21600" y="16956"/>
                  </a:cubicBezTo>
                  <a:close/>
                </a:path>
              </a:pathLst>
            </a:custGeom>
            <a:solidFill>
              <a:srgbClr val="D88480"/>
            </a:solidFill>
            <a:ln w="12700">
              <a:miter lim="400000"/>
            </a:ln>
          </p:spPr>
          <p:txBody>
            <a:bodyPr lIns="38100" tIns="38100" rIns="38100" bIns="38100" anchor="ctr"/>
            <a:lstStyle/>
            <a:p>
              <a:pPr>
                <a:defRPr sz="3000">
                  <a:solidFill>
                    <a:srgbClr val="FFFFFF"/>
                  </a:solidFill>
                </a:defRPr>
              </a:pPr>
              <a:endParaRPr/>
            </a:p>
          </p:txBody>
        </p:sp>
      </p:grpSp>
      <p:sp>
        <p:nvSpPr>
          <p:cNvPr id="185" name="TextBox 39">
            <a:extLst>
              <a:ext uri="{FF2B5EF4-FFF2-40B4-BE49-F238E27FC236}">
                <a16:creationId xmlns:a16="http://schemas.microsoft.com/office/drawing/2014/main" id="{A892EC8B-DD95-4BA3-96CE-D8636638EE50}"/>
              </a:ext>
            </a:extLst>
          </p:cNvPr>
          <p:cNvSpPr txBox="1"/>
          <p:nvPr/>
        </p:nvSpPr>
        <p:spPr>
          <a:xfrm>
            <a:off x="7664150" y="4057242"/>
            <a:ext cx="4140074" cy="830997"/>
          </a:xfrm>
          <a:prstGeom prst="rect">
            <a:avLst/>
          </a:prstGeom>
          <a:noFill/>
        </p:spPr>
        <p:txBody>
          <a:bodyPr wrap="square" lIns="0" rtlCol="0" anchor="b">
            <a:spAutoFit/>
          </a:bodyPr>
          <a:lstStyle/>
          <a:p>
            <a:r>
              <a:rPr lang="en-US" sz="2800" b="1" noProof="1">
                <a:solidFill>
                  <a:srgbClr val="42B56B"/>
                </a:solidFill>
              </a:rPr>
              <a:t>COMUNICACIONES</a:t>
            </a:r>
          </a:p>
          <a:p>
            <a:r>
              <a:rPr lang="en-US" sz="2000" noProof="1"/>
              <a:t>487 A.A.</a:t>
            </a:r>
          </a:p>
        </p:txBody>
      </p:sp>
      <p:grpSp>
        <p:nvGrpSpPr>
          <p:cNvPr id="186" name="Group 8">
            <a:extLst>
              <a:ext uri="{FF2B5EF4-FFF2-40B4-BE49-F238E27FC236}">
                <a16:creationId xmlns:a16="http://schemas.microsoft.com/office/drawing/2014/main" id="{6E9D2F70-73B1-4672-97E4-B75983CDF92C}"/>
              </a:ext>
            </a:extLst>
          </p:cNvPr>
          <p:cNvGrpSpPr/>
          <p:nvPr/>
        </p:nvGrpSpPr>
        <p:grpSpPr>
          <a:xfrm>
            <a:off x="6689970" y="4175397"/>
            <a:ext cx="762114" cy="483477"/>
            <a:chOff x="5168903" y="3086764"/>
            <a:chExt cx="4197675" cy="483477"/>
          </a:xfrm>
        </p:grpSpPr>
        <p:sp>
          <p:nvSpPr>
            <p:cNvPr id="187" name="Freeform: Shape 80">
              <a:extLst>
                <a:ext uri="{FF2B5EF4-FFF2-40B4-BE49-F238E27FC236}">
                  <a16:creationId xmlns:a16="http://schemas.microsoft.com/office/drawing/2014/main" id="{2CF3487C-CB7A-4732-AFDF-71ADD200668D}"/>
                </a:ext>
              </a:extLst>
            </p:cNvPr>
            <p:cNvSpPr/>
            <p:nvPr/>
          </p:nvSpPr>
          <p:spPr>
            <a:xfrm rot="10800000">
              <a:off x="5445783" y="3086764"/>
              <a:ext cx="3920795" cy="483476"/>
            </a:xfrm>
            <a:custGeom>
              <a:avLst/>
              <a:gdLst>
                <a:gd name="connsiteX0" fmla="*/ 602581 w 3920795"/>
                <a:gd name="connsiteY0" fmla="*/ 0 h 483476"/>
                <a:gd name="connsiteX1" fmla="*/ 3577361 w 3920795"/>
                <a:gd name="connsiteY1" fmla="*/ 0 h 483476"/>
                <a:gd name="connsiteX2" fmla="*/ 3648822 w 3920795"/>
                <a:gd name="connsiteY2" fmla="*/ 0 h 483476"/>
                <a:gd name="connsiteX3" fmla="*/ 3677133 w 3920795"/>
                <a:gd name="connsiteY3" fmla="*/ 0 h 483476"/>
                <a:gd name="connsiteX4" fmla="*/ 3708958 w 3920795"/>
                <a:gd name="connsiteY4" fmla="*/ 0 h 483476"/>
                <a:gd name="connsiteX5" fmla="*/ 3737269 w 3920795"/>
                <a:gd name="connsiteY5" fmla="*/ 0 h 483476"/>
                <a:gd name="connsiteX6" fmla="*/ 3769289 w 3920795"/>
                <a:gd name="connsiteY6" fmla="*/ 0 h 483476"/>
                <a:gd name="connsiteX7" fmla="*/ 3797600 w 3920795"/>
                <a:gd name="connsiteY7" fmla="*/ 0 h 483476"/>
                <a:gd name="connsiteX8" fmla="*/ 3829425 w 3920795"/>
                <a:gd name="connsiteY8" fmla="*/ 0 h 483476"/>
                <a:gd name="connsiteX9" fmla="*/ 3857736 w 3920795"/>
                <a:gd name="connsiteY9" fmla="*/ 0 h 483476"/>
                <a:gd name="connsiteX10" fmla="*/ 3920795 w 3920795"/>
                <a:gd name="connsiteY10" fmla="*/ 0 h 483476"/>
                <a:gd name="connsiteX11" fmla="*/ 3920795 w 3920795"/>
                <a:gd name="connsiteY11" fmla="*/ 483476 h 483476"/>
                <a:gd name="connsiteX12" fmla="*/ 3857541 w 3920795"/>
                <a:gd name="connsiteY12" fmla="*/ 483476 h 483476"/>
                <a:gd name="connsiteX13" fmla="*/ 3829230 w 3920795"/>
                <a:gd name="connsiteY13" fmla="*/ 483476 h 483476"/>
                <a:gd name="connsiteX14" fmla="*/ 3797405 w 3920795"/>
                <a:gd name="connsiteY14" fmla="*/ 483476 h 483476"/>
                <a:gd name="connsiteX15" fmla="*/ 3769094 w 3920795"/>
                <a:gd name="connsiteY15" fmla="*/ 483476 h 483476"/>
                <a:gd name="connsiteX16" fmla="*/ 3737269 w 3920795"/>
                <a:gd name="connsiteY16" fmla="*/ 483476 h 483476"/>
                <a:gd name="connsiteX17" fmla="*/ 3708958 w 3920795"/>
                <a:gd name="connsiteY17" fmla="*/ 483476 h 483476"/>
                <a:gd name="connsiteX18" fmla="*/ 3676937 w 3920795"/>
                <a:gd name="connsiteY18" fmla="*/ 483476 h 483476"/>
                <a:gd name="connsiteX19" fmla="*/ 3648627 w 3920795"/>
                <a:gd name="connsiteY19" fmla="*/ 483476 h 483476"/>
                <a:gd name="connsiteX20" fmla="*/ 3577166 w 3920795"/>
                <a:gd name="connsiteY20" fmla="*/ 483476 h 483476"/>
                <a:gd name="connsiteX21" fmla="*/ 602581 w 3920795"/>
                <a:gd name="connsiteY21" fmla="*/ 483476 h 483476"/>
                <a:gd name="connsiteX22" fmla="*/ 511596 w 3920795"/>
                <a:gd name="connsiteY22" fmla="*/ 448961 h 483476"/>
                <a:gd name="connsiteX23" fmla="*/ 196467 w 3920795"/>
                <a:gd name="connsiteY23" fmla="*/ 329614 h 483476"/>
                <a:gd name="connsiteX24" fmla="*/ 12740 w 3920795"/>
                <a:gd name="connsiteY24" fmla="*/ 259980 h 483476"/>
                <a:gd name="connsiteX25" fmla="*/ 12740 w 3920795"/>
                <a:gd name="connsiteY25" fmla="*/ 223496 h 483476"/>
                <a:gd name="connsiteX26" fmla="*/ 196467 w 3920795"/>
                <a:gd name="connsiteY26" fmla="*/ 153862 h 483476"/>
                <a:gd name="connsiteX27" fmla="*/ 511596 w 3920795"/>
                <a:gd name="connsiteY27" fmla="*/ 34515 h 48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20795" h="483476">
                  <a:moveTo>
                    <a:pt x="602581" y="0"/>
                  </a:moveTo>
                  <a:lnTo>
                    <a:pt x="3577361" y="0"/>
                  </a:lnTo>
                  <a:lnTo>
                    <a:pt x="3648822" y="0"/>
                  </a:lnTo>
                  <a:lnTo>
                    <a:pt x="3677133" y="0"/>
                  </a:lnTo>
                  <a:lnTo>
                    <a:pt x="3708958" y="0"/>
                  </a:lnTo>
                  <a:lnTo>
                    <a:pt x="3737269" y="0"/>
                  </a:lnTo>
                  <a:lnTo>
                    <a:pt x="3769289" y="0"/>
                  </a:lnTo>
                  <a:lnTo>
                    <a:pt x="3797600" y="0"/>
                  </a:lnTo>
                  <a:lnTo>
                    <a:pt x="3829425" y="0"/>
                  </a:lnTo>
                  <a:lnTo>
                    <a:pt x="3857736" y="0"/>
                  </a:lnTo>
                  <a:lnTo>
                    <a:pt x="3920795" y="0"/>
                  </a:lnTo>
                  <a:lnTo>
                    <a:pt x="3920795" y="483476"/>
                  </a:lnTo>
                  <a:lnTo>
                    <a:pt x="3857541" y="483476"/>
                  </a:lnTo>
                  <a:lnTo>
                    <a:pt x="3829230" y="483476"/>
                  </a:lnTo>
                  <a:lnTo>
                    <a:pt x="3797405" y="483476"/>
                  </a:lnTo>
                  <a:lnTo>
                    <a:pt x="3769094" y="483476"/>
                  </a:lnTo>
                  <a:lnTo>
                    <a:pt x="3737269" y="483476"/>
                  </a:lnTo>
                  <a:lnTo>
                    <a:pt x="3708958" y="483476"/>
                  </a:lnTo>
                  <a:lnTo>
                    <a:pt x="3676937" y="483476"/>
                  </a:lnTo>
                  <a:lnTo>
                    <a:pt x="3648627" y="483476"/>
                  </a:lnTo>
                  <a:lnTo>
                    <a:pt x="3577166" y="483476"/>
                  </a:lnTo>
                  <a:lnTo>
                    <a:pt x="602581" y="483476"/>
                  </a:lnTo>
                  <a:lnTo>
                    <a:pt x="511596" y="448961"/>
                  </a:lnTo>
                  <a:lnTo>
                    <a:pt x="196467" y="329614"/>
                  </a:lnTo>
                  <a:lnTo>
                    <a:pt x="12740" y="259980"/>
                  </a:lnTo>
                  <a:cubicBezTo>
                    <a:pt x="-4247" y="253422"/>
                    <a:pt x="-4247" y="229920"/>
                    <a:pt x="12740" y="223496"/>
                  </a:cubicBezTo>
                  <a:lnTo>
                    <a:pt x="196467" y="153862"/>
                  </a:lnTo>
                  <a:lnTo>
                    <a:pt x="511596" y="34515"/>
                  </a:lnTo>
                  <a:close/>
                </a:path>
              </a:pathLst>
            </a:custGeom>
            <a:solidFill>
              <a:srgbClr val="EED6C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88" name="Freeform: Shape 81">
              <a:extLst>
                <a:ext uri="{FF2B5EF4-FFF2-40B4-BE49-F238E27FC236}">
                  <a16:creationId xmlns:a16="http://schemas.microsoft.com/office/drawing/2014/main" id="{16D948AF-CCA6-49F7-A99C-4FE2656DAEDA}"/>
                </a:ext>
              </a:extLst>
            </p:cNvPr>
            <p:cNvSpPr/>
            <p:nvPr/>
          </p:nvSpPr>
          <p:spPr>
            <a:xfrm rot="10800000">
              <a:off x="9157169" y="3241029"/>
              <a:ext cx="209060" cy="175466"/>
            </a:xfrm>
            <a:custGeom>
              <a:avLst/>
              <a:gdLst>
                <a:gd name="connsiteX0" fmla="*/ 196428 w 209060"/>
                <a:gd name="connsiteY0" fmla="*/ 0 h 175466"/>
                <a:gd name="connsiteX1" fmla="*/ 209060 w 209060"/>
                <a:gd name="connsiteY1" fmla="*/ 86996 h 175466"/>
                <a:gd name="connsiteX2" fmla="*/ 196233 w 209060"/>
                <a:gd name="connsiteY2" fmla="*/ 175466 h 175466"/>
                <a:gd name="connsiteX3" fmla="*/ 12466 w 209060"/>
                <a:gd name="connsiteY3" fmla="*/ 105413 h 175466"/>
                <a:gd name="connsiteX4" fmla="*/ 0 w 209060"/>
                <a:gd name="connsiteY4" fmla="*/ 87445 h 175466"/>
                <a:gd name="connsiteX5" fmla="*/ 12391 w 209060"/>
                <a:gd name="connsiteY5" fmla="*/ 69751 h 175466"/>
                <a:gd name="connsiteX6" fmla="*/ 196118 w 209060"/>
                <a:gd name="connsiteY6" fmla="*/ 117 h 17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060" h="175466">
                  <a:moveTo>
                    <a:pt x="196428" y="0"/>
                  </a:moveTo>
                  <a:lnTo>
                    <a:pt x="209060" y="86996"/>
                  </a:lnTo>
                  <a:cubicBezTo>
                    <a:pt x="209060" y="118478"/>
                    <a:pt x="204491" y="148339"/>
                    <a:pt x="196233" y="175466"/>
                  </a:cubicBezTo>
                  <a:lnTo>
                    <a:pt x="12466" y="105413"/>
                  </a:lnTo>
                  <a:lnTo>
                    <a:pt x="0" y="87445"/>
                  </a:lnTo>
                  <a:lnTo>
                    <a:pt x="12391" y="69751"/>
                  </a:lnTo>
                  <a:lnTo>
                    <a:pt x="196118" y="117"/>
                  </a:lnTo>
                  <a:close/>
                </a:path>
              </a:pathLst>
            </a:custGeom>
            <a:solidFill>
              <a:srgbClr val="4B494B"/>
            </a:solidFill>
            <a:ln w="12700">
              <a:miter lim="400000"/>
            </a:ln>
          </p:spPr>
          <p:txBody>
            <a:bodyPr lIns="38100" tIns="38100" rIns="38100" bIns="38100" anchor="ctr"/>
            <a:lstStyle/>
            <a:p>
              <a:endParaRPr sz="3000">
                <a:solidFill>
                  <a:srgbClr val="FFFFFF"/>
                </a:solidFill>
              </a:endParaRPr>
            </a:p>
          </p:txBody>
        </p:sp>
        <p:sp>
          <p:nvSpPr>
            <p:cNvPr id="189" name="Shape">
              <a:extLst>
                <a:ext uri="{FF2B5EF4-FFF2-40B4-BE49-F238E27FC236}">
                  <a16:creationId xmlns:a16="http://schemas.microsoft.com/office/drawing/2014/main" id="{7B6527F7-8E1F-4F05-BF0B-FB725A6DF27F}"/>
                </a:ext>
              </a:extLst>
            </p:cNvPr>
            <p:cNvSpPr/>
            <p:nvPr/>
          </p:nvSpPr>
          <p:spPr>
            <a:xfrm rot="10800000">
              <a:off x="5790589" y="3446159"/>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0" y="11121"/>
                  </a:moveTo>
                  <a:cubicBezTo>
                    <a:pt x="0" y="16029"/>
                    <a:pt x="125" y="20141"/>
                    <a:pt x="297" y="21600"/>
                  </a:cubicBezTo>
                  <a:lnTo>
                    <a:pt x="21600" y="21600"/>
                  </a:lnTo>
                  <a:lnTo>
                    <a:pt x="21600" y="0"/>
                  </a:lnTo>
                  <a:lnTo>
                    <a:pt x="305" y="0"/>
                  </a:lnTo>
                  <a:lnTo>
                    <a:pt x="305" y="553"/>
                  </a:lnTo>
                  <a:cubicBezTo>
                    <a:pt x="128" y="1968"/>
                    <a:pt x="0" y="6146"/>
                    <a:pt x="0" y="11121"/>
                  </a:cubicBezTo>
                  <a:close/>
                </a:path>
              </a:pathLst>
            </a:custGeom>
            <a:solidFill>
              <a:srgbClr val="F6BF69"/>
            </a:solidFill>
            <a:ln w="12700">
              <a:miter lim="400000"/>
            </a:ln>
          </p:spPr>
          <p:txBody>
            <a:bodyPr lIns="38100" tIns="38100" rIns="38100" bIns="38100" anchor="ctr"/>
            <a:lstStyle/>
            <a:p>
              <a:endParaRPr sz="3000">
                <a:solidFill>
                  <a:srgbClr val="FFFFFF"/>
                </a:solidFill>
              </a:endParaRPr>
            </a:p>
          </p:txBody>
        </p:sp>
        <p:sp>
          <p:nvSpPr>
            <p:cNvPr id="190" name="Shape">
              <a:extLst>
                <a:ext uri="{FF2B5EF4-FFF2-40B4-BE49-F238E27FC236}">
                  <a16:creationId xmlns:a16="http://schemas.microsoft.com/office/drawing/2014/main" id="{7FDD6631-6310-4FE8-A2A4-E5179A41367F}"/>
                </a:ext>
              </a:extLst>
            </p:cNvPr>
            <p:cNvSpPr/>
            <p:nvPr/>
          </p:nvSpPr>
          <p:spPr>
            <a:xfrm rot="10800000">
              <a:off x="5793256" y="333185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66"/>
                  </a:moveTo>
                  <a:lnTo>
                    <a:pt x="552" y="619"/>
                  </a:lnTo>
                  <a:cubicBezTo>
                    <a:pt x="247" y="619"/>
                    <a:pt x="0" y="10015"/>
                    <a:pt x="0" y="21600"/>
                  </a:cubicBezTo>
                  <a:lnTo>
                    <a:pt x="21600" y="21600"/>
                  </a:lnTo>
                  <a:lnTo>
                    <a:pt x="21600" y="0"/>
                  </a:lnTo>
                  <a:lnTo>
                    <a:pt x="545" y="0"/>
                  </a:lnTo>
                  <a:cubicBezTo>
                    <a:pt x="547" y="22"/>
                    <a:pt x="549" y="44"/>
                    <a:pt x="552" y="66"/>
                  </a:cubicBezTo>
                  <a:close/>
                </a:path>
              </a:pathLst>
            </a:custGeom>
            <a:solidFill>
              <a:srgbClr val="F1A84E"/>
            </a:solidFill>
            <a:ln w="12700">
              <a:miter lim="400000"/>
            </a:ln>
          </p:spPr>
          <p:txBody>
            <a:bodyPr lIns="38100" tIns="38100" rIns="38100" bIns="38100" anchor="ctr"/>
            <a:lstStyle/>
            <a:p>
              <a:endParaRPr sz="3000">
                <a:solidFill>
                  <a:srgbClr val="FFFFFF"/>
                </a:solidFill>
              </a:endParaRPr>
            </a:p>
          </p:txBody>
        </p:sp>
        <p:sp>
          <p:nvSpPr>
            <p:cNvPr id="191" name="Shape">
              <a:extLst>
                <a:ext uri="{FF2B5EF4-FFF2-40B4-BE49-F238E27FC236}">
                  <a16:creationId xmlns:a16="http://schemas.microsoft.com/office/drawing/2014/main" id="{BC9C3B23-5656-43A1-9000-5CA93AE03A34}"/>
                </a:ext>
              </a:extLst>
            </p:cNvPr>
            <p:cNvSpPr/>
            <p:nvPr/>
          </p:nvSpPr>
          <p:spPr>
            <a:xfrm rot="10800000">
              <a:off x="5793256" y="320931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20981"/>
                  </a:moveTo>
                  <a:lnTo>
                    <a:pt x="552" y="21534"/>
                  </a:lnTo>
                  <a:cubicBezTo>
                    <a:pt x="549" y="21556"/>
                    <a:pt x="547" y="21578"/>
                    <a:pt x="545" y="21600"/>
                  </a:cubicBezTo>
                  <a:lnTo>
                    <a:pt x="21600" y="21600"/>
                  </a:lnTo>
                  <a:lnTo>
                    <a:pt x="21600" y="0"/>
                  </a:lnTo>
                  <a:lnTo>
                    <a:pt x="0" y="0"/>
                  </a:lnTo>
                  <a:cubicBezTo>
                    <a:pt x="0" y="11607"/>
                    <a:pt x="247" y="20981"/>
                    <a:pt x="552" y="20981"/>
                  </a:cubicBezTo>
                  <a:close/>
                </a:path>
              </a:pathLst>
            </a:custGeom>
            <a:solidFill>
              <a:srgbClr val="F0A04D"/>
            </a:solidFill>
            <a:ln w="12700">
              <a:miter lim="400000"/>
            </a:ln>
          </p:spPr>
          <p:txBody>
            <a:bodyPr lIns="38100" tIns="38100" rIns="38100" bIns="38100" anchor="ctr"/>
            <a:lstStyle/>
            <a:p>
              <a:endParaRPr sz="3000">
                <a:solidFill>
                  <a:srgbClr val="FFFFFF"/>
                </a:solidFill>
              </a:endParaRPr>
            </a:p>
          </p:txBody>
        </p:sp>
        <p:sp>
          <p:nvSpPr>
            <p:cNvPr id="192" name="Shape">
              <a:extLst>
                <a:ext uri="{FF2B5EF4-FFF2-40B4-BE49-F238E27FC236}">
                  <a16:creationId xmlns:a16="http://schemas.microsoft.com/office/drawing/2014/main" id="{A5DC1FD5-E427-4770-8079-577475E7C2C3}"/>
                </a:ext>
              </a:extLst>
            </p:cNvPr>
            <p:cNvSpPr/>
            <p:nvPr/>
          </p:nvSpPr>
          <p:spPr>
            <a:xfrm rot="10800000">
              <a:off x="5790589" y="3086764"/>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97" y="0"/>
                  </a:lnTo>
                  <a:cubicBezTo>
                    <a:pt x="125" y="1459"/>
                    <a:pt x="0" y="5571"/>
                    <a:pt x="0" y="10479"/>
                  </a:cubicBezTo>
                  <a:cubicBezTo>
                    <a:pt x="0" y="15476"/>
                    <a:pt x="128" y="19632"/>
                    <a:pt x="305" y="21047"/>
                  </a:cubicBezTo>
                  <a:lnTo>
                    <a:pt x="305" y="21600"/>
                  </a:lnTo>
                  <a:lnTo>
                    <a:pt x="21600" y="21600"/>
                  </a:lnTo>
                  <a:lnTo>
                    <a:pt x="21600" y="0"/>
                  </a:lnTo>
                  <a:close/>
                </a:path>
              </a:pathLst>
            </a:custGeom>
            <a:solidFill>
              <a:srgbClr val="ED8E4A"/>
            </a:solidFill>
            <a:ln w="12700">
              <a:miter lim="400000"/>
            </a:ln>
          </p:spPr>
          <p:txBody>
            <a:bodyPr lIns="38100" tIns="38100" rIns="38100" bIns="38100" anchor="ctr"/>
            <a:lstStyle/>
            <a:p>
              <a:endParaRPr sz="3000">
                <a:solidFill>
                  <a:srgbClr val="FFFFFF"/>
                </a:solidFill>
              </a:endParaRPr>
            </a:p>
          </p:txBody>
        </p:sp>
        <p:grpSp>
          <p:nvGrpSpPr>
            <p:cNvPr id="193" name="Group 86">
              <a:extLst>
                <a:ext uri="{FF2B5EF4-FFF2-40B4-BE49-F238E27FC236}">
                  <a16:creationId xmlns:a16="http://schemas.microsoft.com/office/drawing/2014/main" id="{93588F5A-CBF7-49E0-8B0F-79C26BDC4E72}"/>
                </a:ext>
              </a:extLst>
            </p:cNvPr>
            <p:cNvGrpSpPr/>
            <p:nvPr/>
          </p:nvGrpSpPr>
          <p:grpSpPr>
            <a:xfrm rot="10800000">
              <a:off x="5445784" y="3086764"/>
              <a:ext cx="352045" cy="483475"/>
              <a:chOff x="6410420" y="2032990"/>
              <a:chExt cx="352045" cy="496188"/>
            </a:xfrm>
          </p:grpSpPr>
          <p:sp>
            <p:nvSpPr>
              <p:cNvPr id="195" name="Rectangle">
                <a:extLst>
                  <a:ext uri="{FF2B5EF4-FFF2-40B4-BE49-F238E27FC236}">
                    <a16:creationId xmlns:a16="http://schemas.microsoft.com/office/drawing/2014/main" id="{3A7671FC-BED3-4210-92B4-52C9D6B5B988}"/>
                  </a:ext>
                </a:extLst>
              </p:cNvPr>
              <p:cNvSpPr/>
              <p:nvPr/>
            </p:nvSpPr>
            <p:spPr>
              <a:xfrm>
                <a:off x="6410420" y="2032990"/>
                <a:ext cx="352045" cy="496188"/>
              </a:xfrm>
              <a:prstGeom prst="rect">
                <a:avLst/>
              </a:prstGeom>
              <a:solidFill>
                <a:srgbClr val="BDBEBD"/>
              </a:solidFill>
              <a:ln w="12700">
                <a:miter lim="400000"/>
              </a:ln>
            </p:spPr>
            <p:txBody>
              <a:bodyPr lIns="38100" tIns="38100" rIns="38100" bIns="38100" anchor="ctr"/>
              <a:lstStyle/>
              <a:p>
                <a:pPr>
                  <a:defRPr sz="3000">
                    <a:solidFill>
                      <a:srgbClr val="FFFFFF"/>
                    </a:solidFill>
                  </a:defRPr>
                </a:pPr>
                <a:endParaRPr/>
              </a:p>
            </p:txBody>
          </p:sp>
          <p:sp>
            <p:nvSpPr>
              <p:cNvPr id="196" name="Rectangle">
                <a:extLst>
                  <a:ext uri="{FF2B5EF4-FFF2-40B4-BE49-F238E27FC236}">
                    <a16:creationId xmlns:a16="http://schemas.microsoft.com/office/drawing/2014/main" id="{F3AB57E6-6EC3-4C8F-B77C-1A316E862E34}"/>
                  </a:ext>
                </a:extLst>
              </p:cNvPr>
              <p:cNvSpPr/>
              <p:nvPr/>
            </p:nvSpPr>
            <p:spPr>
              <a:xfrm>
                <a:off x="66644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97" name="Rectangle">
                <a:extLst>
                  <a:ext uri="{FF2B5EF4-FFF2-40B4-BE49-F238E27FC236}">
                    <a16:creationId xmlns:a16="http://schemas.microsoft.com/office/drawing/2014/main" id="{F07CA7BD-9C3E-480A-A706-9F842488E840}"/>
                  </a:ext>
                </a:extLst>
              </p:cNvPr>
              <p:cNvSpPr/>
              <p:nvPr/>
            </p:nvSpPr>
            <p:spPr>
              <a:xfrm>
                <a:off x="66009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98" name="Rectangle">
                <a:extLst>
                  <a:ext uri="{FF2B5EF4-FFF2-40B4-BE49-F238E27FC236}">
                    <a16:creationId xmlns:a16="http://schemas.microsoft.com/office/drawing/2014/main" id="{4BD00461-FED2-43C9-BA1C-E498EFC23DEA}"/>
                  </a:ext>
                </a:extLst>
              </p:cNvPr>
              <p:cNvSpPr/>
              <p:nvPr/>
            </p:nvSpPr>
            <p:spPr>
              <a:xfrm>
                <a:off x="65501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99" name="Rectangle">
                <a:extLst>
                  <a:ext uri="{FF2B5EF4-FFF2-40B4-BE49-F238E27FC236}">
                    <a16:creationId xmlns:a16="http://schemas.microsoft.com/office/drawing/2014/main" id="{80DF3982-03A3-4DD5-A994-97285F80F59C}"/>
                  </a:ext>
                </a:extLst>
              </p:cNvPr>
              <p:cNvSpPr/>
              <p:nvPr/>
            </p:nvSpPr>
            <p:spPr>
              <a:xfrm>
                <a:off x="64866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grpSp>
        <p:sp>
          <p:nvSpPr>
            <p:cNvPr id="194" name="Shape">
              <a:extLst>
                <a:ext uri="{FF2B5EF4-FFF2-40B4-BE49-F238E27FC236}">
                  <a16:creationId xmlns:a16="http://schemas.microsoft.com/office/drawing/2014/main" id="{E83CD35E-6E51-44B4-B533-9BCE11AA1B1D}"/>
                </a:ext>
              </a:extLst>
            </p:cNvPr>
            <p:cNvSpPr/>
            <p:nvPr/>
          </p:nvSpPr>
          <p:spPr>
            <a:xfrm rot="10800000">
              <a:off x="5168903" y="3086764"/>
              <a:ext cx="283846" cy="483477"/>
            </a:xfrm>
            <a:custGeom>
              <a:avLst/>
              <a:gdLst/>
              <a:ahLst/>
              <a:cxnLst>
                <a:cxn ang="0">
                  <a:pos x="wd2" y="hd2"/>
                </a:cxn>
                <a:cxn ang="5400000">
                  <a:pos x="wd2" y="hd2"/>
                </a:cxn>
                <a:cxn ang="10800000">
                  <a:pos x="wd2" y="hd2"/>
                </a:cxn>
                <a:cxn ang="16200000">
                  <a:pos x="wd2" y="hd2"/>
                </a:cxn>
              </a:cxnLst>
              <a:rect l="0" t="0" r="r" b="b"/>
              <a:pathLst>
                <a:path w="21600" h="21600" extrusionOk="0">
                  <a:moveTo>
                    <a:pt x="21600" y="16956"/>
                  </a:moveTo>
                  <a:lnTo>
                    <a:pt x="21600" y="4638"/>
                  </a:lnTo>
                  <a:cubicBezTo>
                    <a:pt x="21600" y="2079"/>
                    <a:pt x="17966" y="0"/>
                    <a:pt x="13492" y="0"/>
                  </a:cubicBezTo>
                  <a:lnTo>
                    <a:pt x="0" y="0"/>
                  </a:lnTo>
                  <a:lnTo>
                    <a:pt x="0" y="21600"/>
                  </a:lnTo>
                  <a:lnTo>
                    <a:pt x="13492" y="21600"/>
                  </a:lnTo>
                  <a:cubicBezTo>
                    <a:pt x="17976" y="21594"/>
                    <a:pt x="21600" y="19516"/>
                    <a:pt x="21600" y="16956"/>
                  </a:cubicBezTo>
                  <a:close/>
                </a:path>
              </a:pathLst>
            </a:custGeom>
            <a:solidFill>
              <a:srgbClr val="D88480"/>
            </a:solidFill>
            <a:ln w="12700">
              <a:miter lim="400000"/>
            </a:ln>
          </p:spPr>
          <p:txBody>
            <a:bodyPr lIns="38100" tIns="38100" rIns="38100" bIns="38100" anchor="ctr"/>
            <a:lstStyle/>
            <a:p>
              <a:pPr>
                <a:defRPr sz="3000">
                  <a:solidFill>
                    <a:srgbClr val="FFFFFF"/>
                  </a:solidFill>
                </a:defRPr>
              </a:pPr>
              <a:endParaRPr/>
            </a:p>
          </p:txBody>
        </p:sp>
      </p:grpSp>
      <p:sp>
        <p:nvSpPr>
          <p:cNvPr id="200" name="TextBox 39">
            <a:extLst>
              <a:ext uri="{FF2B5EF4-FFF2-40B4-BE49-F238E27FC236}">
                <a16:creationId xmlns:a16="http://schemas.microsoft.com/office/drawing/2014/main" id="{55EC0F45-3806-4766-988F-D576DEFD1A00}"/>
              </a:ext>
            </a:extLst>
          </p:cNvPr>
          <p:cNvSpPr txBox="1"/>
          <p:nvPr/>
        </p:nvSpPr>
        <p:spPr>
          <a:xfrm>
            <a:off x="7625991" y="4868919"/>
            <a:ext cx="4289431" cy="1138773"/>
          </a:xfrm>
          <a:prstGeom prst="rect">
            <a:avLst/>
          </a:prstGeom>
          <a:noFill/>
        </p:spPr>
        <p:txBody>
          <a:bodyPr wrap="square" lIns="0" rtlCol="0" anchor="b">
            <a:spAutoFit/>
          </a:bodyPr>
          <a:lstStyle/>
          <a:p>
            <a:r>
              <a:rPr lang="en-US" sz="2800" b="1" noProof="1">
                <a:solidFill>
                  <a:srgbClr val="42B56B"/>
                </a:solidFill>
              </a:rPr>
              <a:t>ASIGNACIONES DEFINITIVAS</a:t>
            </a:r>
          </a:p>
          <a:p>
            <a:r>
              <a:rPr lang="en-US" sz="2000" noProof="1"/>
              <a:t>7 FMI $3.950 Millones</a:t>
            </a:r>
          </a:p>
          <a:p>
            <a:r>
              <a:rPr lang="en-US" sz="2000" noProof="1"/>
              <a:t>33 Muebles $1.045 Millones</a:t>
            </a:r>
          </a:p>
        </p:txBody>
      </p:sp>
      <p:grpSp>
        <p:nvGrpSpPr>
          <p:cNvPr id="201" name="Group 8">
            <a:extLst>
              <a:ext uri="{FF2B5EF4-FFF2-40B4-BE49-F238E27FC236}">
                <a16:creationId xmlns:a16="http://schemas.microsoft.com/office/drawing/2014/main" id="{47590DC0-28B8-46A5-9874-DA942DDD0A4B}"/>
              </a:ext>
            </a:extLst>
          </p:cNvPr>
          <p:cNvGrpSpPr/>
          <p:nvPr/>
        </p:nvGrpSpPr>
        <p:grpSpPr>
          <a:xfrm>
            <a:off x="6701144" y="4991408"/>
            <a:ext cx="762114" cy="483477"/>
            <a:chOff x="5168903" y="3086764"/>
            <a:chExt cx="4197675" cy="483477"/>
          </a:xfrm>
        </p:grpSpPr>
        <p:sp>
          <p:nvSpPr>
            <p:cNvPr id="202" name="Freeform: Shape 80">
              <a:extLst>
                <a:ext uri="{FF2B5EF4-FFF2-40B4-BE49-F238E27FC236}">
                  <a16:creationId xmlns:a16="http://schemas.microsoft.com/office/drawing/2014/main" id="{CBD0A1A7-AAE9-43DD-B747-943ADCCA924E}"/>
                </a:ext>
              </a:extLst>
            </p:cNvPr>
            <p:cNvSpPr/>
            <p:nvPr/>
          </p:nvSpPr>
          <p:spPr>
            <a:xfrm rot="10800000">
              <a:off x="5445783" y="3086764"/>
              <a:ext cx="3920795" cy="483476"/>
            </a:xfrm>
            <a:custGeom>
              <a:avLst/>
              <a:gdLst>
                <a:gd name="connsiteX0" fmla="*/ 602581 w 3920795"/>
                <a:gd name="connsiteY0" fmla="*/ 0 h 483476"/>
                <a:gd name="connsiteX1" fmla="*/ 3577361 w 3920795"/>
                <a:gd name="connsiteY1" fmla="*/ 0 h 483476"/>
                <a:gd name="connsiteX2" fmla="*/ 3648822 w 3920795"/>
                <a:gd name="connsiteY2" fmla="*/ 0 h 483476"/>
                <a:gd name="connsiteX3" fmla="*/ 3677133 w 3920795"/>
                <a:gd name="connsiteY3" fmla="*/ 0 h 483476"/>
                <a:gd name="connsiteX4" fmla="*/ 3708958 w 3920795"/>
                <a:gd name="connsiteY4" fmla="*/ 0 h 483476"/>
                <a:gd name="connsiteX5" fmla="*/ 3737269 w 3920795"/>
                <a:gd name="connsiteY5" fmla="*/ 0 h 483476"/>
                <a:gd name="connsiteX6" fmla="*/ 3769289 w 3920795"/>
                <a:gd name="connsiteY6" fmla="*/ 0 h 483476"/>
                <a:gd name="connsiteX7" fmla="*/ 3797600 w 3920795"/>
                <a:gd name="connsiteY7" fmla="*/ 0 h 483476"/>
                <a:gd name="connsiteX8" fmla="*/ 3829425 w 3920795"/>
                <a:gd name="connsiteY8" fmla="*/ 0 h 483476"/>
                <a:gd name="connsiteX9" fmla="*/ 3857736 w 3920795"/>
                <a:gd name="connsiteY9" fmla="*/ 0 h 483476"/>
                <a:gd name="connsiteX10" fmla="*/ 3920795 w 3920795"/>
                <a:gd name="connsiteY10" fmla="*/ 0 h 483476"/>
                <a:gd name="connsiteX11" fmla="*/ 3920795 w 3920795"/>
                <a:gd name="connsiteY11" fmla="*/ 483476 h 483476"/>
                <a:gd name="connsiteX12" fmla="*/ 3857541 w 3920795"/>
                <a:gd name="connsiteY12" fmla="*/ 483476 h 483476"/>
                <a:gd name="connsiteX13" fmla="*/ 3829230 w 3920795"/>
                <a:gd name="connsiteY13" fmla="*/ 483476 h 483476"/>
                <a:gd name="connsiteX14" fmla="*/ 3797405 w 3920795"/>
                <a:gd name="connsiteY14" fmla="*/ 483476 h 483476"/>
                <a:gd name="connsiteX15" fmla="*/ 3769094 w 3920795"/>
                <a:gd name="connsiteY15" fmla="*/ 483476 h 483476"/>
                <a:gd name="connsiteX16" fmla="*/ 3737269 w 3920795"/>
                <a:gd name="connsiteY16" fmla="*/ 483476 h 483476"/>
                <a:gd name="connsiteX17" fmla="*/ 3708958 w 3920795"/>
                <a:gd name="connsiteY17" fmla="*/ 483476 h 483476"/>
                <a:gd name="connsiteX18" fmla="*/ 3676937 w 3920795"/>
                <a:gd name="connsiteY18" fmla="*/ 483476 h 483476"/>
                <a:gd name="connsiteX19" fmla="*/ 3648627 w 3920795"/>
                <a:gd name="connsiteY19" fmla="*/ 483476 h 483476"/>
                <a:gd name="connsiteX20" fmla="*/ 3577166 w 3920795"/>
                <a:gd name="connsiteY20" fmla="*/ 483476 h 483476"/>
                <a:gd name="connsiteX21" fmla="*/ 602581 w 3920795"/>
                <a:gd name="connsiteY21" fmla="*/ 483476 h 483476"/>
                <a:gd name="connsiteX22" fmla="*/ 511596 w 3920795"/>
                <a:gd name="connsiteY22" fmla="*/ 448961 h 483476"/>
                <a:gd name="connsiteX23" fmla="*/ 196467 w 3920795"/>
                <a:gd name="connsiteY23" fmla="*/ 329614 h 483476"/>
                <a:gd name="connsiteX24" fmla="*/ 12740 w 3920795"/>
                <a:gd name="connsiteY24" fmla="*/ 259980 h 483476"/>
                <a:gd name="connsiteX25" fmla="*/ 12740 w 3920795"/>
                <a:gd name="connsiteY25" fmla="*/ 223496 h 483476"/>
                <a:gd name="connsiteX26" fmla="*/ 196467 w 3920795"/>
                <a:gd name="connsiteY26" fmla="*/ 153862 h 483476"/>
                <a:gd name="connsiteX27" fmla="*/ 511596 w 3920795"/>
                <a:gd name="connsiteY27" fmla="*/ 34515 h 48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20795" h="483476">
                  <a:moveTo>
                    <a:pt x="602581" y="0"/>
                  </a:moveTo>
                  <a:lnTo>
                    <a:pt x="3577361" y="0"/>
                  </a:lnTo>
                  <a:lnTo>
                    <a:pt x="3648822" y="0"/>
                  </a:lnTo>
                  <a:lnTo>
                    <a:pt x="3677133" y="0"/>
                  </a:lnTo>
                  <a:lnTo>
                    <a:pt x="3708958" y="0"/>
                  </a:lnTo>
                  <a:lnTo>
                    <a:pt x="3737269" y="0"/>
                  </a:lnTo>
                  <a:lnTo>
                    <a:pt x="3769289" y="0"/>
                  </a:lnTo>
                  <a:lnTo>
                    <a:pt x="3797600" y="0"/>
                  </a:lnTo>
                  <a:lnTo>
                    <a:pt x="3829425" y="0"/>
                  </a:lnTo>
                  <a:lnTo>
                    <a:pt x="3857736" y="0"/>
                  </a:lnTo>
                  <a:lnTo>
                    <a:pt x="3920795" y="0"/>
                  </a:lnTo>
                  <a:lnTo>
                    <a:pt x="3920795" y="483476"/>
                  </a:lnTo>
                  <a:lnTo>
                    <a:pt x="3857541" y="483476"/>
                  </a:lnTo>
                  <a:lnTo>
                    <a:pt x="3829230" y="483476"/>
                  </a:lnTo>
                  <a:lnTo>
                    <a:pt x="3797405" y="483476"/>
                  </a:lnTo>
                  <a:lnTo>
                    <a:pt x="3769094" y="483476"/>
                  </a:lnTo>
                  <a:lnTo>
                    <a:pt x="3737269" y="483476"/>
                  </a:lnTo>
                  <a:lnTo>
                    <a:pt x="3708958" y="483476"/>
                  </a:lnTo>
                  <a:lnTo>
                    <a:pt x="3676937" y="483476"/>
                  </a:lnTo>
                  <a:lnTo>
                    <a:pt x="3648627" y="483476"/>
                  </a:lnTo>
                  <a:lnTo>
                    <a:pt x="3577166" y="483476"/>
                  </a:lnTo>
                  <a:lnTo>
                    <a:pt x="602581" y="483476"/>
                  </a:lnTo>
                  <a:lnTo>
                    <a:pt x="511596" y="448961"/>
                  </a:lnTo>
                  <a:lnTo>
                    <a:pt x="196467" y="329614"/>
                  </a:lnTo>
                  <a:lnTo>
                    <a:pt x="12740" y="259980"/>
                  </a:lnTo>
                  <a:cubicBezTo>
                    <a:pt x="-4247" y="253422"/>
                    <a:pt x="-4247" y="229920"/>
                    <a:pt x="12740" y="223496"/>
                  </a:cubicBezTo>
                  <a:lnTo>
                    <a:pt x="196467" y="153862"/>
                  </a:lnTo>
                  <a:lnTo>
                    <a:pt x="511596" y="34515"/>
                  </a:lnTo>
                  <a:close/>
                </a:path>
              </a:pathLst>
            </a:custGeom>
            <a:solidFill>
              <a:srgbClr val="EED6C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03" name="Freeform: Shape 81">
              <a:extLst>
                <a:ext uri="{FF2B5EF4-FFF2-40B4-BE49-F238E27FC236}">
                  <a16:creationId xmlns:a16="http://schemas.microsoft.com/office/drawing/2014/main" id="{4386DFC5-32D0-48E6-81B5-687D3688F244}"/>
                </a:ext>
              </a:extLst>
            </p:cNvPr>
            <p:cNvSpPr/>
            <p:nvPr/>
          </p:nvSpPr>
          <p:spPr>
            <a:xfrm rot="10800000">
              <a:off x="9157169" y="3241029"/>
              <a:ext cx="209060" cy="175466"/>
            </a:xfrm>
            <a:custGeom>
              <a:avLst/>
              <a:gdLst>
                <a:gd name="connsiteX0" fmla="*/ 196428 w 209060"/>
                <a:gd name="connsiteY0" fmla="*/ 0 h 175466"/>
                <a:gd name="connsiteX1" fmla="*/ 209060 w 209060"/>
                <a:gd name="connsiteY1" fmla="*/ 86996 h 175466"/>
                <a:gd name="connsiteX2" fmla="*/ 196233 w 209060"/>
                <a:gd name="connsiteY2" fmla="*/ 175466 h 175466"/>
                <a:gd name="connsiteX3" fmla="*/ 12466 w 209060"/>
                <a:gd name="connsiteY3" fmla="*/ 105413 h 175466"/>
                <a:gd name="connsiteX4" fmla="*/ 0 w 209060"/>
                <a:gd name="connsiteY4" fmla="*/ 87445 h 175466"/>
                <a:gd name="connsiteX5" fmla="*/ 12391 w 209060"/>
                <a:gd name="connsiteY5" fmla="*/ 69751 h 175466"/>
                <a:gd name="connsiteX6" fmla="*/ 196118 w 209060"/>
                <a:gd name="connsiteY6" fmla="*/ 117 h 17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060" h="175466">
                  <a:moveTo>
                    <a:pt x="196428" y="0"/>
                  </a:moveTo>
                  <a:lnTo>
                    <a:pt x="209060" y="86996"/>
                  </a:lnTo>
                  <a:cubicBezTo>
                    <a:pt x="209060" y="118478"/>
                    <a:pt x="204491" y="148339"/>
                    <a:pt x="196233" y="175466"/>
                  </a:cubicBezTo>
                  <a:lnTo>
                    <a:pt x="12466" y="105413"/>
                  </a:lnTo>
                  <a:lnTo>
                    <a:pt x="0" y="87445"/>
                  </a:lnTo>
                  <a:lnTo>
                    <a:pt x="12391" y="69751"/>
                  </a:lnTo>
                  <a:lnTo>
                    <a:pt x="196118" y="117"/>
                  </a:lnTo>
                  <a:close/>
                </a:path>
              </a:pathLst>
            </a:custGeom>
            <a:solidFill>
              <a:srgbClr val="4B494B"/>
            </a:solidFill>
            <a:ln w="12700">
              <a:miter lim="400000"/>
            </a:ln>
          </p:spPr>
          <p:txBody>
            <a:bodyPr lIns="38100" tIns="38100" rIns="38100" bIns="38100" anchor="ctr"/>
            <a:lstStyle/>
            <a:p>
              <a:endParaRPr sz="3000">
                <a:solidFill>
                  <a:srgbClr val="FFFFFF"/>
                </a:solidFill>
              </a:endParaRPr>
            </a:p>
          </p:txBody>
        </p:sp>
        <p:sp>
          <p:nvSpPr>
            <p:cNvPr id="204" name="Shape">
              <a:extLst>
                <a:ext uri="{FF2B5EF4-FFF2-40B4-BE49-F238E27FC236}">
                  <a16:creationId xmlns:a16="http://schemas.microsoft.com/office/drawing/2014/main" id="{475005F1-0582-4286-8169-8B30E911D146}"/>
                </a:ext>
              </a:extLst>
            </p:cNvPr>
            <p:cNvSpPr/>
            <p:nvPr/>
          </p:nvSpPr>
          <p:spPr>
            <a:xfrm rot="10800000">
              <a:off x="5790589" y="3446159"/>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0" y="11121"/>
                  </a:moveTo>
                  <a:cubicBezTo>
                    <a:pt x="0" y="16029"/>
                    <a:pt x="125" y="20141"/>
                    <a:pt x="297" y="21600"/>
                  </a:cubicBezTo>
                  <a:lnTo>
                    <a:pt x="21600" y="21600"/>
                  </a:lnTo>
                  <a:lnTo>
                    <a:pt x="21600" y="0"/>
                  </a:lnTo>
                  <a:lnTo>
                    <a:pt x="305" y="0"/>
                  </a:lnTo>
                  <a:lnTo>
                    <a:pt x="305" y="553"/>
                  </a:lnTo>
                  <a:cubicBezTo>
                    <a:pt x="128" y="1968"/>
                    <a:pt x="0" y="6146"/>
                    <a:pt x="0" y="11121"/>
                  </a:cubicBezTo>
                  <a:close/>
                </a:path>
              </a:pathLst>
            </a:custGeom>
            <a:solidFill>
              <a:srgbClr val="F6BF69"/>
            </a:solidFill>
            <a:ln w="12700">
              <a:miter lim="400000"/>
            </a:ln>
          </p:spPr>
          <p:txBody>
            <a:bodyPr lIns="38100" tIns="38100" rIns="38100" bIns="38100" anchor="ctr"/>
            <a:lstStyle/>
            <a:p>
              <a:endParaRPr sz="3000">
                <a:solidFill>
                  <a:srgbClr val="FFFFFF"/>
                </a:solidFill>
              </a:endParaRPr>
            </a:p>
          </p:txBody>
        </p:sp>
        <p:sp>
          <p:nvSpPr>
            <p:cNvPr id="205" name="Shape">
              <a:extLst>
                <a:ext uri="{FF2B5EF4-FFF2-40B4-BE49-F238E27FC236}">
                  <a16:creationId xmlns:a16="http://schemas.microsoft.com/office/drawing/2014/main" id="{6D2B974A-3EEB-488E-B2EA-92FE3EC03E5F}"/>
                </a:ext>
              </a:extLst>
            </p:cNvPr>
            <p:cNvSpPr/>
            <p:nvPr/>
          </p:nvSpPr>
          <p:spPr>
            <a:xfrm rot="10800000">
              <a:off x="5793256" y="333185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66"/>
                  </a:moveTo>
                  <a:lnTo>
                    <a:pt x="552" y="619"/>
                  </a:lnTo>
                  <a:cubicBezTo>
                    <a:pt x="247" y="619"/>
                    <a:pt x="0" y="10015"/>
                    <a:pt x="0" y="21600"/>
                  </a:cubicBezTo>
                  <a:lnTo>
                    <a:pt x="21600" y="21600"/>
                  </a:lnTo>
                  <a:lnTo>
                    <a:pt x="21600" y="0"/>
                  </a:lnTo>
                  <a:lnTo>
                    <a:pt x="545" y="0"/>
                  </a:lnTo>
                  <a:cubicBezTo>
                    <a:pt x="547" y="22"/>
                    <a:pt x="549" y="44"/>
                    <a:pt x="552" y="66"/>
                  </a:cubicBezTo>
                  <a:close/>
                </a:path>
              </a:pathLst>
            </a:custGeom>
            <a:solidFill>
              <a:srgbClr val="F1A84E"/>
            </a:solidFill>
            <a:ln w="12700">
              <a:miter lim="400000"/>
            </a:ln>
          </p:spPr>
          <p:txBody>
            <a:bodyPr lIns="38100" tIns="38100" rIns="38100" bIns="38100" anchor="ctr"/>
            <a:lstStyle/>
            <a:p>
              <a:endParaRPr sz="3000">
                <a:solidFill>
                  <a:srgbClr val="FFFFFF"/>
                </a:solidFill>
              </a:endParaRPr>
            </a:p>
          </p:txBody>
        </p:sp>
        <p:sp>
          <p:nvSpPr>
            <p:cNvPr id="206" name="Shape">
              <a:extLst>
                <a:ext uri="{FF2B5EF4-FFF2-40B4-BE49-F238E27FC236}">
                  <a16:creationId xmlns:a16="http://schemas.microsoft.com/office/drawing/2014/main" id="{30C913F4-4888-48C2-822B-A178C238A1D6}"/>
                </a:ext>
              </a:extLst>
            </p:cNvPr>
            <p:cNvSpPr/>
            <p:nvPr/>
          </p:nvSpPr>
          <p:spPr>
            <a:xfrm rot="10800000">
              <a:off x="5793256" y="320931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20981"/>
                  </a:moveTo>
                  <a:lnTo>
                    <a:pt x="552" y="21534"/>
                  </a:lnTo>
                  <a:cubicBezTo>
                    <a:pt x="549" y="21556"/>
                    <a:pt x="547" y="21578"/>
                    <a:pt x="545" y="21600"/>
                  </a:cubicBezTo>
                  <a:lnTo>
                    <a:pt x="21600" y="21600"/>
                  </a:lnTo>
                  <a:lnTo>
                    <a:pt x="21600" y="0"/>
                  </a:lnTo>
                  <a:lnTo>
                    <a:pt x="0" y="0"/>
                  </a:lnTo>
                  <a:cubicBezTo>
                    <a:pt x="0" y="11607"/>
                    <a:pt x="247" y="20981"/>
                    <a:pt x="552" y="20981"/>
                  </a:cubicBezTo>
                  <a:close/>
                </a:path>
              </a:pathLst>
            </a:custGeom>
            <a:solidFill>
              <a:srgbClr val="F0A04D"/>
            </a:solidFill>
            <a:ln w="12700">
              <a:miter lim="400000"/>
            </a:ln>
          </p:spPr>
          <p:txBody>
            <a:bodyPr lIns="38100" tIns="38100" rIns="38100" bIns="38100" anchor="ctr"/>
            <a:lstStyle/>
            <a:p>
              <a:endParaRPr sz="3000">
                <a:solidFill>
                  <a:srgbClr val="FFFFFF"/>
                </a:solidFill>
              </a:endParaRPr>
            </a:p>
          </p:txBody>
        </p:sp>
        <p:sp>
          <p:nvSpPr>
            <p:cNvPr id="207" name="Shape">
              <a:extLst>
                <a:ext uri="{FF2B5EF4-FFF2-40B4-BE49-F238E27FC236}">
                  <a16:creationId xmlns:a16="http://schemas.microsoft.com/office/drawing/2014/main" id="{20F918C6-752C-4370-8E7B-595113DB1398}"/>
                </a:ext>
              </a:extLst>
            </p:cNvPr>
            <p:cNvSpPr/>
            <p:nvPr/>
          </p:nvSpPr>
          <p:spPr>
            <a:xfrm rot="10800000">
              <a:off x="5790589" y="3086764"/>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97" y="0"/>
                  </a:lnTo>
                  <a:cubicBezTo>
                    <a:pt x="125" y="1459"/>
                    <a:pt x="0" y="5571"/>
                    <a:pt x="0" y="10479"/>
                  </a:cubicBezTo>
                  <a:cubicBezTo>
                    <a:pt x="0" y="15476"/>
                    <a:pt x="128" y="19632"/>
                    <a:pt x="305" y="21047"/>
                  </a:cubicBezTo>
                  <a:lnTo>
                    <a:pt x="305" y="21600"/>
                  </a:lnTo>
                  <a:lnTo>
                    <a:pt x="21600" y="21600"/>
                  </a:lnTo>
                  <a:lnTo>
                    <a:pt x="21600" y="0"/>
                  </a:lnTo>
                  <a:close/>
                </a:path>
              </a:pathLst>
            </a:custGeom>
            <a:solidFill>
              <a:srgbClr val="ED8E4A"/>
            </a:solidFill>
            <a:ln w="12700">
              <a:miter lim="400000"/>
            </a:ln>
          </p:spPr>
          <p:txBody>
            <a:bodyPr lIns="38100" tIns="38100" rIns="38100" bIns="38100" anchor="ctr"/>
            <a:lstStyle/>
            <a:p>
              <a:endParaRPr sz="3000">
                <a:solidFill>
                  <a:srgbClr val="FFFFFF"/>
                </a:solidFill>
              </a:endParaRPr>
            </a:p>
          </p:txBody>
        </p:sp>
        <p:grpSp>
          <p:nvGrpSpPr>
            <p:cNvPr id="208" name="Group 86">
              <a:extLst>
                <a:ext uri="{FF2B5EF4-FFF2-40B4-BE49-F238E27FC236}">
                  <a16:creationId xmlns:a16="http://schemas.microsoft.com/office/drawing/2014/main" id="{F9C64157-8D76-4641-9D64-D2F448F0C854}"/>
                </a:ext>
              </a:extLst>
            </p:cNvPr>
            <p:cNvGrpSpPr/>
            <p:nvPr/>
          </p:nvGrpSpPr>
          <p:grpSpPr>
            <a:xfrm rot="10800000">
              <a:off x="5445784" y="3086764"/>
              <a:ext cx="352045" cy="483475"/>
              <a:chOff x="6410420" y="2032990"/>
              <a:chExt cx="352045" cy="496188"/>
            </a:xfrm>
          </p:grpSpPr>
          <p:sp>
            <p:nvSpPr>
              <p:cNvPr id="210" name="Rectangle">
                <a:extLst>
                  <a:ext uri="{FF2B5EF4-FFF2-40B4-BE49-F238E27FC236}">
                    <a16:creationId xmlns:a16="http://schemas.microsoft.com/office/drawing/2014/main" id="{E6198948-6697-416D-B38C-546DFB217F2E}"/>
                  </a:ext>
                </a:extLst>
              </p:cNvPr>
              <p:cNvSpPr/>
              <p:nvPr/>
            </p:nvSpPr>
            <p:spPr>
              <a:xfrm>
                <a:off x="6410420" y="2032990"/>
                <a:ext cx="352045" cy="496188"/>
              </a:xfrm>
              <a:prstGeom prst="rect">
                <a:avLst/>
              </a:prstGeom>
              <a:solidFill>
                <a:srgbClr val="BDBEBD"/>
              </a:solidFill>
              <a:ln w="12700">
                <a:miter lim="400000"/>
              </a:ln>
            </p:spPr>
            <p:txBody>
              <a:bodyPr lIns="38100" tIns="38100" rIns="38100" bIns="38100" anchor="ctr"/>
              <a:lstStyle/>
              <a:p>
                <a:pPr>
                  <a:defRPr sz="3000">
                    <a:solidFill>
                      <a:srgbClr val="FFFFFF"/>
                    </a:solidFill>
                  </a:defRPr>
                </a:pPr>
                <a:endParaRPr/>
              </a:p>
            </p:txBody>
          </p:sp>
          <p:sp>
            <p:nvSpPr>
              <p:cNvPr id="211" name="Rectangle">
                <a:extLst>
                  <a:ext uri="{FF2B5EF4-FFF2-40B4-BE49-F238E27FC236}">
                    <a16:creationId xmlns:a16="http://schemas.microsoft.com/office/drawing/2014/main" id="{5ADF9D64-8E74-4CE0-ABFE-FDDA9C181CA0}"/>
                  </a:ext>
                </a:extLst>
              </p:cNvPr>
              <p:cNvSpPr/>
              <p:nvPr/>
            </p:nvSpPr>
            <p:spPr>
              <a:xfrm>
                <a:off x="66644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212" name="Rectangle">
                <a:extLst>
                  <a:ext uri="{FF2B5EF4-FFF2-40B4-BE49-F238E27FC236}">
                    <a16:creationId xmlns:a16="http://schemas.microsoft.com/office/drawing/2014/main" id="{68912627-663E-406F-A9DE-8FE6F78FC43D}"/>
                  </a:ext>
                </a:extLst>
              </p:cNvPr>
              <p:cNvSpPr/>
              <p:nvPr/>
            </p:nvSpPr>
            <p:spPr>
              <a:xfrm>
                <a:off x="66009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213" name="Rectangle">
                <a:extLst>
                  <a:ext uri="{FF2B5EF4-FFF2-40B4-BE49-F238E27FC236}">
                    <a16:creationId xmlns:a16="http://schemas.microsoft.com/office/drawing/2014/main" id="{0A86F781-DBC6-4701-97D7-A3D21A5C763A}"/>
                  </a:ext>
                </a:extLst>
              </p:cNvPr>
              <p:cNvSpPr/>
              <p:nvPr/>
            </p:nvSpPr>
            <p:spPr>
              <a:xfrm>
                <a:off x="65501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214" name="Rectangle">
                <a:extLst>
                  <a:ext uri="{FF2B5EF4-FFF2-40B4-BE49-F238E27FC236}">
                    <a16:creationId xmlns:a16="http://schemas.microsoft.com/office/drawing/2014/main" id="{3496DB17-2DB4-4EED-8025-C43FFE63E416}"/>
                  </a:ext>
                </a:extLst>
              </p:cNvPr>
              <p:cNvSpPr/>
              <p:nvPr/>
            </p:nvSpPr>
            <p:spPr>
              <a:xfrm>
                <a:off x="64866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grpSp>
        <p:sp>
          <p:nvSpPr>
            <p:cNvPr id="209" name="Shape">
              <a:extLst>
                <a:ext uri="{FF2B5EF4-FFF2-40B4-BE49-F238E27FC236}">
                  <a16:creationId xmlns:a16="http://schemas.microsoft.com/office/drawing/2014/main" id="{ED59B6BD-6D97-49D4-8049-185E053D90D4}"/>
                </a:ext>
              </a:extLst>
            </p:cNvPr>
            <p:cNvSpPr/>
            <p:nvPr/>
          </p:nvSpPr>
          <p:spPr>
            <a:xfrm rot="10800000">
              <a:off x="5168903" y="3086764"/>
              <a:ext cx="283846" cy="483477"/>
            </a:xfrm>
            <a:custGeom>
              <a:avLst/>
              <a:gdLst/>
              <a:ahLst/>
              <a:cxnLst>
                <a:cxn ang="0">
                  <a:pos x="wd2" y="hd2"/>
                </a:cxn>
                <a:cxn ang="5400000">
                  <a:pos x="wd2" y="hd2"/>
                </a:cxn>
                <a:cxn ang="10800000">
                  <a:pos x="wd2" y="hd2"/>
                </a:cxn>
                <a:cxn ang="16200000">
                  <a:pos x="wd2" y="hd2"/>
                </a:cxn>
              </a:cxnLst>
              <a:rect l="0" t="0" r="r" b="b"/>
              <a:pathLst>
                <a:path w="21600" h="21600" extrusionOk="0">
                  <a:moveTo>
                    <a:pt x="21600" y="16956"/>
                  </a:moveTo>
                  <a:lnTo>
                    <a:pt x="21600" y="4638"/>
                  </a:lnTo>
                  <a:cubicBezTo>
                    <a:pt x="21600" y="2079"/>
                    <a:pt x="17966" y="0"/>
                    <a:pt x="13492" y="0"/>
                  </a:cubicBezTo>
                  <a:lnTo>
                    <a:pt x="0" y="0"/>
                  </a:lnTo>
                  <a:lnTo>
                    <a:pt x="0" y="21600"/>
                  </a:lnTo>
                  <a:lnTo>
                    <a:pt x="13492" y="21600"/>
                  </a:lnTo>
                  <a:cubicBezTo>
                    <a:pt x="17976" y="21594"/>
                    <a:pt x="21600" y="19516"/>
                    <a:pt x="21600" y="16956"/>
                  </a:cubicBezTo>
                  <a:close/>
                </a:path>
              </a:pathLst>
            </a:custGeom>
            <a:solidFill>
              <a:srgbClr val="D88480"/>
            </a:solidFill>
            <a:ln w="12700">
              <a:miter lim="400000"/>
            </a:ln>
          </p:spPr>
          <p:txBody>
            <a:bodyPr lIns="38100" tIns="38100" rIns="38100" bIns="38100" anchor="ctr"/>
            <a:lstStyle/>
            <a:p>
              <a:pPr>
                <a:defRPr sz="3000">
                  <a:solidFill>
                    <a:srgbClr val="FFFFFF"/>
                  </a:solidFill>
                </a:defRPr>
              </a:pPr>
              <a:endParaRPr/>
            </a:p>
          </p:txBody>
        </p:sp>
      </p:grpSp>
      <p:sp>
        <p:nvSpPr>
          <p:cNvPr id="215" name="Rectángulo: esquinas redondeadas 214">
            <a:extLst>
              <a:ext uri="{FF2B5EF4-FFF2-40B4-BE49-F238E27FC236}">
                <a16:creationId xmlns:a16="http://schemas.microsoft.com/office/drawing/2014/main" id="{FA5FC3B5-671B-494C-9CCC-8751158C67DD}"/>
              </a:ext>
            </a:extLst>
          </p:cNvPr>
          <p:cNvSpPr/>
          <p:nvPr/>
        </p:nvSpPr>
        <p:spPr>
          <a:xfrm>
            <a:off x="527004" y="5377258"/>
            <a:ext cx="5321467" cy="468094"/>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s-CO" sz="2000" dirty="0"/>
              <a:t>DERECHOS DE PETICIÓN</a:t>
            </a:r>
          </a:p>
        </p:txBody>
      </p:sp>
      <p:sp>
        <p:nvSpPr>
          <p:cNvPr id="216" name="TextBox 39">
            <a:extLst>
              <a:ext uri="{FF2B5EF4-FFF2-40B4-BE49-F238E27FC236}">
                <a16:creationId xmlns:a16="http://schemas.microsoft.com/office/drawing/2014/main" id="{6ED404BB-9CE3-4646-84A9-A0699F178429}"/>
              </a:ext>
            </a:extLst>
          </p:cNvPr>
          <p:cNvSpPr txBox="1"/>
          <p:nvPr/>
        </p:nvSpPr>
        <p:spPr>
          <a:xfrm>
            <a:off x="1490009" y="5764837"/>
            <a:ext cx="4213114" cy="830997"/>
          </a:xfrm>
          <a:prstGeom prst="rect">
            <a:avLst/>
          </a:prstGeom>
          <a:noFill/>
        </p:spPr>
        <p:txBody>
          <a:bodyPr wrap="square" lIns="0" rtlCol="0" anchor="b">
            <a:spAutoFit/>
          </a:bodyPr>
          <a:lstStyle/>
          <a:p>
            <a:r>
              <a:rPr lang="en-US" sz="2800" b="1" noProof="1">
                <a:solidFill>
                  <a:srgbClr val="42B56B"/>
                </a:solidFill>
              </a:rPr>
              <a:t>RESPUESTAS EMITIDAS</a:t>
            </a:r>
          </a:p>
          <a:p>
            <a:r>
              <a:rPr lang="en-US" sz="2000" noProof="1"/>
              <a:t>529 (92 Para Entes de Control)</a:t>
            </a:r>
          </a:p>
        </p:txBody>
      </p:sp>
      <p:grpSp>
        <p:nvGrpSpPr>
          <p:cNvPr id="217" name="Group 8">
            <a:extLst>
              <a:ext uri="{FF2B5EF4-FFF2-40B4-BE49-F238E27FC236}">
                <a16:creationId xmlns:a16="http://schemas.microsoft.com/office/drawing/2014/main" id="{154CA251-DD0E-44EB-9CA0-FF03E2D13A66}"/>
              </a:ext>
            </a:extLst>
          </p:cNvPr>
          <p:cNvGrpSpPr/>
          <p:nvPr/>
        </p:nvGrpSpPr>
        <p:grpSpPr>
          <a:xfrm>
            <a:off x="527004" y="5932125"/>
            <a:ext cx="762114" cy="483477"/>
            <a:chOff x="5168903" y="3086764"/>
            <a:chExt cx="4197675" cy="483477"/>
          </a:xfrm>
        </p:grpSpPr>
        <p:sp>
          <p:nvSpPr>
            <p:cNvPr id="218" name="Freeform: Shape 80">
              <a:extLst>
                <a:ext uri="{FF2B5EF4-FFF2-40B4-BE49-F238E27FC236}">
                  <a16:creationId xmlns:a16="http://schemas.microsoft.com/office/drawing/2014/main" id="{F35A908A-4790-4A20-8156-54E079574048}"/>
                </a:ext>
              </a:extLst>
            </p:cNvPr>
            <p:cNvSpPr/>
            <p:nvPr/>
          </p:nvSpPr>
          <p:spPr>
            <a:xfrm rot="10800000">
              <a:off x="5445783" y="3086764"/>
              <a:ext cx="3920795" cy="483476"/>
            </a:xfrm>
            <a:custGeom>
              <a:avLst/>
              <a:gdLst>
                <a:gd name="connsiteX0" fmla="*/ 602581 w 3920795"/>
                <a:gd name="connsiteY0" fmla="*/ 0 h 483476"/>
                <a:gd name="connsiteX1" fmla="*/ 3577361 w 3920795"/>
                <a:gd name="connsiteY1" fmla="*/ 0 h 483476"/>
                <a:gd name="connsiteX2" fmla="*/ 3648822 w 3920795"/>
                <a:gd name="connsiteY2" fmla="*/ 0 h 483476"/>
                <a:gd name="connsiteX3" fmla="*/ 3677133 w 3920795"/>
                <a:gd name="connsiteY3" fmla="*/ 0 h 483476"/>
                <a:gd name="connsiteX4" fmla="*/ 3708958 w 3920795"/>
                <a:gd name="connsiteY4" fmla="*/ 0 h 483476"/>
                <a:gd name="connsiteX5" fmla="*/ 3737269 w 3920795"/>
                <a:gd name="connsiteY5" fmla="*/ 0 h 483476"/>
                <a:gd name="connsiteX6" fmla="*/ 3769289 w 3920795"/>
                <a:gd name="connsiteY6" fmla="*/ 0 h 483476"/>
                <a:gd name="connsiteX7" fmla="*/ 3797600 w 3920795"/>
                <a:gd name="connsiteY7" fmla="*/ 0 h 483476"/>
                <a:gd name="connsiteX8" fmla="*/ 3829425 w 3920795"/>
                <a:gd name="connsiteY8" fmla="*/ 0 h 483476"/>
                <a:gd name="connsiteX9" fmla="*/ 3857736 w 3920795"/>
                <a:gd name="connsiteY9" fmla="*/ 0 h 483476"/>
                <a:gd name="connsiteX10" fmla="*/ 3920795 w 3920795"/>
                <a:gd name="connsiteY10" fmla="*/ 0 h 483476"/>
                <a:gd name="connsiteX11" fmla="*/ 3920795 w 3920795"/>
                <a:gd name="connsiteY11" fmla="*/ 483476 h 483476"/>
                <a:gd name="connsiteX12" fmla="*/ 3857541 w 3920795"/>
                <a:gd name="connsiteY12" fmla="*/ 483476 h 483476"/>
                <a:gd name="connsiteX13" fmla="*/ 3829230 w 3920795"/>
                <a:gd name="connsiteY13" fmla="*/ 483476 h 483476"/>
                <a:gd name="connsiteX14" fmla="*/ 3797405 w 3920795"/>
                <a:gd name="connsiteY14" fmla="*/ 483476 h 483476"/>
                <a:gd name="connsiteX15" fmla="*/ 3769094 w 3920795"/>
                <a:gd name="connsiteY15" fmla="*/ 483476 h 483476"/>
                <a:gd name="connsiteX16" fmla="*/ 3737269 w 3920795"/>
                <a:gd name="connsiteY16" fmla="*/ 483476 h 483476"/>
                <a:gd name="connsiteX17" fmla="*/ 3708958 w 3920795"/>
                <a:gd name="connsiteY17" fmla="*/ 483476 h 483476"/>
                <a:gd name="connsiteX18" fmla="*/ 3676937 w 3920795"/>
                <a:gd name="connsiteY18" fmla="*/ 483476 h 483476"/>
                <a:gd name="connsiteX19" fmla="*/ 3648627 w 3920795"/>
                <a:gd name="connsiteY19" fmla="*/ 483476 h 483476"/>
                <a:gd name="connsiteX20" fmla="*/ 3577166 w 3920795"/>
                <a:gd name="connsiteY20" fmla="*/ 483476 h 483476"/>
                <a:gd name="connsiteX21" fmla="*/ 602581 w 3920795"/>
                <a:gd name="connsiteY21" fmla="*/ 483476 h 483476"/>
                <a:gd name="connsiteX22" fmla="*/ 511596 w 3920795"/>
                <a:gd name="connsiteY22" fmla="*/ 448961 h 483476"/>
                <a:gd name="connsiteX23" fmla="*/ 196467 w 3920795"/>
                <a:gd name="connsiteY23" fmla="*/ 329614 h 483476"/>
                <a:gd name="connsiteX24" fmla="*/ 12740 w 3920795"/>
                <a:gd name="connsiteY24" fmla="*/ 259980 h 483476"/>
                <a:gd name="connsiteX25" fmla="*/ 12740 w 3920795"/>
                <a:gd name="connsiteY25" fmla="*/ 223496 h 483476"/>
                <a:gd name="connsiteX26" fmla="*/ 196467 w 3920795"/>
                <a:gd name="connsiteY26" fmla="*/ 153862 h 483476"/>
                <a:gd name="connsiteX27" fmla="*/ 511596 w 3920795"/>
                <a:gd name="connsiteY27" fmla="*/ 34515 h 48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20795" h="483476">
                  <a:moveTo>
                    <a:pt x="602581" y="0"/>
                  </a:moveTo>
                  <a:lnTo>
                    <a:pt x="3577361" y="0"/>
                  </a:lnTo>
                  <a:lnTo>
                    <a:pt x="3648822" y="0"/>
                  </a:lnTo>
                  <a:lnTo>
                    <a:pt x="3677133" y="0"/>
                  </a:lnTo>
                  <a:lnTo>
                    <a:pt x="3708958" y="0"/>
                  </a:lnTo>
                  <a:lnTo>
                    <a:pt x="3737269" y="0"/>
                  </a:lnTo>
                  <a:lnTo>
                    <a:pt x="3769289" y="0"/>
                  </a:lnTo>
                  <a:lnTo>
                    <a:pt x="3797600" y="0"/>
                  </a:lnTo>
                  <a:lnTo>
                    <a:pt x="3829425" y="0"/>
                  </a:lnTo>
                  <a:lnTo>
                    <a:pt x="3857736" y="0"/>
                  </a:lnTo>
                  <a:lnTo>
                    <a:pt x="3920795" y="0"/>
                  </a:lnTo>
                  <a:lnTo>
                    <a:pt x="3920795" y="483476"/>
                  </a:lnTo>
                  <a:lnTo>
                    <a:pt x="3857541" y="483476"/>
                  </a:lnTo>
                  <a:lnTo>
                    <a:pt x="3829230" y="483476"/>
                  </a:lnTo>
                  <a:lnTo>
                    <a:pt x="3797405" y="483476"/>
                  </a:lnTo>
                  <a:lnTo>
                    <a:pt x="3769094" y="483476"/>
                  </a:lnTo>
                  <a:lnTo>
                    <a:pt x="3737269" y="483476"/>
                  </a:lnTo>
                  <a:lnTo>
                    <a:pt x="3708958" y="483476"/>
                  </a:lnTo>
                  <a:lnTo>
                    <a:pt x="3676937" y="483476"/>
                  </a:lnTo>
                  <a:lnTo>
                    <a:pt x="3648627" y="483476"/>
                  </a:lnTo>
                  <a:lnTo>
                    <a:pt x="3577166" y="483476"/>
                  </a:lnTo>
                  <a:lnTo>
                    <a:pt x="602581" y="483476"/>
                  </a:lnTo>
                  <a:lnTo>
                    <a:pt x="511596" y="448961"/>
                  </a:lnTo>
                  <a:lnTo>
                    <a:pt x="196467" y="329614"/>
                  </a:lnTo>
                  <a:lnTo>
                    <a:pt x="12740" y="259980"/>
                  </a:lnTo>
                  <a:cubicBezTo>
                    <a:pt x="-4247" y="253422"/>
                    <a:pt x="-4247" y="229920"/>
                    <a:pt x="12740" y="223496"/>
                  </a:cubicBezTo>
                  <a:lnTo>
                    <a:pt x="196467" y="153862"/>
                  </a:lnTo>
                  <a:lnTo>
                    <a:pt x="511596" y="34515"/>
                  </a:lnTo>
                  <a:close/>
                </a:path>
              </a:pathLst>
            </a:custGeom>
            <a:solidFill>
              <a:srgbClr val="EED6C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19" name="Freeform: Shape 81">
              <a:extLst>
                <a:ext uri="{FF2B5EF4-FFF2-40B4-BE49-F238E27FC236}">
                  <a16:creationId xmlns:a16="http://schemas.microsoft.com/office/drawing/2014/main" id="{CF04EC33-D410-4566-9A5F-AFC0440C3E8A}"/>
                </a:ext>
              </a:extLst>
            </p:cNvPr>
            <p:cNvSpPr/>
            <p:nvPr/>
          </p:nvSpPr>
          <p:spPr>
            <a:xfrm rot="10800000">
              <a:off x="9157169" y="3241029"/>
              <a:ext cx="209060" cy="175466"/>
            </a:xfrm>
            <a:custGeom>
              <a:avLst/>
              <a:gdLst>
                <a:gd name="connsiteX0" fmla="*/ 196428 w 209060"/>
                <a:gd name="connsiteY0" fmla="*/ 0 h 175466"/>
                <a:gd name="connsiteX1" fmla="*/ 209060 w 209060"/>
                <a:gd name="connsiteY1" fmla="*/ 86996 h 175466"/>
                <a:gd name="connsiteX2" fmla="*/ 196233 w 209060"/>
                <a:gd name="connsiteY2" fmla="*/ 175466 h 175466"/>
                <a:gd name="connsiteX3" fmla="*/ 12466 w 209060"/>
                <a:gd name="connsiteY3" fmla="*/ 105413 h 175466"/>
                <a:gd name="connsiteX4" fmla="*/ 0 w 209060"/>
                <a:gd name="connsiteY4" fmla="*/ 87445 h 175466"/>
                <a:gd name="connsiteX5" fmla="*/ 12391 w 209060"/>
                <a:gd name="connsiteY5" fmla="*/ 69751 h 175466"/>
                <a:gd name="connsiteX6" fmla="*/ 196118 w 209060"/>
                <a:gd name="connsiteY6" fmla="*/ 117 h 17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060" h="175466">
                  <a:moveTo>
                    <a:pt x="196428" y="0"/>
                  </a:moveTo>
                  <a:lnTo>
                    <a:pt x="209060" y="86996"/>
                  </a:lnTo>
                  <a:cubicBezTo>
                    <a:pt x="209060" y="118478"/>
                    <a:pt x="204491" y="148339"/>
                    <a:pt x="196233" y="175466"/>
                  </a:cubicBezTo>
                  <a:lnTo>
                    <a:pt x="12466" y="105413"/>
                  </a:lnTo>
                  <a:lnTo>
                    <a:pt x="0" y="87445"/>
                  </a:lnTo>
                  <a:lnTo>
                    <a:pt x="12391" y="69751"/>
                  </a:lnTo>
                  <a:lnTo>
                    <a:pt x="196118" y="117"/>
                  </a:lnTo>
                  <a:close/>
                </a:path>
              </a:pathLst>
            </a:custGeom>
            <a:solidFill>
              <a:srgbClr val="4B494B"/>
            </a:solidFill>
            <a:ln w="12700">
              <a:miter lim="400000"/>
            </a:ln>
          </p:spPr>
          <p:txBody>
            <a:bodyPr lIns="38100" tIns="38100" rIns="38100" bIns="38100" anchor="ctr"/>
            <a:lstStyle/>
            <a:p>
              <a:endParaRPr sz="3000">
                <a:solidFill>
                  <a:srgbClr val="FFFFFF"/>
                </a:solidFill>
              </a:endParaRPr>
            </a:p>
          </p:txBody>
        </p:sp>
        <p:sp>
          <p:nvSpPr>
            <p:cNvPr id="220" name="Shape">
              <a:extLst>
                <a:ext uri="{FF2B5EF4-FFF2-40B4-BE49-F238E27FC236}">
                  <a16:creationId xmlns:a16="http://schemas.microsoft.com/office/drawing/2014/main" id="{A4359F52-789A-4DF4-94F8-C1222A3744AE}"/>
                </a:ext>
              </a:extLst>
            </p:cNvPr>
            <p:cNvSpPr/>
            <p:nvPr/>
          </p:nvSpPr>
          <p:spPr>
            <a:xfrm rot="10800000">
              <a:off x="5790589" y="3446159"/>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0" y="11121"/>
                  </a:moveTo>
                  <a:cubicBezTo>
                    <a:pt x="0" y="16029"/>
                    <a:pt x="125" y="20141"/>
                    <a:pt x="297" y="21600"/>
                  </a:cubicBezTo>
                  <a:lnTo>
                    <a:pt x="21600" y="21600"/>
                  </a:lnTo>
                  <a:lnTo>
                    <a:pt x="21600" y="0"/>
                  </a:lnTo>
                  <a:lnTo>
                    <a:pt x="305" y="0"/>
                  </a:lnTo>
                  <a:lnTo>
                    <a:pt x="305" y="553"/>
                  </a:lnTo>
                  <a:cubicBezTo>
                    <a:pt x="128" y="1968"/>
                    <a:pt x="0" y="6146"/>
                    <a:pt x="0" y="11121"/>
                  </a:cubicBezTo>
                  <a:close/>
                </a:path>
              </a:pathLst>
            </a:custGeom>
            <a:solidFill>
              <a:srgbClr val="F6BF69"/>
            </a:solidFill>
            <a:ln w="12700">
              <a:miter lim="400000"/>
            </a:ln>
          </p:spPr>
          <p:txBody>
            <a:bodyPr lIns="38100" tIns="38100" rIns="38100" bIns="38100" anchor="ctr"/>
            <a:lstStyle/>
            <a:p>
              <a:endParaRPr sz="3000">
                <a:solidFill>
                  <a:srgbClr val="FFFFFF"/>
                </a:solidFill>
              </a:endParaRPr>
            </a:p>
          </p:txBody>
        </p:sp>
        <p:sp>
          <p:nvSpPr>
            <p:cNvPr id="221" name="Shape">
              <a:extLst>
                <a:ext uri="{FF2B5EF4-FFF2-40B4-BE49-F238E27FC236}">
                  <a16:creationId xmlns:a16="http://schemas.microsoft.com/office/drawing/2014/main" id="{FA09C152-EB84-49DA-BE03-A9FA7276FE2C}"/>
                </a:ext>
              </a:extLst>
            </p:cNvPr>
            <p:cNvSpPr/>
            <p:nvPr/>
          </p:nvSpPr>
          <p:spPr>
            <a:xfrm rot="10800000">
              <a:off x="5793256" y="333185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66"/>
                  </a:moveTo>
                  <a:lnTo>
                    <a:pt x="552" y="619"/>
                  </a:lnTo>
                  <a:cubicBezTo>
                    <a:pt x="247" y="619"/>
                    <a:pt x="0" y="10015"/>
                    <a:pt x="0" y="21600"/>
                  </a:cubicBezTo>
                  <a:lnTo>
                    <a:pt x="21600" y="21600"/>
                  </a:lnTo>
                  <a:lnTo>
                    <a:pt x="21600" y="0"/>
                  </a:lnTo>
                  <a:lnTo>
                    <a:pt x="545" y="0"/>
                  </a:lnTo>
                  <a:cubicBezTo>
                    <a:pt x="547" y="22"/>
                    <a:pt x="549" y="44"/>
                    <a:pt x="552" y="66"/>
                  </a:cubicBezTo>
                  <a:close/>
                </a:path>
              </a:pathLst>
            </a:custGeom>
            <a:solidFill>
              <a:srgbClr val="F1A84E"/>
            </a:solidFill>
            <a:ln w="12700">
              <a:miter lim="400000"/>
            </a:ln>
          </p:spPr>
          <p:txBody>
            <a:bodyPr lIns="38100" tIns="38100" rIns="38100" bIns="38100" anchor="ctr"/>
            <a:lstStyle/>
            <a:p>
              <a:endParaRPr sz="3000">
                <a:solidFill>
                  <a:srgbClr val="FFFFFF"/>
                </a:solidFill>
              </a:endParaRPr>
            </a:p>
          </p:txBody>
        </p:sp>
        <p:sp>
          <p:nvSpPr>
            <p:cNvPr id="222" name="Shape">
              <a:extLst>
                <a:ext uri="{FF2B5EF4-FFF2-40B4-BE49-F238E27FC236}">
                  <a16:creationId xmlns:a16="http://schemas.microsoft.com/office/drawing/2014/main" id="{CAE6CA39-E68D-4D67-8353-C455944AA678}"/>
                </a:ext>
              </a:extLst>
            </p:cNvPr>
            <p:cNvSpPr/>
            <p:nvPr/>
          </p:nvSpPr>
          <p:spPr>
            <a:xfrm rot="10800000">
              <a:off x="5793256" y="320931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20981"/>
                  </a:moveTo>
                  <a:lnTo>
                    <a:pt x="552" y="21534"/>
                  </a:lnTo>
                  <a:cubicBezTo>
                    <a:pt x="549" y="21556"/>
                    <a:pt x="547" y="21578"/>
                    <a:pt x="545" y="21600"/>
                  </a:cubicBezTo>
                  <a:lnTo>
                    <a:pt x="21600" y="21600"/>
                  </a:lnTo>
                  <a:lnTo>
                    <a:pt x="21600" y="0"/>
                  </a:lnTo>
                  <a:lnTo>
                    <a:pt x="0" y="0"/>
                  </a:lnTo>
                  <a:cubicBezTo>
                    <a:pt x="0" y="11607"/>
                    <a:pt x="247" y="20981"/>
                    <a:pt x="552" y="20981"/>
                  </a:cubicBezTo>
                  <a:close/>
                </a:path>
              </a:pathLst>
            </a:custGeom>
            <a:solidFill>
              <a:srgbClr val="F0A04D"/>
            </a:solidFill>
            <a:ln w="12700">
              <a:miter lim="400000"/>
            </a:ln>
          </p:spPr>
          <p:txBody>
            <a:bodyPr lIns="38100" tIns="38100" rIns="38100" bIns="38100" anchor="ctr"/>
            <a:lstStyle/>
            <a:p>
              <a:endParaRPr sz="3000">
                <a:solidFill>
                  <a:srgbClr val="FFFFFF"/>
                </a:solidFill>
              </a:endParaRPr>
            </a:p>
          </p:txBody>
        </p:sp>
        <p:sp>
          <p:nvSpPr>
            <p:cNvPr id="223" name="Shape">
              <a:extLst>
                <a:ext uri="{FF2B5EF4-FFF2-40B4-BE49-F238E27FC236}">
                  <a16:creationId xmlns:a16="http://schemas.microsoft.com/office/drawing/2014/main" id="{E671395F-DE1D-477E-9DBB-FD07A7A69563}"/>
                </a:ext>
              </a:extLst>
            </p:cNvPr>
            <p:cNvSpPr/>
            <p:nvPr/>
          </p:nvSpPr>
          <p:spPr>
            <a:xfrm rot="10800000">
              <a:off x="5790589" y="3086764"/>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97" y="0"/>
                  </a:lnTo>
                  <a:cubicBezTo>
                    <a:pt x="125" y="1459"/>
                    <a:pt x="0" y="5571"/>
                    <a:pt x="0" y="10479"/>
                  </a:cubicBezTo>
                  <a:cubicBezTo>
                    <a:pt x="0" y="15476"/>
                    <a:pt x="128" y="19632"/>
                    <a:pt x="305" y="21047"/>
                  </a:cubicBezTo>
                  <a:lnTo>
                    <a:pt x="305" y="21600"/>
                  </a:lnTo>
                  <a:lnTo>
                    <a:pt x="21600" y="21600"/>
                  </a:lnTo>
                  <a:lnTo>
                    <a:pt x="21600" y="0"/>
                  </a:lnTo>
                  <a:close/>
                </a:path>
              </a:pathLst>
            </a:custGeom>
            <a:solidFill>
              <a:srgbClr val="ED8E4A"/>
            </a:solidFill>
            <a:ln w="12700">
              <a:miter lim="400000"/>
            </a:ln>
          </p:spPr>
          <p:txBody>
            <a:bodyPr lIns="38100" tIns="38100" rIns="38100" bIns="38100" anchor="ctr"/>
            <a:lstStyle/>
            <a:p>
              <a:endParaRPr sz="3000">
                <a:solidFill>
                  <a:srgbClr val="FFFFFF"/>
                </a:solidFill>
              </a:endParaRPr>
            </a:p>
          </p:txBody>
        </p:sp>
        <p:grpSp>
          <p:nvGrpSpPr>
            <p:cNvPr id="224" name="Group 86">
              <a:extLst>
                <a:ext uri="{FF2B5EF4-FFF2-40B4-BE49-F238E27FC236}">
                  <a16:creationId xmlns:a16="http://schemas.microsoft.com/office/drawing/2014/main" id="{F9DB3FA8-23F1-438F-AD0D-BE8C11796E06}"/>
                </a:ext>
              </a:extLst>
            </p:cNvPr>
            <p:cNvGrpSpPr/>
            <p:nvPr/>
          </p:nvGrpSpPr>
          <p:grpSpPr>
            <a:xfrm rot="10800000">
              <a:off x="5445784" y="3086764"/>
              <a:ext cx="352045" cy="483475"/>
              <a:chOff x="6410420" y="2032990"/>
              <a:chExt cx="352045" cy="496188"/>
            </a:xfrm>
          </p:grpSpPr>
          <p:sp>
            <p:nvSpPr>
              <p:cNvPr id="226" name="Rectangle">
                <a:extLst>
                  <a:ext uri="{FF2B5EF4-FFF2-40B4-BE49-F238E27FC236}">
                    <a16:creationId xmlns:a16="http://schemas.microsoft.com/office/drawing/2014/main" id="{6AEBE4A7-93A7-468F-B56C-87324DB0BAC5}"/>
                  </a:ext>
                </a:extLst>
              </p:cNvPr>
              <p:cNvSpPr/>
              <p:nvPr/>
            </p:nvSpPr>
            <p:spPr>
              <a:xfrm>
                <a:off x="6410420" y="2032990"/>
                <a:ext cx="352045" cy="496188"/>
              </a:xfrm>
              <a:prstGeom prst="rect">
                <a:avLst/>
              </a:prstGeom>
              <a:solidFill>
                <a:srgbClr val="BDBEBD"/>
              </a:solidFill>
              <a:ln w="12700">
                <a:miter lim="400000"/>
              </a:ln>
            </p:spPr>
            <p:txBody>
              <a:bodyPr lIns="38100" tIns="38100" rIns="38100" bIns="38100" anchor="ctr"/>
              <a:lstStyle/>
              <a:p>
                <a:pPr>
                  <a:defRPr sz="3000">
                    <a:solidFill>
                      <a:srgbClr val="FFFFFF"/>
                    </a:solidFill>
                  </a:defRPr>
                </a:pPr>
                <a:endParaRPr/>
              </a:p>
            </p:txBody>
          </p:sp>
          <p:sp>
            <p:nvSpPr>
              <p:cNvPr id="227" name="Rectangle">
                <a:extLst>
                  <a:ext uri="{FF2B5EF4-FFF2-40B4-BE49-F238E27FC236}">
                    <a16:creationId xmlns:a16="http://schemas.microsoft.com/office/drawing/2014/main" id="{97AE4E63-8A0E-4727-A12C-B8F992148DA3}"/>
                  </a:ext>
                </a:extLst>
              </p:cNvPr>
              <p:cNvSpPr/>
              <p:nvPr/>
            </p:nvSpPr>
            <p:spPr>
              <a:xfrm>
                <a:off x="66644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228" name="Rectangle">
                <a:extLst>
                  <a:ext uri="{FF2B5EF4-FFF2-40B4-BE49-F238E27FC236}">
                    <a16:creationId xmlns:a16="http://schemas.microsoft.com/office/drawing/2014/main" id="{1075F328-60BA-44EA-9CEF-500D6448B9B6}"/>
                  </a:ext>
                </a:extLst>
              </p:cNvPr>
              <p:cNvSpPr/>
              <p:nvPr/>
            </p:nvSpPr>
            <p:spPr>
              <a:xfrm>
                <a:off x="66009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229" name="Rectangle">
                <a:extLst>
                  <a:ext uri="{FF2B5EF4-FFF2-40B4-BE49-F238E27FC236}">
                    <a16:creationId xmlns:a16="http://schemas.microsoft.com/office/drawing/2014/main" id="{CE821073-84B6-422C-A14D-704FD2F38075}"/>
                  </a:ext>
                </a:extLst>
              </p:cNvPr>
              <p:cNvSpPr/>
              <p:nvPr/>
            </p:nvSpPr>
            <p:spPr>
              <a:xfrm>
                <a:off x="65501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230" name="Rectangle">
                <a:extLst>
                  <a:ext uri="{FF2B5EF4-FFF2-40B4-BE49-F238E27FC236}">
                    <a16:creationId xmlns:a16="http://schemas.microsoft.com/office/drawing/2014/main" id="{F104993A-5998-49E7-8896-70B60E5D02A6}"/>
                  </a:ext>
                </a:extLst>
              </p:cNvPr>
              <p:cNvSpPr/>
              <p:nvPr/>
            </p:nvSpPr>
            <p:spPr>
              <a:xfrm>
                <a:off x="64866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grpSp>
        <p:sp>
          <p:nvSpPr>
            <p:cNvPr id="225" name="Shape">
              <a:extLst>
                <a:ext uri="{FF2B5EF4-FFF2-40B4-BE49-F238E27FC236}">
                  <a16:creationId xmlns:a16="http://schemas.microsoft.com/office/drawing/2014/main" id="{B7E878D2-B3B4-4227-8BD2-0C5FC5F7A5E6}"/>
                </a:ext>
              </a:extLst>
            </p:cNvPr>
            <p:cNvSpPr/>
            <p:nvPr/>
          </p:nvSpPr>
          <p:spPr>
            <a:xfrm rot="10800000">
              <a:off x="5168903" y="3086764"/>
              <a:ext cx="283846" cy="483477"/>
            </a:xfrm>
            <a:custGeom>
              <a:avLst/>
              <a:gdLst/>
              <a:ahLst/>
              <a:cxnLst>
                <a:cxn ang="0">
                  <a:pos x="wd2" y="hd2"/>
                </a:cxn>
                <a:cxn ang="5400000">
                  <a:pos x="wd2" y="hd2"/>
                </a:cxn>
                <a:cxn ang="10800000">
                  <a:pos x="wd2" y="hd2"/>
                </a:cxn>
                <a:cxn ang="16200000">
                  <a:pos x="wd2" y="hd2"/>
                </a:cxn>
              </a:cxnLst>
              <a:rect l="0" t="0" r="r" b="b"/>
              <a:pathLst>
                <a:path w="21600" h="21600" extrusionOk="0">
                  <a:moveTo>
                    <a:pt x="21600" y="16956"/>
                  </a:moveTo>
                  <a:lnTo>
                    <a:pt x="21600" y="4638"/>
                  </a:lnTo>
                  <a:cubicBezTo>
                    <a:pt x="21600" y="2079"/>
                    <a:pt x="17966" y="0"/>
                    <a:pt x="13492" y="0"/>
                  </a:cubicBezTo>
                  <a:lnTo>
                    <a:pt x="0" y="0"/>
                  </a:lnTo>
                  <a:lnTo>
                    <a:pt x="0" y="21600"/>
                  </a:lnTo>
                  <a:lnTo>
                    <a:pt x="13492" y="21600"/>
                  </a:lnTo>
                  <a:cubicBezTo>
                    <a:pt x="17976" y="21594"/>
                    <a:pt x="21600" y="19516"/>
                    <a:pt x="21600" y="16956"/>
                  </a:cubicBezTo>
                  <a:close/>
                </a:path>
              </a:pathLst>
            </a:custGeom>
            <a:solidFill>
              <a:srgbClr val="D88480"/>
            </a:solidFill>
            <a:ln w="12700">
              <a:miter lim="400000"/>
            </a:ln>
          </p:spPr>
          <p:txBody>
            <a:bodyPr lIns="38100" tIns="38100" rIns="38100" bIns="38100" anchor="ctr"/>
            <a:lstStyle/>
            <a:p>
              <a:pPr>
                <a:defRPr sz="3000">
                  <a:solidFill>
                    <a:srgbClr val="FFFFFF"/>
                  </a:solidFill>
                </a:defRPr>
              </a:pPr>
              <a:endParaRPr/>
            </a:p>
          </p:txBody>
        </p:sp>
      </p:grpSp>
      <p:sp>
        <p:nvSpPr>
          <p:cNvPr id="231" name="CuadroTexto 230">
            <a:extLst>
              <a:ext uri="{FF2B5EF4-FFF2-40B4-BE49-F238E27FC236}">
                <a16:creationId xmlns:a16="http://schemas.microsoft.com/office/drawing/2014/main" id="{95016E7E-878E-4BDD-B059-8F9BD0BAF37F}"/>
              </a:ext>
            </a:extLst>
          </p:cNvPr>
          <p:cNvSpPr txBox="1"/>
          <p:nvPr/>
        </p:nvSpPr>
        <p:spPr>
          <a:xfrm>
            <a:off x="7801522" y="6071693"/>
            <a:ext cx="4788043" cy="400110"/>
          </a:xfrm>
          <a:prstGeom prst="rect">
            <a:avLst/>
          </a:prstGeom>
          <a:noFill/>
        </p:spPr>
        <p:txBody>
          <a:bodyPr wrap="square" rtlCol="0">
            <a:spAutoFit/>
          </a:bodyPr>
          <a:lstStyle/>
          <a:p>
            <a:pPr algn="ctr"/>
            <a:r>
              <a:rPr lang="es-ES" sz="2000" dirty="0">
                <a:solidFill>
                  <a:srgbClr val="000A8B"/>
                </a:solidFill>
              </a:rPr>
              <a:t>Agosto – Noviembre 2020.</a:t>
            </a:r>
            <a:endParaRPr lang="es-ES" dirty="0">
              <a:solidFill>
                <a:srgbClr val="000A8B"/>
              </a:solidFill>
            </a:endParaRPr>
          </a:p>
        </p:txBody>
      </p:sp>
    </p:spTree>
    <p:extLst>
      <p:ext uri="{BB962C8B-B14F-4D97-AF65-F5344CB8AC3E}">
        <p14:creationId xmlns:p14="http://schemas.microsoft.com/office/powerpoint/2010/main" val="206423239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5AFA81C1-066F-4B5D-A639-7FAFDB8BFC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E134D940-46D3-4A86-AE53-03922B7653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4E9F15AB-311A-4314-A34C-4F61062632C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7" name="TextBox 39">
            <a:extLst>
              <a:ext uri="{FF2B5EF4-FFF2-40B4-BE49-F238E27FC236}">
                <a16:creationId xmlns:a16="http://schemas.microsoft.com/office/drawing/2014/main" id="{316B32E1-4F6C-4497-AE48-6B7EE2EDB7EE}"/>
              </a:ext>
            </a:extLst>
          </p:cNvPr>
          <p:cNvSpPr txBox="1"/>
          <p:nvPr/>
        </p:nvSpPr>
        <p:spPr>
          <a:xfrm>
            <a:off x="1501186" y="1505262"/>
            <a:ext cx="5016562" cy="1138773"/>
          </a:xfrm>
          <a:prstGeom prst="rect">
            <a:avLst/>
          </a:prstGeom>
          <a:noFill/>
        </p:spPr>
        <p:txBody>
          <a:bodyPr wrap="square" lIns="0" rtlCol="0" anchor="b">
            <a:spAutoFit/>
          </a:bodyPr>
          <a:lstStyle/>
          <a:p>
            <a:r>
              <a:rPr lang="en-US" sz="2800" b="1" noProof="1">
                <a:solidFill>
                  <a:srgbClr val="42B56B"/>
                </a:solidFill>
              </a:rPr>
              <a:t>RECUPERACIÓN DE CARTERA</a:t>
            </a:r>
          </a:p>
          <a:p>
            <a:r>
              <a:rPr lang="en-US" sz="2000" noProof="1"/>
              <a:t>$ 410.762.371 ($1.224 Millones) </a:t>
            </a:r>
          </a:p>
          <a:p>
            <a:r>
              <a:rPr lang="en-US" sz="2000" noProof="1"/>
              <a:t>(3 FMI $791 Millones)</a:t>
            </a:r>
          </a:p>
        </p:txBody>
      </p:sp>
      <p:grpSp>
        <p:nvGrpSpPr>
          <p:cNvPr id="46" name="Group 8">
            <a:extLst>
              <a:ext uri="{FF2B5EF4-FFF2-40B4-BE49-F238E27FC236}">
                <a16:creationId xmlns:a16="http://schemas.microsoft.com/office/drawing/2014/main" id="{81D3FD25-040D-4F8D-BDBC-6725ED2D8A47}"/>
              </a:ext>
            </a:extLst>
          </p:cNvPr>
          <p:cNvGrpSpPr/>
          <p:nvPr/>
        </p:nvGrpSpPr>
        <p:grpSpPr>
          <a:xfrm>
            <a:off x="538181" y="1725368"/>
            <a:ext cx="762114" cy="483477"/>
            <a:chOff x="5168903" y="3086764"/>
            <a:chExt cx="4197675" cy="483477"/>
          </a:xfrm>
        </p:grpSpPr>
        <p:sp>
          <p:nvSpPr>
            <p:cNvPr id="48" name="Freeform: Shape 80">
              <a:extLst>
                <a:ext uri="{FF2B5EF4-FFF2-40B4-BE49-F238E27FC236}">
                  <a16:creationId xmlns:a16="http://schemas.microsoft.com/office/drawing/2014/main" id="{1CC82771-34D7-40F3-8387-08E9F5A2D227}"/>
                </a:ext>
              </a:extLst>
            </p:cNvPr>
            <p:cNvSpPr/>
            <p:nvPr/>
          </p:nvSpPr>
          <p:spPr>
            <a:xfrm rot="10800000">
              <a:off x="5445783" y="3086764"/>
              <a:ext cx="3920795" cy="483476"/>
            </a:xfrm>
            <a:custGeom>
              <a:avLst/>
              <a:gdLst>
                <a:gd name="connsiteX0" fmla="*/ 602581 w 3920795"/>
                <a:gd name="connsiteY0" fmla="*/ 0 h 483476"/>
                <a:gd name="connsiteX1" fmla="*/ 3577361 w 3920795"/>
                <a:gd name="connsiteY1" fmla="*/ 0 h 483476"/>
                <a:gd name="connsiteX2" fmla="*/ 3648822 w 3920795"/>
                <a:gd name="connsiteY2" fmla="*/ 0 h 483476"/>
                <a:gd name="connsiteX3" fmla="*/ 3677133 w 3920795"/>
                <a:gd name="connsiteY3" fmla="*/ 0 h 483476"/>
                <a:gd name="connsiteX4" fmla="*/ 3708958 w 3920795"/>
                <a:gd name="connsiteY4" fmla="*/ 0 h 483476"/>
                <a:gd name="connsiteX5" fmla="*/ 3737269 w 3920795"/>
                <a:gd name="connsiteY5" fmla="*/ 0 h 483476"/>
                <a:gd name="connsiteX6" fmla="*/ 3769289 w 3920795"/>
                <a:gd name="connsiteY6" fmla="*/ 0 h 483476"/>
                <a:gd name="connsiteX7" fmla="*/ 3797600 w 3920795"/>
                <a:gd name="connsiteY7" fmla="*/ 0 h 483476"/>
                <a:gd name="connsiteX8" fmla="*/ 3829425 w 3920795"/>
                <a:gd name="connsiteY8" fmla="*/ 0 h 483476"/>
                <a:gd name="connsiteX9" fmla="*/ 3857736 w 3920795"/>
                <a:gd name="connsiteY9" fmla="*/ 0 h 483476"/>
                <a:gd name="connsiteX10" fmla="*/ 3920795 w 3920795"/>
                <a:gd name="connsiteY10" fmla="*/ 0 h 483476"/>
                <a:gd name="connsiteX11" fmla="*/ 3920795 w 3920795"/>
                <a:gd name="connsiteY11" fmla="*/ 483476 h 483476"/>
                <a:gd name="connsiteX12" fmla="*/ 3857541 w 3920795"/>
                <a:gd name="connsiteY12" fmla="*/ 483476 h 483476"/>
                <a:gd name="connsiteX13" fmla="*/ 3829230 w 3920795"/>
                <a:gd name="connsiteY13" fmla="*/ 483476 h 483476"/>
                <a:gd name="connsiteX14" fmla="*/ 3797405 w 3920795"/>
                <a:gd name="connsiteY14" fmla="*/ 483476 h 483476"/>
                <a:gd name="connsiteX15" fmla="*/ 3769094 w 3920795"/>
                <a:gd name="connsiteY15" fmla="*/ 483476 h 483476"/>
                <a:gd name="connsiteX16" fmla="*/ 3737269 w 3920795"/>
                <a:gd name="connsiteY16" fmla="*/ 483476 h 483476"/>
                <a:gd name="connsiteX17" fmla="*/ 3708958 w 3920795"/>
                <a:gd name="connsiteY17" fmla="*/ 483476 h 483476"/>
                <a:gd name="connsiteX18" fmla="*/ 3676937 w 3920795"/>
                <a:gd name="connsiteY18" fmla="*/ 483476 h 483476"/>
                <a:gd name="connsiteX19" fmla="*/ 3648627 w 3920795"/>
                <a:gd name="connsiteY19" fmla="*/ 483476 h 483476"/>
                <a:gd name="connsiteX20" fmla="*/ 3577166 w 3920795"/>
                <a:gd name="connsiteY20" fmla="*/ 483476 h 483476"/>
                <a:gd name="connsiteX21" fmla="*/ 602581 w 3920795"/>
                <a:gd name="connsiteY21" fmla="*/ 483476 h 483476"/>
                <a:gd name="connsiteX22" fmla="*/ 511596 w 3920795"/>
                <a:gd name="connsiteY22" fmla="*/ 448961 h 483476"/>
                <a:gd name="connsiteX23" fmla="*/ 196467 w 3920795"/>
                <a:gd name="connsiteY23" fmla="*/ 329614 h 483476"/>
                <a:gd name="connsiteX24" fmla="*/ 12740 w 3920795"/>
                <a:gd name="connsiteY24" fmla="*/ 259980 h 483476"/>
                <a:gd name="connsiteX25" fmla="*/ 12740 w 3920795"/>
                <a:gd name="connsiteY25" fmla="*/ 223496 h 483476"/>
                <a:gd name="connsiteX26" fmla="*/ 196467 w 3920795"/>
                <a:gd name="connsiteY26" fmla="*/ 153862 h 483476"/>
                <a:gd name="connsiteX27" fmla="*/ 511596 w 3920795"/>
                <a:gd name="connsiteY27" fmla="*/ 34515 h 48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20795" h="483476">
                  <a:moveTo>
                    <a:pt x="602581" y="0"/>
                  </a:moveTo>
                  <a:lnTo>
                    <a:pt x="3577361" y="0"/>
                  </a:lnTo>
                  <a:lnTo>
                    <a:pt x="3648822" y="0"/>
                  </a:lnTo>
                  <a:lnTo>
                    <a:pt x="3677133" y="0"/>
                  </a:lnTo>
                  <a:lnTo>
                    <a:pt x="3708958" y="0"/>
                  </a:lnTo>
                  <a:lnTo>
                    <a:pt x="3737269" y="0"/>
                  </a:lnTo>
                  <a:lnTo>
                    <a:pt x="3769289" y="0"/>
                  </a:lnTo>
                  <a:lnTo>
                    <a:pt x="3797600" y="0"/>
                  </a:lnTo>
                  <a:lnTo>
                    <a:pt x="3829425" y="0"/>
                  </a:lnTo>
                  <a:lnTo>
                    <a:pt x="3857736" y="0"/>
                  </a:lnTo>
                  <a:lnTo>
                    <a:pt x="3920795" y="0"/>
                  </a:lnTo>
                  <a:lnTo>
                    <a:pt x="3920795" y="483476"/>
                  </a:lnTo>
                  <a:lnTo>
                    <a:pt x="3857541" y="483476"/>
                  </a:lnTo>
                  <a:lnTo>
                    <a:pt x="3829230" y="483476"/>
                  </a:lnTo>
                  <a:lnTo>
                    <a:pt x="3797405" y="483476"/>
                  </a:lnTo>
                  <a:lnTo>
                    <a:pt x="3769094" y="483476"/>
                  </a:lnTo>
                  <a:lnTo>
                    <a:pt x="3737269" y="483476"/>
                  </a:lnTo>
                  <a:lnTo>
                    <a:pt x="3708958" y="483476"/>
                  </a:lnTo>
                  <a:lnTo>
                    <a:pt x="3676937" y="483476"/>
                  </a:lnTo>
                  <a:lnTo>
                    <a:pt x="3648627" y="483476"/>
                  </a:lnTo>
                  <a:lnTo>
                    <a:pt x="3577166" y="483476"/>
                  </a:lnTo>
                  <a:lnTo>
                    <a:pt x="602581" y="483476"/>
                  </a:lnTo>
                  <a:lnTo>
                    <a:pt x="511596" y="448961"/>
                  </a:lnTo>
                  <a:lnTo>
                    <a:pt x="196467" y="329614"/>
                  </a:lnTo>
                  <a:lnTo>
                    <a:pt x="12740" y="259980"/>
                  </a:lnTo>
                  <a:cubicBezTo>
                    <a:pt x="-4247" y="253422"/>
                    <a:pt x="-4247" y="229920"/>
                    <a:pt x="12740" y="223496"/>
                  </a:cubicBezTo>
                  <a:lnTo>
                    <a:pt x="196467" y="153862"/>
                  </a:lnTo>
                  <a:lnTo>
                    <a:pt x="511596" y="34515"/>
                  </a:lnTo>
                  <a:close/>
                </a:path>
              </a:pathLst>
            </a:custGeom>
            <a:solidFill>
              <a:srgbClr val="EED6C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49" name="Freeform: Shape 81">
              <a:extLst>
                <a:ext uri="{FF2B5EF4-FFF2-40B4-BE49-F238E27FC236}">
                  <a16:creationId xmlns:a16="http://schemas.microsoft.com/office/drawing/2014/main" id="{B3128E39-AF9E-44A0-BCCF-9620EFA0F667}"/>
                </a:ext>
              </a:extLst>
            </p:cNvPr>
            <p:cNvSpPr/>
            <p:nvPr/>
          </p:nvSpPr>
          <p:spPr>
            <a:xfrm rot="10800000">
              <a:off x="9157169" y="3241029"/>
              <a:ext cx="209060" cy="175466"/>
            </a:xfrm>
            <a:custGeom>
              <a:avLst/>
              <a:gdLst>
                <a:gd name="connsiteX0" fmla="*/ 196428 w 209060"/>
                <a:gd name="connsiteY0" fmla="*/ 0 h 175466"/>
                <a:gd name="connsiteX1" fmla="*/ 209060 w 209060"/>
                <a:gd name="connsiteY1" fmla="*/ 86996 h 175466"/>
                <a:gd name="connsiteX2" fmla="*/ 196233 w 209060"/>
                <a:gd name="connsiteY2" fmla="*/ 175466 h 175466"/>
                <a:gd name="connsiteX3" fmla="*/ 12466 w 209060"/>
                <a:gd name="connsiteY3" fmla="*/ 105413 h 175466"/>
                <a:gd name="connsiteX4" fmla="*/ 0 w 209060"/>
                <a:gd name="connsiteY4" fmla="*/ 87445 h 175466"/>
                <a:gd name="connsiteX5" fmla="*/ 12391 w 209060"/>
                <a:gd name="connsiteY5" fmla="*/ 69751 h 175466"/>
                <a:gd name="connsiteX6" fmla="*/ 196118 w 209060"/>
                <a:gd name="connsiteY6" fmla="*/ 117 h 17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060" h="175466">
                  <a:moveTo>
                    <a:pt x="196428" y="0"/>
                  </a:moveTo>
                  <a:lnTo>
                    <a:pt x="209060" y="86996"/>
                  </a:lnTo>
                  <a:cubicBezTo>
                    <a:pt x="209060" y="118478"/>
                    <a:pt x="204491" y="148339"/>
                    <a:pt x="196233" y="175466"/>
                  </a:cubicBezTo>
                  <a:lnTo>
                    <a:pt x="12466" y="105413"/>
                  </a:lnTo>
                  <a:lnTo>
                    <a:pt x="0" y="87445"/>
                  </a:lnTo>
                  <a:lnTo>
                    <a:pt x="12391" y="69751"/>
                  </a:lnTo>
                  <a:lnTo>
                    <a:pt x="196118" y="117"/>
                  </a:lnTo>
                  <a:close/>
                </a:path>
              </a:pathLst>
            </a:custGeom>
            <a:solidFill>
              <a:srgbClr val="4B494B"/>
            </a:solidFill>
            <a:ln w="12700">
              <a:miter lim="400000"/>
            </a:ln>
          </p:spPr>
          <p:txBody>
            <a:bodyPr lIns="38100" tIns="38100" rIns="38100" bIns="38100" anchor="ctr"/>
            <a:lstStyle/>
            <a:p>
              <a:endParaRPr sz="3000">
                <a:solidFill>
                  <a:srgbClr val="FFFFFF"/>
                </a:solidFill>
              </a:endParaRPr>
            </a:p>
          </p:txBody>
        </p:sp>
        <p:sp>
          <p:nvSpPr>
            <p:cNvPr id="51" name="Shape">
              <a:extLst>
                <a:ext uri="{FF2B5EF4-FFF2-40B4-BE49-F238E27FC236}">
                  <a16:creationId xmlns:a16="http://schemas.microsoft.com/office/drawing/2014/main" id="{5C10CEC6-F668-4ED4-A05C-3946408968B8}"/>
                </a:ext>
              </a:extLst>
            </p:cNvPr>
            <p:cNvSpPr/>
            <p:nvPr/>
          </p:nvSpPr>
          <p:spPr>
            <a:xfrm rot="10800000">
              <a:off x="5790589" y="3446159"/>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0" y="11121"/>
                  </a:moveTo>
                  <a:cubicBezTo>
                    <a:pt x="0" y="16029"/>
                    <a:pt x="125" y="20141"/>
                    <a:pt x="297" y="21600"/>
                  </a:cubicBezTo>
                  <a:lnTo>
                    <a:pt x="21600" y="21600"/>
                  </a:lnTo>
                  <a:lnTo>
                    <a:pt x="21600" y="0"/>
                  </a:lnTo>
                  <a:lnTo>
                    <a:pt x="305" y="0"/>
                  </a:lnTo>
                  <a:lnTo>
                    <a:pt x="305" y="553"/>
                  </a:lnTo>
                  <a:cubicBezTo>
                    <a:pt x="128" y="1968"/>
                    <a:pt x="0" y="6146"/>
                    <a:pt x="0" y="11121"/>
                  </a:cubicBezTo>
                  <a:close/>
                </a:path>
              </a:pathLst>
            </a:custGeom>
            <a:solidFill>
              <a:srgbClr val="F6BF69"/>
            </a:solidFill>
            <a:ln w="12700">
              <a:miter lim="400000"/>
            </a:ln>
          </p:spPr>
          <p:txBody>
            <a:bodyPr lIns="38100" tIns="38100" rIns="38100" bIns="38100" anchor="ctr"/>
            <a:lstStyle/>
            <a:p>
              <a:endParaRPr sz="3000">
                <a:solidFill>
                  <a:srgbClr val="FFFFFF"/>
                </a:solidFill>
              </a:endParaRPr>
            </a:p>
          </p:txBody>
        </p:sp>
        <p:sp>
          <p:nvSpPr>
            <p:cNvPr id="52" name="Shape">
              <a:extLst>
                <a:ext uri="{FF2B5EF4-FFF2-40B4-BE49-F238E27FC236}">
                  <a16:creationId xmlns:a16="http://schemas.microsoft.com/office/drawing/2014/main" id="{37A0F099-5CFF-4A84-82CF-B4532C377759}"/>
                </a:ext>
              </a:extLst>
            </p:cNvPr>
            <p:cNvSpPr/>
            <p:nvPr/>
          </p:nvSpPr>
          <p:spPr>
            <a:xfrm rot="10800000">
              <a:off x="5793256" y="333185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66"/>
                  </a:moveTo>
                  <a:lnTo>
                    <a:pt x="552" y="619"/>
                  </a:lnTo>
                  <a:cubicBezTo>
                    <a:pt x="247" y="619"/>
                    <a:pt x="0" y="10015"/>
                    <a:pt x="0" y="21600"/>
                  </a:cubicBezTo>
                  <a:lnTo>
                    <a:pt x="21600" y="21600"/>
                  </a:lnTo>
                  <a:lnTo>
                    <a:pt x="21600" y="0"/>
                  </a:lnTo>
                  <a:lnTo>
                    <a:pt x="545" y="0"/>
                  </a:lnTo>
                  <a:cubicBezTo>
                    <a:pt x="547" y="22"/>
                    <a:pt x="549" y="44"/>
                    <a:pt x="552" y="66"/>
                  </a:cubicBezTo>
                  <a:close/>
                </a:path>
              </a:pathLst>
            </a:custGeom>
            <a:solidFill>
              <a:srgbClr val="F1A84E"/>
            </a:solidFill>
            <a:ln w="12700">
              <a:miter lim="400000"/>
            </a:ln>
          </p:spPr>
          <p:txBody>
            <a:bodyPr lIns="38100" tIns="38100" rIns="38100" bIns="38100" anchor="ctr"/>
            <a:lstStyle/>
            <a:p>
              <a:endParaRPr sz="3000">
                <a:solidFill>
                  <a:srgbClr val="FFFFFF"/>
                </a:solidFill>
              </a:endParaRPr>
            </a:p>
          </p:txBody>
        </p:sp>
        <p:sp>
          <p:nvSpPr>
            <p:cNvPr id="53" name="Shape">
              <a:extLst>
                <a:ext uri="{FF2B5EF4-FFF2-40B4-BE49-F238E27FC236}">
                  <a16:creationId xmlns:a16="http://schemas.microsoft.com/office/drawing/2014/main" id="{613CC246-86E9-47AF-A248-173FB43A4166}"/>
                </a:ext>
              </a:extLst>
            </p:cNvPr>
            <p:cNvSpPr/>
            <p:nvPr/>
          </p:nvSpPr>
          <p:spPr>
            <a:xfrm rot="10800000">
              <a:off x="5793256" y="320931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20981"/>
                  </a:moveTo>
                  <a:lnTo>
                    <a:pt x="552" y="21534"/>
                  </a:lnTo>
                  <a:cubicBezTo>
                    <a:pt x="549" y="21556"/>
                    <a:pt x="547" y="21578"/>
                    <a:pt x="545" y="21600"/>
                  </a:cubicBezTo>
                  <a:lnTo>
                    <a:pt x="21600" y="21600"/>
                  </a:lnTo>
                  <a:lnTo>
                    <a:pt x="21600" y="0"/>
                  </a:lnTo>
                  <a:lnTo>
                    <a:pt x="0" y="0"/>
                  </a:lnTo>
                  <a:cubicBezTo>
                    <a:pt x="0" y="11607"/>
                    <a:pt x="247" y="20981"/>
                    <a:pt x="552" y="20981"/>
                  </a:cubicBezTo>
                  <a:close/>
                </a:path>
              </a:pathLst>
            </a:custGeom>
            <a:solidFill>
              <a:srgbClr val="F0A04D"/>
            </a:solidFill>
            <a:ln w="12700">
              <a:miter lim="400000"/>
            </a:ln>
          </p:spPr>
          <p:txBody>
            <a:bodyPr lIns="38100" tIns="38100" rIns="38100" bIns="38100" anchor="ctr"/>
            <a:lstStyle/>
            <a:p>
              <a:endParaRPr sz="3000">
                <a:solidFill>
                  <a:srgbClr val="FFFFFF"/>
                </a:solidFill>
              </a:endParaRPr>
            </a:p>
          </p:txBody>
        </p:sp>
        <p:sp>
          <p:nvSpPr>
            <p:cNvPr id="54" name="Shape">
              <a:extLst>
                <a:ext uri="{FF2B5EF4-FFF2-40B4-BE49-F238E27FC236}">
                  <a16:creationId xmlns:a16="http://schemas.microsoft.com/office/drawing/2014/main" id="{172653EE-67CA-4946-89CA-DDD12D65669E}"/>
                </a:ext>
              </a:extLst>
            </p:cNvPr>
            <p:cNvSpPr/>
            <p:nvPr/>
          </p:nvSpPr>
          <p:spPr>
            <a:xfrm rot="10800000">
              <a:off x="5790589" y="3086764"/>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97" y="0"/>
                  </a:lnTo>
                  <a:cubicBezTo>
                    <a:pt x="125" y="1459"/>
                    <a:pt x="0" y="5571"/>
                    <a:pt x="0" y="10479"/>
                  </a:cubicBezTo>
                  <a:cubicBezTo>
                    <a:pt x="0" y="15476"/>
                    <a:pt x="128" y="19632"/>
                    <a:pt x="305" y="21047"/>
                  </a:cubicBezTo>
                  <a:lnTo>
                    <a:pt x="305" y="21600"/>
                  </a:lnTo>
                  <a:lnTo>
                    <a:pt x="21600" y="21600"/>
                  </a:lnTo>
                  <a:lnTo>
                    <a:pt x="21600" y="0"/>
                  </a:lnTo>
                  <a:close/>
                </a:path>
              </a:pathLst>
            </a:custGeom>
            <a:solidFill>
              <a:srgbClr val="ED8E4A"/>
            </a:solidFill>
            <a:ln w="12700">
              <a:miter lim="400000"/>
            </a:ln>
          </p:spPr>
          <p:txBody>
            <a:bodyPr lIns="38100" tIns="38100" rIns="38100" bIns="38100" anchor="ctr"/>
            <a:lstStyle/>
            <a:p>
              <a:endParaRPr sz="3000">
                <a:solidFill>
                  <a:srgbClr val="FFFFFF"/>
                </a:solidFill>
              </a:endParaRPr>
            </a:p>
          </p:txBody>
        </p:sp>
        <p:grpSp>
          <p:nvGrpSpPr>
            <p:cNvPr id="55" name="Group 86">
              <a:extLst>
                <a:ext uri="{FF2B5EF4-FFF2-40B4-BE49-F238E27FC236}">
                  <a16:creationId xmlns:a16="http://schemas.microsoft.com/office/drawing/2014/main" id="{367627E8-4A23-4053-AAC4-CDAC2D9B414D}"/>
                </a:ext>
              </a:extLst>
            </p:cNvPr>
            <p:cNvGrpSpPr/>
            <p:nvPr/>
          </p:nvGrpSpPr>
          <p:grpSpPr>
            <a:xfrm rot="10800000">
              <a:off x="5445784" y="3086764"/>
              <a:ext cx="352045" cy="483475"/>
              <a:chOff x="6410420" y="2032990"/>
              <a:chExt cx="352045" cy="496188"/>
            </a:xfrm>
          </p:grpSpPr>
          <p:sp>
            <p:nvSpPr>
              <p:cNvPr id="57" name="Rectangle">
                <a:extLst>
                  <a:ext uri="{FF2B5EF4-FFF2-40B4-BE49-F238E27FC236}">
                    <a16:creationId xmlns:a16="http://schemas.microsoft.com/office/drawing/2014/main" id="{04267512-A4CE-4053-BC56-6F0EF2F4533C}"/>
                  </a:ext>
                </a:extLst>
              </p:cNvPr>
              <p:cNvSpPr/>
              <p:nvPr/>
            </p:nvSpPr>
            <p:spPr>
              <a:xfrm>
                <a:off x="6410420" y="2032990"/>
                <a:ext cx="352045" cy="496188"/>
              </a:xfrm>
              <a:prstGeom prst="rect">
                <a:avLst/>
              </a:prstGeom>
              <a:solidFill>
                <a:srgbClr val="BDBEBD"/>
              </a:solidFill>
              <a:ln w="12700">
                <a:miter lim="400000"/>
              </a:ln>
            </p:spPr>
            <p:txBody>
              <a:bodyPr lIns="38100" tIns="38100" rIns="38100" bIns="38100" anchor="ctr"/>
              <a:lstStyle/>
              <a:p>
                <a:pPr>
                  <a:defRPr sz="3000">
                    <a:solidFill>
                      <a:srgbClr val="FFFFFF"/>
                    </a:solidFill>
                  </a:defRPr>
                </a:pPr>
                <a:endParaRPr/>
              </a:p>
            </p:txBody>
          </p:sp>
          <p:sp>
            <p:nvSpPr>
              <p:cNvPr id="58" name="Rectangle">
                <a:extLst>
                  <a:ext uri="{FF2B5EF4-FFF2-40B4-BE49-F238E27FC236}">
                    <a16:creationId xmlns:a16="http://schemas.microsoft.com/office/drawing/2014/main" id="{DABB3F73-6366-4874-89D5-E6C5D508D3E8}"/>
                  </a:ext>
                </a:extLst>
              </p:cNvPr>
              <p:cNvSpPr/>
              <p:nvPr/>
            </p:nvSpPr>
            <p:spPr>
              <a:xfrm>
                <a:off x="66644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59" name="Rectangle">
                <a:extLst>
                  <a:ext uri="{FF2B5EF4-FFF2-40B4-BE49-F238E27FC236}">
                    <a16:creationId xmlns:a16="http://schemas.microsoft.com/office/drawing/2014/main" id="{42FD0D47-7144-4E18-A440-9F836A582EF3}"/>
                  </a:ext>
                </a:extLst>
              </p:cNvPr>
              <p:cNvSpPr/>
              <p:nvPr/>
            </p:nvSpPr>
            <p:spPr>
              <a:xfrm>
                <a:off x="66009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60" name="Rectangle">
                <a:extLst>
                  <a:ext uri="{FF2B5EF4-FFF2-40B4-BE49-F238E27FC236}">
                    <a16:creationId xmlns:a16="http://schemas.microsoft.com/office/drawing/2014/main" id="{F6E02397-A301-4312-83EA-CB7AD4D95482}"/>
                  </a:ext>
                </a:extLst>
              </p:cNvPr>
              <p:cNvSpPr/>
              <p:nvPr/>
            </p:nvSpPr>
            <p:spPr>
              <a:xfrm>
                <a:off x="65501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61" name="Rectangle">
                <a:extLst>
                  <a:ext uri="{FF2B5EF4-FFF2-40B4-BE49-F238E27FC236}">
                    <a16:creationId xmlns:a16="http://schemas.microsoft.com/office/drawing/2014/main" id="{78607419-6EE8-446B-A3E9-CBA752A7DA26}"/>
                  </a:ext>
                </a:extLst>
              </p:cNvPr>
              <p:cNvSpPr/>
              <p:nvPr/>
            </p:nvSpPr>
            <p:spPr>
              <a:xfrm>
                <a:off x="64866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grpSp>
        <p:sp>
          <p:nvSpPr>
            <p:cNvPr id="56" name="Shape">
              <a:extLst>
                <a:ext uri="{FF2B5EF4-FFF2-40B4-BE49-F238E27FC236}">
                  <a16:creationId xmlns:a16="http://schemas.microsoft.com/office/drawing/2014/main" id="{2EBD3648-E118-438F-AF2B-60484958C129}"/>
                </a:ext>
              </a:extLst>
            </p:cNvPr>
            <p:cNvSpPr/>
            <p:nvPr/>
          </p:nvSpPr>
          <p:spPr>
            <a:xfrm rot="10800000">
              <a:off x="5168903" y="3086764"/>
              <a:ext cx="283846" cy="483477"/>
            </a:xfrm>
            <a:custGeom>
              <a:avLst/>
              <a:gdLst/>
              <a:ahLst/>
              <a:cxnLst>
                <a:cxn ang="0">
                  <a:pos x="wd2" y="hd2"/>
                </a:cxn>
                <a:cxn ang="5400000">
                  <a:pos x="wd2" y="hd2"/>
                </a:cxn>
                <a:cxn ang="10800000">
                  <a:pos x="wd2" y="hd2"/>
                </a:cxn>
                <a:cxn ang="16200000">
                  <a:pos x="wd2" y="hd2"/>
                </a:cxn>
              </a:cxnLst>
              <a:rect l="0" t="0" r="r" b="b"/>
              <a:pathLst>
                <a:path w="21600" h="21600" extrusionOk="0">
                  <a:moveTo>
                    <a:pt x="21600" y="16956"/>
                  </a:moveTo>
                  <a:lnTo>
                    <a:pt x="21600" y="4638"/>
                  </a:lnTo>
                  <a:cubicBezTo>
                    <a:pt x="21600" y="2079"/>
                    <a:pt x="17966" y="0"/>
                    <a:pt x="13492" y="0"/>
                  </a:cubicBezTo>
                  <a:lnTo>
                    <a:pt x="0" y="0"/>
                  </a:lnTo>
                  <a:lnTo>
                    <a:pt x="0" y="21600"/>
                  </a:lnTo>
                  <a:lnTo>
                    <a:pt x="13492" y="21600"/>
                  </a:lnTo>
                  <a:cubicBezTo>
                    <a:pt x="17976" y="21594"/>
                    <a:pt x="21600" y="19516"/>
                    <a:pt x="21600" y="16956"/>
                  </a:cubicBezTo>
                  <a:close/>
                </a:path>
              </a:pathLst>
            </a:custGeom>
            <a:solidFill>
              <a:srgbClr val="D88480"/>
            </a:solidFill>
            <a:ln w="12700">
              <a:miter lim="400000"/>
            </a:ln>
          </p:spPr>
          <p:txBody>
            <a:bodyPr lIns="38100" tIns="38100" rIns="38100" bIns="38100" anchor="ctr"/>
            <a:lstStyle/>
            <a:p>
              <a:pPr>
                <a:defRPr sz="3000">
                  <a:solidFill>
                    <a:srgbClr val="FFFFFF"/>
                  </a:solidFill>
                </a:defRPr>
              </a:pPr>
              <a:endParaRPr/>
            </a:p>
          </p:txBody>
        </p:sp>
      </p:grpSp>
      <p:sp>
        <p:nvSpPr>
          <p:cNvPr id="62" name="TextBox 39">
            <a:extLst>
              <a:ext uri="{FF2B5EF4-FFF2-40B4-BE49-F238E27FC236}">
                <a16:creationId xmlns:a16="http://schemas.microsoft.com/office/drawing/2014/main" id="{A962493F-B364-4D7A-A7D9-277CBC13B536}"/>
              </a:ext>
            </a:extLst>
          </p:cNvPr>
          <p:cNvSpPr txBox="1"/>
          <p:nvPr/>
        </p:nvSpPr>
        <p:spPr>
          <a:xfrm>
            <a:off x="1575289" y="2805371"/>
            <a:ext cx="3563106" cy="1261884"/>
          </a:xfrm>
          <a:prstGeom prst="rect">
            <a:avLst/>
          </a:prstGeom>
          <a:noFill/>
        </p:spPr>
        <p:txBody>
          <a:bodyPr wrap="square" lIns="0" rtlCol="0" anchor="b">
            <a:spAutoFit/>
          </a:bodyPr>
          <a:lstStyle/>
          <a:p>
            <a:r>
              <a:rPr lang="en-US" sz="2800" b="1" noProof="1">
                <a:solidFill>
                  <a:srgbClr val="42B56B"/>
                </a:solidFill>
              </a:rPr>
              <a:t>INICIO DE ACCIONES JUDICIALES</a:t>
            </a:r>
          </a:p>
          <a:p>
            <a:r>
              <a:rPr lang="en-US" sz="2000" noProof="1"/>
              <a:t>40 $12.018 Millones</a:t>
            </a:r>
          </a:p>
        </p:txBody>
      </p:sp>
      <p:grpSp>
        <p:nvGrpSpPr>
          <p:cNvPr id="63" name="Group 8">
            <a:extLst>
              <a:ext uri="{FF2B5EF4-FFF2-40B4-BE49-F238E27FC236}">
                <a16:creationId xmlns:a16="http://schemas.microsoft.com/office/drawing/2014/main" id="{FB6E9771-4A58-40B1-A6B6-D13115A520D9}"/>
              </a:ext>
            </a:extLst>
          </p:cNvPr>
          <p:cNvGrpSpPr/>
          <p:nvPr/>
        </p:nvGrpSpPr>
        <p:grpSpPr>
          <a:xfrm>
            <a:off x="538181" y="3108265"/>
            <a:ext cx="762114" cy="483477"/>
            <a:chOff x="5168903" y="3086764"/>
            <a:chExt cx="4197675" cy="483477"/>
          </a:xfrm>
        </p:grpSpPr>
        <p:sp>
          <p:nvSpPr>
            <p:cNvPr id="64" name="Freeform: Shape 80">
              <a:extLst>
                <a:ext uri="{FF2B5EF4-FFF2-40B4-BE49-F238E27FC236}">
                  <a16:creationId xmlns:a16="http://schemas.microsoft.com/office/drawing/2014/main" id="{3632A79E-CF5C-4E2F-881F-02C3931D6EB9}"/>
                </a:ext>
              </a:extLst>
            </p:cNvPr>
            <p:cNvSpPr/>
            <p:nvPr/>
          </p:nvSpPr>
          <p:spPr>
            <a:xfrm rot="10800000">
              <a:off x="5445783" y="3086764"/>
              <a:ext cx="3920795" cy="483476"/>
            </a:xfrm>
            <a:custGeom>
              <a:avLst/>
              <a:gdLst>
                <a:gd name="connsiteX0" fmla="*/ 602581 w 3920795"/>
                <a:gd name="connsiteY0" fmla="*/ 0 h 483476"/>
                <a:gd name="connsiteX1" fmla="*/ 3577361 w 3920795"/>
                <a:gd name="connsiteY1" fmla="*/ 0 h 483476"/>
                <a:gd name="connsiteX2" fmla="*/ 3648822 w 3920795"/>
                <a:gd name="connsiteY2" fmla="*/ 0 h 483476"/>
                <a:gd name="connsiteX3" fmla="*/ 3677133 w 3920795"/>
                <a:gd name="connsiteY3" fmla="*/ 0 h 483476"/>
                <a:gd name="connsiteX4" fmla="*/ 3708958 w 3920795"/>
                <a:gd name="connsiteY4" fmla="*/ 0 h 483476"/>
                <a:gd name="connsiteX5" fmla="*/ 3737269 w 3920795"/>
                <a:gd name="connsiteY5" fmla="*/ 0 h 483476"/>
                <a:gd name="connsiteX6" fmla="*/ 3769289 w 3920795"/>
                <a:gd name="connsiteY6" fmla="*/ 0 h 483476"/>
                <a:gd name="connsiteX7" fmla="*/ 3797600 w 3920795"/>
                <a:gd name="connsiteY7" fmla="*/ 0 h 483476"/>
                <a:gd name="connsiteX8" fmla="*/ 3829425 w 3920795"/>
                <a:gd name="connsiteY8" fmla="*/ 0 h 483476"/>
                <a:gd name="connsiteX9" fmla="*/ 3857736 w 3920795"/>
                <a:gd name="connsiteY9" fmla="*/ 0 h 483476"/>
                <a:gd name="connsiteX10" fmla="*/ 3920795 w 3920795"/>
                <a:gd name="connsiteY10" fmla="*/ 0 h 483476"/>
                <a:gd name="connsiteX11" fmla="*/ 3920795 w 3920795"/>
                <a:gd name="connsiteY11" fmla="*/ 483476 h 483476"/>
                <a:gd name="connsiteX12" fmla="*/ 3857541 w 3920795"/>
                <a:gd name="connsiteY12" fmla="*/ 483476 h 483476"/>
                <a:gd name="connsiteX13" fmla="*/ 3829230 w 3920795"/>
                <a:gd name="connsiteY13" fmla="*/ 483476 h 483476"/>
                <a:gd name="connsiteX14" fmla="*/ 3797405 w 3920795"/>
                <a:gd name="connsiteY14" fmla="*/ 483476 h 483476"/>
                <a:gd name="connsiteX15" fmla="*/ 3769094 w 3920795"/>
                <a:gd name="connsiteY15" fmla="*/ 483476 h 483476"/>
                <a:gd name="connsiteX16" fmla="*/ 3737269 w 3920795"/>
                <a:gd name="connsiteY16" fmla="*/ 483476 h 483476"/>
                <a:gd name="connsiteX17" fmla="*/ 3708958 w 3920795"/>
                <a:gd name="connsiteY17" fmla="*/ 483476 h 483476"/>
                <a:gd name="connsiteX18" fmla="*/ 3676937 w 3920795"/>
                <a:gd name="connsiteY18" fmla="*/ 483476 h 483476"/>
                <a:gd name="connsiteX19" fmla="*/ 3648627 w 3920795"/>
                <a:gd name="connsiteY19" fmla="*/ 483476 h 483476"/>
                <a:gd name="connsiteX20" fmla="*/ 3577166 w 3920795"/>
                <a:gd name="connsiteY20" fmla="*/ 483476 h 483476"/>
                <a:gd name="connsiteX21" fmla="*/ 602581 w 3920795"/>
                <a:gd name="connsiteY21" fmla="*/ 483476 h 483476"/>
                <a:gd name="connsiteX22" fmla="*/ 511596 w 3920795"/>
                <a:gd name="connsiteY22" fmla="*/ 448961 h 483476"/>
                <a:gd name="connsiteX23" fmla="*/ 196467 w 3920795"/>
                <a:gd name="connsiteY23" fmla="*/ 329614 h 483476"/>
                <a:gd name="connsiteX24" fmla="*/ 12740 w 3920795"/>
                <a:gd name="connsiteY24" fmla="*/ 259980 h 483476"/>
                <a:gd name="connsiteX25" fmla="*/ 12740 w 3920795"/>
                <a:gd name="connsiteY25" fmla="*/ 223496 h 483476"/>
                <a:gd name="connsiteX26" fmla="*/ 196467 w 3920795"/>
                <a:gd name="connsiteY26" fmla="*/ 153862 h 483476"/>
                <a:gd name="connsiteX27" fmla="*/ 511596 w 3920795"/>
                <a:gd name="connsiteY27" fmla="*/ 34515 h 48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20795" h="483476">
                  <a:moveTo>
                    <a:pt x="602581" y="0"/>
                  </a:moveTo>
                  <a:lnTo>
                    <a:pt x="3577361" y="0"/>
                  </a:lnTo>
                  <a:lnTo>
                    <a:pt x="3648822" y="0"/>
                  </a:lnTo>
                  <a:lnTo>
                    <a:pt x="3677133" y="0"/>
                  </a:lnTo>
                  <a:lnTo>
                    <a:pt x="3708958" y="0"/>
                  </a:lnTo>
                  <a:lnTo>
                    <a:pt x="3737269" y="0"/>
                  </a:lnTo>
                  <a:lnTo>
                    <a:pt x="3769289" y="0"/>
                  </a:lnTo>
                  <a:lnTo>
                    <a:pt x="3797600" y="0"/>
                  </a:lnTo>
                  <a:lnTo>
                    <a:pt x="3829425" y="0"/>
                  </a:lnTo>
                  <a:lnTo>
                    <a:pt x="3857736" y="0"/>
                  </a:lnTo>
                  <a:lnTo>
                    <a:pt x="3920795" y="0"/>
                  </a:lnTo>
                  <a:lnTo>
                    <a:pt x="3920795" y="483476"/>
                  </a:lnTo>
                  <a:lnTo>
                    <a:pt x="3857541" y="483476"/>
                  </a:lnTo>
                  <a:lnTo>
                    <a:pt x="3829230" y="483476"/>
                  </a:lnTo>
                  <a:lnTo>
                    <a:pt x="3797405" y="483476"/>
                  </a:lnTo>
                  <a:lnTo>
                    <a:pt x="3769094" y="483476"/>
                  </a:lnTo>
                  <a:lnTo>
                    <a:pt x="3737269" y="483476"/>
                  </a:lnTo>
                  <a:lnTo>
                    <a:pt x="3708958" y="483476"/>
                  </a:lnTo>
                  <a:lnTo>
                    <a:pt x="3676937" y="483476"/>
                  </a:lnTo>
                  <a:lnTo>
                    <a:pt x="3648627" y="483476"/>
                  </a:lnTo>
                  <a:lnTo>
                    <a:pt x="3577166" y="483476"/>
                  </a:lnTo>
                  <a:lnTo>
                    <a:pt x="602581" y="483476"/>
                  </a:lnTo>
                  <a:lnTo>
                    <a:pt x="511596" y="448961"/>
                  </a:lnTo>
                  <a:lnTo>
                    <a:pt x="196467" y="329614"/>
                  </a:lnTo>
                  <a:lnTo>
                    <a:pt x="12740" y="259980"/>
                  </a:lnTo>
                  <a:cubicBezTo>
                    <a:pt x="-4247" y="253422"/>
                    <a:pt x="-4247" y="229920"/>
                    <a:pt x="12740" y="223496"/>
                  </a:cubicBezTo>
                  <a:lnTo>
                    <a:pt x="196467" y="153862"/>
                  </a:lnTo>
                  <a:lnTo>
                    <a:pt x="511596" y="34515"/>
                  </a:lnTo>
                  <a:close/>
                </a:path>
              </a:pathLst>
            </a:custGeom>
            <a:solidFill>
              <a:srgbClr val="EED6C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65" name="Freeform: Shape 81">
              <a:extLst>
                <a:ext uri="{FF2B5EF4-FFF2-40B4-BE49-F238E27FC236}">
                  <a16:creationId xmlns:a16="http://schemas.microsoft.com/office/drawing/2014/main" id="{649C1701-B8B4-46C7-A93D-5AA2D936C552}"/>
                </a:ext>
              </a:extLst>
            </p:cNvPr>
            <p:cNvSpPr/>
            <p:nvPr/>
          </p:nvSpPr>
          <p:spPr>
            <a:xfrm rot="10800000">
              <a:off x="9157169" y="3241029"/>
              <a:ext cx="209060" cy="175466"/>
            </a:xfrm>
            <a:custGeom>
              <a:avLst/>
              <a:gdLst>
                <a:gd name="connsiteX0" fmla="*/ 196428 w 209060"/>
                <a:gd name="connsiteY0" fmla="*/ 0 h 175466"/>
                <a:gd name="connsiteX1" fmla="*/ 209060 w 209060"/>
                <a:gd name="connsiteY1" fmla="*/ 86996 h 175466"/>
                <a:gd name="connsiteX2" fmla="*/ 196233 w 209060"/>
                <a:gd name="connsiteY2" fmla="*/ 175466 h 175466"/>
                <a:gd name="connsiteX3" fmla="*/ 12466 w 209060"/>
                <a:gd name="connsiteY3" fmla="*/ 105413 h 175466"/>
                <a:gd name="connsiteX4" fmla="*/ 0 w 209060"/>
                <a:gd name="connsiteY4" fmla="*/ 87445 h 175466"/>
                <a:gd name="connsiteX5" fmla="*/ 12391 w 209060"/>
                <a:gd name="connsiteY5" fmla="*/ 69751 h 175466"/>
                <a:gd name="connsiteX6" fmla="*/ 196118 w 209060"/>
                <a:gd name="connsiteY6" fmla="*/ 117 h 17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060" h="175466">
                  <a:moveTo>
                    <a:pt x="196428" y="0"/>
                  </a:moveTo>
                  <a:lnTo>
                    <a:pt x="209060" y="86996"/>
                  </a:lnTo>
                  <a:cubicBezTo>
                    <a:pt x="209060" y="118478"/>
                    <a:pt x="204491" y="148339"/>
                    <a:pt x="196233" y="175466"/>
                  </a:cubicBezTo>
                  <a:lnTo>
                    <a:pt x="12466" y="105413"/>
                  </a:lnTo>
                  <a:lnTo>
                    <a:pt x="0" y="87445"/>
                  </a:lnTo>
                  <a:lnTo>
                    <a:pt x="12391" y="69751"/>
                  </a:lnTo>
                  <a:lnTo>
                    <a:pt x="196118" y="117"/>
                  </a:lnTo>
                  <a:close/>
                </a:path>
              </a:pathLst>
            </a:custGeom>
            <a:solidFill>
              <a:srgbClr val="4B494B"/>
            </a:solidFill>
            <a:ln w="12700">
              <a:miter lim="400000"/>
            </a:ln>
          </p:spPr>
          <p:txBody>
            <a:bodyPr lIns="38100" tIns="38100" rIns="38100" bIns="38100" anchor="ctr"/>
            <a:lstStyle/>
            <a:p>
              <a:endParaRPr sz="3000">
                <a:solidFill>
                  <a:srgbClr val="FFFFFF"/>
                </a:solidFill>
              </a:endParaRPr>
            </a:p>
          </p:txBody>
        </p:sp>
        <p:sp>
          <p:nvSpPr>
            <p:cNvPr id="66" name="Shape">
              <a:extLst>
                <a:ext uri="{FF2B5EF4-FFF2-40B4-BE49-F238E27FC236}">
                  <a16:creationId xmlns:a16="http://schemas.microsoft.com/office/drawing/2014/main" id="{865D23F6-EB49-4580-AC56-DF3B611A030F}"/>
                </a:ext>
              </a:extLst>
            </p:cNvPr>
            <p:cNvSpPr/>
            <p:nvPr/>
          </p:nvSpPr>
          <p:spPr>
            <a:xfrm rot="10800000">
              <a:off x="5790589" y="3446159"/>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0" y="11121"/>
                  </a:moveTo>
                  <a:cubicBezTo>
                    <a:pt x="0" y="16029"/>
                    <a:pt x="125" y="20141"/>
                    <a:pt x="297" y="21600"/>
                  </a:cubicBezTo>
                  <a:lnTo>
                    <a:pt x="21600" y="21600"/>
                  </a:lnTo>
                  <a:lnTo>
                    <a:pt x="21600" y="0"/>
                  </a:lnTo>
                  <a:lnTo>
                    <a:pt x="305" y="0"/>
                  </a:lnTo>
                  <a:lnTo>
                    <a:pt x="305" y="553"/>
                  </a:lnTo>
                  <a:cubicBezTo>
                    <a:pt x="128" y="1968"/>
                    <a:pt x="0" y="6146"/>
                    <a:pt x="0" y="11121"/>
                  </a:cubicBezTo>
                  <a:close/>
                </a:path>
              </a:pathLst>
            </a:custGeom>
            <a:solidFill>
              <a:srgbClr val="F6BF69"/>
            </a:solidFill>
            <a:ln w="12700">
              <a:miter lim="400000"/>
            </a:ln>
          </p:spPr>
          <p:txBody>
            <a:bodyPr lIns="38100" tIns="38100" rIns="38100" bIns="38100" anchor="ctr"/>
            <a:lstStyle/>
            <a:p>
              <a:endParaRPr sz="3000">
                <a:solidFill>
                  <a:srgbClr val="FFFFFF"/>
                </a:solidFill>
              </a:endParaRPr>
            </a:p>
          </p:txBody>
        </p:sp>
        <p:sp>
          <p:nvSpPr>
            <p:cNvPr id="68" name="Shape">
              <a:extLst>
                <a:ext uri="{FF2B5EF4-FFF2-40B4-BE49-F238E27FC236}">
                  <a16:creationId xmlns:a16="http://schemas.microsoft.com/office/drawing/2014/main" id="{95E07E15-206A-413D-8518-95367C16F3FD}"/>
                </a:ext>
              </a:extLst>
            </p:cNvPr>
            <p:cNvSpPr/>
            <p:nvPr/>
          </p:nvSpPr>
          <p:spPr>
            <a:xfrm rot="10800000">
              <a:off x="5793256" y="333185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66"/>
                  </a:moveTo>
                  <a:lnTo>
                    <a:pt x="552" y="619"/>
                  </a:lnTo>
                  <a:cubicBezTo>
                    <a:pt x="247" y="619"/>
                    <a:pt x="0" y="10015"/>
                    <a:pt x="0" y="21600"/>
                  </a:cubicBezTo>
                  <a:lnTo>
                    <a:pt x="21600" y="21600"/>
                  </a:lnTo>
                  <a:lnTo>
                    <a:pt x="21600" y="0"/>
                  </a:lnTo>
                  <a:lnTo>
                    <a:pt x="545" y="0"/>
                  </a:lnTo>
                  <a:cubicBezTo>
                    <a:pt x="547" y="22"/>
                    <a:pt x="549" y="44"/>
                    <a:pt x="552" y="66"/>
                  </a:cubicBezTo>
                  <a:close/>
                </a:path>
              </a:pathLst>
            </a:custGeom>
            <a:solidFill>
              <a:srgbClr val="F1A84E"/>
            </a:solidFill>
            <a:ln w="12700">
              <a:miter lim="400000"/>
            </a:ln>
          </p:spPr>
          <p:txBody>
            <a:bodyPr lIns="38100" tIns="38100" rIns="38100" bIns="38100" anchor="ctr"/>
            <a:lstStyle/>
            <a:p>
              <a:endParaRPr sz="3000">
                <a:solidFill>
                  <a:srgbClr val="FFFFFF"/>
                </a:solidFill>
              </a:endParaRPr>
            </a:p>
          </p:txBody>
        </p:sp>
        <p:sp>
          <p:nvSpPr>
            <p:cNvPr id="69" name="Shape">
              <a:extLst>
                <a:ext uri="{FF2B5EF4-FFF2-40B4-BE49-F238E27FC236}">
                  <a16:creationId xmlns:a16="http://schemas.microsoft.com/office/drawing/2014/main" id="{5364B929-9AE9-411F-BAB9-06C49541CA55}"/>
                </a:ext>
              </a:extLst>
            </p:cNvPr>
            <p:cNvSpPr/>
            <p:nvPr/>
          </p:nvSpPr>
          <p:spPr>
            <a:xfrm rot="10800000">
              <a:off x="5793256" y="320931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20981"/>
                  </a:moveTo>
                  <a:lnTo>
                    <a:pt x="552" y="21534"/>
                  </a:lnTo>
                  <a:cubicBezTo>
                    <a:pt x="549" y="21556"/>
                    <a:pt x="547" y="21578"/>
                    <a:pt x="545" y="21600"/>
                  </a:cubicBezTo>
                  <a:lnTo>
                    <a:pt x="21600" y="21600"/>
                  </a:lnTo>
                  <a:lnTo>
                    <a:pt x="21600" y="0"/>
                  </a:lnTo>
                  <a:lnTo>
                    <a:pt x="0" y="0"/>
                  </a:lnTo>
                  <a:cubicBezTo>
                    <a:pt x="0" y="11607"/>
                    <a:pt x="247" y="20981"/>
                    <a:pt x="552" y="20981"/>
                  </a:cubicBezTo>
                  <a:close/>
                </a:path>
              </a:pathLst>
            </a:custGeom>
            <a:solidFill>
              <a:srgbClr val="F0A04D"/>
            </a:solidFill>
            <a:ln w="12700">
              <a:miter lim="400000"/>
            </a:ln>
          </p:spPr>
          <p:txBody>
            <a:bodyPr lIns="38100" tIns="38100" rIns="38100" bIns="38100" anchor="ctr"/>
            <a:lstStyle/>
            <a:p>
              <a:endParaRPr sz="3000">
                <a:solidFill>
                  <a:srgbClr val="FFFFFF"/>
                </a:solidFill>
              </a:endParaRPr>
            </a:p>
          </p:txBody>
        </p:sp>
        <p:sp>
          <p:nvSpPr>
            <p:cNvPr id="70" name="Shape">
              <a:extLst>
                <a:ext uri="{FF2B5EF4-FFF2-40B4-BE49-F238E27FC236}">
                  <a16:creationId xmlns:a16="http://schemas.microsoft.com/office/drawing/2014/main" id="{678D0375-4B37-4BDC-83A2-3AA8C27C45B6}"/>
                </a:ext>
              </a:extLst>
            </p:cNvPr>
            <p:cNvSpPr/>
            <p:nvPr/>
          </p:nvSpPr>
          <p:spPr>
            <a:xfrm rot="10800000">
              <a:off x="5790589" y="3086764"/>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97" y="0"/>
                  </a:lnTo>
                  <a:cubicBezTo>
                    <a:pt x="125" y="1459"/>
                    <a:pt x="0" y="5571"/>
                    <a:pt x="0" y="10479"/>
                  </a:cubicBezTo>
                  <a:cubicBezTo>
                    <a:pt x="0" y="15476"/>
                    <a:pt x="128" y="19632"/>
                    <a:pt x="305" y="21047"/>
                  </a:cubicBezTo>
                  <a:lnTo>
                    <a:pt x="305" y="21600"/>
                  </a:lnTo>
                  <a:lnTo>
                    <a:pt x="21600" y="21600"/>
                  </a:lnTo>
                  <a:lnTo>
                    <a:pt x="21600" y="0"/>
                  </a:lnTo>
                  <a:close/>
                </a:path>
              </a:pathLst>
            </a:custGeom>
            <a:solidFill>
              <a:srgbClr val="ED8E4A"/>
            </a:solidFill>
            <a:ln w="12700">
              <a:miter lim="400000"/>
            </a:ln>
          </p:spPr>
          <p:txBody>
            <a:bodyPr lIns="38100" tIns="38100" rIns="38100" bIns="38100" anchor="ctr"/>
            <a:lstStyle/>
            <a:p>
              <a:endParaRPr sz="3000">
                <a:solidFill>
                  <a:srgbClr val="FFFFFF"/>
                </a:solidFill>
              </a:endParaRPr>
            </a:p>
          </p:txBody>
        </p:sp>
        <p:grpSp>
          <p:nvGrpSpPr>
            <p:cNvPr id="71" name="Group 86">
              <a:extLst>
                <a:ext uri="{FF2B5EF4-FFF2-40B4-BE49-F238E27FC236}">
                  <a16:creationId xmlns:a16="http://schemas.microsoft.com/office/drawing/2014/main" id="{CAA9E950-A4B8-4249-BD79-AA40D5C79F8F}"/>
                </a:ext>
              </a:extLst>
            </p:cNvPr>
            <p:cNvGrpSpPr/>
            <p:nvPr/>
          </p:nvGrpSpPr>
          <p:grpSpPr>
            <a:xfrm rot="10800000">
              <a:off x="5445784" y="3086764"/>
              <a:ext cx="352045" cy="483475"/>
              <a:chOff x="6410420" y="2032990"/>
              <a:chExt cx="352045" cy="496188"/>
            </a:xfrm>
          </p:grpSpPr>
          <p:sp>
            <p:nvSpPr>
              <p:cNvPr id="73" name="Rectangle">
                <a:extLst>
                  <a:ext uri="{FF2B5EF4-FFF2-40B4-BE49-F238E27FC236}">
                    <a16:creationId xmlns:a16="http://schemas.microsoft.com/office/drawing/2014/main" id="{13B00688-8B82-45BA-9163-13A46F5C3A01}"/>
                  </a:ext>
                </a:extLst>
              </p:cNvPr>
              <p:cNvSpPr/>
              <p:nvPr/>
            </p:nvSpPr>
            <p:spPr>
              <a:xfrm>
                <a:off x="6410420" y="2032990"/>
                <a:ext cx="352045" cy="496188"/>
              </a:xfrm>
              <a:prstGeom prst="rect">
                <a:avLst/>
              </a:prstGeom>
              <a:solidFill>
                <a:srgbClr val="BDBEBD"/>
              </a:solidFill>
              <a:ln w="12700">
                <a:miter lim="400000"/>
              </a:ln>
            </p:spPr>
            <p:txBody>
              <a:bodyPr lIns="38100" tIns="38100" rIns="38100" bIns="38100" anchor="ctr"/>
              <a:lstStyle/>
              <a:p>
                <a:pPr>
                  <a:defRPr sz="3000">
                    <a:solidFill>
                      <a:srgbClr val="FFFFFF"/>
                    </a:solidFill>
                  </a:defRPr>
                </a:pPr>
                <a:endParaRPr/>
              </a:p>
            </p:txBody>
          </p:sp>
          <p:sp>
            <p:nvSpPr>
              <p:cNvPr id="74" name="Rectangle">
                <a:extLst>
                  <a:ext uri="{FF2B5EF4-FFF2-40B4-BE49-F238E27FC236}">
                    <a16:creationId xmlns:a16="http://schemas.microsoft.com/office/drawing/2014/main" id="{98F93D16-2C10-4473-AB42-04B39CA64EE4}"/>
                  </a:ext>
                </a:extLst>
              </p:cNvPr>
              <p:cNvSpPr/>
              <p:nvPr/>
            </p:nvSpPr>
            <p:spPr>
              <a:xfrm>
                <a:off x="66644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75" name="Rectangle">
                <a:extLst>
                  <a:ext uri="{FF2B5EF4-FFF2-40B4-BE49-F238E27FC236}">
                    <a16:creationId xmlns:a16="http://schemas.microsoft.com/office/drawing/2014/main" id="{E6132C10-03FA-4F86-BDAF-9F034EB7E9CA}"/>
                  </a:ext>
                </a:extLst>
              </p:cNvPr>
              <p:cNvSpPr/>
              <p:nvPr/>
            </p:nvSpPr>
            <p:spPr>
              <a:xfrm>
                <a:off x="66009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76" name="Rectangle">
                <a:extLst>
                  <a:ext uri="{FF2B5EF4-FFF2-40B4-BE49-F238E27FC236}">
                    <a16:creationId xmlns:a16="http://schemas.microsoft.com/office/drawing/2014/main" id="{C487EDDC-B2BA-4B63-BA58-564803F2CB28}"/>
                  </a:ext>
                </a:extLst>
              </p:cNvPr>
              <p:cNvSpPr/>
              <p:nvPr/>
            </p:nvSpPr>
            <p:spPr>
              <a:xfrm>
                <a:off x="65501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77" name="Rectangle">
                <a:extLst>
                  <a:ext uri="{FF2B5EF4-FFF2-40B4-BE49-F238E27FC236}">
                    <a16:creationId xmlns:a16="http://schemas.microsoft.com/office/drawing/2014/main" id="{C86A191B-FBE1-455C-B90F-3E40E06F4DB9}"/>
                  </a:ext>
                </a:extLst>
              </p:cNvPr>
              <p:cNvSpPr/>
              <p:nvPr/>
            </p:nvSpPr>
            <p:spPr>
              <a:xfrm>
                <a:off x="64866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grpSp>
        <p:sp>
          <p:nvSpPr>
            <p:cNvPr id="72" name="Shape">
              <a:extLst>
                <a:ext uri="{FF2B5EF4-FFF2-40B4-BE49-F238E27FC236}">
                  <a16:creationId xmlns:a16="http://schemas.microsoft.com/office/drawing/2014/main" id="{665C1446-3294-4861-9FDC-FA872A9BCD82}"/>
                </a:ext>
              </a:extLst>
            </p:cNvPr>
            <p:cNvSpPr/>
            <p:nvPr/>
          </p:nvSpPr>
          <p:spPr>
            <a:xfrm rot="10800000">
              <a:off x="5168903" y="3086764"/>
              <a:ext cx="283846" cy="483477"/>
            </a:xfrm>
            <a:custGeom>
              <a:avLst/>
              <a:gdLst/>
              <a:ahLst/>
              <a:cxnLst>
                <a:cxn ang="0">
                  <a:pos x="wd2" y="hd2"/>
                </a:cxn>
                <a:cxn ang="5400000">
                  <a:pos x="wd2" y="hd2"/>
                </a:cxn>
                <a:cxn ang="10800000">
                  <a:pos x="wd2" y="hd2"/>
                </a:cxn>
                <a:cxn ang="16200000">
                  <a:pos x="wd2" y="hd2"/>
                </a:cxn>
              </a:cxnLst>
              <a:rect l="0" t="0" r="r" b="b"/>
              <a:pathLst>
                <a:path w="21600" h="21600" extrusionOk="0">
                  <a:moveTo>
                    <a:pt x="21600" y="16956"/>
                  </a:moveTo>
                  <a:lnTo>
                    <a:pt x="21600" y="4638"/>
                  </a:lnTo>
                  <a:cubicBezTo>
                    <a:pt x="21600" y="2079"/>
                    <a:pt x="17966" y="0"/>
                    <a:pt x="13492" y="0"/>
                  </a:cubicBezTo>
                  <a:lnTo>
                    <a:pt x="0" y="0"/>
                  </a:lnTo>
                  <a:lnTo>
                    <a:pt x="0" y="21600"/>
                  </a:lnTo>
                  <a:lnTo>
                    <a:pt x="13492" y="21600"/>
                  </a:lnTo>
                  <a:cubicBezTo>
                    <a:pt x="17976" y="21594"/>
                    <a:pt x="21600" y="19516"/>
                    <a:pt x="21600" y="16956"/>
                  </a:cubicBezTo>
                  <a:close/>
                </a:path>
              </a:pathLst>
            </a:custGeom>
            <a:solidFill>
              <a:srgbClr val="D88480"/>
            </a:solidFill>
            <a:ln w="12700">
              <a:miter lim="400000"/>
            </a:ln>
          </p:spPr>
          <p:txBody>
            <a:bodyPr lIns="38100" tIns="38100" rIns="38100" bIns="38100" anchor="ctr"/>
            <a:lstStyle/>
            <a:p>
              <a:pPr>
                <a:defRPr sz="3000">
                  <a:solidFill>
                    <a:srgbClr val="FFFFFF"/>
                  </a:solidFill>
                </a:defRPr>
              </a:pPr>
              <a:endParaRPr/>
            </a:p>
          </p:txBody>
        </p:sp>
      </p:grpSp>
      <p:sp>
        <p:nvSpPr>
          <p:cNvPr id="78" name="Rectángulo: esquinas redondeadas 77">
            <a:extLst>
              <a:ext uri="{FF2B5EF4-FFF2-40B4-BE49-F238E27FC236}">
                <a16:creationId xmlns:a16="http://schemas.microsoft.com/office/drawing/2014/main" id="{D505D8F2-BA99-4136-A979-8A662BD42B3E}"/>
              </a:ext>
            </a:extLst>
          </p:cNvPr>
          <p:cNvSpPr/>
          <p:nvPr/>
        </p:nvSpPr>
        <p:spPr>
          <a:xfrm>
            <a:off x="3103505" y="827408"/>
            <a:ext cx="3985328" cy="503583"/>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s-CO" sz="2000" dirty="0"/>
              <a:t>DEFENSA JUDICIAL</a:t>
            </a:r>
          </a:p>
        </p:txBody>
      </p:sp>
      <p:sp>
        <p:nvSpPr>
          <p:cNvPr id="79" name="TextBox 39">
            <a:extLst>
              <a:ext uri="{FF2B5EF4-FFF2-40B4-BE49-F238E27FC236}">
                <a16:creationId xmlns:a16="http://schemas.microsoft.com/office/drawing/2014/main" id="{4CD5AB0B-D3A9-4FFC-AE12-4CF4B46A4980}"/>
              </a:ext>
            </a:extLst>
          </p:cNvPr>
          <p:cNvSpPr txBox="1"/>
          <p:nvPr/>
        </p:nvSpPr>
        <p:spPr>
          <a:xfrm>
            <a:off x="1501186" y="4281911"/>
            <a:ext cx="4213114" cy="1261884"/>
          </a:xfrm>
          <a:prstGeom prst="rect">
            <a:avLst/>
          </a:prstGeom>
          <a:noFill/>
        </p:spPr>
        <p:txBody>
          <a:bodyPr wrap="square" lIns="0" rtlCol="0" anchor="b">
            <a:spAutoFit/>
          </a:bodyPr>
          <a:lstStyle/>
          <a:p>
            <a:r>
              <a:rPr lang="en-US" sz="2800" b="1" noProof="1">
                <a:solidFill>
                  <a:srgbClr val="42B56B"/>
                </a:solidFill>
              </a:rPr>
              <a:t>SENTENCIAS A FAVOR DEL FRISCO</a:t>
            </a:r>
          </a:p>
          <a:p>
            <a:r>
              <a:rPr lang="en-US" sz="2000" noProof="1"/>
              <a:t>12 $3.099 Millones</a:t>
            </a:r>
          </a:p>
        </p:txBody>
      </p:sp>
      <p:grpSp>
        <p:nvGrpSpPr>
          <p:cNvPr id="80" name="Group 8">
            <a:extLst>
              <a:ext uri="{FF2B5EF4-FFF2-40B4-BE49-F238E27FC236}">
                <a16:creationId xmlns:a16="http://schemas.microsoft.com/office/drawing/2014/main" id="{8AC2AFC6-260B-4732-8346-D5ED4A2AF097}"/>
              </a:ext>
            </a:extLst>
          </p:cNvPr>
          <p:cNvGrpSpPr/>
          <p:nvPr/>
        </p:nvGrpSpPr>
        <p:grpSpPr>
          <a:xfrm>
            <a:off x="464078" y="4584805"/>
            <a:ext cx="762114" cy="483477"/>
            <a:chOff x="5168903" y="3086764"/>
            <a:chExt cx="4197675" cy="483477"/>
          </a:xfrm>
        </p:grpSpPr>
        <p:sp>
          <p:nvSpPr>
            <p:cNvPr id="81" name="Freeform: Shape 80">
              <a:extLst>
                <a:ext uri="{FF2B5EF4-FFF2-40B4-BE49-F238E27FC236}">
                  <a16:creationId xmlns:a16="http://schemas.microsoft.com/office/drawing/2014/main" id="{F4B828BB-BE96-4807-A1D7-54878B3C6776}"/>
                </a:ext>
              </a:extLst>
            </p:cNvPr>
            <p:cNvSpPr/>
            <p:nvPr/>
          </p:nvSpPr>
          <p:spPr>
            <a:xfrm rot="10800000">
              <a:off x="5445783" y="3086764"/>
              <a:ext cx="3920795" cy="483476"/>
            </a:xfrm>
            <a:custGeom>
              <a:avLst/>
              <a:gdLst>
                <a:gd name="connsiteX0" fmla="*/ 602581 w 3920795"/>
                <a:gd name="connsiteY0" fmla="*/ 0 h 483476"/>
                <a:gd name="connsiteX1" fmla="*/ 3577361 w 3920795"/>
                <a:gd name="connsiteY1" fmla="*/ 0 h 483476"/>
                <a:gd name="connsiteX2" fmla="*/ 3648822 w 3920795"/>
                <a:gd name="connsiteY2" fmla="*/ 0 h 483476"/>
                <a:gd name="connsiteX3" fmla="*/ 3677133 w 3920795"/>
                <a:gd name="connsiteY3" fmla="*/ 0 h 483476"/>
                <a:gd name="connsiteX4" fmla="*/ 3708958 w 3920795"/>
                <a:gd name="connsiteY4" fmla="*/ 0 h 483476"/>
                <a:gd name="connsiteX5" fmla="*/ 3737269 w 3920795"/>
                <a:gd name="connsiteY5" fmla="*/ 0 h 483476"/>
                <a:gd name="connsiteX6" fmla="*/ 3769289 w 3920795"/>
                <a:gd name="connsiteY6" fmla="*/ 0 h 483476"/>
                <a:gd name="connsiteX7" fmla="*/ 3797600 w 3920795"/>
                <a:gd name="connsiteY7" fmla="*/ 0 h 483476"/>
                <a:gd name="connsiteX8" fmla="*/ 3829425 w 3920795"/>
                <a:gd name="connsiteY8" fmla="*/ 0 h 483476"/>
                <a:gd name="connsiteX9" fmla="*/ 3857736 w 3920795"/>
                <a:gd name="connsiteY9" fmla="*/ 0 h 483476"/>
                <a:gd name="connsiteX10" fmla="*/ 3920795 w 3920795"/>
                <a:gd name="connsiteY10" fmla="*/ 0 h 483476"/>
                <a:gd name="connsiteX11" fmla="*/ 3920795 w 3920795"/>
                <a:gd name="connsiteY11" fmla="*/ 483476 h 483476"/>
                <a:gd name="connsiteX12" fmla="*/ 3857541 w 3920795"/>
                <a:gd name="connsiteY12" fmla="*/ 483476 h 483476"/>
                <a:gd name="connsiteX13" fmla="*/ 3829230 w 3920795"/>
                <a:gd name="connsiteY13" fmla="*/ 483476 h 483476"/>
                <a:gd name="connsiteX14" fmla="*/ 3797405 w 3920795"/>
                <a:gd name="connsiteY14" fmla="*/ 483476 h 483476"/>
                <a:gd name="connsiteX15" fmla="*/ 3769094 w 3920795"/>
                <a:gd name="connsiteY15" fmla="*/ 483476 h 483476"/>
                <a:gd name="connsiteX16" fmla="*/ 3737269 w 3920795"/>
                <a:gd name="connsiteY16" fmla="*/ 483476 h 483476"/>
                <a:gd name="connsiteX17" fmla="*/ 3708958 w 3920795"/>
                <a:gd name="connsiteY17" fmla="*/ 483476 h 483476"/>
                <a:gd name="connsiteX18" fmla="*/ 3676937 w 3920795"/>
                <a:gd name="connsiteY18" fmla="*/ 483476 h 483476"/>
                <a:gd name="connsiteX19" fmla="*/ 3648627 w 3920795"/>
                <a:gd name="connsiteY19" fmla="*/ 483476 h 483476"/>
                <a:gd name="connsiteX20" fmla="*/ 3577166 w 3920795"/>
                <a:gd name="connsiteY20" fmla="*/ 483476 h 483476"/>
                <a:gd name="connsiteX21" fmla="*/ 602581 w 3920795"/>
                <a:gd name="connsiteY21" fmla="*/ 483476 h 483476"/>
                <a:gd name="connsiteX22" fmla="*/ 511596 w 3920795"/>
                <a:gd name="connsiteY22" fmla="*/ 448961 h 483476"/>
                <a:gd name="connsiteX23" fmla="*/ 196467 w 3920795"/>
                <a:gd name="connsiteY23" fmla="*/ 329614 h 483476"/>
                <a:gd name="connsiteX24" fmla="*/ 12740 w 3920795"/>
                <a:gd name="connsiteY24" fmla="*/ 259980 h 483476"/>
                <a:gd name="connsiteX25" fmla="*/ 12740 w 3920795"/>
                <a:gd name="connsiteY25" fmla="*/ 223496 h 483476"/>
                <a:gd name="connsiteX26" fmla="*/ 196467 w 3920795"/>
                <a:gd name="connsiteY26" fmla="*/ 153862 h 483476"/>
                <a:gd name="connsiteX27" fmla="*/ 511596 w 3920795"/>
                <a:gd name="connsiteY27" fmla="*/ 34515 h 48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20795" h="483476">
                  <a:moveTo>
                    <a:pt x="602581" y="0"/>
                  </a:moveTo>
                  <a:lnTo>
                    <a:pt x="3577361" y="0"/>
                  </a:lnTo>
                  <a:lnTo>
                    <a:pt x="3648822" y="0"/>
                  </a:lnTo>
                  <a:lnTo>
                    <a:pt x="3677133" y="0"/>
                  </a:lnTo>
                  <a:lnTo>
                    <a:pt x="3708958" y="0"/>
                  </a:lnTo>
                  <a:lnTo>
                    <a:pt x="3737269" y="0"/>
                  </a:lnTo>
                  <a:lnTo>
                    <a:pt x="3769289" y="0"/>
                  </a:lnTo>
                  <a:lnTo>
                    <a:pt x="3797600" y="0"/>
                  </a:lnTo>
                  <a:lnTo>
                    <a:pt x="3829425" y="0"/>
                  </a:lnTo>
                  <a:lnTo>
                    <a:pt x="3857736" y="0"/>
                  </a:lnTo>
                  <a:lnTo>
                    <a:pt x="3920795" y="0"/>
                  </a:lnTo>
                  <a:lnTo>
                    <a:pt x="3920795" y="483476"/>
                  </a:lnTo>
                  <a:lnTo>
                    <a:pt x="3857541" y="483476"/>
                  </a:lnTo>
                  <a:lnTo>
                    <a:pt x="3829230" y="483476"/>
                  </a:lnTo>
                  <a:lnTo>
                    <a:pt x="3797405" y="483476"/>
                  </a:lnTo>
                  <a:lnTo>
                    <a:pt x="3769094" y="483476"/>
                  </a:lnTo>
                  <a:lnTo>
                    <a:pt x="3737269" y="483476"/>
                  </a:lnTo>
                  <a:lnTo>
                    <a:pt x="3708958" y="483476"/>
                  </a:lnTo>
                  <a:lnTo>
                    <a:pt x="3676937" y="483476"/>
                  </a:lnTo>
                  <a:lnTo>
                    <a:pt x="3648627" y="483476"/>
                  </a:lnTo>
                  <a:lnTo>
                    <a:pt x="3577166" y="483476"/>
                  </a:lnTo>
                  <a:lnTo>
                    <a:pt x="602581" y="483476"/>
                  </a:lnTo>
                  <a:lnTo>
                    <a:pt x="511596" y="448961"/>
                  </a:lnTo>
                  <a:lnTo>
                    <a:pt x="196467" y="329614"/>
                  </a:lnTo>
                  <a:lnTo>
                    <a:pt x="12740" y="259980"/>
                  </a:lnTo>
                  <a:cubicBezTo>
                    <a:pt x="-4247" y="253422"/>
                    <a:pt x="-4247" y="229920"/>
                    <a:pt x="12740" y="223496"/>
                  </a:cubicBezTo>
                  <a:lnTo>
                    <a:pt x="196467" y="153862"/>
                  </a:lnTo>
                  <a:lnTo>
                    <a:pt x="511596" y="34515"/>
                  </a:lnTo>
                  <a:close/>
                </a:path>
              </a:pathLst>
            </a:custGeom>
            <a:solidFill>
              <a:srgbClr val="EED6C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82" name="Freeform: Shape 81">
              <a:extLst>
                <a:ext uri="{FF2B5EF4-FFF2-40B4-BE49-F238E27FC236}">
                  <a16:creationId xmlns:a16="http://schemas.microsoft.com/office/drawing/2014/main" id="{030AB10A-773E-4287-ACE0-3FE8FB8F2152}"/>
                </a:ext>
              </a:extLst>
            </p:cNvPr>
            <p:cNvSpPr/>
            <p:nvPr/>
          </p:nvSpPr>
          <p:spPr>
            <a:xfrm rot="10800000">
              <a:off x="9157169" y="3241029"/>
              <a:ext cx="209060" cy="175466"/>
            </a:xfrm>
            <a:custGeom>
              <a:avLst/>
              <a:gdLst>
                <a:gd name="connsiteX0" fmla="*/ 196428 w 209060"/>
                <a:gd name="connsiteY0" fmla="*/ 0 h 175466"/>
                <a:gd name="connsiteX1" fmla="*/ 209060 w 209060"/>
                <a:gd name="connsiteY1" fmla="*/ 86996 h 175466"/>
                <a:gd name="connsiteX2" fmla="*/ 196233 w 209060"/>
                <a:gd name="connsiteY2" fmla="*/ 175466 h 175466"/>
                <a:gd name="connsiteX3" fmla="*/ 12466 w 209060"/>
                <a:gd name="connsiteY3" fmla="*/ 105413 h 175466"/>
                <a:gd name="connsiteX4" fmla="*/ 0 w 209060"/>
                <a:gd name="connsiteY4" fmla="*/ 87445 h 175466"/>
                <a:gd name="connsiteX5" fmla="*/ 12391 w 209060"/>
                <a:gd name="connsiteY5" fmla="*/ 69751 h 175466"/>
                <a:gd name="connsiteX6" fmla="*/ 196118 w 209060"/>
                <a:gd name="connsiteY6" fmla="*/ 117 h 17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060" h="175466">
                  <a:moveTo>
                    <a:pt x="196428" y="0"/>
                  </a:moveTo>
                  <a:lnTo>
                    <a:pt x="209060" y="86996"/>
                  </a:lnTo>
                  <a:cubicBezTo>
                    <a:pt x="209060" y="118478"/>
                    <a:pt x="204491" y="148339"/>
                    <a:pt x="196233" y="175466"/>
                  </a:cubicBezTo>
                  <a:lnTo>
                    <a:pt x="12466" y="105413"/>
                  </a:lnTo>
                  <a:lnTo>
                    <a:pt x="0" y="87445"/>
                  </a:lnTo>
                  <a:lnTo>
                    <a:pt x="12391" y="69751"/>
                  </a:lnTo>
                  <a:lnTo>
                    <a:pt x="196118" y="117"/>
                  </a:lnTo>
                  <a:close/>
                </a:path>
              </a:pathLst>
            </a:custGeom>
            <a:solidFill>
              <a:srgbClr val="4B494B"/>
            </a:solidFill>
            <a:ln w="12700">
              <a:miter lim="400000"/>
            </a:ln>
          </p:spPr>
          <p:txBody>
            <a:bodyPr lIns="38100" tIns="38100" rIns="38100" bIns="38100" anchor="ctr"/>
            <a:lstStyle/>
            <a:p>
              <a:endParaRPr sz="3000">
                <a:solidFill>
                  <a:srgbClr val="FFFFFF"/>
                </a:solidFill>
              </a:endParaRPr>
            </a:p>
          </p:txBody>
        </p:sp>
        <p:sp>
          <p:nvSpPr>
            <p:cNvPr id="83" name="Shape">
              <a:extLst>
                <a:ext uri="{FF2B5EF4-FFF2-40B4-BE49-F238E27FC236}">
                  <a16:creationId xmlns:a16="http://schemas.microsoft.com/office/drawing/2014/main" id="{8FDF1D28-773F-455B-8D01-DD83DB18D1F1}"/>
                </a:ext>
              </a:extLst>
            </p:cNvPr>
            <p:cNvSpPr/>
            <p:nvPr/>
          </p:nvSpPr>
          <p:spPr>
            <a:xfrm rot="10800000">
              <a:off x="5790589" y="3446159"/>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0" y="11121"/>
                  </a:moveTo>
                  <a:cubicBezTo>
                    <a:pt x="0" y="16029"/>
                    <a:pt x="125" y="20141"/>
                    <a:pt x="297" y="21600"/>
                  </a:cubicBezTo>
                  <a:lnTo>
                    <a:pt x="21600" y="21600"/>
                  </a:lnTo>
                  <a:lnTo>
                    <a:pt x="21600" y="0"/>
                  </a:lnTo>
                  <a:lnTo>
                    <a:pt x="305" y="0"/>
                  </a:lnTo>
                  <a:lnTo>
                    <a:pt x="305" y="553"/>
                  </a:lnTo>
                  <a:cubicBezTo>
                    <a:pt x="128" y="1968"/>
                    <a:pt x="0" y="6146"/>
                    <a:pt x="0" y="11121"/>
                  </a:cubicBezTo>
                  <a:close/>
                </a:path>
              </a:pathLst>
            </a:custGeom>
            <a:solidFill>
              <a:srgbClr val="F6BF69"/>
            </a:solidFill>
            <a:ln w="12700">
              <a:miter lim="400000"/>
            </a:ln>
          </p:spPr>
          <p:txBody>
            <a:bodyPr lIns="38100" tIns="38100" rIns="38100" bIns="38100" anchor="ctr"/>
            <a:lstStyle/>
            <a:p>
              <a:endParaRPr sz="3000">
                <a:solidFill>
                  <a:srgbClr val="FFFFFF"/>
                </a:solidFill>
              </a:endParaRPr>
            </a:p>
          </p:txBody>
        </p:sp>
        <p:sp>
          <p:nvSpPr>
            <p:cNvPr id="84" name="Shape">
              <a:extLst>
                <a:ext uri="{FF2B5EF4-FFF2-40B4-BE49-F238E27FC236}">
                  <a16:creationId xmlns:a16="http://schemas.microsoft.com/office/drawing/2014/main" id="{168AC82A-A73A-4048-B45B-33F5F777A1AC}"/>
                </a:ext>
              </a:extLst>
            </p:cNvPr>
            <p:cNvSpPr/>
            <p:nvPr/>
          </p:nvSpPr>
          <p:spPr>
            <a:xfrm rot="10800000">
              <a:off x="5793256" y="333185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66"/>
                  </a:moveTo>
                  <a:lnTo>
                    <a:pt x="552" y="619"/>
                  </a:lnTo>
                  <a:cubicBezTo>
                    <a:pt x="247" y="619"/>
                    <a:pt x="0" y="10015"/>
                    <a:pt x="0" y="21600"/>
                  </a:cubicBezTo>
                  <a:lnTo>
                    <a:pt x="21600" y="21600"/>
                  </a:lnTo>
                  <a:lnTo>
                    <a:pt x="21600" y="0"/>
                  </a:lnTo>
                  <a:lnTo>
                    <a:pt x="545" y="0"/>
                  </a:lnTo>
                  <a:cubicBezTo>
                    <a:pt x="547" y="22"/>
                    <a:pt x="549" y="44"/>
                    <a:pt x="552" y="66"/>
                  </a:cubicBezTo>
                  <a:close/>
                </a:path>
              </a:pathLst>
            </a:custGeom>
            <a:solidFill>
              <a:srgbClr val="F1A84E"/>
            </a:solidFill>
            <a:ln w="12700">
              <a:miter lim="400000"/>
            </a:ln>
          </p:spPr>
          <p:txBody>
            <a:bodyPr lIns="38100" tIns="38100" rIns="38100" bIns="38100" anchor="ctr"/>
            <a:lstStyle/>
            <a:p>
              <a:endParaRPr sz="3000">
                <a:solidFill>
                  <a:srgbClr val="FFFFFF"/>
                </a:solidFill>
              </a:endParaRPr>
            </a:p>
          </p:txBody>
        </p:sp>
        <p:sp>
          <p:nvSpPr>
            <p:cNvPr id="85" name="Shape">
              <a:extLst>
                <a:ext uri="{FF2B5EF4-FFF2-40B4-BE49-F238E27FC236}">
                  <a16:creationId xmlns:a16="http://schemas.microsoft.com/office/drawing/2014/main" id="{EAE81560-C1A6-4CDF-8501-E361DD193CCB}"/>
                </a:ext>
              </a:extLst>
            </p:cNvPr>
            <p:cNvSpPr/>
            <p:nvPr/>
          </p:nvSpPr>
          <p:spPr>
            <a:xfrm rot="10800000">
              <a:off x="5793256" y="320931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20981"/>
                  </a:moveTo>
                  <a:lnTo>
                    <a:pt x="552" y="21534"/>
                  </a:lnTo>
                  <a:cubicBezTo>
                    <a:pt x="549" y="21556"/>
                    <a:pt x="547" y="21578"/>
                    <a:pt x="545" y="21600"/>
                  </a:cubicBezTo>
                  <a:lnTo>
                    <a:pt x="21600" y="21600"/>
                  </a:lnTo>
                  <a:lnTo>
                    <a:pt x="21600" y="0"/>
                  </a:lnTo>
                  <a:lnTo>
                    <a:pt x="0" y="0"/>
                  </a:lnTo>
                  <a:cubicBezTo>
                    <a:pt x="0" y="11607"/>
                    <a:pt x="247" y="20981"/>
                    <a:pt x="552" y="20981"/>
                  </a:cubicBezTo>
                  <a:close/>
                </a:path>
              </a:pathLst>
            </a:custGeom>
            <a:solidFill>
              <a:srgbClr val="F0A04D"/>
            </a:solidFill>
            <a:ln w="12700">
              <a:miter lim="400000"/>
            </a:ln>
          </p:spPr>
          <p:txBody>
            <a:bodyPr lIns="38100" tIns="38100" rIns="38100" bIns="38100" anchor="ctr"/>
            <a:lstStyle/>
            <a:p>
              <a:endParaRPr sz="3000">
                <a:solidFill>
                  <a:srgbClr val="FFFFFF"/>
                </a:solidFill>
              </a:endParaRPr>
            </a:p>
          </p:txBody>
        </p:sp>
        <p:sp>
          <p:nvSpPr>
            <p:cNvPr id="86" name="Shape">
              <a:extLst>
                <a:ext uri="{FF2B5EF4-FFF2-40B4-BE49-F238E27FC236}">
                  <a16:creationId xmlns:a16="http://schemas.microsoft.com/office/drawing/2014/main" id="{D8F553B1-2C42-49D0-ACDC-700133E3CDB7}"/>
                </a:ext>
              </a:extLst>
            </p:cNvPr>
            <p:cNvSpPr/>
            <p:nvPr/>
          </p:nvSpPr>
          <p:spPr>
            <a:xfrm rot="10800000">
              <a:off x="5790589" y="3086764"/>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97" y="0"/>
                  </a:lnTo>
                  <a:cubicBezTo>
                    <a:pt x="125" y="1459"/>
                    <a:pt x="0" y="5571"/>
                    <a:pt x="0" y="10479"/>
                  </a:cubicBezTo>
                  <a:cubicBezTo>
                    <a:pt x="0" y="15476"/>
                    <a:pt x="128" y="19632"/>
                    <a:pt x="305" y="21047"/>
                  </a:cubicBezTo>
                  <a:lnTo>
                    <a:pt x="305" y="21600"/>
                  </a:lnTo>
                  <a:lnTo>
                    <a:pt x="21600" y="21600"/>
                  </a:lnTo>
                  <a:lnTo>
                    <a:pt x="21600" y="0"/>
                  </a:lnTo>
                  <a:close/>
                </a:path>
              </a:pathLst>
            </a:custGeom>
            <a:solidFill>
              <a:srgbClr val="ED8E4A"/>
            </a:solidFill>
            <a:ln w="12700">
              <a:miter lim="400000"/>
            </a:ln>
          </p:spPr>
          <p:txBody>
            <a:bodyPr lIns="38100" tIns="38100" rIns="38100" bIns="38100" anchor="ctr"/>
            <a:lstStyle/>
            <a:p>
              <a:endParaRPr sz="3000">
                <a:solidFill>
                  <a:srgbClr val="FFFFFF"/>
                </a:solidFill>
              </a:endParaRPr>
            </a:p>
          </p:txBody>
        </p:sp>
        <p:grpSp>
          <p:nvGrpSpPr>
            <p:cNvPr id="87" name="Group 86">
              <a:extLst>
                <a:ext uri="{FF2B5EF4-FFF2-40B4-BE49-F238E27FC236}">
                  <a16:creationId xmlns:a16="http://schemas.microsoft.com/office/drawing/2014/main" id="{819FAACF-419B-42BA-B59E-024FFDDEF036}"/>
                </a:ext>
              </a:extLst>
            </p:cNvPr>
            <p:cNvGrpSpPr/>
            <p:nvPr/>
          </p:nvGrpSpPr>
          <p:grpSpPr>
            <a:xfrm rot="10800000">
              <a:off x="5445784" y="3086764"/>
              <a:ext cx="352045" cy="483475"/>
              <a:chOff x="6410420" y="2032990"/>
              <a:chExt cx="352045" cy="496188"/>
            </a:xfrm>
          </p:grpSpPr>
          <p:sp>
            <p:nvSpPr>
              <p:cNvPr id="89" name="Rectangle">
                <a:extLst>
                  <a:ext uri="{FF2B5EF4-FFF2-40B4-BE49-F238E27FC236}">
                    <a16:creationId xmlns:a16="http://schemas.microsoft.com/office/drawing/2014/main" id="{2248328D-07A6-4AE1-A3EE-264C7366989C}"/>
                  </a:ext>
                </a:extLst>
              </p:cNvPr>
              <p:cNvSpPr/>
              <p:nvPr/>
            </p:nvSpPr>
            <p:spPr>
              <a:xfrm>
                <a:off x="6410420" y="2032990"/>
                <a:ext cx="352045" cy="496188"/>
              </a:xfrm>
              <a:prstGeom prst="rect">
                <a:avLst/>
              </a:prstGeom>
              <a:solidFill>
                <a:srgbClr val="BDBEBD"/>
              </a:solidFill>
              <a:ln w="12700">
                <a:miter lim="400000"/>
              </a:ln>
            </p:spPr>
            <p:txBody>
              <a:bodyPr lIns="38100" tIns="38100" rIns="38100" bIns="38100" anchor="ctr"/>
              <a:lstStyle/>
              <a:p>
                <a:pPr>
                  <a:defRPr sz="3000">
                    <a:solidFill>
                      <a:srgbClr val="FFFFFF"/>
                    </a:solidFill>
                  </a:defRPr>
                </a:pPr>
                <a:endParaRPr/>
              </a:p>
            </p:txBody>
          </p:sp>
          <p:sp>
            <p:nvSpPr>
              <p:cNvPr id="90" name="Rectangle">
                <a:extLst>
                  <a:ext uri="{FF2B5EF4-FFF2-40B4-BE49-F238E27FC236}">
                    <a16:creationId xmlns:a16="http://schemas.microsoft.com/office/drawing/2014/main" id="{1DFE14F6-1BCE-4F65-8BBD-C0F964B666E8}"/>
                  </a:ext>
                </a:extLst>
              </p:cNvPr>
              <p:cNvSpPr/>
              <p:nvPr/>
            </p:nvSpPr>
            <p:spPr>
              <a:xfrm>
                <a:off x="66644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91" name="Rectangle">
                <a:extLst>
                  <a:ext uri="{FF2B5EF4-FFF2-40B4-BE49-F238E27FC236}">
                    <a16:creationId xmlns:a16="http://schemas.microsoft.com/office/drawing/2014/main" id="{1704ED79-9CEE-4EA8-ADE3-4FC83FCC4F61}"/>
                  </a:ext>
                </a:extLst>
              </p:cNvPr>
              <p:cNvSpPr/>
              <p:nvPr/>
            </p:nvSpPr>
            <p:spPr>
              <a:xfrm>
                <a:off x="66009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92" name="Rectangle">
                <a:extLst>
                  <a:ext uri="{FF2B5EF4-FFF2-40B4-BE49-F238E27FC236}">
                    <a16:creationId xmlns:a16="http://schemas.microsoft.com/office/drawing/2014/main" id="{ABB935BD-D700-439D-83A7-90151126D5A5}"/>
                  </a:ext>
                </a:extLst>
              </p:cNvPr>
              <p:cNvSpPr/>
              <p:nvPr/>
            </p:nvSpPr>
            <p:spPr>
              <a:xfrm>
                <a:off x="65501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93" name="Rectangle">
                <a:extLst>
                  <a:ext uri="{FF2B5EF4-FFF2-40B4-BE49-F238E27FC236}">
                    <a16:creationId xmlns:a16="http://schemas.microsoft.com/office/drawing/2014/main" id="{B28A92DF-23CE-466E-98A7-314001073172}"/>
                  </a:ext>
                </a:extLst>
              </p:cNvPr>
              <p:cNvSpPr/>
              <p:nvPr/>
            </p:nvSpPr>
            <p:spPr>
              <a:xfrm>
                <a:off x="64866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grpSp>
        <p:sp>
          <p:nvSpPr>
            <p:cNvPr id="88" name="Shape">
              <a:extLst>
                <a:ext uri="{FF2B5EF4-FFF2-40B4-BE49-F238E27FC236}">
                  <a16:creationId xmlns:a16="http://schemas.microsoft.com/office/drawing/2014/main" id="{7D65F3C4-F6CA-4D8A-A1FA-B48CF7DF5CB8}"/>
                </a:ext>
              </a:extLst>
            </p:cNvPr>
            <p:cNvSpPr/>
            <p:nvPr/>
          </p:nvSpPr>
          <p:spPr>
            <a:xfrm rot="10800000">
              <a:off x="5168903" y="3086764"/>
              <a:ext cx="283846" cy="483477"/>
            </a:xfrm>
            <a:custGeom>
              <a:avLst/>
              <a:gdLst/>
              <a:ahLst/>
              <a:cxnLst>
                <a:cxn ang="0">
                  <a:pos x="wd2" y="hd2"/>
                </a:cxn>
                <a:cxn ang="5400000">
                  <a:pos x="wd2" y="hd2"/>
                </a:cxn>
                <a:cxn ang="10800000">
                  <a:pos x="wd2" y="hd2"/>
                </a:cxn>
                <a:cxn ang="16200000">
                  <a:pos x="wd2" y="hd2"/>
                </a:cxn>
              </a:cxnLst>
              <a:rect l="0" t="0" r="r" b="b"/>
              <a:pathLst>
                <a:path w="21600" h="21600" extrusionOk="0">
                  <a:moveTo>
                    <a:pt x="21600" y="16956"/>
                  </a:moveTo>
                  <a:lnTo>
                    <a:pt x="21600" y="4638"/>
                  </a:lnTo>
                  <a:cubicBezTo>
                    <a:pt x="21600" y="2079"/>
                    <a:pt x="17966" y="0"/>
                    <a:pt x="13492" y="0"/>
                  </a:cubicBezTo>
                  <a:lnTo>
                    <a:pt x="0" y="0"/>
                  </a:lnTo>
                  <a:lnTo>
                    <a:pt x="0" y="21600"/>
                  </a:lnTo>
                  <a:lnTo>
                    <a:pt x="13492" y="21600"/>
                  </a:lnTo>
                  <a:cubicBezTo>
                    <a:pt x="17976" y="21594"/>
                    <a:pt x="21600" y="19516"/>
                    <a:pt x="21600" y="16956"/>
                  </a:cubicBezTo>
                  <a:close/>
                </a:path>
              </a:pathLst>
            </a:custGeom>
            <a:solidFill>
              <a:srgbClr val="D88480"/>
            </a:solidFill>
            <a:ln w="12700">
              <a:miter lim="400000"/>
            </a:ln>
          </p:spPr>
          <p:txBody>
            <a:bodyPr lIns="38100" tIns="38100" rIns="38100" bIns="38100" anchor="ctr"/>
            <a:lstStyle/>
            <a:p>
              <a:pPr>
                <a:defRPr sz="3000">
                  <a:solidFill>
                    <a:srgbClr val="FFFFFF"/>
                  </a:solidFill>
                </a:defRPr>
              </a:pPr>
              <a:endParaRPr/>
            </a:p>
          </p:txBody>
        </p:sp>
      </p:grpSp>
      <p:sp>
        <p:nvSpPr>
          <p:cNvPr id="109" name="TextBox 39">
            <a:extLst>
              <a:ext uri="{FF2B5EF4-FFF2-40B4-BE49-F238E27FC236}">
                <a16:creationId xmlns:a16="http://schemas.microsoft.com/office/drawing/2014/main" id="{494D9E30-28AB-4325-A82B-CE2D0EF0E199}"/>
              </a:ext>
            </a:extLst>
          </p:cNvPr>
          <p:cNvSpPr txBox="1"/>
          <p:nvPr/>
        </p:nvSpPr>
        <p:spPr>
          <a:xfrm>
            <a:off x="1501186" y="5633117"/>
            <a:ext cx="4213114" cy="830997"/>
          </a:xfrm>
          <a:prstGeom prst="rect">
            <a:avLst/>
          </a:prstGeom>
          <a:noFill/>
        </p:spPr>
        <p:txBody>
          <a:bodyPr wrap="square" lIns="0" rtlCol="0" anchor="b">
            <a:spAutoFit/>
          </a:bodyPr>
          <a:lstStyle/>
          <a:p>
            <a:r>
              <a:rPr lang="en-US" sz="2800" b="1" noProof="1">
                <a:solidFill>
                  <a:srgbClr val="42B56B"/>
                </a:solidFill>
              </a:rPr>
              <a:t>TUTELAS</a:t>
            </a:r>
          </a:p>
          <a:p>
            <a:r>
              <a:rPr lang="en-US" sz="2000" noProof="1"/>
              <a:t>254 (Efectividad 79%)</a:t>
            </a:r>
          </a:p>
        </p:txBody>
      </p:sp>
      <p:grpSp>
        <p:nvGrpSpPr>
          <p:cNvPr id="110" name="Group 8">
            <a:extLst>
              <a:ext uri="{FF2B5EF4-FFF2-40B4-BE49-F238E27FC236}">
                <a16:creationId xmlns:a16="http://schemas.microsoft.com/office/drawing/2014/main" id="{24C5FAA3-2F20-4864-954A-E54991DB44D9}"/>
              </a:ext>
            </a:extLst>
          </p:cNvPr>
          <p:cNvGrpSpPr/>
          <p:nvPr/>
        </p:nvGrpSpPr>
        <p:grpSpPr>
          <a:xfrm>
            <a:off x="464078" y="5671873"/>
            <a:ext cx="762114" cy="483477"/>
            <a:chOff x="5168903" y="3086764"/>
            <a:chExt cx="4197675" cy="483477"/>
          </a:xfrm>
        </p:grpSpPr>
        <p:sp>
          <p:nvSpPr>
            <p:cNvPr id="111" name="Freeform: Shape 80">
              <a:extLst>
                <a:ext uri="{FF2B5EF4-FFF2-40B4-BE49-F238E27FC236}">
                  <a16:creationId xmlns:a16="http://schemas.microsoft.com/office/drawing/2014/main" id="{095795AB-E807-4406-8597-0D18EE566809}"/>
                </a:ext>
              </a:extLst>
            </p:cNvPr>
            <p:cNvSpPr/>
            <p:nvPr/>
          </p:nvSpPr>
          <p:spPr>
            <a:xfrm rot="10800000">
              <a:off x="5445783" y="3086764"/>
              <a:ext cx="3920795" cy="483476"/>
            </a:xfrm>
            <a:custGeom>
              <a:avLst/>
              <a:gdLst>
                <a:gd name="connsiteX0" fmla="*/ 602581 w 3920795"/>
                <a:gd name="connsiteY0" fmla="*/ 0 h 483476"/>
                <a:gd name="connsiteX1" fmla="*/ 3577361 w 3920795"/>
                <a:gd name="connsiteY1" fmla="*/ 0 h 483476"/>
                <a:gd name="connsiteX2" fmla="*/ 3648822 w 3920795"/>
                <a:gd name="connsiteY2" fmla="*/ 0 h 483476"/>
                <a:gd name="connsiteX3" fmla="*/ 3677133 w 3920795"/>
                <a:gd name="connsiteY3" fmla="*/ 0 h 483476"/>
                <a:gd name="connsiteX4" fmla="*/ 3708958 w 3920795"/>
                <a:gd name="connsiteY4" fmla="*/ 0 h 483476"/>
                <a:gd name="connsiteX5" fmla="*/ 3737269 w 3920795"/>
                <a:gd name="connsiteY5" fmla="*/ 0 h 483476"/>
                <a:gd name="connsiteX6" fmla="*/ 3769289 w 3920795"/>
                <a:gd name="connsiteY6" fmla="*/ 0 h 483476"/>
                <a:gd name="connsiteX7" fmla="*/ 3797600 w 3920795"/>
                <a:gd name="connsiteY7" fmla="*/ 0 h 483476"/>
                <a:gd name="connsiteX8" fmla="*/ 3829425 w 3920795"/>
                <a:gd name="connsiteY8" fmla="*/ 0 h 483476"/>
                <a:gd name="connsiteX9" fmla="*/ 3857736 w 3920795"/>
                <a:gd name="connsiteY9" fmla="*/ 0 h 483476"/>
                <a:gd name="connsiteX10" fmla="*/ 3920795 w 3920795"/>
                <a:gd name="connsiteY10" fmla="*/ 0 h 483476"/>
                <a:gd name="connsiteX11" fmla="*/ 3920795 w 3920795"/>
                <a:gd name="connsiteY11" fmla="*/ 483476 h 483476"/>
                <a:gd name="connsiteX12" fmla="*/ 3857541 w 3920795"/>
                <a:gd name="connsiteY12" fmla="*/ 483476 h 483476"/>
                <a:gd name="connsiteX13" fmla="*/ 3829230 w 3920795"/>
                <a:gd name="connsiteY13" fmla="*/ 483476 h 483476"/>
                <a:gd name="connsiteX14" fmla="*/ 3797405 w 3920795"/>
                <a:gd name="connsiteY14" fmla="*/ 483476 h 483476"/>
                <a:gd name="connsiteX15" fmla="*/ 3769094 w 3920795"/>
                <a:gd name="connsiteY15" fmla="*/ 483476 h 483476"/>
                <a:gd name="connsiteX16" fmla="*/ 3737269 w 3920795"/>
                <a:gd name="connsiteY16" fmla="*/ 483476 h 483476"/>
                <a:gd name="connsiteX17" fmla="*/ 3708958 w 3920795"/>
                <a:gd name="connsiteY17" fmla="*/ 483476 h 483476"/>
                <a:gd name="connsiteX18" fmla="*/ 3676937 w 3920795"/>
                <a:gd name="connsiteY18" fmla="*/ 483476 h 483476"/>
                <a:gd name="connsiteX19" fmla="*/ 3648627 w 3920795"/>
                <a:gd name="connsiteY19" fmla="*/ 483476 h 483476"/>
                <a:gd name="connsiteX20" fmla="*/ 3577166 w 3920795"/>
                <a:gd name="connsiteY20" fmla="*/ 483476 h 483476"/>
                <a:gd name="connsiteX21" fmla="*/ 602581 w 3920795"/>
                <a:gd name="connsiteY21" fmla="*/ 483476 h 483476"/>
                <a:gd name="connsiteX22" fmla="*/ 511596 w 3920795"/>
                <a:gd name="connsiteY22" fmla="*/ 448961 h 483476"/>
                <a:gd name="connsiteX23" fmla="*/ 196467 w 3920795"/>
                <a:gd name="connsiteY23" fmla="*/ 329614 h 483476"/>
                <a:gd name="connsiteX24" fmla="*/ 12740 w 3920795"/>
                <a:gd name="connsiteY24" fmla="*/ 259980 h 483476"/>
                <a:gd name="connsiteX25" fmla="*/ 12740 w 3920795"/>
                <a:gd name="connsiteY25" fmla="*/ 223496 h 483476"/>
                <a:gd name="connsiteX26" fmla="*/ 196467 w 3920795"/>
                <a:gd name="connsiteY26" fmla="*/ 153862 h 483476"/>
                <a:gd name="connsiteX27" fmla="*/ 511596 w 3920795"/>
                <a:gd name="connsiteY27" fmla="*/ 34515 h 48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20795" h="483476">
                  <a:moveTo>
                    <a:pt x="602581" y="0"/>
                  </a:moveTo>
                  <a:lnTo>
                    <a:pt x="3577361" y="0"/>
                  </a:lnTo>
                  <a:lnTo>
                    <a:pt x="3648822" y="0"/>
                  </a:lnTo>
                  <a:lnTo>
                    <a:pt x="3677133" y="0"/>
                  </a:lnTo>
                  <a:lnTo>
                    <a:pt x="3708958" y="0"/>
                  </a:lnTo>
                  <a:lnTo>
                    <a:pt x="3737269" y="0"/>
                  </a:lnTo>
                  <a:lnTo>
                    <a:pt x="3769289" y="0"/>
                  </a:lnTo>
                  <a:lnTo>
                    <a:pt x="3797600" y="0"/>
                  </a:lnTo>
                  <a:lnTo>
                    <a:pt x="3829425" y="0"/>
                  </a:lnTo>
                  <a:lnTo>
                    <a:pt x="3857736" y="0"/>
                  </a:lnTo>
                  <a:lnTo>
                    <a:pt x="3920795" y="0"/>
                  </a:lnTo>
                  <a:lnTo>
                    <a:pt x="3920795" y="483476"/>
                  </a:lnTo>
                  <a:lnTo>
                    <a:pt x="3857541" y="483476"/>
                  </a:lnTo>
                  <a:lnTo>
                    <a:pt x="3829230" y="483476"/>
                  </a:lnTo>
                  <a:lnTo>
                    <a:pt x="3797405" y="483476"/>
                  </a:lnTo>
                  <a:lnTo>
                    <a:pt x="3769094" y="483476"/>
                  </a:lnTo>
                  <a:lnTo>
                    <a:pt x="3737269" y="483476"/>
                  </a:lnTo>
                  <a:lnTo>
                    <a:pt x="3708958" y="483476"/>
                  </a:lnTo>
                  <a:lnTo>
                    <a:pt x="3676937" y="483476"/>
                  </a:lnTo>
                  <a:lnTo>
                    <a:pt x="3648627" y="483476"/>
                  </a:lnTo>
                  <a:lnTo>
                    <a:pt x="3577166" y="483476"/>
                  </a:lnTo>
                  <a:lnTo>
                    <a:pt x="602581" y="483476"/>
                  </a:lnTo>
                  <a:lnTo>
                    <a:pt x="511596" y="448961"/>
                  </a:lnTo>
                  <a:lnTo>
                    <a:pt x="196467" y="329614"/>
                  </a:lnTo>
                  <a:lnTo>
                    <a:pt x="12740" y="259980"/>
                  </a:lnTo>
                  <a:cubicBezTo>
                    <a:pt x="-4247" y="253422"/>
                    <a:pt x="-4247" y="229920"/>
                    <a:pt x="12740" y="223496"/>
                  </a:cubicBezTo>
                  <a:lnTo>
                    <a:pt x="196467" y="153862"/>
                  </a:lnTo>
                  <a:lnTo>
                    <a:pt x="511596" y="34515"/>
                  </a:lnTo>
                  <a:close/>
                </a:path>
              </a:pathLst>
            </a:custGeom>
            <a:solidFill>
              <a:srgbClr val="EED6C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12" name="Freeform: Shape 81">
              <a:extLst>
                <a:ext uri="{FF2B5EF4-FFF2-40B4-BE49-F238E27FC236}">
                  <a16:creationId xmlns:a16="http://schemas.microsoft.com/office/drawing/2014/main" id="{2C38E3EB-D43E-410F-A119-0D19A5A0B410}"/>
                </a:ext>
              </a:extLst>
            </p:cNvPr>
            <p:cNvSpPr/>
            <p:nvPr/>
          </p:nvSpPr>
          <p:spPr>
            <a:xfrm rot="10800000">
              <a:off x="9157169" y="3241029"/>
              <a:ext cx="209060" cy="175466"/>
            </a:xfrm>
            <a:custGeom>
              <a:avLst/>
              <a:gdLst>
                <a:gd name="connsiteX0" fmla="*/ 196428 w 209060"/>
                <a:gd name="connsiteY0" fmla="*/ 0 h 175466"/>
                <a:gd name="connsiteX1" fmla="*/ 209060 w 209060"/>
                <a:gd name="connsiteY1" fmla="*/ 86996 h 175466"/>
                <a:gd name="connsiteX2" fmla="*/ 196233 w 209060"/>
                <a:gd name="connsiteY2" fmla="*/ 175466 h 175466"/>
                <a:gd name="connsiteX3" fmla="*/ 12466 w 209060"/>
                <a:gd name="connsiteY3" fmla="*/ 105413 h 175466"/>
                <a:gd name="connsiteX4" fmla="*/ 0 w 209060"/>
                <a:gd name="connsiteY4" fmla="*/ 87445 h 175466"/>
                <a:gd name="connsiteX5" fmla="*/ 12391 w 209060"/>
                <a:gd name="connsiteY5" fmla="*/ 69751 h 175466"/>
                <a:gd name="connsiteX6" fmla="*/ 196118 w 209060"/>
                <a:gd name="connsiteY6" fmla="*/ 117 h 17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060" h="175466">
                  <a:moveTo>
                    <a:pt x="196428" y="0"/>
                  </a:moveTo>
                  <a:lnTo>
                    <a:pt x="209060" y="86996"/>
                  </a:lnTo>
                  <a:cubicBezTo>
                    <a:pt x="209060" y="118478"/>
                    <a:pt x="204491" y="148339"/>
                    <a:pt x="196233" y="175466"/>
                  </a:cubicBezTo>
                  <a:lnTo>
                    <a:pt x="12466" y="105413"/>
                  </a:lnTo>
                  <a:lnTo>
                    <a:pt x="0" y="87445"/>
                  </a:lnTo>
                  <a:lnTo>
                    <a:pt x="12391" y="69751"/>
                  </a:lnTo>
                  <a:lnTo>
                    <a:pt x="196118" y="117"/>
                  </a:lnTo>
                  <a:close/>
                </a:path>
              </a:pathLst>
            </a:custGeom>
            <a:solidFill>
              <a:srgbClr val="4B494B"/>
            </a:solidFill>
            <a:ln w="12700">
              <a:miter lim="400000"/>
            </a:ln>
          </p:spPr>
          <p:txBody>
            <a:bodyPr lIns="38100" tIns="38100" rIns="38100" bIns="38100" anchor="ctr"/>
            <a:lstStyle/>
            <a:p>
              <a:endParaRPr sz="3000">
                <a:solidFill>
                  <a:srgbClr val="FFFFFF"/>
                </a:solidFill>
              </a:endParaRPr>
            </a:p>
          </p:txBody>
        </p:sp>
        <p:sp>
          <p:nvSpPr>
            <p:cNvPr id="113" name="Shape">
              <a:extLst>
                <a:ext uri="{FF2B5EF4-FFF2-40B4-BE49-F238E27FC236}">
                  <a16:creationId xmlns:a16="http://schemas.microsoft.com/office/drawing/2014/main" id="{AC0DBF8F-15DB-47C1-A366-B2CAB07B7C40}"/>
                </a:ext>
              </a:extLst>
            </p:cNvPr>
            <p:cNvSpPr/>
            <p:nvPr/>
          </p:nvSpPr>
          <p:spPr>
            <a:xfrm rot="10800000">
              <a:off x="5790589" y="3446159"/>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0" y="11121"/>
                  </a:moveTo>
                  <a:cubicBezTo>
                    <a:pt x="0" y="16029"/>
                    <a:pt x="125" y="20141"/>
                    <a:pt x="297" y="21600"/>
                  </a:cubicBezTo>
                  <a:lnTo>
                    <a:pt x="21600" y="21600"/>
                  </a:lnTo>
                  <a:lnTo>
                    <a:pt x="21600" y="0"/>
                  </a:lnTo>
                  <a:lnTo>
                    <a:pt x="305" y="0"/>
                  </a:lnTo>
                  <a:lnTo>
                    <a:pt x="305" y="553"/>
                  </a:lnTo>
                  <a:cubicBezTo>
                    <a:pt x="128" y="1968"/>
                    <a:pt x="0" y="6146"/>
                    <a:pt x="0" y="11121"/>
                  </a:cubicBezTo>
                  <a:close/>
                </a:path>
              </a:pathLst>
            </a:custGeom>
            <a:solidFill>
              <a:srgbClr val="F6BF69"/>
            </a:solidFill>
            <a:ln w="12700">
              <a:miter lim="400000"/>
            </a:ln>
          </p:spPr>
          <p:txBody>
            <a:bodyPr lIns="38100" tIns="38100" rIns="38100" bIns="38100" anchor="ctr"/>
            <a:lstStyle/>
            <a:p>
              <a:endParaRPr sz="3000">
                <a:solidFill>
                  <a:srgbClr val="FFFFFF"/>
                </a:solidFill>
              </a:endParaRPr>
            </a:p>
          </p:txBody>
        </p:sp>
        <p:sp>
          <p:nvSpPr>
            <p:cNvPr id="114" name="Shape">
              <a:extLst>
                <a:ext uri="{FF2B5EF4-FFF2-40B4-BE49-F238E27FC236}">
                  <a16:creationId xmlns:a16="http://schemas.microsoft.com/office/drawing/2014/main" id="{9D242C10-892B-4952-9F92-0DDC778BB1EB}"/>
                </a:ext>
              </a:extLst>
            </p:cNvPr>
            <p:cNvSpPr/>
            <p:nvPr/>
          </p:nvSpPr>
          <p:spPr>
            <a:xfrm rot="10800000">
              <a:off x="5793256" y="333185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66"/>
                  </a:moveTo>
                  <a:lnTo>
                    <a:pt x="552" y="619"/>
                  </a:lnTo>
                  <a:cubicBezTo>
                    <a:pt x="247" y="619"/>
                    <a:pt x="0" y="10015"/>
                    <a:pt x="0" y="21600"/>
                  </a:cubicBezTo>
                  <a:lnTo>
                    <a:pt x="21600" y="21600"/>
                  </a:lnTo>
                  <a:lnTo>
                    <a:pt x="21600" y="0"/>
                  </a:lnTo>
                  <a:lnTo>
                    <a:pt x="545" y="0"/>
                  </a:lnTo>
                  <a:cubicBezTo>
                    <a:pt x="547" y="22"/>
                    <a:pt x="549" y="44"/>
                    <a:pt x="552" y="66"/>
                  </a:cubicBezTo>
                  <a:close/>
                </a:path>
              </a:pathLst>
            </a:custGeom>
            <a:solidFill>
              <a:srgbClr val="F1A84E"/>
            </a:solidFill>
            <a:ln w="12700">
              <a:miter lim="400000"/>
            </a:ln>
          </p:spPr>
          <p:txBody>
            <a:bodyPr lIns="38100" tIns="38100" rIns="38100" bIns="38100" anchor="ctr"/>
            <a:lstStyle/>
            <a:p>
              <a:endParaRPr sz="3000">
                <a:solidFill>
                  <a:srgbClr val="FFFFFF"/>
                </a:solidFill>
              </a:endParaRPr>
            </a:p>
          </p:txBody>
        </p:sp>
        <p:sp>
          <p:nvSpPr>
            <p:cNvPr id="115" name="Shape">
              <a:extLst>
                <a:ext uri="{FF2B5EF4-FFF2-40B4-BE49-F238E27FC236}">
                  <a16:creationId xmlns:a16="http://schemas.microsoft.com/office/drawing/2014/main" id="{97E85A16-E6EC-499E-B03E-5EAAA042F0EC}"/>
                </a:ext>
              </a:extLst>
            </p:cNvPr>
            <p:cNvSpPr/>
            <p:nvPr/>
          </p:nvSpPr>
          <p:spPr>
            <a:xfrm rot="10800000">
              <a:off x="5793256" y="3209319"/>
              <a:ext cx="3052573" cy="124081"/>
            </a:xfrm>
            <a:custGeom>
              <a:avLst/>
              <a:gdLst/>
              <a:ahLst/>
              <a:cxnLst>
                <a:cxn ang="0">
                  <a:pos x="wd2" y="hd2"/>
                </a:cxn>
                <a:cxn ang="5400000">
                  <a:pos x="wd2" y="hd2"/>
                </a:cxn>
                <a:cxn ang="10800000">
                  <a:pos x="wd2" y="hd2"/>
                </a:cxn>
                <a:cxn ang="16200000">
                  <a:pos x="wd2" y="hd2"/>
                </a:cxn>
              </a:cxnLst>
              <a:rect l="0" t="0" r="r" b="b"/>
              <a:pathLst>
                <a:path w="21600" h="21600" extrusionOk="0">
                  <a:moveTo>
                    <a:pt x="552" y="20981"/>
                  </a:moveTo>
                  <a:lnTo>
                    <a:pt x="552" y="21534"/>
                  </a:lnTo>
                  <a:cubicBezTo>
                    <a:pt x="549" y="21556"/>
                    <a:pt x="547" y="21578"/>
                    <a:pt x="545" y="21600"/>
                  </a:cubicBezTo>
                  <a:lnTo>
                    <a:pt x="21600" y="21600"/>
                  </a:lnTo>
                  <a:lnTo>
                    <a:pt x="21600" y="0"/>
                  </a:lnTo>
                  <a:lnTo>
                    <a:pt x="0" y="0"/>
                  </a:lnTo>
                  <a:cubicBezTo>
                    <a:pt x="0" y="11607"/>
                    <a:pt x="247" y="20981"/>
                    <a:pt x="552" y="20981"/>
                  </a:cubicBezTo>
                  <a:close/>
                </a:path>
              </a:pathLst>
            </a:custGeom>
            <a:solidFill>
              <a:srgbClr val="F0A04D"/>
            </a:solidFill>
            <a:ln w="12700">
              <a:miter lim="400000"/>
            </a:ln>
          </p:spPr>
          <p:txBody>
            <a:bodyPr lIns="38100" tIns="38100" rIns="38100" bIns="38100" anchor="ctr"/>
            <a:lstStyle/>
            <a:p>
              <a:endParaRPr sz="3000">
                <a:solidFill>
                  <a:srgbClr val="FFFFFF"/>
                </a:solidFill>
              </a:endParaRPr>
            </a:p>
          </p:txBody>
        </p:sp>
        <p:sp>
          <p:nvSpPr>
            <p:cNvPr id="116" name="Shape">
              <a:extLst>
                <a:ext uri="{FF2B5EF4-FFF2-40B4-BE49-F238E27FC236}">
                  <a16:creationId xmlns:a16="http://schemas.microsoft.com/office/drawing/2014/main" id="{20F98E37-CAF3-4FEB-8F59-34C480BD9232}"/>
                </a:ext>
              </a:extLst>
            </p:cNvPr>
            <p:cNvSpPr/>
            <p:nvPr/>
          </p:nvSpPr>
          <p:spPr>
            <a:xfrm rot="10800000">
              <a:off x="5790589" y="3086764"/>
              <a:ext cx="3017140" cy="1240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97" y="0"/>
                  </a:lnTo>
                  <a:cubicBezTo>
                    <a:pt x="125" y="1459"/>
                    <a:pt x="0" y="5571"/>
                    <a:pt x="0" y="10479"/>
                  </a:cubicBezTo>
                  <a:cubicBezTo>
                    <a:pt x="0" y="15476"/>
                    <a:pt x="128" y="19632"/>
                    <a:pt x="305" y="21047"/>
                  </a:cubicBezTo>
                  <a:lnTo>
                    <a:pt x="305" y="21600"/>
                  </a:lnTo>
                  <a:lnTo>
                    <a:pt x="21600" y="21600"/>
                  </a:lnTo>
                  <a:lnTo>
                    <a:pt x="21600" y="0"/>
                  </a:lnTo>
                  <a:close/>
                </a:path>
              </a:pathLst>
            </a:custGeom>
            <a:solidFill>
              <a:srgbClr val="ED8E4A"/>
            </a:solidFill>
            <a:ln w="12700">
              <a:miter lim="400000"/>
            </a:ln>
          </p:spPr>
          <p:txBody>
            <a:bodyPr lIns="38100" tIns="38100" rIns="38100" bIns="38100" anchor="ctr"/>
            <a:lstStyle/>
            <a:p>
              <a:endParaRPr sz="3000">
                <a:solidFill>
                  <a:srgbClr val="FFFFFF"/>
                </a:solidFill>
              </a:endParaRPr>
            </a:p>
          </p:txBody>
        </p:sp>
        <p:grpSp>
          <p:nvGrpSpPr>
            <p:cNvPr id="117" name="Group 86">
              <a:extLst>
                <a:ext uri="{FF2B5EF4-FFF2-40B4-BE49-F238E27FC236}">
                  <a16:creationId xmlns:a16="http://schemas.microsoft.com/office/drawing/2014/main" id="{8D99ADEC-030B-44B4-A618-FE68D5AE2684}"/>
                </a:ext>
              </a:extLst>
            </p:cNvPr>
            <p:cNvGrpSpPr/>
            <p:nvPr/>
          </p:nvGrpSpPr>
          <p:grpSpPr>
            <a:xfrm rot="10800000">
              <a:off x="5445784" y="3086764"/>
              <a:ext cx="352045" cy="483475"/>
              <a:chOff x="6410420" y="2032990"/>
              <a:chExt cx="352045" cy="496188"/>
            </a:xfrm>
          </p:grpSpPr>
          <p:sp>
            <p:nvSpPr>
              <p:cNvPr id="119" name="Rectangle">
                <a:extLst>
                  <a:ext uri="{FF2B5EF4-FFF2-40B4-BE49-F238E27FC236}">
                    <a16:creationId xmlns:a16="http://schemas.microsoft.com/office/drawing/2014/main" id="{5C667D65-4ED8-4ED6-B3E6-7E804896DB10}"/>
                  </a:ext>
                </a:extLst>
              </p:cNvPr>
              <p:cNvSpPr/>
              <p:nvPr/>
            </p:nvSpPr>
            <p:spPr>
              <a:xfrm>
                <a:off x="6410420" y="2032990"/>
                <a:ext cx="352045" cy="496188"/>
              </a:xfrm>
              <a:prstGeom prst="rect">
                <a:avLst/>
              </a:prstGeom>
              <a:solidFill>
                <a:srgbClr val="BDBEBD"/>
              </a:solidFill>
              <a:ln w="12700">
                <a:miter lim="400000"/>
              </a:ln>
            </p:spPr>
            <p:txBody>
              <a:bodyPr lIns="38100" tIns="38100" rIns="38100" bIns="38100" anchor="ctr"/>
              <a:lstStyle/>
              <a:p>
                <a:pPr>
                  <a:defRPr sz="3000">
                    <a:solidFill>
                      <a:srgbClr val="FFFFFF"/>
                    </a:solidFill>
                  </a:defRPr>
                </a:pPr>
                <a:endParaRPr/>
              </a:p>
            </p:txBody>
          </p:sp>
          <p:sp>
            <p:nvSpPr>
              <p:cNvPr id="120" name="Rectangle">
                <a:extLst>
                  <a:ext uri="{FF2B5EF4-FFF2-40B4-BE49-F238E27FC236}">
                    <a16:creationId xmlns:a16="http://schemas.microsoft.com/office/drawing/2014/main" id="{BFFFCD04-E4EB-493E-AEB5-71051B3B218A}"/>
                  </a:ext>
                </a:extLst>
              </p:cNvPr>
              <p:cNvSpPr/>
              <p:nvPr/>
            </p:nvSpPr>
            <p:spPr>
              <a:xfrm>
                <a:off x="66644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21" name="Rectangle">
                <a:extLst>
                  <a:ext uri="{FF2B5EF4-FFF2-40B4-BE49-F238E27FC236}">
                    <a16:creationId xmlns:a16="http://schemas.microsoft.com/office/drawing/2014/main" id="{1E26FA83-7D92-4780-AA12-E4FC607C606E}"/>
                  </a:ext>
                </a:extLst>
              </p:cNvPr>
              <p:cNvSpPr/>
              <p:nvPr/>
            </p:nvSpPr>
            <p:spPr>
              <a:xfrm>
                <a:off x="66009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22" name="Rectangle">
                <a:extLst>
                  <a:ext uri="{FF2B5EF4-FFF2-40B4-BE49-F238E27FC236}">
                    <a16:creationId xmlns:a16="http://schemas.microsoft.com/office/drawing/2014/main" id="{8A9149A0-69B8-41D8-8825-AD8BB9D8C6A6}"/>
                  </a:ext>
                </a:extLst>
              </p:cNvPr>
              <p:cNvSpPr/>
              <p:nvPr/>
            </p:nvSpPr>
            <p:spPr>
              <a:xfrm>
                <a:off x="65501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sp>
            <p:nvSpPr>
              <p:cNvPr id="123" name="Rectangle">
                <a:extLst>
                  <a:ext uri="{FF2B5EF4-FFF2-40B4-BE49-F238E27FC236}">
                    <a16:creationId xmlns:a16="http://schemas.microsoft.com/office/drawing/2014/main" id="{52B94137-A7DB-4587-9585-19FB57CDEE61}"/>
                  </a:ext>
                </a:extLst>
              </p:cNvPr>
              <p:cNvSpPr/>
              <p:nvPr/>
            </p:nvSpPr>
            <p:spPr>
              <a:xfrm>
                <a:off x="6486620" y="2032990"/>
                <a:ext cx="28322" cy="496188"/>
              </a:xfrm>
              <a:prstGeom prst="rect">
                <a:avLst/>
              </a:prstGeom>
              <a:solidFill>
                <a:srgbClr val="5B5B5D"/>
              </a:solidFill>
              <a:ln w="12700">
                <a:miter lim="400000"/>
              </a:ln>
            </p:spPr>
            <p:txBody>
              <a:bodyPr lIns="38100" tIns="38100" rIns="38100" bIns="38100" anchor="ctr"/>
              <a:lstStyle/>
              <a:p>
                <a:pPr>
                  <a:defRPr sz="3000">
                    <a:solidFill>
                      <a:srgbClr val="FFFFFF"/>
                    </a:solidFill>
                  </a:defRPr>
                </a:pPr>
                <a:endParaRPr/>
              </a:p>
            </p:txBody>
          </p:sp>
        </p:grpSp>
        <p:sp>
          <p:nvSpPr>
            <p:cNvPr id="118" name="Shape">
              <a:extLst>
                <a:ext uri="{FF2B5EF4-FFF2-40B4-BE49-F238E27FC236}">
                  <a16:creationId xmlns:a16="http://schemas.microsoft.com/office/drawing/2014/main" id="{CE9D1529-B833-4CBE-9F26-3EE5D252A96D}"/>
                </a:ext>
              </a:extLst>
            </p:cNvPr>
            <p:cNvSpPr/>
            <p:nvPr/>
          </p:nvSpPr>
          <p:spPr>
            <a:xfrm rot="10800000">
              <a:off x="5168903" y="3086764"/>
              <a:ext cx="283846" cy="483477"/>
            </a:xfrm>
            <a:custGeom>
              <a:avLst/>
              <a:gdLst/>
              <a:ahLst/>
              <a:cxnLst>
                <a:cxn ang="0">
                  <a:pos x="wd2" y="hd2"/>
                </a:cxn>
                <a:cxn ang="5400000">
                  <a:pos x="wd2" y="hd2"/>
                </a:cxn>
                <a:cxn ang="10800000">
                  <a:pos x="wd2" y="hd2"/>
                </a:cxn>
                <a:cxn ang="16200000">
                  <a:pos x="wd2" y="hd2"/>
                </a:cxn>
              </a:cxnLst>
              <a:rect l="0" t="0" r="r" b="b"/>
              <a:pathLst>
                <a:path w="21600" h="21600" extrusionOk="0">
                  <a:moveTo>
                    <a:pt x="21600" y="16956"/>
                  </a:moveTo>
                  <a:lnTo>
                    <a:pt x="21600" y="4638"/>
                  </a:lnTo>
                  <a:cubicBezTo>
                    <a:pt x="21600" y="2079"/>
                    <a:pt x="17966" y="0"/>
                    <a:pt x="13492" y="0"/>
                  </a:cubicBezTo>
                  <a:lnTo>
                    <a:pt x="0" y="0"/>
                  </a:lnTo>
                  <a:lnTo>
                    <a:pt x="0" y="21600"/>
                  </a:lnTo>
                  <a:lnTo>
                    <a:pt x="13492" y="21600"/>
                  </a:lnTo>
                  <a:cubicBezTo>
                    <a:pt x="17976" y="21594"/>
                    <a:pt x="21600" y="19516"/>
                    <a:pt x="21600" y="16956"/>
                  </a:cubicBezTo>
                  <a:close/>
                </a:path>
              </a:pathLst>
            </a:custGeom>
            <a:solidFill>
              <a:srgbClr val="D88480"/>
            </a:solidFill>
            <a:ln w="12700">
              <a:miter lim="400000"/>
            </a:ln>
          </p:spPr>
          <p:txBody>
            <a:bodyPr lIns="38100" tIns="38100" rIns="38100" bIns="38100" anchor="ctr"/>
            <a:lstStyle/>
            <a:p>
              <a:pPr>
                <a:defRPr sz="3000">
                  <a:solidFill>
                    <a:srgbClr val="FFFFFF"/>
                  </a:solidFill>
                </a:defRPr>
              </a:pPr>
              <a:endParaRPr/>
            </a:p>
          </p:txBody>
        </p:sp>
      </p:grpSp>
      <p:sp>
        <p:nvSpPr>
          <p:cNvPr id="67" name="CuadroTexto 66">
            <a:extLst>
              <a:ext uri="{FF2B5EF4-FFF2-40B4-BE49-F238E27FC236}">
                <a16:creationId xmlns:a16="http://schemas.microsoft.com/office/drawing/2014/main" id="{0BA85C2F-3258-4DDF-991F-3455F4DADDD3}"/>
              </a:ext>
            </a:extLst>
          </p:cNvPr>
          <p:cNvSpPr txBox="1"/>
          <p:nvPr/>
        </p:nvSpPr>
        <p:spPr>
          <a:xfrm>
            <a:off x="6370287" y="6059374"/>
            <a:ext cx="4788043" cy="400110"/>
          </a:xfrm>
          <a:prstGeom prst="rect">
            <a:avLst/>
          </a:prstGeom>
          <a:noFill/>
        </p:spPr>
        <p:txBody>
          <a:bodyPr wrap="square" rtlCol="0">
            <a:spAutoFit/>
          </a:bodyPr>
          <a:lstStyle/>
          <a:p>
            <a:pPr algn="ctr"/>
            <a:r>
              <a:rPr lang="es-ES" sz="2000" dirty="0">
                <a:solidFill>
                  <a:srgbClr val="000A8B"/>
                </a:solidFill>
              </a:rPr>
              <a:t>Agosto – Noviembre 2020.</a:t>
            </a:r>
            <a:endParaRPr lang="es-ES" dirty="0">
              <a:solidFill>
                <a:srgbClr val="000A8B"/>
              </a:solidFill>
            </a:endParaRPr>
          </a:p>
        </p:txBody>
      </p:sp>
    </p:spTree>
    <p:extLst>
      <p:ext uri="{BB962C8B-B14F-4D97-AF65-F5344CB8AC3E}">
        <p14:creationId xmlns:p14="http://schemas.microsoft.com/office/powerpoint/2010/main" val="103724651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99503" y="2838190"/>
            <a:ext cx="9143999" cy="707886"/>
          </a:xfrm>
          <a:prstGeom prst="rect">
            <a:avLst/>
          </a:prstGeom>
          <a:noFill/>
        </p:spPr>
        <p:txBody>
          <a:bodyPr wrap="square" rtlCol="0">
            <a:spAutoFit/>
          </a:bodyPr>
          <a:lstStyle/>
          <a:p>
            <a:pPr algn="ctr"/>
            <a:r>
              <a:rPr lang="es-ES" sz="4000" b="1" dirty="0">
                <a:solidFill>
                  <a:srgbClr val="000A8B"/>
                </a:solidFill>
              </a:rPr>
              <a:t>DIRECCIONAMIENTO ESTRATÉGICO</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41548251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F7DBFA2-9122-42B0-AC60-AA94B20ACD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532903" cy="666282"/>
          </a:xfrm>
          <a:prstGeom prst="rect">
            <a:avLst/>
          </a:prstGeom>
        </p:spPr>
      </p:pic>
      <p:pic>
        <p:nvPicPr>
          <p:cNvPr id="5" name="Imagen 4">
            <a:extLst>
              <a:ext uri="{FF2B5EF4-FFF2-40B4-BE49-F238E27FC236}">
                <a16:creationId xmlns:a16="http://schemas.microsoft.com/office/drawing/2014/main" id="{1649DF3D-79DE-4DA3-83E4-F7C1F5D647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1147" y="76813"/>
            <a:ext cx="3878893" cy="666462"/>
          </a:xfrm>
          <a:prstGeom prst="rect">
            <a:avLst/>
          </a:prstGeom>
        </p:spPr>
      </p:pic>
      <p:sp>
        <p:nvSpPr>
          <p:cNvPr id="6" name="CuadroTexto 5">
            <a:extLst>
              <a:ext uri="{FF2B5EF4-FFF2-40B4-BE49-F238E27FC236}">
                <a16:creationId xmlns:a16="http://schemas.microsoft.com/office/drawing/2014/main" id="{4D708C33-8871-41BC-9BC3-76DA39EC6A1E}"/>
              </a:ext>
            </a:extLst>
          </p:cNvPr>
          <p:cNvSpPr txBox="1">
            <a:spLocks noChangeArrowheads="1"/>
          </p:cNvSpPr>
          <p:nvPr/>
        </p:nvSpPr>
        <p:spPr bwMode="auto">
          <a:xfrm>
            <a:off x="2323772" y="972893"/>
            <a:ext cx="754445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b="1" dirty="0">
                <a:solidFill>
                  <a:srgbClr val="000A8B"/>
                </a:solidFill>
              </a:rPr>
              <a:t> Creación GIT de Gestión de Inteligencia de Negocios</a:t>
            </a:r>
          </a:p>
        </p:txBody>
      </p:sp>
      <p:sp>
        <p:nvSpPr>
          <p:cNvPr id="46" name="CuadroTexto 45">
            <a:extLst>
              <a:ext uri="{FF2B5EF4-FFF2-40B4-BE49-F238E27FC236}">
                <a16:creationId xmlns:a16="http://schemas.microsoft.com/office/drawing/2014/main" id="{AB974B77-F092-4B73-802B-23D8CA156AA5}"/>
              </a:ext>
            </a:extLst>
          </p:cNvPr>
          <p:cNvSpPr txBox="1"/>
          <p:nvPr/>
        </p:nvSpPr>
        <p:spPr>
          <a:xfrm>
            <a:off x="2660328" y="2245544"/>
            <a:ext cx="9078778" cy="1015663"/>
          </a:xfrm>
          <a:prstGeom prst="rect">
            <a:avLst/>
          </a:prstGeom>
          <a:noFill/>
        </p:spPr>
        <p:txBody>
          <a:bodyPr wrap="square" rtlCol="0">
            <a:spAutoFit/>
          </a:bodyPr>
          <a:lstStyle/>
          <a:p>
            <a:pPr algn="just"/>
            <a:r>
              <a:rPr lang="es-CO" sz="2000" dirty="0"/>
              <a:t>Resolución 1438 de 2020. Se crea y conforma el Grupo Interno de Trabajo adscrito a la Gerencia Técnica. </a:t>
            </a:r>
          </a:p>
          <a:p>
            <a:pPr algn="just"/>
            <a:endParaRPr lang="es-CO" sz="2000" dirty="0"/>
          </a:p>
        </p:txBody>
      </p:sp>
      <p:sp>
        <p:nvSpPr>
          <p:cNvPr id="47" name="Elipse 46">
            <a:extLst>
              <a:ext uri="{FF2B5EF4-FFF2-40B4-BE49-F238E27FC236}">
                <a16:creationId xmlns:a16="http://schemas.microsoft.com/office/drawing/2014/main" id="{3A8D768F-87DC-4A5A-B3E2-F8D024BD8911}"/>
              </a:ext>
            </a:extLst>
          </p:cNvPr>
          <p:cNvSpPr/>
          <p:nvPr/>
        </p:nvSpPr>
        <p:spPr>
          <a:xfrm>
            <a:off x="829106" y="2299570"/>
            <a:ext cx="477078" cy="492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1</a:t>
            </a:r>
          </a:p>
        </p:txBody>
      </p:sp>
      <p:sp>
        <p:nvSpPr>
          <p:cNvPr id="29" name="Elipse 28">
            <a:extLst>
              <a:ext uri="{FF2B5EF4-FFF2-40B4-BE49-F238E27FC236}">
                <a16:creationId xmlns:a16="http://schemas.microsoft.com/office/drawing/2014/main" id="{19380039-96DA-4F15-A9A0-C10CFA7380AC}"/>
              </a:ext>
            </a:extLst>
          </p:cNvPr>
          <p:cNvSpPr/>
          <p:nvPr/>
        </p:nvSpPr>
        <p:spPr>
          <a:xfrm>
            <a:off x="828410" y="3683831"/>
            <a:ext cx="477078" cy="492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2</a:t>
            </a:r>
          </a:p>
        </p:txBody>
      </p:sp>
      <p:pic>
        <p:nvPicPr>
          <p:cNvPr id="7" name="Gráfico 6" descr="Lupa">
            <a:extLst>
              <a:ext uri="{FF2B5EF4-FFF2-40B4-BE49-F238E27FC236}">
                <a16:creationId xmlns:a16="http://schemas.microsoft.com/office/drawing/2014/main" id="{94C52C91-05E7-4CB1-B979-175C7BFCEA1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05050" y="3472818"/>
            <a:ext cx="914400" cy="914400"/>
          </a:xfrm>
          <a:prstGeom prst="rect">
            <a:avLst/>
          </a:prstGeom>
        </p:spPr>
      </p:pic>
      <p:sp>
        <p:nvSpPr>
          <p:cNvPr id="14" name="CuadroTexto 13">
            <a:extLst>
              <a:ext uri="{FF2B5EF4-FFF2-40B4-BE49-F238E27FC236}">
                <a16:creationId xmlns:a16="http://schemas.microsoft.com/office/drawing/2014/main" id="{1DAAA353-99CD-43E6-A3CB-4C22A57EA89E}"/>
              </a:ext>
            </a:extLst>
          </p:cNvPr>
          <p:cNvSpPr txBox="1"/>
          <p:nvPr/>
        </p:nvSpPr>
        <p:spPr>
          <a:xfrm>
            <a:off x="2660328" y="4866488"/>
            <a:ext cx="9078778" cy="646331"/>
          </a:xfrm>
          <a:prstGeom prst="rect">
            <a:avLst/>
          </a:prstGeom>
          <a:noFill/>
        </p:spPr>
        <p:txBody>
          <a:bodyPr wrap="square">
            <a:spAutoFit/>
          </a:bodyPr>
          <a:lstStyle/>
          <a:p>
            <a:pPr algn="just"/>
            <a:r>
              <a:rPr lang="es-CO" sz="1800" dirty="0"/>
              <a:t>El GIT quedó conformado por profesionales en Ingeniería Industrial, Ingeniería de Sistemas y Economía. </a:t>
            </a:r>
          </a:p>
        </p:txBody>
      </p:sp>
      <p:sp>
        <p:nvSpPr>
          <p:cNvPr id="16" name="CuadroTexto 15">
            <a:extLst>
              <a:ext uri="{FF2B5EF4-FFF2-40B4-BE49-F238E27FC236}">
                <a16:creationId xmlns:a16="http://schemas.microsoft.com/office/drawing/2014/main" id="{10DDCD09-4752-451F-9653-36520D6B74C9}"/>
              </a:ext>
            </a:extLst>
          </p:cNvPr>
          <p:cNvSpPr txBox="1"/>
          <p:nvPr/>
        </p:nvSpPr>
        <p:spPr>
          <a:xfrm>
            <a:off x="2660328" y="3552380"/>
            <a:ext cx="9078778" cy="646331"/>
          </a:xfrm>
          <a:prstGeom prst="rect">
            <a:avLst/>
          </a:prstGeom>
          <a:noFill/>
        </p:spPr>
        <p:txBody>
          <a:bodyPr wrap="square">
            <a:spAutoFit/>
          </a:bodyPr>
          <a:lstStyle/>
          <a:p>
            <a:pPr algn="just"/>
            <a:r>
              <a:rPr lang="es-CO" sz="1800" dirty="0"/>
              <a:t>Temas: Inteligencia competitiva; Procesamiento de datos; estadística de datos y; definición de políticas y lineamientos</a:t>
            </a:r>
          </a:p>
        </p:txBody>
      </p:sp>
      <p:pic>
        <p:nvPicPr>
          <p:cNvPr id="11" name="Gráfico 10" descr="Persona con idea">
            <a:extLst>
              <a:ext uri="{FF2B5EF4-FFF2-40B4-BE49-F238E27FC236}">
                <a16:creationId xmlns:a16="http://schemas.microsoft.com/office/drawing/2014/main" id="{C407F9DF-376A-4114-A4FA-D39C1BEB218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705050" y="2088557"/>
            <a:ext cx="914400" cy="914400"/>
          </a:xfrm>
          <a:prstGeom prst="rect">
            <a:avLst/>
          </a:prstGeom>
        </p:spPr>
      </p:pic>
      <p:sp>
        <p:nvSpPr>
          <p:cNvPr id="19" name="Elipse 18">
            <a:extLst>
              <a:ext uri="{FF2B5EF4-FFF2-40B4-BE49-F238E27FC236}">
                <a16:creationId xmlns:a16="http://schemas.microsoft.com/office/drawing/2014/main" id="{9E4B6C60-8369-4E7B-AFA2-D90FBC0DDEAA}"/>
              </a:ext>
            </a:extLst>
          </p:cNvPr>
          <p:cNvSpPr/>
          <p:nvPr/>
        </p:nvSpPr>
        <p:spPr>
          <a:xfrm>
            <a:off x="828410" y="4943468"/>
            <a:ext cx="477078" cy="492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3</a:t>
            </a:r>
          </a:p>
        </p:txBody>
      </p:sp>
      <p:pic>
        <p:nvPicPr>
          <p:cNvPr id="18" name="Gráfico 17" descr="Junta de directores">
            <a:extLst>
              <a:ext uri="{FF2B5EF4-FFF2-40B4-BE49-F238E27FC236}">
                <a16:creationId xmlns:a16="http://schemas.microsoft.com/office/drawing/2014/main" id="{2E6A3C7D-ECAB-4F04-B933-A6E8AC6CC18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24008" y="4732454"/>
            <a:ext cx="914400" cy="914400"/>
          </a:xfrm>
          <a:prstGeom prst="rect">
            <a:avLst/>
          </a:prstGeom>
        </p:spPr>
      </p:pic>
    </p:spTree>
    <p:extLst>
      <p:ext uri="{BB962C8B-B14F-4D97-AF65-F5344CB8AC3E}">
        <p14:creationId xmlns:p14="http://schemas.microsoft.com/office/powerpoint/2010/main" val="442183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F7DBFA2-9122-42B0-AC60-AA94B20ACD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532903" cy="666282"/>
          </a:xfrm>
          <a:prstGeom prst="rect">
            <a:avLst/>
          </a:prstGeom>
        </p:spPr>
      </p:pic>
      <p:pic>
        <p:nvPicPr>
          <p:cNvPr id="5" name="Imagen 4">
            <a:extLst>
              <a:ext uri="{FF2B5EF4-FFF2-40B4-BE49-F238E27FC236}">
                <a16:creationId xmlns:a16="http://schemas.microsoft.com/office/drawing/2014/main" id="{1649DF3D-79DE-4DA3-83E4-F7C1F5D647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1147" y="76813"/>
            <a:ext cx="3878893" cy="666462"/>
          </a:xfrm>
          <a:prstGeom prst="rect">
            <a:avLst/>
          </a:prstGeom>
        </p:spPr>
      </p:pic>
      <p:sp>
        <p:nvSpPr>
          <p:cNvPr id="6" name="CuadroTexto 5">
            <a:extLst>
              <a:ext uri="{FF2B5EF4-FFF2-40B4-BE49-F238E27FC236}">
                <a16:creationId xmlns:a16="http://schemas.microsoft.com/office/drawing/2014/main" id="{4D708C33-8871-41BC-9BC3-76DA39EC6A1E}"/>
              </a:ext>
            </a:extLst>
          </p:cNvPr>
          <p:cNvSpPr txBox="1">
            <a:spLocks noChangeArrowheads="1"/>
          </p:cNvSpPr>
          <p:nvPr/>
        </p:nvSpPr>
        <p:spPr bwMode="auto">
          <a:xfrm>
            <a:off x="2323772" y="972893"/>
            <a:ext cx="75444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b="1" dirty="0">
                <a:solidFill>
                  <a:srgbClr val="000A8B"/>
                </a:solidFill>
              </a:rPr>
              <a:t>Espacios académicos</a:t>
            </a:r>
          </a:p>
        </p:txBody>
      </p:sp>
      <p:sp>
        <p:nvSpPr>
          <p:cNvPr id="46" name="CuadroTexto 45">
            <a:extLst>
              <a:ext uri="{FF2B5EF4-FFF2-40B4-BE49-F238E27FC236}">
                <a16:creationId xmlns:a16="http://schemas.microsoft.com/office/drawing/2014/main" id="{AB974B77-F092-4B73-802B-23D8CA156AA5}"/>
              </a:ext>
            </a:extLst>
          </p:cNvPr>
          <p:cNvSpPr txBox="1"/>
          <p:nvPr/>
        </p:nvSpPr>
        <p:spPr>
          <a:xfrm>
            <a:off x="2728908" y="1990785"/>
            <a:ext cx="9078778" cy="1323439"/>
          </a:xfrm>
          <a:prstGeom prst="rect">
            <a:avLst/>
          </a:prstGeom>
          <a:noFill/>
        </p:spPr>
        <p:txBody>
          <a:bodyPr wrap="square" rtlCol="0">
            <a:spAutoFit/>
          </a:bodyPr>
          <a:lstStyle/>
          <a:p>
            <a:pPr algn="just"/>
            <a:r>
              <a:rPr lang="es-CO" sz="2000" dirty="0"/>
              <a:t>Coordinación con la Pontificia Universidad Javeriana (PUJ) y el Colegio Mayor Nuestra Señora del Rosario para el desarrollo de eventos académico para el primer periodo del año 2021, cuyas temáticas giren entorno a la administración y gestión de los activos ilícitos en Colombia, así como experiencias internacionales. </a:t>
            </a:r>
          </a:p>
        </p:txBody>
      </p:sp>
      <p:sp>
        <p:nvSpPr>
          <p:cNvPr id="47" name="Elipse 46">
            <a:extLst>
              <a:ext uri="{FF2B5EF4-FFF2-40B4-BE49-F238E27FC236}">
                <a16:creationId xmlns:a16="http://schemas.microsoft.com/office/drawing/2014/main" id="{3A8D768F-87DC-4A5A-B3E2-F8D024BD8911}"/>
              </a:ext>
            </a:extLst>
          </p:cNvPr>
          <p:cNvSpPr/>
          <p:nvPr/>
        </p:nvSpPr>
        <p:spPr>
          <a:xfrm>
            <a:off x="811249" y="2406317"/>
            <a:ext cx="477078" cy="492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1</a:t>
            </a:r>
          </a:p>
        </p:txBody>
      </p:sp>
      <p:sp>
        <p:nvSpPr>
          <p:cNvPr id="29" name="Elipse 28">
            <a:extLst>
              <a:ext uri="{FF2B5EF4-FFF2-40B4-BE49-F238E27FC236}">
                <a16:creationId xmlns:a16="http://schemas.microsoft.com/office/drawing/2014/main" id="{19380039-96DA-4F15-A9A0-C10CFA7380AC}"/>
              </a:ext>
            </a:extLst>
          </p:cNvPr>
          <p:cNvSpPr/>
          <p:nvPr/>
        </p:nvSpPr>
        <p:spPr>
          <a:xfrm>
            <a:off x="804772" y="4515472"/>
            <a:ext cx="477078" cy="492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2</a:t>
            </a:r>
          </a:p>
        </p:txBody>
      </p:sp>
      <p:sp>
        <p:nvSpPr>
          <p:cNvPr id="31" name="CuadroTexto 30">
            <a:extLst>
              <a:ext uri="{FF2B5EF4-FFF2-40B4-BE49-F238E27FC236}">
                <a16:creationId xmlns:a16="http://schemas.microsoft.com/office/drawing/2014/main" id="{41311C9A-361B-40EE-807D-D99A604B58E3}"/>
              </a:ext>
            </a:extLst>
          </p:cNvPr>
          <p:cNvSpPr txBox="1"/>
          <p:nvPr/>
        </p:nvSpPr>
        <p:spPr>
          <a:xfrm>
            <a:off x="2728907" y="4253828"/>
            <a:ext cx="9078779" cy="1015663"/>
          </a:xfrm>
          <a:prstGeom prst="rect">
            <a:avLst/>
          </a:prstGeom>
          <a:noFill/>
        </p:spPr>
        <p:txBody>
          <a:bodyPr wrap="square" rtlCol="0">
            <a:spAutoFit/>
          </a:bodyPr>
          <a:lstStyle/>
          <a:p>
            <a:pPr algn="just"/>
            <a:r>
              <a:rPr lang="es-CO" sz="2000" dirty="0"/>
              <a:t>Potencial publicación de artículos de investigación en revistas y páginas especializadas alrededor de temáticas relativas a la administración del FRISCO, escritos por diferentes directivos de SAE. </a:t>
            </a:r>
          </a:p>
        </p:txBody>
      </p:sp>
      <p:pic>
        <p:nvPicPr>
          <p:cNvPr id="3" name="Gráfico 2" descr="Libros en una estantería">
            <a:extLst>
              <a:ext uri="{FF2B5EF4-FFF2-40B4-BE49-F238E27FC236}">
                <a16:creationId xmlns:a16="http://schemas.microsoft.com/office/drawing/2014/main" id="{25AFB2A7-0600-4131-962B-B657F676924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526867" y="2007028"/>
            <a:ext cx="1202039" cy="1202039"/>
          </a:xfrm>
          <a:prstGeom prst="rect">
            <a:avLst/>
          </a:prstGeom>
        </p:spPr>
      </p:pic>
      <p:pic>
        <p:nvPicPr>
          <p:cNvPr id="12" name="Gráfico 11" descr="Cerebro en la cabeza">
            <a:extLst>
              <a:ext uri="{FF2B5EF4-FFF2-40B4-BE49-F238E27FC236}">
                <a16:creationId xmlns:a16="http://schemas.microsoft.com/office/drawing/2014/main" id="{19283213-D130-4052-95B8-2C2C857E115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594862" y="4194638"/>
            <a:ext cx="1134044" cy="1134044"/>
          </a:xfrm>
          <a:prstGeom prst="rect">
            <a:avLst/>
          </a:prstGeom>
        </p:spPr>
      </p:pic>
    </p:spTree>
    <p:extLst>
      <p:ext uri="{BB962C8B-B14F-4D97-AF65-F5344CB8AC3E}">
        <p14:creationId xmlns:p14="http://schemas.microsoft.com/office/powerpoint/2010/main" val="320062880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n 6">
            <a:extLst>
              <a:ext uri="{FF2B5EF4-FFF2-40B4-BE49-F238E27FC236}">
                <a16:creationId xmlns:a16="http://schemas.microsoft.com/office/drawing/2014/main" id="{570EF4E9-A029-400D-B69A-4A8FBFE072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agen 10">
            <a:extLst>
              <a:ext uri="{FF2B5EF4-FFF2-40B4-BE49-F238E27FC236}">
                <a16:creationId xmlns:a16="http://schemas.microsoft.com/office/drawing/2014/main" id="{D3C7FAFE-0AF7-41F0-9C8F-ABA5694558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CuadroTexto 3">
            <a:extLst>
              <a:ext uri="{FF2B5EF4-FFF2-40B4-BE49-F238E27FC236}">
                <a16:creationId xmlns:a16="http://schemas.microsoft.com/office/drawing/2014/main" id="{EAEDB109-C8C3-4264-ABC4-A9D3B86C10FA}"/>
              </a:ext>
            </a:extLst>
          </p:cNvPr>
          <p:cNvSpPr txBox="1">
            <a:spLocks noChangeArrowheads="1"/>
          </p:cNvSpPr>
          <p:nvPr/>
        </p:nvSpPr>
        <p:spPr bwMode="auto">
          <a:xfrm>
            <a:off x="2182813" y="1062659"/>
            <a:ext cx="8128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s-CO" altLang="es-CO" sz="2400" b="1" dirty="0">
                <a:solidFill>
                  <a:srgbClr val="000A8B"/>
                </a:solidFill>
              </a:rPr>
              <a:t>PLAN ANTICORRUPCIÓN 2020-2021</a:t>
            </a:r>
          </a:p>
        </p:txBody>
      </p:sp>
      <p:sp>
        <p:nvSpPr>
          <p:cNvPr id="2053" name="CuadroTexto 4">
            <a:extLst>
              <a:ext uri="{FF2B5EF4-FFF2-40B4-BE49-F238E27FC236}">
                <a16:creationId xmlns:a16="http://schemas.microsoft.com/office/drawing/2014/main" id="{DB5AA59B-D24B-41F8-80B9-405024312E57}"/>
              </a:ext>
            </a:extLst>
          </p:cNvPr>
          <p:cNvSpPr txBox="1">
            <a:spLocks noChangeArrowheads="1"/>
          </p:cNvSpPr>
          <p:nvPr/>
        </p:nvSpPr>
        <p:spPr bwMode="auto">
          <a:xfrm>
            <a:off x="444500" y="1654175"/>
            <a:ext cx="56943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s-CO" altLang="es-CO" sz="1800" b="1"/>
              <a:t>JUSTIFICACIÓN</a:t>
            </a:r>
            <a:r>
              <a:rPr lang="es-CO" altLang="es-CO" sz="1800"/>
              <a:t>. </a:t>
            </a:r>
          </a:p>
        </p:txBody>
      </p:sp>
      <p:sp>
        <p:nvSpPr>
          <p:cNvPr id="3079" name="CuadroTexto 5">
            <a:extLst>
              <a:ext uri="{FF2B5EF4-FFF2-40B4-BE49-F238E27FC236}">
                <a16:creationId xmlns:a16="http://schemas.microsoft.com/office/drawing/2014/main" id="{7A66E9CF-3E69-42A6-BC63-0CA2D58FA08B}"/>
              </a:ext>
            </a:extLst>
          </p:cNvPr>
          <p:cNvSpPr txBox="1">
            <a:spLocks noChangeArrowheads="1"/>
          </p:cNvSpPr>
          <p:nvPr/>
        </p:nvSpPr>
        <p:spPr bwMode="auto">
          <a:xfrm>
            <a:off x="490538" y="3360738"/>
            <a:ext cx="5756275" cy="3076575"/>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defRPr/>
            </a:pPr>
            <a:r>
              <a:rPr lang="es-CO" altLang="es-CO" sz="1600" dirty="0">
                <a:solidFill>
                  <a:srgbClr val="000A8B"/>
                </a:solidFill>
                <a:latin typeface="+mn-lt"/>
              </a:rPr>
              <a:t>Con actores externos. </a:t>
            </a:r>
          </a:p>
          <a:p>
            <a:pPr algn="just" eaLnBrk="1" hangingPunct="1">
              <a:defRPr/>
            </a:pPr>
            <a:endParaRPr lang="es-CO" altLang="es-CO" sz="1600" dirty="0"/>
          </a:p>
          <a:p>
            <a:pPr marL="285750" indent="-285750" algn="just" eaLnBrk="1" hangingPunct="1">
              <a:buFont typeface="Arial" panose="020B0604020202020204" pitchFamily="34" charset="0"/>
              <a:buChar char="•"/>
              <a:defRPr/>
            </a:pPr>
            <a:r>
              <a:rPr lang="es-CO" altLang="es-CO" sz="1600" dirty="0"/>
              <a:t>Se esta coordinando con UIAF y FGN la creación de un Grupo q</a:t>
            </a:r>
            <a:r>
              <a:rPr lang="es-CO" sz="1600" dirty="0"/>
              <a:t>ue realice </a:t>
            </a:r>
            <a:r>
              <a:rPr lang="es-ES" dirty="0"/>
              <a:t> </a:t>
            </a:r>
            <a:r>
              <a:rPr lang="es-ES" sz="1600" dirty="0"/>
              <a:t>actividades de inteligencia y contrainteligencia con el fin de identificar, sí podría existir algún tipo de cooptación por parte de los Grupos Armados Organizados al interior de S.A:E</a:t>
            </a:r>
          </a:p>
          <a:p>
            <a:pPr algn="just">
              <a:defRPr/>
            </a:pPr>
            <a:r>
              <a:rPr lang="es-ES" sz="1600" dirty="0"/>
              <a:t> </a:t>
            </a:r>
            <a:endParaRPr lang="es-CO" sz="1600" dirty="0"/>
          </a:p>
          <a:p>
            <a:pPr marL="285750" indent="-285750" algn="just">
              <a:buFont typeface="Arial" panose="020B0604020202020204" pitchFamily="34" charset="0"/>
              <a:buChar char="•"/>
              <a:defRPr/>
            </a:pPr>
            <a:r>
              <a:rPr lang="es-CO" sz="1600" dirty="0"/>
              <a:t>Así mismo, se espera que el  Grupo apoye el fortalecimiento del Grupo “DNE Dirección Especializada contra la Corrupción”, en la investigación de los hechos o irregularidades presuntamente acaecidos en la época de la DNE. </a:t>
            </a:r>
            <a:endParaRPr lang="es-CO" altLang="es-CO" sz="1600" dirty="0"/>
          </a:p>
          <a:p>
            <a:pPr algn="just" eaLnBrk="1" hangingPunct="1">
              <a:defRPr/>
            </a:pPr>
            <a:endParaRPr lang="es-CO" altLang="es-CO" sz="1600" dirty="0"/>
          </a:p>
        </p:txBody>
      </p:sp>
      <p:sp>
        <p:nvSpPr>
          <p:cNvPr id="2055" name="CuadroTexto 16">
            <a:extLst>
              <a:ext uri="{FF2B5EF4-FFF2-40B4-BE49-F238E27FC236}">
                <a16:creationId xmlns:a16="http://schemas.microsoft.com/office/drawing/2014/main" id="{35D38F8E-DC9A-4C79-8C88-772C7E2625DA}"/>
              </a:ext>
            </a:extLst>
          </p:cNvPr>
          <p:cNvSpPr txBox="1">
            <a:spLocks noChangeArrowheads="1"/>
          </p:cNvSpPr>
          <p:nvPr/>
        </p:nvSpPr>
        <p:spPr bwMode="auto">
          <a:xfrm>
            <a:off x="6519863" y="3332163"/>
            <a:ext cx="5348287"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CO" altLang="es-CO" sz="1600">
                <a:solidFill>
                  <a:srgbClr val="000A8B"/>
                </a:solidFill>
              </a:rPr>
              <a:t>A nivel interno. </a:t>
            </a:r>
          </a:p>
          <a:p>
            <a:pPr algn="just" eaLnBrk="1" hangingPunct="1"/>
            <a:endParaRPr lang="es-CO" altLang="es-CO" sz="1600">
              <a:solidFill>
                <a:srgbClr val="000A8B"/>
              </a:solidFill>
            </a:endParaRPr>
          </a:p>
          <a:p>
            <a:pPr algn="just" eaLnBrk="1" hangingPunct="1"/>
            <a:r>
              <a:rPr lang="es-CO" altLang="es-CO" sz="1600"/>
              <a:t>-Blindar la empresa. </a:t>
            </a:r>
          </a:p>
          <a:p>
            <a:pPr algn="just" eaLnBrk="1" hangingPunct="1"/>
            <a:endParaRPr lang="es-CO" altLang="es-CO" sz="1600"/>
          </a:p>
          <a:p>
            <a:pPr algn="just" eaLnBrk="1" hangingPunct="1"/>
            <a:r>
              <a:rPr lang="es-CO" altLang="es-CO" sz="1600"/>
              <a:t>Creación de una estructura de Compliance público al interior de la entidad. </a:t>
            </a:r>
          </a:p>
          <a:p>
            <a:pPr algn="just" eaLnBrk="1" hangingPunct="1"/>
            <a:endParaRPr lang="es-CO" altLang="es-CO" sz="1600"/>
          </a:p>
          <a:p>
            <a:pPr algn="just" eaLnBrk="1" hangingPunct="1"/>
            <a:r>
              <a:rPr lang="es-CO" altLang="es-CO" sz="1600"/>
              <a:t>Las bases de esta estrategia de Compliance se cimentará a partir del trabajo realizado por la agencia de transparencia contratada por INL para la venta masiva. </a:t>
            </a:r>
          </a:p>
        </p:txBody>
      </p:sp>
      <p:sp>
        <p:nvSpPr>
          <p:cNvPr id="2056" name="CuadroTexto 9">
            <a:extLst>
              <a:ext uri="{FF2B5EF4-FFF2-40B4-BE49-F238E27FC236}">
                <a16:creationId xmlns:a16="http://schemas.microsoft.com/office/drawing/2014/main" id="{2408D5CD-FFFE-46AF-AE08-645DDCBB7512}"/>
              </a:ext>
            </a:extLst>
          </p:cNvPr>
          <p:cNvSpPr txBox="1">
            <a:spLocks noChangeArrowheads="1"/>
          </p:cNvSpPr>
          <p:nvPr/>
        </p:nvSpPr>
        <p:spPr bwMode="auto">
          <a:xfrm>
            <a:off x="6797675" y="1651000"/>
            <a:ext cx="47926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s-CO" altLang="es-CO" sz="1800"/>
              <a:t> </a:t>
            </a:r>
          </a:p>
        </p:txBody>
      </p:sp>
      <p:sp>
        <p:nvSpPr>
          <p:cNvPr id="2057" name="CuadroTexto 1">
            <a:extLst>
              <a:ext uri="{FF2B5EF4-FFF2-40B4-BE49-F238E27FC236}">
                <a16:creationId xmlns:a16="http://schemas.microsoft.com/office/drawing/2014/main" id="{A664E4DA-53A6-4F32-84A5-DE1AC8D1FFC9}"/>
              </a:ext>
            </a:extLst>
          </p:cNvPr>
          <p:cNvSpPr txBox="1">
            <a:spLocks noChangeArrowheads="1"/>
          </p:cNvSpPr>
          <p:nvPr/>
        </p:nvSpPr>
        <p:spPr bwMode="auto">
          <a:xfrm>
            <a:off x="477838" y="2252663"/>
            <a:ext cx="10058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buFont typeface="Arial" panose="020B0604020202020204" pitchFamily="34" charset="0"/>
              <a:buChar char="•"/>
            </a:pPr>
            <a:r>
              <a:rPr lang="es-CO" altLang="es-CO"/>
              <a:t>2019 aumento sustancial de las denuncias penales por parte de S.A.E en razón a  posibles delitos al interior de la compañía (jurídica incluir cifras). </a:t>
            </a:r>
          </a:p>
        </p:txBody>
      </p:sp>
      <p:sp>
        <p:nvSpPr>
          <p:cNvPr id="2058" name="CuadroTexto 2">
            <a:extLst>
              <a:ext uri="{FF2B5EF4-FFF2-40B4-BE49-F238E27FC236}">
                <a16:creationId xmlns:a16="http://schemas.microsoft.com/office/drawing/2014/main" id="{6D8CC45D-6783-4DA8-8E70-631CE3E02070}"/>
              </a:ext>
            </a:extLst>
          </p:cNvPr>
          <p:cNvSpPr txBox="1">
            <a:spLocks noChangeArrowheads="1"/>
          </p:cNvSpPr>
          <p:nvPr/>
        </p:nvSpPr>
        <p:spPr bwMode="auto">
          <a:xfrm>
            <a:off x="550863" y="2963863"/>
            <a:ext cx="62468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s-CO" altLang="es-CO"/>
              <a:t>¿ Qué se está haciendo al respecto?</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F7DBFA2-9122-42B0-AC60-AA94B20ACD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532903" cy="666282"/>
          </a:xfrm>
          <a:prstGeom prst="rect">
            <a:avLst/>
          </a:prstGeom>
        </p:spPr>
      </p:pic>
      <p:pic>
        <p:nvPicPr>
          <p:cNvPr id="5" name="Imagen 4">
            <a:extLst>
              <a:ext uri="{FF2B5EF4-FFF2-40B4-BE49-F238E27FC236}">
                <a16:creationId xmlns:a16="http://schemas.microsoft.com/office/drawing/2014/main" id="{1649DF3D-79DE-4DA3-83E4-F7C1F5D647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1147" y="76813"/>
            <a:ext cx="3878893" cy="666462"/>
          </a:xfrm>
          <a:prstGeom prst="rect">
            <a:avLst/>
          </a:prstGeom>
        </p:spPr>
      </p:pic>
      <p:sp>
        <p:nvSpPr>
          <p:cNvPr id="6" name="CuadroTexto 5">
            <a:extLst>
              <a:ext uri="{FF2B5EF4-FFF2-40B4-BE49-F238E27FC236}">
                <a16:creationId xmlns:a16="http://schemas.microsoft.com/office/drawing/2014/main" id="{4D708C33-8871-41BC-9BC3-76DA39EC6A1E}"/>
              </a:ext>
            </a:extLst>
          </p:cNvPr>
          <p:cNvSpPr txBox="1">
            <a:spLocks noChangeArrowheads="1"/>
          </p:cNvSpPr>
          <p:nvPr/>
        </p:nvSpPr>
        <p:spPr bwMode="auto">
          <a:xfrm>
            <a:off x="2323772" y="972893"/>
            <a:ext cx="75444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b="1" dirty="0">
                <a:solidFill>
                  <a:srgbClr val="000A8B"/>
                </a:solidFill>
              </a:rPr>
              <a:t>Diseño de una nueva política de rurales </a:t>
            </a:r>
          </a:p>
        </p:txBody>
      </p:sp>
      <p:sp>
        <p:nvSpPr>
          <p:cNvPr id="46" name="CuadroTexto 45">
            <a:extLst>
              <a:ext uri="{FF2B5EF4-FFF2-40B4-BE49-F238E27FC236}">
                <a16:creationId xmlns:a16="http://schemas.microsoft.com/office/drawing/2014/main" id="{AB974B77-F092-4B73-802B-23D8CA156AA5}"/>
              </a:ext>
            </a:extLst>
          </p:cNvPr>
          <p:cNvSpPr txBox="1"/>
          <p:nvPr/>
        </p:nvSpPr>
        <p:spPr>
          <a:xfrm>
            <a:off x="2728908" y="1990785"/>
            <a:ext cx="9078778" cy="1631216"/>
          </a:xfrm>
          <a:prstGeom prst="rect">
            <a:avLst/>
          </a:prstGeom>
          <a:noFill/>
        </p:spPr>
        <p:txBody>
          <a:bodyPr wrap="square" rtlCol="0">
            <a:spAutoFit/>
          </a:bodyPr>
          <a:lstStyle/>
          <a:p>
            <a:pPr algn="just"/>
            <a:r>
              <a:rPr lang="es-CO" sz="2000" dirty="0"/>
              <a:t>Se han adelantado reuniones con la Fuerza Aérea de Colombia con el propósito de explorar la posibilidad de celebrar un convenio interadministrativo a través del cual la FAC con apoyo del Instituto Geográfico Agustín Codazzi colaboren en la caracterización técnica de nuestros predios rurales, facilitando la labor de la Gerencia Técnica. </a:t>
            </a:r>
          </a:p>
        </p:txBody>
      </p:sp>
      <p:sp>
        <p:nvSpPr>
          <p:cNvPr id="47" name="Elipse 46">
            <a:extLst>
              <a:ext uri="{FF2B5EF4-FFF2-40B4-BE49-F238E27FC236}">
                <a16:creationId xmlns:a16="http://schemas.microsoft.com/office/drawing/2014/main" id="{3A8D768F-87DC-4A5A-B3E2-F8D024BD8911}"/>
              </a:ext>
            </a:extLst>
          </p:cNvPr>
          <p:cNvSpPr/>
          <p:nvPr/>
        </p:nvSpPr>
        <p:spPr>
          <a:xfrm>
            <a:off x="762149" y="2560206"/>
            <a:ext cx="477078" cy="492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1</a:t>
            </a:r>
          </a:p>
        </p:txBody>
      </p:sp>
      <p:sp>
        <p:nvSpPr>
          <p:cNvPr id="29" name="Elipse 28">
            <a:extLst>
              <a:ext uri="{FF2B5EF4-FFF2-40B4-BE49-F238E27FC236}">
                <a16:creationId xmlns:a16="http://schemas.microsoft.com/office/drawing/2014/main" id="{19380039-96DA-4F15-A9A0-C10CFA7380AC}"/>
              </a:ext>
            </a:extLst>
          </p:cNvPr>
          <p:cNvSpPr/>
          <p:nvPr/>
        </p:nvSpPr>
        <p:spPr>
          <a:xfrm>
            <a:off x="762149" y="4713428"/>
            <a:ext cx="477078" cy="492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2</a:t>
            </a:r>
          </a:p>
        </p:txBody>
      </p:sp>
      <p:sp>
        <p:nvSpPr>
          <p:cNvPr id="31" name="CuadroTexto 30">
            <a:extLst>
              <a:ext uri="{FF2B5EF4-FFF2-40B4-BE49-F238E27FC236}">
                <a16:creationId xmlns:a16="http://schemas.microsoft.com/office/drawing/2014/main" id="{41311C9A-361B-40EE-807D-D99A604B58E3}"/>
              </a:ext>
            </a:extLst>
          </p:cNvPr>
          <p:cNvSpPr txBox="1"/>
          <p:nvPr/>
        </p:nvSpPr>
        <p:spPr>
          <a:xfrm>
            <a:off x="2728906" y="4144007"/>
            <a:ext cx="9078779" cy="1631216"/>
          </a:xfrm>
          <a:prstGeom prst="rect">
            <a:avLst/>
          </a:prstGeom>
          <a:noFill/>
        </p:spPr>
        <p:txBody>
          <a:bodyPr wrap="square" rtlCol="0">
            <a:spAutoFit/>
          </a:bodyPr>
          <a:lstStyle/>
          <a:p>
            <a:pPr algn="just"/>
            <a:r>
              <a:rPr lang="es-CO" sz="2000" dirty="0"/>
              <a:t>Se está explorando la posibilidad de aprovechar la política de “Agricultura por contrato” y “Coseche y Venda a la fija” del Ministerio de Agricultura y Desarrollo Rural como una eventual garantía (contrato de venta anticipada) para la celebración de contratos de arrendamiento sobre predios rurales con vocación agropecuaria para aquellos productores sin tierra. </a:t>
            </a:r>
          </a:p>
        </p:txBody>
      </p:sp>
      <p:pic>
        <p:nvPicPr>
          <p:cNvPr id="7" name="Gráfico 6" descr="Avión">
            <a:extLst>
              <a:ext uri="{FF2B5EF4-FFF2-40B4-BE49-F238E27FC236}">
                <a16:creationId xmlns:a16="http://schemas.microsoft.com/office/drawing/2014/main" id="{16B2519E-E001-4ABA-B90C-C21F612D1E1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01490" y="2146767"/>
            <a:ext cx="1165155" cy="1165155"/>
          </a:xfrm>
          <a:prstGeom prst="rect">
            <a:avLst/>
          </a:prstGeom>
        </p:spPr>
      </p:pic>
      <p:pic>
        <p:nvPicPr>
          <p:cNvPr id="9" name="Gráfico 8" descr="Agricultura">
            <a:extLst>
              <a:ext uri="{FF2B5EF4-FFF2-40B4-BE49-F238E27FC236}">
                <a16:creationId xmlns:a16="http://schemas.microsoft.com/office/drawing/2014/main" id="{398937CC-E9D4-4BB2-B269-B8626DC8B1A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01491" y="4377038"/>
            <a:ext cx="1165154" cy="1165154"/>
          </a:xfrm>
          <a:prstGeom prst="rect">
            <a:avLst/>
          </a:prstGeom>
        </p:spPr>
      </p:pic>
    </p:spTree>
    <p:extLst>
      <p:ext uri="{BB962C8B-B14F-4D97-AF65-F5344CB8AC3E}">
        <p14:creationId xmlns:p14="http://schemas.microsoft.com/office/powerpoint/2010/main" val="263734064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n 6">
            <a:extLst>
              <a:ext uri="{FF2B5EF4-FFF2-40B4-BE49-F238E27FC236}">
                <a16:creationId xmlns:a16="http://schemas.microsoft.com/office/drawing/2014/main" id="{798BDEA9-3D4D-45BD-80A3-8F97E217B7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agen 10">
            <a:extLst>
              <a:ext uri="{FF2B5EF4-FFF2-40B4-BE49-F238E27FC236}">
                <a16:creationId xmlns:a16="http://schemas.microsoft.com/office/drawing/2014/main" id="{AEDA9204-BB72-4AF7-84DB-070AF4EF53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CuadroTexto 3">
            <a:extLst>
              <a:ext uri="{FF2B5EF4-FFF2-40B4-BE49-F238E27FC236}">
                <a16:creationId xmlns:a16="http://schemas.microsoft.com/office/drawing/2014/main" id="{52FA5C6A-113E-45E3-9CA1-05E8D55D26C3}"/>
              </a:ext>
            </a:extLst>
          </p:cNvPr>
          <p:cNvSpPr txBox="1">
            <a:spLocks noChangeArrowheads="1"/>
          </p:cNvSpPr>
          <p:nvPr/>
        </p:nvSpPr>
        <p:spPr bwMode="auto">
          <a:xfrm>
            <a:off x="2408238" y="904875"/>
            <a:ext cx="8128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s-CO" altLang="es-CO" sz="2400" b="1">
                <a:solidFill>
                  <a:srgbClr val="000A8B"/>
                </a:solidFill>
              </a:rPr>
              <a:t>COOPERACIÓN INTERNACIONAL </a:t>
            </a:r>
          </a:p>
        </p:txBody>
      </p:sp>
      <p:sp>
        <p:nvSpPr>
          <p:cNvPr id="3078" name="CuadroTexto 4">
            <a:extLst>
              <a:ext uri="{FF2B5EF4-FFF2-40B4-BE49-F238E27FC236}">
                <a16:creationId xmlns:a16="http://schemas.microsoft.com/office/drawing/2014/main" id="{01897E03-D241-47E5-9C3B-C508743FED81}"/>
              </a:ext>
            </a:extLst>
          </p:cNvPr>
          <p:cNvSpPr txBox="1">
            <a:spLocks noChangeArrowheads="1"/>
          </p:cNvSpPr>
          <p:nvPr/>
        </p:nvSpPr>
        <p:spPr bwMode="auto">
          <a:xfrm>
            <a:off x="444500" y="1654175"/>
            <a:ext cx="5694363" cy="1938338"/>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342900" indent="-342900" algn="just" eaLnBrk="1" hangingPunct="1">
              <a:buFontTx/>
              <a:buAutoNum type="arabicPeriod"/>
              <a:defRPr/>
            </a:pPr>
            <a:r>
              <a:rPr lang="es-CO" altLang="es-CO" sz="1600" b="1" dirty="0">
                <a:solidFill>
                  <a:srgbClr val="000A8B"/>
                </a:solidFill>
                <a:latin typeface="+mn-lt"/>
              </a:rPr>
              <a:t>Aprobación de la diseño de la Red hemisférica de </a:t>
            </a:r>
            <a:r>
              <a:rPr lang="es-CO" altLang="es-CO" sz="1600" dirty="0">
                <a:latin typeface="+mn-lt"/>
              </a:rPr>
              <a:t>administradores sujetos a decomiso  u otros mecanismos de privación de bienes de origen o destinación ilícita subgrupo de decomiso y  cooperación internacional –</a:t>
            </a:r>
            <a:r>
              <a:rPr lang="es-CO" altLang="es-CO" sz="1600" b="1" dirty="0">
                <a:solidFill>
                  <a:srgbClr val="002060"/>
                </a:solidFill>
                <a:latin typeface="+mn-lt"/>
              </a:rPr>
              <a:t>GELAVEX</a:t>
            </a:r>
            <a:r>
              <a:rPr lang="es-CO" altLang="es-CO" dirty="0">
                <a:solidFill>
                  <a:srgbClr val="002060"/>
                </a:solidFill>
                <a:latin typeface="+mn-lt"/>
              </a:rPr>
              <a:t> –</a:t>
            </a:r>
            <a:r>
              <a:rPr lang="es-CO" altLang="es-CO" b="1" dirty="0">
                <a:solidFill>
                  <a:srgbClr val="002060"/>
                </a:solidFill>
                <a:latin typeface="+mn-lt"/>
              </a:rPr>
              <a:t>OEA</a:t>
            </a:r>
          </a:p>
          <a:p>
            <a:pPr algn="just" eaLnBrk="1" hangingPunct="1">
              <a:defRPr/>
            </a:pPr>
            <a:r>
              <a:rPr lang="es-CO" altLang="es-CO" dirty="0">
                <a:solidFill>
                  <a:srgbClr val="002060"/>
                </a:solidFill>
                <a:latin typeface="+mn-lt"/>
              </a:rPr>
              <a:t>   </a:t>
            </a:r>
          </a:p>
          <a:p>
            <a:pPr algn="just" eaLnBrk="1" hangingPunct="1">
              <a:defRPr/>
            </a:pPr>
            <a:r>
              <a:rPr lang="es-CO" altLang="es-CO" dirty="0">
                <a:solidFill>
                  <a:srgbClr val="002060"/>
                </a:solidFill>
                <a:latin typeface="+mn-lt"/>
              </a:rPr>
              <a:t>      </a:t>
            </a:r>
          </a:p>
          <a:p>
            <a:pPr eaLnBrk="1" hangingPunct="1">
              <a:defRPr/>
            </a:pPr>
            <a:endParaRPr lang="es-CO" altLang="es-CO" dirty="0"/>
          </a:p>
        </p:txBody>
      </p:sp>
      <p:sp>
        <p:nvSpPr>
          <p:cNvPr id="3079" name="CuadroTexto 5">
            <a:extLst>
              <a:ext uri="{FF2B5EF4-FFF2-40B4-BE49-F238E27FC236}">
                <a16:creationId xmlns:a16="http://schemas.microsoft.com/office/drawing/2014/main" id="{E0FA936E-11C7-45DA-A8AA-C77B56738C4B}"/>
              </a:ext>
            </a:extLst>
          </p:cNvPr>
          <p:cNvSpPr txBox="1">
            <a:spLocks noChangeArrowheads="1"/>
          </p:cNvSpPr>
          <p:nvPr/>
        </p:nvSpPr>
        <p:spPr bwMode="auto">
          <a:xfrm>
            <a:off x="569913" y="4421188"/>
            <a:ext cx="5756275" cy="1077912"/>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defRPr/>
            </a:pPr>
            <a:r>
              <a:rPr lang="es-CO" altLang="es-CO" sz="1600" b="1" dirty="0">
                <a:solidFill>
                  <a:srgbClr val="000A8B"/>
                </a:solidFill>
                <a:latin typeface="+mn-lt"/>
              </a:rPr>
              <a:t>2</a:t>
            </a:r>
            <a:r>
              <a:rPr lang="es-CO" altLang="es-CO" sz="1600" dirty="0">
                <a:solidFill>
                  <a:srgbClr val="000A8B"/>
                </a:solidFill>
                <a:latin typeface="+mn-lt"/>
              </a:rPr>
              <a:t>. </a:t>
            </a:r>
            <a:r>
              <a:rPr lang="es-CO" altLang="es-CO" sz="1600" b="1" dirty="0">
                <a:solidFill>
                  <a:srgbClr val="000A8B"/>
                </a:solidFill>
                <a:latin typeface="+mn-lt"/>
              </a:rPr>
              <a:t>Cooperación Sur –Sur y bilateral. </a:t>
            </a:r>
            <a:r>
              <a:rPr lang="es-CO" altLang="es-CO" sz="1600" dirty="0">
                <a:latin typeface="+mn-lt"/>
              </a:rPr>
              <a:t>Partición a reuniones comixtas organizadas por el Ministerio de Relaciones Exteriores con Perú, Ecuador y Chile. Agosto-Septiembre de 2020. </a:t>
            </a:r>
            <a:endParaRPr lang="es-CO" altLang="es-CO" sz="1600" dirty="0">
              <a:solidFill>
                <a:srgbClr val="000A8B"/>
              </a:solidFill>
              <a:latin typeface="+mn-lt"/>
            </a:endParaRPr>
          </a:p>
          <a:p>
            <a:pPr algn="just" eaLnBrk="1" hangingPunct="1">
              <a:defRPr/>
            </a:pPr>
            <a:endParaRPr lang="es-CO" altLang="es-CO" sz="1600" dirty="0"/>
          </a:p>
        </p:txBody>
      </p:sp>
      <p:cxnSp>
        <p:nvCxnSpPr>
          <p:cNvPr id="12" name="Conector recto 11">
            <a:extLst>
              <a:ext uri="{FF2B5EF4-FFF2-40B4-BE49-F238E27FC236}">
                <a16:creationId xmlns:a16="http://schemas.microsoft.com/office/drawing/2014/main" id="{95B68DD9-5FC2-48C7-A2D6-5381ABDF8B9A}"/>
              </a:ext>
            </a:extLst>
          </p:cNvPr>
          <p:cNvCxnSpPr>
            <a:cxnSpLocks/>
          </p:cNvCxnSpPr>
          <p:nvPr/>
        </p:nvCxnSpPr>
        <p:spPr>
          <a:xfrm>
            <a:off x="6326188" y="1547813"/>
            <a:ext cx="36512" cy="5033962"/>
          </a:xfrm>
          <a:prstGeom prst="line">
            <a:avLst/>
          </a:prstGeom>
        </p:spPr>
        <p:style>
          <a:lnRef idx="1">
            <a:schemeClr val="accent1"/>
          </a:lnRef>
          <a:fillRef idx="0">
            <a:schemeClr val="accent1"/>
          </a:fillRef>
          <a:effectRef idx="0">
            <a:schemeClr val="accent1"/>
          </a:effectRef>
          <a:fontRef idx="minor">
            <a:schemeClr val="tx1"/>
          </a:fontRef>
        </p:style>
      </p:cxnSp>
      <p:sp>
        <p:nvSpPr>
          <p:cNvPr id="17" name="CuadroTexto 16">
            <a:extLst>
              <a:ext uri="{FF2B5EF4-FFF2-40B4-BE49-F238E27FC236}">
                <a16:creationId xmlns:a16="http://schemas.microsoft.com/office/drawing/2014/main" id="{F80DFC28-B2C7-47B3-B0EC-CBD0C5AD2DEA}"/>
              </a:ext>
            </a:extLst>
          </p:cNvPr>
          <p:cNvSpPr txBox="1"/>
          <p:nvPr/>
        </p:nvSpPr>
        <p:spPr>
          <a:xfrm>
            <a:off x="6021388" y="3148013"/>
            <a:ext cx="5348287" cy="830262"/>
          </a:xfrm>
          <a:prstGeom prst="rect">
            <a:avLst/>
          </a:prstGeom>
          <a:noFill/>
        </p:spPr>
        <p:txBody>
          <a:bodyPr>
            <a:spAutoFit/>
          </a:bodyPr>
          <a:lstStyle/>
          <a:p>
            <a:pPr marL="285750" indent="-285750" algn="just" eaLnBrk="1" fontAlgn="auto" hangingPunct="1">
              <a:spcBef>
                <a:spcPts val="0"/>
              </a:spcBef>
              <a:spcAft>
                <a:spcPts val="0"/>
              </a:spcAft>
              <a:buFont typeface="Arial" panose="020B0604020202020204" pitchFamily="34" charset="0"/>
              <a:buChar char="•"/>
              <a:defRPr/>
            </a:pPr>
            <a:endParaRPr lang="es-CO" sz="1600" dirty="0">
              <a:latin typeface="+mn-lt"/>
            </a:endParaRPr>
          </a:p>
          <a:p>
            <a:pPr marL="285750" indent="-285750" algn="just" eaLnBrk="1" fontAlgn="auto" hangingPunct="1">
              <a:spcBef>
                <a:spcPts val="0"/>
              </a:spcBef>
              <a:spcAft>
                <a:spcPts val="0"/>
              </a:spcAft>
              <a:buFont typeface="Arial" panose="020B0604020202020204" pitchFamily="34" charset="0"/>
              <a:buChar char="•"/>
              <a:defRPr/>
            </a:pPr>
            <a:endParaRPr lang="es-CO" sz="1600" dirty="0">
              <a:latin typeface="+mn-lt"/>
            </a:endParaRPr>
          </a:p>
          <a:p>
            <a:pPr algn="just" eaLnBrk="1" fontAlgn="auto" hangingPunct="1">
              <a:spcBef>
                <a:spcPts val="0"/>
              </a:spcBef>
              <a:spcAft>
                <a:spcPts val="0"/>
              </a:spcAft>
              <a:defRPr/>
            </a:pPr>
            <a:r>
              <a:rPr lang="es-CO" sz="1600" b="1" dirty="0">
                <a:latin typeface="+mn-lt"/>
              </a:rPr>
              <a:t>       </a:t>
            </a:r>
          </a:p>
        </p:txBody>
      </p:sp>
      <p:pic>
        <p:nvPicPr>
          <p:cNvPr id="2057" name="Imagen 1">
            <a:extLst>
              <a:ext uri="{FF2B5EF4-FFF2-40B4-BE49-F238E27FC236}">
                <a16:creationId xmlns:a16="http://schemas.microsoft.com/office/drawing/2014/main" id="{DC2676F5-150E-4546-AFB0-488D321E93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9238" y="3159125"/>
            <a:ext cx="814387"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Imagen 14">
            <a:extLst>
              <a:ext uri="{FF2B5EF4-FFF2-40B4-BE49-F238E27FC236}">
                <a16:creationId xmlns:a16="http://schemas.microsoft.com/office/drawing/2014/main" id="{9960B7BE-EFFA-4B94-8642-EC55EF6A8F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1525" y="3168650"/>
            <a:ext cx="865188"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9" name="CuadroTexto 2">
            <a:extLst>
              <a:ext uri="{FF2B5EF4-FFF2-40B4-BE49-F238E27FC236}">
                <a16:creationId xmlns:a16="http://schemas.microsoft.com/office/drawing/2014/main" id="{B68F2E2A-CF34-4810-A72C-A9D8206E9E72}"/>
              </a:ext>
            </a:extLst>
          </p:cNvPr>
          <p:cNvSpPr txBox="1">
            <a:spLocks noChangeArrowheads="1"/>
          </p:cNvSpPr>
          <p:nvPr/>
        </p:nvSpPr>
        <p:spPr bwMode="auto">
          <a:xfrm>
            <a:off x="923925" y="3878263"/>
            <a:ext cx="2209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600"/>
              <a:t>Liderada por Colombia-S.A.E</a:t>
            </a:r>
          </a:p>
        </p:txBody>
      </p:sp>
      <p:sp>
        <p:nvSpPr>
          <p:cNvPr id="2060" name="Rectángulo 5">
            <a:extLst>
              <a:ext uri="{FF2B5EF4-FFF2-40B4-BE49-F238E27FC236}">
                <a16:creationId xmlns:a16="http://schemas.microsoft.com/office/drawing/2014/main" id="{1122C44F-9095-4441-97B3-27507CB030E9}"/>
              </a:ext>
            </a:extLst>
          </p:cNvPr>
          <p:cNvSpPr>
            <a:spLocks noChangeArrowheads="1"/>
          </p:cNvSpPr>
          <p:nvPr/>
        </p:nvSpPr>
        <p:spPr bwMode="auto">
          <a:xfrm>
            <a:off x="3281363" y="3895725"/>
            <a:ext cx="16129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600"/>
              <a:t>Apoyo Costa Rica</a:t>
            </a:r>
          </a:p>
        </p:txBody>
      </p:sp>
      <p:sp>
        <p:nvSpPr>
          <p:cNvPr id="7" name="CuadroTexto 6">
            <a:extLst>
              <a:ext uri="{FF2B5EF4-FFF2-40B4-BE49-F238E27FC236}">
                <a16:creationId xmlns:a16="http://schemas.microsoft.com/office/drawing/2014/main" id="{2BB39EFB-CA36-4D61-9082-CDCEEBAD3B36}"/>
              </a:ext>
            </a:extLst>
          </p:cNvPr>
          <p:cNvSpPr txBox="1"/>
          <p:nvPr/>
        </p:nvSpPr>
        <p:spPr>
          <a:xfrm>
            <a:off x="504825" y="5416550"/>
            <a:ext cx="5516563" cy="1077913"/>
          </a:xfrm>
          <a:prstGeom prst="rect">
            <a:avLst/>
          </a:prstGeom>
          <a:noFill/>
        </p:spPr>
        <p:txBody>
          <a:bodyPr>
            <a:spAutoFit/>
          </a:bodyPr>
          <a:lstStyle/>
          <a:p>
            <a:pPr algn="just">
              <a:defRPr/>
            </a:pPr>
            <a:r>
              <a:rPr lang="es-CO" sz="1600" b="1" dirty="0">
                <a:solidFill>
                  <a:srgbClr val="002060"/>
                </a:solidFill>
                <a:latin typeface="+mn-lt"/>
              </a:rPr>
              <a:t>3. </a:t>
            </a:r>
            <a:r>
              <a:rPr lang="es-CO" sz="1600" dirty="0">
                <a:latin typeface="+mn-lt"/>
              </a:rPr>
              <a:t>Participación en evento internacional de GAFIC Países del Caribe-Recuperación de activo</a:t>
            </a:r>
            <a:r>
              <a:rPr lang="es-CO" sz="1600" dirty="0">
                <a:solidFill>
                  <a:srgbClr val="002060"/>
                </a:solidFill>
                <a:latin typeface="+mn-lt"/>
              </a:rPr>
              <a:t>s. </a:t>
            </a:r>
            <a:r>
              <a:rPr lang="es-CO" sz="1600" b="1" dirty="0">
                <a:solidFill>
                  <a:srgbClr val="002060"/>
                </a:solidFill>
                <a:latin typeface="+mn-lt"/>
              </a:rPr>
              <a:t>Octubre</a:t>
            </a:r>
          </a:p>
          <a:p>
            <a:pPr algn="just">
              <a:defRPr/>
            </a:pPr>
            <a:r>
              <a:rPr lang="es-CO" sz="1600" dirty="0">
                <a:solidFill>
                  <a:srgbClr val="002060"/>
                </a:solidFill>
                <a:latin typeface="+mn-lt"/>
              </a:rPr>
              <a:t>4. </a:t>
            </a:r>
            <a:r>
              <a:rPr lang="es-CO" sz="1600" dirty="0">
                <a:latin typeface="+mn-lt"/>
              </a:rPr>
              <a:t>Encuentro Brasil-Unión Europea – Presentación de la Red</a:t>
            </a:r>
            <a:r>
              <a:rPr lang="es-CO" sz="1600" dirty="0">
                <a:solidFill>
                  <a:srgbClr val="002060"/>
                </a:solidFill>
                <a:latin typeface="+mn-lt"/>
              </a:rPr>
              <a:t>. </a:t>
            </a:r>
            <a:r>
              <a:rPr lang="es-CO" sz="1600" b="1" dirty="0">
                <a:solidFill>
                  <a:srgbClr val="002060"/>
                </a:solidFill>
                <a:latin typeface="+mn-lt"/>
              </a:rPr>
              <a:t>Noviembre. </a:t>
            </a:r>
          </a:p>
        </p:txBody>
      </p:sp>
      <p:sp>
        <p:nvSpPr>
          <p:cNvPr id="2062" name="CuadroTexto 9">
            <a:extLst>
              <a:ext uri="{FF2B5EF4-FFF2-40B4-BE49-F238E27FC236}">
                <a16:creationId xmlns:a16="http://schemas.microsoft.com/office/drawing/2014/main" id="{04E29AC2-9619-475F-B772-94615BA8C2F0}"/>
              </a:ext>
            </a:extLst>
          </p:cNvPr>
          <p:cNvSpPr txBox="1">
            <a:spLocks noChangeArrowheads="1"/>
          </p:cNvSpPr>
          <p:nvPr/>
        </p:nvSpPr>
        <p:spPr bwMode="auto">
          <a:xfrm>
            <a:off x="6797675" y="1651000"/>
            <a:ext cx="4792663"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a:t>3. </a:t>
            </a:r>
            <a:r>
              <a:rPr lang="es-CO" altLang="es-CO">
                <a:solidFill>
                  <a:srgbClr val="000A8B"/>
                </a:solidFill>
              </a:rPr>
              <a:t>Gelavex-OEA invitó a S.A.E a presentar un proyecto para darle asistencia técnica a Pronabi Perú.  </a:t>
            </a:r>
            <a:r>
              <a:rPr lang="es-CO" altLang="es-CO"/>
              <a:t>Por primera vez se busca, que una entidad pública colombiana sea contrada por un organismo internacional para dar cooperación técnica a otro Estado. Caso emblemático.  Proyecto presentado en el mes de agosto. </a:t>
            </a:r>
          </a:p>
        </p:txBody>
      </p:sp>
      <p:sp>
        <p:nvSpPr>
          <p:cNvPr id="2063" name="CuadroTexto 10">
            <a:extLst>
              <a:ext uri="{FF2B5EF4-FFF2-40B4-BE49-F238E27FC236}">
                <a16:creationId xmlns:a16="http://schemas.microsoft.com/office/drawing/2014/main" id="{65493B35-FEC1-420C-8A51-8053BA236907}"/>
              </a:ext>
            </a:extLst>
          </p:cNvPr>
          <p:cNvSpPr txBox="1">
            <a:spLocks noChangeArrowheads="1"/>
          </p:cNvSpPr>
          <p:nvPr/>
        </p:nvSpPr>
        <p:spPr bwMode="auto">
          <a:xfrm>
            <a:off x="6797675" y="4819650"/>
            <a:ext cx="5348288" cy="92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a:solidFill>
                  <a:srgbClr val="000A8B"/>
                </a:solidFill>
              </a:rPr>
              <a:t>4. INL  propuso el pasado viernes comenzar a trabajar en el proyecto de venta masiva de sociedades. </a:t>
            </a:r>
            <a:r>
              <a:rPr lang="es-CO" altLang="es-CO"/>
              <a:t>Financiación gobierno de EEUU.</a:t>
            </a:r>
          </a:p>
        </p:txBody>
      </p:sp>
      <p:pic>
        <p:nvPicPr>
          <p:cNvPr id="2064" name="Picture 15" descr="Prueba 2 Subasta Pronabi 30/07/2020 - YouTube">
            <a:extLst>
              <a:ext uri="{FF2B5EF4-FFF2-40B4-BE49-F238E27FC236}">
                <a16:creationId xmlns:a16="http://schemas.microsoft.com/office/drawing/2014/main" id="{4E324EEF-22B4-4DF9-9DF9-5481B784BE6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31400" y="3614738"/>
            <a:ext cx="1482725"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Imagen 6">
            <a:extLst>
              <a:ext uri="{FF2B5EF4-FFF2-40B4-BE49-F238E27FC236}">
                <a16:creationId xmlns:a16="http://schemas.microsoft.com/office/drawing/2014/main" id="{DB7ABCD0-A17D-4BB0-B0C2-1DED50C3EE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9900" y="3846513"/>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6" name="CuadroTexto 12">
            <a:extLst>
              <a:ext uri="{FF2B5EF4-FFF2-40B4-BE49-F238E27FC236}">
                <a16:creationId xmlns:a16="http://schemas.microsoft.com/office/drawing/2014/main" id="{8F78A401-94C8-4B96-991C-301D10BE5AF0}"/>
              </a:ext>
            </a:extLst>
          </p:cNvPr>
          <p:cNvSpPr txBox="1">
            <a:spLocks noChangeArrowheads="1"/>
          </p:cNvSpPr>
          <p:nvPr/>
        </p:nvSpPr>
        <p:spPr bwMode="auto">
          <a:xfrm>
            <a:off x="8993188" y="3894138"/>
            <a:ext cx="112553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solidFill>
                  <a:srgbClr val="000A8B"/>
                </a:solidFill>
              </a:rPr>
              <a:t>Firma de acuerdo octubre de 2019</a:t>
            </a:r>
            <a:r>
              <a:rPr lang="es-CO" altLang="es-CO" sz="1200"/>
              <a:t>. </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n 6">
            <a:extLst>
              <a:ext uri="{FF2B5EF4-FFF2-40B4-BE49-F238E27FC236}">
                <a16:creationId xmlns:a16="http://schemas.microsoft.com/office/drawing/2014/main" id="{5DAA095E-FA98-40AE-AEB3-AC8CBACDB4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agen 10">
            <a:extLst>
              <a:ext uri="{FF2B5EF4-FFF2-40B4-BE49-F238E27FC236}">
                <a16:creationId xmlns:a16="http://schemas.microsoft.com/office/drawing/2014/main" id="{A57B5F43-F9D8-4142-9BA7-C2D96AB936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CuadroTexto 3">
            <a:extLst>
              <a:ext uri="{FF2B5EF4-FFF2-40B4-BE49-F238E27FC236}">
                <a16:creationId xmlns:a16="http://schemas.microsoft.com/office/drawing/2014/main" id="{45016D75-40EB-45FE-873C-E5FD0C7B64D9}"/>
              </a:ext>
            </a:extLst>
          </p:cNvPr>
          <p:cNvSpPr txBox="1">
            <a:spLocks noChangeArrowheads="1"/>
          </p:cNvSpPr>
          <p:nvPr/>
        </p:nvSpPr>
        <p:spPr bwMode="auto">
          <a:xfrm>
            <a:off x="2408238" y="904875"/>
            <a:ext cx="8128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s-CO" altLang="es-CO" sz="2400" b="1">
                <a:solidFill>
                  <a:srgbClr val="000A8B"/>
                </a:solidFill>
              </a:rPr>
              <a:t>ESTRATEGIA DE DESALOJOS S.A.E 2020</a:t>
            </a:r>
          </a:p>
        </p:txBody>
      </p:sp>
      <p:pic>
        <p:nvPicPr>
          <p:cNvPr id="2053" name="Imagen 2">
            <a:extLst>
              <a:ext uri="{FF2B5EF4-FFF2-40B4-BE49-F238E27FC236}">
                <a16:creationId xmlns:a16="http://schemas.microsoft.com/office/drawing/2014/main" id="{0754A56E-FE11-443B-B2C7-7A31377170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7538" y="2316163"/>
            <a:ext cx="1963737"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4" name="CuadroTexto 4">
            <a:extLst>
              <a:ext uri="{FF2B5EF4-FFF2-40B4-BE49-F238E27FC236}">
                <a16:creationId xmlns:a16="http://schemas.microsoft.com/office/drawing/2014/main" id="{CAE10F6E-32EA-44C1-9170-FAB0344986D0}"/>
              </a:ext>
            </a:extLst>
          </p:cNvPr>
          <p:cNvSpPr txBox="1">
            <a:spLocks noChangeArrowheads="1"/>
          </p:cNvSpPr>
          <p:nvPr/>
        </p:nvSpPr>
        <p:spPr bwMode="auto">
          <a:xfrm>
            <a:off x="444500" y="1654175"/>
            <a:ext cx="51038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s-CO" altLang="es-CO" sz="1800" b="1">
                <a:solidFill>
                  <a:srgbClr val="000A8B"/>
                </a:solidFill>
              </a:rPr>
              <a:t>1. </a:t>
            </a:r>
            <a:r>
              <a:rPr lang="es-CO" altLang="es-CO" sz="1800" b="1"/>
              <a:t>Identificar de manera precisa los ocupantes ilegales. 43% portafolio ocupado de manera irregular. </a:t>
            </a:r>
            <a:endParaRPr lang="es-CO" altLang="es-CO" sz="1800"/>
          </a:p>
        </p:txBody>
      </p:sp>
      <p:sp>
        <p:nvSpPr>
          <p:cNvPr id="2055" name="CuadroTexto 5">
            <a:extLst>
              <a:ext uri="{FF2B5EF4-FFF2-40B4-BE49-F238E27FC236}">
                <a16:creationId xmlns:a16="http://schemas.microsoft.com/office/drawing/2014/main" id="{777EA535-8585-4B95-A1FD-61F21AD7DAE5}"/>
              </a:ext>
            </a:extLst>
          </p:cNvPr>
          <p:cNvSpPr txBox="1">
            <a:spLocks noChangeArrowheads="1"/>
          </p:cNvSpPr>
          <p:nvPr/>
        </p:nvSpPr>
        <p:spPr bwMode="auto">
          <a:xfrm>
            <a:off x="609600" y="4181475"/>
            <a:ext cx="44354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es-CO" altLang="es-CO" sz="1800" b="1">
                <a:solidFill>
                  <a:srgbClr val="000A8B"/>
                </a:solidFill>
              </a:rPr>
              <a:t>2</a:t>
            </a:r>
            <a:r>
              <a:rPr lang="es-CO" altLang="es-CO" sz="1800">
                <a:solidFill>
                  <a:srgbClr val="000A8B"/>
                </a:solidFill>
              </a:rPr>
              <a:t>. </a:t>
            </a:r>
            <a:r>
              <a:rPr lang="es-CO" altLang="es-CO" sz="1600" b="1"/>
              <a:t>Realizar una caracterización de la población para que nos permita identificar la estrategia que se implantará para cada grupo–administrativa- penal. </a:t>
            </a:r>
            <a:r>
              <a:rPr lang="es-CO" altLang="es-CO" sz="1600"/>
              <a:t> </a:t>
            </a:r>
          </a:p>
        </p:txBody>
      </p:sp>
      <p:pic>
        <p:nvPicPr>
          <p:cNvPr id="2056" name="Gráfico 8" descr="Investigación">
            <a:extLst>
              <a:ext uri="{FF2B5EF4-FFF2-40B4-BE49-F238E27FC236}">
                <a16:creationId xmlns:a16="http://schemas.microsoft.com/office/drawing/2014/main" id="{9746956E-FE20-4A70-BCB7-BE1FCC1AAF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8513" y="54483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ector recto 11">
            <a:extLst>
              <a:ext uri="{FF2B5EF4-FFF2-40B4-BE49-F238E27FC236}">
                <a16:creationId xmlns:a16="http://schemas.microsoft.com/office/drawing/2014/main" id="{B5280C39-35E4-4231-B5EE-862057F6E647}"/>
              </a:ext>
            </a:extLst>
          </p:cNvPr>
          <p:cNvCxnSpPr>
            <a:cxnSpLocks/>
          </p:cNvCxnSpPr>
          <p:nvPr/>
        </p:nvCxnSpPr>
        <p:spPr>
          <a:xfrm>
            <a:off x="5603875" y="1665288"/>
            <a:ext cx="36513" cy="5033962"/>
          </a:xfrm>
          <a:prstGeom prst="line">
            <a:avLst/>
          </a:prstGeom>
        </p:spPr>
        <p:style>
          <a:lnRef idx="1">
            <a:schemeClr val="accent1"/>
          </a:lnRef>
          <a:fillRef idx="0">
            <a:schemeClr val="accent1"/>
          </a:fillRef>
          <a:effectRef idx="0">
            <a:schemeClr val="accent1"/>
          </a:effectRef>
          <a:fontRef idx="minor">
            <a:schemeClr val="tx1"/>
          </a:fontRef>
        </p:style>
      </p:cxnSp>
      <p:sp>
        <p:nvSpPr>
          <p:cNvPr id="2058" name="CuadroTexto 13">
            <a:extLst>
              <a:ext uri="{FF2B5EF4-FFF2-40B4-BE49-F238E27FC236}">
                <a16:creationId xmlns:a16="http://schemas.microsoft.com/office/drawing/2014/main" id="{7E41FD3D-991A-4841-B1D2-0D60C327F571}"/>
              </a:ext>
            </a:extLst>
          </p:cNvPr>
          <p:cNvSpPr txBox="1">
            <a:spLocks noChangeArrowheads="1"/>
          </p:cNvSpPr>
          <p:nvPr/>
        </p:nvSpPr>
        <p:spPr bwMode="auto">
          <a:xfrm>
            <a:off x="6421438" y="1654175"/>
            <a:ext cx="50752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s-CO" altLang="es-CO" sz="1800" b="1"/>
              <a:t>3. Productores Caña</a:t>
            </a:r>
          </a:p>
        </p:txBody>
      </p:sp>
      <p:sp>
        <p:nvSpPr>
          <p:cNvPr id="2059" name="CuadroTexto 15">
            <a:extLst>
              <a:ext uri="{FF2B5EF4-FFF2-40B4-BE49-F238E27FC236}">
                <a16:creationId xmlns:a16="http://schemas.microsoft.com/office/drawing/2014/main" id="{AF796831-ED9D-46EF-9DAE-05606D57EAE2}"/>
              </a:ext>
            </a:extLst>
          </p:cNvPr>
          <p:cNvSpPr txBox="1">
            <a:spLocks noChangeArrowheads="1"/>
          </p:cNvSpPr>
          <p:nvPr/>
        </p:nvSpPr>
        <p:spPr bwMode="auto">
          <a:xfrm>
            <a:off x="6286500" y="2163763"/>
            <a:ext cx="37687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pPr>
            <a:r>
              <a:rPr lang="es-CO" altLang="es-CO" sz="1600"/>
              <a:t>200 predios rurales en el Valle del Cauca ocupados de manera regular donde se produce caña. </a:t>
            </a:r>
          </a:p>
        </p:txBody>
      </p:sp>
      <p:pic>
        <p:nvPicPr>
          <p:cNvPr id="2060" name="Picture 2" descr="Momento De La Cosecha De Cultivos De Caña De Azúcar Fotos, Retratos,  Imágenes Y Fotografía De Archivo Libres De Derecho. Image 15787600.">
            <a:extLst>
              <a:ext uri="{FF2B5EF4-FFF2-40B4-BE49-F238E27FC236}">
                <a16:creationId xmlns:a16="http://schemas.microsoft.com/office/drawing/2014/main" id="{F521637A-3841-499D-BDFC-14640DA0D9C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8725" y="1617663"/>
            <a:ext cx="1554163"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uadroTexto 16">
            <a:extLst>
              <a:ext uri="{FF2B5EF4-FFF2-40B4-BE49-F238E27FC236}">
                <a16:creationId xmlns:a16="http://schemas.microsoft.com/office/drawing/2014/main" id="{2E681D68-64BF-4F8F-834F-D7BE795E3C1D}"/>
              </a:ext>
            </a:extLst>
          </p:cNvPr>
          <p:cNvSpPr txBox="1"/>
          <p:nvPr/>
        </p:nvSpPr>
        <p:spPr>
          <a:xfrm>
            <a:off x="6021388" y="3148013"/>
            <a:ext cx="5348287" cy="4032250"/>
          </a:xfrm>
          <a:prstGeom prst="rect">
            <a:avLst/>
          </a:prstGeom>
          <a:noFill/>
        </p:spPr>
        <p:txBody>
          <a:bodyPr>
            <a:spAutoFit/>
          </a:bodyPr>
          <a:lstStyle/>
          <a:p>
            <a:pPr marL="285750" indent="-285750" algn="just" eaLnBrk="1" fontAlgn="auto" hangingPunct="1">
              <a:spcBef>
                <a:spcPts val="0"/>
              </a:spcBef>
              <a:spcAft>
                <a:spcPts val="0"/>
              </a:spcAft>
              <a:buFont typeface="Arial" panose="020B0604020202020204" pitchFamily="34" charset="0"/>
              <a:buChar char="•"/>
              <a:defRPr/>
            </a:pPr>
            <a:r>
              <a:rPr lang="es-CO" sz="1600" dirty="0">
                <a:latin typeface="+mn-lt"/>
              </a:rPr>
              <a:t>En los últimos meses se ha intensificado la estrategia para legalizar la ocupación irregular ofreciendo: contratos de transacción a plazos considerables, alivios económicos con amplios descuentos en las obligaciones retroactivas como a futuro.</a:t>
            </a:r>
          </a:p>
          <a:p>
            <a:pPr marL="285750" indent="-285750" algn="just" eaLnBrk="1" fontAlgn="auto" hangingPunct="1">
              <a:spcBef>
                <a:spcPts val="0"/>
              </a:spcBef>
              <a:spcAft>
                <a:spcPts val="0"/>
              </a:spcAft>
              <a:buFont typeface="Arial" panose="020B0604020202020204" pitchFamily="34" charset="0"/>
              <a:buChar char="•"/>
              <a:defRPr/>
            </a:pPr>
            <a:endParaRPr lang="es-CO" sz="1600" dirty="0">
              <a:latin typeface="+mn-lt"/>
            </a:endParaRPr>
          </a:p>
          <a:p>
            <a:pPr marL="285750" indent="-285750" algn="just" eaLnBrk="1" fontAlgn="auto" hangingPunct="1">
              <a:spcBef>
                <a:spcPts val="0"/>
              </a:spcBef>
              <a:spcAft>
                <a:spcPts val="0"/>
              </a:spcAft>
              <a:buFont typeface="Arial" panose="020B0604020202020204" pitchFamily="34" charset="0"/>
              <a:buChar char="•"/>
              <a:defRPr/>
            </a:pPr>
            <a:r>
              <a:rPr lang="es-CO" sz="1600" dirty="0">
                <a:latin typeface="+mn-lt"/>
              </a:rPr>
              <a:t>Desalojó la semana pasada de la finca Alterón de la sociedad “Maqueron” con 12 folios de matricula inmobiliaria.  Se publicó el viernes en la página de S.A.E  12 ofertas </a:t>
            </a:r>
          </a:p>
          <a:p>
            <a:pPr marL="285750" indent="-285750" algn="just" eaLnBrk="1" fontAlgn="auto" hangingPunct="1">
              <a:spcBef>
                <a:spcPts val="0"/>
              </a:spcBef>
              <a:spcAft>
                <a:spcPts val="0"/>
              </a:spcAft>
              <a:buFont typeface="Arial" panose="020B0604020202020204" pitchFamily="34" charset="0"/>
              <a:buChar char="•"/>
              <a:defRPr/>
            </a:pPr>
            <a:endParaRPr lang="es-CO" sz="1600" dirty="0">
              <a:latin typeface="+mn-lt"/>
            </a:endParaRPr>
          </a:p>
          <a:p>
            <a:pPr marL="285750" indent="-285750" algn="just" eaLnBrk="1" fontAlgn="auto" hangingPunct="1">
              <a:spcBef>
                <a:spcPts val="0"/>
              </a:spcBef>
              <a:spcAft>
                <a:spcPts val="0"/>
              </a:spcAft>
              <a:buFont typeface="Arial" panose="020B0604020202020204" pitchFamily="34" charset="0"/>
              <a:buChar char="•"/>
              <a:defRPr/>
            </a:pPr>
            <a:r>
              <a:rPr lang="es-CO" sz="1600" b="1" dirty="0">
                <a:latin typeface="+mn-lt"/>
              </a:rPr>
              <a:t>Reunión con Asocaña 20-11-2020. </a:t>
            </a:r>
            <a:r>
              <a:rPr lang="es-CO" sz="1600" dirty="0">
                <a:latin typeface="+mn-lt"/>
              </a:rPr>
              <a:t>Puente entre los productores de caña y S.A.E, coordinar      mesas de concertación</a:t>
            </a:r>
            <a:r>
              <a:rPr lang="es-CO" sz="1600">
                <a:latin typeface="+mn-lt"/>
              </a:rPr>
              <a:t>. Preocupación </a:t>
            </a:r>
            <a:r>
              <a:rPr lang="es-CO" sz="1600" dirty="0">
                <a:latin typeface="+mn-lt"/>
              </a:rPr>
              <a:t>divulgación el oficio que </a:t>
            </a:r>
            <a:r>
              <a:rPr lang="es-CO" sz="1600">
                <a:latin typeface="+mn-lt"/>
              </a:rPr>
              <a:t>se envío hace dos semanas. </a:t>
            </a:r>
            <a:endParaRPr lang="es-CO" sz="1600" dirty="0">
              <a:latin typeface="+mn-lt"/>
            </a:endParaRPr>
          </a:p>
          <a:p>
            <a:pPr algn="just" eaLnBrk="1" fontAlgn="auto" hangingPunct="1">
              <a:spcBef>
                <a:spcPts val="0"/>
              </a:spcBef>
              <a:spcAft>
                <a:spcPts val="0"/>
              </a:spcAft>
              <a:defRPr/>
            </a:pPr>
            <a:r>
              <a:rPr lang="es-CO" sz="1600" b="1" dirty="0">
                <a:latin typeface="+mn-lt"/>
              </a:rPr>
              <a:t>       </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99503" y="2838190"/>
            <a:ext cx="9143999" cy="707886"/>
          </a:xfrm>
          <a:prstGeom prst="rect">
            <a:avLst/>
          </a:prstGeom>
          <a:noFill/>
        </p:spPr>
        <p:txBody>
          <a:bodyPr wrap="square" rtlCol="0">
            <a:spAutoFit/>
          </a:bodyPr>
          <a:lstStyle/>
          <a:p>
            <a:pPr algn="ctr"/>
            <a:r>
              <a:rPr lang="es-ES" sz="4000" b="1" dirty="0">
                <a:solidFill>
                  <a:srgbClr val="000A8B"/>
                </a:solidFill>
              </a:rPr>
              <a:t>INFORME COMERCIAL</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41098070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6549" y="76813"/>
            <a:ext cx="2733492" cy="469662"/>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3308342" y="119145"/>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Resultado Comercialización Inmuebles – CISA</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791213" y="841963"/>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35" name="CuadroTexto 34">
            <a:extLst>
              <a:ext uri="{FF2B5EF4-FFF2-40B4-BE49-F238E27FC236}">
                <a16:creationId xmlns:a16="http://schemas.microsoft.com/office/drawing/2014/main" id="{53B06936-D9E2-4ECC-97CA-0E482A2E39A1}"/>
              </a:ext>
            </a:extLst>
          </p:cNvPr>
          <p:cNvSpPr txBox="1"/>
          <p:nvPr/>
        </p:nvSpPr>
        <p:spPr>
          <a:xfrm>
            <a:off x="520684" y="1089142"/>
            <a:ext cx="5575316" cy="523220"/>
          </a:xfrm>
          <a:prstGeom prst="rect">
            <a:avLst/>
          </a:prstGeom>
          <a:noFill/>
        </p:spPr>
        <p:txBody>
          <a:bodyPr wrap="square" rtlCol="0">
            <a:spAutoFit/>
          </a:bodyPr>
          <a:lstStyle/>
          <a:p>
            <a:r>
              <a:rPr lang="es-CO" b="1" dirty="0">
                <a:latin typeface="Arial Narrow" panose="020B0606020202030204" pitchFamily="34" charset="0"/>
              </a:rPr>
              <a:t>Valor venta de inmuebles:  </a:t>
            </a:r>
            <a:r>
              <a:rPr lang="es-CO" sz="2800" b="1" dirty="0">
                <a:solidFill>
                  <a:schemeClr val="accent2">
                    <a:lumMod val="75000"/>
                  </a:schemeClr>
                </a:solidFill>
                <a:latin typeface="Arial Narrow" panose="020B0606020202030204" pitchFamily="34" charset="0"/>
              </a:rPr>
              <a:t>$276.976</a:t>
            </a:r>
            <a:endParaRPr lang="es-CO" b="1" dirty="0">
              <a:solidFill>
                <a:schemeClr val="accent2">
                  <a:lumMod val="75000"/>
                </a:schemeClr>
              </a:solidFill>
              <a:latin typeface="Arial Narrow" panose="020B0606020202030204" pitchFamily="34" charset="0"/>
            </a:endParaRPr>
          </a:p>
        </p:txBody>
      </p:sp>
      <p:sp>
        <p:nvSpPr>
          <p:cNvPr id="36" name="CuadroTexto 35">
            <a:extLst>
              <a:ext uri="{FF2B5EF4-FFF2-40B4-BE49-F238E27FC236}">
                <a16:creationId xmlns:a16="http://schemas.microsoft.com/office/drawing/2014/main" id="{7566BC5A-8647-40DE-A347-4B8D6C77865F}"/>
              </a:ext>
            </a:extLst>
          </p:cNvPr>
          <p:cNvSpPr txBox="1"/>
          <p:nvPr/>
        </p:nvSpPr>
        <p:spPr>
          <a:xfrm>
            <a:off x="6096000" y="1091487"/>
            <a:ext cx="5966592" cy="523220"/>
          </a:xfrm>
          <a:prstGeom prst="rect">
            <a:avLst/>
          </a:prstGeom>
          <a:noFill/>
        </p:spPr>
        <p:txBody>
          <a:bodyPr wrap="square" rtlCol="0">
            <a:spAutoFit/>
          </a:bodyPr>
          <a:lstStyle/>
          <a:p>
            <a:r>
              <a:rPr lang="es-CO" b="1" dirty="0">
                <a:latin typeface="Arial Narrow" panose="020B0606020202030204" pitchFamily="34" charset="0"/>
              </a:rPr>
              <a:t>Cant. Inmuebles Vendidos:	</a:t>
            </a:r>
            <a:r>
              <a:rPr lang="es-CO" sz="2800" b="1" dirty="0">
                <a:solidFill>
                  <a:schemeClr val="accent2">
                    <a:lumMod val="75000"/>
                  </a:schemeClr>
                </a:solidFill>
                <a:latin typeface="Arial Narrow" panose="020B0606020202030204" pitchFamily="34" charset="0"/>
              </a:rPr>
              <a:t>856 Unid. / 1185 FMI.</a:t>
            </a:r>
            <a:endParaRPr lang="es-CO" b="1" dirty="0">
              <a:solidFill>
                <a:schemeClr val="accent2">
                  <a:lumMod val="75000"/>
                </a:schemeClr>
              </a:solidFill>
              <a:latin typeface="Arial Narrow" panose="020B0606020202030204" pitchFamily="34" charset="0"/>
            </a:endParaRPr>
          </a:p>
        </p:txBody>
      </p:sp>
      <p:cxnSp>
        <p:nvCxnSpPr>
          <p:cNvPr id="42" name="Conector recto 41">
            <a:extLst>
              <a:ext uri="{FF2B5EF4-FFF2-40B4-BE49-F238E27FC236}">
                <a16:creationId xmlns:a16="http://schemas.microsoft.com/office/drawing/2014/main" id="{43ABDC01-BA6A-447D-947A-E1628C9C9321}"/>
              </a:ext>
            </a:extLst>
          </p:cNvPr>
          <p:cNvCxnSpPr>
            <a:cxnSpLocks/>
          </p:cNvCxnSpPr>
          <p:nvPr/>
        </p:nvCxnSpPr>
        <p:spPr>
          <a:xfrm>
            <a:off x="6096000" y="1517967"/>
            <a:ext cx="0" cy="3379117"/>
          </a:xfrm>
          <a:prstGeom prst="line">
            <a:avLst/>
          </a:prstGeom>
          <a:ln>
            <a:solidFill>
              <a:schemeClr val="accent2">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15" name="CuadroTexto 14">
            <a:extLst>
              <a:ext uri="{FF2B5EF4-FFF2-40B4-BE49-F238E27FC236}">
                <a16:creationId xmlns:a16="http://schemas.microsoft.com/office/drawing/2014/main" id="{35CA2872-41A0-451F-AD84-0CAE5327B741}"/>
              </a:ext>
            </a:extLst>
          </p:cNvPr>
          <p:cNvSpPr txBox="1"/>
          <p:nvPr/>
        </p:nvSpPr>
        <p:spPr>
          <a:xfrm>
            <a:off x="1002760" y="4238454"/>
            <a:ext cx="456682" cy="261610"/>
          </a:xfrm>
          <a:prstGeom prst="rect">
            <a:avLst/>
          </a:prstGeom>
          <a:noFill/>
        </p:spPr>
        <p:txBody>
          <a:bodyPr wrap="square" rtlCol="0">
            <a:spAutoFit/>
          </a:bodyPr>
          <a:lstStyle/>
          <a:p>
            <a:r>
              <a:rPr lang="es-CO" sz="1050" b="1" dirty="0">
                <a:solidFill>
                  <a:schemeClr val="bg1"/>
                </a:solidFill>
              </a:rPr>
              <a:t>4%</a:t>
            </a:r>
          </a:p>
        </p:txBody>
      </p:sp>
      <p:sp>
        <p:nvSpPr>
          <p:cNvPr id="16" name="CuadroTexto 15">
            <a:extLst>
              <a:ext uri="{FF2B5EF4-FFF2-40B4-BE49-F238E27FC236}">
                <a16:creationId xmlns:a16="http://schemas.microsoft.com/office/drawing/2014/main" id="{A12AFF56-C4F0-416F-BB16-11439996EE74}"/>
              </a:ext>
            </a:extLst>
          </p:cNvPr>
          <p:cNvSpPr txBox="1"/>
          <p:nvPr/>
        </p:nvSpPr>
        <p:spPr>
          <a:xfrm>
            <a:off x="1995905" y="4174728"/>
            <a:ext cx="456682" cy="261610"/>
          </a:xfrm>
          <a:prstGeom prst="rect">
            <a:avLst/>
          </a:prstGeom>
          <a:noFill/>
        </p:spPr>
        <p:txBody>
          <a:bodyPr wrap="square" rtlCol="0">
            <a:spAutoFit/>
          </a:bodyPr>
          <a:lstStyle/>
          <a:p>
            <a:r>
              <a:rPr lang="es-CO" sz="1050" b="1" dirty="0">
                <a:solidFill>
                  <a:schemeClr val="bg1"/>
                </a:solidFill>
              </a:rPr>
              <a:t>10%</a:t>
            </a:r>
          </a:p>
        </p:txBody>
      </p:sp>
      <p:sp>
        <p:nvSpPr>
          <p:cNvPr id="17" name="CuadroTexto 16">
            <a:extLst>
              <a:ext uri="{FF2B5EF4-FFF2-40B4-BE49-F238E27FC236}">
                <a16:creationId xmlns:a16="http://schemas.microsoft.com/office/drawing/2014/main" id="{9B712D01-C618-4962-8605-C3E09922816C}"/>
              </a:ext>
            </a:extLst>
          </p:cNvPr>
          <p:cNvSpPr txBox="1"/>
          <p:nvPr/>
        </p:nvSpPr>
        <p:spPr>
          <a:xfrm>
            <a:off x="3002703" y="3441527"/>
            <a:ext cx="456682" cy="253916"/>
          </a:xfrm>
          <a:prstGeom prst="rect">
            <a:avLst/>
          </a:prstGeom>
          <a:noFill/>
        </p:spPr>
        <p:txBody>
          <a:bodyPr wrap="square" rtlCol="0">
            <a:spAutoFit/>
          </a:bodyPr>
          <a:lstStyle/>
          <a:p>
            <a:r>
              <a:rPr lang="es-CO" sz="1050" b="1" dirty="0">
                <a:solidFill>
                  <a:schemeClr val="bg1"/>
                </a:solidFill>
              </a:rPr>
              <a:t>20%</a:t>
            </a:r>
          </a:p>
        </p:txBody>
      </p:sp>
      <p:sp>
        <p:nvSpPr>
          <p:cNvPr id="19" name="CuadroTexto 18">
            <a:extLst>
              <a:ext uri="{FF2B5EF4-FFF2-40B4-BE49-F238E27FC236}">
                <a16:creationId xmlns:a16="http://schemas.microsoft.com/office/drawing/2014/main" id="{9079F8BA-3CFD-4A77-9E46-CB0A6BF4E9E3}"/>
              </a:ext>
            </a:extLst>
          </p:cNvPr>
          <p:cNvSpPr txBox="1"/>
          <p:nvPr/>
        </p:nvSpPr>
        <p:spPr>
          <a:xfrm>
            <a:off x="4024375" y="2089126"/>
            <a:ext cx="456682" cy="253916"/>
          </a:xfrm>
          <a:prstGeom prst="rect">
            <a:avLst/>
          </a:prstGeom>
          <a:noFill/>
        </p:spPr>
        <p:txBody>
          <a:bodyPr wrap="square" rtlCol="0">
            <a:spAutoFit/>
          </a:bodyPr>
          <a:lstStyle/>
          <a:p>
            <a:r>
              <a:rPr lang="es-CO" sz="1050" b="1" dirty="0">
                <a:solidFill>
                  <a:schemeClr val="bg1"/>
                </a:solidFill>
              </a:rPr>
              <a:t>46%</a:t>
            </a:r>
          </a:p>
        </p:txBody>
      </p:sp>
      <p:sp>
        <p:nvSpPr>
          <p:cNvPr id="20" name="CuadroTexto 19">
            <a:extLst>
              <a:ext uri="{FF2B5EF4-FFF2-40B4-BE49-F238E27FC236}">
                <a16:creationId xmlns:a16="http://schemas.microsoft.com/office/drawing/2014/main" id="{FB8A4B38-4383-4117-B05F-22098EBCF9D8}"/>
              </a:ext>
            </a:extLst>
          </p:cNvPr>
          <p:cNvSpPr txBox="1"/>
          <p:nvPr/>
        </p:nvSpPr>
        <p:spPr>
          <a:xfrm>
            <a:off x="5071219" y="3499265"/>
            <a:ext cx="456682" cy="253916"/>
          </a:xfrm>
          <a:prstGeom prst="rect">
            <a:avLst/>
          </a:prstGeom>
          <a:noFill/>
        </p:spPr>
        <p:txBody>
          <a:bodyPr wrap="square" rtlCol="0">
            <a:spAutoFit/>
          </a:bodyPr>
          <a:lstStyle/>
          <a:p>
            <a:r>
              <a:rPr lang="es-CO" sz="1050" b="1" dirty="0">
                <a:solidFill>
                  <a:schemeClr val="bg1"/>
                </a:solidFill>
              </a:rPr>
              <a:t>20%</a:t>
            </a:r>
          </a:p>
        </p:txBody>
      </p:sp>
      <p:sp>
        <p:nvSpPr>
          <p:cNvPr id="6" name="Rectángulo 5">
            <a:extLst>
              <a:ext uri="{FF2B5EF4-FFF2-40B4-BE49-F238E27FC236}">
                <a16:creationId xmlns:a16="http://schemas.microsoft.com/office/drawing/2014/main" id="{365E36CC-BDB2-41F4-944E-949DF9445A14}"/>
              </a:ext>
            </a:extLst>
          </p:cNvPr>
          <p:cNvSpPr/>
          <p:nvPr/>
        </p:nvSpPr>
        <p:spPr>
          <a:xfrm>
            <a:off x="1000493" y="4305353"/>
            <a:ext cx="410690" cy="276999"/>
          </a:xfrm>
          <a:prstGeom prst="rect">
            <a:avLst/>
          </a:prstGeom>
        </p:spPr>
        <p:txBody>
          <a:bodyPr wrap="none">
            <a:spAutoFit/>
          </a:bodyPr>
          <a:lstStyle/>
          <a:p>
            <a:r>
              <a:rPr lang="es-CO" sz="1200" b="1" dirty="0">
                <a:solidFill>
                  <a:schemeClr val="bg1"/>
                </a:solidFill>
                <a:latin typeface="Calibri" panose="020F0502020204030204" pitchFamily="34" charset="0"/>
              </a:rPr>
              <a:t>4%</a:t>
            </a:r>
            <a:r>
              <a:rPr lang="es-CO" sz="1200" b="1" dirty="0">
                <a:solidFill>
                  <a:schemeClr val="bg1"/>
                </a:solidFill>
              </a:rPr>
              <a:t> </a:t>
            </a:r>
          </a:p>
        </p:txBody>
      </p:sp>
      <p:sp>
        <p:nvSpPr>
          <p:cNvPr id="23" name="Rectángulo 22">
            <a:extLst>
              <a:ext uri="{FF2B5EF4-FFF2-40B4-BE49-F238E27FC236}">
                <a16:creationId xmlns:a16="http://schemas.microsoft.com/office/drawing/2014/main" id="{CC1CFCE9-2549-4D97-9227-43A6FCED98D0}"/>
              </a:ext>
            </a:extLst>
          </p:cNvPr>
          <p:cNvSpPr/>
          <p:nvPr/>
        </p:nvSpPr>
        <p:spPr>
          <a:xfrm>
            <a:off x="1976794" y="4077793"/>
            <a:ext cx="543916" cy="276999"/>
          </a:xfrm>
          <a:prstGeom prst="rect">
            <a:avLst/>
          </a:prstGeom>
        </p:spPr>
        <p:txBody>
          <a:bodyPr wrap="square">
            <a:spAutoFit/>
          </a:bodyPr>
          <a:lstStyle/>
          <a:p>
            <a:r>
              <a:rPr lang="es-CO" sz="1200" b="1" dirty="0">
                <a:solidFill>
                  <a:schemeClr val="bg1"/>
                </a:solidFill>
                <a:latin typeface="Calibri" panose="020F0502020204030204" pitchFamily="34" charset="0"/>
              </a:rPr>
              <a:t>10%</a:t>
            </a:r>
            <a:r>
              <a:rPr lang="es-CO" sz="1200" b="1" dirty="0">
                <a:solidFill>
                  <a:schemeClr val="bg1"/>
                </a:solidFill>
              </a:rPr>
              <a:t> </a:t>
            </a:r>
          </a:p>
        </p:txBody>
      </p:sp>
      <p:sp>
        <p:nvSpPr>
          <p:cNvPr id="24" name="Rectángulo 23">
            <a:extLst>
              <a:ext uri="{FF2B5EF4-FFF2-40B4-BE49-F238E27FC236}">
                <a16:creationId xmlns:a16="http://schemas.microsoft.com/office/drawing/2014/main" id="{FEB13BBF-8388-4EED-AD44-A154B1CED103}"/>
              </a:ext>
            </a:extLst>
          </p:cNvPr>
          <p:cNvSpPr/>
          <p:nvPr/>
        </p:nvSpPr>
        <p:spPr>
          <a:xfrm>
            <a:off x="2992070" y="3577024"/>
            <a:ext cx="543916" cy="276999"/>
          </a:xfrm>
          <a:prstGeom prst="rect">
            <a:avLst/>
          </a:prstGeom>
        </p:spPr>
        <p:txBody>
          <a:bodyPr wrap="square">
            <a:spAutoFit/>
          </a:bodyPr>
          <a:lstStyle/>
          <a:p>
            <a:r>
              <a:rPr lang="es-CO" sz="1200" b="1" dirty="0">
                <a:solidFill>
                  <a:schemeClr val="bg1"/>
                </a:solidFill>
                <a:latin typeface="Calibri" panose="020F0502020204030204" pitchFamily="34" charset="0"/>
              </a:rPr>
              <a:t>20%</a:t>
            </a:r>
            <a:r>
              <a:rPr lang="es-CO" sz="1200" b="1" dirty="0">
                <a:solidFill>
                  <a:schemeClr val="bg1"/>
                </a:solidFill>
              </a:rPr>
              <a:t> </a:t>
            </a:r>
          </a:p>
        </p:txBody>
      </p:sp>
      <p:sp>
        <p:nvSpPr>
          <p:cNvPr id="25" name="Rectángulo 24">
            <a:extLst>
              <a:ext uri="{FF2B5EF4-FFF2-40B4-BE49-F238E27FC236}">
                <a16:creationId xmlns:a16="http://schemas.microsoft.com/office/drawing/2014/main" id="{78AEBC62-2602-4D8B-B465-85BBF9FB5D3E}"/>
              </a:ext>
            </a:extLst>
          </p:cNvPr>
          <p:cNvSpPr/>
          <p:nvPr/>
        </p:nvSpPr>
        <p:spPr>
          <a:xfrm>
            <a:off x="4027488" y="2403716"/>
            <a:ext cx="543916" cy="276999"/>
          </a:xfrm>
          <a:prstGeom prst="rect">
            <a:avLst/>
          </a:prstGeom>
        </p:spPr>
        <p:txBody>
          <a:bodyPr wrap="square">
            <a:spAutoFit/>
          </a:bodyPr>
          <a:lstStyle/>
          <a:p>
            <a:r>
              <a:rPr lang="es-CO" sz="1200" b="1" dirty="0">
                <a:solidFill>
                  <a:schemeClr val="bg1"/>
                </a:solidFill>
                <a:latin typeface="Calibri" panose="020F0502020204030204" pitchFamily="34" charset="0"/>
              </a:rPr>
              <a:t>45%</a:t>
            </a:r>
            <a:r>
              <a:rPr lang="es-CO" sz="1200" b="1" dirty="0">
                <a:solidFill>
                  <a:schemeClr val="bg1"/>
                </a:solidFill>
              </a:rPr>
              <a:t> </a:t>
            </a:r>
          </a:p>
        </p:txBody>
      </p:sp>
      <p:sp>
        <p:nvSpPr>
          <p:cNvPr id="26" name="Rectángulo 25">
            <a:extLst>
              <a:ext uri="{FF2B5EF4-FFF2-40B4-BE49-F238E27FC236}">
                <a16:creationId xmlns:a16="http://schemas.microsoft.com/office/drawing/2014/main" id="{E9198A7E-CD15-4FC0-A8C5-FE9B6E370147}"/>
              </a:ext>
            </a:extLst>
          </p:cNvPr>
          <p:cNvSpPr/>
          <p:nvPr/>
        </p:nvSpPr>
        <p:spPr>
          <a:xfrm>
            <a:off x="5037150" y="3545037"/>
            <a:ext cx="543916" cy="276999"/>
          </a:xfrm>
          <a:prstGeom prst="rect">
            <a:avLst/>
          </a:prstGeom>
        </p:spPr>
        <p:txBody>
          <a:bodyPr wrap="square">
            <a:spAutoFit/>
          </a:bodyPr>
          <a:lstStyle/>
          <a:p>
            <a:r>
              <a:rPr lang="es-CO" sz="1200" b="1" dirty="0">
                <a:solidFill>
                  <a:schemeClr val="bg1"/>
                </a:solidFill>
                <a:latin typeface="Calibri" panose="020F0502020204030204" pitchFamily="34" charset="0"/>
              </a:rPr>
              <a:t>21%</a:t>
            </a:r>
            <a:r>
              <a:rPr lang="es-CO" sz="1200" b="1" dirty="0">
                <a:solidFill>
                  <a:schemeClr val="bg1"/>
                </a:solidFill>
              </a:rPr>
              <a:t> </a:t>
            </a:r>
          </a:p>
        </p:txBody>
      </p:sp>
      <p:sp>
        <p:nvSpPr>
          <p:cNvPr id="29" name="CuadroTexto 28">
            <a:extLst>
              <a:ext uri="{FF2B5EF4-FFF2-40B4-BE49-F238E27FC236}">
                <a16:creationId xmlns:a16="http://schemas.microsoft.com/office/drawing/2014/main" id="{60DE00C1-5B34-44A4-B6D3-C89DE0F0FA71}"/>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31/10/2020</a:t>
            </a:r>
          </a:p>
        </p:txBody>
      </p:sp>
      <p:sp>
        <p:nvSpPr>
          <p:cNvPr id="5" name="CuadroTexto 4">
            <a:extLst>
              <a:ext uri="{FF2B5EF4-FFF2-40B4-BE49-F238E27FC236}">
                <a16:creationId xmlns:a16="http://schemas.microsoft.com/office/drawing/2014/main" id="{75C0B55A-E38A-431C-B7A8-B9663E6968AA}"/>
              </a:ext>
            </a:extLst>
          </p:cNvPr>
          <p:cNvSpPr txBox="1"/>
          <p:nvPr/>
        </p:nvSpPr>
        <p:spPr>
          <a:xfrm>
            <a:off x="449200" y="5190930"/>
            <a:ext cx="11211575" cy="923330"/>
          </a:xfrm>
          <a:prstGeom prst="rect">
            <a:avLst/>
          </a:prstGeom>
          <a:noFill/>
        </p:spPr>
        <p:txBody>
          <a:bodyPr wrap="square" rtlCol="0">
            <a:spAutoFit/>
          </a:bodyPr>
          <a:lstStyle/>
          <a:p>
            <a:r>
              <a:rPr lang="es-MX" b="1" dirty="0">
                <a:solidFill>
                  <a:schemeClr val="tx2">
                    <a:lumMod val="60000"/>
                    <a:lumOff val="40000"/>
                  </a:schemeClr>
                </a:solidFill>
                <a:latin typeface="Arial Narrow" panose="020B0606020202030204" pitchFamily="34" charset="0"/>
              </a:rPr>
              <a:t>Recaudo año 2020:	$41.197         		Extinto $10.597 (26%) / En proceso $30.600 (74%)</a:t>
            </a:r>
          </a:p>
          <a:p>
            <a:r>
              <a:rPr lang="es-MX" b="1" dirty="0">
                <a:solidFill>
                  <a:schemeClr val="accent6">
                    <a:lumMod val="75000"/>
                  </a:schemeClr>
                </a:solidFill>
                <a:latin typeface="Arial Narrow" panose="020B0606020202030204" pitchFamily="34" charset="0"/>
              </a:rPr>
              <a:t>Meta año 2020:	    	$85.249</a:t>
            </a:r>
          </a:p>
          <a:p>
            <a:r>
              <a:rPr lang="es-MX" b="1" dirty="0">
                <a:solidFill>
                  <a:schemeClr val="accent6">
                    <a:lumMod val="75000"/>
                  </a:schemeClr>
                </a:solidFill>
                <a:latin typeface="Arial Narrow" panose="020B0606020202030204" pitchFamily="34" charset="0"/>
              </a:rPr>
              <a:t>Avance:			48%</a:t>
            </a:r>
            <a:endParaRPr lang="es-CO" b="1" dirty="0">
              <a:solidFill>
                <a:schemeClr val="accent6">
                  <a:lumMod val="75000"/>
                </a:schemeClr>
              </a:solidFill>
              <a:latin typeface="Arial Narrow" panose="020B0606020202030204" pitchFamily="34" charset="0"/>
            </a:endParaRPr>
          </a:p>
        </p:txBody>
      </p:sp>
      <p:pic>
        <p:nvPicPr>
          <p:cNvPr id="3" name="Imagen 2">
            <a:extLst>
              <a:ext uri="{FF2B5EF4-FFF2-40B4-BE49-F238E27FC236}">
                <a16:creationId xmlns:a16="http://schemas.microsoft.com/office/drawing/2014/main" id="{D0A027CD-050D-4EE7-A8AF-2DACC58C0DBC}"/>
              </a:ext>
            </a:extLst>
          </p:cNvPr>
          <p:cNvPicPr>
            <a:picLocks noChangeAspect="1"/>
          </p:cNvPicPr>
          <p:nvPr/>
        </p:nvPicPr>
        <p:blipFill>
          <a:blip r:embed="rId4"/>
          <a:stretch>
            <a:fillRect/>
          </a:stretch>
        </p:blipFill>
        <p:spPr>
          <a:xfrm>
            <a:off x="903960" y="1678723"/>
            <a:ext cx="4622968" cy="3122962"/>
          </a:xfrm>
          <a:prstGeom prst="rect">
            <a:avLst/>
          </a:prstGeom>
        </p:spPr>
      </p:pic>
      <p:pic>
        <p:nvPicPr>
          <p:cNvPr id="4" name="Imagen 3">
            <a:extLst>
              <a:ext uri="{FF2B5EF4-FFF2-40B4-BE49-F238E27FC236}">
                <a16:creationId xmlns:a16="http://schemas.microsoft.com/office/drawing/2014/main" id="{B8ACCDAF-4174-475B-94F3-08C9FE68B6A5}"/>
              </a:ext>
            </a:extLst>
          </p:cNvPr>
          <p:cNvPicPr>
            <a:picLocks noChangeAspect="1"/>
          </p:cNvPicPr>
          <p:nvPr/>
        </p:nvPicPr>
        <p:blipFill>
          <a:blip r:embed="rId5"/>
          <a:stretch>
            <a:fillRect/>
          </a:stretch>
        </p:blipFill>
        <p:spPr>
          <a:xfrm>
            <a:off x="6425079" y="1604503"/>
            <a:ext cx="5371869" cy="3260249"/>
          </a:xfrm>
          <a:prstGeom prst="rect">
            <a:avLst/>
          </a:prstGeom>
        </p:spPr>
      </p:pic>
    </p:spTree>
    <p:extLst>
      <p:ext uri="{BB962C8B-B14F-4D97-AF65-F5344CB8AC3E}">
        <p14:creationId xmlns:p14="http://schemas.microsoft.com/office/powerpoint/2010/main" val="184789975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293068" y="183942"/>
            <a:ext cx="7612299"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chemeClr val="accent1">
                    <a:lumMod val="75000"/>
                  </a:schemeClr>
                </a:solidFill>
              </a:rPr>
              <a:t>Negocios aprobados con nuevos plazos</a:t>
            </a:r>
          </a:p>
        </p:txBody>
      </p:sp>
      <p:sp>
        <p:nvSpPr>
          <p:cNvPr id="5" name="CuadroTexto 4">
            <a:extLst>
              <a:ext uri="{FF2B5EF4-FFF2-40B4-BE49-F238E27FC236}">
                <a16:creationId xmlns:a16="http://schemas.microsoft.com/office/drawing/2014/main" id="{B1FF4CF6-CA11-4FB6-B325-60B593AAD0BD}"/>
              </a:ext>
            </a:extLst>
          </p:cNvPr>
          <p:cNvSpPr txBox="1"/>
          <p:nvPr/>
        </p:nvSpPr>
        <p:spPr>
          <a:xfrm>
            <a:off x="4850674" y="5319604"/>
            <a:ext cx="7032801" cy="1015663"/>
          </a:xfrm>
          <a:prstGeom prst="rect">
            <a:avLst/>
          </a:prstGeom>
          <a:noFill/>
        </p:spPr>
        <p:txBody>
          <a:bodyPr wrap="square" rtlCol="0">
            <a:spAutoFit/>
          </a:bodyPr>
          <a:lstStyle/>
          <a:p>
            <a:r>
              <a:rPr lang="es-CO" sz="2000" dirty="0">
                <a:latin typeface="Arial Narrow" panose="020B0606020202030204" pitchFamily="34" charset="0"/>
              </a:rPr>
              <a:t>Desde la aprobación de la política de plazos para pago de inmuebles se han comercializado un total de </a:t>
            </a:r>
            <a:r>
              <a:rPr lang="es-CO" sz="2000" b="1" dirty="0">
                <a:latin typeface="Arial Narrow" panose="020B0606020202030204" pitchFamily="34" charset="0"/>
              </a:rPr>
              <a:t>129 Unidades Comerciales por un valor de venta de $58.395.314.511</a:t>
            </a:r>
          </a:p>
        </p:txBody>
      </p:sp>
      <p:pic>
        <p:nvPicPr>
          <p:cNvPr id="3" name="Imagen 2">
            <a:extLst>
              <a:ext uri="{FF2B5EF4-FFF2-40B4-BE49-F238E27FC236}">
                <a16:creationId xmlns:a16="http://schemas.microsoft.com/office/drawing/2014/main" id="{8EB9C87D-C830-4C9D-A7A6-FA6BC7C7D40E}"/>
              </a:ext>
            </a:extLst>
          </p:cNvPr>
          <p:cNvPicPr>
            <a:picLocks noChangeAspect="1"/>
          </p:cNvPicPr>
          <p:nvPr/>
        </p:nvPicPr>
        <p:blipFill>
          <a:blip r:embed="rId4"/>
          <a:stretch>
            <a:fillRect/>
          </a:stretch>
        </p:blipFill>
        <p:spPr>
          <a:xfrm>
            <a:off x="4842200" y="1164845"/>
            <a:ext cx="6886906" cy="3672078"/>
          </a:xfrm>
          <a:prstGeom prst="rect">
            <a:avLst/>
          </a:prstGeom>
        </p:spPr>
      </p:pic>
      <p:pic>
        <p:nvPicPr>
          <p:cNvPr id="10" name="Imagen 9">
            <a:extLst>
              <a:ext uri="{FF2B5EF4-FFF2-40B4-BE49-F238E27FC236}">
                <a16:creationId xmlns:a16="http://schemas.microsoft.com/office/drawing/2014/main" id="{5639A0A8-193B-4F7C-90E0-F04A30B94496}"/>
              </a:ext>
            </a:extLst>
          </p:cNvPr>
          <p:cNvPicPr/>
          <p:nvPr/>
        </p:nvPicPr>
        <p:blipFill rotWithShape="1">
          <a:blip r:embed="rId5"/>
          <a:srcRect l="25777" t="21621" r="20473" b="18918"/>
          <a:stretch/>
        </p:blipFill>
        <p:spPr bwMode="auto">
          <a:xfrm>
            <a:off x="462893" y="1146372"/>
            <a:ext cx="4030730" cy="3016325"/>
          </a:xfrm>
          <a:prstGeom prst="rect">
            <a:avLst/>
          </a:prstGeom>
          <a:ln>
            <a:noFill/>
          </a:ln>
          <a:extLst>
            <a:ext uri="{53640926-AAD7-44D8-BBD7-CCE9431645EC}">
              <a14:shadowObscured xmlns:a14="http://schemas.microsoft.com/office/drawing/2010/main"/>
            </a:ext>
          </a:extLst>
        </p:spPr>
      </p:pic>
      <p:sp>
        <p:nvSpPr>
          <p:cNvPr id="11" name="CuadroTexto 10">
            <a:extLst>
              <a:ext uri="{FF2B5EF4-FFF2-40B4-BE49-F238E27FC236}">
                <a16:creationId xmlns:a16="http://schemas.microsoft.com/office/drawing/2014/main" id="{D36EBD8E-A39B-40BC-B799-F031C2F54748}"/>
              </a:ext>
            </a:extLst>
          </p:cNvPr>
          <p:cNvSpPr txBox="1"/>
          <p:nvPr/>
        </p:nvSpPr>
        <p:spPr>
          <a:xfrm>
            <a:off x="462893" y="4593942"/>
            <a:ext cx="3891392" cy="954107"/>
          </a:xfrm>
          <a:prstGeom prst="rect">
            <a:avLst/>
          </a:prstGeom>
          <a:noFill/>
        </p:spPr>
        <p:txBody>
          <a:bodyPr wrap="square" rtlCol="0">
            <a:spAutoFit/>
          </a:bodyPr>
          <a:lstStyle/>
          <a:p>
            <a:pPr algn="just"/>
            <a:r>
              <a:rPr lang="es-CO" sz="1400" dirty="0">
                <a:latin typeface="Arial Narrow" panose="020B0606020202030204" pitchFamily="34" charset="0"/>
              </a:rPr>
              <a:t>En el mes de octubre 2020 La Junta Directiva aprobó nueva estrategia comercial basada en ampliación de plazos y disminución de taza (brindar mejores alternativas de pago para los compradores).</a:t>
            </a:r>
          </a:p>
        </p:txBody>
      </p:sp>
      <p:sp>
        <p:nvSpPr>
          <p:cNvPr id="6" name="Cerrar llave 5">
            <a:extLst>
              <a:ext uri="{FF2B5EF4-FFF2-40B4-BE49-F238E27FC236}">
                <a16:creationId xmlns:a16="http://schemas.microsoft.com/office/drawing/2014/main" id="{E6E54C17-B0CA-4574-BC74-0BCE323A8310}"/>
              </a:ext>
            </a:extLst>
          </p:cNvPr>
          <p:cNvSpPr/>
          <p:nvPr/>
        </p:nvSpPr>
        <p:spPr>
          <a:xfrm>
            <a:off x="4493623" y="931817"/>
            <a:ext cx="209239" cy="5303520"/>
          </a:xfrm>
          <a:prstGeom prst="rightBrace">
            <a:avLst/>
          </a:prstGeom>
          <a:ln>
            <a:solidFill>
              <a:srgbClr val="FF99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Tree>
    <p:extLst>
      <p:ext uri="{BB962C8B-B14F-4D97-AF65-F5344CB8AC3E}">
        <p14:creationId xmlns:p14="http://schemas.microsoft.com/office/powerpoint/2010/main" val="128615634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6549" y="76813"/>
            <a:ext cx="2733492" cy="469662"/>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260053" y="556467"/>
            <a:ext cx="6963459"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Inmuebles Comercializados con N aplicado </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791213" y="841963"/>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29" name="CuadroTexto 28">
            <a:extLst>
              <a:ext uri="{FF2B5EF4-FFF2-40B4-BE49-F238E27FC236}">
                <a16:creationId xmlns:a16="http://schemas.microsoft.com/office/drawing/2014/main" id="{60DE00C1-5B34-44A4-B6D3-C89DE0F0FA71}"/>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31/10/2020</a:t>
            </a:r>
          </a:p>
        </p:txBody>
      </p:sp>
      <p:sp>
        <p:nvSpPr>
          <p:cNvPr id="11" name="CuadroTexto 10">
            <a:extLst>
              <a:ext uri="{FF2B5EF4-FFF2-40B4-BE49-F238E27FC236}">
                <a16:creationId xmlns:a16="http://schemas.microsoft.com/office/drawing/2014/main" id="{BF4AD4DD-6A57-49CC-8F78-21166DC740CC}"/>
              </a:ext>
            </a:extLst>
          </p:cNvPr>
          <p:cNvSpPr txBox="1"/>
          <p:nvPr/>
        </p:nvSpPr>
        <p:spPr>
          <a:xfrm>
            <a:off x="775527" y="5032735"/>
            <a:ext cx="10628244" cy="646331"/>
          </a:xfrm>
          <a:prstGeom prst="rect">
            <a:avLst/>
          </a:prstGeom>
          <a:noFill/>
        </p:spPr>
        <p:txBody>
          <a:bodyPr wrap="square" rtlCol="0">
            <a:spAutoFit/>
          </a:bodyPr>
          <a:lstStyle/>
          <a:p>
            <a:r>
              <a:rPr lang="es-CO" dirty="0">
                <a:latin typeface="Arial Narrow" panose="020B0606020202030204" pitchFamily="34" charset="0"/>
              </a:rPr>
              <a:t>Desde la implementación del modelo de valoración de CISA, a la fecha nuestra Sociedad a comercializado a través de Cisa un total de 130 Unidades Comerciales con la aplicación de N.</a:t>
            </a:r>
          </a:p>
        </p:txBody>
      </p:sp>
      <p:pic>
        <p:nvPicPr>
          <p:cNvPr id="3" name="Imagen 2">
            <a:extLst>
              <a:ext uri="{FF2B5EF4-FFF2-40B4-BE49-F238E27FC236}">
                <a16:creationId xmlns:a16="http://schemas.microsoft.com/office/drawing/2014/main" id="{2B64DB9E-EC84-4E25-A41E-686B71AD3E95}"/>
              </a:ext>
            </a:extLst>
          </p:cNvPr>
          <p:cNvPicPr>
            <a:picLocks noChangeAspect="1"/>
          </p:cNvPicPr>
          <p:nvPr/>
        </p:nvPicPr>
        <p:blipFill>
          <a:blip r:embed="rId4"/>
          <a:stretch>
            <a:fillRect/>
          </a:stretch>
        </p:blipFill>
        <p:spPr>
          <a:xfrm>
            <a:off x="1153143" y="1944926"/>
            <a:ext cx="9885714" cy="2530711"/>
          </a:xfrm>
          <a:prstGeom prst="rect">
            <a:avLst/>
          </a:prstGeom>
        </p:spPr>
      </p:pic>
    </p:spTree>
    <p:extLst>
      <p:ext uri="{BB962C8B-B14F-4D97-AF65-F5344CB8AC3E}">
        <p14:creationId xmlns:p14="http://schemas.microsoft.com/office/powerpoint/2010/main" val="398120831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25786" cy="445862"/>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2993" y="76813"/>
            <a:ext cx="3237047" cy="556182"/>
          </a:xfrm>
          <a:prstGeom prst="rect">
            <a:avLst/>
          </a:prstGeom>
        </p:spPr>
      </p:pic>
      <p:sp>
        <p:nvSpPr>
          <p:cNvPr id="11" name="CuadroTexto 10">
            <a:extLst>
              <a:ext uri="{FF2B5EF4-FFF2-40B4-BE49-F238E27FC236}">
                <a16:creationId xmlns:a16="http://schemas.microsoft.com/office/drawing/2014/main" id="{992A25CA-C285-4FBD-80D3-904C55A9887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31/10/2020</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573089" y="89308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5" name="Marcador de número de diapositiva 4">
            <a:extLst>
              <a:ext uri="{FF2B5EF4-FFF2-40B4-BE49-F238E27FC236}">
                <a16:creationId xmlns:a16="http://schemas.microsoft.com/office/drawing/2014/main" id="{A8323AD4-4C38-4873-8618-F8D6C82DCD76}"/>
              </a:ext>
            </a:extLst>
          </p:cNvPr>
          <p:cNvSpPr>
            <a:spLocks noGrp="1"/>
          </p:cNvSpPr>
          <p:nvPr>
            <p:ph type="sldNum" sz="quarter" idx="12"/>
          </p:nvPr>
        </p:nvSpPr>
        <p:spPr/>
        <p:txBody>
          <a:bodyPr/>
          <a:lstStyle/>
          <a:p>
            <a:fld id="{8F70F9DA-11E8-C347-B57A-A65ED631A843}" type="slidenum">
              <a:rPr lang="es-ES" smtClean="0"/>
              <a:t>120</a:t>
            </a:fld>
            <a:endParaRPr lang="es-ES" dirty="0"/>
          </a:p>
        </p:txBody>
      </p:sp>
      <p:pic>
        <p:nvPicPr>
          <p:cNvPr id="10" name="Imagen 9">
            <a:extLst>
              <a:ext uri="{FF2B5EF4-FFF2-40B4-BE49-F238E27FC236}">
                <a16:creationId xmlns:a16="http://schemas.microsoft.com/office/drawing/2014/main" id="{E19BF714-EC93-422C-9872-57B3BF13983C}"/>
              </a:ext>
            </a:extLst>
          </p:cNvPr>
          <p:cNvPicPr>
            <a:picLocks noChangeAspect="1"/>
          </p:cNvPicPr>
          <p:nvPr/>
        </p:nvPicPr>
        <p:blipFill>
          <a:blip r:embed="rId4"/>
          <a:stretch>
            <a:fillRect/>
          </a:stretch>
        </p:blipFill>
        <p:spPr>
          <a:xfrm>
            <a:off x="3194124" y="177151"/>
            <a:ext cx="5354884" cy="6313464"/>
          </a:xfrm>
          <a:prstGeom prst="rect">
            <a:avLst/>
          </a:prstGeom>
        </p:spPr>
      </p:pic>
      <p:sp>
        <p:nvSpPr>
          <p:cNvPr id="14" name="CuadroTexto 13">
            <a:extLst>
              <a:ext uri="{FF2B5EF4-FFF2-40B4-BE49-F238E27FC236}">
                <a16:creationId xmlns:a16="http://schemas.microsoft.com/office/drawing/2014/main" id="{5D14C937-4669-4744-82F3-AEB6A43162E4}"/>
              </a:ext>
            </a:extLst>
          </p:cNvPr>
          <p:cNvSpPr txBox="1"/>
          <p:nvPr/>
        </p:nvSpPr>
        <p:spPr>
          <a:xfrm>
            <a:off x="8693074" y="4832207"/>
            <a:ext cx="2547012" cy="1569660"/>
          </a:xfrm>
          <a:prstGeom prst="rect">
            <a:avLst/>
          </a:prstGeom>
          <a:noFill/>
        </p:spPr>
        <p:txBody>
          <a:bodyPr wrap="square" rtlCol="0">
            <a:spAutoFit/>
          </a:bodyPr>
          <a:lstStyle/>
          <a:p>
            <a:pPr algn="ctr"/>
            <a:r>
              <a:rPr lang="es-CO" sz="2400" b="1" dirty="0">
                <a:solidFill>
                  <a:schemeClr val="accent1">
                    <a:lumMod val="75000"/>
                  </a:schemeClr>
                </a:solidFill>
                <a:latin typeface="Arial Narrow" panose="020B0606020202030204" pitchFamily="34" charset="0"/>
              </a:rPr>
              <a:t>1066 unidades</a:t>
            </a:r>
          </a:p>
          <a:p>
            <a:pPr algn="ctr"/>
            <a:r>
              <a:rPr lang="es-CO" sz="2400" b="1" dirty="0">
                <a:solidFill>
                  <a:schemeClr val="accent1">
                    <a:lumMod val="75000"/>
                  </a:schemeClr>
                </a:solidFill>
                <a:latin typeface="Arial Narrow" panose="020B0606020202030204" pitchFamily="34" charset="0"/>
              </a:rPr>
              <a:t>1183 FMI</a:t>
            </a:r>
          </a:p>
          <a:p>
            <a:pPr algn="ctr"/>
            <a:r>
              <a:rPr lang="es-CO" sz="2400" b="1" dirty="0">
                <a:solidFill>
                  <a:schemeClr val="accent1">
                    <a:lumMod val="75000"/>
                  </a:schemeClr>
                </a:solidFill>
                <a:latin typeface="Arial Narrow" panose="020B0606020202030204" pitchFamily="34" charset="0"/>
              </a:rPr>
              <a:t>$425.872</a:t>
            </a:r>
          </a:p>
          <a:p>
            <a:pPr algn="ctr"/>
            <a:r>
              <a:rPr lang="es-CO" sz="2400" b="1" dirty="0">
                <a:solidFill>
                  <a:schemeClr val="accent1">
                    <a:lumMod val="75000"/>
                  </a:schemeClr>
                </a:solidFill>
                <a:latin typeface="Arial Narrow" panose="020B0606020202030204" pitchFamily="34" charset="0"/>
              </a:rPr>
              <a:t>45%</a:t>
            </a:r>
          </a:p>
        </p:txBody>
      </p:sp>
      <p:sp>
        <p:nvSpPr>
          <p:cNvPr id="38" name="CuadroTexto 37">
            <a:extLst>
              <a:ext uri="{FF2B5EF4-FFF2-40B4-BE49-F238E27FC236}">
                <a16:creationId xmlns:a16="http://schemas.microsoft.com/office/drawing/2014/main" id="{368BFCCF-6A38-4CA2-A00D-75C06B723597}"/>
              </a:ext>
            </a:extLst>
          </p:cNvPr>
          <p:cNvSpPr txBox="1"/>
          <p:nvPr/>
        </p:nvSpPr>
        <p:spPr>
          <a:xfrm>
            <a:off x="718762" y="4096725"/>
            <a:ext cx="2683322" cy="1938992"/>
          </a:xfrm>
          <a:prstGeom prst="rect">
            <a:avLst/>
          </a:prstGeom>
          <a:noFill/>
        </p:spPr>
        <p:txBody>
          <a:bodyPr wrap="square" rtlCol="0">
            <a:spAutoFit/>
          </a:bodyPr>
          <a:lstStyle/>
          <a:p>
            <a:pPr algn="ctr"/>
            <a:r>
              <a:rPr lang="es-CO" sz="2400" b="1" dirty="0">
                <a:solidFill>
                  <a:schemeClr val="tx1">
                    <a:lumMod val="50000"/>
                    <a:lumOff val="50000"/>
                  </a:schemeClr>
                </a:solidFill>
                <a:latin typeface="Arial Narrow" panose="020B0606020202030204" pitchFamily="34" charset="0"/>
              </a:rPr>
              <a:t>1029 Unidades</a:t>
            </a:r>
          </a:p>
          <a:p>
            <a:pPr algn="ctr"/>
            <a:r>
              <a:rPr lang="es-CO" sz="2400" b="1" dirty="0">
                <a:solidFill>
                  <a:schemeClr val="tx1">
                    <a:lumMod val="50000"/>
                    <a:lumOff val="50000"/>
                  </a:schemeClr>
                </a:solidFill>
                <a:latin typeface="Arial Narrow" panose="020B0606020202030204" pitchFamily="34" charset="0"/>
              </a:rPr>
              <a:t>1374 FMI</a:t>
            </a:r>
          </a:p>
          <a:p>
            <a:pPr algn="ctr"/>
            <a:r>
              <a:rPr lang="es-CO" sz="2400" b="1" dirty="0">
                <a:solidFill>
                  <a:schemeClr val="tx1">
                    <a:lumMod val="50000"/>
                    <a:lumOff val="50000"/>
                  </a:schemeClr>
                </a:solidFill>
                <a:latin typeface="Arial Narrow" panose="020B0606020202030204" pitchFamily="34" charset="0"/>
              </a:rPr>
              <a:t>$269.344</a:t>
            </a:r>
          </a:p>
          <a:p>
            <a:pPr algn="ctr"/>
            <a:r>
              <a:rPr lang="es-CO" sz="2400" b="1" dirty="0">
                <a:solidFill>
                  <a:schemeClr val="tx1">
                    <a:lumMod val="50000"/>
                    <a:lumOff val="50000"/>
                  </a:schemeClr>
                </a:solidFill>
                <a:latin typeface="Arial Narrow" panose="020B0606020202030204" pitchFamily="34" charset="0"/>
              </a:rPr>
              <a:t>28%</a:t>
            </a:r>
          </a:p>
          <a:p>
            <a:pPr algn="ctr"/>
            <a:endParaRPr lang="es-CO" sz="2400" b="1" dirty="0">
              <a:solidFill>
                <a:schemeClr val="tx1">
                  <a:lumMod val="50000"/>
                  <a:lumOff val="50000"/>
                </a:schemeClr>
              </a:solidFill>
              <a:latin typeface="Arial Narrow" panose="020B0606020202030204" pitchFamily="34" charset="0"/>
            </a:endParaRPr>
          </a:p>
        </p:txBody>
      </p:sp>
      <p:sp>
        <p:nvSpPr>
          <p:cNvPr id="39" name="CuadroTexto 38">
            <a:extLst>
              <a:ext uri="{FF2B5EF4-FFF2-40B4-BE49-F238E27FC236}">
                <a16:creationId xmlns:a16="http://schemas.microsoft.com/office/drawing/2014/main" id="{C794622F-0C17-465F-9B59-81885529457E}"/>
              </a:ext>
            </a:extLst>
          </p:cNvPr>
          <p:cNvSpPr txBox="1"/>
          <p:nvPr/>
        </p:nvSpPr>
        <p:spPr>
          <a:xfrm>
            <a:off x="919526" y="1334175"/>
            <a:ext cx="2376393" cy="1569660"/>
          </a:xfrm>
          <a:prstGeom prst="rect">
            <a:avLst/>
          </a:prstGeom>
          <a:noFill/>
        </p:spPr>
        <p:txBody>
          <a:bodyPr wrap="square" rtlCol="0">
            <a:spAutoFit/>
          </a:bodyPr>
          <a:lstStyle/>
          <a:p>
            <a:pPr algn="ctr"/>
            <a:r>
              <a:rPr lang="es-CO" sz="2400" b="1" dirty="0">
                <a:solidFill>
                  <a:schemeClr val="accent4">
                    <a:lumMod val="60000"/>
                    <a:lumOff val="40000"/>
                  </a:schemeClr>
                </a:solidFill>
                <a:latin typeface="Arial Narrow" panose="020B0606020202030204" pitchFamily="34" charset="0"/>
              </a:rPr>
              <a:t>286 Unidades</a:t>
            </a:r>
          </a:p>
          <a:p>
            <a:pPr algn="ctr"/>
            <a:r>
              <a:rPr lang="es-CO" sz="2400" b="1" dirty="0">
                <a:solidFill>
                  <a:schemeClr val="accent4">
                    <a:lumMod val="60000"/>
                    <a:lumOff val="40000"/>
                  </a:schemeClr>
                </a:solidFill>
                <a:latin typeface="Arial Narrow" panose="020B0606020202030204" pitchFamily="34" charset="0"/>
              </a:rPr>
              <a:t>452 FMI</a:t>
            </a:r>
          </a:p>
          <a:p>
            <a:pPr algn="ctr"/>
            <a:r>
              <a:rPr lang="es-CO" sz="2400" b="1" dirty="0">
                <a:solidFill>
                  <a:schemeClr val="accent4">
                    <a:lumMod val="60000"/>
                    <a:lumOff val="40000"/>
                  </a:schemeClr>
                </a:solidFill>
                <a:latin typeface="Arial Narrow" panose="020B0606020202030204" pitchFamily="34" charset="0"/>
              </a:rPr>
              <a:t>$156.482</a:t>
            </a:r>
          </a:p>
          <a:p>
            <a:pPr algn="ctr"/>
            <a:r>
              <a:rPr lang="es-CO" sz="2400" b="1" dirty="0">
                <a:solidFill>
                  <a:schemeClr val="accent4">
                    <a:lumMod val="60000"/>
                    <a:lumOff val="40000"/>
                  </a:schemeClr>
                </a:solidFill>
                <a:latin typeface="Arial Narrow" panose="020B0606020202030204" pitchFamily="34" charset="0"/>
              </a:rPr>
              <a:t>16%</a:t>
            </a:r>
          </a:p>
        </p:txBody>
      </p:sp>
      <p:sp>
        <p:nvSpPr>
          <p:cNvPr id="40" name="CuadroTexto 39">
            <a:extLst>
              <a:ext uri="{FF2B5EF4-FFF2-40B4-BE49-F238E27FC236}">
                <a16:creationId xmlns:a16="http://schemas.microsoft.com/office/drawing/2014/main" id="{09790F57-71EF-491C-9964-C6B6A689F55D}"/>
              </a:ext>
            </a:extLst>
          </p:cNvPr>
          <p:cNvSpPr txBox="1"/>
          <p:nvPr/>
        </p:nvSpPr>
        <p:spPr>
          <a:xfrm>
            <a:off x="8809412" y="1348792"/>
            <a:ext cx="2064914" cy="1569660"/>
          </a:xfrm>
          <a:prstGeom prst="rect">
            <a:avLst/>
          </a:prstGeom>
          <a:noFill/>
        </p:spPr>
        <p:txBody>
          <a:bodyPr wrap="square" rtlCol="0">
            <a:spAutoFit/>
          </a:bodyPr>
          <a:lstStyle/>
          <a:p>
            <a:pPr algn="ctr"/>
            <a:r>
              <a:rPr lang="es-CO" sz="2400" b="1" dirty="0">
                <a:solidFill>
                  <a:schemeClr val="accent3">
                    <a:lumMod val="75000"/>
                  </a:schemeClr>
                </a:solidFill>
                <a:latin typeface="Arial Narrow" panose="020B0606020202030204" pitchFamily="34" charset="0"/>
              </a:rPr>
              <a:t>524 unidades</a:t>
            </a:r>
          </a:p>
          <a:p>
            <a:pPr algn="ctr"/>
            <a:r>
              <a:rPr lang="es-CO" sz="2400" b="1" dirty="0">
                <a:solidFill>
                  <a:schemeClr val="accent3">
                    <a:lumMod val="75000"/>
                  </a:schemeClr>
                </a:solidFill>
                <a:latin typeface="Arial Narrow" panose="020B0606020202030204" pitchFamily="34" charset="0"/>
              </a:rPr>
              <a:t>588 FMI</a:t>
            </a:r>
          </a:p>
          <a:p>
            <a:pPr algn="ctr"/>
            <a:r>
              <a:rPr lang="es-CO" sz="2400" b="1" dirty="0">
                <a:solidFill>
                  <a:schemeClr val="accent3">
                    <a:lumMod val="75000"/>
                  </a:schemeClr>
                </a:solidFill>
                <a:latin typeface="Arial Narrow" panose="020B0606020202030204" pitchFamily="34" charset="0"/>
              </a:rPr>
              <a:t>$102.772</a:t>
            </a:r>
          </a:p>
          <a:p>
            <a:pPr algn="ctr"/>
            <a:r>
              <a:rPr lang="es-CO" sz="2400" b="1" dirty="0">
                <a:solidFill>
                  <a:schemeClr val="accent3">
                    <a:lumMod val="75000"/>
                  </a:schemeClr>
                </a:solidFill>
                <a:latin typeface="Arial Narrow" panose="020B0606020202030204" pitchFamily="34" charset="0"/>
              </a:rPr>
              <a:t> 11%</a:t>
            </a:r>
          </a:p>
        </p:txBody>
      </p:sp>
      <p:sp>
        <p:nvSpPr>
          <p:cNvPr id="47" name="CuadroTexto 46">
            <a:extLst>
              <a:ext uri="{FF2B5EF4-FFF2-40B4-BE49-F238E27FC236}">
                <a16:creationId xmlns:a16="http://schemas.microsoft.com/office/drawing/2014/main" id="{75B466C8-F3B9-4767-A67E-5A64E4B03306}"/>
              </a:ext>
            </a:extLst>
          </p:cNvPr>
          <p:cNvSpPr txBox="1"/>
          <p:nvPr/>
        </p:nvSpPr>
        <p:spPr>
          <a:xfrm>
            <a:off x="5049929" y="3542572"/>
            <a:ext cx="2148147" cy="30777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400" dirty="0">
                <a:solidFill>
                  <a:schemeClr val="bg1"/>
                </a:solidFill>
              </a:rPr>
              <a:t>Regional Centro Oriente</a:t>
            </a:r>
          </a:p>
        </p:txBody>
      </p:sp>
      <p:sp>
        <p:nvSpPr>
          <p:cNvPr id="48" name="CuadroTexto 47">
            <a:extLst>
              <a:ext uri="{FF2B5EF4-FFF2-40B4-BE49-F238E27FC236}">
                <a16:creationId xmlns:a16="http://schemas.microsoft.com/office/drawing/2014/main" id="{4372FB49-F8A0-441A-8847-5C34A91E4D4B}"/>
              </a:ext>
            </a:extLst>
          </p:cNvPr>
          <p:cNvSpPr txBox="1"/>
          <p:nvPr/>
        </p:nvSpPr>
        <p:spPr>
          <a:xfrm>
            <a:off x="281354" y="5779126"/>
            <a:ext cx="4768575" cy="584775"/>
          </a:xfrm>
          <a:prstGeom prst="rect">
            <a:avLst/>
          </a:prstGeom>
          <a:noFill/>
        </p:spPr>
        <p:txBody>
          <a:bodyPr wrap="square" rtlCol="0">
            <a:spAutoFit/>
          </a:bodyPr>
          <a:lstStyle/>
          <a:p>
            <a:r>
              <a:rPr lang="es-CO" sz="2400" dirty="0">
                <a:solidFill>
                  <a:srgbClr val="C00000"/>
                </a:solidFill>
                <a:latin typeface="Arial Narrow" panose="020B0606020202030204" pitchFamily="34" charset="0"/>
              </a:rPr>
              <a:t>Valor portafolio: </a:t>
            </a:r>
            <a:r>
              <a:rPr lang="es-CO" sz="3200" b="1" dirty="0">
                <a:solidFill>
                  <a:srgbClr val="C00000"/>
                </a:solidFill>
                <a:latin typeface="Arial Narrow" panose="020B0606020202030204" pitchFamily="34" charset="0"/>
              </a:rPr>
              <a:t>$954.472</a:t>
            </a:r>
          </a:p>
        </p:txBody>
      </p:sp>
      <p:sp>
        <p:nvSpPr>
          <p:cNvPr id="16" name="CuadroTexto 15">
            <a:extLst>
              <a:ext uri="{FF2B5EF4-FFF2-40B4-BE49-F238E27FC236}">
                <a16:creationId xmlns:a16="http://schemas.microsoft.com/office/drawing/2014/main" id="{8F48450E-86CA-4AA5-9C72-2F49DE9669E0}"/>
              </a:ext>
            </a:extLst>
          </p:cNvPr>
          <p:cNvSpPr txBox="1"/>
          <p:nvPr/>
        </p:nvSpPr>
        <p:spPr>
          <a:xfrm>
            <a:off x="4176633" y="917694"/>
            <a:ext cx="2148147"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400" dirty="0">
                <a:solidFill>
                  <a:schemeClr val="tx1"/>
                </a:solidFill>
              </a:rPr>
              <a:t>Regional </a:t>
            </a:r>
          </a:p>
          <a:p>
            <a:r>
              <a:rPr lang="es-CO" sz="1400" dirty="0">
                <a:solidFill>
                  <a:schemeClr val="tx1"/>
                </a:solidFill>
              </a:rPr>
              <a:t>Norte</a:t>
            </a:r>
          </a:p>
        </p:txBody>
      </p:sp>
      <p:sp>
        <p:nvSpPr>
          <p:cNvPr id="17" name="CuadroTexto 16">
            <a:extLst>
              <a:ext uri="{FF2B5EF4-FFF2-40B4-BE49-F238E27FC236}">
                <a16:creationId xmlns:a16="http://schemas.microsoft.com/office/drawing/2014/main" id="{241EC116-95D2-4395-89D8-967FDD4AEDC5}"/>
              </a:ext>
            </a:extLst>
          </p:cNvPr>
          <p:cNvSpPr txBox="1"/>
          <p:nvPr/>
        </p:nvSpPr>
        <p:spPr>
          <a:xfrm>
            <a:off x="3553971" y="2289296"/>
            <a:ext cx="2148147"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400" dirty="0">
                <a:solidFill>
                  <a:schemeClr val="tx1"/>
                </a:solidFill>
              </a:rPr>
              <a:t>Regional </a:t>
            </a:r>
          </a:p>
          <a:p>
            <a:r>
              <a:rPr lang="es-CO" sz="1400" dirty="0">
                <a:solidFill>
                  <a:schemeClr val="tx1"/>
                </a:solidFill>
              </a:rPr>
              <a:t>Occidente</a:t>
            </a:r>
          </a:p>
        </p:txBody>
      </p:sp>
      <p:sp>
        <p:nvSpPr>
          <p:cNvPr id="19" name="CuadroTexto 18">
            <a:extLst>
              <a:ext uri="{FF2B5EF4-FFF2-40B4-BE49-F238E27FC236}">
                <a16:creationId xmlns:a16="http://schemas.microsoft.com/office/drawing/2014/main" id="{610B3361-C39B-4328-A601-92D357B9D51D}"/>
              </a:ext>
            </a:extLst>
          </p:cNvPr>
          <p:cNvSpPr txBox="1"/>
          <p:nvPr/>
        </p:nvSpPr>
        <p:spPr>
          <a:xfrm>
            <a:off x="2850138" y="4018172"/>
            <a:ext cx="2148147"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400" dirty="0">
                <a:solidFill>
                  <a:schemeClr val="tx1"/>
                </a:solidFill>
              </a:rPr>
              <a:t>Regional </a:t>
            </a:r>
          </a:p>
          <a:p>
            <a:r>
              <a:rPr lang="es-CO" sz="1400" dirty="0">
                <a:solidFill>
                  <a:schemeClr val="tx1"/>
                </a:solidFill>
              </a:rPr>
              <a:t>Sur Occidente</a:t>
            </a:r>
            <a:endParaRPr lang="es-CO" dirty="0">
              <a:solidFill>
                <a:schemeClr val="tx1"/>
              </a:solidFill>
            </a:endParaRPr>
          </a:p>
        </p:txBody>
      </p:sp>
      <p:sp>
        <p:nvSpPr>
          <p:cNvPr id="21" name="CuadroTexto 20">
            <a:extLst>
              <a:ext uri="{FF2B5EF4-FFF2-40B4-BE49-F238E27FC236}">
                <a16:creationId xmlns:a16="http://schemas.microsoft.com/office/drawing/2014/main" id="{8BFD38F5-39B8-4BCF-9A94-4887C1673531}"/>
              </a:ext>
            </a:extLst>
          </p:cNvPr>
          <p:cNvSpPr txBox="1"/>
          <p:nvPr/>
        </p:nvSpPr>
        <p:spPr>
          <a:xfrm>
            <a:off x="2220388" y="77642"/>
            <a:ext cx="6963459"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Inmuebles disponibles para venta</a:t>
            </a:r>
          </a:p>
        </p:txBody>
      </p:sp>
    </p:spTree>
    <p:extLst>
      <p:ext uri="{BB962C8B-B14F-4D97-AF65-F5344CB8AC3E}">
        <p14:creationId xmlns:p14="http://schemas.microsoft.com/office/powerpoint/2010/main" val="419200865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54" y="76812"/>
            <a:ext cx="3134086" cy="538491"/>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969557" y="345711"/>
            <a:ext cx="547911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MX" sz="2400" dirty="0">
                <a:solidFill>
                  <a:schemeClr val="accent1">
                    <a:lumMod val="75000"/>
                  </a:schemeClr>
                </a:solidFill>
              </a:rPr>
              <a:t>Portafolio disponible con N aplicado</a:t>
            </a:r>
            <a:endParaRPr lang="es-CO" sz="2400" dirty="0">
              <a:solidFill>
                <a:schemeClr val="accent1">
                  <a:lumMod val="75000"/>
                </a:schemeClr>
              </a:solidFill>
            </a:endParaRP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573089" y="89308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5" name="Marcador de número de diapositiva 4">
            <a:extLst>
              <a:ext uri="{FF2B5EF4-FFF2-40B4-BE49-F238E27FC236}">
                <a16:creationId xmlns:a16="http://schemas.microsoft.com/office/drawing/2014/main" id="{A8323AD4-4C38-4873-8618-F8D6C82DCD76}"/>
              </a:ext>
            </a:extLst>
          </p:cNvPr>
          <p:cNvSpPr>
            <a:spLocks noGrp="1"/>
          </p:cNvSpPr>
          <p:nvPr>
            <p:ph type="sldNum" sz="quarter" idx="12"/>
          </p:nvPr>
        </p:nvSpPr>
        <p:spPr/>
        <p:txBody>
          <a:bodyPr/>
          <a:lstStyle/>
          <a:p>
            <a:fld id="{8F70F9DA-11E8-C347-B57A-A65ED631A843}" type="slidenum">
              <a:rPr lang="es-ES" smtClean="0"/>
              <a:t>121</a:t>
            </a:fld>
            <a:endParaRPr lang="es-ES" dirty="0"/>
          </a:p>
        </p:txBody>
      </p:sp>
      <p:sp>
        <p:nvSpPr>
          <p:cNvPr id="47" name="CuadroTexto 46">
            <a:extLst>
              <a:ext uri="{FF2B5EF4-FFF2-40B4-BE49-F238E27FC236}">
                <a16:creationId xmlns:a16="http://schemas.microsoft.com/office/drawing/2014/main" id="{B64D13C9-E207-4801-AC64-F3959D474BEE}"/>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31/10/2020</a:t>
            </a:r>
          </a:p>
        </p:txBody>
      </p:sp>
      <p:sp>
        <p:nvSpPr>
          <p:cNvPr id="10" name="CuadroTexto 9">
            <a:extLst>
              <a:ext uri="{FF2B5EF4-FFF2-40B4-BE49-F238E27FC236}">
                <a16:creationId xmlns:a16="http://schemas.microsoft.com/office/drawing/2014/main" id="{AE62CF69-7471-40A0-BBC4-3B050932A18E}"/>
              </a:ext>
            </a:extLst>
          </p:cNvPr>
          <p:cNvSpPr txBox="1"/>
          <p:nvPr/>
        </p:nvSpPr>
        <p:spPr>
          <a:xfrm>
            <a:off x="478972" y="5099815"/>
            <a:ext cx="11412464" cy="830997"/>
          </a:xfrm>
          <a:prstGeom prst="rect">
            <a:avLst/>
          </a:prstGeom>
          <a:solidFill>
            <a:schemeClr val="bg1">
              <a:lumMod val="85000"/>
            </a:schemeClr>
          </a:solidFill>
        </p:spPr>
        <p:txBody>
          <a:bodyPr wrap="square" rtlCol="0">
            <a:spAutoFit/>
          </a:bodyPr>
          <a:lstStyle/>
          <a:p>
            <a:pPr algn="just"/>
            <a:r>
              <a:rPr lang="es-MX" sz="2400" dirty="0">
                <a:solidFill>
                  <a:schemeClr val="accent1">
                    <a:lumMod val="50000"/>
                  </a:schemeClr>
                </a:solidFill>
                <a:latin typeface="Arial Narrow" panose="020B0606020202030204" pitchFamily="34" charset="0"/>
              </a:rPr>
              <a:t>Unidades comerciales con aplicación de formula de valoración de activos (CISA) 307 unidades con un valor de descuento de $175.706</a:t>
            </a:r>
          </a:p>
        </p:txBody>
      </p:sp>
      <p:pic>
        <p:nvPicPr>
          <p:cNvPr id="4" name="Imagen 3">
            <a:extLst>
              <a:ext uri="{FF2B5EF4-FFF2-40B4-BE49-F238E27FC236}">
                <a16:creationId xmlns:a16="http://schemas.microsoft.com/office/drawing/2014/main" id="{30974B2D-E542-4587-AC5A-CC51027A63A4}"/>
              </a:ext>
            </a:extLst>
          </p:cNvPr>
          <p:cNvPicPr>
            <a:picLocks noChangeAspect="1"/>
          </p:cNvPicPr>
          <p:nvPr/>
        </p:nvPicPr>
        <p:blipFill>
          <a:blip r:embed="rId4"/>
          <a:stretch>
            <a:fillRect/>
          </a:stretch>
        </p:blipFill>
        <p:spPr>
          <a:xfrm>
            <a:off x="1197909" y="1232915"/>
            <a:ext cx="9492993" cy="3140584"/>
          </a:xfrm>
          <a:prstGeom prst="rect">
            <a:avLst/>
          </a:prstGeom>
        </p:spPr>
      </p:pic>
    </p:spTree>
    <p:extLst>
      <p:ext uri="{BB962C8B-B14F-4D97-AF65-F5344CB8AC3E}">
        <p14:creationId xmlns:p14="http://schemas.microsoft.com/office/powerpoint/2010/main" val="121590881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993118" cy="431663"/>
          </a:xfrm>
          <a:prstGeom prst="rect">
            <a:avLst/>
          </a:prstGeom>
        </p:spPr>
      </p:pic>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122</a:t>
            </a:fld>
            <a:endParaRPr lang="es-ES" dirty="0"/>
          </a:p>
        </p:txBody>
      </p:sp>
      <p:sp>
        <p:nvSpPr>
          <p:cNvPr id="14" name="CuadroTexto 13">
            <a:extLst>
              <a:ext uri="{FF2B5EF4-FFF2-40B4-BE49-F238E27FC236}">
                <a16:creationId xmlns:a16="http://schemas.microsoft.com/office/drawing/2014/main" id="{8DCB91EC-5FB1-4E0E-9BD0-65CE6C904522}"/>
              </a:ext>
            </a:extLst>
          </p:cNvPr>
          <p:cNvSpPr txBox="1"/>
          <p:nvPr/>
        </p:nvSpPr>
        <p:spPr>
          <a:xfrm>
            <a:off x="61959" y="6535322"/>
            <a:ext cx="7401608" cy="338554"/>
          </a:xfrm>
          <a:prstGeom prst="rect">
            <a:avLst/>
          </a:prstGeom>
          <a:noFill/>
        </p:spPr>
        <p:txBody>
          <a:bodyPr wrap="square" rtlCol="0">
            <a:spAutoFit/>
          </a:bodyPr>
          <a:lstStyle/>
          <a:p>
            <a:r>
              <a:rPr lang="es-CO" sz="1600" i="1" dirty="0">
                <a:solidFill>
                  <a:schemeClr val="bg1"/>
                </a:solidFill>
              </a:rPr>
              <a:t>Informe a corte  13 noviembre 2020</a:t>
            </a:r>
          </a:p>
        </p:txBody>
      </p:sp>
      <p:sp>
        <p:nvSpPr>
          <p:cNvPr id="6" name="CuadroTexto 5">
            <a:extLst>
              <a:ext uri="{FF2B5EF4-FFF2-40B4-BE49-F238E27FC236}">
                <a16:creationId xmlns:a16="http://schemas.microsoft.com/office/drawing/2014/main" id="{D40BDD81-6574-4098-99D1-53B0E4986C7D}"/>
              </a:ext>
            </a:extLst>
          </p:cNvPr>
          <p:cNvSpPr txBox="1"/>
          <p:nvPr/>
        </p:nvSpPr>
        <p:spPr>
          <a:xfrm>
            <a:off x="8052228" y="6297679"/>
            <a:ext cx="4189030" cy="261610"/>
          </a:xfrm>
          <a:prstGeom prst="rect">
            <a:avLst/>
          </a:prstGeom>
          <a:noFill/>
        </p:spPr>
        <p:txBody>
          <a:bodyPr wrap="square" rtlCol="0">
            <a:spAutoFit/>
          </a:bodyPr>
          <a:lstStyle/>
          <a:p>
            <a:pPr algn="just"/>
            <a:r>
              <a:rPr lang="es-CO" sz="1050" b="1" i="1" dirty="0">
                <a:solidFill>
                  <a:srgbClr val="7030A0"/>
                </a:solidFill>
                <a:latin typeface="Arial Narrow" panose="020B0606020202030204" pitchFamily="34" charset="0"/>
              </a:rPr>
              <a:t>Aprobados:  Comerciales ajuste 47%  /  Vivienda ajuste 15%</a:t>
            </a:r>
          </a:p>
        </p:txBody>
      </p:sp>
      <p:sp>
        <p:nvSpPr>
          <p:cNvPr id="15" name="CuadroTexto 14">
            <a:extLst>
              <a:ext uri="{FF2B5EF4-FFF2-40B4-BE49-F238E27FC236}">
                <a16:creationId xmlns:a16="http://schemas.microsoft.com/office/drawing/2014/main" id="{D037F312-AE72-4AD0-82B6-847389858134}"/>
              </a:ext>
            </a:extLst>
          </p:cNvPr>
          <p:cNvSpPr txBox="1"/>
          <p:nvPr/>
        </p:nvSpPr>
        <p:spPr>
          <a:xfrm>
            <a:off x="0" y="718244"/>
            <a:ext cx="1364566" cy="276999"/>
          </a:xfrm>
          <a:prstGeom prst="rect">
            <a:avLst/>
          </a:prstGeom>
          <a:noFill/>
        </p:spPr>
        <p:txBody>
          <a:bodyPr wrap="square" rtlCol="0">
            <a:spAutoFit/>
          </a:bodyPr>
          <a:lstStyle/>
          <a:p>
            <a:pPr algn="r"/>
            <a:r>
              <a:rPr lang="es-ES" sz="1200" dirty="0">
                <a:solidFill>
                  <a:srgbClr val="A9A8A9"/>
                </a:solidFill>
                <a:latin typeface="Arial Narrow" panose="020B0606020202030204" pitchFamily="34" charset="0"/>
                <a:cs typeface="Lato Regular"/>
              </a:rPr>
              <a:t>Cifras en millones</a:t>
            </a:r>
          </a:p>
        </p:txBody>
      </p:sp>
      <p:pic>
        <p:nvPicPr>
          <p:cNvPr id="5" name="Imagen 4">
            <a:extLst>
              <a:ext uri="{FF2B5EF4-FFF2-40B4-BE49-F238E27FC236}">
                <a16:creationId xmlns:a16="http://schemas.microsoft.com/office/drawing/2014/main" id="{C7DC99B9-9F7A-4C6C-8BFC-9749422E854E}"/>
              </a:ext>
            </a:extLst>
          </p:cNvPr>
          <p:cNvPicPr>
            <a:picLocks noChangeAspect="1"/>
          </p:cNvPicPr>
          <p:nvPr/>
        </p:nvPicPr>
        <p:blipFill>
          <a:blip r:embed="rId3"/>
          <a:stretch>
            <a:fillRect/>
          </a:stretch>
        </p:blipFill>
        <p:spPr>
          <a:xfrm>
            <a:off x="4711338" y="740899"/>
            <a:ext cx="7319764" cy="5586472"/>
          </a:xfrm>
          <a:prstGeom prst="rect">
            <a:avLst/>
          </a:prstGeom>
        </p:spPr>
      </p:pic>
      <p:pic>
        <p:nvPicPr>
          <p:cNvPr id="10" name="Imagen 9">
            <a:extLst>
              <a:ext uri="{FF2B5EF4-FFF2-40B4-BE49-F238E27FC236}">
                <a16:creationId xmlns:a16="http://schemas.microsoft.com/office/drawing/2014/main" id="{32090ECE-F2A6-4E42-ABEE-612D3B6B9B04}"/>
              </a:ext>
            </a:extLst>
          </p:cNvPr>
          <p:cNvPicPr>
            <a:picLocks noChangeAspect="1"/>
          </p:cNvPicPr>
          <p:nvPr/>
        </p:nvPicPr>
        <p:blipFill>
          <a:blip r:embed="rId4"/>
          <a:stretch>
            <a:fillRect/>
          </a:stretch>
        </p:blipFill>
        <p:spPr>
          <a:xfrm>
            <a:off x="232684" y="2336210"/>
            <a:ext cx="3880841" cy="2157414"/>
          </a:xfrm>
          <a:prstGeom prst="rect">
            <a:avLst/>
          </a:prstGeom>
        </p:spPr>
      </p:pic>
      <p:sp>
        <p:nvSpPr>
          <p:cNvPr id="4" name="Cerrar llave 3">
            <a:extLst>
              <a:ext uri="{FF2B5EF4-FFF2-40B4-BE49-F238E27FC236}">
                <a16:creationId xmlns:a16="http://schemas.microsoft.com/office/drawing/2014/main" id="{8FCDC504-661A-491B-B4C5-D5891695E800}"/>
              </a:ext>
            </a:extLst>
          </p:cNvPr>
          <p:cNvSpPr/>
          <p:nvPr/>
        </p:nvSpPr>
        <p:spPr>
          <a:xfrm>
            <a:off x="4113525" y="2168434"/>
            <a:ext cx="414932" cy="307412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12" name="CuadroTexto 11">
            <a:extLst>
              <a:ext uri="{FF2B5EF4-FFF2-40B4-BE49-F238E27FC236}">
                <a16:creationId xmlns:a16="http://schemas.microsoft.com/office/drawing/2014/main" id="{A5376547-AFDB-456D-B422-100799602CEF}"/>
              </a:ext>
            </a:extLst>
          </p:cNvPr>
          <p:cNvSpPr txBox="1"/>
          <p:nvPr/>
        </p:nvSpPr>
        <p:spPr>
          <a:xfrm>
            <a:off x="1977051" y="170426"/>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Política de alivios para arrendatarios 2020</a:t>
            </a:r>
          </a:p>
        </p:txBody>
      </p:sp>
      <p:pic>
        <p:nvPicPr>
          <p:cNvPr id="13" name="Imagen 12">
            <a:extLst>
              <a:ext uri="{FF2B5EF4-FFF2-40B4-BE49-F238E27FC236}">
                <a16:creationId xmlns:a16="http://schemas.microsoft.com/office/drawing/2014/main" id="{FFF20078-0C4D-4CD0-993F-281C3A3E25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8217" y="97731"/>
            <a:ext cx="2492884" cy="428321"/>
          </a:xfrm>
          <a:prstGeom prst="rect">
            <a:avLst/>
          </a:prstGeom>
        </p:spPr>
      </p:pic>
    </p:spTree>
    <p:extLst>
      <p:ext uri="{BB962C8B-B14F-4D97-AF65-F5344CB8AC3E}">
        <p14:creationId xmlns:p14="http://schemas.microsoft.com/office/powerpoint/2010/main" val="323733384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99503" y="2838190"/>
            <a:ext cx="9143999" cy="707886"/>
          </a:xfrm>
          <a:prstGeom prst="rect">
            <a:avLst/>
          </a:prstGeom>
          <a:noFill/>
        </p:spPr>
        <p:txBody>
          <a:bodyPr wrap="square" rtlCol="0">
            <a:spAutoFit/>
          </a:bodyPr>
          <a:lstStyle/>
          <a:p>
            <a:pPr algn="ctr"/>
            <a:r>
              <a:rPr lang="es-ES" sz="4000" b="1" dirty="0">
                <a:solidFill>
                  <a:srgbClr val="000A8B"/>
                </a:solidFill>
              </a:rPr>
              <a:t>6. PROPOSICIONES Y VARIOS </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82328589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CuadroTexto 10">
            <a:extLst>
              <a:ext uri="{FF2B5EF4-FFF2-40B4-BE49-F238E27FC236}">
                <a16:creationId xmlns:a16="http://schemas.microsoft.com/office/drawing/2014/main" id="{0DFE8DEE-6066-4B3A-B230-CC7E81406569}"/>
              </a:ext>
            </a:extLst>
          </p:cNvPr>
          <p:cNvSpPr txBox="1"/>
          <p:nvPr/>
        </p:nvSpPr>
        <p:spPr>
          <a:xfrm>
            <a:off x="8601074"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Regional Centro Oriente</a:t>
            </a:r>
          </a:p>
        </p:txBody>
      </p:sp>
      <p:sp>
        <p:nvSpPr>
          <p:cNvPr id="12" name="Rectángulo 11">
            <a:extLst>
              <a:ext uri="{FF2B5EF4-FFF2-40B4-BE49-F238E27FC236}">
                <a16:creationId xmlns:a16="http://schemas.microsoft.com/office/drawing/2014/main" id="{459F3A60-DB02-4536-9A7C-557BE2277895}"/>
              </a:ext>
            </a:extLst>
          </p:cNvPr>
          <p:cNvSpPr/>
          <p:nvPr/>
        </p:nvSpPr>
        <p:spPr>
          <a:xfrm>
            <a:off x="12701"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FCCB5F03-5954-4937-A01B-01F4F0BFB774}"/>
              </a:ext>
            </a:extLst>
          </p:cNvPr>
          <p:cNvSpPr txBox="1"/>
          <p:nvPr/>
        </p:nvSpPr>
        <p:spPr>
          <a:xfrm>
            <a:off x="8713787" y="654050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Regional Centro Oriente</a:t>
            </a:r>
          </a:p>
        </p:txBody>
      </p:sp>
      <p:sp>
        <p:nvSpPr>
          <p:cNvPr id="4" name="CuadroTexto 3">
            <a:extLst>
              <a:ext uri="{FF2B5EF4-FFF2-40B4-BE49-F238E27FC236}">
                <a16:creationId xmlns:a16="http://schemas.microsoft.com/office/drawing/2014/main" id="{E4F97D95-BA0F-48A6-8424-DBECAA0D6CA3}"/>
              </a:ext>
            </a:extLst>
          </p:cNvPr>
          <p:cNvSpPr txBox="1"/>
          <p:nvPr/>
        </p:nvSpPr>
        <p:spPr>
          <a:xfrm>
            <a:off x="260649" y="2155840"/>
            <a:ext cx="11488093" cy="2308324"/>
          </a:xfrm>
          <a:prstGeom prst="rect">
            <a:avLst/>
          </a:prstGeom>
          <a:noFill/>
        </p:spPr>
        <p:txBody>
          <a:bodyPr wrap="square" rtlCol="0">
            <a:spAutoFit/>
          </a:bodyPr>
          <a:lstStyle/>
          <a:p>
            <a:endParaRPr lang="es-CO" b="1" dirty="0">
              <a:latin typeface="Arial" panose="020B0604020202020204" pitchFamily="34" charset="0"/>
              <a:cs typeface="Arial" panose="020B0604020202020204" pitchFamily="34" charset="0"/>
            </a:endParaRPr>
          </a:p>
          <a:p>
            <a:endParaRPr lang="es-CO" b="1" dirty="0">
              <a:latin typeface="Arial" panose="020B0604020202020204" pitchFamily="34" charset="0"/>
              <a:cs typeface="Arial" panose="020B0604020202020204" pitchFamily="34" charset="0"/>
            </a:endParaRPr>
          </a:p>
          <a:p>
            <a:endParaRPr lang="es-CO" dirty="0"/>
          </a:p>
          <a:p>
            <a:endParaRPr lang="es-CO" dirty="0"/>
          </a:p>
          <a:p>
            <a:pPr lvl="1"/>
            <a:endParaRPr lang="es-CO" dirty="0"/>
          </a:p>
          <a:p>
            <a:pPr lvl="1"/>
            <a:endParaRPr lang="es-CO" dirty="0"/>
          </a:p>
          <a:p>
            <a:pPr lvl="1"/>
            <a:endParaRPr lang="es-CO" dirty="0"/>
          </a:p>
          <a:p>
            <a:pPr lvl="1"/>
            <a:endParaRPr lang="es-CO" dirty="0"/>
          </a:p>
        </p:txBody>
      </p:sp>
      <p:pic>
        <p:nvPicPr>
          <p:cNvPr id="2" name="Imagen 1">
            <a:extLst>
              <a:ext uri="{FF2B5EF4-FFF2-40B4-BE49-F238E27FC236}">
                <a16:creationId xmlns:a16="http://schemas.microsoft.com/office/drawing/2014/main" id="{D53716E8-9FF4-47F8-B4FF-59B8F45E1788}"/>
              </a:ext>
            </a:extLst>
          </p:cNvPr>
          <p:cNvPicPr>
            <a:picLocks noChangeAspect="1"/>
          </p:cNvPicPr>
          <p:nvPr/>
        </p:nvPicPr>
        <p:blipFill rotWithShape="1">
          <a:blip r:embed="rId4"/>
          <a:srcRect l="59143" t="16762" r="3636" b="59745"/>
          <a:stretch/>
        </p:blipFill>
        <p:spPr>
          <a:xfrm>
            <a:off x="1071155" y="1350296"/>
            <a:ext cx="10399386" cy="3691967"/>
          </a:xfrm>
          <a:prstGeom prst="rect">
            <a:avLst/>
          </a:prstGeom>
        </p:spPr>
      </p:pic>
    </p:spTree>
    <p:extLst>
      <p:ext uri="{BB962C8B-B14F-4D97-AF65-F5344CB8AC3E}">
        <p14:creationId xmlns:p14="http://schemas.microsoft.com/office/powerpoint/2010/main" val="23151282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7|39.5|1.6|5"/>
</p:tagLst>
</file>

<file path=ppt/tags/tag2.xml><?xml version="1.0" encoding="utf-8"?>
<p:tagLst xmlns:a="http://schemas.openxmlformats.org/drawingml/2006/main" xmlns:r="http://schemas.openxmlformats.org/officeDocument/2006/relationships" xmlns:p="http://schemas.openxmlformats.org/presentationml/2006/main">
  <p:tag name="TIMING" val="|1.7|39.5|1.6|5"/>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14603</TotalTime>
  <Words>8605</Words>
  <Application>Microsoft Office PowerPoint</Application>
  <PresentationFormat>Panorámica</PresentationFormat>
  <Paragraphs>1690</Paragraphs>
  <Slides>124</Slides>
  <Notes>8</Notes>
  <HiddenSlides>5</HiddenSlides>
  <MMClips>0</MMClips>
  <ScaleCrop>false</ScaleCrop>
  <HeadingPairs>
    <vt:vector size="8" baseType="variant">
      <vt:variant>
        <vt:lpstr>Fuentes usadas</vt:lpstr>
      </vt:variant>
      <vt:variant>
        <vt:i4>9</vt:i4>
      </vt:variant>
      <vt:variant>
        <vt:lpstr>Tema</vt:lpstr>
      </vt:variant>
      <vt:variant>
        <vt:i4>1</vt:i4>
      </vt:variant>
      <vt:variant>
        <vt:lpstr>Servidores OLE incrustados</vt:lpstr>
      </vt:variant>
      <vt:variant>
        <vt:i4>1</vt:i4>
      </vt:variant>
      <vt:variant>
        <vt:lpstr>Títulos de diapositiva</vt:lpstr>
      </vt:variant>
      <vt:variant>
        <vt:i4>124</vt:i4>
      </vt:variant>
    </vt:vector>
  </HeadingPairs>
  <TitlesOfParts>
    <vt:vector size="135" baseType="lpstr">
      <vt:lpstr>Arial</vt:lpstr>
      <vt:lpstr>Arial Narrow</vt:lpstr>
      <vt:lpstr>Calibri</vt:lpstr>
      <vt:lpstr>Calibri Light</vt:lpstr>
      <vt:lpstr>Courier New</vt:lpstr>
      <vt:lpstr>Lato Bold</vt:lpstr>
      <vt:lpstr>Lato Regular</vt:lpstr>
      <vt:lpstr>Wingdings</vt:lpstr>
      <vt:lpstr>Work Sans</vt:lpstr>
      <vt:lpstr>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del estado de avance del cronograma de entrega de bienes del inventario de las FARC a 31 de diciembre 2020.  </vt:lpstr>
      <vt:lpstr>Presentación de PowerPoint</vt:lpstr>
      <vt:lpstr>Presentación de PowerPoint</vt:lpstr>
      <vt:lpstr>Presentación de PowerPoint</vt:lpstr>
      <vt:lpstr>Presentación de PowerPoint</vt:lpstr>
      <vt:lpstr>2. Presentación del balance de entrega por tipología de bienes FARC y recursos líquidos monetizados por tipología por la SAE SAS a la fecha.</vt:lpstr>
      <vt:lpstr>Presentación de PowerPoint</vt:lpstr>
      <vt:lpstr>Presentación de PowerPoint</vt:lpstr>
      <vt:lpstr>Avance de la Contratación del Patrimonio Autónomo que refiere el Decreto Ley 903 de 2017.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456</cp:revision>
  <cp:lastPrinted>2020-01-27T16:15:03Z</cp:lastPrinted>
  <dcterms:created xsi:type="dcterms:W3CDTF">2015-02-19T23:51:59Z</dcterms:created>
  <dcterms:modified xsi:type="dcterms:W3CDTF">2020-11-24T21:24:09Z</dcterms:modified>
</cp:coreProperties>
</file>