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1494" r:id="rId2"/>
    <p:sldId id="501" r:id="rId3"/>
    <p:sldId id="2213" r:id="rId4"/>
    <p:sldId id="2210" r:id="rId5"/>
    <p:sldId id="473" r:id="rId6"/>
    <p:sldId id="518" r:id="rId7"/>
    <p:sldId id="519" r:id="rId8"/>
    <p:sldId id="474" r:id="rId9"/>
    <p:sldId id="505" r:id="rId10"/>
    <p:sldId id="259" r:id="rId11"/>
    <p:sldId id="506" r:id="rId12"/>
    <p:sldId id="507" r:id="rId13"/>
    <p:sldId id="475" r:id="rId14"/>
    <p:sldId id="2212" r:id="rId15"/>
    <p:sldId id="297" r:id="rId16"/>
    <p:sldId id="293" r:id="rId17"/>
    <p:sldId id="258" r:id="rId18"/>
    <p:sldId id="260" r:id="rId19"/>
    <p:sldId id="261" r:id="rId20"/>
    <p:sldId id="312" r:id="rId21"/>
    <p:sldId id="273" r:id="rId22"/>
    <p:sldId id="306" r:id="rId23"/>
    <p:sldId id="305" r:id="rId24"/>
    <p:sldId id="274" r:id="rId25"/>
    <p:sldId id="276" r:id="rId26"/>
    <p:sldId id="278" r:id="rId27"/>
    <p:sldId id="488" r:id="rId28"/>
    <p:sldId id="448" r:id="rId29"/>
    <p:sldId id="462" r:id="rId30"/>
    <p:sldId id="454" r:id="rId31"/>
    <p:sldId id="457" r:id="rId32"/>
    <p:sldId id="453" r:id="rId33"/>
    <p:sldId id="504" r:id="rId34"/>
    <p:sldId id="517" r:id="rId35"/>
    <p:sldId id="256" r:id="rId36"/>
    <p:sldId id="286" r:id="rId37"/>
    <p:sldId id="299" r:id="rId38"/>
    <p:sldId id="300" r:id="rId39"/>
    <p:sldId id="301" r:id="rId40"/>
    <p:sldId id="302" r:id="rId41"/>
    <p:sldId id="303" r:id="rId42"/>
    <p:sldId id="304" r:id="rId43"/>
    <p:sldId id="298" r:id="rId44"/>
    <p:sldId id="1674" r:id="rId45"/>
    <p:sldId id="2218" r:id="rId46"/>
    <p:sldId id="2259" r:id="rId47"/>
    <p:sldId id="266" r:id="rId48"/>
    <p:sldId id="2256" r:id="rId49"/>
    <p:sldId id="2216" r:id="rId50"/>
    <p:sldId id="264" r:id="rId51"/>
    <p:sldId id="2217" r:id="rId52"/>
    <p:sldId id="262" r:id="rId53"/>
    <p:sldId id="2258" r:id="rId54"/>
    <p:sldId id="2260" r:id="rId55"/>
    <p:sldId id="2242" r:id="rId56"/>
    <p:sldId id="2243" r:id="rId57"/>
    <p:sldId id="2257" r:id="rId58"/>
    <p:sldId id="2211" r:id="rId59"/>
    <p:sldId id="1672" r:id="rId60"/>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68" d="100"/>
          <a:sy n="68" d="100"/>
        </p:scale>
        <p:origin x="816" y="66"/>
      </p:cViewPr>
      <p:guideLst>
        <p:guide orient="horz" pos="2183"/>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ocuments\TESORERIA\PRESENTACIONES%20PORTAFOLIO\A&#209;O%202020\11.NOVIEMBRE%202020\RESUMEN%20DE%20OPERACIONES%20MENSUAL%20A%20CONTABILIDAD%20NOVIEMBRE_%202020.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11.NOVIEMBRE%202020\RESUMEN%20DE%20OPERACIONES%20MENSUAL%20A%20CONTABILIDAD%20NOVIEMBRE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ocuments\TESORERIA\PRESENTACIONES%20PORTAFOLIO\A&#209;O%202020\11.NOVIEMBRE%202020\RESUMEN%20DE%20OPERACIONES%20MENSUAL%20A%20CONTABILIDAD%20NOVIEMBRE_%202020.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esktop\Copia%20de%20info%20para%20gr&#225;ficas-Financiera1.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esktop\Copia%20de%20info%20para%20gr&#225;ficas-Financiera1.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afe\Downloads\INFORME%20NEGOCIOS%202015%20-%202020%20Diciembr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jlgomez\Documents\Planeaci&#243;n\Indicadores\info%20para%20gr&#225;fica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Users\drubiano\Desktop\SEGUIMIENTO%20GESTIO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D:\Descargas\data%20(1).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D:\Descargas\info%20para%20gr&#225;ficas.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dirty="0"/>
              <a:t>COMPOSICION</a:t>
            </a:r>
            <a:r>
              <a:rPr lang="en-US" baseline="0" dirty="0"/>
              <a:t> PORTAFOLIO DE INVERSIONES POR INSTRUMENTO FINANCIERO </a:t>
            </a:r>
            <a:endParaRPr lang="en-US" dirty="0"/>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4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Hoja11!$C$140</c:f>
              <c:strCache>
                <c:ptCount val="1"/>
                <c:pt idx="0">
                  <c:v> PORTAFOLIO NOVIEMBRE/2020</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1.4290419354043789E-2"/>
                  <c:y val="-4.63134606852204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07-4755-AD27-692A0188C85D}"/>
                </c:ext>
              </c:extLst>
            </c:dLbl>
            <c:dLbl>
              <c:idx val="1"/>
              <c:layout>
                <c:manualLayout>
                  <c:x val="1.7148503224852549E-2"/>
                  <c:y val="-3.8594550571017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07-4755-AD27-692A0188C85D}"/>
                </c:ext>
              </c:extLst>
            </c:dLbl>
            <c:dLbl>
              <c:idx val="2"/>
              <c:layout>
                <c:manualLayout>
                  <c:x val="2.1435629031065682E-2"/>
                  <c:y val="-4.11675206090849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07-4755-AD27-692A0188C85D}"/>
                </c:ext>
              </c:extLst>
            </c:dLbl>
            <c:dLbl>
              <c:idx val="3"/>
              <c:layout>
                <c:manualLayout>
                  <c:x val="2.00065870956612E-2"/>
                  <c:y val="-3.6021580532949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07-4755-AD27-692A0188C85D}"/>
                </c:ext>
              </c:extLst>
            </c:dLbl>
            <c:dLbl>
              <c:idx val="4"/>
              <c:layout>
                <c:manualLayout>
                  <c:x val="2.7151796772683201E-2"/>
                  <c:y val="-6.17512809136273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807-4755-AD27-692A0188C85D}"/>
                </c:ext>
              </c:extLst>
            </c:dLbl>
            <c:dLbl>
              <c:idx val="5"/>
              <c:layout>
                <c:manualLayout>
                  <c:x val="4.0013174191322609E-2"/>
                  <c:y val="-5.6605340837491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07-4755-AD27-692A0188C85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Hoja11!$B$141:$B$146</c:f>
              <c:strCache>
                <c:ptCount val="6"/>
                <c:pt idx="0">
                  <c:v>TES</c:v>
                </c:pt>
                <c:pt idx="1">
                  <c:v>FIC</c:v>
                </c:pt>
                <c:pt idx="2">
                  <c:v>CDT</c:v>
                </c:pt>
                <c:pt idx="3">
                  <c:v>Bancos Nacionales</c:v>
                </c:pt>
                <c:pt idx="4">
                  <c:v>Acciones</c:v>
                </c:pt>
                <c:pt idx="5">
                  <c:v>Bancos Internacionales</c:v>
                </c:pt>
              </c:strCache>
            </c:strRef>
          </c:cat>
          <c:val>
            <c:numRef>
              <c:f>Hoja11!$C$141:$C$146</c:f>
              <c:numCache>
                <c:formatCode>_(* #,##0.00_);_(* \(#,##0.00\);_(* "-"??_);_(@_)</c:formatCode>
                <c:ptCount val="6"/>
                <c:pt idx="0">
                  <c:v>459413</c:v>
                </c:pt>
                <c:pt idx="1">
                  <c:v>453131</c:v>
                </c:pt>
                <c:pt idx="2">
                  <c:v>154723</c:v>
                </c:pt>
                <c:pt idx="3">
                  <c:v>47370</c:v>
                </c:pt>
                <c:pt idx="4">
                  <c:v>1015</c:v>
                </c:pt>
                <c:pt idx="5">
                  <c:v>272</c:v>
                </c:pt>
              </c:numCache>
            </c:numRef>
          </c:val>
          <c:extLst>
            <c:ext xmlns:c16="http://schemas.microsoft.com/office/drawing/2014/chart" uri="{C3380CC4-5D6E-409C-BE32-E72D297353CC}">
              <c16:uniqueId val="{00000006-7807-4755-AD27-692A0188C85D}"/>
            </c:ext>
          </c:extLst>
        </c:ser>
        <c:dLbls>
          <c:showLegendKey val="0"/>
          <c:showVal val="0"/>
          <c:showCatName val="0"/>
          <c:showSerName val="0"/>
          <c:showPercent val="0"/>
          <c:showBubbleSize val="0"/>
        </c:dLbls>
        <c:gapWidth val="75"/>
        <c:shape val="box"/>
        <c:axId val="1305376824"/>
        <c:axId val="1305374528"/>
        <c:axId val="1488627920"/>
      </c:bar3DChart>
      <c:catAx>
        <c:axId val="13053768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5374528"/>
        <c:crosses val="autoZero"/>
        <c:auto val="1"/>
        <c:lblAlgn val="ctr"/>
        <c:lblOffset val="100"/>
        <c:noMultiLvlLbl val="0"/>
      </c:catAx>
      <c:valAx>
        <c:axId val="1305374528"/>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5376824"/>
        <c:crosses val="autoZero"/>
        <c:crossBetween val="between"/>
      </c:valAx>
      <c:serAx>
        <c:axId val="1488627920"/>
        <c:scaling>
          <c:orientation val="minMax"/>
        </c:scaling>
        <c:delete val="1"/>
        <c:axPos val="b"/>
        <c:majorTickMark val="none"/>
        <c:minorTickMark val="none"/>
        <c:tickLblPos val="nextTo"/>
        <c:crossAx val="1305374528"/>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cap="all" baseline="0" dirty="0">
                <a:effectLst/>
              </a:rPr>
              <a:t>COMPOSICION PORTAFOLIO DE INVERSIONES RECURSOS  RECURSOS PROPIOS NOVIEMBRE 2020 </a:t>
            </a:r>
            <a:endParaRPr lang="es-CO" sz="1200" dirty="0">
              <a:effectLst/>
            </a:endParaRP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87E-4994-88E4-CC4E6DE55FB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87E-4994-88E4-CC4E6DE55FBD}"/>
              </c:ext>
            </c:extLst>
          </c:dPt>
          <c:dLbls>
            <c:dLbl>
              <c:idx val="0"/>
              <c:layout>
                <c:manualLayout>
                  <c:x val="2.4375380865326021E-2"/>
                  <c:y val="-1.0927518933965709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0D3E9B4F-D8D4-4F08-A9FB-A8FB0F771F10}" type="CATEGORYNAME">
                      <a:rPr lang="en-US"/>
                      <a:pPr>
                        <a:defRPr/>
                      </a:pPr>
                      <a:t>[NOMBRE DE CATEGORÍA]</a:t>
                    </a:fld>
                    <a:r>
                      <a:rPr lang="en-US" baseline="0" dirty="0"/>
                      <a:t>, </a:t>
                    </a:r>
                    <a:fld id="{C0B80AD1-609E-4A4C-AA12-2E7DBA4E9D99}" type="VALUE">
                      <a:rPr lang="en-US" baseline="0"/>
                      <a:pPr>
                        <a:defRPr/>
                      </a:pPr>
                      <a:t>[VALOR]</a:t>
                    </a:fld>
                    <a:r>
                      <a:rPr lang="en-US" baseline="0" dirty="0"/>
                      <a:t>, 6.54%</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87E-4994-88E4-CC4E6DE55FBD}"/>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254CD4B-31D3-4093-B300-1EDB99054FD6}" type="CATEGORYNAME">
                      <a:rPr lang="en-US"/>
                      <a:pPr>
                        <a:defRPr>
                          <a:solidFill>
                            <a:schemeClr val="accent1"/>
                          </a:solidFill>
                        </a:defRPr>
                      </a:pPr>
                      <a:t>[NOMBRE DE CATEGORÍA]</a:t>
                    </a:fld>
                    <a:r>
                      <a:rPr lang="en-US" baseline="0" dirty="0"/>
                      <a:t>, </a:t>
                    </a:r>
                    <a:fld id="{402C8FE9-15DF-4700-85B1-41301B7035F1}" type="VALUE">
                      <a:rPr lang="en-US" baseline="0"/>
                      <a:pPr>
                        <a:defRPr>
                          <a:solidFill>
                            <a:schemeClr val="accent1"/>
                          </a:solidFill>
                        </a:defRPr>
                      </a:pPr>
                      <a:t>[VALOR]</a:t>
                    </a:fld>
                    <a:r>
                      <a:rPr lang="en-US" baseline="0" dirty="0"/>
                      <a:t>, 93.46%</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87E-4994-88E4-CC4E6DE55FBD}"/>
                </c:ext>
              </c:extLst>
            </c:dLbl>
            <c:spPr>
              <a:noFill/>
              <a:ln>
                <a:noFill/>
              </a:ln>
              <a:effectLst/>
            </c:sp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Hoja11!$B$71:$B$72</c:f>
              <c:strCache>
                <c:ptCount val="2"/>
                <c:pt idx="0">
                  <c:v>Bancos Nacionales</c:v>
                </c:pt>
                <c:pt idx="1">
                  <c:v>FIC</c:v>
                </c:pt>
              </c:strCache>
            </c:strRef>
          </c:cat>
          <c:val>
            <c:numRef>
              <c:f>Hoja11!$C$71:$C$72</c:f>
              <c:numCache>
                <c:formatCode>_(* #,##0.00_);_(* \(#,##0.00\);_(* "-"??_);_(@_)</c:formatCode>
                <c:ptCount val="2"/>
                <c:pt idx="0">
                  <c:v>610</c:v>
                </c:pt>
                <c:pt idx="1">
                  <c:v>8724</c:v>
                </c:pt>
              </c:numCache>
            </c:numRef>
          </c:val>
          <c:extLst>
            <c:ext xmlns:c16="http://schemas.microsoft.com/office/drawing/2014/chart" uri="{C3380CC4-5D6E-409C-BE32-E72D297353CC}">
              <c16:uniqueId val="{00000004-587E-4994-88E4-CC4E6DE55FBD}"/>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b="1" i="0" cap="all" baseline="0" dirty="0">
                <a:effectLst/>
              </a:rPr>
              <a:t>COMPOSICION PORTAFOLIO DE INVERSIONES RECURSOS A FAVOR DE TERCEROS NOVIEMBRE 2020 </a:t>
            </a:r>
            <a:endParaRPr lang="es-CO" sz="1200" dirty="0">
              <a:effectLst/>
            </a:endParaRP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Hoja11!$M$70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C71-4D5C-A9B8-D5BD9249BB8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C71-4D5C-A9B8-D5BD9249BB89}"/>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2057DF9-A00A-4F69-8EF7-5A7D125C8041}" type="CATEGORYNAME">
                      <a:rPr lang="en-US"/>
                      <a:pPr>
                        <a:defRPr/>
                      </a:pPr>
                      <a:t>[NOMBRE DE CATEGORÍA]</a:t>
                    </a:fld>
                    <a:r>
                      <a:rPr lang="en-US" baseline="0" dirty="0"/>
                      <a:t>, </a:t>
                    </a:r>
                    <a:fld id="{F1202A27-9462-47AD-9E16-5DDDF43B3237}" type="VALUE">
                      <a:rPr lang="en-US" baseline="0"/>
                      <a:pPr>
                        <a:defRPr/>
                      </a:pPr>
                      <a:t>[VALOR]</a:t>
                    </a:fld>
                    <a:r>
                      <a:rPr lang="en-US" baseline="0" dirty="0"/>
                      <a:t>, 1.60%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C71-4D5C-A9B8-D5BD9249BB89}"/>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B3D86AF-A40C-4198-8CBD-63AC0BED5DF3}" type="CATEGORYNAME">
                      <a:rPr lang="en-US"/>
                      <a:pPr>
                        <a:defRPr>
                          <a:solidFill>
                            <a:schemeClr val="accent1"/>
                          </a:solidFill>
                        </a:defRPr>
                      </a:pPr>
                      <a:t>[NOMBRE DE CATEGORÍA]</a:t>
                    </a:fld>
                    <a:r>
                      <a:rPr lang="en-US" baseline="0" dirty="0"/>
                      <a:t>, </a:t>
                    </a:r>
                    <a:fld id="{485F4EF8-C13A-4E49-B0C1-9EBF8889098A}" type="VALUE">
                      <a:rPr lang="en-US" baseline="0"/>
                      <a:pPr>
                        <a:defRPr>
                          <a:solidFill>
                            <a:schemeClr val="accent1"/>
                          </a:solidFill>
                        </a:defRPr>
                      </a:pPr>
                      <a:t>[VALOR]</a:t>
                    </a:fld>
                    <a:r>
                      <a:rPr lang="en-US" baseline="0" dirty="0"/>
                      <a:t>, 98.40%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C71-4D5C-A9B8-D5BD9249BB89}"/>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Hoja11!$L$71:$L$72</c:f>
              <c:strCache>
                <c:ptCount val="2"/>
                <c:pt idx="0">
                  <c:v>Bancos Nacionales</c:v>
                </c:pt>
                <c:pt idx="1">
                  <c:v>FIC</c:v>
                </c:pt>
              </c:strCache>
            </c:strRef>
          </c:cat>
          <c:val>
            <c:numRef>
              <c:f>Hoja11!$M$71:$M$72</c:f>
              <c:numCache>
                <c:formatCode>_(* #,##0.00_);_(* \(#,##0.00\);_(* "-"??_);_(@_)</c:formatCode>
                <c:ptCount val="2"/>
                <c:pt idx="0">
                  <c:v>88</c:v>
                </c:pt>
                <c:pt idx="1">
                  <c:v>5408</c:v>
                </c:pt>
              </c:numCache>
            </c:numRef>
          </c:val>
          <c:extLst>
            <c:ext xmlns:c16="http://schemas.microsoft.com/office/drawing/2014/chart" uri="{C3380CC4-5D6E-409C-BE32-E72D297353CC}">
              <c16:uniqueId val="{00000004-4C71-4D5C-A9B8-D5BD9249BB8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'Ingresos Corrientes'!$B$2</c:f>
              <c:strCache>
                <c:ptCount val="1"/>
                <c:pt idx="0">
                  <c:v>Ingresos Corrientes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'Ingresos Corrientes'!$A$3:$A$8</c:f>
              <c:numCache>
                <c:formatCode>General</c:formatCode>
                <c:ptCount val="6"/>
                <c:pt idx="0">
                  <c:v>2015</c:v>
                </c:pt>
                <c:pt idx="1">
                  <c:v>2016</c:v>
                </c:pt>
                <c:pt idx="2">
                  <c:v>2017</c:v>
                </c:pt>
                <c:pt idx="3">
                  <c:v>2018</c:v>
                </c:pt>
                <c:pt idx="4">
                  <c:v>2019</c:v>
                </c:pt>
                <c:pt idx="5">
                  <c:v>2020</c:v>
                </c:pt>
              </c:numCache>
            </c:numRef>
          </c:cat>
          <c:val>
            <c:numRef>
              <c:f>'Ingresos Corrientes'!$B$3:$B$8</c:f>
              <c:numCache>
                <c:formatCode>_("$"* #,##0_);_("$"* \(#,##0\);_("$"* "-"_);_(@_)</c:formatCode>
                <c:ptCount val="6"/>
                <c:pt idx="0">
                  <c:v>113204</c:v>
                </c:pt>
                <c:pt idx="1">
                  <c:v>125945</c:v>
                </c:pt>
                <c:pt idx="2">
                  <c:v>197355</c:v>
                </c:pt>
                <c:pt idx="3">
                  <c:v>269135</c:v>
                </c:pt>
                <c:pt idx="4">
                  <c:v>674021</c:v>
                </c:pt>
                <c:pt idx="5">
                  <c:v>189316</c:v>
                </c:pt>
              </c:numCache>
            </c:numRef>
          </c:val>
          <c:extLst>
            <c:ext xmlns:c16="http://schemas.microsoft.com/office/drawing/2014/chart" uri="{C3380CC4-5D6E-409C-BE32-E72D297353CC}">
              <c16:uniqueId val="{00000000-9547-4535-B821-A9511C2065D8}"/>
            </c:ext>
          </c:extLst>
        </c:ser>
        <c:ser>
          <c:idx val="1"/>
          <c:order val="1"/>
          <c:tx>
            <c:strRef>
              <c:f>'Ingresos Corrientes'!$C$2</c:f>
              <c:strCache>
                <c:ptCount val="1"/>
                <c:pt idx="0">
                  <c:v>Ingresos Capital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'Ingresos Corrientes'!$A$3:$A$8</c:f>
              <c:numCache>
                <c:formatCode>General</c:formatCode>
                <c:ptCount val="6"/>
                <c:pt idx="0">
                  <c:v>2015</c:v>
                </c:pt>
                <c:pt idx="1">
                  <c:v>2016</c:v>
                </c:pt>
                <c:pt idx="2">
                  <c:v>2017</c:v>
                </c:pt>
                <c:pt idx="3">
                  <c:v>2018</c:v>
                </c:pt>
                <c:pt idx="4">
                  <c:v>2019</c:v>
                </c:pt>
                <c:pt idx="5">
                  <c:v>2020</c:v>
                </c:pt>
              </c:numCache>
            </c:numRef>
          </c:cat>
          <c:val>
            <c:numRef>
              <c:f>'Ingresos Corrientes'!$C$3:$C$8</c:f>
              <c:numCache>
                <c:formatCode>_("$"* #,##0_);_("$"* \(#,##0\);_("$"* "-"_);_(@_)</c:formatCode>
                <c:ptCount val="6"/>
                <c:pt idx="0">
                  <c:v>32308</c:v>
                </c:pt>
                <c:pt idx="1">
                  <c:v>42000</c:v>
                </c:pt>
                <c:pt idx="2">
                  <c:v>46333</c:v>
                </c:pt>
                <c:pt idx="3">
                  <c:v>196898</c:v>
                </c:pt>
                <c:pt idx="4">
                  <c:v>214910</c:v>
                </c:pt>
                <c:pt idx="5">
                  <c:v>130037</c:v>
                </c:pt>
              </c:numCache>
            </c:numRef>
          </c:val>
          <c:extLst>
            <c:ext xmlns:c16="http://schemas.microsoft.com/office/drawing/2014/chart" uri="{C3380CC4-5D6E-409C-BE32-E72D297353CC}">
              <c16:uniqueId val="{00000001-9547-4535-B821-A9511C2065D8}"/>
            </c:ext>
          </c:extLst>
        </c:ser>
        <c:dLbls>
          <c:showLegendKey val="0"/>
          <c:showVal val="0"/>
          <c:showCatName val="0"/>
          <c:showSerName val="0"/>
          <c:showPercent val="0"/>
          <c:showBubbleSize val="0"/>
        </c:dLbls>
        <c:gapWidth val="219"/>
        <c:overlap val="-27"/>
        <c:axId val="570973896"/>
        <c:axId val="570978816"/>
      </c:barChart>
      <c:catAx>
        <c:axId val="57097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crossAx val="570978816"/>
        <c:crosses val="autoZero"/>
        <c:auto val="1"/>
        <c:lblAlgn val="ctr"/>
        <c:lblOffset val="100"/>
        <c:noMultiLvlLbl val="0"/>
      </c:catAx>
      <c:valAx>
        <c:axId val="570978816"/>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crossAx val="57097389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legend>
    <c:plotVisOnly val="1"/>
    <c:dispBlanksAs val="gap"/>
    <c:showDLblsOverMax val="0"/>
  </c:chart>
  <c:spPr>
    <a:noFill/>
    <a:ln>
      <a:noFill/>
    </a:ln>
    <a:effectLst/>
  </c:spPr>
  <c:txPr>
    <a:bodyPr/>
    <a:lstStyle/>
    <a:p>
      <a:pPr>
        <a:defRPr sz="1100">
          <a:solidFill>
            <a:schemeClr val="tx1"/>
          </a:solidFill>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4833220100301892E-2"/>
          <c:y val="0.10660226217305273"/>
          <c:w val="0.95516677989969812"/>
          <c:h val="0.83556345840515389"/>
        </c:manualLayout>
      </c:layout>
      <c:lineChart>
        <c:grouping val="standard"/>
        <c:varyColors val="0"/>
        <c:ser>
          <c:idx val="0"/>
          <c:order val="0"/>
          <c:tx>
            <c:strRef>
              <c:f>'Ingresos Corrientes'!$B$51</c:f>
              <c:strCache>
                <c:ptCount val="1"/>
                <c:pt idx="0">
                  <c:v>Ingresos Corrientes</c:v>
                </c:pt>
              </c:strCache>
            </c:strRef>
          </c:tx>
          <c:spPr>
            <a:ln w="28575" cap="rnd">
              <a:solidFill>
                <a:schemeClr val="accent1"/>
              </a:solidFill>
              <a:round/>
            </a:ln>
            <a:effectLst/>
          </c:spPr>
          <c:marker>
            <c:symbol val="none"/>
          </c:marker>
          <c:cat>
            <c:strRef>
              <c:f>'Ingresos Corrientes'!$A$52:$A$63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 Corrientes'!$B$52:$B$63</c:f>
              <c:numCache>
                <c:formatCode>_("$"* #,##0_);_("$"* \(#,##0\);_("$"* "-"_);_(@_)</c:formatCode>
                <c:ptCount val="12"/>
                <c:pt idx="0">
                  <c:v>12046.428437470002</c:v>
                </c:pt>
                <c:pt idx="1">
                  <c:v>13273.760332209999</c:v>
                </c:pt>
                <c:pt idx="2">
                  <c:v>8622.5065523400008</c:v>
                </c:pt>
                <c:pt idx="3">
                  <c:v>9973.9082880999995</c:v>
                </c:pt>
                <c:pt idx="4">
                  <c:v>10751.097596149999</c:v>
                </c:pt>
                <c:pt idx="5">
                  <c:v>20804.009302160001</c:v>
                </c:pt>
                <c:pt idx="6">
                  <c:v>9924.5013674399979</c:v>
                </c:pt>
                <c:pt idx="7">
                  <c:v>13069.163705819999</c:v>
                </c:pt>
                <c:pt idx="8">
                  <c:v>14423.844843880001</c:v>
                </c:pt>
                <c:pt idx="9">
                  <c:v>20541</c:v>
                </c:pt>
                <c:pt idx="10">
                  <c:v>48092</c:v>
                </c:pt>
                <c:pt idx="11">
                  <c:v>7793.4476819499996</c:v>
                </c:pt>
              </c:numCache>
            </c:numRef>
          </c:val>
          <c:smooth val="0"/>
          <c:extLst>
            <c:ext xmlns:c16="http://schemas.microsoft.com/office/drawing/2014/chart" uri="{C3380CC4-5D6E-409C-BE32-E72D297353CC}">
              <c16:uniqueId val="{00000000-1820-4CEC-B705-8C48FD18858D}"/>
            </c:ext>
          </c:extLst>
        </c:ser>
        <c:ser>
          <c:idx val="1"/>
          <c:order val="1"/>
          <c:tx>
            <c:strRef>
              <c:f>'Ingresos Corrientes'!$D$51</c:f>
              <c:strCache>
                <c:ptCount val="1"/>
                <c:pt idx="0">
                  <c:v>ingresos de Capital </c:v>
                </c:pt>
              </c:strCache>
            </c:strRef>
          </c:tx>
          <c:spPr>
            <a:ln w="28575" cap="rnd">
              <a:solidFill>
                <a:schemeClr val="accent2"/>
              </a:solidFill>
              <a:round/>
            </a:ln>
            <a:effectLst/>
          </c:spPr>
          <c:marker>
            <c:symbol val="none"/>
          </c:marker>
          <c:cat>
            <c:strRef>
              <c:f>'Ingresos Corrientes'!$A$52:$A$63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 Corrientes'!$D$52:$D$63</c:f>
              <c:numCache>
                <c:formatCode>_("$"* #,##0_);_("$"* \(#,##0\);_("$"* "-"_);_(@_)</c:formatCode>
                <c:ptCount val="12"/>
                <c:pt idx="0">
                  <c:v>1569</c:v>
                </c:pt>
                <c:pt idx="1">
                  <c:v>5480</c:v>
                </c:pt>
                <c:pt idx="2">
                  <c:v>4375</c:v>
                </c:pt>
                <c:pt idx="3">
                  <c:v>7815</c:v>
                </c:pt>
                <c:pt idx="4">
                  <c:v>48967</c:v>
                </c:pt>
                <c:pt idx="5">
                  <c:v>2011</c:v>
                </c:pt>
                <c:pt idx="6">
                  <c:v>45662</c:v>
                </c:pt>
                <c:pt idx="7">
                  <c:v>1569</c:v>
                </c:pt>
                <c:pt idx="8">
                  <c:v>4426</c:v>
                </c:pt>
                <c:pt idx="9">
                  <c:v>835</c:v>
                </c:pt>
                <c:pt idx="10">
                  <c:v>7328</c:v>
                </c:pt>
                <c:pt idx="11">
                  <c:v>0</c:v>
                </c:pt>
              </c:numCache>
            </c:numRef>
          </c:val>
          <c:smooth val="0"/>
          <c:extLst>
            <c:ext xmlns:c16="http://schemas.microsoft.com/office/drawing/2014/chart" uri="{C3380CC4-5D6E-409C-BE32-E72D297353CC}">
              <c16:uniqueId val="{00000001-1820-4CEC-B705-8C48FD18858D}"/>
            </c:ext>
          </c:extLst>
        </c:ser>
        <c:ser>
          <c:idx val="2"/>
          <c:order val="2"/>
          <c:tx>
            <c:strRef>
              <c:f>'Ingresos Corrientes'!$F$51</c:f>
              <c:strCache>
                <c:ptCount val="1"/>
                <c:pt idx="0">
                  <c:v>Total Acumulado</c:v>
                </c:pt>
              </c:strCache>
            </c:strRef>
          </c:tx>
          <c:spPr>
            <a:ln w="28575" cap="rnd">
              <a:solidFill>
                <a:schemeClr val="accent3"/>
              </a:solidFill>
              <a:round/>
            </a:ln>
            <a:effectLst/>
          </c:spPr>
          <c:marker>
            <c:symbol val="none"/>
          </c:marker>
          <c:dLbls>
            <c:dLbl>
              <c:idx val="11"/>
              <c:layout>
                <c:manualLayout>
                  <c:x val="0"/>
                  <c:y val="-6.05039866387596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BE-4A85-988B-3FB00D92728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 Corrientes'!$A$52:$A$63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 Corrientes'!$F$52:$F$63</c:f>
              <c:numCache>
                <c:formatCode>_("$"* #,##0_);_("$"* \(#,##0\);_("$"* "-"_);_(@_)</c:formatCode>
                <c:ptCount val="12"/>
                <c:pt idx="0">
                  <c:v>13615.428437470002</c:v>
                </c:pt>
                <c:pt idx="1">
                  <c:v>32369.188769679997</c:v>
                </c:pt>
                <c:pt idx="2">
                  <c:v>45366.695322019994</c:v>
                </c:pt>
                <c:pt idx="3">
                  <c:v>63155.603610119993</c:v>
                </c:pt>
                <c:pt idx="4">
                  <c:v>122873.70120626999</c:v>
                </c:pt>
                <c:pt idx="5">
                  <c:v>145688.71050843</c:v>
                </c:pt>
                <c:pt idx="6">
                  <c:v>201275.21187587001</c:v>
                </c:pt>
                <c:pt idx="7">
                  <c:v>215913.37558168999</c:v>
                </c:pt>
                <c:pt idx="8">
                  <c:v>234763.22042557001</c:v>
                </c:pt>
                <c:pt idx="9">
                  <c:v>256139.22042557001</c:v>
                </c:pt>
                <c:pt idx="10">
                  <c:v>311559.22042557003</c:v>
                </c:pt>
                <c:pt idx="11">
                  <c:v>319352.66810752003</c:v>
                </c:pt>
              </c:numCache>
            </c:numRef>
          </c:val>
          <c:smooth val="0"/>
          <c:extLst>
            <c:ext xmlns:c16="http://schemas.microsoft.com/office/drawing/2014/chart" uri="{C3380CC4-5D6E-409C-BE32-E72D297353CC}">
              <c16:uniqueId val="{00000002-1820-4CEC-B705-8C48FD18858D}"/>
            </c:ext>
          </c:extLst>
        </c:ser>
        <c:dLbls>
          <c:showLegendKey val="0"/>
          <c:showVal val="0"/>
          <c:showCatName val="0"/>
          <c:showSerName val="0"/>
          <c:showPercent val="0"/>
          <c:showBubbleSize val="0"/>
        </c:dLbls>
        <c:smooth val="0"/>
        <c:axId val="570986360"/>
        <c:axId val="570983080"/>
      </c:lineChart>
      <c:catAx>
        <c:axId val="57098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crossAx val="570983080"/>
        <c:crosses val="autoZero"/>
        <c:auto val="1"/>
        <c:lblAlgn val="ctr"/>
        <c:lblOffset val="100"/>
        <c:noMultiLvlLbl val="0"/>
      </c:catAx>
      <c:valAx>
        <c:axId val="570983080"/>
        <c:scaling>
          <c:orientation val="minMax"/>
        </c:scaling>
        <c:delete val="1"/>
        <c:axPos val="l"/>
        <c:numFmt formatCode="_(&quot;$&quot;* #,##0_);_(&quot;$&quot;* \(#,##0\);_(&quot;$&quot;* &quot;-&quot;_);_(@_)" sourceLinked="1"/>
        <c:majorTickMark val="none"/>
        <c:minorTickMark val="none"/>
        <c:tickLblPos val="nextTo"/>
        <c:crossAx val="57098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'Ingresos Corrientes'!$B$21</c:f>
              <c:strCache>
                <c:ptCount val="1"/>
                <c:pt idx="0">
                  <c:v>Mensual</c:v>
                </c:pt>
              </c:strCache>
            </c:strRef>
          </c:tx>
          <c:spPr>
            <a:ln w="28575" cap="rnd">
              <a:solidFill>
                <a:srgbClr val="FFC00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EF64-42E9-A468-32E319A267F7}"/>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64-42E9-A468-32E319A267F7}"/>
                </c:ext>
              </c:extLst>
            </c:dLbl>
            <c:dLbl>
              <c:idx val="11"/>
              <c:layout>
                <c:manualLayout>
                  <c:x val="-1.6538175042606293E-4"/>
                  <c:y val="-8.63120360696595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F64-42E9-A468-32E319A267F7}"/>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 Corrientes'!$A$22:$A$33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 Corrientes'!$B$22:$B$33</c:f>
              <c:numCache>
                <c:formatCode>_("$"* #,##0_);_("$"* \(#,##0\);_("$"* "-"_);_(@_)</c:formatCode>
                <c:ptCount val="12"/>
                <c:pt idx="0">
                  <c:v>12046.428437470002</c:v>
                </c:pt>
                <c:pt idx="1">
                  <c:v>13273.760332209999</c:v>
                </c:pt>
                <c:pt idx="2">
                  <c:v>8622.5065523400008</c:v>
                </c:pt>
                <c:pt idx="3">
                  <c:v>9973.9082880999995</c:v>
                </c:pt>
                <c:pt idx="4">
                  <c:v>10751.097596149999</c:v>
                </c:pt>
                <c:pt idx="5">
                  <c:v>20804.009302160001</c:v>
                </c:pt>
                <c:pt idx="6">
                  <c:v>9924.5013674399979</c:v>
                </c:pt>
                <c:pt idx="7">
                  <c:v>13069.163705819999</c:v>
                </c:pt>
                <c:pt idx="8">
                  <c:v>14423.844843880001</c:v>
                </c:pt>
                <c:pt idx="9">
                  <c:v>20541.022220089999</c:v>
                </c:pt>
                <c:pt idx="10">
                  <c:v>48092.443436940004</c:v>
                </c:pt>
                <c:pt idx="11">
                  <c:v>7793.4476819499996</c:v>
                </c:pt>
              </c:numCache>
            </c:numRef>
          </c:val>
          <c:smooth val="0"/>
          <c:extLst>
            <c:ext xmlns:c16="http://schemas.microsoft.com/office/drawing/2014/chart" uri="{C3380CC4-5D6E-409C-BE32-E72D297353CC}">
              <c16:uniqueId val="{00000003-EF64-42E9-A468-32E319A267F7}"/>
            </c:ext>
          </c:extLst>
        </c:ser>
        <c:ser>
          <c:idx val="1"/>
          <c:order val="1"/>
          <c:tx>
            <c:strRef>
              <c:f>'Ingresos Corrientes'!$C$21</c:f>
              <c:strCache>
                <c:ptCount val="1"/>
                <c:pt idx="0">
                  <c:v>Acumulado</c:v>
                </c:pt>
              </c:strCache>
            </c:strRef>
          </c:tx>
          <c:spPr>
            <a:ln w="28575" cap="rnd">
              <a:solidFill>
                <a:schemeClr val="accent1"/>
              </a:solidFill>
              <a:round/>
            </a:ln>
            <a:effectLst/>
          </c:spPr>
          <c:marker>
            <c:symbol val="none"/>
          </c:marker>
          <c:dLbls>
            <c:dLbl>
              <c:idx val="10"/>
              <c:layout>
                <c:manualLayout>
                  <c:x val="-0.13326313792256758"/>
                  <c:y val="3.03361153382412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F64-42E9-A468-32E319A267F7}"/>
                </c:ext>
              </c:extLst>
            </c:dLbl>
            <c:dLbl>
              <c:idx val="11"/>
              <c:layout>
                <c:manualLayout>
                  <c:x val="-4.5827744419033742E-2"/>
                  <c:y val="-2.33354733371086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F64-42E9-A468-32E319A267F7}"/>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 Corrientes'!$A$22:$A$33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 Corrientes'!$C$22:$C$33</c:f>
              <c:numCache>
                <c:formatCode>_("$"* #,##0_);_("$"* \(#,##0\);_("$"* "-"_);_(@_)</c:formatCode>
                <c:ptCount val="12"/>
                <c:pt idx="0">
                  <c:v>12046.428437470002</c:v>
                </c:pt>
                <c:pt idx="1">
                  <c:v>25320.18876968</c:v>
                </c:pt>
                <c:pt idx="2">
                  <c:v>33942.695322020001</c:v>
                </c:pt>
                <c:pt idx="3">
                  <c:v>43916.603610120001</c:v>
                </c:pt>
                <c:pt idx="4">
                  <c:v>54667.701206270001</c:v>
                </c:pt>
                <c:pt idx="5">
                  <c:v>75471.710508429998</c:v>
                </c:pt>
                <c:pt idx="6">
                  <c:v>85396.211875869994</c:v>
                </c:pt>
                <c:pt idx="7">
                  <c:v>98465.375581689994</c:v>
                </c:pt>
                <c:pt idx="8">
                  <c:v>112889.22042556999</c:v>
                </c:pt>
                <c:pt idx="9">
                  <c:v>133430.24264565998</c:v>
                </c:pt>
                <c:pt idx="10">
                  <c:v>181522.68608259998</c:v>
                </c:pt>
                <c:pt idx="11">
                  <c:v>189316.13376454997</c:v>
                </c:pt>
              </c:numCache>
            </c:numRef>
          </c:val>
          <c:smooth val="0"/>
          <c:extLst>
            <c:ext xmlns:c16="http://schemas.microsoft.com/office/drawing/2014/chart" uri="{C3380CC4-5D6E-409C-BE32-E72D297353CC}">
              <c16:uniqueId val="{00000005-EF64-42E9-A468-32E319A267F7}"/>
            </c:ext>
          </c:extLst>
        </c:ser>
        <c:dLbls>
          <c:showLegendKey val="0"/>
          <c:showVal val="0"/>
          <c:showCatName val="0"/>
          <c:showSerName val="0"/>
          <c:showPercent val="0"/>
          <c:showBubbleSize val="0"/>
        </c:dLbls>
        <c:smooth val="0"/>
        <c:axId val="1395039152"/>
        <c:axId val="924497344"/>
      </c:lineChart>
      <c:catAx>
        <c:axId val="13950391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crossAx val="924497344"/>
        <c:crosses val="autoZero"/>
        <c:auto val="1"/>
        <c:lblAlgn val="ctr"/>
        <c:lblOffset val="100"/>
        <c:noMultiLvlLbl val="0"/>
      </c:catAx>
      <c:valAx>
        <c:axId val="924497344"/>
        <c:scaling>
          <c:orientation val="minMax"/>
        </c:scaling>
        <c:delete val="1"/>
        <c:axPos val="l"/>
        <c:numFmt formatCode="_(&quot;$&quot;* #,##0_);_(&quot;$&quot;* \(#,##0\);_(&quot;$&quot;* &quot;-&quot;_);_(@_)" sourceLinked="1"/>
        <c:majorTickMark val="none"/>
        <c:minorTickMark val="none"/>
        <c:tickLblPos val="nextTo"/>
        <c:crossAx val="139503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'Ingresos Corrientes'!$B$2</c:f>
              <c:strCache>
                <c:ptCount val="1"/>
                <c:pt idx="0">
                  <c:v>Ingresos Corrientes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'Ingresos Corrientes'!$A$3:$A$7</c:f>
              <c:numCache>
                <c:formatCode>General</c:formatCode>
                <c:ptCount val="5"/>
                <c:pt idx="0">
                  <c:v>2015</c:v>
                </c:pt>
                <c:pt idx="1">
                  <c:v>2016</c:v>
                </c:pt>
                <c:pt idx="2">
                  <c:v>2017</c:v>
                </c:pt>
                <c:pt idx="3">
                  <c:v>2018</c:v>
                </c:pt>
                <c:pt idx="4">
                  <c:v>2019</c:v>
                </c:pt>
              </c:numCache>
            </c:numRef>
          </c:cat>
          <c:val>
            <c:numRef>
              <c:f>'Ingresos Corrientes'!$B$3:$B$7</c:f>
              <c:numCache>
                <c:formatCode>_("$"* #,##0_);_("$"* \(#,##0\);_("$"* "-"_);_(@_)</c:formatCode>
                <c:ptCount val="5"/>
                <c:pt idx="0">
                  <c:v>113204</c:v>
                </c:pt>
                <c:pt idx="1">
                  <c:v>125945</c:v>
                </c:pt>
                <c:pt idx="2">
                  <c:v>197355</c:v>
                </c:pt>
                <c:pt idx="3">
                  <c:v>269135</c:v>
                </c:pt>
                <c:pt idx="4">
                  <c:v>674021</c:v>
                </c:pt>
              </c:numCache>
            </c:numRef>
          </c:val>
          <c:extLst>
            <c:ext xmlns:c16="http://schemas.microsoft.com/office/drawing/2014/chart" uri="{C3380CC4-5D6E-409C-BE32-E72D297353CC}">
              <c16:uniqueId val="{00000000-ABDC-4E23-A9C4-08DDB311FDFF}"/>
            </c:ext>
          </c:extLst>
        </c:ser>
        <c:dLbls>
          <c:showLegendKey val="0"/>
          <c:showVal val="0"/>
          <c:showCatName val="0"/>
          <c:showSerName val="0"/>
          <c:showPercent val="0"/>
          <c:showBubbleSize val="0"/>
        </c:dLbls>
        <c:gapWidth val="219"/>
        <c:overlap val="-27"/>
        <c:axId val="1063449664"/>
        <c:axId val="1394313408"/>
      </c:barChart>
      <c:catAx>
        <c:axId val="106344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crossAx val="1394313408"/>
        <c:crosses val="autoZero"/>
        <c:auto val="1"/>
        <c:lblAlgn val="ctr"/>
        <c:lblOffset val="100"/>
        <c:noMultiLvlLbl val="0"/>
      </c:catAx>
      <c:valAx>
        <c:axId val="1394313408"/>
        <c:scaling>
          <c:orientation val="minMax"/>
        </c:scaling>
        <c:delete val="1"/>
        <c:axPos val="l"/>
        <c:numFmt formatCode="_(&quot;$&quot;* #,##0_);_(&quot;$&quot;* \(#,##0\);_(&quot;$&quot;* &quot;-&quot;_);_(@_)" sourceLinked="1"/>
        <c:majorTickMark val="none"/>
        <c:minorTickMark val="none"/>
        <c:tickLblPos val="nextTo"/>
        <c:crossAx val="10634496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077161186370517E-2"/>
          <c:y val="0"/>
          <c:w val="0.97492283881362951"/>
          <c:h val="0.85365798505955981"/>
        </c:manualLayout>
      </c:layout>
      <c:barChart>
        <c:barDir val="col"/>
        <c:grouping val="clustered"/>
        <c:varyColors val="0"/>
        <c:ser>
          <c:idx val="0"/>
          <c:order val="0"/>
          <c:tx>
            <c:strRef>
              <c:f>Hoja1!$B$16</c:f>
              <c:strCache>
                <c:ptCount val="1"/>
                <c:pt idx="0">
                  <c:v>Unidades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Hoja1!$A$17:$A$22</c:f>
              <c:strCache>
                <c:ptCount val="6"/>
                <c:pt idx="0">
                  <c:v>2015</c:v>
                </c:pt>
                <c:pt idx="1">
                  <c:v>2016</c:v>
                </c:pt>
                <c:pt idx="2">
                  <c:v>2017</c:v>
                </c:pt>
                <c:pt idx="3">
                  <c:v>2018</c:v>
                </c:pt>
                <c:pt idx="4">
                  <c:v>2019</c:v>
                </c:pt>
                <c:pt idx="5">
                  <c:v>2020</c:v>
                </c:pt>
              </c:strCache>
            </c:strRef>
          </c:cat>
          <c:val>
            <c:numRef>
              <c:f>Hoja1!$B$17:$B$22</c:f>
              <c:numCache>
                <c:formatCode>General</c:formatCode>
                <c:ptCount val="6"/>
                <c:pt idx="0">
                  <c:v>25</c:v>
                </c:pt>
                <c:pt idx="1">
                  <c:v>78</c:v>
                </c:pt>
                <c:pt idx="2">
                  <c:v>147</c:v>
                </c:pt>
                <c:pt idx="3">
                  <c:v>142</c:v>
                </c:pt>
                <c:pt idx="4">
                  <c:v>210</c:v>
                </c:pt>
                <c:pt idx="5">
                  <c:v>464</c:v>
                </c:pt>
              </c:numCache>
            </c:numRef>
          </c:val>
          <c:extLst>
            <c:ext xmlns:c16="http://schemas.microsoft.com/office/drawing/2014/chart" uri="{C3380CC4-5D6E-409C-BE32-E72D297353CC}">
              <c16:uniqueId val="{00000000-FC88-524D-9BC3-343223309EFF}"/>
            </c:ext>
          </c:extLst>
        </c:ser>
        <c:ser>
          <c:idx val="1"/>
          <c:order val="1"/>
          <c:tx>
            <c:strRef>
              <c:f>Hoja1!$C$16</c:f>
              <c:strCache>
                <c:ptCount val="1"/>
                <c:pt idx="0">
                  <c:v>FMI</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Hoja1!$A$17:$A$22</c:f>
              <c:strCache>
                <c:ptCount val="6"/>
                <c:pt idx="0">
                  <c:v>2015</c:v>
                </c:pt>
                <c:pt idx="1">
                  <c:v>2016</c:v>
                </c:pt>
                <c:pt idx="2">
                  <c:v>2017</c:v>
                </c:pt>
                <c:pt idx="3">
                  <c:v>2018</c:v>
                </c:pt>
                <c:pt idx="4">
                  <c:v>2019</c:v>
                </c:pt>
                <c:pt idx="5">
                  <c:v>2020</c:v>
                </c:pt>
              </c:strCache>
            </c:strRef>
          </c:cat>
          <c:val>
            <c:numRef>
              <c:f>Hoja1!$C$17:$C$22</c:f>
              <c:numCache>
                <c:formatCode>General</c:formatCode>
                <c:ptCount val="6"/>
                <c:pt idx="0">
                  <c:v>38</c:v>
                </c:pt>
                <c:pt idx="1">
                  <c:v>127</c:v>
                </c:pt>
                <c:pt idx="2">
                  <c:v>160</c:v>
                </c:pt>
                <c:pt idx="3">
                  <c:v>185</c:v>
                </c:pt>
                <c:pt idx="4">
                  <c:v>272</c:v>
                </c:pt>
                <c:pt idx="5">
                  <c:v>535</c:v>
                </c:pt>
              </c:numCache>
            </c:numRef>
          </c:val>
          <c:extLst>
            <c:ext xmlns:c16="http://schemas.microsoft.com/office/drawing/2014/chart" uri="{C3380CC4-5D6E-409C-BE32-E72D297353CC}">
              <c16:uniqueId val="{00000001-FC88-524D-9BC3-343223309EFF}"/>
            </c:ext>
          </c:extLst>
        </c:ser>
        <c:dLbls>
          <c:showLegendKey val="0"/>
          <c:showVal val="0"/>
          <c:showCatName val="0"/>
          <c:showSerName val="0"/>
          <c:showPercent val="0"/>
          <c:showBubbleSize val="0"/>
        </c:dLbls>
        <c:gapWidth val="219"/>
        <c:overlap val="-27"/>
        <c:axId val="678238576"/>
        <c:axId val="678230256"/>
      </c:barChart>
      <c:lineChart>
        <c:grouping val="stacked"/>
        <c:varyColors val="0"/>
        <c:ser>
          <c:idx val="2"/>
          <c:order val="2"/>
          <c:tx>
            <c:strRef>
              <c:f>Hoja1!$D$16</c:f>
              <c:strCache>
                <c:ptCount val="1"/>
                <c:pt idx="0">
                  <c:v>Vr. Venta</c:v>
                </c:pt>
              </c:strCache>
            </c:strRef>
          </c:tx>
          <c:spPr>
            <a:ln w="50800" cap="rnd">
              <a:solidFill>
                <a:srgbClr val="161745"/>
              </a:solidFill>
              <a:round/>
            </a:ln>
            <a:effectLst/>
          </c:spPr>
          <c:marker>
            <c:symbol val="circle"/>
            <c:size val="5"/>
            <c:spPr>
              <a:solidFill>
                <a:schemeClr val="accent6"/>
              </a:solidFill>
              <a:ln w="9525">
                <a:solidFill>
                  <a:srgbClr val="161745"/>
                </a:solidFill>
              </a:ln>
              <a:effectLst/>
            </c:spPr>
          </c:marker>
          <c:dPt>
            <c:idx val="1"/>
            <c:marker>
              <c:symbol val="circle"/>
              <c:size val="5"/>
              <c:spPr>
                <a:solidFill>
                  <a:schemeClr val="accent6"/>
                </a:solidFill>
                <a:ln w="9525">
                  <a:solidFill>
                    <a:srgbClr val="161745"/>
                  </a:solidFill>
                </a:ln>
                <a:effectLst/>
              </c:spPr>
            </c:marker>
            <c:bubble3D val="0"/>
            <c:spPr>
              <a:ln w="50800" cap="rnd">
                <a:solidFill>
                  <a:srgbClr val="FE683F"/>
                </a:solidFill>
                <a:round/>
              </a:ln>
              <a:effectLst/>
            </c:spPr>
            <c:extLst>
              <c:ext xmlns:c16="http://schemas.microsoft.com/office/drawing/2014/chart" uri="{C3380CC4-5D6E-409C-BE32-E72D297353CC}">
                <c16:uniqueId val="{00000004-FEAE-47F4-862E-F88A5741B97D}"/>
              </c:ext>
            </c:extLst>
          </c:dPt>
          <c:dPt>
            <c:idx val="2"/>
            <c:marker>
              <c:symbol val="circle"/>
              <c:size val="5"/>
              <c:spPr>
                <a:solidFill>
                  <a:schemeClr val="accent6"/>
                </a:solidFill>
                <a:ln w="9525">
                  <a:solidFill>
                    <a:srgbClr val="161745"/>
                  </a:solidFill>
                </a:ln>
                <a:effectLst/>
              </c:spPr>
            </c:marker>
            <c:bubble3D val="0"/>
            <c:spPr>
              <a:ln w="50800" cap="rnd">
                <a:solidFill>
                  <a:srgbClr val="FE683F"/>
                </a:solidFill>
                <a:round/>
              </a:ln>
              <a:effectLst/>
            </c:spPr>
            <c:extLst>
              <c:ext xmlns:c16="http://schemas.microsoft.com/office/drawing/2014/chart" uri="{C3380CC4-5D6E-409C-BE32-E72D297353CC}">
                <c16:uniqueId val="{00000003-FEAE-47F4-862E-F88A5741B97D}"/>
              </c:ext>
            </c:extLst>
          </c:dPt>
          <c:dPt>
            <c:idx val="3"/>
            <c:marker>
              <c:symbol val="circle"/>
              <c:size val="5"/>
              <c:spPr>
                <a:solidFill>
                  <a:schemeClr val="accent6"/>
                </a:solidFill>
                <a:ln w="9525">
                  <a:solidFill>
                    <a:srgbClr val="161745"/>
                  </a:solidFill>
                </a:ln>
                <a:effectLst/>
              </c:spPr>
            </c:marker>
            <c:bubble3D val="0"/>
            <c:spPr>
              <a:ln w="50800" cap="rnd">
                <a:solidFill>
                  <a:srgbClr val="FE683F"/>
                </a:solidFill>
                <a:round/>
              </a:ln>
              <a:effectLst/>
            </c:spPr>
            <c:extLst>
              <c:ext xmlns:c16="http://schemas.microsoft.com/office/drawing/2014/chart" uri="{C3380CC4-5D6E-409C-BE32-E72D297353CC}">
                <c16:uniqueId val="{00000002-FEAE-47F4-862E-F88A5741B97D}"/>
              </c:ext>
            </c:extLst>
          </c:dPt>
          <c:dPt>
            <c:idx val="4"/>
            <c:marker>
              <c:symbol val="circle"/>
              <c:size val="5"/>
              <c:spPr>
                <a:solidFill>
                  <a:schemeClr val="accent6"/>
                </a:solidFill>
                <a:ln w="9525">
                  <a:solidFill>
                    <a:srgbClr val="161745"/>
                  </a:solidFill>
                </a:ln>
                <a:effectLst/>
              </c:spPr>
            </c:marker>
            <c:bubble3D val="0"/>
            <c:spPr>
              <a:ln w="50800" cap="rnd">
                <a:solidFill>
                  <a:srgbClr val="FE683F"/>
                </a:solidFill>
                <a:round/>
              </a:ln>
              <a:effectLst/>
            </c:spPr>
            <c:extLst>
              <c:ext xmlns:c16="http://schemas.microsoft.com/office/drawing/2014/chart" uri="{C3380CC4-5D6E-409C-BE32-E72D297353CC}">
                <c16:uniqueId val="{00000001-FEAE-47F4-862E-F88A5741B97D}"/>
              </c:ext>
            </c:extLst>
          </c:dPt>
          <c:dPt>
            <c:idx val="5"/>
            <c:marker>
              <c:symbol val="circle"/>
              <c:size val="5"/>
              <c:spPr>
                <a:solidFill>
                  <a:schemeClr val="accent6"/>
                </a:solidFill>
                <a:ln w="9525">
                  <a:solidFill>
                    <a:srgbClr val="161745"/>
                  </a:solidFill>
                </a:ln>
                <a:effectLst/>
              </c:spPr>
            </c:marker>
            <c:bubble3D val="0"/>
            <c:spPr>
              <a:ln w="50800" cap="rnd">
                <a:solidFill>
                  <a:srgbClr val="FE683F"/>
                </a:solidFill>
                <a:round/>
              </a:ln>
              <a:effectLst/>
            </c:spPr>
            <c:extLst>
              <c:ext xmlns:c16="http://schemas.microsoft.com/office/drawing/2014/chart" uri="{C3380CC4-5D6E-409C-BE32-E72D297353CC}">
                <c16:uniqueId val="{00000000-FEAE-47F4-862E-F88A5741B97D}"/>
              </c:ext>
            </c:extLst>
          </c:dPt>
          <c:dLbls>
            <c:dLbl>
              <c:idx val="5"/>
              <c:layout>
                <c:manualLayout>
                  <c:x val="0"/>
                  <c:y val="-1.2820512820512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AE-47F4-862E-F88A5741B97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Hoja1!$A$17:$A$22</c:f>
              <c:strCache>
                <c:ptCount val="6"/>
                <c:pt idx="0">
                  <c:v>2015</c:v>
                </c:pt>
                <c:pt idx="1">
                  <c:v>2016</c:v>
                </c:pt>
                <c:pt idx="2">
                  <c:v>2017</c:v>
                </c:pt>
                <c:pt idx="3">
                  <c:v>2018</c:v>
                </c:pt>
                <c:pt idx="4">
                  <c:v>2019</c:v>
                </c:pt>
                <c:pt idx="5">
                  <c:v>2020</c:v>
                </c:pt>
              </c:strCache>
            </c:strRef>
          </c:cat>
          <c:val>
            <c:numRef>
              <c:f>Hoja1!$D$17:$D$22</c:f>
              <c:numCache>
                <c:formatCode>"$"#,##0.0</c:formatCode>
                <c:ptCount val="6"/>
                <c:pt idx="0">
                  <c:v>9.9172515000000008</c:v>
                </c:pt>
                <c:pt idx="1">
                  <c:v>21.635621886999999</c:v>
                </c:pt>
                <c:pt idx="2">
                  <c:v>46.480700681000002</c:v>
                </c:pt>
                <c:pt idx="3">
                  <c:v>100.573605663</c:v>
                </c:pt>
                <c:pt idx="4">
                  <c:v>51.747908827000003</c:v>
                </c:pt>
                <c:pt idx="5">
                  <c:v>120.48421332700001</c:v>
                </c:pt>
              </c:numCache>
            </c:numRef>
          </c:val>
          <c:smooth val="0"/>
          <c:extLst>
            <c:ext xmlns:c16="http://schemas.microsoft.com/office/drawing/2014/chart" uri="{C3380CC4-5D6E-409C-BE32-E72D297353CC}">
              <c16:uniqueId val="{00000002-FC88-524D-9BC3-343223309EFF}"/>
            </c:ext>
          </c:extLst>
        </c:ser>
        <c:dLbls>
          <c:showLegendKey val="0"/>
          <c:showVal val="0"/>
          <c:showCatName val="0"/>
          <c:showSerName val="0"/>
          <c:showPercent val="0"/>
          <c:showBubbleSize val="0"/>
        </c:dLbls>
        <c:marker val="1"/>
        <c:smooth val="0"/>
        <c:axId val="678238576"/>
        <c:axId val="678230256"/>
      </c:lineChart>
      <c:catAx>
        <c:axId val="67823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crossAx val="678230256"/>
        <c:crosses val="autoZero"/>
        <c:auto val="1"/>
        <c:lblAlgn val="ctr"/>
        <c:lblOffset val="100"/>
        <c:noMultiLvlLbl val="0"/>
      </c:catAx>
      <c:valAx>
        <c:axId val="678230256"/>
        <c:scaling>
          <c:orientation val="minMax"/>
        </c:scaling>
        <c:delete val="1"/>
        <c:axPos val="l"/>
        <c:numFmt formatCode="General" sourceLinked="1"/>
        <c:majorTickMark val="none"/>
        <c:minorTickMark val="none"/>
        <c:tickLblPos val="nextTo"/>
        <c:crossAx val="67823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legend>
    <c:plotVisOnly val="1"/>
    <c:dispBlanksAs val="gap"/>
    <c:showDLblsOverMax val="0"/>
  </c:chart>
  <c:spPr>
    <a:noFill/>
    <a:ln w="9525" cap="flat" cmpd="sng" algn="ctr">
      <a:noFill/>
      <a:round/>
    </a:ln>
    <a:effectLst/>
  </c:spPr>
  <c:txPr>
    <a:bodyPr/>
    <a:lstStyle/>
    <a:p>
      <a:pPr>
        <a:defRPr sz="1600">
          <a:solidFill>
            <a:schemeClr val="tx1"/>
          </a:solidFill>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manualLayout>
          <c:layoutTarget val="inner"/>
          <c:xMode val="edge"/>
          <c:yMode val="edge"/>
          <c:x val="1.006614897900489E-2"/>
          <c:y val="2.3744385990914246E-2"/>
          <c:w val="0.96836353178027035"/>
          <c:h val="0.85695018743957674"/>
        </c:manualLayout>
      </c:layout>
      <c:lineChart>
        <c:grouping val="standard"/>
        <c:varyColors val="0"/>
        <c:ser>
          <c:idx val="0"/>
          <c:order val="0"/>
          <c:tx>
            <c:strRef>
              <c:f>'venta inmuebles'!$B$1</c:f>
              <c:strCache>
                <c:ptCount val="1"/>
                <c:pt idx="0">
                  <c:v>Mensual</c:v>
                </c:pt>
              </c:strCache>
            </c:strRef>
          </c:tx>
          <c:spPr>
            <a:ln w="28575" cap="rnd">
              <a:solidFill>
                <a:srgbClr val="FFC000"/>
              </a:solidFill>
              <a:round/>
            </a:ln>
            <a:effectLst/>
          </c:spPr>
          <c:marker>
            <c:symbol val="none"/>
          </c:marker>
          <c:dLbls>
            <c:dLbl>
              <c:idx val="3"/>
              <c:layout>
                <c:manualLayout>
                  <c:x val="-5.6093360315767192E-2"/>
                  <c:y val="-3.87185146506245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884-4D60-BF42-3C9FEBB3AFEA}"/>
                </c:ext>
              </c:extLst>
            </c:dLbl>
            <c:dLbl>
              <c:idx val="4"/>
              <c:layout>
                <c:manualLayout>
                  <c:x val="-6.3540699709788331E-2"/>
                  <c:y val="-3.87185146506243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884-4D60-BF42-3C9FEBB3AFEA}"/>
                </c:ext>
              </c:extLst>
            </c:dLbl>
            <c:dLbl>
              <c:idx val="5"/>
              <c:layout>
                <c:manualLayout>
                  <c:x val="-4.7156553042941772E-2"/>
                  <c:y val="-3.1752648491789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884-4D60-BF42-3C9FEBB3AFEA}"/>
                </c:ext>
              </c:extLst>
            </c:dLbl>
            <c:dLbl>
              <c:idx val="6"/>
              <c:layout>
                <c:manualLayout>
                  <c:x val="-4.119868152772492E-2"/>
                  <c:y val="-5.9616113127129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884-4D60-BF42-3C9FEBB3AFEA}"/>
                </c:ext>
              </c:extLst>
            </c:dLbl>
            <c:dLbl>
              <c:idx val="7"/>
              <c:spPr>
                <a:noFill/>
                <a:ln>
                  <a:noFill/>
                </a:ln>
                <a:effectLst/>
              </c:spPr>
              <c:txPr>
                <a:bodyPr rot="0" spcFirstLastPara="1" vertOverflow="ellipsis" vert="horz" wrap="square" anchor="ctr" anchorCtr="1"/>
                <a:lstStyle/>
                <a:p>
                  <a:pPr>
                    <a:defRPr sz="1400" b="1" i="0" u="none" strike="noStrike" kern="1200" baseline="0">
                      <a:solidFill>
                        <a:srgbClr val="FFC000"/>
                      </a:solidFill>
                      <a:latin typeface="+mn-lt"/>
                      <a:ea typeface="+mn-ea"/>
                      <a:cs typeface="+mn-cs"/>
                    </a:defRPr>
                  </a:pPr>
                  <a:endParaRPr lang="es-CO"/>
                </a:p>
              </c:txPr>
              <c:dLblPos val="b"/>
              <c:showLegendKey val="0"/>
              <c:showVal val="1"/>
              <c:showCatName val="0"/>
              <c:showSerName val="0"/>
              <c:showPercent val="0"/>
              <c:showBubbleSize val="0"/>
              <c:extLst>
                <c:ext xmlns:c16="http://schemas.microsoft.com/office/drawing/2014/chart" uri="{C3380CC4-5D6E-409C-BE32-E72D297353CC}">
                  <c16:uniqueId val="{00000004-9884-4D60-BF42-3C9FEBB3AFEA}"/>
                </c:ext>
              </c:extLst>
            </c:dLbl>
            <c:dLbl>
              <c:idx val="8"/>
              <c:spPr>
                <a:noFill/>
                <a:ln>
                  <a:noFill/>
                </a:ln>
                <a:effectLst/>
              </c:spPr>
              <c:txPr>
                <a:bodyPr rot="0" spcFirstLastPara="1" vertOverflow="ellipsis" vert="horz" wrap="square" anchor="ctr" anchorCtr="1"/>
                <a:lstStyle/>
                <a:p>
                  <a:pPr>
                    <a:defRPr sz="1400" b="1" i="0" u="none" strike="noStrike" kern="1200" baseline="0">
                      <a:solidFill>
                        <a:srgbClr val="FFC000"/>
                      </a:solidFill>
                      <a:latin typeface="+mn-lt"/>
                      <a:ea typeface="+mn-ea"/>
                      <a:cs typeface="+mn-cs"/>
                    </a:defRPr>
                  </a:pPr>
                  <a:endParaRPr lang="es-CO"/>
                </a:p>
              </c:txPr>
              <c:dLblPos val="b"/>
              <c:showLegendKey val="0"/>
              <c:showVal val="1"/>
              <c:showCatName val="0"/>
              <c:showSerName val="0"/>
              <c:showPercent val="0"/>
              <c:showBubbleSize val="0"/>
              <c:extLst>
                <c:ext xmlns:c16="http://schemas.microsoft.com/office/drawing/2014/chart" uri="{C3380CC4-5D6E-409C-BE32-E72D297353CC}">
                  <c16:uniqueId val="{00000005-9884-4D60-BF42-3C9FEBB3AFEA}"/>
                </c:ext>
              </c:extLst>
            </c:dLbl>
            <c:dLbl>
              <c:idx val="9"/>
              <c:layout>
                <c:manualLayout>
                  <c:x val="-8.1473892970591225E-2"/>
                  <c:y val="-4.4871787839828314E-2"/>
                </c:manualLayout>
              </c:layout>
              <c:spPr>
                <a:noFill/>
                <a:ln>
                  <a:noFill/>
                </a:ln>
                <a:effectLst/>
              </c:spPr>
              <c:txPr>
                <a:bodyPr rot="0" spcFirstLastPara="1" vertOverflow="ellipsis" vert="horz" wrap="square" anchor="ctr" anchorCtr="1"/>
                <a:lstStyle/>
                <a:p>
                  <a:pPr>
                    <a:defRPr sz="1400" b="1" i="0" u="none" strike="noStrike" kern="1200" baseline="0">
                      <a:solidFill>
                        <a:srgbClr val="FFC000"/>
                      </a:solidFill>
                      <a:latin typeface="+mn-lt"/>
                      <a:ea typeface="+mn-ea"/>
                      <a:cs typeface="+mn-cs"/>
                    </a:defRPr>
                  </a:pPr>
                  <a:endParaRPr lang="es-CO"/>
                </a:p>
              </c:txPr>
              <c:dLblPos val="r"/>
              <c:showLegendKey val="0"/>
              <c:showVal val="1"/>
              <c:showCatName val="0"/>
              <c:showSerName val="0"/>
              <c:showPercent val="0"/>
              <c:showBubbleSize val="0"/>
              <c:extLst>
                <c:ext xmlns:c15="http://schemas.microsoft.com/office/drawing/2012/chart" uri="{CE6537A1-D6FC-4f65-9D91-7224C49458BB}">
                  <c15:layout>
                    <c:manualLayout>
                      <c:w val="9.5921731394992216E-2"/>
                      <c:h val="5.9558155658038486E-2"/>
                    </c:manualLayout>
                  </c15:layout>
                </c:ext>
                <c:ext xmlns:c16="http://schemas.microsoft.com/office/drawing/2014/chart" uri="{C3380CC4-5D6E-409C-BE32-E72D297353CC}">
                  <c16:uniqueId val="{00000006-9884-4D60-BF42-3C9FEBB3AFEA}"/>
                </c:ext>
              </c:extLst>
            </c:dLbl>
            <c:dLbl>
              <c:idx val="10"/>
              <c:layout>
                <c:manualLayout>
                  <c:x val="-7.7093641248414152E-4"/>
                  <c:y val="-2.4786782332954508E-2"/>
                </c:manualLayout>
              </c:layout>
              <c:spPr>
                <a:noFill/>
                <a:ln>
                  <a:noFill/>
                </a:ln>
                <a:effectLst/>
              </c:spPr>
              <c:txPr>
                <a:bodyPr rot="0" spcFirstLastPara="1" vertOverflow="ellipsis" vert="horz" wrap="square" anchor="ctr" anchorCtr="1"/>
                <a:lstStyle/>
                <a:p>
                  <a:pPr>
                    <a:defRPr sz="1400" b="1" i="0" u="none" strike="noStrike" kern="1200" baseline="0">
                      <a:solidFill>
                        <a:srgbClr val="FFC000"/>
                      </a:solidFill>
                      <a:latin typeface="+mn-lt"/>
                      <a:ea typeface="+mn-ea"/>
                      <a:cs typeface="+mn-cs"/>
                    </a:defRPr>
                  </a:pPr>
                  <a:endParaRPr lang="es-C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884-4D60-BF42-3C9FEBB3AFEA}"/>
                </c:ext>
              </c:extLst>
            </c:dLbl>
            <c:dLbl>
              <c:idx val="11"/>
              <c:layout>
                <c:manualLayout>
                  <c:x val="-1.0594144459439088E-3"/>
                  <c:y val="-4.4662720439496789E-2"/>
                </c:manualLayout>
              </c:layout>
              <c:spPr>
                <a:noFill/>
                <a:ln>
                  <a:noFill/>
                </a:ln>
                <a:effectLst/>
              </c:spPr>
              <c:txPr>
                <a:bodyPr rot="0" spcFirstLastPara="1" vertOverflow="ellipsis" vert="horz" wrap="square" anchor="ctr" anchorCtr="1"/>
                <a:lstStyle/>
                <a:p>
                  <a:pPr>
                    <a:defRPr sz="1600" b="1" i="0" u="none" strike="noStrike" kern="1200" baseline="0">
                      <a:solidFill>
                        <a:srgbClr val="FFC000"/>
                      </a:solidFill>
                      <a:latin typeface="+mn-lt"/>
                      <a:ea typeface="+mn-ea"/>
                      <a:cs typeface="+mn-cs"/>
                    </a:defRPr>
                  </a:pPr>
                  <a:endParaRPr lang="es-C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BB-4DEC-90B7-76CCC61C44AB}"/>
                </c:ext>
              </c:extLst>
            </c:dLbl>
            <c:spPr>
              <a:noFill/>
              <a:ln>
                <a:noFill/>
              </a:ln>
              <a:effectLst/>
            </c:spPr>
            <c:txPr>
              <a:bodyPr rot="0" spcFirstLastPara="1" vertOverflow="ellipsis" vert="horz" wrap="square" anchor="ctr" anchorCtr="1"/>
              <a:lstStyle/>
              <a:p>
                <a:pPr>
                  <a:defRPr sz="1200" b="1" i="0" u="none" strike="noStrike" kern="1200" baseline="0">
                    <a:solidFill>
                      <a:srgbClr val="FFC000"/>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 inmuebles'!$A$2:$A$13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'venta inmuebles'!$B$2:$B$13</c:f>
              <c:numCache>
                <c:formatCode>_("$"* #,##0_);_("$"* \(#,##0\);_("$"* "-"_);_(@_)</c:formatCode>
                <c:ptCount val="12"/>
                <c:pt idx="0">
                  <c:v>3888.7772920000002</c:v>
                </c:pt>
                <c:pt idx="1">
                  <c:v>3583.0111430000002</c:v>
                </c:pt>
                <c:pt idx="2">
                  <c:v>3383.486731</c:v>
                </c:pt>
                <c:pt idx="3">
                  <c:v>1376.9549280000001</c:v>
                </c:pt>
                <c:pt idx="4">
                  <c:v>1516.5638574000002</c:v>
                </c:pt>
                <c:pt idx="5">
                  <c:v>3078.083259</c:v>
                </c:pt>
                <c:pt idx="6">
                  <c:v>1807.2108519999999</c:v>
                </c:pt>
                <c:pt idx="7">
                  <c:v>3874.39780634</c:v>
                </c:pt>
                <c:pt idx="8">
                  <c:v>4865.6791460000004</c:v>
                </c:pt>
                <c:pt idx="9">
                  <c:v>10061</c:v>
                </c:pt>
                <c:pt idx="10">
                  <c:v>17315.770111390004</c:v>
                </c:pt>
                <c:pt idx="11">
                  <c:v>3449.0627129999998</c:v>
                </c:pt>
              </c:numCache>
            </c:numRef>
          </c:val>
          <c:smooth val="0"/>
          <c:extLst>
            <c:ext xmlns:c16="http://schemas.microsoft.com/office/drawing/2014/chart" uri="{C3380CC4-5D6E-409C-BE32-E72D297353CC}">
              <c16:uniqueId val="{00000008-9884-4D60-BF42-3C9FEBB3AFEA}"/>
            </c:ext>
          </c:extLst>
        </c:ser>
        <c:ser>
          <c:idx val="1"/>
          <c:order val="1"/>
          <c:tx>
            <c:strRef>
              <c:f>'venta inmuebles'!$C$1</c:f>
              <c:strCache>
                <c:ptCount val="1"/>
                <c:pt idx="0">
                  <c:v>Acumulado</c:v>
                </c:pt>
              </c:strCache>
            </c:strRef>
          </c:tx>
          <c:spPr>
            <a:ln w="28575" cap="rnd">
              <a:solidFill>
                <a:schemeClr val="accent1"/>
              </a:solidFill>
              <a:round/>
            </a:ln>
            <a:effectLst/>
          </c:spPr>
          <c:marker>
            <c:symbol val="none"/>
          </c:marker>
          <c:dLbls>
            <c:dLbl>
              <c:idx val="1"/>
              <c:layout>
                <c:manualLayout>
                  <c:x val="-9.7292041843492105E-2"/>
                  <c:y val="-1.85756430902263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884-4D60-BF42-3C9FEBB3AFEA}"/>
                </c:ext>
              </c:extLst>
            </c:dLbl>
            <c:dLbl>
              <c:idx val="2"/>
              <c:layout>
                <c:manualLayout>
                  <c:x val="-0.1003901350314049"/>
                  <c:y val="-1.85756430902264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884-4D60-BF42-3C9FEBB3AFEA}"/>
                </c:ext>
              </c:extLst>
            </c:dLbl>
            <c:dLbl>
              <c:idx val="3"/>
              <c:layout>
                <c:manualLayout>
                  <c:x val="-9.2942795637383821E-2"/>
                  <c:y val="-3.01854200216179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884-4D60-BF42-3C9FEBB3AFEA}"/>
                </c:ext>
              </c:extLst>
            </c:dLbl>
            <c:dLbl>
              <c:idx val="4"/>
              <c:layout>
                <c:manualLayout>
                  <c:x val="-8.9963859879775371E-2"/>
                  <c:y val="-2.786346463533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884-4D60-BF42-3C9FEBB3AFEA}"/>
                </c:ext>
              </c:extLst>
            </c:dLbl>
            <c:dLbl>
              <c:idx val="5"/>
              <c:dLblPos val="l"/>
              <c:showLegendKey val="0"/>
              <c:showVal val="1"/>
              <c:showCatName val="0"/>
              <c:showSerName val="0"/>
              <c:showPercent val="0"/>
              <c:showBubbleSize val="0"/>
              <c:extLst>
                <c:ext xmlns:c15="http://schemas.microsoft.com/office/drawing/2012/chart" uri="{CE6537A1-D6FC-4f65-9D91-7224C49458BB}">
                  <c15:layout>
                    <c:manualLayout>
                      <c:w val="7.2090245334124586E-2"/>
                      <c:h val="5.027033411292528E-2"/>
                    </c:manualLayout>
                  </c15:layout>
                </c:ext>
                <c:ext xmlns:c16="http://schemas.microsoft.com/office/drawing/2014/chart" uri="{C3380CC4-5D6E-409C-BE32-E72D297353CC}">
                  <c16:uniqueId val="{0000000D-9884-4D60-BF42-3C9FEBB3AFEA}"/>
                </c:ext>
              </c:extLst>
            </c:dLbl>
            <c:dLbl>
              <c:idx val="6"/>
              <c:layout>
                <c:manualLayout>
                  <c:x val="-9.1453327758579533E-2"/>
                  <c:y val="-2.08975984765047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884-4D60-BF42-3C9FEBB3AFEA}"/>
                </c:ext>
              </c:extLst>
            </c:dLbl>
            <c:dLbl>
              <c:idx val="7"/>
              <c:layout>
                <c:manualLayout>
                  <c:x val="-9.7411199273796448E-2"/>
                  <c:y val="-9.287821545113216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884-4D60-BF42-3C9FEBB3AFEA}"/>
                </c:ext>
              </c:extLst>
            </c:dLbl>
            <c:dLbl>
              <c:idx val="10"/>
              <c:spPr>
                <a:noFill/>
                <a:ln>
                  <a:noFill/>
                </a:ln>
                <a:effectLst/>
              </c:spPr>
              <c:txPr>
                <a:bodyPr rot="0" spcFirstLastPara="1" vertOverflow="ellipsis" vert="horz" wrap="square" anchor="ctr" anchorCtr="1"/>
                <a:lstStyle/>
                <a:p>
                  <a:pPr>
                    <a:defRPr sz="2400" b="1" i="0" u="none" strike="noStrike" kern="1200" baseline="0">
                      <a:solidFill>
                        <a:schemeClr val="accent5">
                          <a:lumMod val="40000"/>
                          <a:lumOff val="60000"/>
                        </a:schemeClr>
                      </a:solidFill>
                      <a:latin typeface="+mn-lt"/>
                      <a:ea typeface="+mn-ea"/>
                      <a:cs typeface="+mn-cs"/>
                    </a:defRPr>
                  </a:pPr>
                  <a:endParaRPr lang="es-CO"/>
                </a:p>
              </c:txPr>
              <c:dLblPos val="l"/>
              <c:showLegendKey val="0"/>
              <c:showVal val="1"/>
              <c:showCatName val="0"/>
              <c:showSerName val="0"/>
              <c:showPercent val="0"/>
              <c:showBubbleSize val="0"/>
              <c:extLst>
                <c:ext xmlns:c16="http://schemas.microsoft.com/office/drawing/2014/chart" uri="{C3380CC4-5D6E-409C-BE32-E72D297353CC}">
                  <c16:uniqueId val="{00000010-9884-4D60-BF42-3C9FEBB3AFEA}"/>
                </c:ext>
              </c:extLst>
            </c:dLbl>
            <c:spPr>
              <a:noFill/>
              <a:ln>
                <a:noFill/>
              </a:ln>
              <a:effectLst/>
            </c:spPr>
            <c:txPr>
              <a:bodyPr rot="0" spcFirstLastPara="1" vertOverflow="ellipsis" vert="horz" wrap="square" anchor="ctr" anchorCtr="1"/>
              <a:lstStyle/>
              <a:p>
                <a:pPr>
                  <a:defRPr sz="1200" b="1" i="0" u="none" strike="noStrike" kern="1200" baseline="0">
                    <a:solidFill>
                      <a:schemeClr val="accent5">
                        <a:lumMod val="40000"/>
                        <a:lumOff val="60000"/>
                      </a:schemeClr>
                    </a:solidFill>
                    <a:latin typeface="+mn-lt"/>
                    <a:ea typeface="+mn-ea"/>
                    <a:cs typeface="+mn-cs"/>
                  </a:defRPr>
                </a:pPr>
                <a:endParaRPr lang="es-CO"/>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 inmuebles'!$A$2:$A$13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'venta inmuebles'!$C$2:$C$13</c:f>
              <c:numCache>
                <c:formatCode>_("$"* #,##0_);_("$"* \(#,##0\);_("$"* "-"_);_(@_)</c:formatCode>
                <c:ptCount val="12"/>
                <c:pt idx="0">
                  <c:v>3888.7772920000002</c:v>
                </c:pt>
                <c:pt idx="1">
                  <c:v>7471.7884350000004</c:v>
                </c:pt>
                <c:pt idx="2">
                  <c:v>10855.275165999999</c:v>
                </c:pt>
                <c:pt idx="3">
                  <c:v>12232.230093999999</c:v>
                </c:pt>
                <c:pt idx="4">
                  <c:v>13748.793951399999</c:v>
                </c:pt>
                <c:pt idx="5">
                  <c:v>16826.877210399998</c:v>
                </c:pt>
                <c:pt idx="6">
                  <c:v>18634.088062399998</c:v>
                </c:pt>
                <c:pt idx="7">
                  <c:v>22508.485868739997</c:v>
                </c:pt>
                <c:pt idx="8">
                  <c:v>27374.16501474</c:v>
                </c:pt>
                <c:pt idx="9">
                  <c:v>37435.16501474</c:v>
                </c:pt>
                <c:pt idx="10">
                  <c:v>54750.935126130003</c:v>
                </c:pt>
                <c:pt idx="11">
                  <c:v>58199.997839130003</c:v>
                </c:pt>
              </c:numCache>
            </c:numRef>
          </c:val>
          <c:smooth val="0"/>
          <c:extLst>
            <c:ext xmlns:c16="http://schemas.microsoft.com/office/drawing/2014/chart" uri="{C3380CC4-5D6E-409C-BE32-E72D297353CC}">
              <c16:uniqueId val="{00000011-9884-4D60-BF42-3C9FEBB3AFEA}"/>
            </c:ext>
          </c:extLst>
        </c:ser>
        <c:dLbls>
          <c:showLegendKey val="0"/>
          <c:showVal val="0"/>
          <c:showCatName val="0"/>
          <c:showSerName val="0"/>
          <c:showPercent val="0"/>
          <c:showBubbleSize val="0"/>
        </c:dLbls>
        <c:smooth val="0"/>
        <c:axId val="659366352"/>
        <c:axId val="1613661824"/>
      </c:lineChart>
      <c:catAx>
        <c:axId val="65936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s-CO"/>
          </a:p>
        </c:txPr>
        <c:crossAx val="1613661824"/>
        <c:crosses val="autoZero"/>
        <c:auto val="1"/>
        <c:lblAlgn val="ctr"/>
        <c:lblOffset val="100"/>
        <c:noMultiLvlLbl val="0"/>
      </c:catAx>
      <c:valAx>
        <c:axId val="1613661824"/>
        <c:scaling>
          <c:orientation val="minMax"/>
        </c:scaling>
        <c:delete val="1"/>
        <c:axPos val="l"/>
        <c:numFmt formatCode="_(&quot;$&quot;* #,##0_);_(&quot;$&quot;* \(#,##0\);_(&quot;$&quot;* &quot;-&quot;_);_(@_)" sourceLinked="1"/>
        <c:majorTickMark val="none"/>
        <c:minorTickMark val="none"/>
        <c:tickLblPos val="nextTo"/>
        <c:crossAx val="65936635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s-CO"/>
          </a:p>
        </c:txPr>
      </c:legendEntry>
      <c:legendEntry>
        <c:idx val="1"/>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s-CO"/>
          </a:p>
        </c:txPr>
      </c:legendEntry>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 inmuebles'!$A$17:$A$21</c:f>
              <c:numCache>
                <c:formatCode>General</c:formatCode>
                <c:ptCount val="5"/>
                <c:pt idx="0">
                  <c:v>2015</c:v>
                </c:pt>
                <c:pt idx="1">
                  <c:v>2016</c:v>
                </c:pt>
                <c:pt idx="2">
                  <c:v>2017</c:v>
                </c:pt>
                <c:pt idx="3">
                  <c:v>2018</c:v>
                </c:pt>
                <c:pt idx="4">
                  <c:v>2019</c:v>
                </c:pt>
              </c:numCache>
            </c:numRef>
          </c:cat>
          <c:val>
            <c:numRef>
              <c:f>'venta inmuebles'!$B$17:$B$21</c:f>
              <c:numCache>
                <c:formatCode>_("$"* #,##0_);_("$"* \(#,##0\);_("$"* "-"_);_(@_)</c:formatCode>
                <c:ptCount val="5"/>
                <c:pt idx="0">
                  <c:v>10668</c:v>
                </c:pt>
                <c:pt idx="1">
                  <c:v>22636</c:v>
                </c:pt>
                <c:pt idx="2">
                  <c:v>44152</c:v>
                </c:pt>
                <c:pt idx="3">
                  <c:v>94393</c:v>
                </c:pt>
                <c:pt idx="4">
                  <c:v>80627</c:v>
                </c:pt>
              </c:numCache>
            </c:numRef>
          </c:val>
          <c:extLst>
            <c:ext xmlns:c16="http://schemas.microsoft.com/office/drawing/2014/chart" uri="{C3380CC4-5D6E-409C-BE32-E72D297353CC}">
              <c16:uniqueId val="{00000000-0D0A-4F8B-99B3-34A319E508A0}"/>
            </c:ext>
          </c:extLst>
        </c:ser>
        <c:dLbls>
          <c:showLegendKey val="0"/>
          <c:showVal val="0"/>
          <c:showCatName val="0"/>
          <c:showSerName val="0"/>
          <c:showPercent val="0"/>
          <c:showBubbleSize val="0"/>
        </c:dLbls>
        <c:gapWidth val="219"/>
        <c:overlap val="-27"/>
        <c:axId val="1396731232"/>
        <c:axId val="1395922896"/>
      </c:barChart>
      <c:catAx>
        <c:axId val="13967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crossAx val="1395922896"/>
        <c:crosses val="autoZero"/>
        <c:auto val="1"/>
        <c:lblAlgn val="ctr"/>
        <c:lblOffset val="100"/>
        <c:noMultiLvlLbl val="0"/>
      </c:catAx>
      <c:valAx>
        <c:axId val="1395922896"/>
        <c:scaling>
          <c:orientation val="minMax"/>
        </c:scaling>
        <c:delete val="1"/>
        <c:axPos val="l"/>
        <c:numFmt formatCode="_(&quot;$&quot;* #,##0_);_(&quot;$&quot;* \(#,##0\);_(&quot;$&quot;* &quot;-&quot;_);_(@_)" sourceLinked="1"/>
        <c:majorTickMark val="none"/>
        <c:minorTickMark val="none"/>
        <c:tickLblPos val="nextTo"/>
        <c:crossAx val="1396731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sociedades!$B$1</c:f>
              <c:strCache>
                <c:ptCount val="1"/>
                <c:pt idx="0">
                  <c:v>Mensual</c:v>
                </c:pt>
              </c:strCache>
            </c:strRef>
          </c:tx>
          <c:spPr>
            <a:solidFill>
              <a:srgbClr val="FFC00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F1D2-4540-995E-C825E85CC591}"/>
                </c:ext>
              </c:extLst>
            </c:dLbl>
            <c:dLbl>
              <c:idx val="2"/>
              <c:delete val="1"/>
              <c:extLst>
                <c:ext xmlns:c15="http://schemas.microsoft.com/office/drawing/2012/chart" uri="{CE6537A1-D6FC-4f65-9D91-7224C49458BB}"/>
                <c:ext xmlns:c16="http://schemas.microsoft.com/office/drawing/2014/chart" uri="{C3380CC4-5D6E-409C-BE32-E72D297353CC}">
                  <c16:uniqueId val="{00000001-F1D2-4540-995E-C825E85CC591}"/>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D2-4540-995E-C825E85CC591}"/>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sociedades!$A$2:$A$13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sociedades!$B$2:$B$13</c:f>
              <c:numCache>
                <c:formatCode>_("$"* #,##0_);_("$"* \(#,##0\);_("$"* "-"_);_(@_)</c:formatCode>
                <c:ptCount val="12"/>
                <c:pt idx="0">
                  <c:v>0</c:v>
                </c:pt>
                <c:pt idx="1">
                  <c:v>157.1275</c:v>
                </c:pt>
                <c:pt idx="2">
                  <c:v>0</c:v>
                </c:pt>
                <c:pt idx="3">
                  <c:v>235</c:v>
                </c:pt>
                <c:pt idx="4">
                  <c:v>262.91795500000001</c:v>
                </c:pt>
                <c:pt idx="5">
                  <c:v>251.854207</c:v>
                </c:pt>
                <c:pt idx="6">
                  <c:v>483.95338900000002</c:v>
                </c:pt>
                <c:pt idx="7">
                  <c:v>1140.2016000000001</c:v>
                </c:pt>
                <c:pt idx="8">
                  <c:v>1562.5181459999999</c:v>
                </c:pt>
                <c:pt idx="9">
                  <c:v>3399</c:v>
                </c:pt>
                <c:pt idx="10">
                  <c:v>984.19196699999998</c:v>
                </c:pt>
                <c:pt idx="11">
                  <c:v>0</c:v>
                </c:pt>
              </c:numCache>
            </c:numRef>
          </c:val>
          <c:extLst>
            <c:ext xmlns:c16="http://schemas.microsoft.com/office/drawing/2014/chart" uri="{C3380CC4-5D6E-409C-BE32-E72D297353CC}">
              <c16:uniqueId val="{00000003-F1D2-4540-995E-C825E85CC591}"/>
            </c:ext>
          </c:extLst>
        </c:ser>
        <c:dLbls>
          <c:showLegendKey val="0"/>
          <c:showVal val="0"/>
          <c:showCatName val="0"/>
          <c:showSerName val="0"/>
          <c:showPercent val="0"/>
          <c:showBubbleSize val="0"/>
        </c:dLbls>
        <c:gapWidth val="150"/>
        <c:axId val="1054183680"/>
        <c:axId val="1047320640"/>
      </c:barChart>
      <c:lineChart>
        <c:grouping val="standard"/>
        <c:varyColors val="0"/>
        <c:ser>
          <c:idx val="1"/>
          <c:order val="1"/>
          <c:tx>
            <c:strRef>
              <c:f>sociedades!$C$1</c:f>
              <c:strCache>
                <c:ptCount val="1"/>
                <c:pt idx="0">
                  <c:v>Acumulado</c:v>
                </c:pt>
              </c:strCache>
            </c:strRef>
          </c:tx>
          <c:spPr>
            <a:ln w="28575" cap="rnd">
              <a:solidFill>
                <a:schemeClr val="accent1"/>
              </a:solidFill>
              <a:round/>
            </a:ln>
            <a:effectLst/>
          </c:spPr>
          <c:marker>
            <c:symbol val="none"/>
          </c:marker>
          <c:dLbls>
            <c:dLbl>
              <c:idx val="7"/>
              <c:layout>
                <c:manualLayout>
                  <c:x val="-3.5866622946918551E-2"/>
                  <c:y val="-6.21139657844902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D2-4540-995E-C825E85CC591}"/>
                </c:ext>
              </c:extLst>
            </c:dLbl>
            <c:dLbl>
              <c:idx val="8"/>
              <c:layout>
                <c:manualLayout>
                  <c:x val="-6.5517535977132918E-2"/>
                  <c:y val="-3.93823810529557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D2-4540-995E-C825E85CC591}"/>
                </c:ext>
              </c:extLst>
            </c:dLbl>
            <c:dLbl>
              <c:idx val="10"/>
              <c:layout>
                <c:manualLayout>
                  <c:x val="0"/>
                  <c:y val="3.21125248467649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D2-4540-995E-C825E85CC591}"/>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sociedades!$A$2:$A$13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sociedades!$C$2:$C$13</c:f>
              <c:numCache>
                <c:formatCode>_("$"* #,##0_);_("$"* \(#,##0\);_("$"* "-"_);_(@_)</c:formatCode>
                <c:ptCount val="12"/>
                <c:pt idx="0">
                  <c:v>0</c:v>
                </c:pt>
                <c:pt idx="1">
                  <c:v>157.1275</c:v>
                </c:pt>
                <c:pt idx="2">
                  <c:v>157.1275</c:v>
                </c:pt>
                <c:pt idx="3">
                  <c:v>392.1275</c:v>
                </c:pt>
                <c:pt idx="4">
                  <c:v>655.04545499999995</c:v>
                </c:pt>
                <c:pt idx="5">
                  <c:v>906.89966199999992</c:v>
                </c:pt>
                <c:pt idx="6">
                  <c:v>1390.8530510000001</c:v>
                </c:pt>
                <c:pt idx="7">
                  <c:v>2531.0546510000004</c:v>
                </c:pt>
                <c:pt idx="8">
                  <c:v>4093.5727970000003</c:v>
                </c:pt>
                <c:pt idx="9">
                  <c:v>7492.5727970000007</c:v>
                </c:pt>
                <c:pt idx="10">
                  <c:v>8476.7647640000014</c:v>
                </c:pt>
                <c:pt idx="11">
                  <c:v>8476.7647640000014</c:v>
                </c:pt>
              </c:numCache>
            </c:numRef>
          </c:val>
          <c:smooth val="0"/>
          <c:extLst>
            <c:ext xmlns:c16="http://schemas.microsoft.com/office/drawing/2014/chart" uri="{C3380CC4-5D6E-409C-BE32-E72D297353CC}">
              <c16:uniqueId val="{00000007-F1D2-4540-995E-C825E85CC591}"/>
            </c:ext>
          </c:extLst>
        </c:ser>
        <c:dLbls>
          <c:showLegendKey val="0"/>
          <c:showVal val="0"/>
          <c:showCatName val="0"/>
          <c:showSerName val="0"/>
          <c:showPercent val="0"/>
          <c:showBubbleSize val="0"/>
        </c:dLbls>
        <c:marker val="1"/>
        <c:smooth val="0"/>
        <c:axId val="1054183680"/>
        <c:axId val="1047320640"/>
      </c:lineChart>
      <c:catAx>
        <c:axId val="105418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crossAx val="1047320640"/>
        <c:crosses val="autoZero"/>
        <c:auto val="1"/>
        <c:lblAlgn val="ctr"/>
        <c:lblOffset val="100"/>
        <c:noMultiLvlLbl val="0"/>
      </c:catAx>
      <c:valAx>
        <c:axId val="1047320640"/>
        <c:scaling>
          <c:orientation val="minMax"/>
        </c:scaling>
        <c:delete val="1"/>
        <c:axPos val="l"/>
        <c:numFmt formatCode="_(&quot;$&quot;* #,##0_);_(&quot;$&quot;* \(#,##0\);_(&quot;$&quot;* &quot;-&quot;_);_(@_)" sourceLinked="1"/>
        <c:majorTickMark val="none"/>
        <c:minorTickMark val="none"/>
        <c:tickLblPos val="nextTo"/>
        <c:crossAx val="1054183680"/>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Muebles!$A$21:$A$24</c:f>
              <c:numCache>
                <c:formatCode>General</c:formatCode>
                <c:ptCount val="4"/>
                <c:pt idx="0">
                  <c:v>2016</c:v>
                </c:pt>
                <c:pt idx="1">
                  <c:v>2017</c:v>
                </c:pt>
                <c:pt idx="2">
                  <c:v>2018</c:v>
                </c:pt>
                <c:pt idx="3">
                  <c:v>2019</c:v>
                </c:pt>
              </c:numCache>
            </c:numRef>
          </c:cat>
          <c:val>
            <c:numRef>
              <c:f>Muebles!$B$21:$B$24</c:f>
              <c:numCache>
                <c:formatCode>_("$"* #,##0_);_("$"* \(#,##0\);_("$"* "-"_);_(@_)</c:formatCode>
                <c:ptCount val="4"/>
                <c:pt idx="0">
                  <c:v>213</c:v>
                </c:pt>
                <c:pt idx="1">
                  <c:v>2183</c:v>
                </c:pt>
                <c:pt idx="2">
                  <c:v>4141</c:v>
                </c:pt>
                <c:pt idx="3">
                  <c:v>6163</c:v>
                </c:pt>
              </c:numCache>
            </c:numRef>
          </c:val>
          <c:extLst>
            <c:ext xmlns:c16="http://schemas.microsoft.com/office/drawing/2014/chart" uri="{C3380CC4-5D6E-409C-BE32-E72D297353CC}">
              <c16:uniqueId val="{00000000-B6C2-493D-B8F5-4D81ADB8F17B}"/>
            </c:ext>
          </c:extLst>
        </c:ser>
        <c:dLbls>
          <c:showLegendKey val="0"/>
          <c:showVal val="0"/>
          <c:showCatName val="0"/>
          <c:showSerName val="0"/>
          <c:showPercent val="0"/>
          <c:showBubbleSize val="0"/>
        </c:dLbls>
        <c:gapWidth val="219"/>
        <c:overlap val="-27"/>
        <c:axId val="1176187200"/>
        <c:axId val="1395932464"/>
      </c:barChart>
      <c:catAx>
        <c:axId val="117618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s-CO"/>
          </a:p>
        </c:txPr>
        <c:crossAx val="1395932464"/>
        <c:crosses val="autoZero"/>
        <c:auto val="1"/>
        <c:lblAlgn val="ctr"/>
        <c:lblOffset val="100"/>
        <c:noMultiLvlLbl val="0"/>
      </c:catAx>
      <c:valAx>
        <c:axId val="1395932464"/>
        <c:scaling>
          <c:orientation val="minMax"/>
        </c:scaling>
        <c:delete val="1"/>
        <c:axPos val="l"/>
        <c:numFmt formatCode="_(&quot;$&quot;* #,##0_);_(&quot;$&quot;* \(#,##0\);_(&quot;$&quot;* &quot;-&quot;_);_(@_)" sourceLinked="1"/>
        <c:majorTickMark val="none"/>
        <c:minorTickMark val="none"/>
        <c:tickLblPos val="nextTo"/>
        <c:crossAx val="1176187200"/>
        <c:crosses val="autoZero"/>
        <c:crossBetween val="between"/>
      </c:valAx>
      <c:spPr>
        <a:noFill/>
        <a:ln>
          <a:noFill/>
        </a:ln>
        <a:effectLst/>
      </c:spPr>
    </c:plotArea>
    <c:plotVisOnly val="1"/>
    <c:dispBlanksAs val="gap"/>
    <c:showDLblsOverMax val="0"/>
  </c:chart>
  <c:spPr>
    <a:noFill/>
    <a:ln>
      <a:noFill/>
    </a:ln>
    <a:effectLst/>
  </c:spPr>
  <c:txPr>
    <a:bodyPr/>
    <a:lstStyle/>
    <a:p>
      <a:pPr>
        <a:defRPr sz="1600">
          <a:solidFill>
            <a:schemeClr val="bg1"/>
          </a:solidFill>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Muebles!$B$3</c:f>
              <c:strCache>
                <c:ptCount val="1"/>
                <c:pt idx="0">
                  <c:v>Mensual</c:v>
                </c:pt>
              </c:strCache>
            </c:strRef>
          </c:tx>
          <c:spPr>
            <a:solidFill>
              <a:srgbClr val="FFC000"/>
            </a:solidFill>
            <a:ln>
              <a:noFill/>
            </a:ln>
            <a:effectLst/>
          </c:spPr>
          <c:invertIfNegative val="0"/>
          <c:dLbls>
            <c:dLbl>
              <c:idx val="0"/>
              <c:layout>
                <c:manualLayout>
                  <c:x val="0"/>
                  <c:y val="-5.69671398631269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EA-4561-9124-F36E41E5362A}"/>
                </c:ext>
              </c:extLst>
            </c:dLbl>
            <c:dLbl>
              <c:idx val="11"/>
              <c:spPr>
                <a:noFill/>
                <a:ln>
                  <a:noFill/>
                </a:ln>
                <a:effectLst/>
              </c:spPr>
              <c:txPr>
                <a:bodyPr rot="0" spcFirstLastPara="1" vertOverflow="ellipsis" vert="horz" wrap="square" anchor="ctr" anchorCtr="1"/>
                <a:lstStyle/>
                <a:p>
                  <a:pPr>
                    <a:defRPr sz="1800" b="0" i="0" u="none" strike="noStrike" kern="1200" baseline="0">
                      <a:solidFill>
                        <a:schemeClr val="accent4">
                          <a:lumMod val="60000"/>
                          <a:lumOff val="40000"/>
                        </a:schemeClr>
                      </a:solidFill>
                      <a:latin typeface="+mn-lt"/>
                      <a:ea typeface="+mn-ea"/>
                      <a:cs typeface="+mn-cs"/>
                    </a:defRPr>
                  </a:pPr>
                  <a:endParaRPr lang="es-CO"/>
                </a:p>
              </c:txPr>
              <c:showLegendKey val="0"/>
              <c:showVal val="1"/>
              <c:showCatName val="0"/>
              <c:showSerName val="0"/>
              <c:showPercent val="0"/>
              <c:showBubbleSize val="0"/>
              <c:extLst>
                <c:ext xmlns:c16="http://schemas.microsoft.com/office/drawing/2014/chart" uri="{C3380CC4-5D6E-409C-BE32-E72D297353CC}">
                  <c16:uniqueId val="{00000006-6FEA-4561-9124-F36E41E5362A}"/>
                </c:ext>
              </c:extLst>
            </c:dLbl>
            <c:spPr>
              <a:noFill/>
              <a:ln>
                <a:noFill/>
              </a:ln>
              <a:effectLst/>
            </c:spPr>
            <c:txPr>
              <a:bodyPr rot="0" spcFirstLastPara="1" vertOverflow="ellipsis" vert="horz" wrap="square" anchor="ctr" anchorCtr="1"/>
              <a:lstStyle/>
              <a:p>
                <a:pPr>
                  <a:defRPr sz="1200" b="0" i="0" u="none" strike="noStrike" kern="1200" baseline="0">
                    <a:solidFill>
                      <a:schemeClr val="accent4">
                        <a:lumMod val="60000"/>
                        <a:lumOff val="40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Muebles!$A$4:$A$15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Muebles!$B$4:$B$15</c:f>
              <c:numCache>
                <c:formatCode>_("$"* #,##0_);_("$"* \(#,##0\);_("$"* "-"_);_(@_)</c:formatCode>
                <c:ptCount val="12"/>
                <c:pt idx="0">
                  <c:v>968.57650000000001</c:v>
                </c:pt>
                <c:pt idx="1">
                  <c:v>0</c:v>
                </c:pt>
                <c:pt idx="2">
                  <c:v>0</c:v>
                </c:pt>
                <c:pt idx="3">
                  <c:v>0</c:v>
                </c:pt>
                <c:pt idx="4">
                  <c:v>0</c:v>
                </c:pt>
                <c:pt idx="5">
                  <c:v>0</c:v>
                </c:pt>
                <c:pt idx="6">
                  <c:v>223.66499999999999</c:v>
                </c:pt>
                <c:pt idx="7">
                  <c:v>218.55850000000001</c:v>
                </c:pt>
                <c:pt idx="8">
                  <c:v>1502.8120530000001</c:v>
                </c:pt>
                <c:pt idx="9">
                  <c:v>358.71825000000001</c:v>
                </c:pt>
                <c:pt idx="10">
                  <c:v>390.29950000000002</c:v>
                </c:pt>
                <c:pt idx="11">
                  <c:v>1128.4825000000001</c:v>
                </c:pt>
              </c:numCache>
            </c:numRef>
          </c:val>
          <c:extLst>
            <c:ext xmlns:c16="http://schemas.microsoft.com/office/drawing/2014/chart" uri="{C3380CC4-5D6E-409C-BE32-E72D297353CC}">
              <c16:uniqueId val="{00000001-6FEA-4561-9124-F36E41E5362A}"/>
            </c:ext>
          </c:extLst>
        </c:ser>
        <c:dLbls>
          <c:showLegendKey val="0"/>
          <c:showVal val="0"/>
          <c:showCatName val="0"/>
          <c:showSerName val="0"/>
          <c:showPercent val="0"/>
          <c:showBubbleSize val="0"/>
        </c:dLbls>
        <c:gapWidth val="150"/>
        <c:axId val="1039519952"/>
        <c:axId val="1044690288"/>
      </c:barChart>
      <c:lineChart>
        <c:grouping val="standard"/>
        <c:varyColors val="0"/>
        <c:ser>
          <c:idx val="1"/>
          <c:order val="1"/>
          <c:tx>
            <c:strRef>
              <c:f>Muebles!$C$3</c:f>
              <c:strCache>
                <c:ptCount val="1"/>
                <c:pt idx="0">
                  <c:v>Acumulado</c:v>
                </c:pt>
              </c:strCache>
            </c:strRef>
          </c:tx>
          <c:spPr>
            <a:ln w="28575" cap="rnd">
              <a:solidFill>
                <a:schemeClr val="accent1"/>
              </a:solidFill>
              <a:round/>
            </a:ln>
            <a:effectLst/>
          </c:spPr>
          <c:marker>
            <c:symbol val="none"/>
          </c:marker>
          <c:dLbls>
            <c:dLbl>
              <c:idx val="10"/>
              <c:layout>
                <c:manualLayout>
                  <c:x val="-6.2730613189382931E-2"/>
                  <c:y val="-3.64753592104237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EA-4561-9124-F36E41E5362A}"/>
                </c:ext>
              </c:extLst>
            </c:dLbl>
            <c:dLbl>
              <c:idx val="11"/>
              <c:layout>
                <c:manualLayout>
                  <c:x val="-1.3881743070359663E-2"/>
                  <c:y val="-4.7430578414871222E-2"/>
                </c:manualLayout>
              </c:layout>
              <c:spPr>
                <a:noFill/>
                <a:ln>
                  <a:noFill/>
                </a:ln>
                <a:effectLst/>
              </c:spPr>
              <c:txPr>
                <a:bodyPr rot="0" spcFirstLastPara="1" vertOverflow="ellipsis" vert="horz" wrap="square" anchor="ctr" anchorCtr="1"/>
                <a:lstStyle/>
                <a:p>
                  <a:pPr>
                    <a:defRPr sz="2400" b="1" i="0" u="none" strike="noStrike" kern="1200" baseline="0">
                      <a:solidFill>
                        <a:schemeClr val="accent4">
                          <a:lumMod val="40000"/>
                          <a:lumOff val="60000"/>
                        </a:schemeClr>
                      </a:solidFill>
                      <a:latin typeface="+mn-lt"/>
                      <a:ea typeface="+mn-ea"/>
                      <a:cs typeface="+mn-cs"/>
                    </a:defRPr>
                  </a:pPr>
                  <a:endParaRPr lang="es-CO"/>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FEA-4561-9124-F36E41E5362A}"/>
                </c:ext>
              </c:extLst>
            </c:dLbl>
            <c:spPr>
              <a:noFill/>
              <a:ln>
                <a:noFill/>
              </a:ln>
              <a:effectLst/>
            </c:spPr>
            <c:txPr>
              <a:bodyPr rot="0" spcFirstLastPara="1" vertOverflow="ellipsis" vert="horz" wrap="square" anchor="ctr" anchorCtr="1"/>
              <a:lstStyle/>
              <a:p>
                <a:pPr>
                  <a:defRPr sz="1200" b="1" i="0" u="none" strike="noStrike" kern="1200" baseline="0">
                    <a:solidFill>
                      <a:schemeClr val="accent4">
                        <a:lumMod val="40000"/>
                        <a:lumOff val="6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Muebles!$A$4:$A$15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Muebles!$C$4:$C$15</c:f>
              <c:numCache>
                <c:formatCode>_("$"* #,##0_);_("$"* \(#,##0\);_("$"* "-"_);_(@_)</c:formatCode>
                <c:ptCount val="12"/>
                <c:pt idx="0">
                  <c:v>968.57650000000001</c:v>
                </c:pt>
                <c:pt idx="1">
                  <c:v>968.57650000000001</c:v>
                </c:pt>
                <c:pt idx="2">
                  <c:v>968.57650000000001</c:v>
                </c:pt>
                <c:pt idx="3">
                  <c:v>968.57650000000001</c:v>
                </c:pt>
                <c:pt idx="4">
                  <c:v>968.57650000000001</c:v>
                </c:pt>
                <c:pt idx="5">
                  <c:v>968.57650000000001</c:v>
                </c:pt>
                <c:pt idx="6">
                  <c:v>1192.2415000000001</c:v>
                </c:pt>
                <c:pt idx="7">
                  <c:v>1410.8000000000002</c:v>
                </c:pt>
                <c:pt idx="8">
                  <c:v>2913.6120530000003</c:v>
                </c:pt>
                <c:pt idx="9">
                  <c:v>3272.3303030000002</c:v>
                </c:pt>
                <c:pt idx="10">
                  <c:v>3662.6298030000003</c:v>
                </c:pt>
                <c:pt idx="11">
                  <c:v>4791.1123029999999</c:v>
                </c:pt>
              </c:numCache>
            </c:numRef>
          </c:val>
          <c:smooth val="0"/>
          <c:extLst>
            <c:ext xmlns:c16="http://schemas.microsoft.com/office/drawing/2014/chart" uri="{C3380CC4-5D6E-409C-BE32-E72D297353CC}">
              <c16:uniqueId val="{00000003-6FEA-4561-9124-F36E41E5362A}"/>
            </c:ext>
          </c:extLst>
        </c:ser>
        <c:dLbls>
          <c:showLegendKey val="0"/>
          <c:showVal val="0"/>
          <c:showCatName val="0"/>
          <c:showSerName val="0"/>
          <c:showPercent val="0"/>
          <c:showBubbleSize val="0"/>
        </c:dLbls>
        <c:marker val="1"/>
        <c:smooth val="0"/>
        <c:axId val="1039519952"/>
        <c:axId val="1044690288"/>
      </c:lineChart>
      <c:catAx>
        <c:axId val="103951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s-CO"/>
          </a:p>
        </c:txPr>
        <c:crossAx val="1044690288"/>
        <c:crosses val="autoZero"/>
        <c:auto val="1"/>
        <c:lblAlgn val="ctr"/>
        <c:lblOffset val="100"/>
        <c:noMultiLvlLbl val="0"/>
      </c:catAx>
      <c:valAx>
        <c:axId val="1044690288"/>
        <c:scaling>
          <c:orientation val="minMax"/>
        </c:scaling>
        <c:delete val="1"/>
        <c:axPos val="l"/>
        <c:numFmt formatCode="_(&quot;$&quot;* #,##0_);_(&quot;$&quot;* \(#,##0\);_(&quot;$&quot;* &quot;-&quot;_);_(@_)" sourceLinked="1"/>
        <c:majorTickMark val="none"/>
        <c:minorTickMark val="none"/>
        <c:tickLblPos val="nextTo"/>
        <c:crossAx val="103951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ARRENDAMIENTO!$F$3</c:f>
              <c:strCache>
                <c:ptCount val="1"/>
                <c:pt idx="0">
                  <c:v>Vr Recaudo</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ARRENDAMIENTO!$E$5:$E$8</c:f>
              <c:strCache>
                <c:ptCount val="4"/>
                <c:pt idx="0">
                  <c:v>2016</c:v>
                </c:pt>
                <c:pt idx="1">
                  <c:v>2017</c:v>
                </c:pt>
                <c:pt idx="2">
                  <c:v>2018</c:v>
                </c:pt>
                <c:pt idx="3">
                  <c:v>2019</c:v>
                </c:pt>
              </c:strCache>
            </c:strRef>
          </c:cat>
          <c:val>
            <c:numRef>
              <c:f>ARRENDAMIENTO!$F$5:$F$8</c:f>
              <c:numCache>
                <c:formatCode>"$"#,##0</c:formatCode>
                <c:ptCount val="4"/>
                <c:pt idx="0">
                  <c:v>9128.7797071599998</c:v>
                </c:pt>
                <c:pt idx="1">
                  <c:v>35129.583013979987</c:v>
                </c:pt>
                <c:pt idx="2">
                  <c:v>54413.49277310996</c:v>
                </c:pt>
                <c:pt idx="3">
                  <c:v>72188.039771846583</c:v>
                </c:pt>
              </c:numCache>
            </c:numRef>
          </c:val>
          <c:extLst>
            <c:ext xmlns:c16="http://schemas.microsoft.com/office/drawing/2014/chart" uri="{C3380CC4-5D6E-409C-BE32-E72D297353CC}">
              <c16:uniqueId val="{00000000-6686-428C-B861-8418E4013B7B}"/>
            </c:ext>
          </c:extLst>
        </c:ser>
        <c:dLbls>
          <c:showLegendKey val="0"/>
          <c:showVal val="0"/>
          <c:showCatName val="0"/>
          <c:showSerName val="0"/>
          <c:showPercent val="0"/>
          <c:showBubbleSize val="0"/>
        </c:dLbls>
        <c:gapWidth val="219"/>
        <c:overlap val="-27"/>
        <c:axId val="1899037551"/>
        <c:axId val="1855484335"/>
      </c:barChart>
      <c:catAx>
        <c:axId val="1899037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crossAx val="1855484335"/>
        <c:crosses val="autoZero"/>
        <c:auto val="1"/>
        <c:lblAlgn val="ctr"/>
        <c:lblOffset val="100"/>
        <c:noMultiLvlLbl val="0"/>
      </c:catAx>
      <c:valAx>
        <c:axId val="1855484335"/>
        <c:scaling>
          <c:orientation val="minMax"/>
        </c:scaling>
        <c:delete val="1"/>
        <c:axPos val="l"/>
        <c:numFmt formatCode="&quot;$&quot;#,##0" sourceLinked="1"/>
        <c:majorTickMark val="none"/>
        <c:minorTickMark val="none"/>
        <c:tickLblPos val="nextTo"/>
        <c:crossAx val="18990375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solidFill>
            <a:schemeClr val="tx1"/>
          </a:solidFill>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Arrendamiento!$B$29</c:f>
              <c:strCache>
                <c:ptCount val="1"/>
                <c:pt idx="0">
                  <c:v>Mensual</c:v>
                </c:pt>
              </c:strCache>
            </c:strRef>
          </c:tx>
          <c:spPr>
            <a:ln w="28575" cap="rnd">
              <a:solidFill>
                <a:srgbClr val="FFC000"/>
              </a:solidFill>
              <a:round/>
            </a:ln>
            <a:effectLst/>
          </c:spPr>
          <c:marker>
            <c:symbol val="none"/>
          </c:marker>
          <c:dLbls>
            <c:dLbl>
              <c:idx val="10"/>
              <c:layout>
                <c:manualLayout>
                  <c:x val="-3.8181679524772756E-2"/>
                  <c:y val="2.33220158758352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90-4C36-BBEF-ED5527109D93}"/>
                </c:ext>
              </c:extLst>
            </c:dLbl>
            <c:dLbl>
              <c:idx val="11"/>
              <c:layout>
                <c:manualLayout>
                  <c:x val="-1.9581156210831872E-2"/>
                  <c:y val="-2.3131770660843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F90-4C36-BBEF-ED5527109D9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Arrendamiento!$A$30:$A$41</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Arrendamiento!$B$30:$B$41</c:f>
              <c:numCache>
                <c:formatCode>_("$"* #,##0_);_("$"* \(#,##0\);_("$"* "-"_);_(@_)</c:formatCode>
                <c:ptCount val="12"/>
                <c:pt idx="0">
                  <c:v>6859.4377696500005</c:v>
                </c:pt>
                <c:pt idx="1">
                  <c:v>7509.1029252099997</c:v>
                </c:pt>
                <c:pt idx="2">
                  <c:v>5050.6701423399991</c:v>
                </c:pt>
                <c:pt idx="3">
                  <c:v>5890.8863601000003</c:v>
                </c:pt>
                <c:pt idx="4">
                  <c:v>5385.4395267500004</c:v>
                </c:pt>
                <c:pt idx="5">
                  <c:v>6034.9127391599995</c:v>
                </c:pt>
                <c:pt idx="6">
                  <c:v>7395.7441264399995</c:v>
                </c:pt>
                <c:pt idx="7">
                  <c:v>5464.5683994799992</c:v>
                </c:pt>
                <c:pt idx="8">
                  <c:v>6197.6519697800004</c:v>
                </c:pt>
                <c:pt idx="9">
                  <c:v>5921.0333040900005</c:v>
                </c:pt>
                <c:pt idx="10">
                  <c:v>6233.7951720499996</c:v>
                </c:pt>
                <c:pt idx="11">
                  <c:v>3198.7811037999995</c:v>
                </c:pt>
              </c:numCache>
            </c:numRef>
          </c:val>
          <c:smooth val="0"/>
          <c:extLst>
            <c:ext xmlns:c16="http://schemas.microsoft.com/office/drawing/2014/chart" uri="{C3380CC4-5D6E-409C-BE32-E72D297353CC}">
              <c16:uniqueId val="{00000001-4F90-4C36-BBEF-ED5527109D93}"/>
            </c:ext>
          </c:extLst>
        </c:ser>
        <c:ser>
          <c:idx val="1"/>
          <c:order val="1"/>
          <c:tx>
            <c:strRef>
              <c:f>Arrendamiento!$C$29</c:f>
              <c:strCache>
                <c:ptCount val="1"/>
                <c:pt idx="0">
                  <c:v>Acumulado</c:v>
                </c:pt>
              </c:strCache>
            </c:strRef>
          </c:tx>
          <c:spPr>
            <a:ln w="28575" cap="rnd">
              <a:solidFill>
                <a:schemeClr val="accent5"/>
              </a:solidFill>
              <a:round/>
            </a:ln>
            <a:effectLst/>
          </c:spPr>
          <c:marker>
            <c:symbol val="none"/>
          </c:marker>
          <c:dLbls>
            <c:dLbl>
              <c:idx val="10"/>
              <c:layout>
                <c:manualLayout>
                  <c:x val="-5.9003414537911025E-2"/>
                  <c:y val="-2.7406060239995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F90-4C36-BBEF-ED5527109D9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Arrendamiento!$A$30:$A$41</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Arrendamiento!$C$30:$C$41</c:f>
              <c:numCache>
                <c:formatCode>_("$"* #,##0_);_("$"* \(#,##0\);_("$"* "-"_);_(@_)</c:formatCode>
                <c:ptCount val="12"/>
                <c:pt idx="0">
                  <c:v>6859.4377696500005</c:v>
                </c:pt>
                <c:pt idx="1">
                  <c:v>14368.540694859999</c:v>
                </c:pt>
                <c:pt idx="2">
                  <c:v>19419.2108372</c:v>
                </c:pt>
                <c:pt idx="3">
                  <c:v>25310.097197300001</c:v>
                </c:pt>
                <c:pt idx="4">
                  <c:v>30695.536724050002</c:v>
                </c:pt>
                <c:pt idx="5">
                  <c:v>36730.449463210003</c:v>
                </c:pt>
                <c:pt idx="6">
                  <c:v>44126.19358965</c:v>
                </c:pt>
                <c:pt idx="7">
                  <c:v>49590.761989129998</c:v>
                </c:pt>
                <c:pt idx="8">
                  <c:v>55788.413958910001</c:v>
                </c:pt>
                <c:pt idx="9">
                  <c:v>61709.447263000002</c:v>
                </c:pt>
                <c:pt idx="10">
                  <c:v>67943.242435050008</c:v>
                </c:pt>
                <c:pt idx="11">
                  <c:v>71142.02353885</c:v>
                </c:pt>
              </c:numCache>
            </c:numRef>
          </c:val>
          <c:smooth val="0"/>
          <c:extLst>
            <c:ext xmlns:c16="http://schemas.microsoft.com/office/drawing/2014/chart" uri="{C3380CC4-5D6E-409C-BE32-E72D297353CC}">
              <c16:uniqueId val="{00000003-4F90-4C36-BBEF-ED5527109D93}"/>
            </c:ext>
          </c:extLst>
        </c:ser>
        <c:dLbls>
          <c:showLegendKey val="0"/>
          <c:showVal val="0"/>
          <c:showCatName val="0"/>
          <c:showSerName val="0"/>
          <c:showPercent val="0"/>
          <c:showBubbleSize val="0"/>
        </c:dLbls>
        <c:smooth val="0"/>
        <c:axId val="1444592239"/>
        <c:axId val="1851301167"/>
      </c:lineChart>
      <c:catAx>
        <c:axId val="1444592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crossAx val="1851301167"/>
        <c:crosses val="autoZero"/>
        <c:auto val="1"/>
        <c:lblAlgn val="ctr"/>
        <c:lblOffset val="100"/>
        <c:noMultiLvlLbl val="0"/>
      </c:catAx>
      <c:valAx>
        <c:axId val="1851301167"/>
        <c:scaling>
          <c:orientation val="minMax"/>
        </c:scaling>
        <c:delete val="1"/>
        <c:axPos val="l"/>
        <c:numFmt formatCode="_(&quot;$&quot;* #,##0_);_(&quot;$&quot;* \(#,##0\);_(&quot;$&quot;* &quot;-&quot;_);_(@_)" sourceLinked="1"/>
        <c:majorTickMark val="none"/>
        <c:minorTickMark val="none"/>
        <c:tickLblPos val="nextTo"/>
        <c:crossAx val="1444592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Nuevos!$A$4</c:f>
              <c:strCache>
                <c:ptCount val="1"/>
                <c:pt idx="0">
                  <c:v>CENTRO ORIENTE</c:v>
                </c:pt>
              </c:strCache>
            </c:strRef>
          </c:tx>
          <c:spPr>
            <a:ln w="28575" cap="rnd">
              <a:solidFill>
                <a:schemeClr val="accent5"/>
              </a:solidFill>
              <a:round/>
            </a:ln>
            <a:effectLst/>
          </c:spPr>
          <c:marker>
            <c:symbol val="none"/>
          </c:marker>
          <c:dLbls>
            <c:dLbl>
              <c:idx val="1"/>
              <c:layout>
                <c:manualLayout>
                  <c:x val="-2.2607346384400387E-2"/>
                  <c:y val="-2.21392893533032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00-40FE-B3D2-1200D08AAE1F}"/>
                </c:ext>
              </c:extLst>
            </c:dLbl>
            <c:dLbl>
              <c:idx val="2"/>
              <c:layout>
                <c:manualLayout>
                  <c:x val="-4.9888205496981843E-2"/>
                  <c:y val="-3.04954232391949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00-40FE-B3D2-1200D08AAE1F}"/>
                </c:ext>
              </c:extLst>
            </c:dLbl>
            <c:dLbl>
              <c:idx val="3"/>
              <c:layout>
                <c:manualLayout>
                  <c:x val="-1.9532143785830656E-2"/>
                  <c:y val="-2.5927885539978147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2.9577732427919005E-2"/>
                      <c:h val="4.6598235482877073E-2"/>
                    </c:manualLayout>
                  </c15:layout>
                </c:ext>
                <c:ext xmlns:c16="http://schemas.microsoft.com/office/drawing/2014/chart" uri="{C3380CC4-5D6E-409C-BE32-E72D297353CC}">
                  <c16:uniqueId val="{00000002-9B00-40FE-B3D2-1200D08AAE1F}"/>
                </c:ext>
              </c:extLst>
            </c:dLbl>
            <c:dLbl>
              <c:idx val="4"/>
              <c:layout>
                <c:manualLayout>
                  <c:x val="-1.7092996536638982E-2"/>
                  <c:y val="-1.64741107419230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00-40FE-B3D2-1200D08AAE1F}"/>
                </c:ext>
              </c:extLst>
            </c:dLbl>
            <c:dLbl>
              <c:idx val="5"/>
              <c:layout>
                <c:manualLayout>
                  <c:x val="-3.3769219912384192E-2"/>
                  <c:y val="8.26094331655063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B00-40FE-B3D2-1200D08AAE1F}"/>
                </c:ext>
              </c:extLst>
            </c:dLbl>
            <c:dLbl>
              <c:idx val="6"/>
              <c:layout>
                <c:manualLayout>
                  <c:x val="-2.7374529392221479E-2"/>
                  <c:y val="-2.10745228777770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00-40FE-B3D2-1200D08AAE1F}"/>
                </c:ext>
              </c:extLst>
            </c:dLbl>
            <c:dLbl>
              <c:idx val="7"/>
              <c:layout>
                <c:manualLayout>
                  <c:x val="-2.7474907829908433E-2"/>
                  <c:y val="-2.13915785555668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B00-40FE-B3D2-1200D08AAE1F}"/>
                </c:ext>
              </c:extLst>
            </c:dLbl>
            <c:dLbl>
              <c:idx val="8"/>
              <c:layout>
                <c:manualLayout>
                  <c:x val="-3.6659351928510178E-2"/>
                  <c:y val="-1.06259310999293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B00-40FE-B3D2-1200D08AAE1F}"/>
                </c:ext>
              </c:extLst>
            </c:dLbl>
            <c:dLbl>
              <c:idx val="9"/>
              <c:layout>
                <c:manualLayout>
                  <c:x val="-3.4960358444936758E-2"/>
                  <c:y val="-1.87935848824346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B00-40FE-B3D2-1200D08AAE1F}"/>
                </c:ext>
              </c:extLst>
            </c:dLbl>
            <c:spPr>
              <a:noFill/>
              <a:ln>
                <a:noFill/>
              </a:ln>
              <a:effectLst/>
            </c:spPr>
            <c:txPr>
              <a:bodyPr rot="0" spcFirstLastPara="1" vertOverflow="ellipsis" vert="horz" wrap="square" anchor="ctr" anchorCtr="1"/>
              <a:lstStyle/>
              <a:p>
                <a:pPr>
                  <a:defRPr sz="1000" b="1" i="0" u="none" strike="noStrike" kern="1200" baseline="0">
                    <a:solidFill>
                      <a:schemeClr val="accent5"/>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Nuevos!$B$3:$M$3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Nuevos!$B$4:$M$4</c:f>
              <c:numCache>
                <c:formatCode>General</c:formatCode>
                <c:ptCount val="12"/>
                <c:pt idx="0">
                  <c:v>20</c:v>
                </c:pt>
                <c:pt idx="1">
                  <c:v>14</c:v>
                </c:pt>
                <c:pt idx="2">
                  <c:v>10</c:v>
                </c:pt>
                <c:pt idx="3">
                  <c:v>7</c:v>
                </c:pt>
                <c:pt idx="4">
                  <c:v>9</c:v>
                </c:pt>
                <c:pt idx="5">
                  <c:v>5</c:v>
                </c:pt>
                <c:pt idx="6">
                  <c:v>5</c:v>
                </c:pt>
                <c:pt idx="7">
                  <c:v>13</c:v>
                </c:pt>
                <c:pt idx="8">
                  <c:v>14</c:v>
                </c:pt>
                <c:pt idx="9">
                  <c:v>22</c:v>
                </c:pt>
                <c:pt idx="10">
                  <c:v>79</c:v>
                </c:pt>
                <c:pt idx="11">
                  <c:v>1</c:v>
                </c:pt>
              </c:numCache>
            </c:numRef>
          </c:val>
          <c:smooth val="0"/>
          <c:extLst>
            <c:ext xmlns:c16="http://schemas.microsoft.com/office/drawing/2014/chart" uri="{C3380CC4-5D6E-409C-BE32-E72D297353CC}">
              <c16:uniqueId val="{00000009-9B00-40FE-B3D2-1200D08AAE1F}"/>
            </c:ext>
          </c:extLst>
        </c:ser>
        <c:ser>
          <c:idx val="1"/>
          <c:order val="1"/>
          <c:tx>
            <c:strRef>
              <c:f>Nuevos!$A$5</c:f>
              <c:strCache>
                <c:ptCount val="1"/>
                <c:pt idx="0">
                  <c:v>NORTE</c:v>
                </c:pt>
              </c:strCache>
            </c:strRef>
          </c:tx>
          <c:spPr>
            <a:ln w="28575" cap="rnd">
              <a:solidFill>
                <a:srgbClr val="92D050"/>
              </a:solidFill>
              <a:round/>
            </a:ln>
            <a:effectLst/>
          </c:spPr>
          <c:marker>
            <c:symbol val="none"/>
          </c:marker>
          <c:dLbls>
            <c:dLbl>
              <c:idx val="1"/>
              <c:layout>
                <c:manualLayout>
                  <c:x val="-2.4783594821399562E-2"/>
                  <c:y val="4.6389482810231036E-3"/>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9B00-40FE-B3D2-1200D08AAE1F}"/>
                </c:ext>
              </c:extLst>
            </c:dLbl>
            <c:dLbl>
              <c:idx val="5"/>
              <c:layout>
                <c:manualLayout>
                  <c:x val="2.6235118256288714E-2"/>
                  <c:y val="2.1764703411398553E-3"/>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9B00-40FE-B3D2-1200D08AAE1F}"/>
                </c:ext>
              </c:extLst>
            </c:dLbl>
            <c:dLbl>
              <c:idx val="7"/>
              <c:layout>
                <c:manualLayout>
                  <c:x val="-2.7881544174074506E-2"/>
                  <c:y val="0"/>
                </c:manualLayout>
              </c:layout>
              <c:showLegendKey val="0"/>
              <c:showVal val="1"/>
              <c:showCatName val="0"/>
              <c:showSerName val="0"/>
              <c:showPercent val="0"/>
              <c:showBubbleSize val="0"/>
              <c:separator>, </c:separator>
              <c:extLst>
                <c:ext xmlns:c15="http://schemas.microsoft.com/office/drawing/2012/chart" uri="{CE6537A1-D6FC-4f65-9D91-7224C49458BB}">
                  <c15:layout>
                    <c:manualLayout>
                      <c:w val="3.4224656456931429E-2"/>
                      <c:h val="4.6598235482877073E-2"/>
                    </c:manualLayout>
                  </c15:layout>
                </c:ext>
                <c:ext xmlns:c16="http://schemas.microsoft.com/office/drawing/2014/chart" uri="{C3380CC4-5D6E-409C-BE32-E72D297353CC}">
                  <c16:uniqueId val="{0000000C-9B00-40FE-B3D2-1200D08AAE1F}"/>
                </c:ext>
              </c:extLst>
            </c:dLbl>
            <c:dLbl>
              <c:idx val="8"/>
              <c:layout>
                <c:manualLayout>
                  <c:x val="-1.3940772087037253E-2"/>
                  <c:y val="-1.6236318983580862E-2"/>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D-9B00-40FE-B3D2-1200D08AAE1F}"/>
                </c:ext>
              </c:extLst>
            </c:dLbl>
            <c:dLbl>
              <c:idx val="9"/>
              <c:layout>
                <c:manualLayout>
                  <c:x val="1.8587696116049556E-2"/>
                  <c:y val="-1.1597370702557759E-2"/>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E-9B00-40FE-B3D2-1200D08AAE1F}"/>
                </c:ext>
              </c:extLst>
            </c:dLbl>
            <c:dLbl>
              <c:idx val="10"/>
              <c:layout>
                <c:manualLayout>
                  <c:x val="-3.0979493526750589E-3"/>
                  <c:y val="-4.6389482810231036E-3"/>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9B00-40FE-B3D2-1200D08AAE1F}"/>
                </c:ext>
              </c:extLst>
            </c:dLbl>
            <c:spPr>
              <a:noFill/>
              <a:ln>
                <a:noFill/>
              </a:ln>
              <a:effectLst/>
            </c:spPr>
            <c:txPr>
              <a:bodyPr rot="0" spcFirstLastPara="1" vertOverflow="ellipsis" vert="horz" wrap="square" anchor="ctr" anchorCtr="1"/>
              <a:lstStyle/>
              <a:p>
                <a:pPr>
                  <a:defRPr sz="1000" b="1" i="0" u="none" strike="noStrike" kern="1200" baseline="0">
                    <a:solidFill>
                      <a:srgbClr val="92D050"/>
                    </a:solidFill>
                    <a:latin typeface="+mn-lt"/>
                    <a:ea typeface="+mn-ea"/>
                    <a:cs typeface="+mn-cs"/>
                  </a:defRPr>
                </a:pPr>
                <a:endParaRPr lang="es-CO"/>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Nuevos!$B$3:$M$3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Nuevos!$B$5:$M$5</c:f>
              <c:numCache>
                <c:formatCode>General</c:formatCode>
                <c:ptCount val="12"/>
                <c:pt idx="1">
                  <c:v>2</c:v>
                </c:pt>
                <c:pt idx="2">
                  <c:v>5</c:v>
                </c:pt>
                <c:pt idx="5">
                  <c:v>2</c:v>
                </c:pt>
                <c:pt idx="6">
                  <c:v>1</c:v>
                </c:pt>
                <c:pt idx="7">
                  <c:v>1</c:v>
                </c:pt>
                <c:pt idx="8">
                  <c:v>4</c:v>
                </c:pt>
                <c:pt idx="9">
                  <c:v>2</c:v>
                </c:pt>
                <c:pt idx="10">
                  <c:v>17</c:v>
                </c:pt>
                <c:pt idx="11">
                  <c:v>1</c:v>
                </c:pt>
              </c:numCache>
            </c:numRef>
          </c:val>
          <c:smooth val="0"/>
          <c:extLst>
            <c:ext xmlns:c16="http://schemas.microsoft.com/office/drawing/2014/chart" uri="{C3380CC4-5D6E-409C-BE32-E72D297353CC}">
              <c16:uniqueId val="{00000010-9B00-40FE-B3D2-1200D08AAE1F}"/>
            </c:ext>
          </c:extLst>
        </c:ser>
        <c:ser>
          <c:idx val="2"/>
          <c:order val="2"/>
          <c:tx>
            <c:strRef>
              <c:f>Nuevos!$A$6</c:f>
              <c:strCache>
                <c:ptCount val="1"/>
                <c:pt idx="0">
                  <c:v>OCCIDENTE</c:v>
                </c:pt>
              </c:strCache>
            </c:strRef>
          </c:tx>
          <c:spPr>
            <a:ln w="28575" cap="rnd">
              <a:solidFill>
                <a:schemeClr val="bg1">
                  <a:lumMod val="75000"/>
                </a:schemeClr>
              </a:solidFill>
              <a:round/>
            </a:ln>
            <a:effectLst/>
          </c:spPr>
          <c:marker>
            <c:symbol val="none"/>
          </c:marker>
          <c:dLbls>
            <c:dLbl>
              <c:idx val="0"/>
              <c:layout>
                <c:manualLayout>
                  <c:x val="-2.7881544174074506E-2"/>
                  <c:y val="-9.27789656204620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B00-40FE-B3D2-1200D08AAE1F}"/>
                </c:ext>
              </c:extLst>
            </c:dLbl>
            <c:dLbl>
              <c:idx val="1"/>
              <c:layout>
                <c:manualLayout>
                  <c:x val="-1.0051382051310823E-2"/>
                  <c:y val="-2.68728429575379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B00-40FE-B3D2-1200D08AAE1F}"/>
                </c:ext>
              </c:extLst>
            </c:dLbl>
            <c:dLbl>
              <c:idx val="2"/>
              <c:layout>
                <c:manualLayout>
                  <c:x val="-1.5489746763374754E-2"/>
                  <c:y val="1.85557931240924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B00-40FE-B3D2-1200D08AAE1F}"/>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9B00-40FE-B3D2-1200D08AAE1F}"/>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B00-40FE-B3D2-1200D08AAE1F}"/>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B00-40FE-B3D2-1200D08AAE1F}"/>
                </c:ext>
              </c:extLst>
            </c:dLbl>
            <c:dLbl>
              <c:idx val="6"/>
              <c:layout>
                <c:manualLayout>
                  <c:x val="2.044036740215611E-3"/>
                  <c:y val="-2.00574243353747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9B00-40FE-B3D2-1200D08AAE1F}"/>
                </c:ext>
              </c:extLst>
            </c:dLbl>
            <c:dLbl>
              <c:idx val="7"/>
              <c:layout>
                <c:manualLayout>
                  <c:x val="-2.3234620145062088E-2"/>
                  <c:y val="-1.1597370702557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B00-40FE-B3D2-1200D08AAE1F}"/>
                </c:ext>
              </c:extLst>
            </c:dLbl>
            <c:dLbl>
              <c:idx val="9"/>
              <c:layout>
                <c:manualLayout>
                  <c:x val="-1.0876610252172923E-2"/>
                  <c:y val="-3.10827899806857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B00-40FE-B3D2-1200D08AAE1F}"/>
                </c:ext>
              </c:extLst>
            </c:dLbl>
            <c:spPr>
              <a:noFill/>
              <a:ln>
                <a:noFill/>
              </a:ln>
              <a:effectLst/>
            </c:spPr>
            <c:txPr>
              <a:bodyPr rot="0" spcFirstLastPara="1" vertOverflow="ellipsis" vert="horz" wrap="square" anchor="ctr" anchorCtr="1"/>
              <a:lstStyle/>
              <a:p>
                <a:pPr>
                  <a:defRPr sz="1000" b="1" i="0" u="none" strike="noStrike" kern="1200" baseline="0">
                    <a:solidFill>
                      <a:schemeClr val="bg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Nuevos!$B$3:$M$3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Nuevos!$B$6:$M$6</c:f>
              <c:numCache>
                <c:formatCode>General</c:formatCode>
                <c:ptCount val="12"/>
                <c:pt idx="0">
                  <c:v>2</c:v>
                </c:pt>
                <c:pt idx="1">
                  <c:v>5</c:v>
                </c:pt>
                <c:pt idx="2">
                  <c:v>2</c:v>
                </c:pt>
                <c:pt idx="3">
                  <c:v>5</c:v>
                </c:pt>
                <c:pt idx="4">
                  <c:v>3</c:v>
                </c:pt>
                <c:pt idx="5">
                  <c:v>2</c:v>
                </c:pt>
                <c:pt idx="6">
                  <c:v>7</c:v>
                </c:pt>
                <c:pt idx="7">
                  <c:v>6</c:v>
                </c:pt>
                <c:pt idx="8">
                  <c:v>15</c:v>
                </c:pt>
                <c:pt idx="9">
                  <c:v>12</c:v>
                </c:pt>
                <c:pt idx="10">
                  <c:v>45</c:v>
                </c:pt>
                <c:pt idx="11">
                  <c:v>3</c:v>
                </c:pt>
              </c:numCache>
            </c:numRef>
          </c:val>
          <c:smooth val="0"/>
          <c:extLst>
            <c:ext xmlns:c16="http://schemas.microsoft.com/office/drawing/2014/chart" uri="{C3380CC4-5D6E-409C-BE32-E72D297353CC}">
              <c16:uniqueId val="{0000001A-9B00-40FE-B3D2-1200D08AAE1F}"/>
            </c:ext>
          </c:extLst>
        </c:ser>
        <c:ser>
          <c:idx val="3"/>
          <c:order val="3"/>
          <c:tx>
            <c:strRef>
              <c:f>Nuevos!$A$7</c:f>
              <c:strCache>
                <c:ptCount val="1"/>
                <c:pt idx="0">
                  <c:v>SUR OCCIDENTE</c:v>
                </c:pt>
              </c:strCache>
            </c:strRef>
          </c:tx>
          <c:spPr>
            <a:ln w="28575" cap="rnd">
              <a:solidFill>
                <a:srgbClr val="FE440A"/>
              </a:solidFill>
              <a:round/>
            </a:ln>
            <a:effectLst/>
          </c:spPr>
          <c:marker>
            <c:symbol val="none"/>
          </c:marker>
          <c:dLbls>
            <c:dLbl>
              <c:idx val="1"/>
              <c:layout>
                <c:manualLayout>
                  <c:x val="-4.1252549709890472E-2"/>
                  <c:y val="-2.4910969633335139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2.1832859046231647E-2"/>
                      <c:h val="4.6598235482877073E-2"/>
                    </c:manualLayout>
                  </c15:layout>
                </c:ext>
                <c:ext xmlns:c16="http://schemas.microsoft.com/office/drawing/2014/chart" uri="{C3380CC4-5D6E-409C-BE32-E72D297353CC}">
                  <c16:uniqueId val="{0000001B-9B00-40FE-B3D2-1200D08AAE1F}"/>
                </c:ext>
              </c:extLst>
            </c:dLbl>
            <c:dLbl>
              <c:idx val="2"/>
              <c:layout>
                <c:manualLayout>
                  <c:x val="-1.7921637005224558E-2"/>
                  <c:y val="-1.41546366014115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9B00-40FE-B3D2-1200D08AAE1F}"/>
                </c:ext>
              </c:extLst>
            </c:dLbl>
            <c:dLbl>
              <c:idx val="3"/>
              <c:layout>
                <c:manualLayout>
                  <c:x val="-2.3288895241988929E-2"/>
                  <c:y val="-1.41546366014115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9B00-40FE-B3D2-1200D08AAE1F}"/>
                </c:ext>
              </c:extLst>
            </c:dLbl>
            <c:dLbl>
              <c:idx val="4"/>
              <c:layout>
                <c:manualLayout>
                  <c:x val="-1.7750639958277695E-2"/>
                  <c:y val="-8.976547559538970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9B00-40FE-B3D2-1200D08AAE1F}"/>
                </c:ext>
              </c:extLst>
            </c:dLbl>
            <c:dLbl>
              <c:idx val="5"/>
              <c:layout>
                <c:manualLayout>
                  <c:x val="-1.7092996536638927E-2"/>
                  <c:y val="-1.87935848824346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9B00-40FE-B3D2-1200D08AAE1F}"/>
                </c:ext>
              </c:extLst>
            </c:dLbl>
            <c:dLbl>
              <c:idx val="6"/>
              <c:layout>
                <c:manualLayout>
                  <c:x val="2.1235939197864553E-3"/>
                  <c:y val="1.065192716121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9B00-40FE-B3D2-1200D08AAE1F}"/>
                </c:ext>
              </c:extLst>
            </c:dLbl>
            <c:dLbl>
              <c:idx val="7"/>
              <c:layout>
                <c:manualLayout>
                  <c:x val="-2.4318902418498317E-3"/>
                  <c:y val="-4.8946748709084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9B00-40FE-B3D2-1200D08AAE1F}"/>
                </c:ext>
              </c:extLst>
            </c:dLbl>
            <c:spPr>
              <a:noFill/>
              <a:ln>
                <a:noFill/>
              </a:ln>
              <a:effectLst/>
            </c:spPr>
            <c:txPr>
              <a:bodyPr rot="0" spcFirstLastPara="1" vertOverflow="ellipsis" vert="horz" wrap="square" anchor="ctr" anchorCtr="1"/>
              <a:lstStyle/>
              <a:p>
                <a:pPr>
                  <a:defRPr sz="1000" b="1" i="0" u="none" strike="noStrike" kern="1200" baseline="0">
                    <a:solidFill>
                      <a:srgbClr val="FE440A"/>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Nuevos!$B$3:$M$3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Nuevos!$B$7:$M$7</c:f>
              <c:numCache>
                <c:formatCode>General</c:formatCode>
                <c:ptCount val="12"/>
                <c:pt idx="0">
                  <c:v>8</c:v>
                </c:pt>
                <c:pt idx="1">
                  <c:v>4</c:v>
                </c:pt>
                <c:pt idx="2">
                  <c:v>9</c:v>
                </c:pt>
                <c:pt idx="3">
                  <c:v>8</c:v>
                </c:pt>
                <c:pt idx="4">
                  <c:v>5</c:v>
                </c:pt>
                <c:pt idx="5">
                  <c:v>7</c:v>
                </c:pt>
                <c:pt idx="6">
                  <c:v>3</c:v>
                </c:pt>
                <c:pt idx="7">
                  <c:v>15</c:v>
                </c:pt>
                <c:pt idx="8">
                  <c:v>23</c:v>
                </c:pt>
                <c:pt idx="9">
                  <c:v>12</c:v>
                </c:pt>
                <c:pt idx="10">
                  <c:v>51</c:v>
                </c:pt>
                <c:pt idx="11">
                  <c:v>4</c:v>
                </c:pt>
              </c:numCache>
            </c:numRef>
          </c:val>
          <c:smooth val="0"/>
          <c:extLst>
            <c:ext xmlns:c16="http://schemas.microsoft.com/office/drawing/2014/chart" uri="{C3380CC4-5D6E-409C-BE32-E72D297353CC}">
              <c16:uniqueId val="{00000022-9B00-40FE-B3D2-1200D08AAE1F}"/>
            </c:ext>
          </c:extLst>
        </c:ser>
        <c:ser>
          <c:idx val="4"/>
          <c:order val="4"/>
          <c:tx>
            <c:strRef>
              <c:f>Nuevos!$A$8</c:f>
              <c:strCache>
                <c:ptCount val="1"/>
                <c:pt idx="0">
                  <c:v>Total</c:v>
                </c:pt>
              </c:strCache>
            </c:strRef>
          </c:tx>
          <c:spPr>
            <a:ln w="28575" cap="rnd">
              <a:solidFill>
                <a:srgbClr val="FFFF00"/>
              </a:solidFill>
              <a:round/>
            </a:ln>
            <a:effectLst/>
          </c:spPr>
          <c:marker>
            <c:symbol val="none"/>
          </c:marker>
          <c:dPt>
            <c:idx val="1"/>
            <c:marker>
              <c:symbol val="none"/>
            </c:marker>
            <c:bubble3D val="0"/>
            <c:spPr>
              <a:ln w="28575" cap="rnd">
                <a:solidFill>
                  <a:srgbClr val="FFFF00"/>
                </a:solidFill>
                <a:round/>
              </a:ln>
              <a:effectLst/>
            </c:spPr>
            <c:extLst>
              <c:ext xmlns:c16="http://schemas.microsoft.com/office/drawing/2014/chart" uri="{C3380CC4-5D6E-409C-BE32-E72D297353CC}">
                <c16:uniqueId val="{00000024-9B00-40FE-B3D2-1200D08AAE1F}"/>
              </c:ext>
            </c:extLst>
          </c:dPt>
          <c:dPt>
            <c:idx val="2"/>
            <c:marker>
              <c:symbol val="none"/>
            </c:marker>
            <c:bubble3D val="0"/>
            <c:spPr>
              <a:ln w="28575" cap="rnd">
                <a:solidFill>
                  <a:srgbClr val="FFFF00"/>
                </a:solidFill>
                <a:round/>
              </a:ln>
              <a:effectLst/>
            </c:spPr>
            <c:extLst>
              <c:ext xmlns:c16="http://schemas.microsoft.com/office/drawing/2014/chart" uri="{C3380CC4-5D6E-409C-BE32-E72D297353CC}">
                <c16:uniqueId val="{00000026-9B00-40FE-B3D2-1200D08AAE1F}"/>
              </c:ext>
            </c:extLst>
          </c:dPt>
          <c:dPt>
            <c:idx val="3"/>
            <c:marker>
              <c:symbol val="none"/>
            </c:marker>
            <c:bubble3D val="0"/>
            <c:spPr>
              <a:ln w="28575" cap="rnd">
                <a:solidFill>
                  <a:srgbClr val="FFFF00"/>
                </a:solidFill>
                <a:round/>
              </a:ln>
              <a:effectLst/>
            </c:spPr>
            <c:extLst>
              <c:ext xmlns:c16="http://schemas.microsoft.com/office/drawing/2014/chart" uri="{C3380CC4-5D6E-409C-BE32-E72D297353CC}">
                <c16:uniqueId val="{00000028-9B00-40FE-B3D2-1200D08AAE1F}"/>
              </c:ext>
            </c:extLst>
          </c:dPt>
          <c:dPt>
            <c:idx val="4"/>
            <c:marker>
              <c:symbol val="none"/>
            </c:marker>
            <c:bubble3D val="0"/>
            <c:spPr>
              <a:ln w="28575" cap="rnd">
                <a:solidFill>
                  <a:srgbClr val="FFFF00"/>
                </a:solidFill>
                <a:round/>
              </a:ln>
              <a:effectLst/>
            </c:spPr>
            <c:extLst>
              <c:ext xmlns:c16="http://schemas.microsoft.com/office/drawing/2014/chart" uri="{C3380CC4-5D6E-409C-BE32-E72D297353CC}">
                <c16:uniqueId val="{0000002A-9B00-40FE-B3D2-1200D08AAE1F}"/>
              </c:ext>
            </c:extLst>
          </c:dPt>
          <c:dPt>
            <c:idx val="5"/>
            <c:marker>
              <c:symbol val="none"/>
            </c:marker>
            <c:bubble3D val="0"/>
            <c:spPr>
              <a:ln w="28575" cap="rnd">
                <a:solidFill>
                  <a:srgbClr val="FFFF00"/>
                </a:solidFill>
                <a:round/>
              </a:ln>
              <a:effectLst/>
            </c:spPr>
            <c:extLst>
              <c:ext xmlns:c16="http://schemas.microsoft.com/office/drawing/2014/chart" uri="{C3380CC4-5D6E-409C-BE32-E72D297353CC}">
                <c16:uniqueId val="{0000002C-9B00-40FE-B3D2-1200D08AAE1F}"/>
              </c:ext>
            </c:extLst>
          </c:dPt>
          <c:dPt>
            <c:idx val="6"/>
            <c:marker>
              <c:symbol val="none"/>
            </c:marker>
            <c:bubble3D val="0"/>
            <c:spPr>
              <a:ln w="28575" cap="rnd">
                <a:solidFill>
                  <a:srgbClr val="FFFF00"/>
                </a:solidFill>
                <a:round/>
              </a:ln>
              <a:effectLst/>
            </c:spPr>
            <c:extLst>
              <c:ext xmlns:c16="http://schemas.microsoft.com/office/drawing/2014/chart" uri="{C3380CC4-5D6E-409C-BE32-E72D297353CC}">
                <c16:uniqueId val="{0000002E-9B00-40FE-B3D2-1200D08AAE1F}"/>
              </c:ext>
            </c:extLst>
          </c:dPt>
          <c:dPt>
            <c:idx val="7"/>
            <c:marker>
              <c:symbol val="none"/>
            </c:marker>
            <c:bubble3D val="0"/>
            <c:spPr>
              <a:ln w="28575" cap="rnd">
                <a:solidFill>
                  <a:srgbClr val="FFFF00"/>
                </a:solidFill>
                <a:round/>
              </a:ln>
              <a:effectLst/>
            </c:spPr>
            <c:extLst>
              <c:ext xmlns:c16="http://schemas.microsoft.com/office/drawing/2014/chart" uri="{C3380CC4-5D6E-409C-BE32-E72D297353CC}">
                <c16:uniqueId val="{00000030-9B00-40FE-B3D2-1200D08AAE1F}"/>
              </c:ext>
            </c:extLst>
          </c:dPt>
          <c:dPt>
            <c:idx val="8"/>
            <c:marker>
              <c:symbol val="none"/>
            </c:marker>
            <c:bubble3D val="0"/>
            <c:spPr>
              <a:ln w="28575" cap="rnd">
                <a:solidFill>
                  <a:srgbClr val="FFFF00"/>
                </a:solidFill>
                <a:round/>
              </a:ln>
              <a:effectLst/>
            </c:spPr>
            <c:extLst>
              <c:ext xmlns:c16="http://schemas.microsoft.com/office/drawing/2014/chart" uri="{C3380CC4-5D6E-409C-BE32-E72D297353CC}">
                <c16:uniqueId val="{00000032-9B00-40FE-B3D2-1200D08AAE1F}"/>
              </c:ext>
            </c:extLst>
          </c:dPt>
          <c:dPt>
            <c:idx val="9"/>
            <c:marker>
              <c:symbol val="none"/>
            </c:marker>
            <c:bubble3D val="0"/>
            <c:spPr>
              <a:ln w="28575" cap="rnd">
                <a:solidFill>
                  <a:srgbClr val="FFFF00"/>
                </a:solidFill>
                <a:round/>
              </a:ln>
              <a:effectLst/>
            </c:spPr>
            <c:extLst>
              <c:ext xmlns:c16="http://schemas.microsoft.com/office/drawing/2014/chart" uri="{C3380CC4-5D6E-409C-BE32-E72D297353CC}">
                <c16:uniqueId val="{00000034-9B00-40FE-B3D2-1200D08AAE1F}"/>
              </c:ext>
            </c:extLst>
          </c:dPt>
          <c:dPt>
            <c:idx val="10"/>
            <c:marker>
              <c:symbol val="none"/>
            </c:marker>
            <c:bubble3D val="0"/>
            <c:spPr>
              <a:ln w="28575" cap="rnd">
                <a:solidFill>
                  <a:srgbClr val="FFFF00"/>
                </a:solidFill>
                <a:round/>
              </a:ln>
              <a:effectLst/>
            </c:spPr>
            <c:extLst>
              <c:ext xmlns:c16="http://schemas.microsoft.com/office/drawing/2014/chart" uri="{C3380CC4-5D6E-409C-BE32-E72D297353CC}">
                <c16:uniqueId val="{00000036-9B00-40FE-B3D2-1200D08AAE1F}"/>
              </c:ext>
            </c:extLst>
          </c:dPt>
          <c:dLbls>
            <c:dLbl>
              <c:idx val="7"/>
              <c:spPr>
                <a:noFill/>
                <a:ln>
                  <a:noFill/>
                </a:ln>
                <a:effectLst/>
              </c:spPr>
              <c:txPr>
                <a:bodyPr rot="0" spcFirstLastPara="1" vertOverflow="ellipsis" vert="horz" wrap="square" anchor="ctr" anchorCtr="1"/>
                <a:lstStyle/>
                <a:p>
                  <a:pPr>
                    <a:defRPr sz="1800" b="1" i="0" u="none" strike="noStrike" kern="1200" baseline="0">
                      <a:solidFill>
                        <a:schemeClr val="accent4">
                          <a:lumMod val="60000"/>
                          <a:lumOff val="40000"/>
                        </a:schemeClr>
                      </a:solidFill>
                      <a:latin typeface="+mn-lt"/>
                      <a:ea typeface="+mn-ea"/>
                      <a:cs typeface="+mn-cs"/>
                    </a:defRPr>
                  </a:pPr>
                  <a:endParaRPr lang="es-CO"/>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9B00-40FE-B3D2-1200D08AAE1F}"/>
                </c:ext>
              </c:extLst>
            </c:dLbl>
            <c:dLbl>
              <c:idx val="8"/>
              <c:spPr>
                <a:noFill/>
                <a:ln>
                  <a:noFill/>
                </a:ln>
                <a:effectLst/>
              </c:spPr>
              <c:txPr>
                <a:bodyPr rot="0" spcFirstLastPara="1" vertOverflow="ellipsis" vert="horz" wrap="square" anchor="ctr" anchorCtr="1"/>
                <a:lstStyle/>
                <a:p>
                  <a:pPr>
                    <a:defRPr sz="1800" b="1" i="0" u="none" strike="noStrike" kern="1200" baseline="0">
                      <a:solidFill>
                        <a:schemeClr val="accent4">
                          <a:lumMod val="60000"/>
                          <a:lumOff val="40000"/>
                        </a:schemeClr>
                      </a:solidFill>
                      <a:latin typeface="+mn-lt"/>
                      <a:ea typeface="+mn-ea"/>
                      <a:cs typeface="+mn-cs"/>
                    </a:defRPr>
                  </a:pPr>
                  <a:endParaRPr lang="es-CO"/>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9B00-40FE-B3D2-1200D08AAE1F}"/>
                </c:ext>
              </c:extLst>
            </c:dLbl>
            <c:dLbl>
              <c:idx val="9"/>
              <c:layout>
                <c:manualLayout>
                  <c:x val="-4.5841966529462472E-2"/>
                  <c:y val="-9.8973821110190666E-2"/>
                </c:manualLayout>
              </c:layout>
              <c:spPr>
                <a:noFill/>
                <a:ln>
                  <a:noFill/>
                </a:ln>
                <a:effectLst/>
              </c:spPr>
              <c:txPr>
                <a:bodyPr rot="0" spcFirstLastPara="1" vertOverflow="ellipsis" vert="horz" wrap="square" anchor="ctr" anchorCtr="1"/>
                <a:lstStyle/>
                <a:p>
                  <a:pPr>
                    <a:defRPr sz="1800" b="1" i="0" u="none" strike="noStrike" kern="1200" baseline="0">
                      <a:solidFill>
                        <a:schemeClr val="accent4">
                          <a:lumMod val="60000"/>
                          <a:lumOff val="40000"/>
                        </a:schemeClr>
                      </a:solidFill>
                      <a:latin typeface="+mn-lt"/>
                      <a:ea typeface="+mn-ea"/>
                      <a:cs typeface="+mn-cs"/>
                    </a:defRPr>
                  </a:pPr>
                  <a:endParaRPr lang="es-CO"/>
                </a:p>
              </c:txPr>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34-9B00-40FE-B3D2-1200D08AAE1F}"/>
                </c:ext>
              </c:extLst>
            </c:dLbl>
            <c:dLbl>
              <c:idx val="10"/>
              <c:spPr>
                <a:noFill/>
                <a:ln>
                  <a:noFill/>
                </a:ln>
                <a:effectLst/>
              </c:spPr>
              <c:txPr>
                <a:bodyPr rot="0" spcFirstLastPara="1" vertOverflow="ellipsis" vert="horz" wrap="square" anchor="ctr" anchorCtr="1"/>
                <a:lstStyle/>
                <a:p>
                  <a:pPr>
                    <a:defRPr sz="1400" b="1" i="0" u="none" strike="noStrike" kern="1200" baseline="0">
                      <a:solidFill>
                        <a:schemeClr val="accent4">
                          <a:lumMod val="60000"/>
                          <a:lumOff val="40000"/>
                        </a:schemeClr>
                      </a:solidFill>
                      <a:latin typeface="+mn-lt"/>
                      <a:ea typeface="+mn-ea"/>
                      <a:cs typeface="+mn-cs"/>
                    </a:defRPr>
                  </a:pPr>
                  <a:endParaRPr lang="es-CO"/>
                </a:p>
              </c:txPr>
              <c:dLblPos val="l"/>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36-9B00-40FE-B3D2-1200D08AAE1F}"/>
                </c:ext>
              </c:extLst>
            </c:dLbl>
            <c:dLbl>
              <c:idx val="11"/>
              <c:layout>
                <c:manualLayout>
                  <c:x val="-1.6226424483459633E-3"/>
                  <c:y val="-7.3167720444557438E-2"/>
                </c:manualLayout>
              </c:layout>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accent4">
                          <a:lumMod val="60000"/>
                          <a:lumOff val="40000"/>
                        </a:schemeClr>
                      </a:solidFill>
                      <a:latin typeface="+mn-lt"/>
                      <a:ea typeface="+mn-ea"/>
                      <a:cs typeface="+mn-cs"/>
                    </a:defRPr>
                  </a:pPr>
                  <a:endParaRPr lang="es-CO"/>
                </a:p>
              </c:txPr>
              <c:dLblPos val="r"/>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39-9B00-40FE-B3D2-1200D08AAE1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4">
                        <a:lumMod val="60000"/>
                        <a:lumOff val="40000"/>
                      </a:schemeClr>
                    </a:solidFill>
                    <a:latin typeface="+mn-lt"/>
                    <a:ea typeface="+mn-ea"/>
                    <a:cs typeface="+mn-cs"/>
                  </a:defRPr>
                </a:pPr>
                <a:endParaRPr lang="es-CO"/>
              </a:p>
            </c:txPr>
            <c:dLblPos val="t"/>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Nuevos!$B$3:$M$3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Nuevos!$B$8:$M$8</c:f>
              <c:numCache>
                <c:formatCode>General</c:formatCode>
                <c:ptCount val="12"/>
                <c:pt idx="0">
                  <c:v>30</c:v>
                </c:pt>
                <c:pt idx="1">
                  <c:v>25</c:v>
                </c:pt>
                <c:pt idx="2">
                  <c:v>26</c:v>
                </c:pt>
                <c:pt idx="3">
                  <c:v>20</c:v>
                </c:pt>
                <c:pt idx="4">
                  <c:v>17</c:v>
                </c:pt>
                <c:pt idx="5">
                  <c:v>16</c:v>
                </c:pt>
                <c:pt idx="6">
                  <c:v>16</c:v>
                </c:pt>
                <c:pt idx="7">
                  <c:v>35</c:v>
                </c:pt>
                <c:pt idx="8">
                  <c:v>56</c:v>
                </c:pt>
                <c:pt idx="9">
                  <c:v>48</c:v>
                </c:pt>
                <c:pt idx="10">
                  <c:v>192</c:v>
                </c:pt>
                <c:pt idx="11">
                  <c:v>9</c:v>
                </c:pt>
              </c:numCache>
            </c:numRef>
          </c:val>
          <c:smooth val="0"/>
          <c:extLst>
            <c:ext xmlns:c16="http://schemas.microsoft.com/office/drawing/2014/chart" uri="{C3380CC4-5D6E-409C-BE32-E72D297353CC}">
              <c16:uniqueId val="{00000037-9B00-40FE-B3D2-1200D08AAE1F}"/>
            </c:ext>
          </c:extLst>
        </c:ser>
        <c:dLbls>
          <c:showLegendKey val="0"/>
          <c:showVal val="0"/>
          <c:showCatName val="0"/>
          <c:showSerName val="0"/>
          <c:showPercent val="0"/>
          <c:showBubbleSize val="0"/>
        </c:dLbls>
        <c:smooth val="0"/>
        <c:axId val="1913002767"/>
        <c:axId val="1912369215"/>
      </c:lineChart>
      <c:catAx>
        <c:axId val="1913002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s-CO"/>
          </a:p>
        </c:txPr>
        <c:crossAx val="1912369215"/>
        <c:crosses val="autoZero"/>
        <c:auto val="1"/>
        <c:lblAlgn val="ctr"/>
        <c:lblOffset val="100"/>
        <c:noMultiLvlLbl val="0"/>
      </c:catAx>
      <c:valAx>
        <c:axId val="1912369215"/>
        <c:scaling>
          <c:orientation val="minMax"/>
        </c:scaling>
        <c:delete val="1"/>
        <c:axPos val="l"/>
        <c:numFmt formatCode="General" sourceLinked="1"/>
        <c:majorTickMark val="none"/>
        <c:minorTickMark val="none"/>
        <c:tickLblPos val="nextTo"/>
        <c:crossAx val="1913002767"/>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'Hoja1 (2)'!$N$1</c:f>
              <c:strCache>
                <c:ptCount val="1"/>
                <c:pt idx="0">
                  <c:v>Total general</c:v>
                </c:pt>
              </c:strCache>
            </c:strRef>
          </c:tx>
          <c:spPr>
            <a:solidFill>
              <a:schemeClr val="accent3"/>
            </a:solidFill>
            <a:ln>
              <a:noFill/>
            </a:ln>
            <a:effectLst/>
          </c:spPr>
          <c:invertIfNegative val="0"/>
          <c:dPt>
            <c:idx val="5"/>
            <c:invertIfNegative val="0"/>
            <c:bubble3D val="0"/>
            <c:spPr>
              <a:solidFill>
                <a:schemeClr val="bg1">
                  <a:lumMod val="95000"/>
                </a:schemeClr>
              </a:solidFill>
              <a:ln>
                <a:noFill/>
              </a:ln>
              <a:effectLst/>
            </c:spPr>
            <c:extLst>
              <c:ext xmlns:c16="http://schemas.microsoft.com/office/drawing/2014/chart" uri="{C3380CC4-5D6E-409C-BE32-E72D297353CC}">
                <c16:uniqueId val="{00000001-51BA-5F4D-B40E-846C77BDB1BD}"/>
              </c:ext>
            </c:extLst>
          </c:dPt>
          <c:dLbls>
            <c:dLbl>
              <c:idx val="2"/>
              <c:layout>
                <c:manualLayout>
                  <c:x val="-6.4147600416868608E-17"/>
                  <c:y val="8.15824511650873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BA-5F4D-B40E-846C77BDB1BD}"/>
                </c:ext>
              </c:extLst>
            </c:dLbl>
            <c:dLbl>
              <c:idx val="3"/>
              <c:layout>
                <c:manualLayout>
                  <c:x val="6.4147600416868608E-17"/>
                  <c:y val="1.3597075194181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BA-5F4D-B40E-846C77BDB1BD}"/>
                </c:ext>
              </c:extLst>
            </c:dLbl>
            <c:dLbl>
              <c:idx val="5"/>
              <c:layout>
                <c:manualLayout>
                  <c:x val="-1.7495002215115241E-2"/>
                  <c:y val="-2.492768322260849E-17"/>
                </c:manualLayout>
              </c:layout>
              <c:tx>
                <c:rich>
                  <a:bodyPr/>
                  <a:lstStyle/>
                  <a:p>
                    <a:r>
                      <a:rPr lang="en-US"/>
                      <a:t>490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1BA-5F4D-B40E-846C77BDB1BD}"/>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 (2)'!$A$2:$A$7</c:f>
              <c:numCache>
                <c:formatCode>General</c:formatCode>
                <c:ptCount val="6"/>
                <c:pt idx="0">
                  <c:v>2015</c:v>
                </c:pt>
                <c:pt idx="1">
                  <c:v>2016</c:v>
                </c:pt>
                <c:pt idx="2">
                  <c:v>2017</c:v>
                </c:pt>
                <c:pt idx="3">
                  <c:v>2018</c:v>
                </c:pt>
                <c:pt idx="4">
                  <c:v>2019</c:v>
                </c:pt>
                <c:pt idx="5">
                  <c:v>2020</c:v>
                </c:pt>
              </c:numCache>
            </c:numRef>
          </c:cat>
          <c:val>
            <c:numRef>
              <c:f>'Hoja1 (2)'!$N$2:$N$7</c:f>
              <c:numCache>
                <c:formatCode>General</c:formatCode>
                <c:ptCount val="6"/>
                <c:pt idx="0">
                  <c:v>287</c:v>
                </c:pt>
                <c:pt idx="1">
                  <c:v>297</c:v>
                </c:pt>
                <c:pt idx="2">
                  <c:v>429</c:v>
                </c:pt>
                <c:pt idx="3">
                  <c:v>386</c:v>
                </c:pt>
                <c:pt idx="4">
                  <c:v>543</c:v>
                </c:pt>
                <c:pt idx="5">
                  <c:v>451</c:v>
                </c:pt>
              </c:numCache>
            </c:numRef>
          </c:val>
          <c:extLst>
            <c:ext xmlns:c16="http://schemas.microsoft.com/office/drawing/2014/chart" uri="{C3380CC4-5D6E-409C-BE32-E72D297353CC}">
              <c16:uniqueId val="{00000004-51BA-5F4D-B40E-846C77BDB1BD}"/>
            </c:ext>
          </c:extLst>
        </c:ser>
        <c:dLbls>
          <c:showLegendKey val="0"/>
          <c:showVal val="0"/>
          <c:showCatName val="0"/>
          <c:showSerName val="0"/>
          <c:showPercent val="0"/>
          <c:showBubbleSize val="0"/>
        </c:dLbls>
        <c:gapWidth val="219"/>
        <c:overlap val="-27"/>
        <c:axId val="455533256"/>
        <c:axId val="455533912"/>
      </c:barChart>
      <c:catAx>
        <c:axId val="45553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O"/>
          </a:p>
        </c:txPr>
        <c:crossAx val="455533912"/>
        <c:crosses val="autoZero"/>
        <c:auto val="1"/>
        <c:lblAlgn val="ctr"/>
        <c:lblOffset val="100"/>
        <c:noMultiLvlLbl val="0"/>
      </c:catAx>
      <c:valAx>
        <c:axId val="455533912"/>
        <c:scaling>
          <c:orientation val="minMax"/>
        </c:scaling>
        <c:delete val="1"/>
        <c:axPos val="l"/>
        <c:numFmt formatCode="General" sourceLinked="1"/>
        <c:majorTickMark val="none"/>
        <c:minorTickMark val="none"/>
        <c:tickLblPos val="nextTo"/>
        <c:crossAx val="455533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cartera!$D$1</c:f>
              <c:strCache>
                <c:ptCount val="1"/>
                <c:pt idx="0">
                  <c:v> CARTERA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accent4">
                        <a:lumMod val="40000"/>
                        <a:lumOff val="60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cartera!$C$2:$C$12</c:f>
              <c:strCache>
                <c:ptCount val="11"/>
                <c:pt idx="0">
                  <c:v>Enero</c:v>
                </c:pt>
                <c:pt idx="1">
                  <c:v>Febrero</c:v>
                </c:pt>
                <c:pt idx="2">
                  <c:v>Marzo</c:v>
                </c:pt>
                <c:pt idx="3">
                  <c:v>Abril</c:v>
                </c:pt>
                <c:pt idx="4">
                  <c:v>Mayo</c:v>
                </c:pt>
                <c:pt idx="5">
                  <c:v>Junio</c:v>
                </c:pt>
                <c:pt idx="6">
                  <c:v>Julio</c:v>
                </c:pt>
                <c:pt idx="7">
                  <c:v>Agosto</c:v>
                </c:pt>
                <c:pt idx="8">
                  <c:v>Septiembre</c:v>
                </c:pt>
                <c:pt idx="9">
                  <c:v>Octubre</c:v>
                </c:pt>
                <c:pt idx="10">
                  <c:v>Noviembre</c:v>
                </c:pt>
              </c:strCache>
            </c:strRef>
          </c:cat>
          <c:val>
            <c:numRef>
              <c:f>cartera!$D$2:$D$12</c:f>
              <c:numCache>
                <c:formatCode>_-"$"\ * #,##0.0_-;\-"$"\ * #,##0.0_-;_-"$"\ * "-"_-;_-@_-</c:formatCode>
                <c:ptCount val="11"/>
                <c:pt idx="0">
                  <c:v>36.295468009326314</c:v>
                </c:pt>
                <c:pt idx="1">
                  <c:v>36.867728922354829</c:v>
                </c:pt>
                <c:pt idx="2">
                  <c:v>34.663328369052103</c:v>
                </c:pt>
                <c:pt idx="3">
                  <c:v>38.239926668959427</c:v>
                </c:pt>
                <c:pt idx="4">
                  <c:v>42.464721615574227</c:v>
                </c:pt>
                <c:pt idx="5">
                  <c:v>42.955498379540622</c:v>
                </c:pt>
                <c:pt idx="6">
                  <c:v>45.035580250209847</c:v>
                </c:pt>
                <c:pt idx="7">
                  <c:v>45.635097209482616</c:v>
                </c:pt>
                <c:pt idx="8">
                  <c:v>36.054416950320025</c:v>
                </c:pt>
                <c:pt idx="9">
                  <c:v>36.05349383722001</c:v>
                </c:pt>
                <c:pt idx="10">
                  <c:v>35.325143603600019</c:v>
                </c:pt>
              </c:numCache>
            </c:numRef>
          </c:val>
          <c:extLst>
            <c:ext xmlns:c16="http://schemas.microsoft.com/office/drawing/2014/chart" uri="{C3380CC4-5D6E-409C-BE32-E72D297353CC}">
              <c16:uniqueId val="{00000000-2807-4932-BCBF-EF1CDC5D4233}"/>
            </c:ext>
          </c:extLst>
        </c:ser>
        <c:ser>
          <c:idx val="1"/>
          <c:order val="1"/>
          <c:tx>
            <c:strRef>
              <c:f>cartera!$E$1</c:f>
              <c:strCache>
                <c:ptCount val="1"/>
                <c:pt idx="0">
                  <c:v> Recaudo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accent2"/>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cartera!$C$2:$C$12</c:f>
              <c:strCache>
                <c:ptCount val="11"/>
                <c:pt idx="0">
                  <c:v>Enero</c:v>
                </c:pt>
                <c:pt idx="1">
                  <c:v>Febrero</c:v>
                </c:pt>
                <c:pt idx="2">
                  <c:v>Marzo</c:v>
                </c:pt>
                <c:pt idx="3">
                  <c:v>Abril</c:v>
                </c:pt>
                <c:pt idx="4">
                  <c:v>Mayo</c:v>
                </c:pt>
                <c:pt idx="5">
                  <c:v>Junio</c:v>
                </c:pt>
                <c:pt idx="6">
                  <c:v>Julio</c:v>
                </c:pt>
                <c:pt idx="7">
                  <c:v>Agosto</c:v>
                </c:pt>
                <c:pt idx="8">
                  <c:v>Septiembre</c:v>
                </c:pt>
                <c:pt idx="9">
                  <c:v>Octubre</c:v>
                </c:pt>
                <c:pt idx="10">
                  <c:v>Noviembre</c:v>
                </c:pt>
              </c:strCache>
            </c:strRef>
          </c:cat>
          <c:val>
            <c:numRef>
              <c:f>cartera!$E$2:$E$12</c:f>
              <c:numCache>
                <c:formatCode>_-"$"\ * #,##0.0_-;\-"$"\ * #,##0.0_-;_-"$"\ * "-"_-;_-@_-</c:formatCode>
                <c:ptCount val="11"/>
                <c:pt idx="0">
                  <c:v>1.7658906050000001</c:v>
                </c:pt>
                <c:pt idx="1">
                  <c:v>1.8183507333419</c:v>
                </c:pt>
                <c:pt idx="2">
                  <c:v>1.7059840551299996</c:v>
                </c:pt>
                <c:pt idx="3">
                  <c:v>2.1592603234299999</c:v>
                </c:pt>
                <c:pt idx="4">
                  <c:v>2.7871709116579999</c:v>
                </c:pt>
                <c:pt idx="5">
                  <c:v>1.6483386699212004</c:v>
                </c:pt>
                <c:pt idx="6">
                  <c:v>2.2481261698199995</c:v>
                </c:pt>
                <c:pt idx="7">
                  <c:v>2.7540856903399997</c:v>
                </c:pt>
                <c:pt idx="8">
                  <c:v>2.7440172668560998</c:v>
                </c:pt>
                <c:pt idx="9">
                  <c:v>2.4601239996599999</c:v>
                </c:pt>
                <c:pt idx="10">
                  <c:v>2.4059305845981003</c:v>
                </c:pt>
              </c:numCache>
            </c:numRef>
          </c:val>
          <c:extLst>
            <c:ext xmlns:c16="http://schemas.microsoft.com/office/drawing/2014/chart" uri="{C3380CC4-5D6E-409C-BE32-E72D297353CC}">
              <c16:uniqueId val="{00000001-2807-4932-BCBF-EF1CDC5D4233}"/>
            </c:ext>
          </c:extLst>
        </c:ser>
        <c:dLbls>
          <c:showLegendKey val="0"/>
          <c:showVal val="0"/>
          <c:showCatName val="0"/>
          <c:showSerName val="0"/>
          <c:showPercent val="0"/>
          <c:showBubbleSize val="0"/>
        </c:dLbls>
        <c:gapWidth val="219"/>
        <c:overlap val="-27"/>
        <c:axId val="1973713983"/>
        <c:axId val="1911005775"/>
      </c:barChart>
      <c:lineChart>
        <c:grouping val="standard"/>
        <c:varyColors val="0"/>
        <c:ser>
          <c:idx val="2"/>
          <c:order val="2"/>
          <c:tx>
            <c:strRef>
              <c:f>cartera!$F$1</c:f>
              <c:strCache>
                <c:ptCount val="1"/>
                <c:pt idx="0">
                  <c:v> % EFICIENCIA  </c:v>
                </c:pt>
              </c:strCache>
            </c:strRef>
          </c:tx>
          <c:spPr>
            <a:ln w="28575" cap="rnd">
              <a:solidFill>
                <a:srgbClr val="FFFF00"/>
              </a:solidFill>
              <a:round/>
            </a:ln>
            <a:effectLst/>
          </c:spPr>
          <c:marker>
            <c:symbol val="none"/>
          </c:marker>
          <c:dLbls>
            <c:dLbl>
              <c:idx val="0"/>
              <c:layout>
                <c:manualLayout>
                  <c:x val="-2.0359992463410583E-17"/>
                  <c:y val="3.98406742097604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07-4932-BCBF-EF1CDC5D4233}"/>
                </c:ext>
              </c:extLst>
            </c:dLbl>
            <c:dLbl>
              <c:idx val="1"/>
              <c:layout>
                <c:manualLayout>
                  <c:x val="-1.2216136598268545E-2"/>
                  <c:y val="3.98406742097605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07-4932-BCBF-EF1CDC5D4233}"/>
                </c:ext>
              </c:extLst>
            </c:dLbl>
            <c:dLbl>
              <c:idx val="9"/>
              <c:layout>
                <c:manualLayout>
                  <c:x val="-4.2315261190533212E-3"/>
                  <c:y val="-3.75910299843551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07-4932-BCBF-EF1CDC5D4233}"/>
                </c:ext>
              </c:extLst>
            </c:dLbl>
            <c:spPr>
              <a:noFill/>
              <a:ln>
                <a:noFill/>
              </a:ln>
              <a:effectLst/>
            </c:spPr>
            <c:txPr>
              <a:bodyPr rot="0" spcFirstLastPara="1" vertOverflow="ellipsis" vert="horz" wrap="square" anchor="ctr" anchorCtr="1"/>
              <a:lstStyle/>
              <a:p>
                <a:pPr>
                  <a:defRPr sz="1600" b="1" i="0" u="none" strike="noStrike" kern="1200" baseline="0">
                    <a:solidFill>
                      <a:schemeClr val="accent2"/>
                    </a:solidFill>
                    <a:latin typeface="+mn-lt"/>
                    <a:ea typeface="+mn-ea"/>
                    <a:cs typeface="+mn-cs"/>
                  </a:defRPr>
                </a:pPr>
                <a:endParaRPr lang="es-CO"/>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cartera!$C$2:$C$12</c:f>
              <c:strCache>
                <c:ptCount val="11"/>
                <c:pt idx="0">
                  <c:v>Enero</c:v>
                </c:pt>
                <c:pt idx="1">
                  <c:v>Febrero</c:v>
                </c:pt>
                <c:pt idx="2">
                  <c:v>Marzo</c:v>
                </c:pt>
                <c:pt idx="3">
                  <c:v>Abril</c:v>
                </c:pt>
                <c:pt idx="4">
                  <c:v>Mayo</c:v>
                </c:pt>
                <c:pt idx="5">
                  <c:v>Junio</c:v>
                </c:pt>
                <c:pt idx="6">
                  <c:v>Julio</c:v>
                </c:pt>
                <c:pt idx="7">
                  <c:v>Agosto</c:v>
                </c:pt>
                <c:pt idx="8">
                  <c:v>Septiembre</c:v>
                </c:pt>
                <c:pt idx="9">
                  <c:v>Octubre</c:v>
                </c:pt>
                <c:pt idx="10">
                  <c:v>Noviembre</c:v>
                </c:pt>
              </c:strCache>
            </c:strRef>
          </c:cat>
          <c:val>
            <c:numRef>
              <c:f>cartera!$F$2:$F$12</c:f>
              <c:numCache>
                <c:formatCode>0.0%</c:formatCode>
                <c:ptCount val="11"/>
                <c:pt idx="0">
                  <c:v>4.8653198370282619E-2</c:v>
                </c:pt>
                <c:pt idx="1">
                  <c:v>4.9320931516325078E-2</c:v>
                </c:pt>
                <c:pt idx="2">
                  <c:v>4.9215817851269161E-2</c:v>
                </c:pt>
                <c:pt idx="3">
                  <c:v>5.6466120924409106E-2</c:v>
                </c:pt>
                <c:pt idx="4">
                  <c:v>6.5634974294421985E-2</c:v>
                </c:pt>
                <c:pt idx="5">
                  <c:v>3.8373170655756877E-2</c:v>
                </c:pt>
                <c:pt idx="6">
                  <c:v>4.9918889849532348E-2</c:v>
                </c:pt>
                <c:pt idx="7">
                  <c:v>6.0350165963221021E-2</c:v>
                </c:pt>
                <c:pt idx="8">
                  <c:v>7.6107658893420096E-2</c:v>
                </c:pt>
                <c:pt idx="9">
                  <c:v>6.8235384086972398E-2</c:v>
                </c:pt>
                <c:pt idx="10">
                  <c:v>6.8108161472637568E-2</c:v>
                </c:pt>
              </c:numCache>
            </c:numRef>
          </c:val>
          <c:smooth val="0"/>
          <c:extLst>
            <c:ext xmlns:c16="http://schemas.microsoft.com/office/drawing/2014/chart" uri="{C3380CC4-5D6E-409C-BE32-E72D297353CC}">
              <c16:uniqueId val="{00000004-2807-4932-BCBF-EF1CDC5D4233}"/>
            </c:ext>
          </c:extLst>
        </c:ser>
        <c:dLbls>
          <c:showLegendKey val="0"/>
          <c:showVal val="0"/>
          <c:showCatName val="0"/>
          <c:showSerName val="0"/>
          <c:showPercent val="0"/>
          <c:showBubbleSize val="0"/>
        </c:dLbls>
        <c:marker val="1"/>
        <c:smooth val="0"/>
        <c:axId val="1973717583"/>
        <c:axId val="1910996207"/>
      </c:lineChart>
      <c:catAx>
        <c:axId val="1973713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crossAx val="1911005775"/>
        <c:crosses val="autoZero"/>
        <c:auto val="1"/>
        <c:lblAlgn val="ctr"/>
        <c:lblOffset val="100"/>
        <c:noMultiLvlLbl val="0"/>
      </c:catAx>
      <c:valAx>
        <c:axId val="1911005775"/>
        <c:scaling>
          <c:orientation val="minMax"/>
        </c:scaling>
        <c:delete val="0"/>
        <c:axPos val="l"/>
        <c:numFmt formatCode="_-&quot;$&quot;\ * #,##0.0_-;\-&quot;$&quot;\ * #,##0.0_-;_-&quot;$&quot;\ *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s-CO"/>
          </a:p>
        </c:txPr>
        <c:crossAx val="1973713983"/>
        <c:crosses val="autoZero"/>
        <c:crossBetween val="between"/>
      </c:valAx>
      <c:valAx>
        <c:axId val="1910996207"/>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s-CO"/>
          </a:p>
        </c:txPr>
        <c:crossAx val="1973717583"/>
        <c:crosses val="max"/>
        <c:crossBetween val="between"/>
      </c:valAx>
      <c:catAx>
        <c:axId val="1973717583"/>
        <c:scaling>
          <c:orientation val="minMax"/>
        </c:scaling>
        <c:delete val="1"/>
        <c:axPos val="b"/>
        <c:numFmt formatCode="General" sourceLinked="1"/>
        <c:majorTickMark val="none"/>
        <c:minorTickMark val="none"/>
        <c:tickLblPos val="nextTo"/>
        <c:crossAx val="19109962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CO"/>
        </a:p>
      </c:txPr>
    </c:legend>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3">
  <a:schemeClr val="accent3"/>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6">
  <a:schemeClr val="accent3"/>
</cs:colorStyle>
</file>

<file path=ppt/charts/colors10.xml><?xml version="1.0" encoding="utf-8"?>
<cs:colorStyle xmlns:cs="http://schemas.microsoft.com/office/drawing/2012/chartStyle" xmlns:a="http://schemas.openxmlformats.org/drawingml/2006/main" meth="withinLinear" id="16">
  <a:schemeClr val="accent3"/>
</cs:colorStyle>
</file>

<file path=ppt/charts/colors11.xml><?xml version="1.0" encoding="utf-8"?>
<cs:colorStyle xmlns:cs="http://schemas.microsoft.com/office/drawing/2012/chartStyle" xmlns:a="http://schemas.openxmlformats.org/drawingml/2006/main" meth="withinLinearReversed" id="23">
  <a:schemeClr val="accent3"/>
</cs:colorStyle>
</file>

<file path=ppt/charts/colors12.xml><?xml version="1.0" encoding="utf-8"?>
<cs:colorStyle xmlns:cs="http://schemas.microsoft.com/office/drawing/2012/chartStyle" xmlns:a="http://schemas.openxmlformats.org/drawingml/2006/main" meth="withinLinearReversed" id="23">
  <a:schemeClr val="accent3"/>
</cs:colorStyle>
</file>

<file path=ppt/charts/colors13.xml><?xml version="1.0" encoding="utf-8"?>
<cs:colorStyle xmlns:cs="http://schemas.microsoft.com/office/drawing/2012/chartStyle" xmlns:a="http://schemas.openxmlformats.org/drawingml/2006/main" meth="withinLinear" id="16">
  <a:schemeClr val="accent3"/>
</cs:colorStyle>
</file>

<file path=ppt/charts/colors14.xml><?xml version="1.0" encoding="utf-8"?>
<cs:colorStyle xmlns:cs="http://schemas.microsoft.com/office/drawing/2012/chartStyle" xmlns:a="http://schemas.openxmlformats.org/drawingml/2006/main" meth="withinLinear" id="16">
  <a:schemeClr val="accent3"/>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 id="16">
  <a:schemeClr val="accent3"/>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B1F3E-BA10-469C-B926-A33249BCE46A}" type="doc">
      <dgm:prSet loTypeId="urn:microsoft.com/office/officeart/2005/8/layout/StepDownProcess" loCatId="process" qsTypeId="urn:microsoft.com/office/officeart/2005/8/quickstyle/simple1" qsCatId="simple" csTypeId="urn:microsoft.com/office/officeart/2005/8/colors/accent0_3" csCatId="mainScheme" phldr="1"/>
      <dgm:spPr/>
      <dgm:t>
        <a:bodyPr/>
        <a:lstStyle/>
        <a:p>
          <a:endParaRPr lang="es-CO"/>
        </a:p>
      </dgm:t>
    </dgm:pt>
    <dgm:pt modelId="{05D2B84A-3C55-49ED-B98D-C0AAC52E23ED}">
      <dgm:prSet phldrT="[Texto]"/>
      <dgm:spPr/>
      <dgm:t>
        <a:bodyPr/>
        <a:lstStyle/>
        <a:p>
          <a:r>
            <a:rPr lang="es-ES" dirty="0"/>
            <a:t>Adquisición de Información y Documentación  </a:t>
          </a:r>
          <a:endParaRPr lang="es-CO" dirty="0"/>
        </a:p>
      </dgm:t>
    </dgm:pt>
    <dgm:pt modelId="{0B14829A-5DE9-4B31-A777-510639257763}" type="parTrans" cxnId="{176E6848-6726-4BA8-8254-E1ABD7EE4BAF}">
      <dgm:prSet/>
      <dgm:spPr/>
      <dgm:t>
        <a:bodyPr/>
        <a:lstStyle/>
        <a:p>
          <a:endParaRPr lang="es-CO"/>
        </a:p>
      </dgm:t>
    </dgm:pt>
    <dgm:pt modelId="{24350D16-AE97-4621-A2EB-1FE46A6A376A}" type="sibTrans" cxnId="{176E6848-6726-4BA8-8254-E1ABD7EE4BAF}">
      <dgm:prSet/>
      <dgm:spPr/>
      <dgm:t>
        <a:bodyPr/>
        <a:lstStyle/>
        <a:p>
          <a:endParaRPr lang="es-CO"/>
        </a:p>
      </dgm:t>
    </dgm:pt>
    <dgm:pt modelId="{137C3B19-EA5C-436F-A985-B29E1D321A0F}">
      <dgm:prSet phldrT="[Texto]"/>
      <dgm:spPr/>
      <dgm:t>
        <a:bodyPr/>
        <a:lstStyle/>
        <a:p>
          <a:r>
            <a:rPr lang="es-ES" dirty="0"/>
            <a:t>Se encuentra consecución de escrituras, certificados catastrales, planos notariales y demás </a:t>
          </a:r>
          <a:endParaRPr lang="es-CO" dirty="0"/>
        </a:p>
      </dgm:t>
    </dgm:pt>
    <dgm:pt modelId="{B36322BB-7C13-4647-90C6-E637D34F56A2}" type="parTrans" cxnId="{B09D1FFB-46AE-4A66-A330-F259E6B36D1F}">
      <dgm:prSet/>
      <dgm:spPr/>
      <dgm:t>
        <a:bodyPr/>
        <a:lstStyle/>
        <a:p>
          <a:endParaRPr lang="es-CO"/>
        </a:p>
      </dgm:t>
    </dgm:pt>
    <dgm:pt modelId="{86FF2646-DA7D-4176-AA1F-92B4967CE6D9}" type="sibTrans" cxnId="{B09D1FFB-46AE-4A66-A330-F259E6B36D1F}">
      <dgm:prSet/>
      <dgm:spPr/>
      <dgm:t>
        <a:bodyPr/>
        <a:lstStyle/>
        <a:p>
          <a:endParaRPr lang="es-CO"/>
        </a:p>
      </dgm:t>
    </dgm:pt>
    <dgm:pt modelId="{5137481C-479B-44CE-8CD1-5C31CAE5BE06}">
      <dgm:prSet phldrT="[Texto]"/>
      <dgm:spPr/>
      <dgm:t>
        <a:bodyPr/>
        <a:lstStyle/>
        <a:p>
          <a:r>
            <a:rPr lang="es-ES" dirty="0"/>
            <a:t>Informe de Saneamiento </a:t>
          </a:r>
          <a:endParaRPr lang="es-CO" dirty="0"/>
        </a:p>
      </dgm:t>
    </dgm:pt>
    <dgm:pt modelId="{89DE2E41-3397-494E-B4BE-BFAFE516EF7D}" type="parTrans" cxnId="{4369EE44-D236-4969-9053-C07DA232B9CA}">
      <dgm:prSet/>
      <dgm:spPr/>
      <dgm:t>
        <a:bodyPr/>
        <a:lstStyle/>
        <a:p>
          <a:endParaRPr lang="es-CO"/>
        </a:p>
      </dgm:t>
    </dgm:pt>
    <dgm:pt modelId="{502D6518-C2F9-4D95-8AC2-5ED2D81D2025}" type="sibTrans" cxnId="{4369EE44-D236-4969-9053-C07DA232B9CA}">
      <dgm:prSet/>
      <dgm:spPr/>
      <dgm:t>
        <a:bodyPr/>
        <a:lstStyle/>
        <a:p>
          <a:endParaRPr lang="es-CO"/>
        </a:p>
      </dgm:t>
    </dgm:pt>
    <dgm:pt modelId="{F993FF8E-356A-471A-B52A-6A553FA7FEB9}">
      <dgm:prSet phldrT="[Texto]"/>
      <dgm:spPr/>
      <dgm:t>
        <a:bodyPr/>
        <a:lstStyle/>
        <a:p>
          <a:r>
            <a:rPr lang="es-ES" dirty="0"/>
            <a:t>Levantamientos topográficos, Informes de actuaciones, Reglamentos, Escrituras.</a:t>
          </a:r>
          <a:endParaRPr lang="es-CO" dirty="0"/>
        </a:p>
      </dgm:t>
    </dgm:pt>
    <dgm:pt modelId="{249EB5FD-3B00-4095-AEFF-9ACC0C4C6789}" type="parTrans" cxnId="{E3F22FC2-4E45-47E6-AEF1-73EF9137068B}">
      <dgm:prSet/>
      <dgm:spPr/>
      <dgm:t>
        <a:bodyPr/>
        <a:lstStyle/>
        <a:p>
          <a:endParaRPr lang="es-CO"/>
        </a:p>
      </dgm:t>
    </dgm:pt>
    <dgm:pt modelId="{277F654D-9CC4-496F-94D6-1DF85EEFF0FD}" type="sibTrans" cxnId="{E3F22FC2-4E45-47E6-AEF1-73EF9137068B}">
      <dgm:prSet/>
      <dgm:spPr/>
      <dgm:t>
        <a:bodyPr/>
        <a:lstStyle/>
        <a:p>
          <a:endParaRPr lang="es-CO"/>
        </a:p>
      </dgm:t>
    </dgm:pt>
    <dgm:pt modelId="{CB499639-FC97-420B-8BEF-A5CA0FDCDDAD}">
      <dgm:prSet phldrT="[Texto]"/>
      <dgm:spPr/>
      <dgm:t>
        <a:bodyPr/>
        <a:lstStyle/>
        <a:p>
          <a:r>
            <a:rPr lang="es-ES" dirty="0"/>
            <a:t>Tramite ante entidad de orden nacional o municipal</a:t>
          </a:r>
          <a:endParaRPr lang="es-CO" dirty="0"/>
        </a:p>
      </dgm:t>
    </dgm:pt>
    <dgm:pt modelId="{F469CB98-385B-411A-8F23-3B87CB8F3D01}" type="parTrans" cxnId="{B6846D0F-E54B-43B8-B2D6-40E3CCE26487}">
      <dgm:prSet/>
      <dgm:spPr/>
      <dgm:t>
        <a:bodyPr/>
        <a:lstStyle/>
        <a:p>
          <a:endParaRPr lang="es-CO"/>
        </a:p>
      </dgm:t>
    </dgm:pt>
    <dgm:pt modelId="{1BAD4FF6-DDD9-4A37-BAEF-B6DD893E5A84}" type="sibTrans" cxnId="{B6846D0F-E54B-43B8-B2D6-40E3CCE26487}">
      <dgm:prSet/>
      <dgm:spPr/>
      <dgm:t>
        <a:bodyPr/>
        <a:lstStyle/>
        <a:p>
          <a:endParaRPr lang="es-CO"/>
        </a:p>
      </dgm:t>
    </dgm:pt>
    <dgm:pt modelId="{D62D442D-D0EA-47DA-9B46-09A2A23F93A6}">
      <dgm:prSet phldrT="[Texto]" custT="1"/>
      <dgm:spPr/>
      <dgm:t>
        <a:bodyPr/>
        <a:lstStyle/>
        <a:p>
          <a:r>
            <a:rPr lang="es-ES" sz="1200" kern="1200" dirty="0">
              <a:solidFill>
                <a:prstClr val="black">
                  <a:hueOff val="0"/>
                  <a:satOff val="0"/>
                  <a:lumOff val="0"/>
                  <a:alphaOff val="0"/>
                </a:prstClr>
              </a:solidFill>
              <a:latin typeface="Calibri"/>
              <a:ea typeface="+mn-ea"/>
              <a:cs typeface="+mn-cs"/>
            </a:rPr>
            <a:t>Radicación y pago de tarifas </a:t>
          </a:r>
          <a:endParaRPr lang="es-CO" sz="1200" kern="1200" dirty="0">
            <a:solidFill>
              <a:prstClr val="black">
                <a:hueOff val="0"/>
                <a:satOff val="0"/>
                <a:lumOff val="0"/>
                <a:alphaOff val="0"/>
              </a:prstClr>
            </a:solidFill>
            <a:latin typeface="Calibri"/>
            <a:ea typeface="+mn-ea"/>
            <a:cs typeface="+mn-cs"/>
          </a:endParaRPr>
        </a:p>
      </dgm:t>
    </dgm:pt>
    <dgm:pt modelId="{44732D7A-7676-49AC-9CA8-1ABC323475E5}" type="parTrans" cxnId="{5A749AB0-A4FE-4761-96F1-CA456D22E8BC}">
      <dgm:prSet/>
      <dgm:spPr/>
      <dgm:t>
        <a:bodyPr/>
        <a:lstStyle/>
        <a:p>
          <a:endParaRPr lang="es-CO"/>
        </a:p>
      </dgm:t>
    </dgm:pt>
    <dgm:pt modelId="{82A2924E-C5D4-45A6-BAB0-F98A6B29DA6D}" type="sibTrans" cxnId="{5A749AB0-A4FE-4761-96F1-CA456D22E8BC}">
      <dgm:prSet/>
      <dgm:spPr/>
      <dgm:t>
        <a:bodyPr/>
        <a:lstStyle/>
        <a:p>
          <a:endParaRPr lang="es-CO"/>
        </a:p>
      </dgm:t>
    </dgm:pt>
    <dgm:pt modelId="{BF8444A5-714C-49BB-92EB-974EC3AEB624}" type="pres">
      <dgm:prSet presAssocID="{CCAB1F3E-BA10-469C-B926-A33249BCE46A}" presName="rootnode" presStyleCnt="0">
        <dgm:presLayoutVars>
          <dgm:chMax/>
          <dgm:chPref/>
          <dgm:dir/>
          <dgm:animLvl val="lvl"/>
        </dgm:presLayoutVars>
      </dgm:prSet>
      <dgm:spPr/>
    </dgm:pt>
    <dgm:pt modelId="{3C260B30-7CD1-4855-A7E9-2748474152DD}" type="pres">
      <dgm:prSet presAssocID="{05D2B84A-3C55-49ED-B98D-C0AAC52E23ED}" presName="composite" presStyleCnt="0"/>
      <dgm:spPr/>
    </dgm:pt>
    <dgm:pt modelId="{0695D6E5-E38B-4DD7-882F-279408C414EC}" type="pres">
      <dgm:prSet presAssocID="{05D2B84A-3C55-49ED-B98D-C0AAC52E23ED}" presName="bentUpArrow1" presStyleLbl="alignImgPlace1" presStyleIdx="0" presStyleCnt="2"/>
      <dgm:spPr/>
    </dgm:pt>
    <dgm:pt modelId="{4C8F5520-1B90-4302-A810-F6758395A3CA}" type="pres">
      <dgm:prSet presAssocID="{05D2B84A-3C55-49ED-B98D-C0AAC52E23ED}" presName="ParentText" presStyleLbl="node1" presStyleIdx="0" presStyleCnt="3">
        <dgm:presLayoutVars>
          <dgm:chMax val="1"/>
          <dgm:chPref val="1"/>
          <dgm:bulletEnabled val="1"/>
        </dgm:presLayoutVars>
      </dgm:prSet>
      <dgm:spPr/>
    </dgm:pt>
    <dgm:pt modelId="{138FC386-5EC6-4F7E-9E10-BFED065C0D35}" type="pres">
      <dgm:prSet presAssocID="{05D2B84A-3C55-49ED-B98D-C0AAC52E23ED}" presName="ChildText" presStyleLbl="revTx" presStyleIdx="0" presStyleCnt="3">
        <dgm:presLayoutVars>
          <dgm:chMax val="0"/>
          <dgm:chPref val="0"/>
          <dgm:bulletEnabled val="1"/>
        </dgm:presLayoutVars>
      </dgm:prSet>
      <dgm:spPr/>
    </dgm:pt>
    <dgm:pt modelId="{1C03054A-51C8-4686-B7EE-17154FCB8922}" type="pres">
      <dgm:prSet presAssocID="{24350D16-AE97-4621-A2EB-1FE46A6A376A}" presName="sibTrans" presStyleCnt="0"/>
      <dgm:spPr/>
    </dgm:pt>
    <dgm:pt modelId="{5C6A245E-15A2-44DE-BCBD-7D8A573FAAFC}" type="pres">
      <dgm:prSet presAssocID="{5137481C-479B-44CE-8CD1-5C31CAE5BE06}" presName="composite" presStyleCnt="0"/>
      <dgm:spPr/>
    </dgm:pt>
    <dgm:pt modelId="{FF960F5C-9CC2-4BBA-A7C9-707389AD8595}" type="pres">
      <dgm:prSet presAssocID="{5137481C-479B-44CE-8CD1-5C31CAE5BE06}" presName="bentUpArrow1" presStyleLbl="alignImgPlace1" presStyleIdx="1" presStyleCnt="2"/>
      <dgm:spPr/>
    </dgm:pt>
    <dgm:pt modelId="{7FDDA680-C1C7-4AC9-B16D-97B1DBA47594}" type="pres">
      <dgm:prSet presAssocID="{5137481C-479B-44CE-8CD1-5C31CAE5BE06}" presName="ParentText" presStyleLbl="node1" presStyleIdx="1" presStyleCnt="3">
        <dgm:presLayoutVars>
          <dgm:chMax val="1"/>
          <dgm:chPref val="1"/>
          <dgm:bulletEnabled val="1"/>
        </dgm:presLayoutVars>
      </dgm:prSet>
      <dgm:spPr/>
    </dgm:pt>
    <dgm:pt modelId="{BD1C175B-C35F-4615-ADC8-0FCD00B019DB}" type="pres">
      <dgm:prSet presAssocID="{5137481C-479B-44CE-8CD1-5C31CAE5BE06}" presName="ChildText" presStyleLbl="revTx" presStyleIdx="1" presStyleCnt="3">
        <dgm:presLayoutVars>
          <dgm:chMax val="0"/>
          <dgm:chPref val="0"/>
          <dgm:bulletEnabled val="1"/>
        </dgm:presLayoutVars>
      </dgm:prSet>
      <dgm:spPr/>
    </dgm:pt>
    <dgm:pt modelId="{1F58C01D-845D-4518-9CD2-56315683335C}" type="pres">
      <dgm:prSet presAssocID="{502D6518-C2F9-4D95-8AC2-5ED2D81D2025}" presName="sibTrans" presStyleCnt="0"/>
      <dgm:spPr/>
    </dgm:pt>
    <dgm:pt modelId="{E8B1FB1B-DBB6-439E-B284-3950010CA944}" type="pres">
      <dgm:prSet presAssocID="{CB499639-FC97-420B-8BEF-A5CA0FDCDDAD}" presName="composite" presStyleCnt="0"/>
      <dgm:spPr/>
    </dgm:pt>
    <dgm:pt modelId="{418AC248-8BE2-4DBF-9F13-DA1C1EFEB23F}" type="pres">
      <dgm:prSet presAssocID="{CB499639-FC97-420B-8BEF-A5CA0FDCDDAD}" presName="ParentText" presStyleLbl="node1" presStyleIdx="2" presStyleCnt="3">
        <dgm:presLayoutVars>
          <dgm:chMax val="1"/>
          <dgm:chPref val="1"/>
          <dgm:bulletEnabled val="1"/>
        </dgm:presLayoutVars>
      </dgm:prSet>
      <dgm:spPr/>
    </dgm:pt>
    <dgm:pt modelId="{3CCA2170-17C9-44AE-B3E2-BD8CD39DC3B3}" type="pres">
      <dgm:prSet presAssocID="{CB499639-FC97-420B-8BEF-A5CA0FDCDDAD}" presName="FinalChildText" presStyleLbl="revTx" presStyleIdx="2" presStyleCnt="3">
        <dgm:presLayoutVars>
          <dgm:chMax val="0"/>
          <dgm:chPref val="0"/>
          <dgm:bulletEnabled val="1"/>
        </dgm:presLayoutVars>
      </dgm:prSet>
      <dgm:spPr/>
    </dgm:pt>
  </dgm:ptLst>
  <dgm:cxnLst>
    <dgm:cxn modelId="{89EF2E02-6C65-425C-9DCB-CBAF91964E80}" type="presOf" srcId="{CB499639-FC97-420B-8BEF-A5CA0FDCDDAD}" destId="{418AC248-8BE2-4DBF-9F13-DA1C1EFEB23F}" srcOrd="0" destOrd="0" presId="urn:microsoft.com/office/officeart/2005/8/layout/StepDownProcess"/>
    <dgm:cxn modelId="{B6846D0F-E54B-43B8-B2D6-40E3CCE26487}" srcId="{CCAB1F3E-BA10-469C-B926-A33249BCE46A}" destId="{CB499639-FC97-420B-8BEF-A5CA0FDCDDAD}" srcOrd="2" destOrd="0" parTransId="{F469CB98-385B-411A-8F23-3B87CB8F3D01}" sibTransId="{1BAD4FF6-DDD9-4A37-BAEF-B6DD893E5A84}"/>
    <dgm:cxn modelId="{4D9CC71E-3DB8-44F0-B273-C0B8172D8A56}" type="presOf" srcId="{137C3B19-EA5C-436F-A985-B29E1D321A0F}" destId="{138FC386-5EC6-4F7E-9E10-BFED065C0D35}" srcOrd="0" destOrd="0" presId="urn:microsoft.com/office/officeart/2005/8/layout/StepDownProcess"/>
    <dgm:cxn modelId="{DEAE1244-824A-4CB6-884C-3CEE1A6EC35B}" type="presOf" srcId="{F993FF8E-356A-471A-B52A-6A553FA7FEB9}" destId="{BD1C175B-C35F-4615-ADC8-0FCD00B019DB}" srcOrd="0" destOrd="0" presId="urn:microsoft.com/office/officeart/2005/8/layout/StepDownProcess"/>
    <dgm:cxn modelId="{4369EE44-D236-4969-9053-C07DA232B9CA}" srcId="{CCAB1F3E-BA10-469C-B926-A33249BCE46A}" destId="{5137481C-479B-44CE-8CD1-5C31CAE5BE06}" srcOrd="1" destOrd="0" parTransId="{89DE2E41-3397-494E-B4BE-BFAFE516EF7D}" sibTransId="{502D6518-C2F9-4D95-8AC2-5ED2D81D2025}"/>
    <dgm:cxn modelId="{176E6848-6726-4BA8-8254-E1ABD7EE4BAF}" srcId="{CCAB1F3E-BA10-469C-B926-A33249BCE46A}" destId="{05D2B84A-3C55-49ED-B98D-C0AAC52E23ED}" srcOrd="0" destOrd="0" parTransId="{0B14829A-5DE9-4B31-A777-510639257763}" sibTransId="{24350D16-AE97-4621-A2EB-1FE46A6A376A}"/>
    <dgm:cxn modelId="{D8913A7B-147B-4F1F-A21C-C39928B9ACE0}" type="presOf" srcId="{05D2B84A-3C55-49ED-B98D-C0AAC52E23ED}" destId="{4C8F5520-1B90-4302-A810-F6758395A3CA}" srcOrd="0" destOrd="0" presId="urn:microsoft.com/office/officeart/2005/8/layout/StepDownProcess"/>
    <dgm:cxn modelId="{8725C1A3-52BF-40C4-8741-0A8174ABD358}" type="presOf" srcId="{CCAB1F3E-BA10-469C-B926-A33249BCE46A}" destId="{BF8444A5-714C-49BB-92EB-974EC3AEB624}" srcOrd="0" destOrd="0" presId="urn:microsoft.com/office/officeart/2005/8/layout/StepDownProcess"/>
    <dgm:cxn modelId="{D39DE0A8-799A-4559-8E1D-F1BB11859EE7}" type="presOf" srcId="{D62D442D-D0EA-47DA-9B46-09A2A23F93A6}" destId="{3CCA2170-17C9-44AE-B3E2-BD8CD39DC3B3}" srcOrd="0" destOrd="0" presId="urn:microsoft.com/office/officeart/2005/8/layout/StepDownProcess"/>
    <dgm:cxn modelId="{5A749AB0-A4FE-4761-96F1-CA456D22E8BC}" srcId="{CB499639-FC97-420B-8BEF-A5CA0FDCDDAD}" destId="{D62D442D-D0EA-47DA-9B46-09A2A23F93A6}" srcOrd="0" destOrd="0" parTransId="{44732D7A-7676-49AC-9CA8-1ABC323475E5}" sibTransId="{82A2924E-C5D4-45A6-BAB0-F98A6B29DA6D}"/>
    <dgm:cxn modelId="{E3F22FC2-4E45-47E6-AEF1-73EF9137068B}" srcId="{5137481C-479B-44CE-8CD1-5C31CAE5BE06}" destId="{F993FF8E-356A-471A-B52A-6A553FA7FEB9}" srcOrd="0" destOrd="0" parTransId="{249EB5FD-3B00-4095-AEFF-9ACC0C4C6789}" sibTransId="{277F654D-9CC4-496F-94D6-1DF85EEFF0FD}"/>
    <dgm:cxn modelId="{DFBAF3E6-790E-4397-95FF-31AFF4BC8562}" type="presOf" srcId="{5137481C-479B-44CE-8CD1-5C31CAE5BE06}" destId="{7FDDA680-C1C7-4AC9-B16D-97B1DBA47594}" srcOrd="0" destOrd="0" presId="urn:microsoft.com/office/officeart/2005/8/layout/StepDownProcess"/>
    <dgm:cxn modelId="{B09D1FFB-46AE-4A66-A330-F259E6B36D1F}" srcId="{05D2B84A-3C55-49ED-B98D-C0AAC52E23ED}" destId="{137C3B19-EA5C-436F-A985-B29E1D321A0F}" srcOrd="0" destOrd="0" parTransId="{B36322BB-7C13-4647-90C6-E637D34F56A2}" sibTransId="{86FF2646-DA7D-4176-AA1F-92B4967CE6D9}"/>
    <dgm:cxn modelId="{2D19D1A4-E0A2-4105-B143-5AC9CC8BE04A}" type="presParOf" srcId="{BF8444A5-714C-49BB-92EB-974EC3AEB624}" destId="{3C260B30-7CD1-4855-A7E9-2748474152DD}" srcOrd="0" destOrd="0" presId="urn:microsoft.com/office/officeart/2005/8/layout/StepDownProcess"/>
    <dgm:cxn modelId="{72B497FC-1073-4BB4-B19D-A6BDF758A99A}" type="presParOf" srcId="{3C260B30-7CD1-4855-A7E9-2748474152DD}" destId="{0695D6E5-E38B-4DD7-882F-279408C414EC}" srcOrd="0" destOrd="0" presId="urn:microsoft.com/office/officeart/2005/8/layout/StepDownProcess"/>
    <dgm:cxn modelId="{69D9407D-DAA2-4141-8A21-D4380AC95E25}" type="presParOf" srcId="{3C260B30-7CD1-4855-A7E9-2748474152DD}" destId="{4C8F5520-1B90-4302-A810-F6758395A3CA}" srcOrd="1" destOrd="0" presId="urn:microsoft.com/office/officeart/2005/8/layout/StepDownProcess"/>
    <dgm:cxn modelId="{77444929-7618-4CF5-82E1-5ACCDE54D0A4}" type="presParOf" srcId="{3C260B30-7CD1-4855-A7E9-2748474152DD}" destId="{138FC386-5EC6-4F7E-9E10-BFED065C0D35}" srcOrd="2" destOrd="0" presId="urn:microsoft.com/office/officeart/2005/8/layout/StepDownProcess"/>
    <dgm:cxn modelId="{7DBF76FD-6BAE-4CA0-81C6-84A6654F0484}" type="presParOf" srcId="{BF8444A5-714C-49BB-92EB-974EC3AEB624}" destId="{1C03054A-51C8-4686-B7EE-17154FCB8922}" srcOrd="1" destOrd="0" presId="urn:microsoft.com/office/officeart/2005/8/layout/StepDownProcess"/>
    <dgm:cxn modelId="{8F443EB9-6FE2-47E4-9BBB-27F4487047DA}" type="presParOf" srcId="{BF8444A5-714C-49BB-92EB-974EC3AEB624}" destId="{5C6A245E-15A2-44DE-BCBD-7D8A573FAAFC}" srcOrd="2" destOrd="0" presId="urn:microsoft.com/office/officeart/2005/8/layout/StepDownProcess"/>
    <dgm:cxn modelId="{218E1A9E-2CFB-4D4D-B75A-2A7C62B3613B}" type="presParOf" srcId="{5C6A245E-15A2-44DE-BCBD-7D8A573FAAFC}" destId="{FF960F5C-9CC2-4BBA-A7C9-707389AD8595}" srcOrd="0" destOrd="0" presId="urn:microsoft.com/office/officeart/2005/8/layout/StepDownProcess"/>
    <dgm:cxn modelId="{8541698D-B62F-45DF-BCD8-0D03A2C47BB9}" type="presParOf" srcId="{5C6A245E-15A2-44DE-BCBD-7D8A573FAAFC}" destId="{7FDDA680-C1C7-4AC9-B16D-97B1DBA47594}" srcOrd="1" destOrd="0" presId="urn:microsoft.com/office/officeart/2005/8/layout/StepDownProcess"/>
    <dgm:cxn modelId="{9A5C5CA3-C547-44A8-905A-C133D90CC490}" type="presParOf" srcId="{5C6A245E-15A2-44DE-BCBD-7D8A573FAAFC}" destId="{BD1C175B-C35F-4615-ADC8-0FCD00B019DB}" srcOrd="2" destOrd="0" presId="urn:microsoft.com/office/officeart/2005/8/layout/StepDownProcess"/>
    <dgm:cxn modelId="{A657F9B1-DB04-4B4B-9C39-18C43CDA9E53}" type="presParOf" srcId="{BF8444A5-714C-49BB-92EB-974EC3AEB624}" destId="{1F58C01D-845D-4518-9CD2-56315683335C}" srcOrd="3" destOrd="0" presId="urn:microsoft.com/office/officeart/2005/8/layout/StepDownProcess"/>
    <dgm:cxn modelId="{95E6412B-6262-4C0F-8384-30F98F69922B}" type="presParOf" srcId="{BF8444A5-714C-49BB-92EB-974EC3AEB624}" destId="{E8B1FB1B-DBB6-439E-B284-3950010CA944}" srcOrd="4" destOrd="0" presId="urn:microsoft.com/office/officeart/2005/8/layout/StepDownProcess"/>
    <dgm:cxn modelId="{41AB23C0-4F86-4951-9F5C-174F432BDB8B}" type="presParOf" srcId="{E8B1FB1B-DBB6-439E-B284-3950010CA944}" destId="{418AC248-8BE2-4DBF-9F13-DA1C1EFEB23F}" srcOrd="0" destOrd="0" presId="urn:microsoft.com/office/officeart/2005/8/layout/StepDownProcess"/>
    <dgm:cxn modelId="{AD1522EC-CAA2-440B-8041-BBFD087EC311}" type="presParOf" srcId="{E8B1FB1B-DBB6-439E-B284-3950010CA944}" destId="{3CCA2170-17C9-44AE-B3E2-BD8CD39DC3B3}"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5D6E5-E38B-4DD7-882F-279408C414EC}">
      <dsp:nvSpPr>
        <dsp:cNvPr id="0" name=""/>
        <dsp:cNvSpPr/>
      </dsp:nvSpPr>
      <dsp:spPr>
        <a:xfrm rot="5400000">
          <a:off x="911397" y="1379140"/>
          <a:ext cx="1219731" cy="1388620"/>
        </a:xfrm>
        <a:prstGeom prst="bentUpArrow">
          <a:avLst>
            <a:gd name="adj1" fmla="val 32840"/>
            <a:gd name="adj2" fmla="val 25000"/>
            <a:gd name="adj3" fmla="val 35780"/>
          </a:avLst>
        </a:prstGeom>
        <a:solidFill>
          <a:schemeClr val="dk2">
            <a:tint val="50000"/>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8F5520-1B90-4302-A810-F6758395A3CA}">
      <dsp:nvSpPr>
        <dsp:cNvPr id="0" name=""/>
        <dsp:cNvSpPr/>
      </dsp:nvSpPr>
      <dsp:spPr>
        <a:xfrm>
          <a:off x="588243" y="27044"/>
          <a:ext cx="2053309" cy="1437249"/>
        </a:xfrm>
        <a:prstGeom prst="roundRect">
          <a:avLst>
            <a:gd name="adj" fmla="val 1667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Adquisición de Información y Documentación  </a:t>
          </a:r>
          <a:endParaRPr lang="es-CO" sz="2000" kern="1200" dirty="0"/>
        </a:p>
      </dsp:txBody>
      <dsp:txXfrm>
        <a:off x="658416" y="97217"/>
        <a:ext cx="1912963" cy="1296903"/>
      </dsp:txXfrm>
    </dsp:sp>
    <dsp:sp modelId="{138FC386-5EC6-4F7E-9E10-BFED065C0D35}">
      <dsp:nvSpPr>
        <dsp:cNvPr id="0" name=""/>
        <dsp:cNvSpPr/>
      </dsp:nvSpPr>
      <dsp:spPr>
        <a:xfrm>
          <a:off x="2641552" y="164118"/>
          <a:ext cx="1493381" cy="116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14300" lvl="1" indent="-114300" algn="l" defTabSz="533400">
            <a:lnSpc>
              <a:spcPct val="90000"/>
            </a:lnSpc>
            <a:spcBef>
              <a:spcPct val="0"/>
            </a:spcBef>
            <a:spcAft>
              <a:spcPct val="15000"/>
            </a:spcAft>
            <a:buChar char="•"/>
          </a:pPr>
          <a:r>
            <a:rPr lang="es-ES" sz="1200" kern="1200" dirty="0"/>
            <a:t>Se encuentra consecución de escrituras, certificados catastrales, planos notariales y demás </a:t>
          </a:r>
          <a:endParaRPr lang="es-CO" sz="1200" kern="1200" dirty="0"/>
        </a:p>
      </dsp:txBody>
      <dsp:txXfrm>
        <a:off x="2641552" y="164118"/>
        <a:ext cx="1493381" cy="1161648"/>
      </dsp:txXfrm>
    </dsp:sp>
    <dsp:sp modelId="{FF960F5C-9CC2-4BBA-A7C9-707389AD8595}">
      <dsp:nvSpPr>
        <dsp:cNvPr id="0" name=""/>
        <dsp:cNvSpPr/>
      </dsp:nvSpPr>
      <dsp:spPr>
        <a:xfrm rot="5400000">
          <a:off x="2613809" y="2993646"/>
          <a:ext cx="1219731" cy="1388620"/>
        </a:xfrm>
        <a:prstGeom prst="bentUpArrow">
          <a:avLst>
            <a:gd name="adj1" fmla="val 32840"/>
            <a:gd name="adj2" fmla="val 25000"/>
            <a:gd name="adj3" fmla="val 35780"/>
          </a:avLst>
        </a:prstGeom>
        <a:solidFill>
          <a:schemeClr val="dk2">
            <a:tint val="50000"/>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DDA680-C1C7-4AC9-B16D-97B1DBA47594}">
      <dsp:nvSpPr>
        <dsp:cNvPr id="0" name=""/>
        <dsp:cNvSpPr/>
      </dsp:nvSpPr>
      <dsp:spPr>
        <a:xfrm>
          <a:off x="2290654" y="1641550"/>
          <a:ext cx="2053309" cy="1437249"/>
        </a:xfrm>
        <a:prstGeom prst="roundRect">
          <a:avLst>
            <a:gd name="adj" fmla="val 1667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Informe de Saneamiento </a:t>
          </a:r>
          <a:endParaRPr lang="es-CO" sz="2000" kern="1200" dirty="0"/>
        </a:p>
      </dsp:txBody>
      <dsp:txXfrm>
        <a:off x="2360827" y="1711723"/>
        <a:ext cx="1912963" cy="1296903"/>
      </dsp:txXfrm>
    </dsp:sp>
    <dsp:sp modelId="{BD1C175B-C35F-4615-ADC8-0FCD00B019DB}">
      <dsp:nvSpPr>
        <dsp:cNvPr id="0" name=""/>
        <dsp:cNvSpPr/>
      </dsp:nvSpPr>
      <dsp:spPr>
        <a:xfrm>
          <a:off x="4343963" y="1778624"/>
          <a:ext cx="1493381" cy="116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14300" lvl="1" indent="-114300" algn="l" defTabSz="533400">
            <a:lnSpc>
              <a:spcPct val="90000"/>
            </a:lnSpc>
            <a:spcBef>
              <a:spcPct val="0"/>
            </a:spcBef>
            <a:spcAft>
              <a:spcPct val="15000"/>
            </a:spcAft>
            <a:buChar char="•"/>
          </a:pPr>
          <a:r>
            <a:rPr lang="es-ES" sz="1200" kern="1200" dirty="0"/>
            <a:t>Levantamientos topográficos, Informes de actuaciones, Reglamentos, Escrituras.</a:t>
          </a:r>
          <a:endParaRPr lang="es-CO" sz="1200" kern="1200" dirty="0"/>
        </a:p>
      </dsp:txBody>
      <dsp:txXfrm>
        <a:off x="4343963" y="1778624"/>
        <a:ext cx="1493381" cy="1161648"/>
      </dsp:txXfrm>
    </dsp:sp>
    <dsp:sp modelId="{418AC248-8BE2-4DBF-9F13-DA1C1EFEB23F}">
      <dsp:nvSpPr>
        <dsp:cNvPr id="0" name=""/>
        <dsp:cNvSpPr/>
      </dsp:nvSpPr>
      <dsp:spPr>
        <a:xfrm>
          <a:off x="3993066" y="3256055"/>
          <a:ext cx="2053309" cy="1437249"/>
        </a:xfrm>
        <a:prstGeom prst="roundRect">
          <a:avLst>
            <a:gd name="adj" fmla="val 1667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Tramite ante entidad de orden nacional o municipal</a:t>
          </a:r>
          <a:endParaRPr lang="es-CO" sz="2000" kern="1200" dirty="0"/>
        </a:p>
      </dsp:txBody>
      <dsp:txXfrm>
        <a:off x="4063239" y="3326228"/>
        <a:ext cx="1912963" cy="1296903"/>
      </dsp:txXfrm>
    </dsp:sp>
    <dsp:sp modelId="{3CCA2170-17C9-44AE-B3E2-BD8CD39DC3B3}">
      <dsp:nvSpPr>
        <dsp:cNvPr id="0" name=""/>
        <dsp:cNvSpPr/>
      </dsp:nvSpPr>
      <dsp:spPr>
        <a:xfrm>
          <a:off x="6046375" y="3393130"/>
          <a:ext cx="1493381" cy="116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s-ES" sz="1200" kern="1200" dirty="0">
              <a:solidFill>
                <a:prstClr val="black">
                  <a:hueOff val="0"/>
                  <a:satOff val="0"/>
                  <a:lumOff val="0"/>
                  <a:alphaOff val="0"/>
                </a:prstClr>
              </a:solidFill>
              <a:latin typeface="Calibri"/>
              <a:ea typeface="+mn-ea"/>
              <a:cs typeface="+mn-cs"/>
            </a:rPr>
            <a:t>Radicación y pago de tarifas </a:t>
          </a:r>
          <a:endParaRPr lang="es-CO" sz="1200" kern="1200" dirty="0">
            <a:solidFill>
              <a:prstClr val="black">
                <a:hueOff val="0"/>
                <a:satOff val="0"/>
                <a:lumOff val="0"/>
                <a:alphaOff val="0"/>
              </a:prstClr>
            </a:solidFill>
            <a:latin typeface="Calibri"/>
            <a:ea typeface="+mn-ea"/>
            <a:cs typeface="+mn-cs"/>
          </a:endParaRPr>
        </a:p>
      </dsp:txBody>
      <dsp:txXfrm>
        <a:off x="6046375" y="3393130"/>
        <a:ext cx="1493381" cy="1161648"/>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23/02/2021</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41CCFCD-8D4A-419A-A31F-732B099DEAE9}" type="slidenum">
              <a:rPr lang="es-CO" smtClean="0"/>
              <a:t>10</a:t>
            </a:fld>
            <a:endParaRPr lang="es-CO"/>
          </a:p>
        </p:txBody>
      </p:sp>
    </p:spTree>
    <p:extLst>
      <p:ext uri="{BB962C8B-B14F-4D97-AF65-F5344CB8AC3E}">
        <p14:creationId xmlns:p14="http://schemas.microsoft.com/office/powerpoint/2010/main" val="272689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41CCFCD-8D4A-419A-A31F-732B099DEAE9}" type="slidenum">
              <a:rPr lang="es-CO" smtClean="0"/>
              <a:t>12</a:t>
            </a:fld>
            <a:endParaRPr lang="es-CO"/>
          </a:p>
        </p:txBody>
      </p:sp>
    </p:spTree>
    <p:extLst>
      <p:ext uri="{BB962C8B-B14F-4D97-AF65-F5344CB8AC3E}">
        <p14:creationId xmlns:p14="http://schemas.microsoft.com/office/powerpoint/2010/main" val="307849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O"/>
          </a:p>
        </p:txBody>
      </p:sp>
      <p:sp>
        <p:nvSpPr>
          <p:cNvPr id="4" name="Slide Number Placeholder 3"/>
          <p:cNvSpPr>
            <a:spLocks noGrp="1"/>
          </p:cNvSpPr>
          <p:nvPr>
            <p:ph type="sldNum" sz="quarter" idx="5"/>
          </p:nvPr>
        </p:nvSpPr>
        <p:spPr/>
        <p:txBody>
          <a:bodyPr/>
          <a:lstStyle/>
          <a:p>
            <a:fld id="{4F0FE190-6E0D-45DF-AADA-A4068149D260}" type="slidenum">
              <a:rPr lang="es-CO" smtClean="0"/>
              <a:t>45</a:t>
            </a:fld>
            <a:endParaRPr lang="es-CO"/>
          </a:p>
        </p:txBody>
      </p:sp>
    </p:spTree>
    <p:extLst>
      <p:ext uri="{BB962C8B-B14F-4D97-AF65-F5344CB8AC3E}">
        <p14:creationId xmlns:p14="http://schemas.microsoft.com/office/powerpoint/2010/main" val="2214762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46</a:t>
            </a:fld>
            <a:endParaRPr lang="es-CO"/>
          </a:p>
        </p:txBody>
      </p:sp>
    </p:spTree>
    <p:extLst>
      <p:ext uri="{BB962C8B-B14F-4D97-AF65-F5344CB8AC3E}">
        <p14:creationId xmlns:p14="http://schemas.microsoft.com/office/powerpoint/2010/main" val="826069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48</a:t>
            </a:fld>
            <a:endParaRPr lang="es-CO"/>
          </a:p>
        </p:txBody>
      </p:sp>
    </p:spTree>
    <p:extLst>
      <p:ext uri="{BB962C8B-B14F-4D97-AF65-F5344CB8AC3E}">
        <p14:creationId xmlns:p14="http://schemas.microsoft.com/office/powerpoint/2010/main" val="2812272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ctr"/>
            <a:endParaRPr lang="es-CO" sz="1200" b="1">
              <a:solidFill>
                <a:srgbClr val="000A8B"/>
              </a:solidFill>
            </a:endParaRPr>
          </a:p>
        </p:txBody>
      </p:sp>
      <p:sp>
        <p:nvSpPr>
          <p:cNvPr id="4" name="Marcador de número de diapositiva 3"/>
          <p:cNvSpPr>
            <a:spLocks noGrp="1"/>
          </p:cNvSpPr>
          <p:nvPr>
            <p:ph type="sldNum" sz="quarter" idx="5"/>
          </p:nvPr>
        </p:nvSpPr>
        <p:spPr/>
        <p:txBody>
          <a:bodyPr/>
          <a:lstStyle/>
          <a:p>
            <a:fld id="{4F0FE190-6E0D-45DF-AADA-A4068149D260}" type="slidenum">
              <a:rPr lang="es-CO" smtClean="0"/>
              <a:t>55</a:t>
            </a:fld>
            <a:endParaRPr lang="es-CO"/>
          </a:p>
        </p:txBody>
      </p:sp>
    </p:spTree>
    <p:extLst>
      <p:ext uri="{BB962C8B-B14F-4D97-AF65-F5344CB8AC3E}">
        <p14:creationId xmlns:p14="http://schemas.microsoft.com/office/powerpoint/2010/main" val="4001603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ctr"/>
            <a:endParaRPr lang="es-CO" sz="1200" b="1">
              <a:solidFill>
                <a:srgbClr val="000A8B"/>
              </a:solidFill>
            </a:endParaRPr>
          </a:p>
        </p:txBody>
      </p:sp>
      <p:sp>
        <p:nvSpPr>
          <p:cNvPr id="4" name="Marcador de número de diapositiva 3"/>
          <p:cNvSpPr>
            <a:spLocks noGrp="1"/>
          </p:cNvSpPr>
          <p:nvPr>
            <p:ph type="sldNum" sz="quarter" idx="5"/>
          </p:nvPr>
        </p:nvSpPr>
        <p:spPr/>
        <p:txBody>
          <a:bodyPr/>
          <a:lstStyle/>
          <a:p>
            <a:fld id="{4F0FE190-6E0D-45DF-AADA-A4068149D260}" type="slidenum">
              <a:rPr lang="es-CO" smtClean="0"/>
              <a:t>56</a:t>
            </a:fld>
            <a:endParaRPr lang="es-CO"/>
          </a:p>
        </p:txBody>
      </p:sp>
    </p:spTree>
    <p:extLst>
      <p:ext uri="{BB962C8B-B14F-4D97-AF65-F5344CB8AC3E}">
        <p14:creationId xmlns:p14="http://schemas.microsoft.com/office/powerpoint/2010/main" val="3542421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ctr"/>
            <a:endParaRPr lang="es-CO" sz="1200" b="1">
              <a:solidFill>
                <a:srgbClr val="000A8B"/>
              </a:solidFill>
            </a:endParaRPr>
          </a:p>
        </p:txBody>
      </p:sp>
      <p:sp>
        <p:nvSpPr>
          <p:cNvPr id="4" name="Marcador de número de diapositiva 3"/>
          <p:cNvSpPr>
            <a:spLocks noGrp="1"/>
          </p:cNvSpPr>
          <p:nvPr>
            <p:ph type="sldNum" sz="quarter" idx="5"/>
          </p:nvPr>
        </p:nvSpPr>
        <p:spPr/>
        <p:txBody>
          <a:bodyPr/>
          <a:lstStyle/>
          <a:p>
            <a:fld id="{4F0FE190-6E0D-45DF-AADA-A4068149D260}" type="slidenum">
              <a:rPr lang="es-CO" smtClean="0"/>
              <a:t>57</a:t>
            </a:fld>
            <a:endParaRPr lang="es-CO"/>
          </a:p>
        </p:txBody>
      </p:sp>
    </p:spTree>
    <p:extLst>
      <p:ext uri="{BB962C8B-B14F-4D97-AF65-F5344CB8AC3E}">
        <p14:creationId xmlns:p14="http://schemas.microsoft.com/office/powerpoint/2010/main" val="3026658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23/02/2021</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23/02/2021</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23/02/2021</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23/02/2021</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7.xml"/><Relationship Id="rId7"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image" Target="../media/image9.emf"/><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emf"/><Relationship Id="rId7" Type="http://schemas.openxmlformats.org/officeDocument/2006/relationships/image" Target="../media/image7.png"/><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slide" Target="slide33.xml"/><Relationship Id="rId7" Type="http://schemas.openxmlformats.org/officeDocument/2006/relationships/slide" Target="slide32.xml"/><Relationship Id="rId2" Type="http://schemas.openxmlformats.org/officeDocument/2006/relationships/image" Target="../media/image13.emf"/><Relationship Id="rId1" Type="http://schemas.openxmlformats.org/officeDocument/2006/relationships/slideLayout" Target="../slideLayouts/slideLayout1.xml"/><Relationship Id="rId6" Type="http://schemas.openxmlformats.org/officeDocument/2006/relationships/slide" Target="slide29.xml"/><Relationship Id="rId11" Type="http://schemas.openxmlformats.org/officeDocument/2006/relationships/image" Target="../media/image6.png"/><Relationship Id="rId5" Type="http://schemas.openxmlformats.org/officeDocument/2006/relationships/slide" Target="slide26.xml"/><Relationship Id="rId10" Type="http://schemas.openxmlformats.org/officeDocument/2006/relationships/image" Target="../media/image7.png"/><Relationship Id="rId4" Type="http://schemas.openxmlformats.org/officeDocument/2006/relationships/slide" Target="slide25.xml"/><Relationship Id="rId9" Type="http://schemas.openxmlformats.org/officeDocument/2006/relationships/slide" Target="slide40.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43.xml"/><Relationship Id="rId7" Type="http://schemas.openxmlformats.org/officeDocument/2006/relationships/image" Target="../media/image1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wmf"/><Relationship Id="rId4" Type="http://schemas.openxmlformats.org/officeDocument/2006/relationships/slide" Target="slide59.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package" Target="../embeddings/Microsoft_Excel_Worksheet.xlsx"/><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22.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3.emf"/></Relationships>
</file>

<file path=ppt/slides/_rels/slide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28.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9.emf"/></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4.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3.png"/><Relationship Id="rId7"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image" Target="../media/image6.png"/><Relationship Id="rId2" Type="http://schemas.openxmlformats.org/officeDocument/2006/relationships/package" Target="../embeddings/Microsoft_Excel_Worksheet2.xlsx"/><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hart" Target="../charts/chart3.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package" Target="../embeddings/Microsoft_Excel_Worksheet3.xlsx"/><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3.emf"/><Relationship Id="rId4" Type="http://schemas.openxmlformats.org/officeDocument/2006/relationships/package" Target="../embeddings/Microsoft_Excel_Worksheet4.xlsx"/></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hart" Target="../charts/chart5.xml"/><Relationship Id="rId4" Type="http://schemas.openxmlformats.org/officeDocument/2006/relationships/chart" Target="../charts/chart4.xml"/></Relationships>
</file>

<file path=ppt/slides/_rels/slide4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hart" Target="../charts/chart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hart" Target="../charts/chart12.xml"/><Relationship Id="rId1" Type="http://schemas.openxmlformats.org/officeDocument/2006/relationships/slideLayout" Target="../slideLayouts/slideLayout1.xml"/><Relationship Id="rId5" Type="http://schemas.openxmlformats.org/officeDocument/2006/relationships/chart" Target="../charts/chart13.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hart" Target="../charts/chart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chart" Target="../charts/chart15.xml"/></Relationships>
</file>

<file path=ppt/slides/_rels/slide5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00823" y="2831624"/>
            <a:ext cx="6714308" cy="923330"/>
          </a:xfrm>
          <a:prstGeom prst="rect">
            <a:avLst/>
          </a:prstGeom>
          <a:noFill/>
        </p:spPr>
        <p:txBody>
          <a:bodyPr wrap="square" rtlCol="0">
            <a:spAutoFit/>
          </a:bodyPr>
          <a:lstStyle/>
          <a:p>
            <a:pPr algn="ctr"/>
            <a:r>
              <a:rPr lang="es-CO" sz="5400" b="1" dirty="0"/>
              <a:t>Junta Directiva No 206</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8914731" y="3804108"/>
            <a:ext cx="2721119" cy="369332"/>
          </a:xfrm>
          <a:prstGeom prst="rect">
            <a:avLst/>
          </a:prstGeom>
          <a:noFill/>
        </p:spPr>
        <p:txBody>
          <a:bodyPr wrap="square" rtlCol="0">
            <a:spAutoFit/>
          </a:bodyPr>
          <a:lstStyle/>
          <a:p>
            <a:r>
              <a:rPr lang="es-CO" dirty="0"/>
              <a:t>16 de diciembre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17" y="185040"/>
            <a:ext cx="1395779" cy="606681"/>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183" y="76812"/>
            <a:ext cx="4160858" cy="71490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19286" y="638019"/>
            <a:ext cx="5802672" cy="76944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4400" dirty="0">
                <a:solidFill>
                  <a:schemeClr val="accent1">
                    <a:lumMod val="75000"/>
                  </a:schemeClr>
                </a:solidFill>
              </a:rPr>
              <a:t>Orden del Día</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1538627" y="1577396"/>
            <a:ext cx="7963184" cy="4893647"/>
          </a:xfrm>
          <a:prstGeom prst="rect">
            <a:avLst/>
          </a:prstGeom>
          <a:noFill/>
        </p:spPr>
        <p:txBody>
          <a:bodyPr wrap="square" rtlCol="0">
            <a:spAutoFit/>
          </a:bodyPr>
          <a:lstStyle/>
          <a:p>
            <a:pPr marL="457200" indent="-457200" algn="just">
              <a:buAutoNum type="arabicPeriod"/>
            </a:pPr>
            <a:r>
              <a:rPr lang="es-CO" sz="2400" dirty="0">
                <a:latin typeface="Arial Narrow" panose="020B0606020202030204" pitchFamily="34" charset="0"/>
              </a:rPr>
              <a:t>Aprobación orden del día</a:t>
            </a:r>
          </a:p>
          <a:p>
            <a:pPr marL="457200" indent="-457200" algn="just">
              <a:buAutoNum type="arabicPeriod"/>
            </a:pPr>
            <a:r>
              <a:rPr lang="es-CO" sz="2400" dirty="0">
                <a:latin typeface="Arial Narrow" panose="020B0606020202030204" pitchFamily="34" charset="0"/>
              </a:rPr>
              <a:t>Verificación del Quorum</a:t>
            </a:r>
          </a:p>
          <a:p>
            <a:pPr marL="457200" indent="-457200" algn="just">
              <a:buAutoNum type="arabicPeriod"/>
            </a:pPr>
            <a:r>
              <a:rPr lang="es-CO" sz="2400" dirty="0">
                <a:latin typeface="Arial Narrow" panose="020B0606020202030204" pitchFamily="34" charset="0"/>
              </a:rPr>
              <a:t>Aprobación de Actas. </a:t>
            </a:r>
          </a:p>
          <a:p>
            <a:pPr marL="457200" indent="-457200" algn="just">
              <a:buAutoNum type="arabicPeriod"/>
            </a:pPr>
            <a:r>
              <a:rPr lang="es-CO" sz="2400" dirty="0">
                <a:latin typeface="Arial Narrow" panose="020B0606020202030204" pitchFamily="34" charset="0"/>
              </a:rPr>
              <a:t>Comité Financiero.</a:t>
            </a:r>
          </a:p>
          <a:p>
            <a:pPr marL="914400" lvl="1" indent="-457200" algn="just">
              <a:buFont typeface="Arial" panose="020B0604020202020204" pitchFamily="34" charset="0"/>
              <a:buChar char="•"/>
            </a:pPr>
            <a:r>
              <a:rPr lang="es-CO" sz="2400" dirty="0">
                <a:latin typeface="Arial Narrow" panose="020B0606020202030204" pitchFamily="34" charset="0"/>
              </a:rPr>
              <a:t>Estados Financieros SAE a Noviembre de 2020</a:t>
            </a:r>
          </a:p>
          <a:p>
            <a:pPr marL="914400" lvl="1" indent="-457200" algn="just">
              <a:buFont typeface="Arial" panose="020B0604020202020204" pitchFamily="34" charset="0"/>
              <a:buChar char="•"/>
            </a:pPr>
            <a:r>
              <a:rPr lang="es-CO" sz="2400" dirty="0">
                <a:latin typeface="Arial Narrow" panose="020B0606020202030204" pitchFamily="34" charset="0"/>
              </a:rPr>
              <a:t>Estados Financieros Frisco a Octubre de 2020</a:t>
            </a:r>
          </a:p>
          <a:p>
            <a:pPr marL="914400" lvl="1" indent="-457200" algn="just">
              <a:buFont typeface="Arial" panose="020B0604020202020204" pitchFamily="34" charset="0"/>
              <a:buChar char="•"/>
            </a:pPr>
            <a:r>
              <a:rPr lang="es-CO" sz="2400" dirty="0">
                <a:latin typeface="Arial Narrow" panose="020B0606020202030204" pitchFamily="34" charset="0"/>
              </a:rPr>
              <a:t>Ejecución Presupuestal a Octubre de 2020</a:t>
            </a:r>
          </a:p>
          <a:p>
            <a:pPr marL="914400" lvl="1" indent="-457200" algn="just">
              <a:buFont typeface="Arial" panose="020B0604020202020204" pitchFamily="34" charset="0"/>
              <a:buChar char="•"/>
            </a:pPr>
            <a:r>
              <a:rPr lang="es-CO" sz="2400" dirty="0">
                <a:latin typeface="Arial Narrow" panose="020B0606020202030204" pitchFamily="34" charset="0"/>
              </a:rPr>
              <a:t>Portafolio a Noviembre de 2020</a:t>
            </a:r>
          </a:p>
          <a:p>
            <a:pPr marL="914400" lvl="1" indent="-457200" algn="just">
              <a:buFont typeface="Arial" panose="020B0604020202020204" pitchFamily="34" charset="0"/>
              <a:buChar char="•"/>
            </a:pPr>
            <a:r>
              <a:rPr lang="es-CO" sz="2400" dirty="0">
                <a:latin typeface="Arial Narrow" panose="020B0606020202030204" pitchFamily="34" charset="0"/>
              </a:rPr>
              <a:t>Flujo de Caja a Noviembre de 2020</a:t>
            </a:r>
          </a:p>
          <a:p>
            <a:pPr marL="457200" indent="-457200" algn="just">
              <a:buAutoNum type="arabicPeriod"/>
            </a:pPr>
            <a:r>
              <a:rPr lang="es-CO" sz="2400" dirty="0">
                <a:latin typeface="Arial Narrow" panose="020B0606020202030204" pitchFamily="34" charset="0"/>
              </a:rPr>
              <a:t>Conformación del Registro de firmas para el proceso Integral de Saneamiento Físico Catastral.</a:t>
            </a:r>
          </a:p>
          <a:p>
            <a:pPr marL="457200" indent="-457200" algn="just">
              <a:buAutoNum type="arabicPeriod"/>
            </a:pPr>
            <a:r>
              <a:rPr lang="es-CO" sz="2400" dirty="0">
                <a:latin typeface="Arial Narrow" panose="020B0606020202030204" pitchFamily="34" charset="0"/>
              </a:rPr>
              <a:t>Indicadores de Gestión. </a:t>
            </a:r>
          </a:p>
          <a:p>
            <a:pPr marL="457200" indent="-457200" algn="just">
              <a:buAutoNum type="arabicPeriod"/>
            </a:pPr>
            <a:r>
              <a:rPr lang="es-CO" sz="2400" dirty="0">
                <a:latin typeface="Arial Narrow" panose="020B0606020202030204" pitchFamily="34" charset="0"/>
              </a:rPr>
              <a:t>Proposiciones y Varios. </a:t>
            </a:r>
          </a:p>
        </p:txBody>
      </p:sp>
    </p:spTree>
    <p:extLst>
      <p:ext uri="{BB962C8B-B14F-4D97-AF65-F5344CB8AC3E}">
        <p14:creationId xmlns:p14="http://schemas.microsoft.com/office/powerpoint/2010/main" val="261123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Aprobación de Actas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049811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9805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857500" y="2447926"/>
            <a:ext cx="6853238" cy="1323439"/>
          </a:xfrm>
          <a:prstGeom prst="rect">
            <a:avLst/>
          </a:prstGeom>
          <a:noFill/>
        </p:spPr>
        <p:txBody>
          <a:bodyPr>
            <a:spAutoFit/>
          </a:bodyPr>
          <a:lstStyle/>
          <a:p>
            <a:pPr algn="ctr">
              <a:defRPr/>
            </a:pPr>
            <a:r>
              <a:rPr lang="es-CO" sz="4000" dirty="0">
                <a:solidFill>
                  <a:srgbClr val="000A8B"/>
                </a:solidFill>
              </a:rPr>
              <a:t>1. ESTADOS FINANCIEROS SAE</a:t>
            </a:r>
          </a:p>
          <a:p>
            <a:pPr algn="ctr">
              <a:defRPr/>
            </a:pPr>
            <a:r>
              <a:rPr lang="es-CO" sz="4000" dirty="0">
                <a:solidFill>
                  <a:srgbClr val="000A8B"/>
                </a:solidFill>
              </a:rPr>
              <a:t> AL 30 DE NOVIEMBRE DE 2020</a:t>
            </a:r>
            <a:endParaRPr lang="es-ES" sz="4000"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D6A9AF8E-2DD0-41AB-ADB3-9D9DCE32309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2B6B3A4B-AE0A-4F12-87F3-80F1C1433BF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DB9E852B-94A5-4E4C-8AC4-8D85255F1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727E54EF-EC9D-4C97-9454-90D2430748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1">
            <a:extLst>
              <a:ext uri="{FF2B5EF4-FFF2-40B4-BE49-F238E27FC236}">
                <a16:creationId xmlns:a16="http://schemas.microsoft.com/office/drawing/2014/main" id="{64F94D67-1AE0-4195-95A8-51A5D5949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475" y="1706218"/>
            <a:ext cx="7883525"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ítulo 1">
            <a:extLst>
              <a:ext uri="{FF2B5EF4-FFF2-40B4-BE49-F238E27FC236}">
                <a16:creationId xmlns:a16="http://schemas.microsoft.com/office/drawing/2014/main" id="{A377035C-9383-4333-A306-D9F47CF719D1}"/>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30 DE NOVIEMBRE DE 2020 -2019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10" name="Botón de acción: ir hacia delante o siguiente 9">
            <a:hlinkClick r:id="rId3" action="ppaction://hlinksldjump" highlightClick="1"/>
            <a:extLst>
              <a:ext uri="{FF2B5EF4-FFF2-40B4-BE49-F238E27FC236}">
                <a16:creationId xmlns:a16="http://schemas.microsoft.com/office/drawing/2014/main" id="{3000E876-D4D4-4492-AAFC-BA082071125F}"/>
              </a:ext>
            </a:extLst>
          </p:cNvPr>
          <p:cNvSpPr/>
          <p:nvPr/>
        </p:nvSpPr>
        <p:spPr>
          <a:xfrm>
            <a:off x="3441700" y="17494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8D56B48F-3DE2-4383-B928-B80F4D7BBBBD}"/>
              </a:ext>
            </a:extLst>
          </p:cNvPr>
          <p:cNvSpPr/>
          <p:nvPr/>
        </p:nvSpPr>
        <p:spPr>
          <a:xfrm>
            <a:off x="4721225" y="2244726"/>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3" name="Botón de acción: ir hacia delante o siguiente 12">
            <a:hlinkClick r:id="rId4" action="ppaction://hlinksldjump" highlightClick="1"/>
            <a:extLst>
              <a:ext uri="{FF2B5EF4-FFF2-40B4-BE49-F238E27FC236}">
                <a16:creationId xmlns:a16="http://schemas.microsoft.com/office/drawing/2014/main" id="{2740590C-1E96-4D0F-83F3-E3FD512C7869}"/>
              </a:ext>
            </a:extLst>
          </p:cNvPr>
          <p:cNvSpPr/>
          <p:nvPr/>
        </p:nvSpPr>
        <p:spPr>
          <a:xfrm>
            <a:off x="4113213" y="24701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489C2786-DA3D-4F36-BE03-D03331D783BB}"/>
              </a:ext>
            </a:extLst>
          </p:cNvPr>
          <p:cNvSpPr/>
          <p:nvPr/>
        </p:nvSpPr>
        <p:spPr>
          <a:xfrm>
            <a:off x="3841750" y="1952626"/>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4108" name="Imagen 4">
            <a:extLst>
              <a:ext uri="{FF2B5EF4-FFF2-40B4-BE49-F238E27FC236}">
                <a16:creationId xmlns:a16="http://schemas.microsoft.com/office/drawing/2014/main" id="{93DFE920-B6C8-4E32-9864-ABD8F63C47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3769" y="1299924"/>
            <a:ext cx="7883525"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Botón de acción: ir hacia delante o siguiente 18">
            <a:hlinkClick r:id="rId6" action="ppaction://hlinksldjump" highlightClick="1"/>
            <a:extLst>
              <a:ext uri="{FF2B5EF4-FFF2-40B4-BE49-F238E27FC236}">
                <a16:creationId xmlns:a16="http://schemas.microsoft.com/office/drawing/2014/main" id="{762553C4-F7C2-44D5-85CD-7A087546B133}"/>
              </a:ext>
            </a:extLst>
          </p:cNvPr>
          <p:cNvSpPr/>
          <p:nvPr/>
        </p:nvSpPr>
        <p:spPr>
          <a:xfrm>
            <a:off x="4265613" y="26971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6" action="ppaction://hlinksldjump" highlightClick="1"/>
            <a:extLst>
              <a:ext uri="{FF2B5EF4-FFF2-40B4-BE49-F238E27FC236}">
                <a16:creationId xmlns:a16="http://schemas.microsoft.com/office/drawing/2014/main" id="{55010692-734E-43A9-8983-DFF1F643CE6E}"/>
              </a:ext>
            </a:extLst>
          </p:cNvPr>
          <p:cNvSpPr/>
          <p:nvPr/>
        </p:nvSpPr>
        <p:spPr>
          <a:xfrm>
            <a:off x="4757738" y="289242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1" name="Botón de acción: ir hacia delante o siguiente 20">
            <a:hlinkClick r:id="rId6" action="ppaction://hlinksldjump" highlightClick="1"/>
            <a:extLst>
              <a:ext uri="{FF2B5EF4-FFF2-40B4-BE49-F238E27FC236}">
                <a16:creationId xmlns:a16="http://schemas.microsoft.com/office/drawing/2014/main" id="{E54AAF61-9DEA-4A49-BC82-8F4659F4A12C}"/>
              </a:ext>
            </a:extLst>
          </p:cNvPr>
          <p:cNvSpPr/>
          <p:nvPr/>
        </p:nvSpPr>
        <p:spPr>
          <a:xfrm>
            <a:off x="3846513" y="4979989"/>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Rectángulo 21">
            <a:extLst>
              <a:ext uri="{FF2B5EF4-FFF2-40B4-BE49-F238E27FC236}">
                <a16:creationId xmlns:a16="http://schemas.microsoft.com/office/drawing/2014/main" id="{DF99A6F9-53B9-4D7E-969B-AC6980BB23C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3" name="CuadroTexto 22">
            <a:extLst>
              <a:ext uri="{FF2B5EF4-FFF2-40B4-BE49-F238E27FC236}">
                <a16:creationId xmlns:a16="http://schemas.microsoft.com/office/drawing/2014/main" id="{2284F43C-6C58-4D7F-ADC5-129DCB72CE4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4" name="Imagen 7">
            <a:extLst>
              <a:ext uri="{FF2B5EF4-FFF2-40B4-BE49-F238E27FC236}">
                <a16:creationId xmlns:a16="http://schemas.microsoft.com/office/drawing/2014/main" id="{CE09EDB3-237B-4394-A9F7-CECC3FF246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A869190A-B56B-495C-9BAB-602958F680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7">
            <a:extLst>
              <a:ext uri="{FF2B5EF4-FFF2-40B4-BE49-F238E27FC236}">
                <a16:creationId xmlns:a16="http://schemas.microsoft.com/office/drawing/2014/main" id="{F1FA39C7-2D8C-411D-AA60-021F31D65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250" y="3930650"/>
            <a:ext cx="79375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ítulo 1">
            <a:extLst>
              <a:ext uri="{FF2B5EF4-FFF2-40B4-BE49-F238E27FC236}">
                <a16:creationId xmlns:a16="http://schemas.microsoft.com/office/drawing/2014/main" id="{FA9DF8D0-2BA8-46E0-89B8-7FCF9864F4B4}"/>
              </a:ext>
            </a:extLst>
          </p:cNvPr>
          <p:cNvSpPr txBox="1">
            <a:spLocks/>
          </p:cNvSpPr>
          <p:nvPr/>
        </p:nvSpPr>
        <p:spPr>
          <a:xfrm>
            <a:off x="2765426" y="131763"/>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30 DE NOVIEMBRE DE 2020 Y 30 DE NOVIEMBRE DE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5128" name="Imagen 2">
            <a:extLst>
              <a:ext uri="{FF2B5EF4-FFF2-40B4-BE49-F238E27FC236}">
                <a16:creationId xmlns:a16="http://schemas.microsoft.com/office/drawing/2014/main" id="{196C371D-193F-45A1-A8A0-1C727CB58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0" y="3521076"/>
            <a:ext cx="39639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Imagen 6">
            <a:extLst>
              <a:ext uri="{FF2B5EF4-FFF2-40B4-BE49-F238E27FC236}">
                <a16:creationId xmlns:a16="http://schemas.microsoft.com/office/drawing/2014/main" id="{99AD843D-2FEE-4F99-ACD4-052EBD5671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4388" y="1525589"/>
            <a:ext cx="7802562"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otón de acción: ir hacia delante o siguiente 17">
            <a:hlinkClick r:id="rId5" action="ppaction://hlinksldjump" highlightClick="1"/>
            <a:extLst>
              <a:ext uri="{FF2B5EF4-FFF2-40B4-BE49-F238E27FC236}">
                <a16:creationId xmlns:a16="http://schemas.microsoft.com/office/drawing/2014/main" id="{EE6BD0EA-A781-4537-B6DA-3747BB57D7A9}"/>
              </a:ext>
            </a:extLst>
          </p:cNvPr>
          <p:cNvSpPr/>
          <p:nvPr/>
        </p:nvSpPr>
        <p:spPr>
          <a:xfrm>
            <a:off x="4221163" y="2309813"/>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AE9159A2-53C4-4171-A5DB-8EC52E01C69E}"/>
              </a:ext>
            </a:extLst>
          </p:cNvPr>
          <p:cNvSpPr/>
          <p:nvPr/>
        </p:nvSpPr>
        <p:spPr>
          <a:xfrm>
            <a:off x="2800350" y="25368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359982FF-AC9C-4284-BF6D-2F6D27AFC1C8}"/>
              </a:ext>
            </a:extLst>
          </p:cNvPr>
          <p:cNvSpPr/>
          <p:nvPr/>
        </p:nvSpPr>
        <p:spPr>
          <a:xfrm>
            <a:off x="2978876" y="2775631"/>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Rectángulo 14">
            <a:extLst>
              <a:ext uri="{FF2B5EF4-FFF2-40B4-BE49-F238E27FC236}">
                <a16:creationId xmlns:a16="http://schemas.microsoft.com/office/drawing/2014/main" id="{1012E415-80CA-4E7E-9851-807A4F98B40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1329545E-23A8-4BF2-9C99-58B427B75EE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ED755BF3-7ACA-403A-9A6E-37D194C372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F3A30267-D985-4CB7-BB9C-AE71FF8EEE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2. ESTADOS FINANCIEROS FRISCO</a:t>
            </a:r>
          </a:p>
          <a:p>
            <a:pPr algn="ctr">
              <a:defRPr/>
            </a:pPr>
            <a:r>
              <a:rPr lang="es-CO" sz="4000" dirty="0">
                <a:solidFill>
                  <a:srgbClr val="000A8B"/>
                </a:solidFill>
              </a:rPr>
              <a:t> AL 31 DE OCTUBRE DE 2020</a:t>
            </a:r>
            <a:endParaRPr lang="es-ES" sz="4000"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5BBB1293-2FAD-45A0-A9E2-55D05C15B63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76B0C7B6-E53C-4249-B313-24C852956D1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C629088E-790F-4781-B07E-DDA4C336D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E11D24D3-44A0-419A-991F-08E44D7F90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06468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5356D27-6C50-4BFB-BCFD-D15B8859E6CB}"/>
              </a:ext>
            </a:extLst>
          </p:cNvPr>
          <p:cNvPicPr>
            <a:picLocks noChangeAspect="1"/>
          </p:cNvPicPr>
          <p:nvPr/>
        </p:nvPicPr>
        <p:blipFill>
          <a:blip r:embed="rId2"/>
          <a:stretch>
            <a:fillRect/>
          </a:stretch>
        </p:blipFill>
        <p:spPr>
          <a:xfrm>
            <a:off x="2383848" y="1822378"/>
            <a:ext cx="7346330" cy="2517318"/>
          </a:xfrm>
          <a:prstGeom prst="rect">
            <a:avLst/>
          </a:prstGeom>
        </p:spPr>
      </p:pic>
      <p:sp>
        <p:nvSpPr>
          <p:cNvPr id="14" name="CuadroTexto 13">
            <a:extLst>
              <a:ext uri="{FF2B5EF4-FFF2-40B4-BE49-F238E27FC236}">
                <a16:creationId xmlns:a16="http://schemas.microsoft.com/office/drawing/2014/main" id="{AD2E256F-000C-47A3-8076-E534AA66F48E}"/>
              </a:ext>
            </a:extLst>
          </p:cNvPr>
          <p:cNvSpPr txBox="1"/>
          <p:nvPr/>
        </p:nvSpPr>
        <p:spPr>
          <a:xfrm>
            <a:off x="3595636" y="3388941"/>
            <a:ext cx="1008935" cy="230832"/>
          </a:xfrm>
          <a:prstGeom prst="rect">
            <a:avLst/>
          </a:prstGeom>
          <a:noFill/>
        </p:spPr>
        <p:txBody>
          <a:bodyPr wrap="square" rtlCol="0">
            <a:spAutoFit/>
          </a:bodyPr>
          <a:lstStyle/>
          <a:p>
            <a:r>
              <a:rPr lang="es-CO" sz="900" dirty="0"/>
              <a:t>Inventario total</a:t>
            </a:r>
          </a:p>
        </p:txBody>
      </p:sp>
      <p:sp>
        <p:nvSpPr>
          <p:cNvPr id="6" name="Botón de acción: ir al final 5">
            <a:hlinkClick r:id="rId3" action="ppaction://hlinksldjump" highlightClick="1"/>
            <a:extLst>
              <a:ext uri="{FF2B5EF4-FFF2-40B4-BE49-F238E27FC236}">
                <a16:creationId xmlns:a16="http://schemas.microsoft.com/office/drawing/2014/main" id="{2B4F70FA-6D0E-46C2-9F8C-BFBAB3B8FCAD}"/>
              </a:ext>
            </a:extLst>
          </p:cNvPr>
          <p:cNvSpPr/>
          <p:nvPr/>
        </p:nvSpPr>
        <p:spPr>
          <a:xfrm>
            <a:off x="3297642" y="3450357"/>
            <a:ext cx="331526" cy="1080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8" name="Botón de acción: ir al final 17">
            <a:hlinkClick r:id="rId4" action="ppaction://hlinksldjump" highlightClick="1"/>
            <a:extLst>
              <a:ext uri="{FF2B5EF4-FFF2-40B4-BE49-F238E27FC236}">
                <a16:creationId xmlns:a16="http://schemas.microsoft.com/office/drawing/2014/main" id="{E1F93018-2F42-4337-B763-63160E49AE5E}"/>
              </a:ext>
            </a:extLst>
          </p:cNvPr>
          <p:cNvSpPr/>
          <p:nvPr/>
        </p:nvSpPr>
        <p:spPr>
          <a:xfrm>
            <a:off x="2047079" y="2523729"/>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Botón de acción: ir al final 19">
            <a:hlinkClick r:id="rId5" action="ppaction://hlinksldjump" highlightClick="1"/>
            <a:extLst>
              <a:ext uri="{FF2B5EF4-FFF2-40B4-BE49-F238E27FC236}">
                <a16:creationId xmlns:a16="http://schemas.microsoft.com/office/drawing/2014/main" id="{A5D03D72-C991-477C-895F-C352AA58AD30}"/>
              </a:ext>
            </a:extLst>
          </p:cNvPr>
          <p:cNvSpPr/>
          <p:nvPr/>
        </p:nvSpPr>
        <p:spPr>
          <a:xfrm>
            <a:off x="2052322" y="2965947"/>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Botón de acción: ir al final 20">
            <a:hlinkClick r:id="rId6" action="ppaction://hlinksldjump" highlightClick="1"/>
            <a:extLst>
              <a:ext uri="{FF2B5EF4-FFF2-40B4-BE49-F238E27FC236}">
                <a16:creationId xmlns:a16="http://schemas.microsoft.com/office/drawing/2014/main" id="{4DA06C1D-6080-415D-AF47-3452BEAF30CD}"/>
              </a:ext>
            </a:extLst>
          </p:cNvPr>
          <p:cNvSpPr/>
          <p:nvPr/>
        </p:nvSpPr>
        <p:spPr>
          <a:xfrm>
            <a:off x="2053948" y="3211982"/>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3" name="Botón de acción: ir al final 22">
            <a:hlinkClick r:id="rId7" action="ppaction://hlinksldjump" highlightClick="1"/>
            <a:extLst>
              <a:ext uri="{FF2B5EF4-FFF2-40B4-BE49-F238E27FC236}">
                <a16:creationId xmlns:a16="http://schemas.microsoft.com/office/drawing/2014/main" id="{9CCC5C8A-A712-4DB0-A78F-76A1E3CF9401}"/>
              </a:ext>
            </a:extLst>
          </p:cNvPr>
          <p:cNvSpPr/>
          <p:nvPr/>
        </p:nvSpPr>
        <p:spPr>
          <a:xfrm>
            <a:off x="2040117" y="3453502"/>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4" name="Botón de acción: ir al final 23">
            <a:hlinkClick r:id="rId8" action="ppaction://hlinksldjump" highlightClick="1"/>
            <a:extLst>
              <a:ext uri="{FF2B5EF4-FFF2-40B4-BE49-F238E27FC236}">
                <a16:creationId xmlns:a16="http://schemas.microsoft.com/office/drawing/2014/main" id="{CA8AA67B-B74B-4F45-9842-6A5E5E2259CD}"/>
              </a:ext>
            </a:extLst>
          </p:cNvPr>
          <p:cNvSpPr/>
          <p:nvPr/>
        </p:nvSpPr>
        <p:spPr>
          <a:xfrm>
            <a:off x="2055574" y="3681198"/>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5" name="Botón de acción: ir al final 24">
            <a:hlinkClick r:id="rId9" action="ppaction://hlinksldjump" highlightClick="1"/>
            <a:extLst>
              <a:ext uri="{FF2B5EF4-FFF2-40B4-BE49-F238E27FC236}">
                <a16:creationId xmlns:a16="http://schemas.microsoft.com/office/drawing/2014/main" id="{C60B7D23-B85D-4342-91C7-AB96303064C9}"/>
              </a:ext>
            </a:extLst>
          </p:cNvPr>
          <p:cNvSpPr/>
          <p:nvPr/>
        </p:nvSpPr>
        <p:spPr>
          <a:xfrm>
            <a:off x="2055030" y="3926915"/>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Título 1">
            <a:extLst>
              <a:ext uri="{FF2B5EF4-FFF2-40B4-BE49-F238E27FC236}">
                <a16:creationId xmlns:a16="http://schemas.microsoft.com/office/drawing/2014/main" id="{E5010E32-0AF4-42D2-9363-0356AE4AF382}"/>
              </a:ext>
            </a:extLst>
          </p:cNvPr>
          <p:cNvSpPr txBox="1">
            <a:spLocks/>
          </p:cNvSpPr>
          <p:nvPr/>
        </p:nvSpPr>
        <p:spPr>
          <a:xfrm>
            <a:off x="2858255" y="409565"/>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31 DE OCTUBRE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19" name="Rectángulo 18">
            <a:extLst>
              <a:ext uri="{FF2B5EF4-FFF2-40B4-BE49-F238E27FC236}">
                <a16:creationId xmlns:a16="http://schemas.microsoft.com/office/drawing/2014/main" id="{1BC16B1C-E349-43C7-A857-EA3C8AA698F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1EA8EC2F-A376-4023-B70C-215C949332A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6" name="Imagen 7">
            <a:extLst>
              <a:ext uri="{FF2B5EF4-FFF2-40B4-BE49-F238E27FC236}">
                <a16:creationId xmlns:a16="http://schemas.microsoft.com/office/drawing/2014/main" id="{627998F9-AEA7-42EA-B175-91C270701A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7" name="Imagen 5">
            <a:extLst>
              <a:ext uri="{FF2B5EF4-FFF2-40B4-BE49-F238E27FC236}">
                <a16:creationId xmlns:a16="http://schemas.microsoft.com/office/drawing/2014/main" id="{EF927811-EABD-4FC5-8A6F-A867896776D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604509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tón de acción: ir al final 14">
            <a:hlinkClick r:id="rId3" action="ppaction://hlinksldjump" highlightClick="1"/>
            <a:extLst>
              <a:ext uri="{FF2B5EF4-FFF2-40B4-BE49-F238E27FC236}">
                <a16:creationId xmlns:a16="http://schemas.microsoft.com/office/drawing/2014/main" id="{06ADA9ED-2F95-47EA-A0BD-C1C071ED0FE0}"/>
              </a:ext>
            </a:extLst>
          </p:cNvPr>
          <p:cNvSpPr/>
          <p:nvPr/>
        </p:nvSpPr>
        <p:spPr>
          <a:xfrm>
            <a:off x="1815706" y="2021357"/>
            <a:ext cx="331526" cy="94524"/>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Botón de acción: ir al final 15">
            <a:hlinkClick r:id="rId4" action="ppaction://hlinksldjump" highlightClick="1"/>
            <a:extLst>
              <a:ext uri="{FF2B5EF4-FFF2-40B4-BE49-F238E27FC236}">
                <a16:creationId xmlns:a16="http://schemas.microsoft.com/office/drawing/2014/main" id="{1BCC6B07-639B-4A06-8026-F25F169AFD37}"/>
              </a:ext>
            </a:extLst>
          </p:cNvPr>
          <p:cNvSpPr/>
          <p:nvPr/>
        </p:nvSpPr>
        <p:spPr>
          <a:xfrm>
            <a:off x="1808174" y="2246330"/>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Botón de acción: ir al final 16">
            <a:hlinkClick r:id="" action="ppaction://noaction" highlightClick="1"/>
            <a:extLst>
              <a:ext uri="{FF2B5EF4-FFF2-40B4-BE49-F238E27FC236}">
                <a16:creationId xmlns:a16="http://schemas.microsoft.com/office/drawing/2014/main" id="{2B804394-118E-4752-A178-87F55840A443}"/>
              </a:ext>
            </a:extLst>
          </p:cNvPr>
          <p:cNvSpPr/>
          <p:nvPr/>
        </p:nvSpPr>
        <p:spPr>
          <a:xfrm>
            <a:off x="1799693" y="2492145"/>
            <a:ext cx="331526" cy="93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3" name="Título 1">
            <a:extLst>
              <a:ext uri="{FF2B5EF4-FFF2-40B4-BE49-F238E27FC236}">
                <a16:creationId xmlns:a16="http://schemas.microsoft.com/office/drawing/2014/main" id="{049BFC5C-9EE7-4427-843F-87D3E4265F61}"/>
              </a:ext>
            </a:extLst>
          </p:cNvPr>
          <p:cNvSpPr txBox="1">
            <a:spLocks/>
          </p:cNvSpPr>
          <p:nvPr/>
        </p:nvSpPr>
        <p:spPr>
          <a:xfrm>
            <a:off x="2776367" y="436861"/>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31 DE OCTUBRE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5" name="Imagen 4">
            <a:extLst>
              <a:ext uri="{FF2B5EF4-FFF2-40B4-BE49-F238E27FC236}">
                <a16:creationId xmlns:a16="http://schemas.microsoft.com/office/drawing/2014/main" id="{D1D0444C-D85B-46A5-B276-D21270B65B6E}"/>
              </a:ext>
            </a:extLst>
          </p:cNvPr>
          <p:cNvPicPr>
            <a:picLocks noChangeAspect="1"/>
          </p:cNvPicPr>
          <p:nvPr/>
        </p:nvPicPr>
        <p:blipFill>
          <a:blip r:embed="rId5"/>
          <a:stretch>
            <a:fillRect/>
          </a:stretch>
        </p:blipFill>
        <p:spPr>
          <a:xfrm>
            <a:off x="2227713" y="3426256"/>
            <a:ext cx="4039737" cy="438150"/>
          </a:xfrm>
          <a:prstGeom prst="rect">
            <a:avLst/>
          </a:prstGeom>
        </p:spPr>
      </p:pic>
      <p:pic>
        <p:nvPicPr>
          <p:cNvPr id="2" name="Imagen 1">
            <a:extLst>
              <a:ext uri="{FF2B5EF4-FFF2-40B4-BE49-F238E27FC236}">
                <a16:creationId xmlns:a16="http://schemas.microsoft.com/office/drawing/2014/main" id="{51F8208D-0E24-4E20-B6DE-C2C1BA2C1054}"/>
              </a:ext>
            </a:extLst>
          </p:cNvPr>
          <p:cNvPicPr>
            <a:picLocks noChangeAspect="1"/>
          </p:cNvPicPr>
          <p:nvPr/>
        </p:nvPicPr>
        <p:blipFill>
          <a:blip r:embed="rId6"/>
          <a:stretch>
            <a:fillRect/>
          </a:stretch>
        </p:blipFill>
        <p:spPr>
          <a:xfrm>
            <a:off x="2153434" y="1560029"/>
            <a:ext cx="7500733" cy="1459336"/>
          </a:xfrm>
          <a:prstGeom prst="rect">
            <a:avLst/>
          </a:prstGeom>
        </p:spPr>
      </p:pic>
      <p:pic>
        <p:nvPicPr>
          <p:cNvPr id="3" name="Imagen 2">
            <a:extLst>
              <a:ext uri="{FF2B5EF4-FFF2-40B4-BE49-F238E27FC236}">
                <a16:creationId xmlns:a16="http://schemas.microsoft.com/office/drawing/2014/main" id="{3607C361-9059-4143-9524-E8A5F7E059CD}"/>
              </a:ext>
            </a:extLst>
          </p:cNvPr>
          <p:cNvPicPr>
            <a:picLocks noChangeAspect="1"/>
          </p:cNvPicPr>
          <p:nvPr/>
        </p:nvPicPr>
        <p:blipFill>
          <a:blip r:embed="rId7"/>
          <a:stretch>
            <a:fillRect/>
          </a:stretch>
        </p:blipFill>
        <p:spPr>
          <a:xfrm>
            <a:off x="2361187" y="3870757"/>
            <a:ext cx="7460101" cy="937969"/>
          </a:xfrm>
          <a:prstGeom prst="rect">
            <a:avLst/>
          </a:prstGeom>
        </p:spPr>
      </p:pic>
      <p:sp>
        <p:nvSpPr>
          <p:cNvPr id="14" name="Rectángulo 13">
            <a:extLst>
              <a:ext uri="{FF2B5EF4-FFF2-40B4-BE49-F238E27FC236}">
                <a16:creationId xmlns:a16="http://schemas.microsoft.com/office/drawing/2014/main" id="{36D3FD48-9740-4D6B-88F2-BBCE580DB5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F9A02D88-4FB6-426F-9225-9F871E8D62A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913BA27D-CB9C-4FA1-BF3C-256CBC3D54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09026616-EFE1-4D32-BA4D-60F41B8852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99733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0174B82-30A1-4B63-9B80-95218E518624}"/>
              </a:ext>
            </a:extLst>
          </p:cNvPr>
          <p:cNvPicPr>
            <a:picLocks noChangeAspect="1"/>
          </p:cNvPicPr>
          <p:nvPr/>
        </p:nvPicPr>
        <p:blipFill>
          <a:blip r:embed="rId2"/>
          <a:stretch>
            <a:fillRect/>
          </a:stretch>
        </p:blipFill>
        <p:spPr>
          <a:xfrm>
            <a:off x="2133321" y="2364013"/>
            <a:ext cx="7315758" cy="2915970"/>
          </a:xfrm>
          <a:prstGeom prst="rect">
            <a:avLst/>
          </a:prstGeom>
        </p:spPr>
      </p:pic>
      <p:sp>
        <p:nvSpPr>
          <p:cNvPr id="12" name="Título 1">
            <a:extLst>
              <a:ext uri="{FF2B5EF4-FFF2-40B4-BE49-F238E27FC236}">
                <a16:creationId xmlns:a16="http://schemas.microsoft.com/office/drawing/2014/main" id="{C486CE35-CA1B-41E4-8796-EC02B2B86AB6}"/>
              </a:ext>
            </a:extLst>
          </p:cNvPr>
          <p:cNvSpPr txBox="1">
            <a:spLocks/>
          </p:cNvSpPr>
          <p:nvPr/>
        </p:nvSpPr>
        <p:spPr>
          <a:xfrm>
            <a:off x="2915556" y="1148159"/>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900" dirty="0">
              <a:solidFill>
                <a:schemeClr val="bg1">
                  <a:lumMod val="50000"/>
                </a:schemeClr>
              </a:solidFill>
              <a:latin typeface="+mn-lt"/>
              <a:ea typeface="+mn-ea"/>
              <a:cs typeface="Lato Regular"/>
            </a:endParaRPr>
          </a:p>
          <a:p>
            <a:pPr algn="ctr">
              <a:defRPr/>
            </a:pPr>
            <a:r>
              <a:rPr lang="es-CO" sz="900" dirty="0">
                <a:solidFill>
                  <a:schemeClr val="bg1">
                    <a:lumMod val="50000"/>
                  </a:schemeClr>
                </a:solidFill>
                <a:latin typeface="+mn-lt"/>
                <a:ea typeface="+mn-ea"/>
                <a:cs typeface="Lato Regular"/>
              </a:rPr>
              <a:t>AL 31 DE OCTUBRE DEL AÑO 2020</a:t>
            </a:r>
          </a:p>
          <a:p>
            <a:pPr algn="ctr">
              <a:defRPr/>
            </a:pPr>
            <a:r>
              <a:rPr lang="es-CO" sz="900"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pSp>
        <p:nvGrpSpPr>
          <p:cNvPr id="18" name="Grupo 17">
            <a:extLst>
              <a:ext uri="{FF2B5EF4-FFF2-40B4-BE49-F238E27FC236}">
                <a16:creationId xmlns:a16="http://schemas.microsoft.com/office/drawing/2014/main" id="{E29D77FD-0A8F-45AE-AD11-D680737FF764}"/>
              </a:ext>
            </a:extLst>
          </p:cNvPr>
          <p:cNvGrpSpPr/>
          <p:nvPr/>
        </p:nvGrpSpPr>
        <p:grpSpPr>
          <a:xfrm>
            <a:off x="1" y="48237"/>
            <a:ext cx="12192000" cy="6828814"/>
            <a:chOff x="1" y="48237"/>
            <a:chExt cx="12192000" cy="6828814"/>
          </a:xfrm>
        </p:grpSpPr>
        <p:pic>
          <p:nvPicPr>
            <p:cNvPr id="19" name="Imagen 18">
              <a:extLst>
                <a:ext uri="{FF2B5EF4-FFF2-40B4-BE49-F238E27FC236}">
                  <a16:creationId xmlns:a16="http://schemas.microsoft.com/office/drawing/2014/main" id="{5C3AF290-DCE6-4FFF-9F1E-A4DEF0FDA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20" name="Grupo 19">
              <a:extLst>
                <a:ext uri="{FF2B5EF4-FFF2-40B4-BE49-F238E27FC236}">
                  <a16:creationId xmlns:a16="http://schemas.microsoft.com/office/drawing/2014/main" id="{474AC030-8B82-4C33-BDBD-08016719765C}"/>
                </a:ext>
              </a:extLst>
            </p:cNvPr>
            <p:cNvGrpSpPr/>
            <p:nvPr/>
          </p:nvGrpSpPr>
          <p:grpSpPr>
            <a:xfrm>
              <a:off x="1" y="76812"/>
              <a:ext cx="12192000" cy="6800239"/>
              <a:chOff x="1" y="76812"/>
              <a:chExt cx="12192000" cy="6800239"/>
            </a:xfrm>
          </p:grpSpPr>
          <p:sp>
            <p:nvSpPr>
              <p:cNvPr id="21" name="Rectángulo 20">
                <a:extLst>
                  <a:ext uri="{FF2B5EF4-FFF2-40B4-BE49-F238E27FC236}">
                    <a16:creationId xmlns:a16="http://schemas.microsoft.com/office/drawing/2014/main" id="{CE72B90C-8F13-449A-9BC5-A052C2A9A8CB}"/>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2" name="CuadroTexto 21">
                <a:extLst>
                  <a:ext uri="{FF2B5EF4-FFF2-40B4-BE49-F238E27FC236}">
                    <a16:creationId xmlns:a16="http://schemas.microsoft.com/office/drawing/2014/main" id="{AA2C9D88-604D-45D3-989F-0FECE09AACE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3" name="Imagen 22">
                <a:extLst>
                  <a:ext uri="{FF2B5EF4-FFF2-40B4-BE49-F238E27FC236}">
                    <a16:creationId xmlns:a16="http://schemas.microsoft.com/office/drawing/2014/main" id="{632CBEDA-5A94-4564-8E28-D3FA56FD4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13565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tón de acción: ir al final 14">
            <a:hlinkClick r:id="" action="ppaction://noaction" highlightClick="1"/>
            <a:extLst>
              <a:ext uri="{FF2B5EF4-FFF2-40B4-BE49-F238E27FC236}">
                <a16:creationId xmlns:a16="http://schemas.microsoft.com/office/drawing/2014/main" id="{F46D4438-B2B8-4EF1-8515-2A70A86DE3AB}"/>
              </a:ext>
            </a:extLst>
          </p:cNvPr>
          <p:cNvSpPr/>
          <p:nvPr/>
        </p:nvSpPr>
        <p:spPr>
          <a:xfrm>
            <a:off x="1868106" y="3069566"/>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Botón de acción: ir al final 15">
            <a:hlinkClick r:id="" action="ppaction://noaction" highlightClick="1"/>
            <a:extLst>
              <a:ext uri="{FF2B5EF4-FFF2-40B4-BE49-F238E27FC236}">
                <a16:creationId xmlns:a16="http://schemas.microsoft.com/office/drawing/2014/main" id="{6274ACAB-27AC-41B0-BF42-04F5977DF980}"/>
              </a:ext>
            </a:extLst>
          </p:cNvPr>
          <p:cNvSpPr/>
          <p:nvPr/>
        </p:nvSpPr>
        <p:spPr>
          <a:xfrm>
            <a:off x="1863720" y="3598954"/>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Botón de acción: ir al final 16">
            <a:hlinkClick r:id="" action="ppaction://noaction" highlightClick="1"/>
            <a:extLst>
              <a:ext uri="{FF2B5EF4-FFF2-40B4-BE49-F238E27FC236}">
                <a16:creationId xmlns:a16="http://schemas.microsoft.com/office/drawing/2014/main" id="{ACC4299F-F18A-47DA-BDC0-0A451737DF4E}"/>
              </a:ext>
            </a:extLst>
          </p:cNvPr>
          <p:cNvSpPr/>
          <p:nvPr/>
        </p:nvSpPr>
        <p:spPr>
          <a:xfrm>
            <a:off x="1880350" y="4302335"/>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Botón de acción: ir al final 18">
            <a:hlinkClick r:id="" action="ppaction://noaction" highlightClick="1"/>
            <a:extLst>
              <a:ext uri="{FF2B5EF4-FFF2-40B4-BE49-F238E27FC236}">
                <a16:creationId xmlns:a16="http://schemas.microsoft.com/office/drawing/2014/main" id="{9A0413E7-5E6C-443D-A77E-C31E757D4D8B}"/>
              </a:ext>
            </a:extLst>
          </p:cNvPr>
          <p:cNvSpPr/>
          <p:nvPr/>
        </p:nvSpPr>
        <p:spPr>
          <a:xfrm>
            <a:off x="1882173" y="5941924"/>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2" name="Título 1">
            <a:extLst>
              <a:ext uri="{FF2B5EF4-FFF2-40B4-BE49-F238E27FC236}">
                <a16:creationId xmlns:a16="http://schemas.microsoft.com/office/drawing/2014/main" id="{0BA2DB10-BDB7-4392-976E-9077876CFCC7}"/>
              </a:ext>
            </a:extLst>
          </p:cNvPr>
          <p:cNvSpPr txBox="1">
            <a:spLocks/>
          </p:cNvSpPr>
          <p:nvPr/>
        </p:nvSpPr>
        <p:spPr>
          <a:xfrm>
            <a:off x="2673568" y="14702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900" dirty="0">
                <a:solidFill>
                  <a:schemeClr val="bg1">
                    <a:lumMod val="50000"/>
                  </a:schemeClr>
                </a:solidFill>
                <a:latin typeface="+mn-lt"/>
              </a:rPr>
              <a:t> </a:t>
            </a:r>
            <a:r>
              <a:rPr lang="es-CO" sz="900" dirty="0">
                <a:solidFill>
                  <a:schemeClr val="bg1">
                    <a:lumMod val="50000"/>
                  </a:schemeClr>
                </a:solidFill>
                <a:latin typeface="+mn-lt"/>
                <a:ea typeface="+mn-ea"/>
                <a:cs typeface="Lato Regular"/>
              </a:rPr>
              <a:t>ESTADO DE RESULTADOS</a:t>
            </a:r>
          </a:p>
          <a:p>
            <a:pPr algn="ctr">
              <a:defRPr/>
            </a:pPr>
            <a:r>
              <a:rPr lang="es-CO" sz="900" dirty="0">
                <a:solidFill>
                  <a:schemeClr val="bg1">
                    <a:lumMod val="50000"/>
                  </a:schemeClr>
                </a:solidFill>
                <a:latin typeface="+mn-lt"/>
                <a:ea typeface="+mn-ea"/>
                <a:cs typeface="Lato Regular"/>
              </a:rPr>
              <a:t>FONDO PARA LA REHABILITACION, INVERSION SOCIAL Y LUCHA CONTRA EL CRIMEN ORGANIZACIONAL – FRISCO</a:t>
            </a:r>
          </a:p>
          <a:p>
            <a:pPr algn="ctr">
              <a:defRPr/>
            </a:pPr>
            <a:r>
              <a:rPr lang="es-CO" sz="1000" dirty="0">
                <a:solidFill>
                  <a:schemeClr val="bg1">
                    <a:lumMod val="50000"/>
                  </a:schemeClr>
                </a:solidFill>
                <a:latin typeface="+mn-lt"/>
                <a:ea typeface="+mn-ea"/>
                <a:cs typeface="Lato Regular"/>
              </a:rPr>
              <a:t>AL 31 DE OCTUBRE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20" name="Botón de acción: ir al final 19">
            <a:hlinkClick r:id="rId3" action="ppaction://hlinksldjump" highlightClick="1"/>
            <a:extLst>
              <a:ext uri="{FF2B5EF4-FFF2-40B4-BE49-F238E27FC236}">
                <a16:creationId xmlns:a16="http://schemas.microsoft.com/office/drawing/2014/main" id="{4AD6D18D-5006-4425-B0EC-D8840F24B3DB}"/>
              </a:ext>
            </a:extLst>
          </p:cNvPr>
          <p:cNvSpPr/>
          <p:nvPr/>
        </p:nvSpPr>
        <p:spPr>
          <a:xfrm>
            <a:off x="1882173" y="1304947"/>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21" name="Botón de acción: ir al final 20">
            <a:hlinkClick r:id="" action="ppaction://noaction" highlightClick="1"/>
            <a:extLst>
              <a:ext uri="{FF2B5EF4-FFF2-40B4-BE49-F238E27FC236}">
                <a16:creationId xmlns:a16="http://schemas.microsoft.com/office/drawing/2014/main" id="{B71046F9-56AB-42D9-BEAE-657A4AD69893}"/>
              </a:ext>
            </a:extLst>
          </p:cNvPr>
          <p:cNvSpPr/>
          <p:nvPr/>
        </p:nvSpPr>
        <p:spPr>
          <a:xfrm>
            <a:off x="1882173" y="2816960"/>
            <a:ext cx="280800" cy="7560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pic>
        <p:nvPicPr>
          <p:cNvPr id="3" name="Imagen 2">
            <a:extLst>
              <a:ext uri="{FF2B5EF4-FFF2-40B4-BE49-F238E27FC236}">
                <a16:creationId xmlns:a16="http://schemas.microsoft.com/office/drawing/2014/main" id="{1437431D-C1F6-4AF7-B533-DF8752686B6A}"/>
              </a:ext>
            </a:extLst>
          </p:cNvPr>
          <p:cNvPicPr>
            <a:picLocks noChangeAspect="1"/>
          </p:cNvPicPr>
          <p:nvPr/>
        </p:nvPicPr>
        <p:blipFill>
          <a:blip r:embed="rId4"/>
          <a:stretch>
            <a:fillRect/>
          </a:stretch>
        </p:blipFill>
        <p:spPr>
          <a:xfrm>
            <a:off x="2262946" y="769320"/>
            <a:ext cx="7448125" cy="5611096"/>
          </a:xfrm>
          <a:prstGeom prst="rect">
            <a:avLst/>
          </a:prstGeom>
        </p:spPr>
      </p:pic>
      <p:grpSp>
        <p:nvGrpSpPr>
          <p:cNvPr id="18" name="Grupo 17">
            <a:extLst>
              <a:ext uri="{FF2B5EF4-FFF2-40B4-BE49-F238E27FC236}">
                <a16:creationId xmlns:a16="http://schemas.microsoft.com/office/drawing/2014/main" id="{FF5E8169-EF43-41AD-A56C-F02399266945}"/>
              </a:ext>
            </a:extLst>
          </p:cNvPr>
          <p:cNvGrpSpPr/>
          <p:nvPr/>
        </p:nvGrpSpPr>
        <p:grpSpPr>
          <a:xfrm>
            <a:off x="1" y="48237"/>
            <a:ext cx="12192000" cy="6828814"/>
            <a:chOff x="1" y="48237"/>
            <a:chExt cx="12192000" cy="6828814"/>
          </a:xfrm>
        </p:grpSpPr>
        <p:pic>
          <p:nvPicPr>
            <p:cNvPr id="22" name="Imagen 21">
              <a:extLst>
                <a:ext uri="{FF2B5EF4-FFF2-40B4-BE49-F238E27FC236}">
                  <a16:creationId xmlns:a16="http://schemas.microsoft.com/office/drawing/2014/main" id="{D56E67D9-C213-4298-8631-FF9B2A0E0E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23" name="Grupo 22">
              <a:extLst>
                <a:ext uri="{FF2B5EF4-FFF2-40B4-BE49-F238E27FC236}">
                  <a16:creationId xmlns:a16="http://schemas.microsoft.com/office/drawing/2014/main" id="{6CBFC89E-B3A7-46A5-9272-741800F5C086}"/>
                </a:ext>
              </a:extLst>
            </p:cNvPr>
            <p:cNvGrpSpPr/>
            <p:nvPr/>
          </p:nvGrpSpPr>
          <p:grpSpPr>
            <a:xfrm>
              <a:off x="1" y="76812"/>
              <a:ext cx="12192000" cy="6800239"/>
              <a:chOff x="1" y="76812"/>
              <a:chExt cx="12192000" cy="6800239"/>
            </a:xfrm>
          </p:grpSpPr>
          <p:sp>
            <p:nvSpPr>
              <p:cNvPr id="24" name="Rectángulo 23">
                <a:extLst>
                  <a:ext uri="{FF2B5EF4-FFF2-40B4-BE49-F238E27FC236}">
                    <a16:creationId xmlns:a16="http://schemas.microsoft.com/office/drawing/2014/main" id="{E9E597B5-6E56-44D9-9D18-E427DDD42577}"/>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5" name="CuadroTexto 24">
                <a:extLst>
                  <a:ext uri="{FF2B5EF4-FFF2-40B4-BE49-F238E27FC236}">
                    <a16:creationId xmlns:a16="http://schemas.microsoft.com/office/drawing/2014/main" id="{C9FEA548-E496-439A-8CB0-E0FE47C5B8F2}"/>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6" name="Imagen 25">
                <a:extLst>
                  <a:ext uri="{FF2B5EF4-FFF2-40B4-BE49-F238E27FC236}">
                    <a16:creationId xmlns:a16="http://schemas.microsoft.com/office/drawing/2014/main" id="{56F2FC2A-93E3-4603-8DDC-589FC3AEF2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300839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3. EJECUCIÓN PRESUPUESTAL </a:t>
            </a:r>
          </a:p>
          <a:p>
            <a:pPr algn="ctr">
              <a:defRPr/>
            </a:pPr>
            <a:r>
              <a:rPr lang="es-CO" sz="4000" dirty="0">
                <a:solidFill>
                  <a:srgbClr val="000A8B"/>
                </a:solidFill>
              </a:rPr>
              <a:t>AL 31 DE OCTUBRE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CFFC34AF-3E71-46D6-9549-081A1B6477D5}"/>
              </a:ext>
            </a:extLst>
          </p:cNvPr>
          <p:cNvGrpSpPr/>
          <p:nvPr/>
        </p:nvGrpSpPr>
        <p:grpSpPr>
          <a:xfrm>
            <a:off x="1" y="48237"/>
            <a:ext cx="12192000" cy="6828814"/>
            <a:chOff x="1" y="48237"/>
            <a:chExt cx="12192000" cy="6828814"/>
          </a:xfrm>
        </p:grpSpPr>
        <p:pic>
          <p:nvPicPr>
            <p:cNvPr id="8" name="Imagen 7">
              <a:extLst>
                <a:ext uri="{FF2B5EF4-FFF2-40B4-BE49-F238E27FC236}">
                  <a16:creationId xmlns:a16="http://schemas.microsoft.com/office/drawing/2014/main" id="{507A86B7-DE58-4674-BC94-BB1AA6B42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0" name="Grupo 9">
              <a:extLst>
                <a:ext uri="{FF2B5EF4-FFF2-40B4-BE49-F238E27FC236}">
                  <a16:creationId xmlns:a16="http://schemas.microsoft.com/office/drawing/2014/main" id="{685AC910-0CF7-4A19-9819-3BD9A791382D}"/>
                </a:ext>
              </a:extLst>
            </p:cNvPr>
            <p:cNvGrpSpPr/>
            <p:nvPr/>
          </p:nvGrpSpPr>
          <p:grpSpPr>
            <a:xfrm>
              <a:off x="1" y="76812"/>
              <a:ext cx="12192000" cy="6800239"/>
              <a:chOff x="1" y="76812"/>
              <a:chExt cx="12192000" cy="6800239"/>
            </a:xfrm>
          </p:grpSpPr>
          <p:sp>
            <p:nvSpPr>
              <p:cNvPr id="11" name="Rectángulo 10">
                <a:extLst>
                  <a:ext uri="{FF2B5EF4-FFF2-40B4-BE49-F238E27FC236}">
                    <a16:creationId xmlns:a16="http://schemas.microsoft.com/office/drawing/2014/main" id="{66865AC9-FDD3-459D-BE6E-5A01908F8542}"/>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4" name="CuadroTexto 13">
                <a:extLst>
                  <a:ext uri="{FF2B5EF4-FFF2-40B4-BE49-F238E27FC236}">
                    <a16:creationId xmlns:a16="http://schemas.microsoft.com/office/drawing/2014/main" id="{0BF47093-E6B7-4C81-8DDF-F474A58963A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45EAB01-6545-4C0C-BB69-ED20A35FC2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072691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a:t>
            </a:r>
          </a:p>
          <a:p>
            <a:pPr algn="ctr"/>
            <a:r>
              <a:rPr lang="es-CO" sz="3000" b="1" dirty="0">
                <a:solidFill>
                  <a:srgbClr val="000A8B"/>
                </a:solidFill>
              </a:rPr>
              <a:t> Ingresos Frisco</a:t>
            </a:r>
          </a:p>
          <a:p>
            <a:pPr algn="ctr"/>
            <a:r>
              <a:rPr lang="es-CO" sz="3000" b="1" dirty="0">
                <a:solidFill>
                  <a:srgbClr val="000A8B"/>
                </a:solidFill>
              </a:rPr>
              <a:t> Corte Octubre 2020</a:t>
            </a:r>
            <a:endParaRPr lang="es-ES" sz="3000" b="1" dirty="0">
              <a:solidFill>
                <a:srgbClr val="000A8B"/>
              </a:solidFill>
            </a:endParaRPr>
          </a:p>
        </p:txBody>
      </p:sp>
      <p:grpSp>
        <p:nvGrpSpPr>
          <p:cNvPr id="6" name="Grupo 5">
            <a:extLst>
              <a:ext uri="{FF2B5EF4-FFF2-40B4-BE49-F238E27FC236}">
                <a16:creationId xmlns:a16="http://schemas.microsoft.com/office/drawing/2014/main" id="{B3218DFA-D504-4AFF-98F6-56BD44402EE6}"/>
              </a:ext>
            </a:extLst>
          </p:cNvPr>
          <p:cNvGrpSpPr/>
          <p:nvPr/>
        </p:nvGrpSpPr>
        <p:grpSpPr>
          <a:xfrm>
            <a:off x="1" y="48237"/>
            <a:ext cx="12192000" cy="6828814"/>
            <a:chOff x="1" y="48237"/>
            <a:chExt cx="12192000" cy="6828814"/>
          </a:xfrm>
        </p:grpSpPr>
        <p:pic>
          <p:nvPicPr>
            <p:cNvPr id="8" name="Imagen 7">
              <a:extLst>
                <a:ext uri="{FF2B5EF4-FFF2-40B4-BE49-F238E27FC236}">
                  <a16:creationId xmlns:a16="http://schemas.microsoft.com/office/drawing/2014/main" id="{F5D9A862-39EF-442A-8FBB-F3FFDA7A9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9" name="Grupo 8">
              <a:extLst>
                <a:ext uri="{FF2B5EF4-FFF2-40B4-BE49-F238E27FC236}">
                  <a16:creationId xmlns:a16="http://schemas.microsoft.com/office/drawing/2014/main" id="{C4879679-82F9-445C-A499-EE60955FA1C1}"/>
                </a:ext>
              </a:extLst>
            </p:cNvPr>
            <p:cNvGrpSpPr/>
            <p:nvPr/>
          </p:nvGrpSpPr>
          <p:grpSpPr>
            <a:xfrm>
              <a:off x="1" y="76812"/>
              <a:ext cx="12192000" cy="6800239"/>
              <a:chOff x="1" y="76812"/>
              <a:chExt cx="12192000" cy="6800239"/>
            </a:xfrm>
          </p:grpSpPr>
          <p:sp>
            <p:nvSpPr>
              <p:cNvPr id="10" name="Rectángulo 9">
                <a:extLst>
                  <a:ext uri="{FF2B5EF4-FFF2-40B4-BE49-F238E27FC236}">
                    <a16:creationId xmlns:a16="http://schemas.microsoft.com/office/drawing/2014/main" id="{A8D7D5A6-4469-4B47-A59A-C20C1C3CA9B6}"/>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2" name="CuadroTexto 11">
                <a:extLst>
                  <a:ext uri="{FF2B5EF4-FFF2-40B4-BE49-F238E27FC236}">
                    <a16:creationId xmlns:a16="http://schemas.microsoft.com/office/drawing/2014/main" id="{0A4680F0-696F-45E5-9819-D29F9F079152}"/>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987BBF59-D82B-4401-BD71-AEB6E2280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530552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E06FCEF-A7BE-47E2-88C8-E20A488474A7}"/>
              </a:ext>
            </a:extLst>
          </p:cNvPr>
          <p:cNvSpPr txBox="1"/>
          <p:nvPr/>
        </p:nvSpPr>
        <p:spPr>
          <a:xfrm>
            <a:off x="2605613" y="604732"/>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FRISCO Corte Noviembre de 2020</a:t>
            </a:r>
          </a:p>
          <a:p>
            <a:endParaRPr lang="es-ES" sz="1875" dirty="0">
              <a:solidFill>
                <a:srgbClr val="A9A8A9"/>
              </a:solidFill>
              <a:latin typeface="Lato Bold"/>
              <a:cs typeface="Lato Bold"/>
            </a:endParaRPr>
          </a:p>
        </p:txBody>
      </p:sp>
      <p:graphicFrame>
        <p:nvGraphicFramePr>
          <p:cNvPr id="10" name="Objeto 9">
            <a:extLst>
              <a:ext uri="{FF2B5EF4-FFF2-40B4-BE49-F238E27FC236}">
                <a16:creationId xmlns:a16="http://schemas.microsoft.com/office/drawing/2014/main" id="{FD9EBDF2-3A02-49B8-BA0B-441F6C053698}"/>
              </a:ext>
            </a:extLst>
          </p:cNvPr>
          <p:cNvGraphicFramePr>
            <a:graphicFrameLocks noChangeAspect="1"/>
          </p:cNvGraphicFramePr>
          <p:nvPr/>
        </p:nvGraphicFramePr>
        <p:xfrm>
          <a:off x="1818915" y="930157"/>
          <a:ext cx="8613954" cy="5347490"/>
        </p:xfrm>
        <a:graphic>
          <a:graphicData uri="http://schemas.openxmlformats.org/presentationml/2006/ole">
            <mc:AlternateContent xmlns:mc="http://schemas.openxmlformats.org/markup-compatibility/2006">
              <mc:Choice xmlns:v="urn:schemas-microsoft-com:vml" Requires="v">
                <p:oleObj name="Worksheet" r:id="rId2" imgW="11010821" imgH="4305157" progId="Excel.Sheet.12">
                  <p:embed/>
                </p:oleObj>
              </mc:Choice>
              <mc:Fallback>
                <p:oleObj name="Worksheet" r:id="rId2" imgW="11010821" imgH="4305157" progId="Excel.Sheet.12">
                  <p:embed/>
                  <p:pic>
                    <p:nvPicPr>
                      <p:cNvPr id="10" name="Objeto 9">
                        <a:extLst>
                          <a:ext uri="{FF2B5EF4-FFF2-40B4-BE49-F238E27FC236}">
                            <a16:creationId xmlns:a16="http://schemas.microsoft.com/office/drawing/2014/main" id="{FD9EBDF2-3A02-49B8-BA0B-441F6C053698}"/>
                          </a:ext>
                        </a:extLst>
                      </p:cNvPr>
                      <p:cNvPicPr/>
                      <p:nvPr/>
                    </p:nvPicPr>
                    <p:blipFill>
                      <a:blip r:embed="rId3"/>
                      <a:stretch>
                        <a:fillRect/>
                      </a:stretch>
                    </p:blipFill>
                    <p:spPr>
                      <a:xfrm>
                        <a:off x="1818915" y="930157"/>
                        <a:ext cx="8613954" cy="5347490"/>
                      </a:xfrm>
                      <a:prstGeom prst="rect">
                        <a:avLst/>
                      </a:prstGeom>
                    </p:spPr>
                  </p:pic>
                </p:oleObj>
              </mc:Fallback>
            </mc:AlternateContent>
          </a:graphicData>
        </a:graphic>
      </p:graphicFrame>
      <p:grpSp>
        <p:nvGrpSpPr>
          <p:cNvPr id="12" name="Grupo 11">
            <a:extLst>
              <a:ext uri="{FF2B5EF4-FFF2-40B4-BE49-F238E27FC236}">
                <a16:creationId xmlns:a16="http://schemas.microsoft.com/office/drawing/2014/main" id="{4BBDFEDC-03B1-4106-8997-648A890C0CBF}"/>
              </a:ext>
            </a:extLst>
          </p:cNvPr>
          <p:cNvGrpSpPr/>
          <p:nvPr/>
        </p:nvGrpSpPr>
        <p:grpSpPr>
          <a:xfrm>
            <a:off x="1" y="48237"/>
            <a:ext cx="12192000" cy="6828814"/>
            <a:chOff x="1" y="48237"/>
            <a:chExt cx="12192000" cy="6828814"/>
          </a:xfrm>
        </p:grpSpPr>
        <p:pic>
          <p:nvPicPr>
            <p:cNvPr id="13" name="Imagen 12">
              <a:extLst>
                <a:ext uri="{FF2B5EF4-FFF2-40B4-BE49-F238E27FC236}">
                  <a16:creationId xmlns:a16="http://schemas.microsoft.com/office/drawing/2014/main" id="{F26B63D5-3AC7-4C55-90E9-D3C6CD8A1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4" name="Grupo 13">
              <a:extLst>
                <a:ext uri="{FF2B5EF4-FFF2-40B4-BE49-F238E27FC236}">
                  <a16:creationId xmlns:a16="http://schemas.microsoft.com/office/drawing/2014/main" id="{838E05BA-D101-43F7-9F2E-33636037C93F}"/>
                </a:ext>
              </a:extLst>
            </p:cNvPr>
            <p:cNvGrpSpPr/>
            <p:nvPr/>
          </p:nvGrpSpPr>
          <p:grpSpPr>
            <a:xfrm>
              <a:off x="1" y="76812"/>
              <a:ext cx="12192000" cy="6800239"/>
              <a:chOff x="1" y="76812"/>
              <a:chExt cx="12192000" cy="6800239"/>
            </a:xfrm>
          </p:grpSpPr>
          <p:sp>
            <p:nvSpPr>
              <p:cNvPr id="15" name="Rectángulo 14">
                <a:extLst>
                  <a:ext uri="{FF2B5EF4-FFF2-40B4-BE49-F238E27FC236}">
                    <a16:creationId xmlns:a16="http://schemas.microsoft.com/office/drawing/2014/main" id="{E401F44E-D5CB-4F8F-9F6C-50CA65C71ACE}"/>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6" name="CuadroTexto 15">
                <a:extLst>
                  <a:ext uri="{FF2B5EF4-FFF2-40B4-BE49-F238E27FC236}">
                    <a16:creationId xmlns:a16="http://schemas.microsoft.com/office/drawing/2014/main" id="{13A825C2-C94C-43E7-B063-4512717A48BD}"/>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7" name="Imagen 16">
                <a:extLst>
                  <a:ext uri="{FF2B5EF4-FFF2-40B4-BE49-F238E27FC236}">
                    <a16:creationId xmlns:a16="http://schemas.microsoft.com/office/drawing/2014/main" id="{915621F4-C417-40E7-9DBB-4256BAEE55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01205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Frisco</a:t>
            </a:r>
          </a:p>
          <a:p>
            <a:pPr algn="ctr"/>
            <a:r>
              <a:rPr lang="es-CO" sz="3000" b="1" dirty="0">
                <a:solidFill>
                  <a:srgbClr val="000A8B"/>
                </a:solidFill>
              </a:rPr>
              <a:t> Corte Octubre 2020</a:t>
            </a:r>
            <a:endParaRPr lang="es-ES" sz="3000" b="1" dirty="0">
              <a:solidFill>
                <a:srgbClr val="000A8B"/>
              </a:solidFill>
            </a:endParaRPr>
          </a:p>
        </p:txBody>
      </p:sp>
      <p:grpSp>
        <p:nvGrpSpPr>
          <p:cNvPr id="6" name="Grupo 5">
            <a:extLst>
              <a:ext uri="{FF2B5EF4-FFF2-40B4-BE49-F238E27FC236}">
                <a16:creationId xmlns:a16="http://schemas.microsoft.com/office/drawing/2014/main" id="{7FF6B0DF-D0F2-421E-AEFE-EFA0B4387F75}"/>
              </a:ext>
            </a:extLst>
          </p:cNvPr>
          <p:cNvGrpSpPr/>
          <p:nvPr/>
        </p:nvGrpSpPr>
        <p:grpSpPr>
          <a:xfrm>
            <a:off x="1" y="48237"/>
            <a:ext cx="12192000" cy="6828814"/>
            <a:chOff x="1" y="48237"/>
            <a:chExt cx="12192000" cy="6828814"/>
          </a:xfrm>
        </p:grpSpPr>
        <p:pic>
          <p:nvPicPr>
            <p:cNvPr id="8" name="Imagen 7">
              <a:extLst>
                <a:ext uri="{FF2B5EF4-FFF2-40B4-BE49-F238E27FC236}">
                  <a16:creationId xmlns:a16="http://schemas.microsoft.com/office/drawing/2014/main" id="{503CA29C-B33D-42DD-A12B-0FD23CB7A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9" name="Grupo 8">
              <a:extLst>
                <a:ext uri="{FF2B5EF4-FFF2-40B4-BE49-F238E27FC236}">
                  <a16:creationId xmlns:a16="http://schemas.microsoft.com/office/drawing/2014/main" id="{5498E004-0B9D-4049-8D26-B4B383FE1206}"/>
                </a:ext>
              </a:extLst>
            </p:cNvPr>
            <p:cNvGrpSpPr/>
            <p:nvPr/>
          </p:nvGrpSpPr>
          <p:grpSpPr>
            <a:xfrm>
              <a:off x="1" y="76812"/>
              <a:ext cx="12192000" cy="6800239"/>
              <a:chOff x="1" y="76812"/>
              <a:chExt cx="12192000" cy="6800239"/>
            </a:xfrm>
          </p:grpSpPr>
          <p:sp>
            <p:nvSpPr>
              <p:cNvPr id="10" name="Rectángulo 9">
                <a:extLst>
                  <a:ext uri="{FF2B5EF4-FFF2-40B4-BE49-F238E27FC236}">
                    <a16:creationId xmlns:a16="http://schemas.microsoft.com/office/drawing/2014/main" id="{10B59716-0D17-4550-A306-2FC05373F6BE}"/>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2" name="CuadroTexto 11">
                <a:extLst>
                  <a:ext uri="{FF2B5EF4-FFF2-40B4-BE49-F238E27FC236}">
                    <a16:creationId xmlns:a16="http://schemas.microsoft.com/office/drawing/2014/main" id="{6DAFF99E-774B-4A4F-B3D4-E0E49CCC7F87}"/>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D51EB964-A9DA-493B-BC24-112F28F18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687232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41" y="1005163"/>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Octubre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98165" y="3414065"/>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5" name="Imagen 4">
            <a:extLst>
              <a:ext uri="{FF2B5EF4-FFF2-40B4-BE49-F238E27FC236}">
                <a16:creationId xmlns:a16="http://schemas.microsoft.com/office/drawing/2014/main" id="{991703B1-692F-4499-A979-16876E89D59A}"/>
              </a:ext>
            </a:extLst>
          </p:cNvPr>
          <p:cNvPicPr>
            <a:picLocks noChangeAspect="1"/>
          </p:cNvPicPr>
          <p:nvPr/>
        </p:nvPicPr>
        <p:blipFill>
          <a:blip r:embed="rId2"/>
          <a:stretch>
            <a:fillRect/>
          </a:stretch>
        </p:blipFill>
        <p:spPr>
          <a:xfrm>
            <a:off x="2109429" y="1369781"/>
            <a:ext cx="7855433" cy="2059219"/>
          </a:xfrm>
          <a:prstGeom prst="rect">
            <a:avLst/>
          </a:prstGeom>
        </p:spPr>
      </p:pic>
      <p:pic>
        <p:nvPicPr>
          <p:cNvPr id="9" name="Imagen 8">
            <a:extLst>
              <a:ext uri="{FF2B5EF4-FFF2-40B4-BE49-F238E27FC236}">
                <a16:creationId xmlns:a16="http://schemas.microsoft.com/office/drawing/2014/main" id="{D6883125-3AD5-4520-9ED9-8E837146E108}"/>
              </a:ext>
            </a:extLst>
          </p:cNvPr>
          <p:cNvPicPr>
            <a:picLocks noChangeAspect="1"/>
          </p:cNvPicPr>
          <p:nvPr/>
        </p:nvPicPr>
        <p:blipFill>
          <a:blip r:embed="rId3"/>
          <a:stretch>
            <a:fillRect/>
          </a:stretch>
        </p:blipFill>
        <p:spPr>
          <a:xfrm>
            <a:off x="3771372" y="3691438"/>
            <a:ext cx="4299202" cy="2909574"/>
          </a:xfrm>
          <a:prstGeom prst="rect">
            <a:avLst/>
          </a:prstGeom>
        </p:spPr>
      </p:pic>
      <p:grpSp>
        <p:nvGrpSpPr>
          <p:cNvPr id="11" name="Grupo 10">
            <a:extLst>
              <a:ext uri="{FF2B5EF4-FFF2-40B4-BE49-F238E27FC236}">
                <a16:creationId xmlns:a16="http://schemas.microsoft.com/office/drawing/2014/main" id="{096B60EE-A9F4-4BF2-AED4-C3D7EBB5481D}"/>
              </a:ext>
            </a:extLst>
          </p:cNvPr>
          <p:cNvGrpSpPr/>
          <p:nvPr/>
        </p:nvGrpSpPr>
        <p:grpSpPr>
          <a:xfrm>
            <a:off x="1" y="48237"/>
            <a:ext cx="12192000" cy="6828814"/>
            <a:chOff x="1" y="48237"/>
            <a:chExt cx="12192000" cy="6828814"/>
          </a:xfrm>
        </p:grpSpPr>
        <p:pic>
          <p:nvPicPr>
            <p:cNvPr id="12" name="Imagen 11">
              <a:extLst>
                <a:ext uri="{FF2B5EF4-FFF2-40B4-BE49-F238E27FC236}">
                  <a16:creationId xmlns:a16="http://schemas.microsoft.com/office/drawing/2014/main" id="{D0355931-F43D-4C21-A5A0-D1A4722C00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4" name="Grupo 13">
              <a:extLst>
                <a:ext uri="{FF2B5EF4-FFF2-40B4-BE49-F238E27FC236}">
                  <a16:creationId xmlns:a16="http://schemas.microsoft.com/office/drawing/2014/main" id="{47641E5C-A8C3-4BEF-8334-068BF1570A2F}"/>
                </a:ext>
              </a:extLst>
            </p:cNvPr>
            <p:cNvGrpSpPr/>
            <p:nvPr/>
          </p:nvGrpSpPr>
          <p:grpSpPr>
            <a:xfrm>
              <a:off x="1" y="76812"/>
              <a:ext cx="12192000" cy="6800239"/>
              <a:chOff x="1" y="76812"/>
              <a:chExt cx="12192000" cy="6800239"/>
            </a:xfrm>
          </p:grpSpPr>
          <p:sp>
            <p:nvSpPr>
              <p:cNvPr id="15" name="Rectángulo 14">
                <a:extLst>
                  <a:ext uri="{FF2B5EF4-FFF2-40B4-BE49-F238E27FC236}">
                    <a16:creationId xmlns:a16="http://schemas.microsoft.com/office/drawing/2014/main" id="{A6EA45AC-DA3B-4883-9475-36DC8F8BC7D3}"/>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6" name="CuadroTexto 15">
                <a:extLst>
                  <a:ext uri="{FF2B5EF4-FFF2-40B4-BE49-F238E27FC236}">
                    <a16:creationId xmlns:a16="http://schemas.microsoft.com/office/drawing/2014/main" id="{C49F791F-550D-4F51-AAB8-A628B5A34C24}"/>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7" name="Imagen 16">
                <a:extLst>
                  <a:ext uri="{FF2B5EF4-FFF2-40B4-BE49-F238E27FC236}">
                    <a16:creationId xmlns:a16="http://schemas.microsoft.com/office/drawing/2014/main" id="{B90F6062-4884-4D14-AAEC-B6F2AAB06A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118267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A13953-1D21-454C-8C4B-0879A29FD4DD}"/>
              </a:ext>
            </a:extLst>
          </p:cNvPr>
          <p:cNvPicPr>
            <a:picLocks noChangeAspect="1"/>
          </p:cNvPicPr>
          <p:nvPr/>
        </p:nvPicPr>
        <p:blipFill>
          <a:blip r:embed="rId2"/>
          <a:stretch>
            <a:fillRect/>
          </a:stretch>
        </p:blipFill>
        <p:spPr>
          <a:xfrm>
            <a:off x="2085961" y="1399125"/>
            <a:ext cx="7855433" cy="1832813"/>
          </a:xfrm>
          <a:prstGeom prst="rect">
            <a:avLst/>
          </a:prstGeom>
        </p:spPr>
      </p:pic>
      <p:sp>
        <p:nvSpPr>
          <p:cNvPr id="6" name="CuadroTexto 5"/>
          <p:cNvSpPr txBox="1"/>
          <p:nvPr/>
        </p:nvSpPr>
        <p:spPr>
          <a:xfrm>
            <a:off x="1712540" y="1028620"/>
            <a:ext cx="809821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Octubre 2020-Sin Transferencias</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74697" y="3249395"/>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sp>
        <p:nvSpPr>
          <p:cNvPr id="15" name="Flecha: a la derecha 14">
            <a:hlinkClick r:id="rId3" action="ppaction://hlinksldjump"/>
            <a:extLst>
              <a:ext uri="{FF2B5EF4-FFF2-40B4-BE49-F238E27FC236}">
                <a16:creationId xmlns:a16="http://schemas.microsoft.com/office/drawing/2014/main" id="{2345EF69-DE99-43F2-A04B-3AC269AD1F65}"/>
              </a:ext>
            </a:extLst>
          </p:cNvPr>
          <p:cNvSpPr/>
          <p:nvPr/>
        </p:nvSpPr>
        <p:spPr>
          <a:xfrm>
            <a:off x="3794647" y="2090180"/>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Flecha: a la derecha 15">
            <a:hlinkClick r:id="" action="ppaction://noaction"/>
            <a:extLst>
              <a:ext uri="{FF2B5EF4-FFF2-40B4-BE49-F238E27FC236}">
                <a16:creationId xmlns:a16="http://schemas.microsoft.com/office/drawing/2014/main" id="{27625B07-86CE-455D-92F6-C033A9DFAD99}"/>
              </a:ext>
            </a:extLst>
          </p:cNvPr>
          <p:cNvSpPr/>
          <p:nvPr/>
        </p:nvSpPr>
        <p:spPr>
          <a:xfrm>
            <a:off x="3789889" y="2379209"/>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A1CE2E62-CA26-4DE7-B711-6FFC9E327504}"/>
              </a:ext>
            </a:extLst>
          </p:cNvPr>
          <p:cNvPicPr>
            <a:picLocks noChangeAspect="1"/>
          </p:cNvPicPr>
          <p:nvPr/>
        </p:nvPicPr>
        <p:blipFill>
          <a:blip r:embed="rId4"/>
          <a:stretch>
            <a:fillRect/>
          </a:stretch>
        </p:blipFill>
        <p:spPr>
          <a:xfrm>
            <a:off x="3789889" y="3573831"/>
            <a:ext cx="4369636" cy="2957242"/>
          </a:xfrm>
          <a:prstGeom prst="rect">
            <a:avLst/>
          </a:prstGeom>
        </p:spPr>
      </p:pic>
      <p:grpSp>
        <p:nvGrpSpPr>
          <p:cNvPr id="12" name="Grupo 11">
            <a:extLst>
              <a:ext uri="{FF2B5EF4-FFF2-40B4-BE49-F238E27FC236}">
                <a16:creationId xmlns:a16="http://schemas.microsoft.com/office/drawing/2014/main" id="{46412FA6-4635-4780-ACB8-4BCCE7087EAE}"/>
              </a:ext>
            </a:extLst>
          </p:cNvPr>
          <p:cNvGrpSpPr/>
          <p:nvPr/>
        </p:nvGrpSpPr>
        <p:grpSpPr>
          <a:xfrm>
            <a:off x="1" y="48237"/>
            <a:ext cx="12192000" cy="6828814"/>
            <a:chOff x="1" y="48237"/>
            <a:chExt cx="12192000" cy="6828814"/>
          </a:xfrm>
        </p:grpSpPr>
        <p:pic>
          <p:nvPicPr>
            <p:cNvPr id="17" name="Imagen 16">
              <a:extLst>
                <a:ext uri="{FF2B5EF4-FFF2-40B4-BE49-F238E27FC236}">
                  <a16:creationId xmlns:a16="http://schemas.microsoft.com/office/drawing/2014/main" id="{5B937F83-3FA3-4F5F-964A-9C1E93550E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8" name="Grupo 17">
              <a:extLst>
                <a:ext uri="{FF2B5EF4-FFF2-40B4-BE49-F238E27FC236}">
                  <a16:creationId xmlns:a16="http://schemas.microsoft.com/office/drawing/2014/main" id="{5527292F-AB3C-4559-8F00-7F097B97FB65}"/>
                </a:ext>
              </a:extLst>
            </p:cNvPr>
            <p:cNvGrpSpPr/>
            <p:nvPr/>
          </p:nvGrpSpPr>
          <p:grpSpPr>
            <a:xfrm>
              <a:off x="1" y="76812"/>
              <a:ext cx="12192000" cy="6800239"/>
              <a:chOff x="1" y="76812"/>
              <a:chExt cx="12192000" cy="6800239"/>
            </a:xfrm>
          </p:grpSpPr>
          <p:sp>
            <p:nvSpPr>
              <p:cNvPr id="19" name="Rectángulo 18">
                <a:extLst>
                  <a:ext uri="{FF2B5EF4-FFF2-40B4-BE49-F238E27FC236}">
                    <a16:creationId xmlns:a16="http://schemas.microsoft.com/office/drawing/2014/main" id="{EE941E13-C90C-4A7F-8BE0-B12DBF3072EE}"/>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0" name="CuadroTexto 19">
                <a:extLst>
                  <a:ext uri="{FF2B5EF4-FFF2-40B4-BE49-F238E27FC236}">
                    <a16:creationId xmlns:a16="http://schemas.microsoft.com/office/drawing/2014/main" id="{18BA6938-50B4-4CD6-80DB-27592D0F5DF5}"/>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1" name="Imagen 20">
                <a:extLst>
                  <a:ext uri="{FF2B5EF4-FFF2-40B4-BE49-F238E27FC236}">
                    <a16:creationId xmlns:a16="http://schemas.microsoft.com/office/drawing/2014/main" id="{E079F663-7B5A-4E2E-8CCE-4B99C25AF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4294819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9F70CE4-A90F-45D1-AFD6-E644F624D25B}"/>
              </a:ext>
            </a:extLst>
          </p:cNvPr>
          <p:cNvPicPr>
            <a:picLocks noChangeAspect="1"/>
          </p:cNvPicPr>
          <p:nvPr/>
        </p:nvPicPr>
        <p:blipFill>
          <a:blip r:embed="rId2"/>
          <a:stretch>
            <a:fillRect/>
          </a:stretch>
        </p:blipFill>
        <p:spPr>
          <a:xfrm>
            <a:off x="1660436" y="1386961"/>
            <a:ext cx="8871128" cy="1638750"/>
          </a:xfrm>
          <a:prstGeom prst="rect">
            <a:avLst/>
          </a:prstGeom>
        </p:spPr>
      </p:pic>
      <p:sp>
        <p:nvSpPr>
          <p:cNvPr id="6" name="CuadroTexto 5"/>
          <p:cNvSpPr txBox="1"/>
          <p:nvPr/>
        </p:nvSpPr>
        <p:spPr>
          <a:xfrm>
            <a:off x="1777315" y="949248"/>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de Personal Extintos Corte Octubre 2020- FRISCO</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349728" y="3125302"/>
            <a:ext cx="1959062" cy="338554"/>
          </a:xfrm>
          <a:prstGeom prst="rect">
            <a:avLst/>
          </a:prstGeom>
        </p:spPr>
        <p:txBody>
          <a:bodyPr wrap="none">
            <a:spAutoFit/>
          </a:bodyPr>
          <a:lstStyle/>
          <a:p>
            <a:pPr algn="r"/>
            <a:r>
              <a:rPr lang="es-ES" sz="1600" b="1" dirty="0">
                <a:solidFill>
                  <a:srgbClr val="0070C0"/>
                </a:solidFill>
                <a:cs typeface="Lato Regular"/>
              </a:rPr>
              <a:t>Participación de Giro</a:t>
            </a:r>
          </a:p>
        </p:txBody>
      </p:sp>
      <p:sp>
        <p:nvSpPr>
          <p:cNvPr id="12" name="Flecha: a la derecha 11">
            <a:hlinkClick r:id="" action="ppaction://noaction"/>
            <a:extLst>
              <a:ext uri="{FF2B5EF4-FFF2-40B4-BE49-F238E27FC236}">
                <a16:creationId xmlns:a16="http://schemas.microsoft.com/office/drawing/2014/main" id="{0BDC38A9-1642-417E-8D94-2D0709624795}"/>
              </a:ext>
            </a:extLst>
          </p:cNvPr>
          <p:cNvSpPr/>
          <p:nvPr/>
        </p:nvSpPr>
        <p:spPr>
          <a:xfrm>
            <a:off x="4745112" y="2020802"/>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E32336BD-F5D6-487C-9A6B-EF8451BC9E79}"/>
              </a:ext>
            </a:extLst>
          </p:cNvPr>
          <p:cNvPicPr>
            <a:picLocks noChangeAspect="1"/>
          </p:cNvPicPr>
          <p:nvPr/>
        </p:nvPicPr>
        <p:blipFill>
          <a:blip r:embed="rId3"/>
          <a:stretch>
            <a:fillRect/>
          </a:stretch>
        </p:blipFill>
        <p:spPr>
          <a:xfrm>
            <a:off x="4031545" y="3456150"/>
            <a:ext cx="4369636" cy="2975111"/>
          </a:xfrm>
          <a:prstGeom prst="rect">
            <a:avLst/>
          </a:prstGeom>
        </p:spPr>
      </p:pic>
      <p:grpSp>
        <p:nvGrpSpPr>
          <p:cNvPr id="15" name="Grupo 14">
            <a:extLst>
              <a:ext uri="{FF2B5EF4-FFF2-40B4-BE49-F238E27FC236}">
                <a16:creationId xmlns:a16="http://schemas.microsoft.com/office/drawing/2014/main" id="{55184E9D-4B10-4F99-882F-9C9A93915039}"/>
              </a:ext>
            </a:extLst>
          </p:cNvPr>
          <p:cNvGrpSpPr/>
          <p:nvPr/>
        </p:nvGrpSpPr>
        <p:grpSpPr>
          <a:xfrm>
            <a:off x="1" y="48237"/>
            <a:ext cx="12192000" cy="6828814"/>
            <a:chOff x="1" y="48237"/>
            <a:chExt cx="12192000" cy="6828814"/>
          </a:xfrm>
        </p:grpSpPr>
        <p:pic>
          <p:nvPicPr>
            <p:cNvPr id="16" name="Imagen 15">
              <a:extLst>
                <a:ext uri="{FF2B5EF4-FFF2-40B4-BE49-F238E27FC236}">
                  <a16:creationId xmlns:a16="http://schemas.microsoft.com/office/drawing/2014/main" id="{A4734B11-5859-4BCC-BE23-72548337CD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7" name="Grupo 16">
              <a:extLst>
                <a:ext uri="{FF2B5EF4-FFF2-40B4-BE49-F238E27FC236}">
                  <a16:creationId xmlns:a16="http://schemas.microsoft.com/office/drawing/2014/main" id="{15B54D78-6E72-42C4-87F2-A35FC57C7517}"/>
                </a:ext>
              </a:extLst>
            </p:cNvPr>
            <p:cNvGrpSpPr/>
            <p:nvPr/>
          </p:nvGrpSpPr>
          <p:grpSpPr>
            <a:xfrm>
              <a:off x="1" y="76812"/>
              <a:ext cx="12192000" cy="6800239"/>
              <a:chOff x="1" y="76812"/>
              <a:chExt cx="12192000" cy="6800239"/>
            </a:xfrm>
          </p:grpSpPr>
          <p:sp>
            <p:nvSpPr>
              <p:cNvPr id="18" name="Rectángulo 17">
                <a:extLst>
                  <a:ext uri="{FF2B5EF4-FFF2-40B4-BE49-F238E27FC236}">
                    <a16:creationId xmlns:a16="http://schemas.microsoft.com/office/drawing/2014/main" id="{19BC5D55-1219-4360-951D-55FCAD994C67}"/>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9" name="CuadroTexto 18">
                <a:extLst>
                  <a:ext uri="{FF2B5EF4-FFF2-40B4-BE49-F238E27FC236}">
                    <a16:creationId xmlns:a16="http://schemas.microsoft.com/office/drawing/2014/main" id="{E5F345E5-A341-48FC-AA51-CA200ADDFE5B}"/>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0" name="Imagen 19">
                <a:extLst>
                  <a:ext uri="{FF2B5EF4-FFF2-40B4-BE49-F238E27FC236}">
                    <a16:creationId xmlns:a16="http://schemas.microsoft.com/office/drawing/2014/main" id="{17BA9808-963E-4374-99F0-607C38E186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420913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39" y="1054065"/>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de Gasto FRISCO Transferencias Corte Octubre de 2020</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4" name="Imagen 3">
            <a:extLst>
              <a:ext uri="{FF2B5EF4-FFF2-40B4-BE49-F238E27FC236}">
                <a16:creationId xmlns:a16="http://schemas.microsoft.com/office/drawing/2014/main" id="{81A3BA74-C0A0-4031-B0A2-6F5F3CF6CD6F}"/>
              </a:ext>
            </a:extLst>
          </p:cNvPr>
          <p:cNvPicPr>
            <a:picLocks noChangeAspect="1"/>
          </p:cNvPicPr>
          <p:nvPr/>
        </p:nvPicPr>
        <p:blipFill>
          <a:blip r:embed="rId2"/>
          <a:stretch>
            <a:fillRect/>
          </a:stretch>
        </p:blipFill>
        <p:spPr>
          <a:xfrm>
            <a:off x="1749501" y="1540682"/>
            <a:ext cx="8808655" cy="4555969"/>
          </a:xfrm>
          <a:prstGeom prst="rect">
            <a:avLst/>
          </a:prstGeom>
        </p:spPr>
      </p:pic>
      <p:grpSp>
        <p:nvGrpSpPr>
          <p:cNvPr id="8" name="Grupo 7">
            <a:extLst>
              <a:ext uri="{FF2B5EF4-FFF2-40B4-BE49-F238E27FC236}">
                <a16:creationId xmlns:a16="http://schemas.microsoft.com/office/drawing/2014/main" id="{C6957E0B-E8E9-476D-8D53-D61866E501EE}"/>
              </a:ext>
            </a:extLst>
          </p:cNvPr>
          <p:cNvGrpSpPr/>
          <p:nvPr/>
        </p:nvGrpSpPr>
        <p:grpSpPr>
          <a:xfrm>
            <a:off x="1" y="48237"/>
            <a:ext cx="12192000" cy="6828814"/>
            <a:chOff x="1" y="48237"/>
            <a:chExt cx="12192000" cy="6828814"/>
          </a:xfrm>
        </p:grpSpPr>
        <p:pic>
          <p:nvPicPr>
            <p:cNvPr id="11" name="Imagen 10">
              <a:extLst>
                <a:ext uri="{FF2B5EF4-FFF2-40B4-BE49-F238E27FC236}">
                  <a16:creationId xmlns:a16="http://schemas.microsoft.com/office/drawing/2014/main" id="{4B22EF6A-6000-4EB5-A9CE-7DDD0B005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2" name="Grupo 11">
              <a:extLst>
                <a:ext uri="{FF2B5EF4-FFF2-40B4-BE49-F238E27FC236}">
                  <a16:creationId xmlns:a16="http://schemas.microsoft.com/office/drawing/2014/main" id="{11A1E4E8-8855-49AA-BB64-50F35A670244}"/>
                </a:ext>
              </a:extLst>
            </p:cNvPr>
            <p:cNvGrpSpPr/>
            <p:nvPr/>
          </p:nvGrpSpPr>
          <p:grpSpPr>
            <a:xfrm>
              <a:off x="1" y="76812"/>
              <a:ext cx="12192000" cy="6800239"/>
              <a:chOff x="1" y="76812"/>
              <a:chExt cx="12192000" cy="6800239"/>
            </a:xfrm>
          </p:grpSpPr>
          <p:sp>
            <p:nvSpPr>
              <p:cNvPr id="14" name="Rectángulo 13">
                <a:extLst>
                  <a:ext uri="{FF2B5EF4-FFF2-40B4-BE49-F238E27FC236}">
                    <a16:creationId xmlns:a16="http://schemas.microsoft.com/office/drawing/2014/main" id="{6ED256CD-4C1F-4C66-AC64-23B5B2D6BA98}"/>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5" name="CuadroTexto 14">
                <a:extLst>
                  <a:ext uri="{FF2B5EF4-FFF2-40B4-BE49-F238E27FC236}">
                    <a16:creationId xmlns:a16="http://schemas.microsoft.com/office/drawing/2014/main" id="{1A71C332-AB4C-439D-8FAE-100BCCA8AC7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6" name="Imagen 15">
                <a:extLst>
                  <a:ext uri="{FF2B5EF4-FFF2-40B4-BE49-F238E27FC236}">
                    <a16:creationId xmlns:a16="http://schemas.microsoft.com/office/drawing/2014/main" id="{81A992E2-8C6C-4A0C-8F37-F84FD3F95D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668338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Ingresos SAE</a:t>
            </a:r>
          </a:p>
          <a:p>
            <a:pPr algn="ctr"/>
            <a:r>
              <a:rPr lang="es-CO" sz="3000" b="1" dirty="0">
                <a:solidFill>
                  <a:srgbClr val="000A8B"/>
                </a:solidFill>
              </a:rPr>
              <a:t> Corte Octubre 2020</a:t>
            </a:r>
            <a:endParaRPr lang="es-ES" sz="3000" b="1" dirty="0">
              <a:solidFill>
                <a:srgbClr val="000A8B"/>
              </a:solidFill>
            </a:endParaRPr>
          </a:p>
        </p:txBody>
      </p:sp>
      <p:grpSp>
        <p:nvGrpSpPr>
          <p:cNvPr id="7" name="Grupo 6">
            <a:extLst>
              <a:ext uri="{FF2B5EF4-FFF2-40B4-BE49-F238E27FC236}">
                <a16:creationId xmlns:a16="http://schemas.microsoft.com/office/drawing/2014/main" id="{46C39BD5-2382-416A-9C54-7C22939ED05E}"/>
              </a:ext>
            </a:extLst>
          </p:cNvPr>
          <p:cNvGrpSpPr/>
          <p:nvPr/>
        </p:nvGrpSpPr>
        <p:grpSpPr>
          <a:xfrm>
            <a:off x="1" y="48237"/>
            <a:ext cx="12192000" cy="6828814"/>
            <a:chOff x="1" y="48237"/>
            <a:chExt cx="12192000" cy="6828814"/>
          </a:xfrm>
        </p:grpSpPr>
        <p:pic>
          <p:nvPicPr>
            <p:cNvPr id="9" name="Imagen 8">
              <a:extLst>
                <a:ext uri="{FF2B5EF4-FFF2-40B4-BE49-F238E27FC236}">
                  <a16:creationId xmlns:a16="http://schemas.microsoft.com/office/drawing/2014/main" id="{B837CB11-D258-4D84-96A5-291508111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0" name="Grupo 9">
              <a:extLst>
                <a:ext uri="{FF2B5EF4-FFF2-40B4-BE49-F238E27FC236}">
                  <a16:creationId xmlns:a16="http://schemas.microsoft.com/office/drawing/2014/main" id="{C37F4D67-E972-4BA9-8F74-F8579ADEDF24}"/>
                </a:ext>
              </a:extLst>
            </p:cNvPr>
            <p:cNvGrpSpPr/>
            <p:nvPr/>
          </p:nvGrpSpPr>
          <p:grpSpPr>
            <a:xfrm>
              <a:off x="1" y="76812"/>
              <a:ext cx="12192000" cy="6800239"/>
              <a:chOff x="1" y="76812"/>
              <a:chExt cx="12192000" cy="6800239"/>
            </a:xfrm>
          </p:grpSpPr>
          <p:sp>
            <p:nvSpPr>
              <p:cNvPr id="11" name="Rectángulo 10">
                <a:extLst>
                  <a:ext uri="{FF2B5EF4-FFF2-40B4-BE49-F238E27FC236}">
                    <a16:creationId xmlns:a16="http://schemas.microsoft.com/office/drawing/2014/main" id="{08C0422D-F0DE-44FE-9722-4C883255B202}"/>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2" name="CuadroTexto 11">
                <a:extLst>
                  <a:ext uri="{FF2B5EF4-FFF2-40B4-BE49-F238E27FC236}">
                    <a16:creationId xmlns:a16="http://schemas.microsoft.com/office/drawing/2014/main" id="{11000FE8-8BA9-4A11-A80E-6BFD55FE6642}"/>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DB1684E6-F7A2-4095-97AC-879484EDE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3912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6A7B953-46DA-4A9A-B00E-254E9CA5046B}"/>
              </a:ext>
            </a:extLst>
          </p:cNvPr>
          <p:cNvSpPr txBox="1"/>
          <p:nvPr/>
        </p:nvSpPr>
        <p:spPr>
          <a:xfrm>
            <a:off x="1822812" y="1256506"/>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Ingresos SAE Corte Noviembre de 2020</a:t>
            </a:r>
          </a:p>
          <a:p>
            <a:endParaRPr lang="es-ES" sz="1875" dirty="0">
              <a:solidFill>
                <a:srgbClr val="A9A8A9"/>
              </a:solidFill>
              <a:latin typeface="Lato Bold"/>
              <a:cs typeface="Lato Bold"/>
            </a:endParaRPr>
          </a:p>
        </p:txBody>
      </p:sp>
      <p:pic>
        <p:nvPicPr>
          <p:cNvPr id="10" name="Imagen 9">
            <a:extLst>
              <a:ext uri="{FF2B5EF4-FFF2-40B4-BE49-F238E27FC236}">
                <a16:creationId xmlns:a16="http://schemas.microsoft.com/office/drawing/2014/main" id="{AE2136D1-11DC-45E1-A1A5-A77503AD849C}"/>
              </a:ext>
            </a:extLst>
          </p:cNvPr>
          <p:cNvPicPr>
            <a:picLocks noChangeAspect="1"/>
          </p:cNvPicPr>
          <p:nvPr/>
        </p:nvPicPr>
        <p:blipFill>
          <a:blip r:embed="rId2"/>
          <a:stretch>
            <a:fillRect/>
          </a:stretch>
        </p:blipFill>
        <p:spPr>
          <a:xfrm>
            <a:off x="1699214" y="2342786"/>
            <a:ext cx="8793572" cy="2343372"/>
          </a:xfrm>
          <a:prstGeom prst="rect">
            <a:avLst/>
          </a:prstGeom>
        </p:spPr>
      </p:pic>
      <p:grpSp>
        <p:nvGrpSpPr>
          <p:cNvPr id="9" name="Grupo 8">
            <a:extLst>
              <a:ext uri="{FF2B5EF4-FFF2-40B4-BE49-F238E27FC236}">
                <a16:creationId xmlns:a16="http://schemas.microsoft.com/office/drawing/2014/main" id="{9A268D3F-6F60-4FD9-A936-F732367CB4EF}"/>
              </a:ext>
            </a:extLst>
          </p:cNvPr>
          <p:cNvGrpSpPr/>
          <p:nvPr/>
        </p:nvGrpSpPr>
        <p:grpSpPr>
          <a:xfrm>
            <a:off x="1" y="48237"/>
            <a:ext cx="12192000" cy="6828814"/>
            <a:chOff x="1" y="48237"/>
            <a:chExt cx="12192000" cy="6828814"/>
          </a:xfrm>
        </p:grpSpPr>
        <p:pic>
          <p:nvPicPr>
            <p:cNvPr id="11" name="Imagen 10">
              <a:extLst>
                <a:ext uri="{FF2B5EF4-FFF2-40B4-BE49-F238E27FC236}">
                  <a16:creationId xmlns:a16="http://schemas.microsoft.com/office/drawing/2014/main" id="{6FFE9E01-057A-4BCD-A7F9-41A75C5DC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2" name="Grupo 11">
              <a:extLst>
                <a:ext uri="{FF2B5EF4-FFF2-40B4-BE49-F238E27FC236}">
                  <a16:creationId xmlns:a16="http://schemas.microsoft.com/office/drawing/2014/main" id="{63C62D80-A588-45B4-9863-86E94691BF6A}"/>
                </a:ext>
              </a:extLst>
            </p:cNvPr>
            <p:cNvGrpSpPr/>
            <p:nvPr/>
          </p:nvGrpSpPr>
          <p:grpSpPr>
            <a:xfrm>
              <a:off x="1" y="76812"/>
              <a:ext cx="12192000" cy="6800239"/>
              <a:chOff x="1" y="76812"/>
              <a:chExt cx="12192000" cy="6800239"/>
            </a:xfrm>
          </p:grpSpPr>
          <p:sp>
            <p:nvSpPr>
              <p:cNvPr id="13" name="Rectángulo 12">
                <a:extLst>
                  <a:ext uri="{FF2B5EF4-FFF2-40B4-BE49-F238E27FC236}">
                    <a16:creationId xmlns:a16="http://schemas.microsoft.com/office/drawing/2014/main" id="{3009EE4A-B9FD-4509-91B1-472558A6CB9D}"/>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4" name="CuadroTexto 13">
                <a:extLst>
                  <a:ext uri="{FF2B5EF4-FFF2-40B4-BE49-F238E27FC236}">
                    <a16:creationId xmlns:a16="http://schemas.microsoft.com/office/drawing/2014/main" id="{9E6CEF56-052B-4CCA-9C23-C03DE9B2268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0664DFE-114B-4E63-8D56-7CEFD7547D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78771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SAE</a:t>
            </a:r>
          </a:p>
          <a:p>
            <a:pPr algn="ctr"/>
            <a:r>
              <a:rPr lang="es-CO" sz="3000" b="1" dirty="0">
                <a:solidFill>
                  <a:srgbClr val="000A8B"/>
                </a:solidFill>
              </a:rPr>
              <a:t> Corte Octubre 2020</a:t>
            </a:r>
            <a:endParaRPr lang="es-ES" sz="3000" b="1" dirty="0">
              <a:solidFill>
                <a:srgbClr val="000A8B"/>
              </a:solidFill>
            </a:endParaRPr>
          </a:p>
        </p:txBody>
      </p:sp>
      <p:grpSp>
        <p:nvGrpSpPr>
          <p:cNvPr id="7" name="Grupo 6">
            <a:extLst>
              <a:ext uri="{FF2B5EF4-FFF2-40B4-BE49-F238E27FC236}">
                <a16:creationId xmlns:a16="http://schemas.microsoft.com/office/drawing/2014/main" id="{61D4885A-D2E0-4B98-BD8F-5CF6B6F25C1A}"/>
              </a:ext>
            </a:extLst>
          </p:cNvPr>
          <p:cNvGrpSpPr/>
          <p:nvPr/>
        </p:nvGrpSpPr>
        <p:grpSpPr>
          <a:xfrm>
            <a:off x="1" y="48237"/>
            <a:ext cx="12192000" cy="6828814"/>
            <a:chOff x="1" y="48237"/>
            <a:chExt cx="12192000" cy="6828814"/>
          </a:xfrm>
        </p:grpSpPr>
        <p:pic>
          <p:nvPicPr>
            <p:cNvPr id="9" name="Imagen 8">
              <a:extLst>
                <a:ext uri="{FF2B5EF4-FFF2-40B4-BE49-F238E27FC236}">
                  <a16:creationId xmlns:a16="http://schemas.microsoft.com/office/drawing/2014/main" id="{FCA905DA-C4DC-4EF8-82DC-3BDF3F50C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0" name="Grupo 9">
              <a:extLst>
                <a:ext uri="{FF2B5EF4-FFF2-40B4-BE49-F238E27FC236}">
                  <a16:creationId xmlns:a16="http://schemas.microsoft.com/office/drawing/2014/main" id="{ACC11A12-4AF9-4743-B880-2E6B0329B456}"/>
                </a:ext>
              </a:extLst>
            </p:cNvPr>
            <p:cNvGrpSpPr/>
            <p:nvPr/>
          </p:nvGrpSpPr>
          <p:grpSpPr>
            <a:xfrm>
              <a:off x="1" y="76812"/>
              <a:ext cx="12192000" cy="6800239"/>
              <a:chOff x="1" y="76812"/>
              <a:chExt cx="12192000" cy="6800239"/>
            </a:xfrm>
          </p:grpSpPr>
          <p:sp>
            <p:nvSpPr>
              <p:cNvPr id="11" name="Rectángulo 10">
                <a:extLst>
                  <a:ext uri="{FF2B5EF4-FFF2-40B4-BE49-F238E27FC236}">
                    <a16:creationId xmlns:a16="http://schemas.microsoft.com/office/drawing/2014/main" id="{35A33826-357C-4540-B160-601C0B725DCD}"/>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2" name="CuadroTexto 11">
                <a:extLst>
                  <a:ext uri="{FF2B5EF4-FFF2-40B4-BE49-F238E27FC236}">
                    <a16:creationId xmlns:a16="http://schemas.microsoft.com/office/drawing/2014/main" id="{D2806C40-D771-4DD3-9D49-B002194B6290}"/>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3" name="Imagen 12">
                <a:extLst>
                  <a:ext uri="{FF2B5EF4-FFF2-40B4-BE49-F238E27FC236}">
                    <a16:creationId xmlns:a16="http://schemas.microsoft.com/office/drawing/2014/main" id="{2564B1D1-980B-4B45-B601-D311FD34F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32418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EA9311-E515-4E0A-947D-7F3AB72F3C6A}"/>
              </a:ext>
            </a:extLst>
          </p:cNvPr>
          <p:cNvPicPr>
            <a:picLocks noChangeAspect="1"/>
          </p:cNvPicPr>
          <p:nvPr/>
        </p:nvPicPr>
        <p:blipFill>
          <a:blip r:embed="rId2"/>
          <a:stretch>
            <a:fillRect/>
          </a:stretch>
        </p:blipFill>
        <p:spPr>
          <a:xfrm>
            <a:off x="2043569" y="1390706"/>
            <a:ext cx="8095339" cy="1767289"/>
          </a:xfrm>
          <a:prstGeom prst="rect">
            <a:avLst/>
          </a:prstGeom>
        </p:spPr>
      </p:pic>
      <p:sp>
        <p:nvSpPr>
          <p:cNvPr id="6" name="CuadroTexto 5"/>
          <p:cNvSpPr txBox="1"/>
          <p:nvPr/>
        </p:nvSpPr>
        <p:spPr>
          <a:xfrm>
            <a:off x="1712541" y="915784"/>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SAE Corte Octubre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4870126" y="3229535"/>
            <a:ext cx="1959062" cy="338554"/>
          </a:xfrm>
          <a:prstGeom prst="rect">
            <a:avLst/>
          </a:prstGeom>
        </p:spPr>
        <p:txBody>
          <a:bodyPr wrap="none">
            <a:spAutoFit/>
          </a:bodyPr>
          <a:lstStyle/>
          <a:p>
            <a:pPr algn="r"/>
            <a:r>
              <a:rPr lang="es-ES" sz="1600" b="1" dirty="0">
                <a:solidFill>
                  <a:srgbClr val="0070C0"/>
                </a:solidFill>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860D7897-57E5-4160-9EEB-D37EC8DDD22A}"/>
              </a:ext>
            </a:extLst>
          </p:cNvPr>
          <p:cNvSpPr/>
          <p:nvPr/>
        </p:nvSpPr>
        <p:spPr>
          <a:xfrm>
            <a:off x="3868681" y="1927436"/>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15" name="Flecha: a la derecha 14">
            <a:hlinkClick r:id="" action="ppaction://noaction"/>
            <a:extLst>
              <a:ext uri="{FF2B5EF4-FFF2-40B4-BE49-F238E27FC236}">
                <a16:creationId xmlns:a16="http://schemas.microsoft.com/office/drawing/2014/main" id="{E65535E9-0E96-4A18-9A8D-7666CD817891}"/>
              </a:ext>
            </a:extLst>
          </p:cNvPr>
          <p:cNvSpPr/>
          <p:nvPr/>
        </p:nvSpPr>
        <p:spPr>
          <a:xfrm>
            <a:off x="3868681" y="2213133"/>
            <a:ext cx="187438"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7" name="Imagen 6">
            <a:extLst>
              <a:ext uri="{FF2B5EF4-FFF2-40B4-BE49-F238E27FC236}">
                <a16:creationId xmlns:a16="http://schemas.microsoft.com/office/drawing/2014/main" id="{8B5E5648-A530-41E3-91B3-12034CA92F41}"/>
              </a:ext>
            </a:extLst>
          </p:cNvPr>
          <p:cNvPicPr>
            <a:picLocks noChangeAspect="1"/>
          </p:cNvPicPr>
          <p:nvPr/>
        </p:nvPicPr>
        <p:blipFill>
          <a:blip r:embed="rId4"/>
          <a:stretch>
            <a:fillRect/>
          </a:stretch>
        </p:blipFill>
        <p:spPr>
          <a:xfrm>
            <a:off x="4038395" y="3554032"/>
            <a:ext cx="3882676" cy="2963926"/>
          </a:xfrm>
          <a:prstGeom prst="rect">
            <a:avLst/>
          </a:prstGeom>
        </p:spPr>
      </p:pic>
      <p:grpSp>
        <p:nvGrpSpPr>
          <p:cNvPr id="16" name="Grupo 15">
            <a:extLst>
              <a:ext uri="{FF2B5EF4-FFF2-40B4-BE49-F238E27FC236}">
                <a16:creationId xmlns:a16="http://schemas.microsoft.com/office/drawing/2014/main" id="{66E4666A-A47C-4F2F-85D3-4D2D9980BFFA}"/>
              </a:ext>
            </a:extLst>
          </p:cNvPr>
          <p:cNvGrpSpPr/>
          <p:nvPr/>
        </p:nvGrpSpPr>
        <p:grpSpPr>
          <a:xfrm>
            <a:off x="1" y="48237"/>
            <a:ext cx="12192000" cy="6828814"/>
            <a:chOff x="1" y="48237"/>
            <a:chExt cx="12192000" cy="6828814"/>
          </a:xfrm>
        </p:grpSpPr>
        <p:pic>
          <p:nvPicPr>
            <p:cNvPr id="17" name="Imagen 16">
              <a:extLst>
                <a:ext uri="{FF2B5EF4-FFF2-40B4-BE49-F238E27FC236}">
                  <a16:creationId xmlns:a16="http://schemas.microsoft.com/office/drawing/2014/main" id="{B8C84613-9DCC-4FF6-B474-1605EE91C5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8" name="Grupo 17">
              <a:extLst>
                <a:ext uri="{FF2B5EF4-FFF2-40B4-BE49-F238E27FC236}">
                  <a16:creationId xmlns:a16="http://schemas.microsoft.com/office/drawing/2014/main" id="{0C942BF1-FDC2-4F5D-B990-0A79ECA3EF9D}"/>
                </a:ext>
              </a:extLst>
            </p:cNvPr>
            <p:cNvGrpSpPr/>
            <p:nvPr/>
          </p:nvGrpSpPr>
          <p:grpSpPr>
            <a:xfrm>
              <a:off x="1" y="76812"/>
              <a:ext cx="12192000" cy="6800239"/>
              <a:chOff x="1" y="76812"/>
              <a:chExt cx="12192000" cy="6800239"/>
            </a:xfrm>
          </p:grpSpPr>
          <p:sp>
            <p:nvSpPr>
              <p:cNvPr id="19" name="Rectángulo 18">
                <a:extLst>
                  <a:ext uri="{FF2B5EF4-FFF2-40B4-BE49-F238E27FC236}">
                    <a16:creationId xmlns:a16="http://schemas.microsoft.com/office/drawing/2014/main" id="{F2AF1C7B-05DB-4B4B-887C-833EB09E5A55}"/>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0" name="CuadroTexto 19">
                <a:extLst>
                  <a:ext uri="{FF2B5EF4-FFF2-40B4-BE49-F238E27FC236}">
                    <a16:creationId xmlns:a16="http://schemas.microsoft.com/office/drawing/2014/main" id="{9031BF6A-7A33-4CAF-BE80-0FFB41680487}"/>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1" name="Imagen 20">
                <a:extLst>
                  <a:ext uri="{FF2B5EF4-FFF2-40B4-BE49-F238E27FC236}">
                    <a16:creationId xmlns:a16="http://schemas.microsoft.com/office/drawing/2014/main" id="{4A525A7D-7AFA-498A-9C3D-0332B6285C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127729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7BA8DC-DF55-4375-A5BD-92A38EC8D2D1}"/>
              </a:ext>
            </a:extLst>
          </p:cNvPr>
          <p:cNvPicPr>
            <a:picLocks noChangeAspect="1"/>
          </p:cNvPicPr>
          <p:nvPr/>
        </p:nvPicPr>
        <p:blipFill>
          <a:blip r:embed="rId2"/>
          <a:stretch>
            <a:fillRect/>
          </a:stretch>
        </p:blipFill>
        <p:spPr>
          <a:xfrm>
            <a:off x="1686550" y="1482778"/>
            <a:ext cx="8769867" cy="1981612"/>
          </a:xfrm>
          <a:prstGeom prst="rect">
            <a:avLst/>
          </a:prstGeom>
        </p:spPr>
      </p:pic>
      <p:sp>
        <p:nvSpPr>
          <p:cNvPr id="6" name="CuadroTexto 5"/>
          <p:cNvSpPr txBox="1"/>
          <p:nvPr/>
        </p:nvSpPr>
        <p:spPr>
          <a:xfrm>
            <a:off x="1686551" y="1069473"/>
            <a:ext cx="8607317" cy="669414"/>
          </a:xfrm>
          <a:prstGeom prst="rect">
            <a:avLst/>
          </a:prstGeom>
          <a:noFill/>
        </p:spPr>
        <p:txBody>
          <a:bodyPr wrap="square" rtlCol="0">
            <a:spAutoFit/>
          </a:bodyPr>
          <a:lstStyle/>
          <a:p>
            <a:r>
              <a:rPr lang="es-ES" sz="1875" dirty="0">
                <a:solidFill>
                  <a:srgbClr val="A9A8A9"/>
                </a:solidFill>
                <a:latin typeface="Lato Bold"/>
                <a:cs typeface="Lato Bold"/>
              </a:rPr>
              <a:t>Ejecución de Gastos de Personal SAE Corte Octubre de 2020</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252258" y="3458130"/>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sp>
        <p:nvSpPr>
          <p:cNvPr id="12" name="Flecha: a la derecha 11">
            <a:hlinkClick r:id="" action="ppaction://noaction"/>
            <a:extLst>
              <a:ext uri="{FF2B5EF4-FFF2-40B4-BE49-F238E27FC236}">
                <a16:creationId xmlns:a16="http://schemas.microsoft.com/office/drawing/2014/main" id="{3DB84B35-5715-4C11-B5A1-F633F0437AA5}"/>
              </a:ext>
            </a:extLst>
          </p:cNvPr>
          <p:cNvSpPr/>
          <p:nvPr/>
        </p:nvSpPr>
        <p:spPr>
          <a:xfrm>
            <a:off x="5402263" y="2274378"/>
            <a:ext cx="300010" cy="24207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C706EC31-68C7-462F-8E14-60081FB0C136}"/>
              </a:ext>
            </a:extLst>
          </p:cNvPr>
          <p:cNvPicPr>
            <a:picLocks noChangeAspect="1"/>
          </p:cNvPicPr>
          <p:nvPr/>
        </p:nvPicPr>
        <p:blipFill>
          <a:blip r:embed="rId3"/>
          <a:stretch>
            <a:fillRect/>
          </a:stretch>
        </p:blipFill>
        <p:spPr>
          <a:xfrm>
            <a:off x="3915822" y="3694569"/>
            <a:ext cx="3935500" cy="2833329"/>
          </a:xfrm>
          <a:prstGeom prst="rect">
            <a:avLst/>
          </a:prstGeom>
        </p:spPr>
      </p:pic>
      <p:grpSp>
        <p:nvGrpSpPr>
          <p:cNvPr id="11" name="Grupo 10">
            <a:extLst>
              <a:ext uri="{FF2B5EF4-FFF2-40B4-BE49-F238E27FC236}">
                <a16:creationId xmlns:a16="http://schemas.microsoft.com/office/drawing/2014/main" id="{160D7AAE-FB0E-4B1B-BC7A-7F73655DFA1E}"/>
              </a:ext>
            </a:extLst>
          </p:cNvPr>
          <p:cNvGrpSpPr/>
          <p:nvPr/>
        </p:nvGrpSpPr>
        <p:grpSpPr>
          <a:xfrm>
            <a:off x="1" y="48237"/>
            <a:ext cx="12192000" cy="6828814"/>
            <a:chOff x="1" y="48237"/>
            <a:chExt cx="12192000" cy="6828814"/>
          </a:xfrm>
        </p:grpSpPr>
        <p:pic>
          <p:nvPicPr>
            <p:cNvPr id="15" name="Imagen 14">
              <a:extLst>
                <a:ext uri="{FF2B5EF4-FFF2-40B4-BE49-F238E27FC236}">
                  <a16:creationId xmlns:a16="http://schemas.microsoft.com/office/drawing/2014/main" id="{373F7E77-5F9D-422D-96CB-3E975E532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6" name="Grupo 15">
              <a:extLst>
                <a:ext uri="{FF2B5EF4-FFF2-40B4-BE49-F238E27FC236}">
                  <a16:creationId xmlns:a16="http://schemas.microsoft.com/office/drawing/2014/main" id="{9D232D2E-0BAD-474E-97FF-B8A2238D0AA8}"/>
                </a:ext>
              </a:extLst>
            </p:cNvPr>
            <p:cNvGrpSpPr/>
            <p:nvPr/>
          </p:nvGrpSpPr>
          <p:grpSpPr>
            <a:xfrm>
              <a:off x="1" y="76812"/>
              <a:ext cx="12192000" cy="6800239"/>
              <a:chOff x="1" y="76812"/>
              <a:chExt cx="12192000" cy="6800239"/>
            </a:xfrm>
          </p:grpSpPr>
          <p:sp>
            <p:nvSpPr>
              <p:cNvPr id="17" name="Rectángulo 16">
                <a:extLst>
                  <a:ext uri="{FF2B5EF4-FFF2-40B4-BE49-F238E27FC236}">
                    <a16:creationId xmlns:a16="http://schemas.microsoft.com/office/drawing/2014/main" id="{F2D17654-02AF-4E18-9730-730D4FBDE61A}"/>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8" name="CuadroTexto 17">
                <a:extLst>
                  <a:ext uri="{FF2B5EF4-FFF2-40B4-BE49-F238E27FC236}">
                    <a16:creationId xmlns:a16="http://schemas.microsoft.com/office/drawing/2014/main" id="{10B039E8-6DCE-4609-9527-FC730AC4E307}"/>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9" name="Imagen 18">
                <a:extLst>
                  <a:ext uri="{FF2B5EF4-FFF2-40B4-BE49-F238E27FC236}">
                    <a16:creationId xmlns:a16="http://schemas.microsoft.com/office/drawing/2014/main" id="{2F10AE86-85B8-4422-8C52-7F8BB06D5A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5539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691673" y="1556068"/>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Transferencias- Corte Octubre de 2020- SAE</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3" name="Imagen 2">
            <a:extLst>
              <a:ext uri="{FF2B5EF4-FFF2-40B4-BE49-F238E27FC236}">
                <a16:creationId xmlns:a16="http://schemas.microsoft.com/office/drawing/2014/main" id="{D5074B0A-F144-4DD9-80F6-AA096E0E3F93}"/>
              </a:ext>
            </a:extLst>
          </p:cNvPr>
          <p:cNvPicPr>
            <a:picLocks noChangeAspect="1"/>
          </p:cNvPicPr>
          <p:nvPr/>
        </p:nvPicPr>
        <p:blipFill>
          <a:blip r:embed="rId2"/>
          <a:stretch>
            <a:fillRect/>
          </a:stretch>
        </p:blipFill>
        <p:spPr>
          <a:xfrm>
            <a:off x="1952192" y="2542283"/>
            <a:ext cx="8432439" cy="1534089"/>
          </a:xfrm>
          <a:prstGeom prst="rect">
            <a:avLst/>
          </a:prstGeom>
        </p:spPr>
      </p:pic>
      <p:grpSp>
        <p:nvGrpSpPr>
          <p:cNvPr id="8" name="Grupo 7">
            <a:extLst>
              <a:ext uri="{FF2B5EF4-FFF2-40B4-BE49-F238E27FC236}">
                <a16:creationId xmlns:a16="http://schemas.microsoft.com/office/drawing/2014/main" id="{F107D096-EBFD-4516-8B1F-F330E7523F23}"/>
              </a:ext>
            </a:extLst>
          </p:cNvPr>
          <p:cNvGrpSpPr/>
          <p:nvPr/>
        </p:nvGrpSpPr>
        <p:grpSpPr>
          <a:xfrm>
            <a:off x="1" y="48237"/>
            <a:ext cx="12192000" cy="6828814"/>
            <a:chOff x="1" y="48237"/>
            <a:chExt cx="12192000" cy="6828814"/>
          </a:xfrm>
        </p:grpSpPr>
        <p:pic>
          <p:nvPicPr>
            <p:cNvPr id="11" name="Imagen 10">
              <a:extLst>
                <a:ext uri="{FF2B5EF4-FFF2-40B4-BE49-F238E27FC236}">
                  <a16:creationId xmlns:a16="http://schemas.microsoft.com/office/drawing/2014/main" id="{7CF9C04C-A11F-48E2-85FF-AB025C9D1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2" name="Grupo 11">
              <a:extLst>
                <a:ext uri="{FF2B5EF4-FFF2-40B4-BE49-F238E27FC236}">
                  <a16:creationId xmlns:a16="http://schemas.microsoft.com/office/drawing/2014/main" id="{C11004F5-4FA5-4A8A-B61F-786071945B49}"/>
                </a:ext>
              </a:extLst>
            </p:cNvPr>
            <p:cNvGrpSpPr/>
            <p:nvPr/>
          </p:nvGrpSpPr>
          <p:grpSpPr>
            <a:xfrm>
              <a:off x="1" y="76812"/>
              <a:ext cx="12192000" cy="6800239"/>
              <a:chOff x="1" y="76812"/>
              <a:chExt cx="12192000" cy="6800239"/>
            </a:xfrm>
          </p:grpSpPr>
          <p:sp>
            <p:nvSpPr>
              <p:cNvPr id="14" name="Rectángulo 13">
                <a:extLst>
                  <a:ext uri="{FF2B5EF4-FFF2-40B4-BE49-F238E27FC236}">
                    <a16:creationId xmlns:a16="http://schemas.microsoft.com/office/drawing/2014/main" id="{EE7E0C22-E4F4-4F7F-A49E-9ED50C100CCC}"/>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5" name="CuadroTexto 14">
                <a:extLst>
                  <a:ext uri="{FF2B5EF4-FFF2-40B4-BE49-F238E27FC236}">
                    <a16:creationId xmlns:a16="http://schemas.microsoft.com/office/drawing/2014/main" id="{DC4CF271-367A-432E-BFDB-5F0C2894402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6" name="Imagen 15">
                <a:extLst>
                  <a:ext uri="{FF2B5EF4-FFF2-40B4-BE49-F238E27FC236}">
                    <a16:creationId xmlns:a16="http://schemas.microsoft.com/office/drawing/2014/main" id="{E0359AB8-01AE-433E-8BE5-84AE6F1755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835477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13A3169-86DB-48DB-BC02-F0731FEFB1D9}"/>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4. PORTAFOLIO</a:t>
            </a:r>
          </a:p>
          <a:p>
            <a:pPr algn="ctr">
              <a:defRPr/>
            </a:pPr>
            <a:r>
              <a:rPr lang="es-CO" sz="4000" dirty="0">
                <a:solidFill>
                  <a:srgbClr val="000A8B"/>
                </a:solidFill>
              </a:rPr>
              <a:t>AL 30 DE NOVIEMBRE DE 2020</a:t>
            </a:r>
            <a:endParaRPr lang="es-ES" sz="4000" dirty="0">
              <a:solidFill>
                <a:schemeClr val="accent5">
                  <a:lumMod val="50000"/>
                </a:schemeClr>
              </a:solidFill>
              <a:latin typeface="Arial Narrow" panose="020B0606020202030204" pitchFamily="34" charset="0"/>
            </a:endParaRPr>
          </a:p>
        </p:txBody>
      </p:sp>
      <p:grpSp>
        <p:nvGrpSpPr>
          <p:cNvPr id="7" name="Grupo 6">
            <a:extLst>
              <a:ext uri="{FF2B5EF4-FFF2-40B4-BE49-F238E27FC236}">
                <a16:creationId xmlns:a16="http://schemas.microsoft.com/office/drawing/2014/main" id="{89958712-4ED1-42EA-9917-80C6BEA7F22D}"/>
              </a:ext>
            </a:extLst>
          </p:cNvPr>
          <p:cNvGrpSpPr/>
          <p:nvPr/>
        </p:nvGrpSpPr>
        <p:grpSpPr>
          <a:xfrm>
            <a:off x="1" y="48237"/>
            <a:ext cx="12192000" cy="6828814"/>
            <a:chOff x="1" y="48237"/>
            <a:chExt cx="12192000" cy="6828814"/>
          </a:xfrm>
        </p:grpSpPr>
        <p:pic>
          <p:nvPicPr>
            <p:cNvPr id="8" name="Imagen 7">
              <a:extLst>
                <a:ext uri="{FF2B5EF4-FFF2-40B4-BE49-F238E27FC236}">
                  <a16:creationId xmlns:a16="http://schemas.microsoft.com/office/drawing/2014/main" id="{38259FA0-4CC1-462C-AB2E-54C054132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0" name="Grupo 9">
              <a:extLst>
                <a:ext uri="{FF2B5EF4-FFF2-40B4-BE49-F238E27FC236}">
                  <a16:creationId xmlns:a16="http://schemas.microsoft.com/office/drawing/2014/main" id="{3EAF101B-05B4-4925-8D72-A54B581FA783}"/>
                </a:ext>
              </a:extLst>
            </p:cNvPr>
            <p:cNvGrpSpPr/>
            <p:nvPr/>
          </p:nvGrpSpPr>
          <p:grpSpPr>
            <a:xfrm>
              <a:off x="1" y="76812"/>
              <a:ext cx="12192000" cy="6800239"/>
              <a:chOff x="1" y="76812"/>
              <a:chExt cx="12192000" cy="6800239"/>
            </a:xfrm>
          </p:grpSpPr>
          <p:sp>
            <p:nvSpPr>
              <p:cNvPr id="11" name="Rectángulo 10">
                <a:extLst>
                  <a:ext uri="{FF2B5EF4-FFF2-40B4-BE49-F238E27FC236}">
                    <a16:creationId xmlns:a16="http://schemas.microsoft.com/office/drawing/2014/main" id="{C8AD3948-44AC-42DC-A9B8-40A97B5B4BF7}"/>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4" name="CuadroTexto 13">
                <a:extLst>
                  <a:ext uri="{FF2B5EF4-FFF2-40B4-BE49-F238E27FC236}">
                    <a16:creationId xmlns:a16="http://schemas.microsoft.com/office/drawing/2014/main" id="{E34229FD-2D24-498A-8915-3FCA5AEFE33F}"/>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248D48C1-0DEC-417B-99CA-531A90DD8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976749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NOVIEMBRE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297188"/>
            <a:ext cx="2116394" cy="276999"/>
          </a:xfrm>
          <a:prstGeom prst="rect">
            <a:avLst/>
          </a:prstGeom>
          <a:noFill/>
        </p:spPr>
        <p:txBody>
          <a:bodyPr wrap="square" rtlCol="0">
            <a:spAutoFit/>
          </a:bodyPr>
          <a:lstStyle/>
          <a:p>
            <a:r>
              <a:rPr lang="es-CO" sz="1200" dirty="0"/>
              <a:t>Cifras en Millones de Pesos</a:t>
            </a:r>
          </a:p>
        </p:txBody>
      </p:sp>
      <p:pic>
        <p:nvPicPr>
          <p:cNvPr id="13" name="Imagen 12">
            <a:extLst>
              <a:ext uri="{FF2B5EF4-FFF2-40B4-BE49-F238E27FC236}">
                <a16:creationId xmlns:a16="http://schemas.microsoft.com/office/drawing/2014/main" id="{CE851466-CC82-4647-BBB6-533334A1AFE8}"/>
              </a:ext>
            </a:extLst>
          </p:cNvPr>
          <p:cNvPicPr>
            <a:picLocks noChangeAspect="1"/>
          </p:cNvPicPr>
          <p:nvPr/>
        </p:nvPicPr>
        <p:blipFill>
          <a:blip r:embed="rId2"/>
          <a:stretch>
            <a:fillRect/>
          </a:stretch>
        </p:blipFill>
        <p:spPr>
          <a:xfrm>
            <a:off x="2097845" y="4175366"/>
            <a:ext cx="8205030" cy="2263800"/>
          </a:xfrm>
          <a:prstGeom prst="rect">
            <a:avLst/>
          </a:prstGeom>
        </p:spPr>
      </p:pic>
      <p:graphicFrame>
        <p:nvGraphicFramePr>
          <p:cNvPr id="12" name="Objeto 11">
            <a:extLst>
              <a:ext uri="{FF2B5EF4-FFF2-40B4-BE49-F238E27FC236}">
                <a16:creationId xmlns:a16="http://schemas.microsoft.com/office/drawing/2014/main" id="{62A832EB-5DDD-4E09-B6D5-4748A51272ED}"/>
              </a:ext>
            </a:extLst>
          </p:cNvPr>
          <p:cNvGraphicFramePr>
            <a:graphicFrameLocks noChangeAspect="1"/>
          </p:cNvGraphicFramePr>
          <p:nvPr/>
        </p:nvGraphicFramePr>
        <p:xfrm>
          <a:off x="2097845" y="1554104"/>
          <a:ext cx="8245040" cy="2519928"/>
        </p:xfrm>
        <a:graphic>
          <a:graphicData uri="http://schemas.openxmlformats.org/presentationml/2006/ole">
            <mc:AlternateContent xmlns:mc="http://schemas.openxmlformats.org/markup-compatibility/2006">
              <mc:Choice xmlns:v="urn:schemas-microsoft-com:vml" Requires="v">
                <p:oleObj name="Worksheet" r:id="rId3" imgW="6638930" imgH="2066994" progId="Excel.Sheet.12">
                  <p:embed/>
                </p:oleObj>
              </mc:Choice>
              <mc:Fallback>
                <p:oleObj name="Worksheet" r:id="rId3" imgW="6638930" imgH="2066994" progId="Excel.Sheet.12">
                  <p:embed/>
                  <p:pic>
                    <p:nvPicPr>
                      <p:cNvPr id="12" name="Objeto 11">
                        <a:extLst>
                          <a:ext uri="{FF2B5EF4-FFF2-40B4-BE49-F238E27FC236}">
                            <a16:creationId xmlns:a16="http://schemas.microsoft.com/office/drawing/2014/main" id="{62A832EB-5DDD-4E09-B6D5-4748A51272ED}"/>
                          </a:ext>
                        </a:extLst>
                      </p:cNvPr>
                      <p:cNvPicPr/>
                      <p:nvPr/>
                    </p:nvPicPr>
                    <p:blipFill>
                      <a:blip r:embed="rId4"/>
                      <a:stretch>
                        <a:fillRect/>
                      </a:stretch>
                    </p:blipFill>
                    <p:spPr>
                      <a:xfrm>
                        <a:off x="2097845" y="1554104"/>
                        <a:ext cx="8245040" cy="2519928"/>
                      </a:xfrm>
                      <a:prstGeom prst="rect">
                        <a:avLst/>
                      </a:prstGeom>
                    </p:spPr>
                  </p:pic>
                </p:oleObj>
              </mc:Fallback>
            </mc:AlternateContent>
          </a:graphicData>
        </a:graphic>
      </p:graphicFrame>
      <p:grpSp>
        <p:nvGrpSpPr>
          <p:cNvPr id="15" name="Grupo 14">
            <a:extLst>
              <a:ext uri="{FF2B5EF4-FFF2-40B4-BE49-F238E27FC236}">
                <a16:creationId xmlns:a16="http://schemas.microsoft.com/office/drawing/2014/main" id="{78C5FD34-DB45-40DF-92CF-23EEA481B2AB}"/>
              </a:ext>
            </a:extLst>
          </p:cNvPr>
          <p:cNvGrpSpPr/>
          <p:nvPr/>
        </p:nvGrpSpPr>
        <p:grpSpPr>
          <a:xfrm>
            <a:off x="1" y="48237"/>
            <a:ext cx="12192000" cy="6828814"/>
            <a:chOff x="1" y="48237"/>
            <a:chExt cx="12192000" cy="6828814"/>
          </a:xfrm>
        </p:grpSpPr>
        <p:pic>
          <p:nvPicPr>
            <p:cNvPr id="18" name="Imagen 17">
              <a:extLst>
                <a:ext uri="{FF2B5EF4-FFF2-40B4-BE49-F238E27FC236}">
                  <a16:creationId xmlns:a16="http://schemas.microsoft.com/office/drawing/2014/main" id="{BDA83D8A-64DF-4E7A-AD7E-BD872C02B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9" name="Grupo 18">
              <a:extLst>
                <a:ext uri="{FF2B5EF4-FFF2-40B4-BE49-F238E27FC236}">
                  <a16:creationId xmlns:a16="http://schemas.microsoft.com/office/drawing/2014/main" id="{83A93BC6-1D58-4E20-94AD-7C3F4887F7D0}"/>
                </a:ext>
              </a:extLst>
            </p:cNvPr>
            <p:cNvGrpSpPr/>
            <p:nvPr/>
          </p:nvGrpSpPr>
          <p:grpSpPr>
            <a:xfrm>
              <a:off x="1" y="76812"/>
              <a:ext cx="12192000" cy="6800239"/>
              <a:chOff x="1" y="76812"/>
              <a:chExt cx="12192000" cy="6800239"/>
            </a:xfrm>
          </p:grpSpPr>
          <p:sp>
            <p:nvSpPr>
              <p:cNvPr id="20" name="Rectángulo 19">
                <a:extLst>
                  <a:ext uri="{FF2B5EF4-FFF2-40B4-BE49-F238E27FC236}">
                    <a16:creationId xmlns:a16="http://schemas.microsoft.com/office/drawing/2014/main" id="{E7E9C4C8-6B49-4288-B9D2-B97594C7EE0C}"/>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1" name="CuadroTexto 20">
                <a:extLst>
                  <a:ext uri="{FF2B5EF4-FFF2-40B4-BE49-F238E27FC236}">
                    <a16:creationId xmlns:a16="http://schemas.microsoft.com/office/drawing/2014/main" id="{1D817C0F-30C2-4B58-BF15-510DC70FE44A}"/>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2" name="Imagen 21">
                <a:extLst>
                  <a:ext uri="{FF2B5EF4-FFF2-40B4-BE49-F238E27FC236}">
                    <a16:creationId xmlns:a16="http://schemas.microsoft.com/office/drawing/2014/main" id="{717CF158-104D-4DC5-A9C0-582A37EA84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1589296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NOVIEMBRE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12" name="Gráfico 11">
            <a:extLst>
              <a:ext uri="{FF2B5EF4-FFF2-40B4-BE49-F238E27FC236}">
                <a16:creationId xmlns:a16="http://schemas.microsoft.com/office/drawing/2014/main" id="{4FBEB48B-508E-43E0-B4A0-9E65971E6314}"/>
              </a:ext>
            </a:extLst>
          </p:cNvPr>
          <p:cNvGraphicFramePr>
            <a:graphicFrameLocks/>
          </p:cNvGraphicFramePr>
          <p:nvPr/>
        </p:nvGraphicFramePr>
        <p:xfrm>
          <a:off x="1689464" y="1639772"/>
          <a:ext cx="8803131" cy="4761028"/>
        </p:xfrm>
        <a:graphic>
          <a:graphicData uri="http://schemas.openxmlformats.org/drawingml/2006/chart">
            <c:chart xmlns:c="http://schemas.openxmlformats.org/drawingml/2006/chart" xmlns:r="http://schemas.openxmlformats.org/officeDocument/2006/relationships" r:id="rId2"/>
          </a:graphicData>
        </a:graphic>
      </p:graphicFrame>
      <p:grpSp>
        <p:nvGrpSpPr>
          <p:cNvPr id="13" name="Grupo 12">
            <a:extLst>
              <a:ext uri="{FF2B5EF4-FFF2-40B4-BE49-F238E27FC236}">
                <a16:creationId xmlns:a16="http://schemas.microsoft.com/office/drawing/2014/main" id="{4433A9B9-4642-4B78-85F4-B4589CB5F73B}"/>
              </a:ext>
            </a:extLst>
          </p:cNvPr>
          <p:cNvGrpSpPr/>
          <p:nvPr/>
        </p:nvGrpSpPr>
        <p:grpSpPr>
          <a:xfrm>
            <a:off x="1" y="48237"/>
            <a:ext cx="12192000" cy="6828814"/>
            <a:chOff x="1" y="48237"/>
            <a:chExt cx="12192000" cy="6828814"/>
          </a:xfrm>
        </p:grpSpPr>
        <p:pic>
          <p:nvPicPr>
            <p:cNvPr id="15" name="Imagen 14">
              <a:extLst>
                <a:ext uri="{FF2B5EF4-FFF2-40B4-BE49-F238E27FC236}">
                  <a16:creationId xmlns:a16="http://schemas.microsoft.com/office/drawing/2014/main" id="{F3D1FE91-376C-4FBE-9DD5-A3D7B7778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8" name="Grupo 17">
              <a:extLst>
                <a:ext uri="{FF2B5EF4-FFF2-40B4-BE49-F238E27FC236}">
                  <a16:creationId xmlns:a16="http://schemas.microsoft.com/office/drawing/2014/main" id="{1EFAB53E-0D14-476D-843C-7A1CF3258EEC}"/>
                </a:ext>
              </a:extLst>
            </p:cNvPr>
            <p:cNvGrpSpPr/>
            <p:nvPr/>
          </p:nvGrpSpPr>
          <p:grpSpPr>
            <a:xfrm>
              <a:off x="1" y="76812"/>
              <a:ext cx="12192000" cy="6800239"/>
              <a:chOff x="1" y="76812"/>
              <a:chExt cx="12192000" cy="6800239"/>
            </a:xfrm>
          </p:grpSpPr>
          <p:sp>
            <p:nvSpPr>
              <p:cNvPr id="19" name="Rectángulo 18">
                <a:extLst>
                  <a:ext uri="{FF2B5EF4-FFF2-40B4-BE49-F238E27FC236}">
                    <a16:creationId xmlns:a16="http://schemas.microsoft.com/office/drawing/2014/main" id="{1D636B3E-FF0B-452F-B009-484552AA3050}"/>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0" name="CuadroTexto 19">
                <a:extLst>
                  <a:ext uri="{FF2B5EF4-FFF2-40B4-BE49-F238E27FC236}">
                    <a16:creationId xmlns:a16="http://schemas.microsoft.com/office/drawing/2014/main" id="{3D673215-1B8E-4354-A73A-51CAC3223160}"/>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1" name="Imagen 20">
                <a:extLst>
                  <a:ext uri="{FF2B5EF4-FFF2-40B4-BE49-F238E27FC236}">
                    <a16:creationId xmlns:a16="http://schemas.microsoft.com/office/drawing/2014/main" id="{DD49D436-9A76-445B-B242-8546FDB2FD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57018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NOVIEMBRE 2020</a:t>
            </a:r>
          </a:p>
        </p:txBody>
      </p:sp>
      <p:sp>
        <p:nvSpPr>
          <p:cNvPr id="3" name="Rectángulo 2">
            <a:extLst>
              <a:ext uri="{FF2B5EF4-FFF2-40B4-BE49-F238E27FC236}">
                <a16:creationId xmlns:a16="http://schemas.microsoft.com/office/drawing/2014/main" id="{009D557F-B161-445F-AB0C-693AAEB6BCA6}"/>
              </a:ext>
            </a:extLst>
          </p:cNvPr>
          <p:cNvSpPr/>
          <p:nvPr/>
        </p:nvSpPr>
        <p:spPr>
          <a:xfrm>
            <a:off x="2439383" y="2012127"/>
            <a:ext cx="2745303" cy="369332"/>
          </a:xfrm>
          <a:prstGeom prst="rect">
            <a:avLst/>
          </a:prstGeom>
        </p:spPr>
        <p:txBody>
          <a:bodyPr wrap="none">
            <a:spAutoFit/>
          </a:bodyPr>
          <a:lstStyle/>
          <a:p>
            <a:r>
              <a:rPr lang="es-CO" b="1" dirty="0">
                <a:solidFill>
                  <a:srgbClr val="000A8B"/>
                </a:solidFill>
              </a:rPr>
              <a:t>Rendimientos Financieros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2229458" y="2570539"/>
            <a:ext cx="6972013" cy="2862322"/>
          </a:xfrm>
          <a:prstGeom prst="rect">
            <a:avLst/>
          </a:prstGeom>
          <a:noFill/>
        </p:spPr>
        <p:txBody>
          <a:bodyPr wrap="square" rtlCol="0">
            <a:spAutoFit/>
          </a:bodyPr>
          <a:lstStyle/>
          <a:p>
            <a:pPr marL="285750" indent="-285750">
              <a:buFont typeface="Arial" panose="020B0604020202020204" pitchFamily="34" charset="0"/>
              <a:buChar char="•"/>
            </a:pPr>
            <a:r>
              <a:rPr lang="es-CO" dirty="0"/>
              <a:t>Cupones de TES :        26/11/2020      $5,777,193,750</a:t>
            </a:r>
          </a:p>
          <a:p>
            <a:r>
              <a:rPr lang="es-CO" dirty="0"/>
              <a:t>                                            </a:t>
            </a:r>
            <a:r>
              <a:rPr lang="es-CO" u="sng" dirty="0"/>
              <a:t>03/11/2020      $   551,183,500</a:t>
            </a:r>
          </a:p>
          <a:p>
            <a:r>
              <a:rPr lang="es-CO" dirty="0"/>
              <a:t>                                            TOTAL                $6,328,377,250</a:t>
            </a:r>
          </a:p>
          <a:p>
            <a:endParaRPr lang="es-CO" dirty="0"/>
          </a:p>
          <a:p>
            <a:pPr marL="285750" indent="-285750">
              <a:buFont typeface="Arial" panose="020B0604020202020204" pitchFamily="34" charset="0"/>
              <a:buChar char="•"/>
            </a:pPr>
            <a:r>
              <a:rPr lang="es-CO" dirty="0"/>
              <a:t>Rendimientos CDT:    06/11/2020        $   498,780,000</a:t>
            </a:r>
          </a:p>
          <a:p>
            <a:r>
              <a:rPr lang="es-CO" dirty="0"/>
              <a:t>                                           09/11/2020        $   131,390,000</a:t>
            </a:r>
          </a:p>
          <a:p>
            <a:r>
              <a:rPr lang="es-CO" dirty="0"/>
              <a:t>                                           12/11/2020        $   374,085,000</a:t>
            </a:r>
          </a:p>
          <a:p>
            <a:r>
              <a:rPr lang="es-CO" dirty="0"/>
              <a:t>                                           </a:t>
            </a:r>
            <a:r>
              <a:rPr lang="es-CO" u="sng" dirty="0"/>
              <a:t>13/11/2020        $   498,780,000</a:t>
            </a:r>
          </a:p>
          <a:p>
            <a:r>
              <a:rPr lang="es-CO" dirty="0"/>
              <a:t>                                           TOTAL                  $1,503,035,000</a:t>
            </a:r>
          </a:p>
          <a:p>
            <a:r>
              <a:rPr lang="es-CO" dirty="0"/>
              <a:t>                             </a:t>
            </a:r>
          </a:p>
        </p:txBody>
      </p:sp>
      <p:pic>
        <p:nvPicPr>
          <p:cNvPr id="4" name="Picture 2" descr="AFORES ofrecen mejores rendimientos en el 1T19">
            <a:extLst>
              <a:ext uri="{FF2B5EF4-FFF2-40B4-BE49-F238E27FC236}">
                <a16:creationId xmlns:a16="http://schemas.microsoft.com/office/drawing/2014/main" id="{94B5457F-3BB7-45ED-8D4A-115B9E88CA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9976" y="2860794"/>
            <a:ext cx="2845503" cy="165010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o 10">
            <a:extLst>
              <a:ext uri="{FF2B5EF4-FFF2-40B4-BE49-F238E27FC236}">
                <a16:creationId xmlns:a16="http://schemas.microsoft.com/office/drawing/2014/main" id="{055E9E53-6CF6-4B69-8D68-76A71851B946}"/>
              </a:ext>
            </a:extLst>
          </p:cNvPr>
          <p:cNvGrpSpPr/>
          <p:nvPr/>
        </p:nvGrpSpPr>
        <p:grpSpPr>
          <a:xfrm>
            <a:off x="1" y="48237"/>
            <a:ext cx="12192000" cy="6828814"/>
            <a:chOff x="1" y="48237"/>
            <a:chExt cx="12192000" cy="6828814"/>
          </a:xfrm>
        </p:grpSpPr>
        <p:pic>
          <p:nvPicPr>
            <p:cNvPr id="12" name="Imagen 11">
              <a:extLst>
                <a:ext uri="{FF2B5EF4-FFF2-40B4-BE49-F238E27FC236}">
                  <a16:creationId xmlns:a16="http://schemas.microsoft.com/office/drawing/2014/main" id="{4683F0E8-D6B0-47A1-90EB-61A64B65C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3" name="Grupo 12">
              <a:extLst>
                <a:ext uri="{FF2B5EF4-FFF2-40B4-BE49-F238E27FC236}">
                  <a16:creationId xmlns:a16="http://schemas.microsoft.com/office/drawing/2014/main" id="{2C9E71FB-2E63-4E1A-A8B5-7E76F0B6591B}"/>
                </a:ext>
              </a:extLst>
            </p:cNvPr>
            <p:cNvGrpSpPr/>
            <p:nvPr/>
          </p:nvGrpSpPr>
          <p:grpSpPr>
            <a:xfrm>
              <a:off x="1" y="76812"/>
              <a:ext cx="12192000" cy="6800239"/>
              <a:chOff x="1" y="76812"/>
              <a:chExt cx="12192000" cy="6800239"/>
            </a:xfrm>
          </p:grpSpPr>
          <p:sp>
            <p:nvSpPr>
              <p:cNvPr id="17" name="Rectángulo 16">
                <a:extLst>
                  <a:ext uri="{FF2B5EF4-FFF2-40B4-BE49-F238E27FC236}">
                    <a16:creationId xmlns:a16="http://schemas.microsoft.com/office/drawing/2014/main" id="{7D4BE46B-C626-46F1-BAE4-FB7EE6CECDA9}"/>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8" name="CuadroTexto 17">
                <a:extLst>
                  <a:ext uri="{FF2B5EF4-FFF2-40B4-BE49-F238E27FC236}">
                    <a16:creationId xmlns:a16="http://schemas.microsoft.com/office/drawing/2014/main" id="{15BF1106-4769-42AE-86DA-839CED834663}"/>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9" name="Imagen 18">
                <a:extLst>
                  <a:ext uri="{FF2B5EF4-FFF2-40B4-BE49-F238E27FC236}">
                    <a16:creationId xmlns:a16="http://schemas.microsoft.com/office/drawing/2014/main" id="{8BA73FBA-CE41-4AE2-9D41-186B6D9488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228659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Usuarios de Bancolombia están indignados – Violeta Stereo Casanare">
            <a:extLst>
              <a:ext uri="{FF2B5EF4-FFF2-40B4-BE49-F238E27FC236}">
                <a16:creationId xmlns:a16="http://schemas.microsoft.com/office/drawing/2014/main" id="{9E8D26C9-69FA-4239-9E68-3BA335B03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4286" y="3404915"/>
            <a:ext cx="1754671" cy="92261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33547D48-3CC9-4E76-B1E6-E0BF40E720BF}"/>
              </a:ext>
            </a:extLst>
          </p:cNvPr>
          <p:cNvSpPr txBox="1"/>
          <p:nvPr/>
        </p:nvSpPr>
        <p:spPr>
          <a:xfrm>
            <a:off x="9588789" y="5607382"/>
            <a:ext cx="625668" cy="369332"/>
          </a:xfrm>
          <a:prstGeom prst="rect">
            <a:avLst/>
          </a:prstGeom>
          <a:noFill/>
        </p:spPr>
        <p:txBody>
          <a:bodyPr wrap="square" rtlCol="0">
            <a:spAutoFit/>
          </a:bodyPr>
          <a:lstStyle/>
          <a:p>
            <a:endParaRPr lang="es-CO" dirty="0"/>
          </a:p>
        </p:txBody>
      </p:sp>
      <p:pic>
        <p:nvPicPr>
          <p:cNvPr id="3" name="Imagen 2">
            <a:extLst>
              <a:ext uri="{FF2B5EF4-FFF2-40B4-BE49-F238E27FC236}">
                <a16:creationId xmlns:a16="http://schemas.microsoft.com/office/drawing/2014/main" id="{5771DBC1-D148-4982-9202-B3A901E70E25}"/>
              </a:ext>
            </a:extLst>
          </p:cNvPr>
          <p:cNvPicPr>
            <a:picLocks noChangeAspect="1"/>
          </p:cNvPicPr>
          <p:nvPr/>
        </p:nvPicPr>
        <p:blipFill>
          <a:blip r:embed="rId3"/>
          <a:stretch>
            <a:fillRect/>
          </a:stretch>
        </p:blipFill>
        <p:spPr>
          <a:xfrm>
            <a:off x="7230380" y="2178072"/>
            <a:ext cx="3309284" cy="2263800"/>
          </a:xfrm>
          <a:prstGeom prst="rect">
            <a:avLst/>
          </a:prstGeom>
        </p:spPr>
      </p:pic>
      <p:sp>
        <p:nvSpPr>
          <p:cNvPr id="24" name="CuadroTexto 23">
            <a:extLst>
              <a:ext uri="{FF2B5EF4-FFF2-40B4-BE49-F238E27FC236}">
                <a16:creationId xmlns:a16="http://schemas.microsoft.com/office/drawing/2014/main" id="{724D0281-3880-47DF-887A-20143121128D}"/>
              </a:ext>
            </a:extLst>
          </p:cNvPr>
          <p:cNvSpPr txBox="1"/>
          <p:nvPr/>
        </p:nvSpPr>
        <p:spPr>
          <a:xfrm>
            <a:off x="2009368" y="2228672"/>
            <a:ext cx="4606350" cy="1200329"/>
          </a:xfrm>
          <a:prstGeom prst="rect">
            <a:avLst/>
          </a:prstGeom>
          <a:noFill/>
        </p:spPr>
        <p:txBody>
          <a:bodyPr wrap="square" rtlCol="0">
            <a:spAutoFit/>
          </a:bodyPr>
          <a:lstStyle/>
          <a:p>
            <a:r>
              <a:rPr lang="es-CO" b="1" dirty="0">
                <a:solidFill>
                  <a:srgbClr val="000A8B"/>
                </a:solidFill>
              </a:rPr>
              <a:t>Acciones FRISCO</a:t>
            </a:r>
          </a:p>
          <a:p>
            <a:endParaRPr lang="es-CO" b="1" dirty="0">
              <a:solidFill>
                <a:srgbClr val="000A8B"/>
              </a:solidFill>
            </a:endParaRPr>
          </a:p>
          <a:p>
            <a:pPr marL="285750" indent="-285750">
              <a:buFont typeface="Arial" panose="020B0604020202020204" pitchFamily="34" charset="0"/>
              <a:buChar char="•"/>
            </a:pPr>
            <a:r>
              <a:rPr lang="es-CO" dirty="0"/>
              <a:t>Se valorizaron en $58,681.960 (6.14%)</a:t>
            </a:r>
          </a:p>
          <a:p>
            <a:endParaRPr lang="es-CO" dirty="0"/>
          </a:p>
        </p:txBody>
      </p:sp>
      <p:pic>
        <p:nvPicPr>
          <p:cNvPr id="18" name="Picture 2" descr="BBVA España en App Store">
            <a:extLst>
              <a:ext uri="{FF2B5EF4-FFF2-40B4-BE49-F238E27FC236}">
                <a16:creationId xmlns:a16="http://schemas.microsoft.com/office/drawing/2014/main" id="{DC081EED-EE87-4B01-8FED-90149C676C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167" t="9693" r="28914" b="11325"/>
          <a:stretch/>
        </p:blipFill>
        <p:spPr bwMode="auto">
          <a:xfrm>
            <a:off x="2097845" y="3417879"/>
            <a:ext cx="827882" cy="82017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rupo Ecopetrol apoyará a familias colombianas en el pago de la factura de  energía">
            <a:extLst>
              <a:ext uri="{FF2B5EF4-FFF2-40B4-BE49-F238E27FC236}">
                <a16:creationId xmlns:a16="http://schemas.microsoft.com/office/drawing/2014/main" id="{0DE96CFD-E564-488D-9A48-440DB51E7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9828" y="5071159"/>
            <a:ext cx="1142585" cy="685551"/>
          </a:xfrm>
          <a:prstGeom prst="rect">
            <a:avLst/>
          </a:prstGeom>
          <a:noFill/>
          <a:extLst>
            <a:ext uri="{909E8E84-426E-40DD-AFC4-6F175D3DCCD1}">
              <a14:hiddenFill xmlns:a14="http://schemas.microsoft.com/office/drawing/2010/main">
                <a:solidFill>
                  <a:srgbClr val="FFFFFF"/>
                </a:solidFill>
              </a14:hiddenFill>
            </a:ext>
          </a:extLst>
        </p:spPr>
      </p:pic>
      <p:sp>
        <p:nvSpPr>
          <p:cNvPr id="23" name="Título 7">
            <a:extLst>
              <a:ext uri="{FF2B5EF4-FFF2-40B4-BE49-F238E27FC236}">
                <a16:creationId xmlns:a16="http://schemas.microsoft.com/office/drawing/2014/main" id="{71EB8A22-D02A-4F2D-8977-E9D7B8545E14}"/>
              </a:ext>
            </a:extLst>
          </p:cNvPr>
          <p:cNvSpPr txBox="1">
            <a:spLocks/>
          </p:cNvSpPr>
          <p:nvPr/>
        </p:nvSpPr>
        <p:spPr>
          <a:xfrm>
            <a:off x="2714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NOVIEMBRE 2020</a:t>
            </a:r>
          </a:p>
        </p:txBody>
      </p:sp>
      <p:sp>
        <p:nvSpPr>
          <p:cNvPr id="25" name="Flecha: hacia abajo 24">
            <a:extLst>
              <a:ext uri="{FF2B5EF4-FFF2-40B4-BE49-F238E27FC236}">
                <a16:creationId xmlns:a16="http://schemas.microsoft.com/office/drawing/2014/main" id="{E72EB8EB-24F7-445E-872D-0B35630D16D4}"/>
              </a:ext>
            </a:extLst>
          </p:cNvPr>
          <p:cNvSpPr/>
          <p:nvPr/>
        </p:nvSpPr>
        <p:spPr>
          <a:xfrm rot="10800000">
            <a:off x="3167069" y="3510731"/>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 name="CuadroTexto 3">
            <a:extLst>
              <a:ext uri="{FF2B5EF4-FFF2-40B4-BE49-F238E27FC236}">
                <a16:creationId xmlns:a16="http://schemas.microsoft.com/office/drawing/2014/main" id="{008657E4-8969-40EB-B7D3-63151D55EAA3}"/>
              </a:ext>
            </a:extLst>
          </p:cNvPr>
          <p:cNvSpPr txBox="1"/>
          <p:nvPr/>
        </p:nvSpPr>
        <p:spPr>
          <a:xfrm>
            <a:off x="2029223" y="4247072"/>
            <a:ext cx="1327277" cy="276999"/>
          </a:xfrm>
          <a:prstGeom prst="rect">
            <a:avLst/>
          </a:prstGeom>
          <a:noFill/>
        </p:spPr>
        <p:txBody>
          <a:bodyPr wrap="square" rtlCol="0">
            <a:spAutoFit/>
          </a:bodyPr>
          <a:lstStyle/>
          <a:p>
            <a:r>
              <a:rPr lang="es-CO" sz="1200" dirty="0"/>
              <a:t>VALORIZO 1.06%</a:t>
            </a:r>
          </a:p>
        </p:txBody>
      </p:sp>
      <p:sp>
        <p:nvSpPr>
          <p:cNvPr id="26" name="Flecha: hacia abajo 25">
            <a:extLst>
              <a:ext uri="{FF2B5EF4-FFF2-40B4-BE49-F238E27FC236}">
                <a16:creationId xmlns:a16="http://schemas.microsoft.com/office/drawing/2014/main" id="{3AFFC5DA-4291-438F-9886-BCD00EA777E9}"/>
              </a:ext>
            </a:extLst>
          </p:cNvPr>
          <p:cNvSpPr/>
          <p:nvPr/>
        </p:nvSpPr>
        <p:spPr>
          <a:xfrm rot="10800000">
            <a:off x="5996923" y="3569976"/>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CuadroTexto 26">
            <a:extLst>
              <a:ext uri="{FF2B5EF4-FFF2-40B4-BE49-F238E27FC236}">
                <a16:creationId xmlns:a16="http://schemas.microsoft.com/office/drawing/2014/main" id="{23EB9F28-E032-4EF7-98B7-080B9C26BFBE}"/>
              </a:ext>
            </a:extLst>
          </p:cNvPr>
          <p:cNvSpPr txBox="1"/>
          <p:nvPr/>
        </p:nvSpPr>
        <p:spPr>
          <a:xfrm>
            <a:off x="4931435" y="4238052"/>
            <a:ext cx="1327277" cy="276999"/>
          </a:xfrm>
          <a:prstGeom prst="rect">
            <a:avLst/>
          </a:prstGeom>
          <a:noFill/>
        </p:spPr>
        <p:txBody>
          <a:bodyPr wrap="square" rtlCol="0">
            <a:spAutoFit/>
          </a:bodyPr>
          <a:lstStyle/>
          <a:p>
            <a:r>
              <a:rPr lang="es-CO" sz="1200" dirty="0"/>
              <a:t>VALORIZO 12.98%</a:t>
            </a:r>
          </a:p>
        </p:txBody>
      </p:sp>
      <p:pic>
        <p:nvPicPr>
          <p:cNvPr id="28" name="Picture 2" descr="Resultado de imagen para grupo argos">
            <a:extLst>
              <a:ext uri="{FF2B5EF4-FFF2-40B4-BE49-F238E27FC236}">
                <a16:creationId xmlns:a16="http://schemas.microsoft.com/office/drawing/2014/main" id="{87CAF9F7-6EAA-4D3B-9805-3AE8CDE8AC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2398" y="4989854"/>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29" name="Flecha: hacia abajo 28">
            <a:extLst>
              <a:ext uri="{FF2B5EF4-FFF2-40B4-BE49-F238E27FC236}">
                <a16:creationId xmlns:a16="http://schemas.microsoft.com/office/drawing/2014/main" id="{3A4F6322-9648-48F2-9C1F-1B50DD02CD5A}"/>
              </a:ext>
            </a:extLst>
          </p:cNvPr>
          <p:cNvSpPr/>
          <p:nvPr/>
        </p:nvSpPr>
        <p:spPr>
          <a:xfrm rot="10800000">
            <a:off x="3143611" y="5045797"/>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0" name="CuadroTexto 29">
            <a:extLst>
              <a:ext uri="{FF2B5EF4-FFF2-40B4-BE49-F238E27FC236}">
                <a16:creationId xmlns:a16="http://schemas.microsoft.com/office/drawing/2014/main" id="{BEACFB84-68F3-4C22-8FD5-ACA332620AF7}"/>
              </a:ext>
            </a:extLst>
          </p:cNvPr>
          <p:cNvSpPr txBox="1"/>
          <p:nvPr/>
        </p:nvSpPr>
        <p:spPr>
          <a:xfrm>
            <a:off x="1929022" y="5853356"/>
            <a:ext cx="1327277" cy="276999"/>
          </a:xfrm>
          <a:prstGeom prst="rect">
            <a:avLst/>
          </a:prstGeom>
          <a:noFill/>
        </p:spPr>
        <p:txBody>
          <a:bodyPr wrap="square" rtlCol="0">
            <a:spAutoFit/>
          </a:bodyPr>
          <a:lstStyle/>
          <a:p>
            <a:r>
              <a:rPr lang="es-CO" sz="1200" dirty="0"/>
              <a:t>VALORIZO 12.99%</a:t>
            </a:r>
          </a:p>
        </p:txBody>
      </p:sp>
      <p:sp>
        <p:nvSpPr>
          <p:cNvPr id="31" name="Flecha: hacia abajo 30">
            <a:extLst>
              <a:ext uri="{FF2B5EF4-FFF2-40B4-BE49-F238E27FC236}">
                <a16:creationId xmlns:a16="http://schemas.microsoft.com/office/drawing/2014/main" id="{76804F26-6BE2-4E7E-9889-E1FFC0D5386A}"/>
              </a:ext>
            </a:extLst>
          </p:cNvPr>
          <p:cNvSpPr/>
          <p:nvPr/>
        </p:nvSpPr>
        <p:spPr>
          <a:xfrm rot="10800000">
            <a:off x="6072051" y="5012681"/>
            <a:ext cx="373321" cy="5961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2" name="CuadroTexto 31">
            <a:extLst>
              <a:ext uri="{FF2B5EF4-FFF2-40B4-BE49-F238E27FC236}">
                <a16:creationId xmlns:a16="http://schemas.microsoft.com/office/drawing/2014/main" id="{0FCE499D-A328-484F-8EDB-47A4F64C65C3}"/>
              </a:ext>
            </a:extLst>
          </p:cNvPr>
          <p:cNvSpPr txBox="1"/>
          <p:nvPr/>
        </p:nvSpPr>
        <p:spPr>
          <a:xfrm>
            <a:off x="4856306" y="5851524"/>
            <a:ext cx="1327277" cy="276999"/>
          </a:xfrm>
          <a:prstGeom prst="rect">
            <a:avLst/>
          </a:prstGeom>
          <a:noFill/>
        </p:spPr>
        <p:txBody>
          <a:bodyPr wrap="square" rtlCol="0">
            <a:spAutoFit/>
          </a:bodyPr>
          <a:lstStyle/>
          <a:p>
            <a:r>
              <a:rPr lang="es-CO" sz="1200" dirty="0"/>
              <a:t>VALORIZO 16.19%</a:t>
            </a:r>
          </a:p>
        </p:txBody>
      </p:sp>
      <p:grpSp>
        <p:nvGrpSpPr>
          <p:cNvPr id="33" name="Grupo 32">
            <a:extLst>
              <a:ext uri="{FF2B5EF4-FFF2-40B4-BE49-F238E27FC236}">
                <a16:creationId xmlns:a16="http://schemas.microsoft.com/office/drawing/2014/main" id="{4068F9D3-86A4-456A-9123-DACBB4A84712}"/>
              </a:ext>
            </a:extLst>
          </p:cNvPr>
          <p:cNvGrpSpPr/>
          <p:nvPr/>
        </p:nvGrpSpPr>
        <p:grpSpPr>
          <a:xfrm>
            <a:off x="1" y="48237"/>
            <a:ext cx="12192000" cy="6828814"/>
            <a:chOff x="1" y="48237"/>
            <a:chExt cx="12192000" cy="6828814"/>
          </a:xfrm>
        </p:grpSpPr>
        <p:pic>
          <p:nvPicPr>
            <p:cNvPr id="34" name="Imagen 33">
              <a:extLst>
                <a:ext uri="{FF2B5EF4-FFF2-40B4-BE49-F238E27FC236}">
                  <a16:creationId xmlns:a16="http://schemas.microsoft.com/office/drawing/2014/main" id="{DA9717E1-9006-43B0-B0B9-AF7DD41D38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35" name="Grupo 34">
              <a:extLst>
                <a:ext uri="{FF2B5EF4-FFF2-40B4-BE49-F238E27FC236}">
                  <a16:creationId xmlns:a16="http://schemas.microsoft.com/office/drawing/2014/main" id="{2F319AD7-883A-496E-93D2-7D93B227EC32}"/>
                </a:ext>
              </a:extLst>
            </p:cNvPr>
            <p:cNvGrpSpPr/>
            <p:nvPr/>
          </p:nvGrpSpPr>
          <p:grpSpPr>
            <a:xfrm>
              <a:off x="1" y="76812"/>
              <a:ext cx="12192000" cy="6800239"/>
              <a:chOff x="1" y="76812"/>
              <a:chExt cx="12192000" cy="6800239"/>
            </a:xfrm>
          </p:grpSpPr>
          <p:sp>
            <p:nvSpPr>
              <p:cNvPr id="36" name="Rectángulo 35">
                <a:extLst>
                  <a:ext uri="{FF2B5EF4-FFF2-40B4-BE49-F238E27FC236}">
                    <a16:creationId xmlns:a16="http://schemas.microsoft.com/office/drawing/2014/main" id="{6CB171DF-3993-4156-9610-0A400A3D1213}"/>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37" name="CuadroTexto 36">
                <a:extLst>
                  <a:ext uri="{FF2B5EF4-FFF2-40B4-BE49-F238E27FC236}">
                    <a16:creationId xmlns:a16="http://schemas.microsoft.com/office/drawing/2014/main" id="{13D1830E-E371-4104-A15C-87F48ED66D3E}"/>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38" name="Imagen 37">
                <a:extLst>
                  <a:ext uri="{FF2B5EF4-FFF2-40B4-BE49-F238E27FC236}">
                    <a16:creationId xmlns:a16="http://schemas.microsoft.com/office/drawing/2014/main" id="{F5EE11DE-FC4E-4F56-A045-CD439D8729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1972725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NOVIEMBRE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4" name="Objeto 3">
            <a:extLst>
              <a:ext uri="{FF2B5EF4-FFF2-40B4-BE49-F238E27FC236}">
                <a16:creationId xmlns:a16="http://schemas.microsoft.com/office/drawing/2014/main" id="{5DF7A329-DB8E-401E-B7B6-C2E5A638B2D0}"/>
              </a:ext>
            </a:extLst>
          </p:cNvPr>
          <p:cNvGraphicFramePr>
            <a:graphicFrameLocks noChangeAspect="1"/>
          </p:cNvGraphicFramePr>
          <p:nvPr/>
        </p:nvGraphicFramePr>
        <p:xfrm>
          <a:off x="1921565" y="1881895"/>
          <a:ext cx="8381310" cy="1512359"/>
        </p:xfrm>
        <a:graphic>
          <a:graphicData uri="http://schemas.openxmlformats.org/presentationml/2006/ole">
            <mc:AlternateContent xmlns:mc="http://schemas.openxmlformats.org/markup-compatibility/2006">
              <mc:Choice xmlns:v="urn:schemas-microsoft-com:vml" Requires="v">
                <p:oleObj name="Worksheet" r:id="rId2" imgW="7820026" imgH="771519" progId="Excel.Sheet.12">
                  <p:embed/>
                </p:oleObj>
              </mc:Choice>
              <mc:Fallback>
                <p:oleObj name="Worksheet" r:id="rId2" imgW="7820026" imgH="771519" progId="Excel.Sheet.12">
                  <p:embed/>
                  <p:pic>
                    <p:nvPicPr>
                      <p:cNvPr id="4" name="Objeto 3">
                        <a:extLst>
                          <a:ext uri="{FF2B5EF4-FFF2-40B4-BE49-F238E27FC236}">
                            <a16:creationId xmlns:a16="http://schemas.microsoft.com/office/drawing/2014/main" id="{5DF7A329-DB8E-401E-B7B6-C2E5A638B2D0}"/>
                          </a:ext>
                        </a:extLst>
                      </p:cNvPr>
                      <p:cNvPicPr/>
                      <p:nvPr/>
                    </p:nvPicPr>
                    <p:blipFill>
                      <a:blip r:embed="rId3"/>
                      <a:stretch>
                        <a:fillRect/>
                      </a:stretch>
                    </p:blipFill>
                    <p:spPr>
                      <a:xfrm>
                        <a:off x="1921565" y="1881895"/>
                        <a:ext cx="8381310" cy="1512359"/>
                      </a:xfrm>
                      <a:prstGeom prst="rect">
                        <a:avLst/>
                      </a:prstGeom>
                    </p:spPr>
                  </p:pic>
                </p:oleObj>
              </mc:Fallback>
            </mc:AlternateContent>
          </a:graphicData>
        </a:graphic>
      </p:graphicFrame>
      <p:graphicFrame>
        <p:nvGraphicFramePr>
          <p:cNvPr id="13" name="Gráfico 12">
            <a:extLst>
              <a:ext uri="{FF2B5EF4-FFF2-40B4-BE49-F238E27FC236}">
                <a16:creationId xmlns:a16="http://schemas.microsoft.com/office/drawing/2014/main" id="{B51F7F27-28E6-4AAD-9C8A-0BE580C07361}"/>
              </a:ext>
            </a:extLst>
          </p:cNvPr>
          <p:cNvGraphicFramePr>
            <a:graphicFrameLocks/>
          </p:cNvGraphicFramePr>
          <p:nvPr/>
        </p:nvGraphicFramePr>
        <p:xfrm>
          <a:off x="1380760" y="3434201"/>
          <a:ext cx="5210175" cy="30564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áfico 14">
            <a:extLst>
              <a:ext uri="{FF2B5EF4-FFF2-40B4-BE49-F238E27FC236}">
                <a16:creationId xmlns:a16="http://schemas.microsoft.com/office/drawing/2014/main" id="{6EBE9FD5-9474-44C3-9609-8F6C0A82136B}"/>
              </a:ext>
            </a:extLst>
          </p:cNvPr>
          <p:cNvGraphicFramePr>
            <a:graphicFrameLocks/>
          </p:cNvGraphicFramePr>
          <p:nvPr/>
        </p:nvGraphicFramePr>
        <p:xfrm>
          <a:off x="5970104" y="3436613"/>
          <a:ext cx="4572000" cy="3054000"/>
        </p:xfrm>
        <a:graphic>
          <a:graphicData uri="http://schemas.openxmlformats.org/drawingml/2006/chart">
            <c:chart xmlns:c="http://schemas.openxmlformats.org/drawingml/2006/chart" xmlns:r="http://schemas.openxmlformats.org/officeDocument/2006/relationships" r:id="rId5"/>
          </a:graphicData>
        </a:graphic>
      </p:graphicFrame>
      <p:grpSp>
        <p:nvGrpSpPr>
          <p:cNvPr id="12" name="Grupo 11">
            <a:extLst>
              <a:ext uri="{FF2B5EF4-FFF2-40B4-BE49-F238E27FC236}">
                <a16:creationId xmlns:a16="http://schemas.microsoft.com/office/drawing/2014/main" id="{33D259D6-EB49-4DD7-92B8-0F14C83DDAED}"/>
              </a:ext>
            </a:extLst>
          </p:cNvPr>
          <p:cNvGrpSpPr/>
          <p:nvPr/>
        </p:nvGrpSpPr>
        <p:grpSpPr>
          <a:xfrm>
            <a:off x="1" y="48237"/>
            <a:ext cx="12192000" cy="6828814"/>
            <a:chOff x="1" y="48237"/>
            <a:chExt cx="12192000" cy="6828814"/>
          </a:xfrm>
        </p:grpSpPr>
        <p:pic>
          <p:nvPicPr>
            <p:cNvPr id="14" name="Imagen 13">
              <a:extLst>
                <a:ext uri="{FF2B5EF4-FFF2-40B4-BE49-F238E27FC236}">
                  <a16:creationId xmlns:a16="http://schemas.microsoft.com/office/drawing/2014/main" id="{19E959C1-01D5-4925-898D-7B0CB1E6A7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6" name="Grupo 15">
              <a:extLst>
                <a:ext uri="{FF2B5EF4-FFF2-40B4-BE49-F238E27FC236}">
                  <a16:creationId xmlns:a16="http://schemas.microsoft.com/office/drawing/2014/main" id="{12256F9F-9A48-4FF1-BAC8-C2EE7557ABCE}"/>
                </a:ext>
              </a:extLst>
            </p:cNvPr>
            <p:cNvGrpSpPr/>
            <p:nvPr/>
          </p:nvGrpSpPr>
          <p:grpSpPr>
            <a:xfrm>
              <a:off x="1" y="76812"/>
              <a:ext cx="12192000" cy="6800239"/>
              <a:chOff x="1" y="76812"/>
              <a:chExt cx="12192000" cy="6800239"/>
            </a:xfrm>
          </p:grpSpPr>
          <p:sp>
            <p:nvSpPr>
              <p:cNvPr id="20" name="Rectángulo 19">
                <a:extLst>
                  <a:ext uri="{FF2B5EF4-FFF2-40B4-BE49-F238E27FC236}">
                    <a16:creationId xmlns:a16="http://schemas.microsoft.com/office/drawing/2014/main" id="{7E6EE1DB-DF5C-4546-858D-5932EB236BEE}"/>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21" name="CuadroTexto 20">
                <a:extLst>
                  <a:ext uri="{FF2B5EF4-FFF2-40B4-BE49-F238E27FC236}">
                    <a16:creationId xmlns:a16="http://schemas.microsoft.com/office/drawing/2014/main" id="{0EDAA50F-4972-48FF-B957-8C33A86B9EC2}"/>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22" name="Imagen 21">
                <a:extLst>
                  <a:ext uri="{FF2B5EF4-FFF2-40B4-BE49-F238E27FC236}">
                    <a16:creationId xmlns:a16="http://schemas.microsoft.com/office/drawing/2014/main" id="{C92F2FB1-681E-4125-AA2E-6D2126AC2E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3588383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3A59F68-9CBC-49EA-9CB1-7B1C30381958}"/>
              </a:ext>
            </a:extLst>
          </p:cNvPr>
          <p:cNvSpPr txBox="1"/>
          <p:nvPr/>
        </p:nvSpPr>
        <p:spPr>
          <a:xfrm>
            <a:off x="2720522" y="2448742"/>
            <a:ext cx="7157357" cy="1323439"/>
          </a:xfrm>
          <a:prstGeom prst="rect">
            <a:avLst/>
          </a:prstGeom>
          <a:noFill/>
        </p:spPr>
        <p:txBody>
          <a:bodyPr wrap="square">
            <a:spAutoFit/>
          </a:bodyPr>
          <a:lstStyle/>
          <a:p>
            <a:pPr algn="ctr">
              <a:defRPr/>
            </a:pPr>
            <a:r>
              <a:rPr lang="es-CO" sz="4000" dirty="0">
                <a:solidFill>
                  <a:srgbClr val="000A8B"/>
                </a:solidFill>
              </a:rPr>
              <a:t>5. FLUJO DE CAJA </a:t>
            </a:r>
          </a:p>
          <a:p>
            <a:pPr algn="ctr">
              <a:defRPr/>
            </a:pPr>
            <a:r>
              <a:rPr lang="es-CO" sz="4000" dirty="0">
                <a:solidFill>
                  <a:srgbClr val="000A8B"/>
                </a:solidFill>
              </a:rPr>
              <a:t>AL 30 DE NOVIEMBRE DE 2020</a:t>
            </a:r>
            <a:endParaRPr lang="es-ES" sz="4000" dirty="0">
              <a:solidFill>
                <a:schemeClr val="accent5">
                  <a:lumMod val="50000"/>
                </a:schemeClr>
              </a:solidFill>
              <a:latin typeface="Arial Narrow" panose="020B0606020202030204" pitchFamily="34" charset="0"/>
            </a:endParaRPr>
          </a:p>
        </p:txBody>
      </p:sp>
      <p:grpSp>
        <p:nvGrpSpPr>
          <p:cNvPr id="8" name="Grupo 7">
            <a:extLst>
              <a:ext uri="{FF2B5EF4-FFF2-40B4-BE49-F238E27FC236}">
                <a16:creationId xmlns:a16="http://schemas.microsoft.com/office/drawing/2014/main" id="{0B44E7F4-37FB-4CDB-9C96-03D3DD7FAE13}"/>
              </a:ext>
            </a:extLst>
          </p:cNvPr>
          <p:cNvGrpSpPr/>
          <p:nvPr/>
        </p:nvGrpSpPr>
        <p:grpSpPr>
          <a:xfrm>
            <a:off x="1" y="48237"/>
            <a:ext cx="12192000" cy="6828814"/>
            <a:chOff x="1" y="48237"/>
            <a:chExt cx="12192000" cy="6828814"/>
          </a:xfrm>
        </p:grpSpPr>
        <p:pic>
          <p:nvPicPr>
            <p:cNvPr id="9" name="Imagen 8">
              <a:extLst>
                <a:ext uri="{FF2B5EF4-FFF2-40B4-BE49-F238E27FC236}">
                  <a16:creationId xmlns:a16="http://schemas.microsoft.com/office/drawing/2014/main" id="{419CB406-5C82-49AE-A84B-E6B67D77F3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10" name="Grupo 9">
              <a:extLst>
                <a:ext uri="{FF2B5EF4-FFF2-40B4-BE49-F238E27FC236}">
                  <a16:creationId xmlns:a16="http://schemas.microsoft.com/office/drawing/2014/main" id="{44424D6E-9DFE-4FAD-8548-5B3F73D5D231}"/>
                </a:ext>
              </a:extLst>
            </p:cNvPr>
            <p:cNvGrpSpPr/>
            <p:nvPr/>
          </p:nvGrpSpPr>
          <p:grpSpPr>
            <a:xfrm>
              <a:off x="1" y="76812"/>
              <a:ext cx="12192000" cy="6800239"/>
              <a:chOff x="1" y="76812"/>
              <a:chExt cx="12192000" cy="6800239"/>
            </a:xfrm>
          </p:grpSpPr>
          <p:sp>
            <p:nvSpPr>
              <p:cNvPr id="11" name="Rectángulo 10">
                <a:extLst>
                  <a:ext uri="{FF2B5EF4-FFF2-40B4-BE49-F238E27FC236}">
                    <a16:creationId xmlns:a16="http://schemas.microsoft.com/office/drawing/2014/main" id="{995EBE19-8582-4D69-9A04-50880C2B9566}"/>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4" name="CuadroTexto 13">
                <a:extLst>
                  <a:ext uri="{FF2B5EF4-FFF2-40B4-BE49-F238E27FC236}">
                    <a16:creationId xmlns:a16="http://schemas.microsoft.com/office/drawing/2014/main" id="{416CA3D4-BEAC-4D0E-BCBD-470D720AC704}"/>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B6A126D2-2BBB-4365-AF08-6B6B00A8F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1458589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o 7">
            <a:extLst>
              <a:ext uri="{FF2B5EF4-FFF2-40B4-BE49-F238E27FC236}">
                <a16:creationId xmlns:a16="http://schemas.microsoft.com/office/drawing/2014/main" id="{E18DFEFD-85ED-4017-970F-D33A376B8DDF}"/>
              </a:ext>
            </a:extLst>
          </p:cNvPr>
          <p:cNvGraphicFramePr>
            <a:graphicFrameLocks noChangeAspect="1"/>
          </p:cNvGraphicFramePr>
          <p:nvPr/>
        </p:nvGraphicFramePr>
        <p:xfrm>
          <a:off x="1748544" y="868626"/>
          <a:ext cx="8753994" cy="5436381"/>
        </p:xfrm>
        <a:graphic>
          <a:graphicData uri="http://schemas.openxmlformats.org/presentationml/2006/ole">
            <mc:AlternateContent xmlns:mc="http://schemas.openxmlformats.org/markup-compatibility/2006">
              <mc:Choice xmlns:v="urn:schemas-microsoft-com:vml" Requires="v">
                <p:oleObj name="Worksheet" r:id="rId2" imgW="8048532" imgH="6629445" progId="Excel.Sheet.12">
                  <p:embed/>
                </p:oleObj>
              </mc:Choice>
              <mc:Fallback>
                <p:oleObj name="Worksheet" r:id="rId2" imgW="8048532" imgH="6629445" progId="Excel.Sheet.12">
                  <p:embed/>
                  <p:pic>
                    <p:nvPicPr>
                      <p:cNvPr id="8" name="Objeto 7">
                        <a:extLst>
                          <a:ext uri="{FF2B5EF4-FFF2-40B4-BE49-F238E27FC236}">
                            <a16:creationId xmlns:a16="http://schemas.microsoft.com/office/drawing/2014/main" id="{E18DFEFD-85ED-4017-970F-D33A376B8DDF}"/>
                          </a:ext>
                        </a:extLst>
                      </p:cNvPr>
                      <p:cNvPicPr/>
                      <p:nvPr/>
                    </p:nvPicPr>
                    <p:blipFill>
                      <a:blip r:embed="rId3"/>
                      <a:stretch>
                        <a:fillRect/>
                      </a:stretch>
                    </p:blipFill>
                    <p:spPr>
                      <a:xfrm>
                        <a:off x="1748544" y="868626"/>
                        <a:ext cx="8753994" cy="5436381"/>
                      </a:xfrm>
                      <a:prstGeom prst="rect">
                        <a:avLst/>
                      </a:prstGeom>
                    </p:spPr>
                  </p:pic>
                </p:oleObj>
              </mc:Fallback>
            </mc:AlternateContent>
          </a:graphicData>
        </a:graphic>
      </p:graphicFrame>
      <p:sp>
        <p:nvSpPr>
          <p:cNvPr id="9" name="Título 3">
            <a:extLst>
              <a:ext uri="{FF2B5EF4-FFF2-40B4-BE49-F238E27FC236}">
                <a16:creationId xmlns:a16="http://schemas.microsoft.com/office/drawing/2014/main" id="{63FADC93-906B-4F17-AE2E-08E088324543}"/>
              </a:ext>
            </a:extLst>
          </p:cNvPr>
          <p:cNvSpPr txBox="1">
            <a:spLocks/>
          </p:cNvSpPr>
          <p:nvPr/>
        </p:nvSpPr>
        <p:spPr>
          <a:xfrm>
            <a:off x="1570038" y="463331"/>
            <a:ext cx="7593874" cy="40529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s-CO" sz="1800" b="1" dirty="0"/>
              <a:t>FLUJO DE CAJA ACUMULADO NOVIEMBRE (30) 2020</a:t>
            </a:r>
          </a:p>
        </p:txBody>
      </p:sp>
      <p:grpSp>
        <p:nvGrpSpPr>
          <p:cNvPr id="3" name="Grupo 2">
            <a:extLst>
              <a:ext uri="{FF2B5EF4-FFF2-40B4-BE49-F238E27FC236}">
                <a16:creationId xmlns:a16="http://schemas.microsoft.com/office/drawing/2014/main" id="{5E8065E5-55DE-4798-BBBA-1FF7E85A2E63}"/>
              </a:ext>
            </a:extLst>
          </p:cNvPr>
          <p:cNvGrpSpPr/>
          <p:nvPr/>
        </p:nvGrpSpPr>
        <p:grpSpPr>
          <a:xfrm>
            <a:off x="1" y="48237"/>
            <a:ext cx="12192000" cy="6828814"/>
            <a:chOff x="1" y="48237"/>
            <a:chExt cx="12192000" cy="6828814"/>
          </a:xfrm>
        </p:grpSpPr>
        <p:pic>
          <p:nvPicPr>
            <p:cNvPr id="10" name="Imagen 9">
              <a:extLst>
                <a:ext uri="{FF2B5EF4-FFF2-40B4-BE49-F238E27FC236}">
                  <a16:creationId xmlns:a16="http://schemas.microsoft.com/office/drawing/2014/main" id="{540A161B-1597-4DD6-85B8-957FBE70AD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grpSp>
          <p:nvGrpSpPr>
            <p:cNvPr id="2" name="Grupo 1">
              <a:extLst>
                <a:ext uri="{FF2B5EF4-FFF2-40B4-BE49-F238E27FC236}">
                  <a16:creationId xmlns:a16="http://schemas.microsoft.com/office/drawing/2014/main" id="{FC9CC64C-173A-49F6-A797-D227B95BBDAE}"/>
                </a:ext>
              </a:extLst>
            </p:cNvPr>
            <p:cNvGrpSpPr/>
            <p:nvPr/>
          </p:nvGrpSpPr>
          <p:grpSpPr>
            <a:xfrm>
              <a:off x="1" y="76812"/>
              <a:ext cx="12192000" cy="6800239"/>
              <a:chOff x="1" y="76812"/>
              <a:chExt cx="12192000" cy="6800239"/>
            </a:xfrm>
          </p:grpSpPr>
          <p:sp>
            <p:nvSpPr>
              <p:cNvPr id="12" name="Rectángulo 11">
                <a:extLst>
                  <a:ext uri="{FF2B5EF4-FFF2-40B4-BE49-F238E27FC236}">
                    <a16:creationId xmlns:a16="http://schemas.microsoft.com/office/drawing/2014/main" id="{D6E9B471-0A5A-4030-B8CE-8CC7CD2E287B}"/>
                  </a:ext>
                </a:extLst>
              </p:cNvPr>
              <p:cNvSpPr/>
              <p:nvPr/>
            </p:nvSpPr>
            <p:spPr>
              <a:xfrm>
                <a:off x="1" y="6623051"/>
                <a:ext cx="12192000" cy="2540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50"/>
              </a:p>
            </p:txBody>
          </p:sp>
          <p:sp>
            <p:nvSpPr>
              <p:cNvPr id="13" name="CuadroTexto 12">
                <a:extLst>
                  <a:ext uri="{FF2B5EF4-FFF2-40B4-BE49-F238E27FC236}">
                    <a16:creationId xmlns:a16="http://schemas.microsoft.com/office/drawing/2014/main" id="{77EF2F26-2DD4-4046-B881-70DE9A5FA3F2}"/>
                  </a:ext>
                </a:extLst>
              </p:cNvPr>
              <p:cNvSpPr txBox="1"/>
              <p:nvPr/>
            </p:nvSpPr>
            <p:spPr>
              <a:xfrm>
                <a:off x="7902715" y="6612418"/>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pic>
            <p:nvPicPr>
              <p:cNvPr id="11" name="Imagen 10">
                <a:extLst>
                  <a:ext uri="{FF2B5EF4-FFF2-40B4-BE49-F238E27FC236}">
                    <a16:creationId xmlns:a16="http://schemas.microsoft.com/office/drawing/2014/main" id="{B1CA3ACF-5C1B-4CEF-87A2-64B2722D33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grpSp>
    </p:spTree>
    <p:extLst>
      <p:ext uri="{BB962C8B-B14F-4D97-AF65-F5344CB8AC3E}">
        <p14:creationId xmlns:p14="http://schemas.microsoft.com/office/powerpoint/2010/main" val="2764534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37601" y="2562545"/>
            <a:ext cx="11273350" cy="2308324"/>
          </a:xfrm>
          <a:prstGeom prst="rect">
            <a:avLst/>
          </a:prstGeom>
          <a:noFill/>
        </p:spPr>
        <p:txBody>
          <a:bodyPr wrap="square" rtlCol="0">
            <a:spAutoFit/>
          </a:bodyPr>
          <a:lstStyle/>
          <a:p>
            <a:pPr algn="ctr"/>
            <a:r>
              <a:rPr lang="es-ES" sz="4800" b="1" dirty="0">
                <a:solidFill>
                  <a:srgbClr val="002060"/>
                </a:solidFill>
              </a:rPr>
              <a:t>4. Conformación del Registro de firmas para el proceso Integral de Saneamiento Físico Catastral</a:t>
            </a:r>
            <a:r>
              <a:rPr lang="es-ES" sz="3600" dirty="0">
                <a:solidFill>
                  <a:srgbClr val="000A8B"/>
                </a:solidFill>
              </a:rPr>
              <a:t>.</a:t>
            </a:r>
            <a:endParaRPr lang="es-ES" sz="36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graphicFrame>
        <p:nvGraphicFramePr>
          <p:cNvPr id="4" name="Tabla 3">
            <a:extLst>
              <a:ext uri="{FF2B5EF4-FFF2-40B4-BE49-F238E27FC236}">
                <a16:creationId xmlns:a16="http://schemas.microsoft.com/office/drawing/2014/main" id="{63010954-1AE1-4FD4-B194-0E4E911C6FCF}"/>
              </a:ext>
            </a:extLst>
          </p:cNvPr>
          <p:cNvGraphicFramePr>
            <a:graphicFrameLocks noGrp="1"/>
          </p:cNvGraphicFramePr>
          <p:nvPr/>
        </p:nvGraphicFramePr>
        <p:xfrm>
          <a:off x="4865420" y="1690306"/>
          <a:ext cx="6228521" cy="1097280"/>
        </p:xfrm>
        <a:graphic>
          <a:graphicData uri="http://schemas.openxmlformats.org/drawingml/2006/table">
            <a:tbl>
              <a:tblPr firstRow="1" firstCol="1" bandRow="1">
                <a:tableStyleId>{5A111915-BE36-4E01-A7E5-04B1672EAD32}</a:tableStyleId>
              </a:tblPr>
              <a:tblGrid>
                <a:gridCol w="3762296">
                  <a:extLst>
                    <a:ext uri="{9D8B030D-6E8A-4147-A177-3AD203B41FA5}">
                      <a16:colId xmlns:a16="http://schemas.microsoft.com/office/drawing/2014/main" val="836989367"/>
                    </a:ext>
                  </a:extLst>
                </a:gridCol>
                <a:gridCol w="2466225">
                  <a:extLst>
                    <a:ext uri="{9D8B030D-6E8A-4147-A177-3AD203B41FA5}">
                      <a16:colId xmlns:a16="http://schemas.microsoft.com/office/drawing/2014/main" val="788397145"/>
                    </a:ext>
                  </a:extLst>
                </a:gridCol>
              </a:tblGrid>
              <a:tr h="237702">
                <a:tc>
                  <a:txBody>
                    <a:bodyPr/>
                    <a:lstStyle/>
                    <a:p>
                      <a:pPr algn="ctr">
                        <a:spcAft>
                          <a:spcPts val="0"/>
                        </a:spcAft>
                      </a:pPr>
                      <a:r>
                        <a:rPr lang="es-CO" sz="2400" dirty="0">
                          <a:effectLst/>
                        </a:rPr>
                        <a:t>CONCEPTO  </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2400" dirty="0">
                          <a:effectLst/>
                          <a:latin typeface="Calibri" panose="020F0502020204030204" pitchFamily="34" charset="0"/>
                          <a:ea typeface="Calibri" panose="020F0502020204030204" pitchFamily="34" charset="0"/>
                        </a:rPr>
                        <a:t>VALOR </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8103732"/>
                  </a:ext>
                </a:extLst>
              </a:tr>
              <a:tr h="237702">
                <a:tc>
                  <a:txBody>
                    <a:bodyPr/>
                    <a:lstStyle/>
                    <a:p>
                      <a:pPr algn="ctr">
                        <a:spcAft>
                          <a:spcPts val="0"/>
                        </a:spcAft>
                      </a:pPr>
                      <a:r>
                        <a:rPr lang="es-CO" sz="2400" dirty="0">
                          <a:effectLst/>
                        </a:rPr>
                        <a:t>Q_AVALÚO</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2400" dirty="0">
                          <a:effectLst/>
                        </a:rPr>
                        <a:t>637</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8601522"/>
                  </a:ext>
                </a:extLst>
              </a:tr>
              <a:tr h="237702">
                <a:tc>
                  <a:txBody>
                    <a:bodyPr/>
                    <a:lstStyle/>
                    <a:p>
                      <a:pPr algn="ctr">
                        <a:spcAft>
                          <a:spcPts val="0"/>
                        </a:spcAft>
                      </a:pPr>
                      <a:r>
                        <a:rPr lang="es-CO" sz="2400" dirty="0">
                          <a:effectLst/>
                        </a:rPr>
                        <a:t>VALOR CATASTRAL</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CO" sz="2400" dirty="0">
                          <a:effectLst/>
                        </a:rPr>
                        <a:t>$179,690,261,185</a:t>
                      </a:r>
                      <a:endParaRPr lang="es-CO" sz="2400" dirty="0">
                        <a:effectLst/>
                        <a:latin typeface="Calibri" panose="020F0502020204030204" pitchFamily="34" charset="0"/>
                        <a:ea typeface="Calibri" panose="020F0502020204030204" pitchFamily="34" charset="0"/>
                      </a:endParaRPr>
                    </a:p>
                  </a:txBody>
                  <a:tcPr marL="19050" marR="19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094890"/>
                  </a:ext>
                </a:extLst>
              </a:tr>
            </a:tbl>
          </a:graphicData>
        </a:graphic>
      </p:graphicFrame>
      <p:pic>
        <p:nvPicPr>
          <p:cNvPr id="6" name="Imagen 5" descr="Icono&#10;&#10;Descripción generada automáticamente">
            <a:extLst>
              <a:ext uri="{FF2B5EF4-FFF2-40B4-BE49-F238E27FC236}">
                <a16:creationId xmlns:a16="http://schemas.microsoft.com/office/drawing/2014/main" id="{2277853F-8539-4FD4-A8C9-2BCA5ED4E65B}"/>
              </a:ext>
            </a:extLst>
          </p:cNvPr>
          <p:cNvPicPr>
            <a:picLocks noChangeAspect="1"/>
          </p:cNvPicPr>
          <p:nvPr/>
        </p:nvPicPr>
        <p:blipFill>
          <a:blip r:embed="rId4"/>
          <a:stretch>
            <a:fillRect/>
          </a:stretch>
        </p:blipFill>
        <p:spPr>
          <a:xfrm>
            <a:off x="511852" y="1674162"/>
            <a:ext cx="3705259" cy="965131"/>
          </a:xfrm>
          <a:prstGeom prst="rect">
            <a:avLst/>
          </a:prstGeom>
        </p:spPr>
      </p:pic>
      <p:sp>
        <p:nvSpPr>
          <p:cNvPr id="18" name="CuadroTexto 17">
            <a:extLst>
              <a:ext uri="{FF2B5EF4-FFF2-40B4-BE49-F238E27FC236}">
                <a16:creationId xmlns:a16="http://schemas.microsoft.com/office/drawing/2014/main" id="{BE06AC1A-873A-4A2D-AC2F-8FA87D152FDB}"/>
              </a:ext>
            </a:extLst>
          </p:cNvPr>
          <p:cNvSpPr txBox="1"/>
          <p:nvPr/>
        </p:nvSpPr>
        <p:spPr>
          <a:xfrm>
            <a:off x="919526" y="3104417"/>
            <a:ext cx="2619023"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CO" b="1" dirty="0"/>
              <a:t>Trámites de cabida y linderos = 61%</a:t>
            </a:r>
          </a:p>
          <a:p>
            <a:pPr algn="ctr"/>
            <a:endParaRPr lang="es-CO" b="1" dirty="0"/>
          </a:p>
          <a:p>
            <a:pPr algn="ctr"/>
            <a:r>
              <a:rPr lang="es-CO" b="1" dirty="0"/>
              <a:t>Actualización de nomenclatura = 50%</a:t>
            </a:r>
          </a:p>
          <a:p>
            <a:pPr algn="ctr"/>
            <a:endParaRPr lang="es-CO" b="1" dirty="0"/>
          </a:p>
          <a:p>
            <a:pPr algn="ctr"/>
            <a:r>
              <a:rPr lang="es-CO" b="1" dirty="0"/>
              <a:t>Actualización de propietario = 32%</a:t>
            </a:r>
          </a:p>
        </p:txBody>
      </p:sp>
      <p:sp>
        <p:nvSpPr>
          <p:cNvPr id="19" name="CuadroTexto 18">
            <a:extLst>
              <a:ext uri="{FF2B5EF4-FFF2-40B4-BE49-F238E27FC236}">
                <a16:creationId xmlns:a16="http://schemas.microsoft.com/office/drawing/2014/main" id="{FFD99F72-F316-46E2-ABF2-EE5B33731134}"/>
              </a:ext>
            </a:extLst>
          </p:cNvPr>
          <p:cNvSpPr txBox="1"/>
          <p:nvPr/>
        </p:nvSpPr>
        <p:spPr>
          <a:xfrm>
            <a:off x="4863550" y="2980191"/>
            <a:ext cx="6228521" cy="2585323"/>
          </a:xfrm>
          <a:prstGeom prst="rect">
            <a:avLst/>
          </a:prstGeom>
          <a:noFill/>
        </p:spPr>
        <p:txBody>
          <a:bodyPr wrap="square" rtlCol="0">
            <a:spAutoFit/>
          </a:bodyPr>
          <a:lstStyle/>
          <a:p>
            <a:pPr algn="just"/>
            <a:r>
              <a:rPr lang="es-ES" dirty="0">
                <a:solidFill>
                  <a:srgbClr val="000A8B"/>
                </a:solidFill>
              </a:rPr>
              <a:t>Dentro del Diagnostico realizado por la Gerencia Técnica, de un total de 8.900 folios de matricula estudiados para los distintos procesos de  alistamiento (Venta, Destinación Definitiva, Devolución), se han encontrado que 637 tienen problemas Catastrales y Jurídicos que deben ser Saneados para su disposición Final. </a:t>
            </a:r>
          </a:p>
          <a:p>
            <a:pPr algn="just"/>
            <a:endParaRPr lang="es-ES" dirty="0">
              <a:solidFill>
                <a:srgbClr val="000A8B"/>
              </a:solidFill>
            </a:endParaRPr>
          </a:p>
          <a:p>
            <a:pPr algn="just"/>
            <a:r>
              <a:rPr lang="es-ES" dirty="0">
                <a:solidFill>
                  <a:srgbClr val="000A8B"/>
                </a:solidFill>
              </a:rPr>
              <a:t>Por lo anterior se estima que aproximadamente el 8% del inventario total de bienes requieren un tramite de Saneamiento.  </a:t>
            </a:r>
            <a:endParaRPr lang="es-CO" dirty="0">
              <a:solidFill>
                <a:srgbClr val="000A8B"/>
              </a:solidFill>
            </a:endParaRPr>
          </a:p>
        </p:txBody>
      </p:sp>
    </p:spTree>
    <p:extLst>
      <p:ext uri="{BB962C8B-B14F-4D97-AF65-F5344CB8AC3E}">
        <p14:creationId xmlns:p14="http://schemas.microsoft.com/office/powerpoint/2010/main" val="1950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graphicFrame>
        <p:nvGraphicFramePr>
          <p:cNvPr id="12" name="Objeto 11">
            <a:extLst>
              <a:ext uri="{FF2B5EF4-FFF2-40B4-BE49-F238E27FC236}">
                <a16:creationId xmlns:a16="http://schemas.microsoft.com/office/drawing/2014/main" id="{CDB479A4-17C9-4CB8-B317-66E130CB9E6C}"/>
              </a:ext>
            </a:extLst>
          </p:cNvPr>
          <p:cNvGraphicFramePr>
            <a:graphicFrameLocks noChangeAspect="1"/>
          </p:cNvGraphicFramePr>
          <p:nvPr/>
        </p:nvGraphicFramePr>
        <p:xfrm>
          <a:off x="188526" y="2137298"/>
          <a:ext cx="5231614" cy="2302778"/>
        </p:xfrm>
        <a:graphic>
          <a:graphicData uri="http://schemas.openxmlformats.org/presentationml/2006/ole">
            <mc:AlternateContent xmlns:mc="http://schemas.openxmlformats.org/markup-compatibility/2006">
              <mc:Choice xmlns:v="urn:schemas-microsoft-com:vml" Requires="v">
                <p:oleObj name="Worksheet" r:id="rId4" imgW="5210133" imgH="2209643" progId="Excel.Sheet.12">
                  <p:embed/>
                </p:oleObj>
              </mc:Choice>
              <mc:Fallback>
                <p:oleObj name="Worksheet" r:id="rId4" imgW="5210133" imgH="2209643" progId="Excel.Sheet.12">
                  <p:embed/>
                  <p:pic>
                    <p:nvPicPr>
                      <p:cNvPr id="12" name="Objeto 11">
                        <a:extLst>
                          <a:ext uri="{FF2B5EF4-FFF2-40B4-BE49-F238E27FC236}">
                            <a16:creationId xmlns:a16="http://schemas.microsoft.com/office/drawing/2014/main" id="{CDB479A4-17C9-4CB8-B317-66E130CB9E6C}"/>
                          </a:ext>
                        </a:extLst>
                      </p:cNvPr>
                      <p:cNvPicPr/>
                      <p:nvPr/>
                    </p:nvPicPr>
                    <p:blipFill>
                      <a:blip r:embed="rId5"/>
                      <a:stretch>
                        <a:fillRect/>
                      </a:stretch>
                    </p:blipFill>
                    <p:spPr>
                      <a:xfrm>
                        <a:off x="188526" y="2137298"/>
                        <a:ext cx="5231614" cy="2302778"/>
                      </a:xfrm>
                      <a:prstGeom prst="rect">
                        <a:avLst/>
                      </a:prstGeom>
                    </p:spPr>
                  </p:pic>
                </p:oleObj>
              </mc:Fallback>
            </mc:AlternateContent>
          </a:graphicData>
        </a:graphic>
      </p:graphicFrame>
      <p:sp>
        <p:nvSpPr>
          <p:cNvPr id="13" name="CuadroTexto 12">
            <a:extLst>
              <a:ext uri="{FF2B5EF4-FFF2-40B4-BE49-F238E27FC236}">
                <a16:creationId xmlns:a16="http://schemas.microsoft.com/office/drawing/2014/main" id="{4C5F54CF-8144-4A20-A0CC-F0F08A630043}"/>
              </a:ext>
            </a:extLst>
          </p:cNvPr>
          <p:cNvSpPr txBox="1"/>
          <p:nvPr/>
        </p:nvSpPr>
        <p:spPr>
          <a:xfrm>
            <a:off x="5914126" y="2094378"/>
            <a:ext cx="5069095" cy="2585323"/>
          </a:xfrm>
          <a:prstGeom prst="rect">
            <a:avLst/>
          </a:prstGeom>
          <a:noFill/>
        </p:spPr>
        <p:txBody>
          <a:bodyPr wrap="square" rtlCol="0">
            <a:spAutoFit/>
          </a:bodyPr>
          <a:lstStyle/>
          <a:p>
            <a:pPr algn="just"/>
            <a:r>
              <a:rPr lang="es-ES" dirty="0">
                <a:solidFill>
                  <a:srgbClr val="000A8B"/>
                </a:solidFill>
              </a:rPr>
              <a:t>Actualmente la Sociedad de Activos Especiales cuenta con un registro, de firmas para saneamiento de bienes, de los cuales se han podido realizar proceso de Asignación de 169 inmuebles. </a:t>
            </a:r>
          </a:p>
          <a:p>
            <a:pPr algn="just"/>
            <a:endParaRPr lang="es-ES" dirty="0">
              <a:solidFill>
                <a:srgbClr val="000A8B"/>
              </a:solidFill>
            </a:endParaRPr>
          </a:p>
          <a:p>
            <a:pPr algn="just"/>
            <a:r>
              <a:rPr lang="es-ES" dirty="0">
                <a:solidFill>
                  <a:srgbClr val="000A8B"/>
                </a:solidFill>
              </a:rPr>
              <a:t>De los cuales han sido aprobados el 70% de los informes, pero solo 20 inmuebles han tenido un proceso exitoso de corrección ante las autoridades nacionales y distritales. </a:t>
            </a:r>
            <a:endParaRPr lang="es-CO" dirty="0">
              <a:solidFill>
                <a:srgbClr val="000A8B"/>
              </a:solidFill>
            </a:endParaRPr>
          </a:p>
        </p:txBody>
      </p:sp>
      <p:sp>
        <p:nvSpPr>
          <p:cNvPr id="3" name="CuadroTexto 2">
            <a:extLst>
              <a:ext uri="{FF2B5EF4-FFF2-40B4-BE49-F238E27FC236}">
                <a16:creationId xmlns:a16="http://schemas.microsoft.com/office/drawing/2014/main" id="{EE89180C-B753-4B09-9470-A028878D7D52}"/>
              </a:ext>
            </a:extLst>
          </p:cNvPr>
          <p:cNvSpPr txBox="1"/>
          <p:nvPr/>
        </p:nvSpPr>
        <p:spPr>
          <a:xfrm>
            <a:off x="508932" y="5115339"/>
            <a:ext cx="10474289" cy="646331"/>
          </a:xfrm>
          <a:prstGeom prst="rect">
            <a:avLst/>
          </a:prstGeom>
          <a:noFill/>
        </p:spPr>
        <p:txBody>
          <a:bodyPr wrap="square" rtlCol="0">
            <a:spAutoFit/>
          </a:bodyPr>
          <a:lstStyle/>
          <a:p>
            <a:r>
              <a:rPr lang="es-ES" dirty="0"/>
              <a:t>De conformidad con los términos de referencia, del registro actual estas Firmas se encuentran especializadas de conformidad con el tipo de tramite  que se requiera. </a:t>
            </a:r>
            <a:endParaRPr lang="es-CO" dirty="0"/>
          </a:p>
        </p:txBody>
      </p:sp>
    </p:spTree>
    <p:extLst>
      <p:ext uri="{BB962C8B-B14F-4D97-AF65-F5344CB8AC3E}">
        <p14:creationId xmlns:p14="http://schemas.microsoft.com/office/powerpoint/2010/main" val="124452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graphicFrame>
        <p:nvGraphicFramePr>
          <p:cNvPr id="3" name="Diagrama 2">
            <a:extLst>
              <a:ext uri="{FF2B5EF4-FFF2-40B4-BE49-F238E27FC236}">
                <a16:creationId xmlns:a16="http://schemas.microsoft.com/office/drawing/2014/main" id="{4090F6C7-7858-4D09-8840-EFC67399B662}"/>
              </a:ext>
            </a:extLst>
          </p:cNvPr>
          <p:cNvGraphicFramePr/>
          <p:nvPr/>
        </p:nvGraphicFramePr>
        <p:xfrm>
          <a:off x="508932" y="1571290"/>
          <a:ext cx="8128000" cy="47203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ángulo 3">
            <a:extLst>
              <a:ext uri="{FF2B5EF4-FFF2-40B4-BE49-F238E27FC236}">
                <a16:creationId xmlns:a16="http://schemas.microsoft.com/office/drawing/2014/main" id="{AA2CDEFE-F96C-40A0-B5FC-AD419BE4BAEE}"/>
              </a:ext>
            </a:extLst>
          </p:cNvPr>
          <p:cNvSpPr/>
          <p:nvPr/>
        </p:nvSpPr>
        <p:spPr>
          <a:xfrm>
            <a:off x="5175249" y="1954134"/>
            <a:ext cx="914400" cy="4895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dirty="0"/>
              <a:t>SAE</a:t>
            </a:r>
            <a:endParaRPr lang="es-CO" dirty="0"/>
          </a:p>
        </p:txBody>
      </p:sp>
      <p:sp>
        <p:nvSpPr>
          <p:cNvPr id="14" name="Rectángulo 13">
            <a:extLst>
              <a:ext uri="{FF2B5EF4-FFF2-40B4-BE49-F238E27FC236}">
                <a16:creationId xmlns:a16="http://schemas.microsoft.com/office/drawing/2014/main" id="{47C6BBE7-C8F9-4CF7-91DC-C7BD642D43C0}"/>
              </a:ext>
            </a:extLst>
          </p:cNvPr>
          <p:cNvSpPr/>
          <p:nvPr/>
        </p:nvSpPr>
        <p:spPr>
          <a:xfrm>
            <a:off x="7017025" y="3625341"/>
            <a:ext cx="2392017" cy="4895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dirty="0"/>
              <a:t>Firma de Saneamiento</a:t>
            </a:r>
            <a:endParaRPr lang="es-CO" dirty="0"/>
          </a:p>
        </p:txBody>
      </p:sp>
      <p:sp>
        <p:nvSpPr>
          <p:cNvPr id="15" name="Rectángulo 14">
            <a:extLst>
              <a:ext uri="{FF2B5EF4-FFF2-40B4-BE49-F238E27FC236}">
                <a16:creationId xmlns:a16="http://schemas.microsoft.com/office/drawing/2014/main" id="{874E8D05-4898-47D0-8AA8-7618D70FD812}"/>
              </a:ext>
            </a:extLst>
          </p:cNvPr>
          <p:cNvSpPr/>
          <p:nvPr/>
        </p:nvSpPr>
        <p:spPr>
          <a:xfrm>
            <a:off x="9496458" y="5356202"/>
            <a:ext cx="914400" cy="4895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dirty="0"/>
              <a:t>SAE</a:t>
            </a:r>
            <a:endParaRPr lang="es-CO" dirty="0"/>
          </a:p>
        </p:txBody>
      </p:sp>
    </p:spTree>
    <p:extLst>
      <p:ext uri="{BB962C8B-B14F-4D97-AF65-F5344CB8AC3E}">
        <p14:creationId xmlns:p14="http://schemas.microsoft.com/office/powerpoint/2010/main" val="3108075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sp>
        <p:nvSpPr>
          <p:cNvPr id="12" name="CuadroTexto 11">
            <a:extLst>
              <a:ext uri="{FF2B5EF4-FFF2-40B4-BE49-F238E27FC236}">
                <a16:creationId xmlns:a16="http://schemas.microsoft.com/office/drawing/2014/main" id="{E4B855F7-0803-436D-ACBD-9EF1E4B31A36}"/>
              </a:ext>
            </a:extLst>
          </p:cNvPr>
          <p:cNvSpPr txBox="1"/>
          <p:nvPr/>
        </p:nvSpPr>
        <p:spPr>
          <a:xfrm>
            <a:off x="656257" y="1910882"/>
            <a:ext cx="10866784" cy="2862322"/>
          </a:xfrm>
          <a:prstGeom prst="rect">
            <a:avLst/>
          </a:prstGeom>
          <a:noFill/>
        </p:spPr>
        <p:txBody>
          <a:bodyPr wrap="square" rtlCol="0">
            <a:spAutoFit/>
          </a:bodyPr>
          <a:lstStyle/>
          <a:p>
            <a:pPr algn="just"/>
            <a:r>
              <a:rPr lang="es-ES" dirty="0">
                <a:solidFill>
                  <a:srgbClr val="000A8B"/>
                </a:solidFill>
              </a:rPr>
              <a:t>En razón a lo anteriormente mencionado, para lograr mayor eficiencia en el proceso de Saneamiento, se requiere realizar la convocatoria a un nuevo registro de Saneamiento, con dos premisas: </a:t>
            </a:r>
          </a:p>
          <a:p>
            <a:pPr algn="just"/>
            <a:endParaRPr lang="es-ES" dirty="0">
              <a:solidFill>
                <a:srgbClr val="000A8B"/>
              </a:solidFill>
            </a:endParaRPr>
          </a:p>
          <a:p>
            <a:pPr marL="342900" indent="-342900" algn="just">
              <a:buFont typeface="+mj-lt"/>
              <a:buAutoNum type="arabicPeriod"/>
            </a:pPr>
            <a:r>
              <a:rPr lang="es-ES" dirty="0">
                <a:solidFill>
                  <a:srgbClr val="000A8B"/>
                </a:solidFill>
              </a:rPr>
              <a:t>Que la firma sea capaz de tener la consecución de documentación necesaria para realizar el informe o levantamiento de saneamiento, con el fin que no sea un cuello de botella para la asignación de bienes, adicionalmente de realizar los tramites de radicación  ante la entidad correspondiente. </a:t>
            </a:r>
          </a:p>
          <a:p>
            <a:pPr marL="342900" indent="-342900" algn="just">
              <a:buFont typeface="+mj-lt"/>
              <a:buAutoNum type="arabicPeriod"/>
            </a:pPr>
            <a:endParaRPr lang="es-ES" dirty="0">
              <a:solidFill>
                <a:srgbClr val="000A8B"/>
              </a:solidFill>
            </a:endParaRPr>
          </a:p>
          <a:p>
            <a:pPr marL="342900" indent="-342900" algn="just">
              <a:buFont typeface="+mj-lt"/>
              <a:buAutoNum type="arabicPeriod"/>
            </a:pPr>
            <a:endParaRPr lang="es-ES" dirty="0">
              <a:solidFill>
                <a:srgbClr val="000A8B"/>
              </a:solidFill>
            </a:endParaRPr>
          </a:p>
          <a:p>
            <a:pPr marL="342900" indent="-342900" algn="just">
              <a:buFont typeface="+mj-lt"/>
              <a:buAutoNum type="arabicPeriod"/>
            </a:pPr>
            <a:r>
              <a:rPr lang="es-ES" dirty="0">
                <a:solidFill>
                  <a:srgbClr val="000A8B"/>
                </a:solidFill>
              </a:rPr>
              <a:t>Toda firma que haga parte del registro, debe tener la capacidad de realizar el tramite de saneamiento necesario, si que este sea asignado por especialidad, si no mas bien por eficiencia de tramites. </a:t>
            </a:r>
          </a:p>
        </p:txBody>
      </p:sp>
    </p:spTree>
    <p:extLst>
      <p:ext uri="{BB962C8B-B14F-4D97-AF65-F5344CB8AC3E}">
        <p14:creationId xmlns:p14="http://schemas.microsoft.com/office/powerpoint/2010/main" val="3677368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2. Estudio de Mercado </a:t>
            </a:r>
            <a:endParaRPr lang="es-CO" sz="2800" b="1" dirty="0"/>
          </a:p>
        </p:txBody>
      </p:sp>
      <p:graphicFrame>
        <p:nvGraphicFramePr>
          <p:cNvPr id="3" name="Tabla 2">
            <a:extLst>
              <a:ext uri="{FF2B5EF4-FFF2-40B4-BE49-F238E27FC236}">
                <a16:creationId xmlns:a16="http://schemas.microsoft.com/office/drawing/2014/main" id="{80B47517-DAAA-4471-938D-F5A14C62EA03}"/>
              </a:ext>
            </a:extLst>
          </p:cNvPr>
          <p:cNvGraphicFramePr>
            <a:graphicFrameLocks noGrp="1"/>
          </p:cNvGraphicFramePr>
          <p:nvPr/>
        </p:nvGraphicFramePr>
        <p:xfrm>
          <a:off x="508931" y="1391478"/>
          <a:ext cx="10972800" cy="5094097"/>
        </p:xfrm>
        <a:graphic>
          <a:graphicData uri="http://schemas.openxmlformats.org/drawingml/2006/table">
            <a:tbl>
              <a:tblPr>
                <a:tableStyleId>{BC89EF96-8CEA-46FF-86C4-4CE0E7609802}</a:tableStyleId>
              </a:tblPr>
              <a:tblGrid>
                <a:gridCol w="3917295">
                  <a:extLst>
                    <a:ext uri="{9D8B030D-6E8A-4147-A177-3AD203B41FA5}">
                      <a16:colId xmlns:a16="http://schemas.microsoft.com/office/drawing/2014/main" val="1841823937"/>
                    </a:ext>
                  </a:extLst>
                </a:gridCol>
                <a:gridCol w="3615347">
                  <a:extLst>
                    <a:ext uri="{9D8B030D-6E8A-4147-A177-3AD203B41FA5}">
                      <a16:colId xmlns:a16="http://schemas.microsoft.com/office/drawing/2014/main" val="1738930544"/>
                    </a:ext>
                  </a:extLst>
                </a:gridCol>
                <a:gridCol w="3440158">
                  <a:extLst>
                    <a:ext uri="{9D8B030D-6E8A-4147-A177-3AD203B41FA5}">
                      <a16:colId xmlns:a16="http://schemas.microsoft.com/office/drawing/2014/main" val="3244092769"/>
                    </a:ext>
                  </a:extLst>
                </a:gridCol>
              </a:tblGrid>
              <a:tr h="276088">
                <a:tc>
                  <a:txBody>
                    <a:bodyPr/>
                    <a:lstStyle/>
                    <a:p>
                      <a:pPr algn="ctr" fontAlgn="ctr"/>
                      <a:r>
                        <a:rPr lang="es-CO" sz="1400" u="none" strike="noStrike" dirty="0">
                          <a:effectLst/>
                        </a:rPr>
                        <a:t>Diagnostico Predial (Prediagnóstico + Diagnóstico)</a:t>
                      </a:r>
                      <a:endParaRPr lang="es-CO" sz="1400" b="0" i="0" u="none" strike="noStrike" dirty="0">
                        <a:solidFill>
                          <a:srgbClr val="000000"/>
                        </a:solidFill>
                        <a:effectLst/>
                        <a:latin typeface="Arial Narrow" panose="020B0606020202030204" pitchFamily="34" charset="0"/>
                      </a:endParaRPr>
                    </a:p>
                  </a:txBody>
                  <a:tcPr marL="5909" marR="5909" marT="5909" marB="0" anchor="ctr"/>
                </a:tc>
                <a:tc gridSpan="2">
                  <a:txBody>
                    <a:bodyPr/>
                    <a:lstStyle/>
                    <a:p>
                      <a:pPr algn="ctr" fontAlgn="ctr"/>
                      <a:r>
                        <a:rPr lang="es-CO" sz="1400" u="none" strike="noStrike" dirty="0">
                          <a:effectLst/>
                        </a:rPr>
                        <a:t>Valor por Predio</a:t>
                      </a:r>
                      <a:endParaRPr lang="es-CO" sz="1400" b="0" i="0" u="none" strike="noStrike" dirty="0">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399551181"/>
                  </a:ext>
                </a:extLst>
              </a:tr>
              <a:tr h="180287">
                <a:tc rowSpan="13">
                  <a:txBody>
                    <a:bodyPr/>
                    <a:lstStyle/>
                    <a:p>
                      <a:pPr algn="ctr" fontAlgn="ctr"/>
                      <a:r>
                        <a:rPr lang="es-CO" sz="1400" u="none" strike="noStrike">
                          <a:effectLst/>
                        </a:rPr>
                        <a:t>Levantamientos Topográficos</a:t>
                      </a:r>
                      <a:endParaRPr lang="es-CO" sz="1400" b="0" i="0" u="none" strike="noStrike">
                        <a:solidFill>
                          <a:srgbClr val="000000"/>
                        </a:solidFill>
                        <a:effectLst/>
                        <a:latin typeface="Arial Narrow" panose="020B0606020202030204" pitchFamily="34" charset="0"/>
                      </a:endParaRPr>
                    </a:p>
                  </a:txBody>
                  <a:tcPr marL="5909" marR="5909" marT="5909" marB="0" anchor="ctr"/>
                </a:tc>
                <a:tc rowSpan="4">
                  <a:txBody>
                    <a:bodyPr/>
                    <a:lstStyle/>
                    <a:p>
                      <a:pPr algn="ctr" fontAlgn="ctr"/>
                      <a:r>
                        <a:rPr lang="es-CO" sz="1400" u="none" strike="noStrike">
                          <a:effectLst/>
                        </a:rPr>
                        <a:t>Urbanos</a:t>
                      </a:r>
                      <a:endParaRPr lang="es-CO" sz="1400" b="0" i="0" u="none" strike="noStrike">
                        <a:solidFill>
                          <a:srgbClr val="000000"/>
                        </a:solidFill>
                        <a:effectLst/>
                        <a:latin typeface="Arial Narrow" panose="020B0606020202030204" pitchFamily="34" charset="0"/>
                      </a:endParaRPr>
                    </a:p>
                  </a:txBody>
                  <a:tcPr marL="5909" marR="5909" marT="5909" marB="0" anchor="ctr"/>
                </a:tc>
                <a:tc>
                  <a:txBody>
                    <a:bodyPr/>
                    <a:lstStyle/>
                    <a:p>
                      <a:pPr algn="ctr" fontAlgn="ctr"/>
                      <a:r>
                        <a:rPr lang="es-CO" sz="1400" u="none" strike="noStrike">
                          <a:effectLst/>
                        </a:rPr>
                        <a:t>0 - 500 m2</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3192925571"/>
                  </a:ext>
                </a:extLst>
              </a:tr>
              <a:tr h="180287">
                <a:tc vMerge="1">
                  <a:txBody>
                    <a:bodyPr/>
                    <a:lstStyle/>
                    <a:p>
                      <a:endParaRPr lang="es-CO"/>
                    </a:p>
                  </a:txBody>
                  <a:tcPr/>
                </a:tc>
                <a:tc vMerge="1">
                  <a:txBody>
                    <a:bodyPr/>
                    <a:lstStyle/>
                    <a:p>
                      <a:endParaRPr lang="es-CO"/>
                    </a:p>
                  </a:txBody>
                  <a:tcPr/>
                </a:tc>
                <a:tc>
                  <a:txBody>
                    <a:bodyPr/>
                    <a:lstStyle/>
                    <a:p>
                      <a:pPr algn="ctr" fontAlgn="ctr"/>
                      <a:r>
                        <a:rPr lang="es-CO" sz="1400" u="none" strike="noStrike">
                          <a:effectLst/>
                        </a:rPr>
                        <a:t>500 m2 - 1000 m2</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2232702428"/>
                  </a:ext>
                </a:extLst>
              </a:tr>
              <a:tr h="180287">
                <a:tc vMerge="1">
                  <a:txBody>
                    <a:bodyPr/>
                    <a:lstStyle/>
                    <a:p>
                      <a:endParaRPr lang="es-CO"/>
                    </a:p>
                  </a:txBody>
                  <a:tcPr/>
                </a:tc>
                <a:tc vMerge="1">
                  <a:txBody>
                    <a:bodyPr/>
                    <a:lstStyle/>
                    <a:p>
                      <a:endParaRPr lang="es-CO"/>
                    </a:p>
                  </a:txBody>
                  <a:tcPr/>
                </a:tc>
                <a:tc>
                  <a:txBody>
                    <a:bodyPr/>
                    <a:lstStyle/>
                    <a:p>
                      <a:pPr algn="ctr" fontAlgn="ctr"/>
                      <a:r>
                        <a:rPr lang="es-CO" sz="1400" u="none" strike="noStrike">
                          <a:effectLst/>
                        </a:rPr>
                        <a:t> 1000 m2 - 2000 m2</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1910637548"/>
                  </a:ext>
                </a:extLst>
              </a:tr>
              <a:tr h="180287">
                <a:tc vMerge="1">
                  <a:txBody>
                    <a:bodyPr/>
                    <a:lstStyle/>
                    <a:p>
                      <a:endParaRPr lang="es-CO"/>
                    </a:p>
                  </a:txBody>
                  <a:tcPr/>
                </a:tc>
                <a:tc vMerge="1">
                  <a:txBody>
                    <a:bodyPr/>
                    <a:lstStyle/>
                    <a:p>
                      <a:endParaRPr lang="es-CO"/>
                    </a:p>
                  </a:txBody>
                  <a:tcPr/>
                </a:tc>
                <a:tc>
                  <a:txBody>
                    <a:bodyPr/>
                    <a:lstStyle/>
                    <a:p>
                      <a:pPr algn="ctr" fontAlgn="ctr"/>
                      <a:r>
                        <a:rPr lang="es-CO" sz="1400" u="none" strike="noStrike">
                          <a:effectLst/>
                        </a:rPr>
                        <a:t>&gt; 2000 m2</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1121857944"/>
                  </a:ext>
                </a:extLst>
              </a:tr>
              <a:tr h="180287">
                <a:tc vMerge="1">
                  <a:txBody>
                    <a:bodyPr/>
                    <a:lstStyle/>
                    <a:p>
                      <a:endParaRPr lang="es-CO"/>
                    </a:p>
                  </a:txBody>
                  <a:tcPr/>
                </a:tc>
                <a:tc rowSpan="9">
                  <a:txBody>
                    <a:bodyPr/>
                    <a:lstStyle/>
                    <a:p>
                      <a:pPr algn="ctr" fontAlgn="ctr"/>
                      <a:r>
                        <a:rPr lang="es-CO" sz="1400" u="none" strike="noStrike" dirty="0">
                          <a:effectLst/>
                        </a:rPr>
                        <a:t>Rurales</a:t>
                      </a:r>
                      <a:endParaRPr lang="es-CO" sz="1400" b="0" i="0" u="none" strike="noStrike" dirty="0">
                        <a:solidFill>
                          <a:srgbClr val="000000"/>
                        </a:solidFill>
                        <a:effectLst/>
                        <a:latin typeface="Arial Narrow" panose="020B0606020202030204" pitchFamily="34" charset="0"/>
                      </a:endParaRPr>
                    </a:p>
                  </a:txBody>
                  <a:tcPr marL="5909" marR="5909" marT="5909" marB="0" anchor="ctr"/>
                </a:tc>
                <a:tc>
                  <a:txBody>
                    <a:bodyPr/>
                    <a:lstStyle/>
                    <a:p>
                      <a:pPr algn="ctr" fontAlgn="ctr"/>
                      <a:r>
                        <a:rPr lang="es-CO" sz="1400" u="none" strike="noStrike">
                          <a:effectLst/>
                        </a:rPr>
                        <a:t>&lt; 5000 m2</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149119958"/>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a:effectLst/>
                        </a:rPr>
                        <a:t>5000&lt;= Area Predio &lt; 1 Ha</a:t>
                      </a:r>
                      <a:endParaRPr lang="it-IT"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1836502615"/>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a:effectLst/>
                        </a:rPr>
                        <a:t>1 Ha a 10 Ha</a:t>
                      </a:r>
                      <a:endParaRPr lang="it-IT"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3798037277"/>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a:effectLst/>
                        </a:rPr>
                        <a:t>10 Ha a 50 Ha</a:t>
                      </a:r>
                      <a:endParaRPr lang="it-IT"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2294575713"/>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a:effectLst/>
                        </a:rPr>
                        <a:t>50 Ha a 100 Ha</a:t>
                      </a:r>
                      <a:endParaRPr lang="it-IT"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3384587673"/>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dirty="0">
                          <a:effectLst/>
                        </a:rPr>
                        <a:t>100 Ha a 200 Ha</a:t>
                      </a:r>
                      <a:endParaRPr lang="it-IT" sz="1400" b="0" i="0" u="none" strike="noStrike" dirty="0">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2860431249"/>
                  </a:ext>
                </a:extLst>
              </a:tr>
              <a:tr h="180287">
                <a:tc vMerge="1">
                  <a:txBody>
                    <a:bodyPr/>
                    <a:lstStyle/>
                    <a:p>
                      <a:endParaRPr lang="es-CO"/>
                    </a:p>
                  </a:txBody>
                  <a:tcPr/>
                </a:tc>
                <a:tc vMerge="1">
                  <a:txBody>
                    <a:bodyPr/>
                    <a:lstStyle/>
                    <a:p>
                      <a:endParaRPr lang="es-CO"/>
                    </a:p>
                  </a:txBody>
                  <a:tcPr/>
                </a:tc>
                <a:tc>
                  <a:txBody>
                    <a:bodyPr/>
                    <a:lstStyle/>
                    <a:p>
                      <a:pPr algn="ctr" fontAlgn="ctr"/>
                      <a:r>
                        <a:rPr lang="es-CO" sz="1400" u="none" strike="noStrike">
                          <a:effectLst/>
                        </a:rPr>
                        <a:t>200 Ha a 500Ha</a:t>
                      </a:r>
                      <a:endParaRPr lang="es-CO"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2285497447"/>
                  </a:ext>
                </a:extLst>
              </a:tr>
              <a:tr h="180287">
                <a:tc vMerge="1">
                  <a:txBody>
                    <a:bodyPr/>
                    <a:lstStyle/>
                    <a:p>
                      <a:endParaRPr lang="es-CO"/>
                    </a:p>
                  </a:txBody>
                  <a:tcPr/>
                </a:tc>
                <a:tc vMerge="1">
                  <a:txBody>
                    <a:bodyPr/>
                    <a:lstStyle/>
                    <a:p>
                      <a:endParaRPr lang="es-CO"/>
                    </a:p>
                  </a:txBody>
                  <a:tcPr/>
                </a:tc>
                <a:tc>
                  <a:txBody>
                    <a:bodyPr/>
                    <a:lstStyle/>
                    <a:p>
                      <a:pPr algn="ctr" fontAlgn="ctr"/>
                      <a:r>
                        <a:rPr lang="it-IT" sz="1400" u="none" strike="noStrike">
                          <a:effectLst/>
                        </a:rPr>
                        <a:t>500 Ha a 1000 Ha</a:t>
                      </a:r>
                      <a:endParaRPr lang="it-IT" sz="1400" b="0" i="0" u="none" strike="noStrike">
                        <a:solidFill>
                          <a:srgbClr val="000000"/>
                        </a:solidFill>
                        <a:effectLst/>
                        <a:latin typeface="Arial Narrow" panose="020B0606020202030204" pitchFamily="34" charset="0"/>
                      </a:endParaRPr>
                    </a:p>
                  </a:txBody>
                  <a:tcPr marL="5909" marR="5909" marT="5909" marB="0" anchor="ctr"/>
                </a:tc>
                <a:extLst>
                  <a:ext uri="{0D108BD9-81ED-4DB2-BD59-A6C34878D82A}">
                    <a16:rowId xmlns:a16="http://schemas.microsoft.com/office/drawing/2014/main" val="3509581198"/>
                  </a:ext>
                </a:extLst>
              </a:tr>
              <a:tr h="180287">
                <a:tc vMerge="1">
                  <a:txBody>
                    <a:bodyPr/>
                    <a:lstStyle/>
                    <a:p>
                      <a:endParaRPr lang="es-CO"/>
                    </a:p>
                  </a:txBody>
                  <a:tcPr/>
                </a:tc>
                <a:tc vMerge="1">
                  <a:txBody>
                    <a:bodyPr/>
                    <a:lstStyle/>
                    <a:p>
                      <a:endParaRPr lang="es-CO"/>
                    </a:p>
                  </a:txBody>
                  <a:tcPr/>
                </a:tc>
                <a:tc>
                  <a:txBody>
                    <a:bodyPr/>
                    <a:lstStyle/>
                    <a:p>
                      <a:pPr algn="ctr" fontAlgn="b"/>
                      <a:r>
                        <a:rPr lang="es-CO" sz="1400" u="none" strike="noStrike">
                          <a:effectLst/>
                        </a:rPr>
                        <a:t>&gt; 1000 Ha</a:t>
                      </a:r>
                      <a:endParaRPr lang="es-CO" sz="1400" b="0" i="0" u="none" strike="noStrike">
                        <a:solidFill>
                          <a:srgbClr val="000000"/>
                        </a:solidFill>
                        <a:effectLst/>
                        <a:latin typeface="Calibri" panose="020F0502020204030204" pitchFamily="34" charset="0"/>
                      </a:endParaRPr>
                    </a:p>
                  </a:txBody>
                  <a:tcPr marL="5909" marR="5909" marT="5909" marB="0" anchor="b"/>
                </a:tc>
                <a:extLst>
                  <a:ext uri="{0D108BD9-81ED-4DB2-BD59-A6C34878D82A}">
                    <a16:rowId xmlns:a16="http://schemas.microsoft.com/office/drawing/2014/main" val="3888159050"/>
                  </a:ext>
                </a:extLst>
              </a:tr>
              <a:tr h="180287">
                <a:tc rowSpan="7">
                  <a:txBody>
                    <a:bodyPr/>
                    <a:lstStyle/>
                    <a:p>
                      <a:pPr algn="ctr" fontAlgn="ctr"/>
                      <a:r>
                        <a:rPr lang="es-CO" sz="1400" u="none" strike="noStrike">
                          <a:effectLst/>
                        </a:rPr>
                        <a:t>Reconocimiento de construcciones</a:t>
                      </a:r>
                      <a:endParaRPr lang="es-CO" sz="1400" b="0" i="0" u="none" strike="noStrike">
                        <a:solidFill>
                          <a:srgbClr val="000000"/>
                        </a:solidFill>
                        <a:effectLst/>
                        <a:latin typeface="Arial Narrow" panose="020B0606020202030204" pitchFamily="34" charset="0"/>
                      </a:endParaRPr>
                    </a:p>
                  </a:txBody>
                  <a:tcPr marL="5909" marR="5909" marT="5909" marB="0" anchor="ctr"/>
                </a:tc>
                <a:tc gridSpan="2">
                  <a:txBody>
                    <a:bodyPr/>
                    <a:lstStyle/>
                    <a:p>
                      <a:pPr algn="ctr" fontAlgn="ctr"/>
                      <a:r>
                        <a:rPr lang="es-CO" sz="1400" u="none" strike="noStrike">
                          <a:effectLst/>
                        </a:rPr>
                        <a:t>Elaboración levantamiento arquitectónico</a:t>
                      </a:r>
                      <a:endParaRPr lang="es-CO"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880343050"/>
                  </a:ext>
                </a:extLst>
              </a:tr>
              <a:tr h="180287">
                <a:tc vMerge="1">
                  <a:txBody>
                    <a:bodyPr/>
                    <a:lstStyle/>
                    <a:p>
                      <a:endParaRPr lang="es-CO"/>
                    </a:p>
                  </a:txBody>
                  <a:tcPr/>
                </a:tc>
                <a:tc gridSpan="2">
                  <a:txBody>
                    <a:bodyPr/>
                    <a:lstStyle/>
                    <a:p>
                      <a:pPr algn="ctr" fontAlgn="ctr"/>
                      <a:r>
                        <a:rPr lang="es-CO" sz="1400" u="none" strike="noStrike">
                          <a:effectLst/>
                        </a:rPr>
                        <a:t>Elaboración de Planos arquitectónicos</a:t>
                      </a:r>
                      <a:endParaRPr lang="es-CO"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450039764"/>
                  </a:ext>
                </a:extLst>
              </a:tr>
              <a:tr h="180287">
                <a:tc vMerge="1">
                  <a:txBody>
                    <a:bodyPr/>
                    <a:lstStyle/>
                    <a:p>
                      <a:endParaRPr lang="es-CO"/>
                    </a:p>
                  </a:txBody>
                  <a:tcPr/>
                </a:tc>
                <a:tc gridSpan="2">
                  <a:txBody>
                    <a:bodyPr/>
                    <a:lstStyle/>
                    <a:p>
                      <a:pPr algn="ctr" fontAlgn="ctr"/>
                      <a:r>
                        <a:rPr lang="es-ES" sz="1400" u="none" strike="noStrike">
                          <a:effectLst/>
                        </a:rPr>
                        <a:t>Elaboración de planos de propiedad horizontal actualizados</a:t>
                      </a:r>
                      <a:endParaRPr lang="es-ES"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3830116036"/>
                  </a:ext>
                </a:extLst>
              </a:tr>
              <a:tr h="180287">
                <a:tc vMerge="1">
                  <a:txBody>
                    <a:bodyPr/>
                    <a:lstStyle/>
                    <a:p>
                      <a:endParaRPr lang="es-CO"/>
                    </a:p>
                  </a:txBody>
                  <a:tcPr/>
                </a:tc>
                <a:tc gridSpan="2">
                  <a:txBody>
                    <a:bodyPr/>
                    <a:lstStyle/>
                    <a:p>
                      <a:pPr algn="ctr" fontAlgn="ctr"/>
                      <a:r>
                        <a:rPr lang="es-ES" sz="1400" u="none" strike="noStrike">
                          <a:effectLst/>
                        </a:rPr>
                        <a:t>Reforma del Reglamento de Propiedad Horizontal (Régimen vigente)</a:t>
                      </a:r>
                      <a:endParaRPr lang="es-ES"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1359949580"/>
                  </a:ext>
                </a:extLst>
              </a:tr>
              <a:tr h="0">
                <a:tc vMerge="1">
                  <a:txBody>
                    <a:bodyPr/>
                    <a:lstStyle/>
                    <a:p>
                      <a:endParaRPr lang="es-CO"/>
                    </a:p>
                  </a:txBody>
                  <a:tcPr/>
                </a:tc>
                <a:tc gridSpan="2">
                  <a:txBody>
                    <a:bodyPr/>
                    <a:lstStyle/>
                    <a:p>
                      <a:pPr algn="ctr" fontAlgn="ctr"/>
                      <a:r>
                        <a:rPr lang="es-ES" sz="1400" u="none" strike="noStrike" dirty="0">
                          <a:effectLst/>
                        </a:rPr>
                        <a:t>Radicación ante curaduría de las modificaciones o ampliaciones que sea necesario legalizar</a:t>
                      </a:r>
                      <a:endParaRPr lang="es-ES" sz="1400" b="0" i="0" u="none" strike="noStrike" dirty="0">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880444011"/>
                  </a:ext>
                </a:extLst>
              </a:tr>
              <a:tr h="180287">
                <a:tc vMerge="1">
                  <a:txBody>
                    <a:bodyPr/>
                    <a:lstStyle/>
                    <a:p>
                      <a:endParaRPr lang="es-CO"/>
                    </a:p>
                  </a:txBody>
                  <a:tcPr/>
                </a:tc>
                <a:tc gridSpan="2">
                  <a:txBody>
                    <a:bodyPr/>
                    <a:lstStyle/>
                    <a:p>
                      <a:pPr algn="ctr" fontAlgn="ctr"/>
                      <a:r>
                        <a:rPr lang="es-ES" sz="1400" u="none" strike="noStrike">
                          <a:effectLst/>
                        </a:rPr>
                        <a:t>Coordinación de la parte estructural</a:t>
                      </a:r>
                      <a:endParaRPr lang="es-ES"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3911901427"/>
                  </a:ext>
                </a:extLst>
              </a:tr>
              <a:tr h="180287">
                <a:tc vMerge="1">
                  <a:txBody>
                    <a:bodyPr/>
                    <a:lstStyle/>
                    <a:p>
                      <a:endParaRPr lang="es-CO"/>
                    </a:p>
                  </a:txBody>
                  <a:tcPr/>
                </a:tc>
                <a:tc gridSpan="2">
                  <a:txBody>
                    <a:bodyPr/>
                    <a:lstStyle/>
                    <a:p>
                      <a:pPr algn="ctr" fontAlgn="ctr"/>
                      <a:r>
                        <a:rPr lang="es-ES" sz="1400" u="none" strike="noStrike">
                          <a:effectLst/>
                        </a:rPr>
                        <a:t>Asesoría en la radicación de trámites ante Catastro</a:t>
                      </a:r>
                      <a:endParaRPr lang="es-ES" sz="1400" b="0" i="0" u="none" strike="noStrike">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3372406621"/>
                  </a:ext>
                </a:extLst>
              </a:tr>
              <a:tr h="355716">
                <a:tc>
                  <a:txBody>
                    <a:bodyPr/>
                    <a:lstStyle/>
                    <a:p>
                      <a:pPr algn="ctr" fontAlgn="ctr"/>
                      <a:r>
                        <a:rPr lang="es-ES" sz="1400" u="none" strike="noStrike">
                          <a:effectLst/>
                        </a:rPr>
                        <a:t>Trámites (ejecución) Administrativos  ante la Entidad Competente</a:t>
                      </a:r>
                      <a:endParaRPr lang="es-ES" sz="1400" b="0" i="0" u="none" strike="noStrike">
                        <a:solidFill>
                          <a:srgbClr val="000000"/>
                        </a:solidFill>
                        <a:effectLst/>
                        <a:latin typeface="Arial Narrow" panose="020B0606020202030204" pitchFamily="34" charset="0"/>
                      </a:endParaRPr>
                    </a:p>
                  </a:txBody>
                  <a:tcPr marL="5909" marR="5909" marT="5909" marB="0" anchor="ctr"/>
                </a:tc>
                <a:tc gridSpan="2">
                  <a:txBody>
                    <a:bodyPr/>
                    <a:lstStyle/>
                    <a:p>
                      <a:pPr algn="ctr" fontAlgn="ctr"/>
                      <a:r>
                        <a:rPr lang="es-CO" sz="1400" u="none" strike="noStrike" dirty="0">
                          <a:effectLst/>
                        </a:rPr>
                        <a:t>Valor por Predio</a:t>
                      </a:r>
                      <a:endParaRPr lang="es-CO" sz="1400" b="0" i="0" u="none" strike="noStrike" dirty="0">
                        <a:solidFill>
                          <a:srgbClr val="000000"/>
                        </a:solidFill>
                        <a:effectLst/>
                        <a:latin typeface="Arial Narrow" panose="020B0606020202030204" pitchFamily="34" charset="0"/>
                      </a:endParaRPr>
                    </a:p>
                  </a:txBody>
                  <a:tcPr marL="5909" marR="5909" marT="5909" marB="0" anchor="ctr"/>
                </a:tc>
                <a:tc hMerge="1">
                  <a:txBody>
                    <a:bodyPr/>
                    <a:lstStyle/>
                    <a:p>
                      <a:endParaRPr lang="es-CO"/>
                    </a:p>
                  </a:txBody>
                  <a:tcPr/>
                </a:tc>
                <a:extLst>
                  <a:ext uri="{0D108BD9-81ED-4DB2-BD59-A6C34878D82A}">
                    <a16:rowId xmlns:a16="http://schemas.microsoft.com/office/drawing/2014/main" val="398371388"/>
                  </a:ext>
                </a:extLst>
              </a:tr>
            </a:tbl>
          </a:graphicData>
        </a:graphic>
      </p:graphicFrame>
    </p:spTree>
    <p:extLst>
      <p:ext uri="{BB962C8B-B14F-4D97-AF65-F5344CB8AC3E}">
        <p14:creationId xmlns:p14="http://schemas.microsoft.com/office/powerpoint/2010/main" val="170067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2. Estudio de Mercado </a:t>
            </a:r>
            <a:endParaRPr lang="es-CO" sz="2800" b="1" dirty="0"/>
          </a:p>
        </p:txBody>
      </p:sp>
      <p:sp>
        <p:nvSpPr>
          <p:cNvPr id="10" name="CuadroTexto 9">
            <a:extLst>
              <a:ext uri="{FF2B5EF4-FFF2-40B4-BE49-F238E27FC236}">
                <a16:creationId xmlns:a16="http://schemas.microsoft.com/office/drawing/2014/main" id="{3D4B100E-191A-4EE1-B68C-025355845C47}"/>
              </a:ext>
            </a:extLst>
          </p:cNvPr>
          <p:cNvSpPr txBox="1"/>
          <p:nvPr/>
        </p:nvSpPr>
        <p:spPr>
          <a:xfrm>
            <a:off x="656257" y="1910882"/>
            <a:ext cx="10866784" cy="1477328"/>
          </a:xfrm>
          <a:prstGeom prst="rect">
            <a:avLst/>
          </a:prstGeom>
          <a:noFill/>
        </p:spPr>
        <p:txBody>
          <a:bodyPr wrap="square" rtlCol="0">
            <a:spAutoFit/>
          </a:bodyPr>
          <a:lstStyle/>
          <a:p>
            <a:pPr algn="just"/>
            <a:r>
              <a:rPr lang="es-ES" dirty="0">
                <a:solidFill>
                  <a:srgbClr val="000A8B"/>
                </a:solidFill>
              </a:rPr>
              <a:t>Se remitió la anterior cotización a 33 firmas para que realizaran la cotización pertinente de lo cual se obtuvo el siguiente valor tarifario: </a:t>
            </a:r>
          </a:p>
          <a:p>
            <a:pPr algn="just"/>
            <a:endParaRPr lang="es-ES" dirty="0">
              <a:solidFill>
                <a:srgbClr val="000A8B"/>
              </a:solidFill>
            </a:endParaRPr>
          </a:p>
          <a:p>
            <a:pPr algn="just"/>
            <a:endParaRPr lang="es-ES" dirty="0">
              <a:solidFill>
                <a:srgbClr val="000A8B"/>
              </a:solidFill>
            </a:endParaRPr>
          </a:p>
          <a:p>
            <a:pPr algn="just"/>
            <a:r>
              <a:rPr lang="es-ES" dirty="0">
                <a:solidFill>
                  <a:srgbClr val="000A8B"/>
                </a:solidFill>
              </a:rPr>
              <a:t>  </a:t>
            </a:r>
          </a:p>
        </p:txBody>
      </p:sp>
      <p:graphicFrame>
        <p:nvGraphicFramePr>
          <p:cNvPr id="12" name="Tabla 11">
            <a:extLst>
              <a:ext uri="{FF2B5EF4-FFF2-40B4-BE49-F238E27FC236}">
                <a16:creationId xmlns:a16="http://schemas.microsoft.com/office/drawing/2014/main" id="{807933D5-7618-4B8E-97D4-776D4D19D620}"/>
              </a:ext>
            </a:extLst>
          </p:cNvPr>
          <p:cNvGraphicFramePr>
            <a:graphicFrameLocks noGrp="1"/>
          </p:cNvGraphicFramePr>
          <p:nvPr/>
        </p:nvGraphicFramePr>
        <p:xfrm>
          <a:off x="2875722" y="2741080"/>
          <a:ext cx="6742034" cy="805688"/>
        </p:xfrm>
        <a:graphic>
          <a:graphicData uri="http://schemas.openxmlformats.org/drawingml/2006/table">
            <a:tbl>
              <a:tblPr firstRow="1" firstCol="1" bandRow="1"/>
              <a:tblGrid>
                <a:gridCol w="1304673">
                  <a:extLst>
                    <a:ext uri="{9D8B030D-6E8A-4147-A177-3AD203B41FA5}">
                      <a16:colId xmlns:a16="http://schemas.microsoft.com/office/drawing/2014/main" val="1520364381"/>
                    </a:ext>
                  </a:extLst>
                </a:gridCol>
                <a:gridCol w="2139581">
                  <a:extLst>
                    <a:ext uri="{9D8B030D-6E8A-4147-A177-3AD203B41FA5}">
                      <a16:colId xmlns:a16="http://schemas.microsoft.com/office/drawing/2014/main" val="112077399"/>
                    </a:ext>
                  </a:extLst>
                </a:gridCol>
                <a:gridCol w="1631104">
                  <a:extLst>
                    <a:ext uri="{9D8B030D-6E8A-4147-A177-3AD203B41FA5}">
                      <a16:colId xmlns:a16="http://schemas.microsoft.com/office/drawing/2014/main" val="3199091473"/>
                    </a:ext>
                  </a:extLst>
                </a:gridCol>
                <a:gridCol w="1666676">
                  <a:extLst>
                    <a:ext uri="{9D8B030D-6E8A-4147-A177-3AD203B41FA5}">
                      <a16:colId xmlns:a16="http://schemas.microsoft.com/office/drawing/2014/main" val="3741338390"/>
                    </a:ext>
                  </a:extLst>
                </a:gridCol>
              </a:tblGrid>
              <a:tr h="457835">
                <a:tc>
                  <a:txBody>
                    <a:bodyPr/>
                    <a:lstStyle/>
                    <a:p>
                      <a:pPr algn="ctr">
                        <a:lnSpc>
                          <a:spcPct val="115000"/>
                        </a:lnSpc>
                        <a:spcAft>
                          <a:spcPts val="0"/>
                        </a:spcAft>
                      </a:pPr>
                      <a:r>
                        <a:rPr lang="es-CO"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ACCIÓN</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s-CO"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PRE-DIAGNÓSTICO (+IVA)</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s-CO"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DIAGNÓSTICO (+IVA)</a:t>
                      </a:r>
                      <a:endParaRPr lang="es-CO"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s-CO"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TRÁMITES (+IVA)</a:t>
                      </a:r>
                      <a:endParaRPr lang="es-CO"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9859632"/>
                  </a:ext>
                </a:extLst>
              </a:tr>
              <a:tr h="151765">
                <a:tc>
                  <a:txBody>
                    <a:bodyPr/>
                    <a:lstStyle/>
                    <a:p>
                      <a:pPr algn="ctr">
                        <a:lnSpc>
                          <a:spcPct val="115000"/>
                        </a:lnSpc>
                        <a:spcAft>
                          <a:spcPts val="0"/>
                        </a:spcAft>
                      </a:pPr>
                      <a:r>
                        <a:rPr lang="es-CO"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VALORES</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0"/>
                        </a:spcAft>
                      </a:pPr>
                      <a:r>
                        <a:rPr lang="es-CO"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1.190.000,00 </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0"/>
                        </a:spcAft>
                      </a:pPr>
                      <a:r>
                        <a:rPr lang="es-CO"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4.760.000,00 </a:t>
                      </a:r>
                      <a:endParaRPr lang="es-CO"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15000"/>
                        </a:lnSpc>
                        <a:spcAft>
                          <a:spcPts val="0"/>
                        </a:spcAft>
                      </a:pPr>
                      <a:r>
                        <a:rPr lang="es-CO"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4.422.558,87 </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807927811"/>
                  </a:ext>
                </a:extLst>
              </a:tr>
            </a:tbl>
          </a:graphicData>
        </a:graphic>
      </p:graphicFrame>
      <p:graphicFrame>
        <p:nvGraphicFramePr>
          <p:cNvPr id="14" name="Tabla 13">
            <a:extLst>
              <a:ext uri="{FF2B5EF4-FFF2-40B4-BE49-F238E27FC236}">
                <a16:creationId xmlns:a16="http://schemas.microsoft.com/office/drawing/2014/main" id="{EE525F9E-F5A9-4BB5-AFA5-5C52D2C27E59}"/>
              </a:ext>
            </a:extLst>
          </p:cNvPr>
          <p:cNvGraphicFramePr>
            <a:graphicFrameLocks noGrp="1"/>
          </p:cNvGraphicFramePr>
          <p:nvPr/>
        </p:nvGraphicFramePr>
        <p:xfrm>
          <a:off x="656257" y="4218408"/>
          <a:ext cx="5134943" cy="1494855"/>
        </p:xfrm>
        <a:graphic>
          <a:graphicData uri="http://schemas.openxmlformats.org/drawingml/2006/table">
            <a:tbl>
              <a:tblPr firstRow="1" firstCol="1" bandRow="1"/>
              <a:tblGrid>
                <a:gridCol w="1405271">
                  <a:extLst>
                    <a:ext uri="{9D8B030D-6E8A-4147-A177-3AD203B41FA5}">
                      <a16:colId xmlns:a16="http://schemas.microsoft.com/office/drawing/2014/main" val="673281043"/>
                    </a:ext>
                  </a:extLst>
                </a:gridCol>
                <a:gridCol w="905666">
                  <a:extLst>
                    <a:ext uri="{9D8B030D-6E8A-4147-A177-3AD203B41FA5}">
                      <a16:colId xmlns:a16="http://schemas.microsoft.com/office/drawing/2014/main" val="4226556872"/>
                    </a:ext>
                  </a:extLst>
                </a:gridCol>
                <a:gridCol w="917005">
                  <a:extLst>
                    <a:ext uri="{9D8B030D-6E8A-4147-A177-3AD203B41FA5}">
                      <a16:colId xmlns:a16="http://schemas.microsoft.com/office/drawing/2014/main" val="3327135422"/>
                    </a:ext>
                  </a:extLst>
                </a:gridCol>
                <a:gridCol w="1000626">
                  <a:extLst>
                    <a:ext uri="{9D8B030D-6E8A-4147-A177-3AD203B41FA5}">
                      <a16:colId xmlns:a16="http://schemas.microsoft.com/office/drawing/2014/main" val="1184214222"/>
                    </a:ext>
                  </a:extLst>
                </a:gridCol>
                <a:gridCol w="906375">
                  <a:extLst>
                    <a:ext uri="{9D8B030D-6E8A-4147-A177-3AD203B41FA5}">
                      <a16:colId xmlns:a16="http://schemas.microsoft.com/office/drawing/2014/main" val="2924835761"/>
                    </a:ext>
                  </a:extLst>
                </a:gridCol>
              </a:tblGrid>
              <a:tr h="69215">
                <a:tc>
                  <a:txBody>
                    <a:bodyPr/>
                    <a:lstStyle/>
                    <a:p>
                      <a:pPr algn="ctr">
                        <a:lnSpc>
                          <a:spcPct val="115000"/>
                        </a:lnSpc>
                        <a:spcAft>
                          <a:spcPts val="0"/>
                        </a:spcAft>
                      </a:pPr>
                      <a:r>
                        <a:rPr lang="es-ES" sz="1100" b="1">
                          <a:effectLst/>
                          <a:latin typeface="Arial Narrow" panose="020B0606020202030204" pitchFamily="34" charset="0"/>
                          <a:ea typeface="Times New Roman" panose="02020603050405020304" pitchFamily="18" charset="0"/>
                          <a:cs typeface="Arial" panose="020B0604020202020204" pitchFamily="34" charset="0"/>
                        </a:rPr>
                        <a:t>RANGO</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0 - 500 m2</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500 m2 - 1000 m2</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1000 m2 - 2000 m2</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&gt; 2000 m2</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238634626"/>
                  </a:ext>
                </a:extLst>
              </a:tr>
              <a:tr h="211455">
                <a:tc>
                  <a:txBody>
                    <a:bodyPr/>
                    <a:lstStyle/>
                    <a:p>
                      <a:pP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VALOR DE LEVANTAMIETNO SIN IVA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r">
                        <a:lnSpc>
                          <a:spcPct val="115000"/>
                        </a:lnSpc>
                        <a:spcAft>
                          <a:spcPts val="0"/>
                        </a:spcAft>
                      </a:pPr>
                      <a:r>
                        <a:rPr lang="es-ES" sz="1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$4,350,000 </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$5,092,000 </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$5,405,875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$6,379,071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153218952"/>
                  </a:ext>
                </a:extLst>
              </a:tr>
              <a:tr h="211455">
                <a:tc>
                  <a:txBody>
                    <a:bodyPr/>
                    <a:lstStyle/>
                    <a:p>
                      <a:pPr>
                        <a:lnSpc>
                          <a:spcPct val="115000"/>
                        </a:lnSpc>
                        <a:spcAft>
                          <a:spcPts val="0"/>
                        </a:spcAft>
                      </a:pPr>
                      <a:r>
                        <a:rPr lang="es-ES" sz="11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VALOR DE LEVANTAMIENTO IVA INCLUIDO</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r">
                        <a:lnSpc>
                          <a:spcPct val="115000"/>
                        </a:lnSpc>
                        <a:spcAft>
                          <a:spcPts val="0"/>
                        </a:spcAft>
                      </a:pPr>
                      <a:r>
                        <a:rPr lang="es-ES" sz="11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$5,176,500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$6,059,480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$6,432,991 </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$7,591,095 </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620083822"/>
                  </a:ext>
                </a:extLst>
              </a:tr>
            </a:tbl>
          </a:graphicData>
        </a:graphic>
      </p:graphicFrame>
      <p:sp>
        <p:nvSpPr>
          <p:cNvPr id="15" name="CuadroTexto 14">
            <a:extLst>
              <a:ext uri="{FF2B5EF4-FFF2-40B4-BE49-F238E27FC236}">
                <a16:creationId xmlns:a16="http://schemas.microsoft.com/office/drawing/2014/main" id="{0877EC3A-2814-415C-864A-E5306C4C0DFB}"/>
              </a:ext>
            </a:extLst>
          </p:cNvPr>
          <p:cNvSpPr txBox="1"/>
          <p:nvPr/>
        </p:nvSpPr>
        <p:spPr>
          <a:xfrm>
            <a:off x="2385392" y="3681938"/>
            <a:ext cx="1173078" cy="369332"/>
          </a:xfrm>
          <a:prstGeom prst="rect">
            <a:avLst/>
          </a:prstGeom>
          <a:noFill/>
        </p:spPr>
        <p:txBody>
          <a:bodyPr wrap="none" rtlCol="0">
            <a:spAutoFit/>
          </a:bodyPr>
          <a:lstStyle/>
          <a:p>
            <a:r>
              <a:rPr lang="es-ES" dirty="0"/>
              <a:t>URBANOS </a:t>
            </a:r>
            <a:endParaRPr lang="es-CO" dirty="0"/>
          </a:p>
        </p:txBody>
      </p:sp>
      <p:sp>
        <p:nvSpPr>
          <p:cNvPr id="16" name="CuadroTexto 15">
            <a:extLst>
              <a:ext uri="{FF2B5EF4-FFF2-40B4-BE49-F238E27FC236}">
                <a16:creationId xmlns:a16="http://schemas.microsoft.com/office/drawing/2014/main" id="{AFD6148A-B22F-4490-81B8-E6023702AA17}"/>
              </a:ext>
            </a:extLst>
          </p:cNvPr>
          <p:cNvSpPr txBox="1"/>
          <p:nvPr/>
        </p:nvSpPr>
        <p:spPr>
          <a:xfrm>
            <a:off x="8633532" y="3685374"/>
            <a:ext cx="1081706" cy="369332"/>
          </a:xfrm>
          <a:prstGeom prst="rect">
            <a:avLst/>
          </a:prstGeom>
          <a:noFill/>
        </p:spPr>
        <p:txBody>
          <a:bodyPr wrap="none" rtlCol="0">
            <a:spAutoFit/>
          </a:bodyPr>
          <a:lstStyle/>
          <a:p>
            <a:r>
              <a:rPr lang="es-ES" dirty="0"/>
              <a:t>RURALES </a:t>
            </a:r>
            <a:endParaRPr lang="es-CO" dirty="0"/>
          </a:p>
        </p:txBody>
      </p:sp>
      <p:graphicFrame>
        <p:nvGraphicFramePr>
          <p:cNvPr id="18" name="Tabla 17">
            <a:extLst>
              <a:ext uri="{FF2B5EF4-FFF2-40B4-BE49-F238E27FC236}">
                <a16:creationId xmlns:a16="http://schemas.microsoft.com/office/drawing/2014/main" id="{54896D82-3A36-47F9-8537-AADA8974C041}"/>
              </a:ext>
            </a:extLst>
          </p:cNvPr>
          <p:cNvGraphicFramePr>
            <a:graphicFrameLocks noGrp="1"/>
          </p:cNvGraphicFramePr>
          <p:nvPr/>
        </p:nvGraphicFramePr>
        <p:xfrm>
          <a:off x="6246739" y="4276036"/>
          <a:ext cx="5401923" cy="1307847"/>
        </p:xfrm>
        <a:graphic>
          <a:graphicData uri="http://schemas.openxmlformats.org/drawingml/2006/table">
            <a:tbl>
              <a:tblPr firstRow="1" firstCol="1" bandRow="1"/>
              <a:tblGrid>
                <a:gridCol w="1219886">
                  <a:extLst>
                    <a:ext uri="{9D8B030D-6E8A-4147-A177-3AD203B41FA5}">
                      <a16:colId xmlns:a16="http://schemas.microsoft.com/office/drawing/2014/main" val="3746261561"/>
                    </a:ext>
                  </a:extLst>
                </a:gridCol>
                <a:gridCol w="745611">
                  <a:extLst>
                    <a:ext uri="{9D8B030D-6E8A-4147-A177-3AD203B41FA5}">
                      <a16:colId xmlns:a16="http://schemas.microsoft.com/office/drawing/2014/main" val="268058873"/>
                    </a:ext>
                  </a:extLst>
                </a:gridCol>
                <a:gridCol w="959073">
                  <a:extLst>
                    <a:ext uri="{9D8B030D-6E8A-4147-A177-3AD203B41FA5}">
                      <a16:colId xmlns:a16="http://schemas.microsoft.com/office/drawing/2014/main" val="4269665086"/>
                    </a:ext>
                  </a:extLst>
                </a:gridCol>
                <a:gridCol w="799728">
                  <a:extLst>
                    <a:ext uri="{9D8B030D-6E8A-4147-A177-3AD203B41FA5}">
                      <a16:colId xmlns:a16="http://schemas.microsoft.com/office/drawing/2014/main" val="2302210176"/>
                    </a:ext>
                  </a:extLst>
                </a:gridCol>
                <a:gridCol w="850087">
                  <a:extLst>
                    <a:ext uri="{9D8B030D-6E8A-4147-A177-3AD203B41FA5}">
                      <a16:colId xmlns:a16="http://schemas.microsoft.com/office/drawing/2014/main" val="48528694"/>
                    </a:ext>
                  </a:extLst>
                </a:gridCol>
                <a:gridCol w="827538">
                  <a:extLst>
                    <a:ext uri="{9D8B030D-6E8A-4147-A177-3AD203B41FA5}">
                      <a16:colId xmlns:a16="http://schemas.microsoft.com/office/drawing/2014/main" val="2317436485"/>
                    </a:ext>
                  </a:extLst>
                </a:gridCol>
              </a:tblGrid>
              <a:tr h="57150">
                <a:tc>
                  <a:txBody>
                    <a:bodyPr/>
                    <a:lstStyle/>
                    <a:p>
                      <a:pPr algn="ctr">
                        <a:lnSpc>
                          <a:spcPct val="115000"/>
                        </a:lnSpc>
                        <a:spcAft>
                          <a:spcPts val="0"/>
                        </a:spcAft>
                      </a:pPr>
                      <a:r>
                        <a:rPr lang="es-ES" sz="1000" b="1">
                          <a:effectLst/>
                          <a:latin typeface="Arial Narrow" panose="020B0606020202030204" pitchFamily="34" charset="0"/>
                          <a:ea typeface="Times New Roman" panose="02020603050405020304" pitchFamily="18" charset="0"/>
                          <a:cs typeface="Arial" panose="020B0604020202020204" pitchFamily="34" charset="0"/>
                        </a:rPr>
                        <a:t>RANGO</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ctr">
                        <a:lnSpc>
                          <a:spcPct val="115000"/>
                        </a:lnSpc>
                        <a:spcAft>
                          <a:spcPts val="0"/>
                        </a:spcAft>
                      </a:pPr>
                      <a:r>
                        <a:rPr lang="es-ES" sz="10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&lt; 5000 m2</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ctr">
                        <a:lnSpc>
                          <a:spcPct val="115000"/>
                        </a:lnSpc>
                        <a:spcAft>
                          <a:spcPts val="0"/>
                        </a:spcAft>
                      </a:pPr>
                      <a:r>
                        <a:rPr lang="es-ES" sz="10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5000&lt;= Área Predio &lt; 1 Ha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ctr">
                        <a:lnSpc>
                          <a:spcPct val="115000"/>
                        </a:lnSpc>
                        <a:spcAft>
                          <a:spcPts val="0"/>
                        </a:spcAft>
                      </a:pPr>
                      <a:r>
                        <a:rPr lang="es-ES" sz="10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 Ha a 10 Ha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ctr">
                        <a:lnSpc>
                          <a:spcPct val="115000"/>
                        </a:lnSpc>
                        <a:spcAft>
                          <a:spcPts val="0"/>
                        </a:spcAft>
                      </a:pPr>
                      <a:r>
                        <a:rPr lang="es-ES" sz="10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10 Ha a 50 Ha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ctr">
                        <a:lnSpc>
                          <a:spcPct val="115000"/>
                        </a:lnSpc>
                        <a:spcAft>
                          <a:spcPts val="0"/>
                        </a:spcAft>
                      </a:pPr>
                      <a:r>
                        <a:rPr lang="es-ES" sz="100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50 Ha a 100 Ha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493966395"/>
                  </a:ext>
                </a:extLst>
              </a:tr>
              <a:tr h="174625">
                <a:tc>
                  <a:txBody>
                    <a:bodyPr/>
                    <a:lstStyle/>
                    <a:p>
                      <a:pPr>
                        <a:lnSpc>
                          <a:spcPct val="115000"/>
                        </a:lnSpc>
                        <a:spcAft>
                          <a:spcPts val="0"/>
                        </a:spcAft>
                      </a:pPr>
                      <a:r>
                        <a:rPr lang="es-ES" sz="95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VALOR DE LEVANTAMIETNO SIN IVA</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$6,555,375</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$8,083,333</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$13,103,929</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$26,688,000</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$32,000,000</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656374954"/>
                  </a:ext>
                </a:extLst>
              </a:tr>
              <a:tr h="232410">
                <a:tc>
                  <a:txBody>
                    <a:bodyPr/>
                    <a:lstStyle/>
                    <a:p>
                      <a:pPr>
                        <a:lnSpc>
                          <a:spcPct val="115000"/>
                        </a:lnSpc>
                        <a:spcAft>
                          <a:spcPts val="0"/>
                        </a:spcAft>
                      </a:pPr>
                      <a:r>
                        <a:rPr lang="es-ES" sz="950" b="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VALOR DE LEVANTAMIENTO IVA INCLUIDO</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$7,800,896</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$9,619,167</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$15,593,675</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$31,758,720</a:t>
                      </a:r>
                      <a:endParaRPr lang="es-CO"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r">
                        <a:lnSpc>
                          <a:spcPct val="115000"/>
                        </a:lnSpc>
                        <a:spcAft>
                          <a:spcPts val="0"/>
                        </a:spcAft>
                      </a:pPr>
                      <a:r>
                        <a:rPr lang="es-ES" sz="1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$38,080,000</a:t>
                      </a:r>
                      <a:endParaRPr lang="es-CO"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948954091"/>
                  </a:ext>
                </a:extLst>
              </a:tr>
            </a:tbl>
          </a:graphicData>
        </a:graphic>
      </p:graphicFrame>
    </p:spTree>
    <p:extLst>
      <p:ext uri="{BB962C8B-B14F-4D97-AF65-F5344CB8AC3E}">
        <p14:creationId xmlns:p14="http://schemas.microsoft.com/office/powerpoint/2010/main" val="2398191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5663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3. TERMINOS</a:t>
            </a:r>
            <a:endParaRPr lang="es-CO" sz="2800" b="1" dirty="0"/>
          </a:p>
        </p:txBody>
      </p:sp>
      <p:sp>
        <p:nvSpPr>
          <p:cNvPr id="10" name="CuadroTexto 9">
            <a:extLst>
              <a:ext uri="{FF2B5EF4-FFF2-40B4-BE49-F238E27FC236}">
                <a16:creationId xmlns:a16="http://schemas.microsoft.com/office/drawing/2014/main" id="{3D4B100E-191A-4EE1-B68C-025355845C47}"/>
              </a:ext>
            </a:extLst>
          </p:cNvPr>
          <p:cNvSpPr txBox="1"/>
          <p:nvPr/>
        </p:nvSpPr>
        <p:spPr>
          <a:xfrm>
            <a:off x="656257" y="1910882"/>
            <a:ext cx="10866784" cy="5078313"/>
          </a:xfrm>
          <a:prstGeom prst="rect">
            <a:avLst/>
          </a:prstGeom>
          <a:noFill/>
        </p:spPr>
        <p:txBody>
          <a:bodyPr wrap="square" rtlCol="0">
            <a:spAutoFit/>
          </a:bodyPr>
          <a:lstStyle/>
          <a:p>
            <a:pPr marL="285750" indent="-285750" algn="just">
              <a:buFont typeface="Arial" panose="020B0604020202020204" pitchFamily="34" charset="0"/>
              <a:buChar char="•"/>
            </a:pPr>
            <a:r>
              <a:rPr lang="es-ES" dirty="0">
                <a:solidFill>
                  <a:srgbClr val="000A8B"/>
                </a:solidFill>
              </a:rPr>
              <a:t>Presupuesto: El presupuesto asignado de conformidad con la Disponibilidad Presupuestal 2021 es de 2.500.000.000 (Dos Mil Quinientos Millones)  </a:t>
            </a:r>
          </a:p>
          <a:p>
            <a:pPr algn="just"/>
            <a:endParaRPr lang="es-ES" dirty="0">
              <a:solidFill>
                <a:srgbClr val="000A8B"/>
              </a:solidFill>
            </a:endParaRPr>
          </a:p>
          <a:p>
            <a:pPr marL="285750" indent="-285750" algn="just">
              <a:buFont typeface="Arial" panose="020B0604020202020204" pitchFamily="34" charset="0"/>
              <a:buChar char="•"/>
            </a:pPr>
            <a:r>
              <a:rPr lang="es-ES" dirty="0">
                <a:solidFill>
                  <a:srgbClr val="000A8B"/>
                </a:solidFill>
              </a:rPr>
              <a:t>Lugar de Ejecución: Todo el Territorio Nacional. </a:t>
            </a:r>
          </a:p>
          <a:p>
            <a:pPr marL="285750" indent="-285750" algn="just">
              <a:buFont typeface="Arial" panose="020B0604020202020204" pitchFamily="34" charset="0"/>
              <a:buChar char="•"/>
            </a:pPr>
            <a:endParaRPr lang="es-ES" dirty="0">
              <a:solidFill>
                <a:srgbClr val="000A8B"/>
              </a:solidFill>
            </a:endParaRPr>
          </a:p>
          <a:p>
            <a:pPr marL="285750" indent="-285750" algn="just">
              <a:buFont typeface="Arial" panose="020B0604020202020204" pitchFamily="34" charset="0"/>
              <a:buChar char="•"/>
            </a:pPr>
            <a:r>
              <a:rPr lang="es-ES" dirty="0">
                <a:solidFill>
                  <a:srgbClr val="000A8B"/>
                </a:solidFill>
              </a:rPr>
              <a:t>Experiencia: El postulante deberá aportar mínimo cinco (5) contratos donde se demuestre la experiencia en cada uno de los siguientes procesos: Gestión Predial, Levantamientos Topográficos, trámites de saneamiento predial y Reconocimiento de Construcciones.</a:t>
            </a:r>
            <a:endParaRPr lang="es-CO" dirty="0">
              <a:solidFill>
                <a:srgbClr val="000A8B"/>
              </a:solidFill>
            </a:endParaRPr>
          </a:p>
          <a:p>
            <a:pPr marL="285750" indent="-285750" algn="just">
              <a:buFont typeface="Arial" panose="020B0604020202020204" pitchFamily="34" charset="0"/>
              <a:buChar char="•"/>
            </a:pPr>
            <a:endParaRPr lang="es-ES" dirty="0">
              <a:solidFill>
                <a:srgbClr val="000A8B"/>
              </a:solidFill>
            </a:endParaRPr>
          </a:p>
          <a:p>
            <a:pPr marL="285750" indent="-285750" algn="just">
              <a:buFont typeface="Arial" panose="020B0604020202020204" pitchFamily="34" charset="0"/>
              <a:buChar char="•"/>
            </a:pPr>
            <a:r>
              <a:rPr lang="es-ES" dirty="0">
                <a:solidFill>
                  <a:srgbClr val="000A8B"/>
                </a:solidFill>
              </a:rPr>
              <a:t>Personal Requerido: </a:t>
            </a:r>
          </a:p>
          <a:p>
            <a:pPr marL="742950" lvl="1" indent="-285750" algn="just">
              <a:buFont typeface="Arial" panose="020B0604020202020204" pitchFamily="34" charset="0"/>
              <a:buChar char="•"/>
            </a:pPr>
            <a:r>
              <a:rPr lang="es-ES" dirty="0">
                <a:solidFill>
                  <a:srgbClr val="000A8B"/>
                </a:solidFill>
              </a:rPr>
              <a:t>Director General. </a:t>
            </a:r>
          </a:p>
          <a:p>
            <a:pPr marL="742950" lvl="1" indent="-285750" algn="just">
              <a:buFont typeface="Arial" panose="020B0604020202020204" pitchFamily="34" charset="0"/>
              <a:buChar char="•"/>
            </a:pPr>
            <a:r>
              <a:rPr lang="es-ES" dirty="0">
                <a:solidFill>
                  <a:srgbClr val="000A8B"/>
                </a:solidFill>
              </a:rPr>
              <a:t>Coordinador General. </a:t>
            </a:r>
          </a:p>
          <a:p>
            <a:pPr marL="742950" lvl="1" indent="-285750" algn="just">
              <a:buFont typeface="Arial" panose="020B0604020202020204" pitchFamily="34" charset="0"/>
              <a:buChar char="•"/>
            </a:pPr>
            <a:r>
              <a:rPr lang="es-ES" dirty="0">
                <a:solidFill>
                  <a:srgbClr val="000A8B"/>
                </a:solidFill>
              </a:rPr>
              <a:t>Profesional Predial. </a:t>
            </a:r>
          </a:p>
          <a:p>
            <a:pPr marL="742950" lvl="1" indent="-285750" algn="just">
              <a:buFont typeface="Arial" panose="020B0604020202020204" pitchFamily="34" charset="0"/>
              <a:buChar char="•"/>
            </a:pPr>
            <a:r>
              <a:rPr lang="es-ES" dirty="0">
                <a:solidFill>
                  <a:srgbClr val="000A8B"/>
                </a:solidFill>
              </a:rPr>
              <a:t>Abogado.</a:t>
            </a:r>
          </a:p>
          <a:p>
            <a:pPr marL="742950" lvl="1" indent="-285750" algn="just">
              <a:buFont typeface="Arial" panose="020B0604020202020204" pitchFamily="34" charset="0"/>
              <a:buChar char="•"/>
            </a:pPr>
            <a:r>
              <a:rPr lang="es-ES" dirty="0">
                <a:solidFill>
                  <a:srgbClr val="000A8B"/>
                </a:solidFill>
              </a:rPr>
              <a:t>Topógrafo. </a:t>
            </a:r>
          </a:p>
          <a:p>
            <a:pPr marL="742950" lvl="1" indent="-285750" algn="just">
              <a:buFont typeface="Arial" panose="020B0604020202020204" pitchFamily="34" charset="0"/>
              <a:buChar char="•"/>
            </a:pPr>
            <a:r>
              <a:rPr lang="es-ES" dirty="0">
                <a:solidFill>
                  <a:srgbClr val="000A8B"/>
                </a:solidFill>
              </a:rPr>
              <a:t>Arquitecto. </a:t>
            </a:r>
          </a:p>
          <a:p>
            <a:pPr algn="just"/>
            <a:endParaRPr lang="es-ES" dirty="0">
              <a:solidFill>
                <a:srgbClr val="000A8B"/>
              </a:solidFill>
            </a:endParaRPr>
          </a:p>
          <a:p>
            <a:pPr algn="just"/>
            <a:r>
              <a:rPr lang="es-ES" dirty="0">
                <a:solidFill>
                  <a:srgbClr val="000A8B"/>
                </a:solidFill>
              </a:rPr>
              <a:t>  </a:t>
            </a:r>
          </a:p>
        </p:txBody>
      </p:sp>
    </p:spTree>
    <p:extLst>
      <p:ext uri="{BB962C8B-B14F-4D97-AF65-F5344CB8AC3E}">
        <p14:creationId xmlns:p14="http://schemas.microsoft.com/office/powerpoint/2010/main" val="33970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t>SOLICITUD JUNTA DIRECTIVA </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508932" y="2113668"/>
            <a:ext cx="11305242" cy="399351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endParaRPr lang="es-ES" sz="2500" dirty="0">
              <a:solidFill>
                <a:schemeClr val="tx1"/>
              </a:solidFill>
            </a:endParaRPr>
          </a:p>
        </p:txBody>
      </p:sp>
      <p:sp>
        <p:nvSpPr>
          <p:cNvPr id="12" name="CuadroTexto 11">
            <a:extLst>
              <a:ext uri="{FF2B5EF4-FFF2-40B4-BE49-F238E27FC236}">
                <a16:creationId xmlns:a16="http://schemas.microsoft.com/office/drawing/2014/main" id="{656F1865-ED14-4CF3-AFF4-E4B4A5F09FFD}"/>
              </a:ext>
            </a:extLst>
          </p:cNvPr>
          <p:cNvSpPr txBox="1"/>
          <p:nvPr/>
        </p:nvSpPr>
        <p:spPr>
          <a:xfrm>
            <a:off x="656257" y="1910882"/>
            <a:ext cx="10866784" cy="923330"/>
          </a:xfrm>
          <a:prstGeom prst="rect">
            <a:avLst/>
          </a:prstGeom>
          <a:noFill/>
        </p:spPr>
        <p:txBody>
          <a:bodyPr wrap="square" rtlCol="0">
            <a:spAutoFit/>
          </a:bodyPr>
          <a:lstStyle/>
          <a:p>
            <a:pPr algn="just"/>
            <a:r>
              <a:rPr lang="es-ES" dirty="0">
                <a:solidFill>
                  <a:srgbClr val="000A8B"/>
                </a:solidFill>
              </a:rPr>
              <a:t>Autorizar la publicación para la “Conformación del Registro de firmas para el proceso Integral de Saneamiento Físico Catastral, sobre aquellos inmuebles urbanos y/o rurales localizados en todo el territorio nacional y que formen parte del inventario de SAE SAS”.   </a:t>
            </a:r>
          </a:p>
        </p:txBody>
      </p:sp>
      <p:graphicFrame>
        <p:nvGraphicFramePr>
          <p:cNvPr id="5" name="Tabla 4">
            <a:extLst>
              <a:ext uri="{FF2B5EF4-FFF2-40B4-BE49-F238E27FC236}">
                <a16:creationId xmlns:a16="http://schemas.microsoft.com/office/drawing/2014/main" id="{ED07A7DA-2FC3-46C0-BC08-95346DA573D8}"/>
              </a:ext>
            </a:extLst>
          </p:cNvPr>
          <p:cNvGraphicFramePr>
            <a:graphicFrameLocks noGrp="1"/>
          </p:cNvGraphicFramePr>
          <p:nvPr/>
        </p:nvGraphicFramePr>
        <p:xfrm>
          <a:off x="2012949" y="2851464"/>
          <a:ext cx="8153400" cy="3238500"/>
        </p:xfrm>
        <a:graphic>
          <a:graphicData uri="http://schemas.openxmlformats.org/drawingml/2006/table">
            <a:tbl>
              <a:tblPr/>
              <a:tblGrid>
                <a:gridCol w="3897382">
                  <a:extLst>
                    <a:ext uri="{9D8B030D-6E8A-4147-A177-3AD203B41FA5}">
                      <a16:colId xmlns:a16="http://schemas.microsoft.com/office/drawing/2014/main" val="3609215829"/>
                    </a:ext>
                  </a:extLst>
                </a:gridCol>
                <a:gridCol w="447501">
                  <a:extLst>
                    <a:ext uri="{9D8B030D-6E8A-4147-A177-3AD203B41FA5}">
                      <a16:colId xmlns:a16="http://schemas.microsoft.com/office/drawing/2014/main" val="1260147859"/>
                    </a:ext>
                  </a:extLst>
                </a:gridCol>
                <a:gridCol w="238032">
                  <a:extLst>
                    <a:ext uri="{9D8B030D-6E8A-4147-A177-3AD203B41FA5}">
                      <a16:colId xmlns:a16="http://schemas.microsoft.com/office/drawing/2014/main" val="3990440504"/>
                    </a:ext>
                  </a:extLst>
                </a:gridCol>
                <a:gridCol w="238032">
                  <a:extLst>
                    <a:ext uri="{9D8B030D-6E8A-4147-A177-3AD203B41FA5}">
                      <a16:colId xmlns:a16="http://schemas.microsoft.com/office/drawing/2014/main" val="2995902316"/>
                    </a:ext>
                  </a:extLst>
                </a:gridCol>
                <a:gridCol w="266596">
                  <a:extLst>
                    <a:ext uri="{9D8B030D-6E8A-4147-A177-3AD203B41FA5}">
                      <a16:colId xmlns:a16="http://schemas.microsoft.com/office/drawing/2014/main" val="854929083"/>
                    </a:ext>
                  </a:extLst>
                </a:gridCol>
                <a:gridCol w="285639">
                  <a:extLst>
                    <a:ext uri="{9D8B030D-6E8A-4147-A177-3AD203B41FA5}">
                      <a16:colId xmlns:a16="http://schemas.microsoft.com/office/drawing/2014/main" val="1459318964"/>
                    </a:ext>
                  </a:extLst>
                </a:gridCol>
                <a:gridCol w="257075">
                  <a:extLst>
                    <a:ext uri="{9D8B030D-6E8A-4147-A177-3AD203B41FA5}">
                      <a16:colId xmlns:a16="http://schemas.microsoft.com/office/drawing/2014/main" val="3400145859"/>
                    </a:ext>
                  </a:extLst>
                </a:gridCol>
                <a:gridCol w="266596">
                  <a:extLst>
                    <a:ext uri="{9D8B030D-6E8A-4147-A177-3AD203B41FA5}">
                      <a16:colId xmlns:a16="http://schemas.microsoft.com/office/drawing/2014/main" val="405317781"/>
                    </a:ext>
                  </a:extLst>
                </a:gridCol>
                <a:gridCol w="295160">
                  <a:extLst>
                    <a:ext uri="{9D8B030D-6E8A-4147-A177-3AD203B41FA5}">
                      <a16:colId xmlns:a16="http://schemas.microsoft.com/office/drawing/2014/main" val="3667029103"/>
                    </a:ext>
                  </a:extLst>
                </a:gridCol>
                <a:gridCol w="257075">
                  <a:extLst>
                    <a:ext uri="{9D8B030D-6E8A-4147-A177-3AD203B41FA5}">
                      <a16:colId xmlns:a16="http://schemas.microsoft.com/office/drawing/2014/main" val="902305154"/>
                    </a:ext>
                  </a:extLst>
                </a:gridCol>
                <a:gridCol w="238032">
                  <a:extLst>
                    <a:ext uri="{9D8B030D-6E8A-4147-A177-3AD203B41FA5}">
                      <a16:colId xmlns:a16="http://schemas.microsoft.com/office/drawing/2014/main" val="2160479469"/>
                    </a:ext>
                  </a:extLst>
                </a:gridCol>
                <a:gridCol w="199947">
                  <a:extLst>
                    <a:ext uri="{9D8B030D-6E8A-4147-A177-3AD203B41FA5}">
                      <a16:colId xmlns:a16="http://schemas.microsoft.com/office/drawing/2014/main" val="325853587"/>
                    </a:ext>
                  </a:extLst>
                </a:gridCol>
                <a:gridCol w="209468">
                  <a:extLst>
                    <a:ext uri="{9D8B030D-6E8A-4147-A177-3AD203B41FA5}">
                      <a16:colId xmlns:a16="http://schemas.microsoft.com/office/drawing/2014/main" val="2121760883"/>
                    </a:ext>
                  </a:extLst>
                </a:gridCol>
                <a:gridCol w="218990">
                  <a:extLst>
                    <a:ext uri="{9D8B030D-6E8A-4147-A177-3AD203B41FA5}">
                      <a16:colId xmlns:a16="http://schemas.microsoft.com/office/drawing/2014/main" val="1597064425"/>
                    </a:ext>
                  </a:extLst>
                </a:gridCol>
                <a:gridCol w="180905">
                  <a:extLst>
                    <a:ext uri="{9D8B030D-6E8A-4147-A177-3AD203B41FA5}">
                      <a16:colId xmlns:a16="http://schemas.microsoft.com/office/drawing/2014/main" val="1913971568"/>
                    </a:ext>
                  </a:extLst>
                </a:gridCol>
                <a:gridCol w="218990">
                  <a:extLst>
                    <a:ext uri="{9D8B030D-6E8A-4147-A177-3AD203B41FA5}">
                      <a16:colId xmlns:a16="http://schemas.microsoft.com/office/drawing/2014/main" val="175705355"/>
                    </a:ext>
                  </a:extLst>
                </a:gridCol>
                <a:gridCol w="218990">
                  <a:extLst>
                    <a:ext uri="{9D8B030D-6E8A-4147-A177-3AD203B41FA5}">
                      <a16:colId xmlns:a16="http://schemas.microsoft.com/office/drawing/2014/main" val="1143076971"/>
                    </a:ext>
                  </a:extLst>
                </a:gridCol>
                <a:gridCol w="218990">
                  <a:extLst>
                    <a:ext uri="{9D8B030D-6E8A-4147-A177-3AD203B41FA5}">
                      <a16:colId xmlns:a16="http://schemas.microsoft.com/office/drawing/2014/main" val="1862386156"/>
                    </a:ext>
                  </a:extLst>
                </a:gridCol>
              </a:tblGrid>
              <a:tr h="190500">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gridSpan="4">
                  <a:txBody>
                    <a:bodyPr/>
                    <a:lstStyle/>
                    <a:p>
                      <a:pPr algn="ctr" fontAlgn="b"/>
                      <a:r>
                        <a:rPr lang="es-CO" sz="1100" b="1" i="0" u="none" strike="noStrike">
                          <a:solidFill>
                            <a:srgbClr val="000000"/>
                          </a:solidFill>
                          <a:effectLst/>
                          <a:latin typeface="Calibri" panose="020F0502020204030204" pitchFamily="34" charset="0"/>
                        </a:rPr>
                        <a:t>Noviembre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gridSpan="4">
                  <a:txBody>
                    <a:bodyPr/>
                    <a:lstStyle/>
                    <a:p>
                      <a:pPr algn="ctr" fontAlgn="b"/>
                      <a:r>
                        <a:rPr lang="es-CO" sz="1100" b="1" i="0" u="none" strike="noStrike">
                          <a:solidFill>
                            <a:srgbClr val="000000"/>
                          </a:solidFill>
                          <a:effectLst/>
                          <a:latin typeface="Calibri" panose="020F0502020204030204" pitchFamily="34" charset="0"/>
                        </a:rPr>
                        <a:t>Diciembre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gridSpan="4">
                  <a:txBody>
                    <a:bodyPr/>
                    <a:lstStyle/>
                    <a:p>
                      <a:pPr algn="ctr" fontAlgn="b"/>
                      <a:r>
                        <a:rPr lang="es-CO" sz="1100" b="1" i="0" u="none" strike="noStrike">
                          <a:solidFill>
                            <a:srgbClr val="000000"/>
                          </a:solidFill>
                          <a:effectLst/>
                          <a:latin typeface="Calibri" panose="020F0502020204030204" pitchFamily="34" charset="0"/>
                        </a:rPr>
                        <a:t>ENERO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gridSpan="4">
                  <a:txBody>
                    <a:bodyPr/>
                    <a:lstStyle/>
                    <a:p>
                      <a:pPr algn="ctr" fontAlgn="b"/>
                      <a:r>
                        <a:rPr lang="es-CO" sz="1100" b="1" i="0" u="none" strike="noStrike">
                          <a:solidFill>
                            <a:srgbClr val="000000"/>
                          </a:solidFill>
                          <a:effectLst/>
                          <a:latin typeface="Calibri" panose="020F0502020204030204" pitchFamily="34" charset="0"/>
                        </a:rPr>
                        <a:t>FEBRERO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805173239"/>
                  </a:ext>
                </a:extLst>
              </a:tr>
              <a:tr h="190500">
                <a:tc>
                  <a:txBody>
                    <a:bodyPr/>
                    <a:lstStyle/>
                    <a:p>
                      <a:pPr algn="l" fontAlgn="b"/>
                      <a:r>
                        <a:rPr lang="es-CO" sz="1100" b="1" i="0" u="none" strike="noStrike">
                          <a:solidFill>
                            <a:srgbClr val="000000"/>
                          </a:solidFill>
                          <a:effectLst/>
                          <a:latin typeface="Calibri" panose="020F0502020204030204" pitchFamily="34" charset="0"/>
                        </a:rPr>
                        <a:t>ACTIVIDADES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1534010"/>
                  </a:ext>
                </a:extLst>
              </a:tr>
              <a:tr h="190500">
                <a:tc>
                  <a:txBody>
                    <a:bodyPr/>
                    <a:lstStyle/>
                    <a:p>
                      <a:pPr algn="l" fontAlgn="b"/>
                      <a:r>
                        <a:rPr lang="es-CO" sz="1100" b="0" i="0" u="none" strike="noStrike">
                          <a:solidFill>
                            <a:srgbClr val="000000"/>
                          </a:solidFill>
                          <a:effectLst/>
                          <a:latin typeface="Calibri" panose="020F0502020204030204" pitchFamily="34" charset="0"/>
                        </a:rPr>
                        <a:t>ESTRUCTURACIÓN TÉCNICA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1480102"/>
                  </a:ext>
                </a:extLst>
              </a:tr>
              <a:tr h="190500">
                <a:tc>
                  <a:txBody>
                    <a:bodyPr/>
                    <a:lstStyle/>
                    <a:p>
                      <a:pPr algn="l" fontAlgn="b"/>
                      <a:r>
                        <a:rPr lang="es-CO" sz="1100" b="0" i="0" u="none" strike="noStrike">
                          <a:solidFill>
                            <a:srgbClr val="000000"/>
                          </a:solidFill>
                          <a:effectLst/>
                          <a:latin typeface="Calibri" panose="020F0502020204030204" pitchFamily="34" charset="0"/>
                        </a:rPr>
                        <a:t>Requisitos de experiencia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7692219"/>
                  </a:ext>
                </a:extLst>
              </a:tr>
              <a:tr h="190500">
                <a:tc>
                  <a:txBody>
                    <a:bodyPr/>
                    <a:lstStyle/>
                    <a:p>
                      <a:pPr algn="l" fontAlgn="b"/>
                      <a:r>
                        <a:rPr lang="es-CO" sz="1100" b="0" i="0" u="none" strike="noStrike">
                          <a:solidFill>
                            <a:srgbClr val="000000"/>
                          </a:solidFill>
                          <a:effectLst/>
                          <a:latin typeface="Calibri" panose="020F0502020204030204" pitchFamily="34" charset="0"/>
                        </a:rPr>
                        <a:t>Actividades y procesos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4944479"/>
                  </a:ext>
                </a:extLst>
              </a:tr>
              <a:tr h="190500">
                <a:tc>
                  <a:txBody>
                    <a:bodyPr/>
                    <a:lstStyle/>
                    <a:p>
                      <a:pPr algn="l" fontAlgn="b"/>
                      <a:r>
                        <a:rPr lang="es-CO" sz="1100" b="0" i="0" u="none" strike="noStrike">
                          <a:solidFill>
                            <a:srgbClr val="000000"/>
                          </a:solidFill>
                          <a:effectLst/>
                          <a:latin typeface="Calibri" panose="020F0502020204030204" pitchFamily="34" charset="0"/>
                        </a:rPr>
                        <a:t>Obligaciones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161705"/>
                  </a:ext>
                </a:extLst>
              </a:tr>
              <a:tr h="190500">
                <a:tc>
                  <a:txBody>
                    <a:bodyPr/>
                    <a:lstStyle/>
                    <a:p>
                      <a:pPr algn="l" fontAlgn="b"/>
                      <a:r>
                        <a:rPr lang="es-CO" sz="1100" b="0" i="0" u="none" strike="noStrike">
                          <a:solidFill>
                            <a:srgbClr val="000000"/>
                          </a:solidFill>
                          <a:effectLst/>
                          <a:latin typeface="Calibri" panose="020F0502020204030204" pitchFamily="34" charset="0"/>
                        </a:rPr>
                        <a:t>Cláusulas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871853"/>
                  </a:ext>
                </a:extLst>
              </a:tr>
              <a:tr h="190500">
                <a:tc>
                  <a:txBody>
                    <a:bodyPr/>
                    <a:lstStyle/>
                    <a:p>
                      <a:pPr algn="l" fontAlgn="b"/>
                      <a:r>
                        <a:rPr lang="es-CO" sz="1100" b="0" i="0" u="none" strike="noStrike">
                          <a:solidFill>
                            <a:srgbClr val="000000"/>
                          </a:solidFill>
                          <a:effectLst/>
                          <a:latin typeface="Calibri" panose="020F0502020204030204" pitchFamily="34" charset="0"/>
                        </a:rPr>
                        <a:t>COTIZACIÓN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010084"/>
                  </a:ext>
                </a:extLst>
              </a:tr>
              <a:tr h="190500">
                <a:tc>
                  <a:txBody>
                    <a:bodyPr/>
                    <a:lstStyle/>
                    <a:p>
                      <a:pPr algn="l" fontAlgn="b"/>
                      <a:r>
                        <a:rPr lang="es-CO" sz="1100" b="0" i="0" u="none" strike="noStrike">
                          <a:solidFill>
                            <a:srgbClr val="000000"/>
                          </a:solidFill>
                          <a:effectLst/>
                          <a:latin typeface="Calibri" panose="020F0502020204030204" pitchFamily="34" charset="0"/>
                        </a:rPr>
                        <a:t>ESTUDIO DE MERCADO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581422"/>
                  </a:ext>
                </a:extLst>
              </a:tr>
              <a:tr h="190500">
                <a:tc>
                  <a:txBody>
                    <a:bodyPr/>
                    <a:lstStyle/>
                    <a:p>
                      <a:pPr algn="l" fontAlgn="b"/>
                      <a:r>
                        <a:rPr lang="es-CO" sz="1100" b="0" i="0" u="none" strike="noStrike">
                          <a:solidFill>
                            <a:srgbClr val="000000"/>
                          </a:solidFill>
                          <a:effectLst/>
                          <a:latin typeface="Calibri" panose="020F0502020204030204" pitchFamily="34" charset="0"/>
                        </a:rPr>
                        <a:t>ESTUDIOS PREVIOS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467152"/>
                  </a:ext>
                </a:extLst>
              </a:tr>
              <a:tr h="190500">
                <a:tc>
                  <a:txBody>
                    <a:bodyPr/>
                    <a:lstStyle/>
                    <a:p>
                      <a:pPr algn="l" fontAlgn="b"/>
                      <a:r>
                        <a:rPr lang="es-CO" sz="1100" b="0" i="0" u="none" strike="noStrike">
                          <a:solidFill>
                            <a:srgbClr val="000000"/>
                          </a:solidFill>
                          <a:effectLst/>
                          <a:latin typeface="Calibri" panose="020F0502020204030204" pitchFamily="34" charset="0"/>
                        </a:rPr>
                        <a:t>AJUSTES FINALES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8862470"/>
                  </a:ext>
                </a:extLst>
              </a:tr>
              <a:tr h="190500">
                <a:tc>
                  <a:txBody>
                    <a:bodyPr/>
                    <a:lstStyle/>
                    <a:p>
                      <a:pPr algn="l" fontAlgn="b"/>
                      <a:r>
                        <a:rPr lang="es-CO" sz="1100" b="0" i="0" u="none" strike="noStrike">
                          <a:solidFill>
                            <a:srgbClr val="000000"/>
                          </a:solidFill>
                          <a:effectLst/>
                          <a:latin typeface="Calibri" panose="020F0502020204030204" pitchFamily="34" charset="0"/>
                        </a:rPr>
                        <a:t>PUBLICACIÓN PROCESO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863468"/>
                  </a:ext>
                </a:extLst>
              </a:tr>
              <a:tr h="190500">
                <a:tc>
                  <a:txBody>
                    <a:bodyPr/>
                    <a:lstStyle/>
                    <a:p>
                      <a:pPr algn="l" fontAlgn="b"/>
                      <a:r>
                        <a:rPr lang="es-CO" sz="1100" b="0" i="0" u="none" strike="noStrike">
                          <a:solidFill>
                            <a:srgbClr val="000000"/>
                          </a:solidFill>
                          <a:effectLst/>
                          <a:latin typeface="Calibri" panose="020F0502020204030204" pitchFamily="34" charset="0"/>
                        </a:rPr>
                        <a:t>OBSERVACIONES DE LOS TÉRMINOS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2327709"/>
                  </a:ext>
                </a:extLst>
              </a:tr>
              <a:tr h="190500">
                <a:tc>
                  <a:txBody>
                    <a:bodyPr/>
                    <a:lstStyle/>
                    <a:p>
                      <a:pPr algn="l" fontAlgn="b"/>
                      <a:r>
                        <a:rPr lang="es-ES" sz="1100" b="0" i="0" u="none" strike="noStrike">
                          <a:solidFill>
                            <a:srgbClr val="000000"/>
                          </a:solidFill>
                          <a:effectLst/>
                          <a:latin typeface="Calibri" panose="020F0502020204030204" pitchFamily="34" charset="0"/>
                        </a:rPr>
                        <a:t>REVISIÓN DE OBSERVACIONES Y RESPUESTA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1616455"/>
                  </a:ext>
                </a:extLst>
              </a:tr>
              <a:tr h="190500">
                <a:tc>
                  <a:txBody>
                    <a:bodyPr/>
                    <a:lstStyle/>
                    <a:p>
                      <a:pPr algn="l" fontAlgn="b"/>
                      <a:r>
                        <a:rPr lang="es-ES" sz="1100" b="0" i="0" u="none" strike="noStrike">
                          <a:solidFill>
                            <a:srgbClr val="000000"/>
                          </a:solidFill>
                          <a:effectLst/>
                          <a:latin typeface="Calibri" panose="020F0502020204030204" pitchFamily="34" charset="0"/>
                        </a:rPr>
                        <a:t>PUBLICACIÓN TÉRMINOS DEFINITIVOS Y CIERRE CONVOCATORIA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1614222"/>
                  </a:ext>
                </a:extLst>
              </a:tr>
              <a:tr h="190500">
                <a:tc>
                  <a:txBody>
                    <a:bodyPr/>
                    <a:lstStyle/>
                    <a:p>
                      <a:pPr algn="l" fontAlgn="b"/>
                      <a:r>
                        <a:rPr lang="es-CO" sz="1100" b="0" i="0" u="none" strike="noStrike">
                          <a:solidFill>
                            <a:srgbClr val="000000"/>
                          </a:solidFill>
                          <a:effectLst/>
                          <a:latin typeface="Calibri" panose="020F0502020204030204" pitchFamily="34" charset="0"/>
                        </a:rPr>
                        <a:t>AJUSTE DE DOCUMENTOS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008205"/>
                  </a:ext>
                </a:extLst>
              </a:tr>
              <a:tr h="190500">
                <a:tc>
                  <a:txBody>
                    <a:bodyPr/>
                    <a:lstStyle/>
                    <a:p>
                      <a:pPr algn="l" fontAlgn="b"/>
                      <a:r>
                        <a:rPr lang="es-CO" sz="1100" b="0" i="0" u="none" strike="noStrike">
                          <a:solidFill>
                            <a:srgbClr val="000000"/>
                          </a:solidFill>
                          <a:effectLst/>
                          <a:latin typeface="Calibri" panose="020F0502020204030204" pitchFamily="34" charset="0"/>
                        </a:rPr>
                        <a:t>PUBLICACIÓN RESULTADOS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648994"/>
                  </a:ext>
                </a:extLst>
              </a:tr>
            </a:tbl>
          </a:graphicData>
        </a:graphic>
      </p:graphicFrame>
    </p:spTree>
    <p:extLst>
      <p:ext uri="{BB962C8B-B14F-4D97-AF65-F5344CB8AC3E}">
        <p14:creationId xmlns:p14="http://schemas.microsoft.com/office/powerpoint/2010/main" val="1576399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1446550"/>
          </a:xfrm>
          <a:prstGeom prst="rect">
            <a:avLst/>
          </a:prstGeom>
          <a:noFill/>
        </p:spPr>
        <p:txBody>
          <a:bodyPr wrap="square" rtlCol="0">
            <a:spAutoFit/>
          </a:bodyPr>
          <a:lstStyle/>
          <a:p>
            <a:pPr algn="ctr"/>
            <a:r>
              <a:rPr lang="es-ES" sz="4800" b="1" dirty="0">
                <a:solidFill>
                  <a:srgbClr val="002060"/>
                </a:solidFill>
              </a:rPr>
              <a:t>5. INDICADORES DE GESTIÓN. </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23285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45CDC1-D749-104D-B80F-F95CCEF06BEE}"/>
              </a:ext>
            </a:extLst>
          </p:cNvPr>
          <p:cNvSpPr/>
          <p:nvPr/>
        </p:nvSpPr>
        <p:spPr>
          <a:xfrm>
            <a:off x="1" y="0"/>
            <a:ext cx="12192000" cy="6858000"/>
          </a:xfrm>
          <a:prstGeom prst="rect">
            <a:avLst/>
          </a:prstGeom>
          <a:solidFill>
            <a:srgbClr val="7779A9"/>
          </a:solidFill>
          <a:ln>
            <a:solidFill>
              <a:srgbClr val="313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O"/>
          </a:p>
        </p:txBody>
      </p:sp>
      <p:pic>
        <p:nvPicPr>
          <p:cNvPr id="8" name="Picture 7">
            <a:extLst>
              <a:ext uri="{FF2B5EF4-FFF2-40B4-BE49-F238E27FC236}">
                <a16:creationId xmlns:a16="http://schemas.microsoft.com/office/drawing/2014/main" id="{9AD85A92-F669-8C47-941F-127EE32F03B8}"/>
              </a:ext>
            </a:extLst>
          </p:cNvPr>
          <p:cNvPicPr>
            <a:picLocks noChangeAspect="1"/>
          </p:cNvPicPr>
          <p:nvPr/>
        </p:nvPicPr>
        <p:blipFill rotWithShape="1">
          <a:blip r:embed="rId3"/>
          <a:srcRect l="59124" t="27774" r="30627" b="16400"/>
          <a:stretch/>
        </p:blipFill>
        <p:spPr>
          <a:xfrm>
            <a:off x="2350" y="368894"/>
            <a:ext cx="2144439" cy="6570922"/>
          </a:xfrm>
          <a:prstGeom prst="rect">
            <a:avLst/>
          </a:prstGeom>
        </p:spPr>
      </p:pic>
      <p:sp>
        <p:nvSpPr>
          <p:cNvPr id="5" name="CuadroTexto 4"/>
          <p:cNvSpPr txBox="1"/>
          <p:nvPr/>
        </p:nvSpPr>
        <p:spPr>
          <a:xfrm>
            <a:off x="1559152" y="1842105"/>
            <a:ext cx="10096228" cy="2862322"/>
          </a:xfrm>
          <a:prstGeom prst="rect">
            <a:avLst/>
          </a:prstGeom>
          <a:noFill/>
        </p:spPr>
        <p:txBody>
          <a:bodyPr wrap="square" rtlCol="0">
            <a:spAutoFit/>
          </a:bodyPr>
          <a:lstStyle/>
          <a:p>
            <a:r>
              <a:rPr lang="es-MX" sz="4800">
                <a:solidFill>
                  <a:schemeClr val="bg1"/>
                </a:solidFill>
                <a:latin typeface="Verdana" panose="020B0604030504040204" pitchFamily="34" charset="0"/>
                <a:ea typeface="Verdana" panose="020B0604030504040204" pitchFamily="34" charset="0"/>
                <a:cs typeface="Verdana" panose="020B0604030504040204" pitchFamily="34" charset="0"/>
              </a:rPr>
              <a:t>CIFRAS E INDICADORES DE UN</a:t>
            </a:r>
            <a:r>
              <a:rPr lang="es-MX" sz="6000" b="1">
                <a:solidFill>
                  <a:schemeClr val="bg1"/>
                </a:solidFill>
                <a:latin typeface="Verdana" panose="020B0604030504040204" pitchFamily="34" charset="0"/>
                <a:ea typeface="Verdana" panose="020B0604030504040204" pitchFamily="34" charset="0"/>
                <a:cs typeface="Verdana" panose="020B0604030504040204" pitchFamily="34" charset="0"/>
              </a:rPr>
              <a:t> CRECIMIENTO CON TRANSPARENCIA</a:t>
            </a:r>
            <a:endParaRPr lang="es-CO" sz="60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2" descr="Graphical user interface&#10;&#10;Description automatically generated">
            <a:extLst>
              <a:ext uri="{FF2B5EF4-FFF2-40B4-BE49-F238E27FC236}">
                <a16:creationId xmlns:a16="http://schemas.microsoft.com/office/drawing/2014/main" id="{E5CBF7C4-20D3-F945-94C2-157627D7BF0F}"/>
              </a:ext>
            </a:extLst>
          </p:cNvPr>
          <p:cNvPicPr>
            <a:picLocks noChangeAspect="1"/>
          </p:cNvPicPr>
          <p:nvPr/>
        </p:nvPicPr>
        <p:blipFill>
          <a:blip r:embed="rId4"/>
          <a:stretch>
            <a:fillRect/>
          </a:stretch>
        </p:blipFill>
        <p:spPr>
          <a:xfrm>
            <a:off x="10045211" y="5801748"/>
            <a:ext cx="2144439" cy="1206247"/>
          </a:xfrm>
          <a:prstGeom prst="rect">
            <a:avLst/>
          </a:prstGeom>
        </p:spPr>
      </p:pic>
      <p:pic>
        <p:nvPicPr>
          <p:cNvPr id="9" name="Gráfico 8">
            <a:extLst>
              <a:ext uri="{FF2B5EF4-FFF2-40B4-BE49-F238E27FC236}">
                <a16:creationId xmlns:a16="http://schemas.microsoft.com/office/drawing/2014/main" id="{47E141D2-4D79-4B4F-8DCA-C8755A5B6D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6177638"/>
            <a:ext cx="3302000" cy="557300"/>
          </a:xfrm>
          <a:prstGeom prst="rect">
            <a:avLst/>
          </a:prstGeom>
        </p:spPr>
      </p:pic>
    </p:spTree>
    <p:extLst>
      <p:ext uri="{BB962C8B-B14F-4D97-AF65-F5344CB8AC3E}">
        <p14:creationId xmlns:p14="http://schemas.microsoft.com/office/powerpoint/2010/main" val="3427482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EEFE4D0-169A-4B43-BF30-EE2B1A6AF53A}"/>
              </a:ext>
            </a:extLst>
          </p:cNvPr>
          <p:cNvSpPr txBox="1"/>
          <p:nvPr/>
        </p:nvSpPr>
        <p:spPr>
          <a:xfrm>
            <a:off x="2203424" y="1170576"/>
            <a:ext cx="7287404"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CO" dirty="0">
                <a:solidFill>
                  <a:schemeClr val="tx1"/>
                </a:solidFill>
                <a:latin typeface="Verdana" panose="020B0604030504040204" pitchFamily="34" charset="0"/>
                <a:ea typeface="Verdana" panose="020B0604030504040204" pitchFamily="34" charset="0"/>
                <a:cs typeface="Verdana" panose="020B0604030504040204" pitchFamily="34" charset="0"/>
              </a:rPr>
              <a:t>Ingresos Corrientes y de Capital</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230417" y="1908416"/>
            <a:ext cx="1532702"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12704" y="6610522"/>
            <a:ext cx="4204854" cy="261610"/>
          </a:xfrm>
          <a:prstGeom prst="rect">
            <a:avLst/>
          </a:prstGeom>
          <a:noFill/>
        </p:spPr>
        <p:txBody>
          <a:bodyPr wrap="square" rtlCol="0">
            <a:spAutoFit/>
          </a:bodyPr>
          <a:lstStyle/>
          <a:p>
            <a:r>
              <a:rPr lang="es-CO" sz="1100" i="1" dirty="0">
                <a:solidFill>
                  <a:schemeClr val="bg1">
                    <a:lumMod val="85000"/>
                  </a:schemeClr>
                </a:solidFill>
              </a:rPr>
              <a:t>Fuente: Gerencia Financiera / Corte 13 de Diciembre de 2020</a:t>
            </a:r>
          </a:p>
        </p:txBody>
      </p:sp>
      <p:sp>
        <p:nvSpPr>
          <p:cNvPr id="10" name="CuadroTexto 9">
            <a:extLst>
              <a:ext uri="{FF2B5EF4-FFF2-40B4-BE49-F238E27FC236}">
                <a16:creationId xmlns:a16="http://schemas.microsoft.com/office/drawing/2014/main" id="{E599C58C-3ED7-4493-BBE6-4BF5C5F52C37}"/>
              </a:ext>
            </a:extLst>
          </p:cNvPr>
          <p:cNvSpPr txBox="1"/>
          <p:nvPr/>
        </p:nvSpPr>
        <p:spPr>
          <a:xfrm>
            <a:off x="10152222" y="282242"/>
            <a:ext cx="177409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r>
              <a:rPr kumimoji="0" lang="es-CO" sz="36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339.032</a:t>
            </a:r>
          </a:p>
        </p:txBody>
      </p:sp>
      <p:pic>
        <p:nvPicPr>
          <p:cNvPr id="1026" name="Picture 2" descr="línea de meta icono premium">
            <a:extLst>
              <a:ext uri="{FF2B5EF4-FFF2-40B4-BE49-F238E27FC236}">
                <a16:creationId xmlns:a16="http://schemas.microsoft.com/office/drawing/2014/main" id="{A976077C-623C-44B3-A3FA-26FDABBCB57C}"/>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9243182" y="180679"/>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0D0FEE3-F277-403B-8076-EE1E7A9DB499}"/>
              </a:ext>
            </a:extLst>
          </p:cNvPr>
          <p:cNvSpPr txBox="1"/>
          <p:nvPr/>
        </p:nvSpPr>
        <p:spPr>
          <a:xfrm>
            <a:off x="10689210" y="739146"/>
            <a:ext cx="1415865"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$19.679</a:t>
            </a:r>
          </a:p>
        </p:txBody>
      </p:sp>
      <p:sp>
        <p:nvSpPr>
          <p:cNvPr id="19" name="Rectángulo 18">
            <a:extLst>
              <a:ext uri="{FF2B5EF4-FFF2-40B4-BE49-F238E27FC236}">
                <a16:creationId xmlns:a16="http://schemas.microsoft.com/office/drawing/2014/main" id="{5ABC5F17-A5B6-7E48-9A12-DEDC335113BA}"/>
              </a:ext>
            </a:extLst>
          </p:cNvPr>
          <p:cNvSpPr/>
          <p:nvPr/>
        </p:nvSpPr>
        <p:spPr>
          <a:xfrm>
            <a:off x="9625263" y="1139256"/>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7" name="Conector recto de flecha 26">
            <a:extLst>
              <a:ext uri="{FF2B5EF4-FFF2-40B4-BE49-F238E27FC236}">
                <a16:creationId xmlns:a16="http://schemas.microsoft.com/office/drawing/2014/main" id="{12CE3DA2-CCE7-D540-87F3-C76FD2B20DA9}"/>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DE99CD33-2395-41AA-BFD4-FD5CDDD28C2F}"/>
              </a:ext>
            </a:extLst>
          </p:cNvPr>
          <p:cNvSpPr txBox="1"/>
          <p:nvPr/>
        </p:nvSpPr>
        <p:spPr>
          <a:xfrm>
            <a:off x="7837778" y="2526439"/>
            <a:ext cx="1937283" cy="400110"/>
          </a:xfrm>
          <a:prstGeom prst="rect">
            <a:avLst/>
          </a:prstGeom>
          <a:noFill/>
        </p:spPr>
        <p:txBody>
          <a:bodyPr wrap="square" rtlCol="0">
            <a:spAutoFit/>
          </a:bodyPr>
          <a:lstStyle/>
          <a:p>
            <a:r>
              <a:rPr lang="es-ES" sz="2000" b="1" dirty="0">
                <a:solidFill>
                  <a:schemeClr val="bg1"/>
                </a:solidFill>
              </a:rPr>
              <a:t>RECURSOS 2020</a:t>
            </a:r>
            <a:endParaRPr lang="es-CO" sz="2000" b="1" dirty="0">
              <a:solidFill>
                <a:schemeClr val="bg1"/>
              </a:solidFill>
            </a:endParaRPr>
          </a:p>
        </p:txBody>
      </p:sp>
      <p:graphicFrame>
        <p:nvGraphicFramePr>
          <p:cNvPr id="16" name="Gráfico 15">
            <a:extLst>
              <a:ext uri="{FF2B5EF4-FFF2-40B4-BE49-F238E27FC236}">
                <a16:creationId xmlns:a16="http://schemas.microsoft.com/office/drawing/2014/main" id="{2E72FB04-9C12-46D3-B0DC-7B0EA00F2F06}"/>
              </a:ext>
            </a:extLst>
          </p:cNvPr>
          <p:cNvGraphicFramePr>
            <a:graphicFrameLocks/>
          </p:cNvGraphicFramePr>
          <p:nvPr>
            <p:extLst>
              <p:ext uri="{D42A27DB-BD31-4B8C-83A1-F6EECF244321}">
                <p14:modId xmlns:p14="http://schemas.microsoft.com/office/powerpoint/2010/main" val="199495884"/>
              </p:ext>
            </p:extLst>
          </p:nvPr>
        </p:nvGraphicFramePr>
        <p:xfrm>
          <a:off x="230417" y="2231692"/>
          <a:ext cx="5101000" cy="4221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a:extLst>
              <a:ext uri="{FF2B5EF4-FFF2-40B4-BE49-F238E27FC236}">
                <a16:creationId xmlns:a16="http://schemas.microsoft.com/office/drawing/2014/main" id="{EE17C283-7CE4-407A-A1ED-F9986DBE17DE}"/>
              </a:ext>
            </a:extLst>
          </p:cNvPr>
          <p:cNvGraphicFramePr>
            <a:graphicFrameLocks/>
          </p:cNvGraphicFramePr>
          <p:nvPr>
            <p:extLst>
              <p:ext uri="{D42A27DB-BD31-4B8C-83A1-F6EECF244321}">
                <p14:modId xmlns:p14="http://schemas.microsoft.com/office/powerpoint/2010/main" val="3261788536"/>
              </p:ext>
            </p:extLst>
          </p:nvPr>
        </p:nvGraphicFramePr>
        <p:xfrm>
          <a:off x="5458266" y="2045577"/>
          <a:ext cx="6231986" cy="4407974"/>
        </p:xfrm>
        <a:graphic>
          <a:graphicData uri="http://schemas.openxmlformats.org/drawingml/2006/chart">
            <c:chart xmlns:c="http://schemas.openxmlformats.org/drawingml/2006/chart" xmlns:r="http://schemas.openxmlformats.org/officeDocument/2006/relationships" r:id="rId5"/>
          </a:graphicData>
        </a:graphic>
      </p:graphicFrame>
      <p:pic>
        <p:nvPicPr>
          <p:cNvPr id="14" name="Imagen 13">
            <a:extLst>
              <a:ext uri="{FF2B5EF4-FFF2-40B4-BE49-F238E27FC236}">
                <a16:creationId xmlns:a16="http://schemas.microsoft.com/office/drawing/2014/main" id="{D032DA9D-1C99-440A-9009-C9A2BF15DD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062" y="202640"/>
            <a:ext cx="1715135" cy="745490"/>
          </a:xfrm>
          <a:prstGeom prst="rect">
            <a:avLst/>
          </a:prstGeom>
        </p:spPr>
      </p:pic>
    </p:spTree>
    <p:extLst>
      <p:ext uri="{BB962C8B-B14F-4D97-AF65-F5344CB8AC3E}">
        <p14:creationId xmlns:p14="http://schemas.microsoft.com/office/powerpoint/2010/main" val="2108982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a:extLst>
              <a:ext uri="{FF2B5EF4-FFF2-40B4-BE49-F238E27FC236}">
                <a16:creationId xmlns:a16="http://schemas.microsoft.com/office/drawing/2014/main" id="{B10E5762-0D93-42DD-B7B3-AFE0955C3BBC}"/>
              </a:ext>
            </a:extLst>
          </p:cNvPr>
          <p:cNvGraphicFramePr>
            <a:graphicFrameLocks/>
          </p:cNvGraphicFramePr>
          <p:nvPr>
            <p:extLst>
              <p:ext uri="{D42A27DB-BD31-4B8C-83A1-F6EECF244321}">
                <p14:modId xmlns:p14="http://schemas.microsoft.com/office/powerpoint/2010/main" val="1536097304"/>
              </p:ext>
            </p:extLst>
          </p:nvPr>
        </p:nvGraphicFramePr>
        <p:xfrm>
          <a:off x="2989418" y="1386249"/>
          <a:ext cx="8936899" cy="5442358"/>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2010146" y="956717"/>
            <a:ext cx="6043086" cy="58477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CO" sz="3200" dirty="0">
                <a:latin typeface="Verdana" panose="020B0604030504040204" pitchFamily="34" charset="0"/>
                <a:ea typeface="Verdana" panose="020B0604030504040204" pitchFamily="34" charset="0"/>
                <a:cs typeface="Verdana" panose="020B0604030504040204" pitchFamily="34" charset="0"/>
              </a:rPr>
              <a:t>Ingresos </a:t>
            </a:r>
            <a:r>
              <a:rPr lang="es-CO" sz="3200" dirty="0">
                <a:solidFill>
                  <a:schemeClr val="tx1"/>
                </a:solidFill>
                <a:latin typeface="Verdana" panose="020B0604030504040204" pitchFamily="34" charset="0"/>
                <a:ea typeface="Verdana" panose="020B0604030504040204" pitchFamily="34" charset="0"/>
                <a:cs typeface="Verdana" panose="020B0604030504040204" pitchFamily="34" charset="0"/>
              </a:rPr>
              <a:t>Corrientes</a:t>
            </a:r>
            <a:r>
              <a:rPr lang="es-CO" sz="3200" dirty="0">
                <a:latin typeface="Verdana" panose="020B0604030504040204" pitchFamily="34" charset="0"/>
                <a:ea typeface="Verdana" panose="020B0604030504040204" pitchFamily="34" charset="0"/>
                <a:cs typeface="Verdana" panose="020B0604030504040204" pitchFamily="34" charset="0"/>
              </a:rPr>
              <a:t> </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386450" y="1908416"/>
            <a:ext cx="1193925" cy="43088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a:ln>
                  <a:noFill/>
                </a:ln>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12704" y="6610522"/>
            <a:ext cx="4204854" cy="261610"/>
          </a:xfrm>
          <a:prstGeom prst="rect">
            <a:avLst/>
          </a:prstGeom>
          <a:noFill/>
        </p:spPr>
        <p:txBody>
          <a:bodyPr wrap="square" rtlCol="0">
            <a:spAutoFit/>
          </a:bodyPr>
          <a:lstStyle/>
          <a:p>
            <a:r>
              <a:rPr lang="es-CO" sz="1100" i="1" dirty="0">
                <a:solidFill>
                  <a:schemeClr val="bg1">
                    <a:lumMod val="85000"/>
                  </a:schemeClr>
                </a:solidFill>
              </a:rPr>
              <a:t>Fuente: Gerencia Financiera / Corte 13 de Diciembre de 2020</a:t>
            </a:r>
          </a:p>
        </p:txBody>
      </p:sp>
      <p:graphicFrame>
        <p:nvGraphicFramePr>
          <p:cNvPr id="7" name="Gráfico 6">
            <a:extLst>
              <a:ext uri="{FF2B5EF4-FFF2-40B4-BE49-F238E27FC236}">
                <a16:creationId xmlns:a16="http://schemas.microsoft.com/office/drawing/2014/main" id="{B3CCA03A-8D5D-42E7-90AF-58B055C8E3A9}"/>
              </a:ext>
            </a:extLst>
          </p:cNvPr>
          <p:cNvGraphicFramePr>
            <a:graphicFrameLocks/>
          </p:cNvGraphicFramePr>
          <p:nvPr>
            <p:extLst>
              <p:ext uri="{D42A27DB-BD31-4B8C-83A1-F6EECF244321}">
                <p14:modId xmlns:p14="http://schemas.microsoft.com/office/powerpoint/2010/main" val="4000457300"/>
              </p:ext>
            </p:extLst>
          </p:nvPr>
        </p:nvGraphicFramePr>
        <p:xfrm>
          <a:off x="20961" y="1585355"/>
          <a:ext cx="3265574" cy="4845749"/>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Texto 9">
            <a:extLst>
              <a:ext uri="{FF2B5EF4-FFF2-40B4-BE49-F238E27FC236}">
                <a16:creationId xmlns:a16="http://schemas.microsoft.com/office/drawing/2014/main" id="{E599C58C-3ED7-4493-BBE6-4BF5C5F52C37}"/>
              </a:ext>
            </a:extLst>
          </p:cNvPr>
          <p:cNvSpPr txBox="1"/>
          <p:nvPr/>
        </p:nvSpPr>
        <p:spPr>
          <a:xfrm>
            <a:off x="10152222" y="282242"/>
            <a:ext cx="177409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r>
              <a:rPr kumimoji="0" lang="es-CO" sz="36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243.081</a:t>
            </a:r>
          </a:p>
        </p:txBody>
      </p:sp>
      <p:pic>
        <p:nvPicPr>
          <p:cNvPr id="1026" name="Picture 2" descr="línea de meta icono premium">
            <a:extLst>
              <a:ext uri="{FF2B5EF4-FFF2-40B4-BE49-F238E27FC236}">
                <a16:creationId xmlns:a16="http://schemas.microsoft.com/office/drawing/2014/main" id="{A976077C-623C-44B3-A3FA-26FDABBCB57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9243182" y="180679"/>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0D0FEE3-F277-403B-8076-EE1E7A9DB499}"/>
              </a:ext>
            </a:extLst>
          </p:cNvPr>
          <p:cNvSpPr txBox="1"/>
          <p:nvPr/>
        </p:nvSpPr>
        <p:spPr>
          <a:xfrm>
            <a:off x="10689210" y="739146"/>
            <a:ext cx="1415865"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$53.765</a:t>
            </a:r>
          </a:p>
        </p:txBody>
      </p:sp>
      <p:cxnSp>
        <p:nvCxnSpPr>
          <p:cNvPr id="6" name="Conector recto de flecha 5">
            <a:extLst>
              <a:ext uri="{FF2B5EF4-FFF2-40B4-BE49-F238E27FC236}">
                <a16:creationId xmlns:a16="http://schemas.microsoft.com/office/drawing/2014/main" id="{3588063A-B85D-4271-B149-F7F12B95C33C}"/>
              </a:ext>
            </a:extLst>
          </p:cNvPr>
          <p:cNvCxnSpPr>
            <a:cxnSpLocks/>
          </p:cNvCxnSpPr>
          <p:nvPr/>
        </p:nvCxnSpPr>
        <p:spPr>
          <a:xfrm flipV="1">
            <a:off x="3889829" y="1585355"/>
            <a:ext cx="0" cy="5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5348486C-B9BB-4339-9139-7E88353439FB}"/>
              </a:ext>
            </a:extLst>
          </p:cNvPr>
          <p:cNvSpPr txBox="1"/>
          <p:nvPr/>
        </p:nvSpPr>
        <p:spPr>
          <a:xfrm rot="16200000">
            <a:off x="2060410" y="3532286"/>
            <a:ext cx="2467498"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dirty="0">
                <a:solidFill>
                  <a:schemeClr val="bg1"/>
                </a:solidFill>
              </a:rPr>
              <a:t>Enertolima – $419.000</a:t>
            </a:r>
            <a:endParaRPr kumimoji="0" lang="es-CO" sz="1400" b="1" i="0" u="none" strike="noStrike" kern="1200" cap="none" spc="0" normalizeH="0" baseline="0" noProof="0" dirty="0">
              <a:ln>
                <a:noFill/>
              </a:ln>
              <a:solidFill>
                <a:schemeClr val="bg1"/>
              </a:solidFill>
              <a:effectLst/>
              <a:uLnTx/>
              <a:uFillTx/>
            </a:endParaRPr>
          </a:p>
        </p:txBody>
      </p:sp>
      <p:sp>
        <p:nvSpPr>
          <p:cNvPr id="19" name="Rectángulo 18">
            <a:extLst>
              <a:ext uri="{FF2B5EF4-FFF2-40B4-BE49-F238E27FC236}">
                <a16:creationId xmlns:a16="http://schemas.microsoft.com/office/drawing/2014/main" id="{5ABC5F17-A5B6-7E48-9A12-DEDC335113BA}"/>
              </a:ext>
            </a:extLst>
          </p:cNvPr>
          <p:cNvSpPr/>
          <p:nvPr/>
        </p:nvSpPr>
        <p:spPr>
          <a:xfrm>
            <a:off x="9625263" y="1139256"/>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21">
            <a:extLst>
              <a:ext uri="{FF2B5EF4-FFF2-40B4-BE49-F238E27FC236}">
                <a16:creationId xmlns:a16="http://schemas.microsoft.com/office/drawing/2014/main" id="{D746ED0A-8AE4-AF46-9221-F6DA455B760C}"/>
              </a:ext>
            </a:extLst>
          </p:cNvPr>
          <p:cNvSpPr/>
          <p:nvPr/>
        </p:nvSpPr>
        <p:spPr>
          <a:xfrm>
            <a:off x="8170606" y="4503418"/>
            <a:ext cx="3667433" cy="1927685"/>
          </a:xfrm>
          <a:prstGeom prst="rect">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cxnSp>
        <p:nvCxnSpPr>
          <p:cNvPr id="27" name="Conector recto de flecha 26">
            <a:extLst>
              <a:ext uri="{FF2B5EF4-FFF2-40B4-BE49-F238E27FC236}">
                <a16:creationId xmlns:a16="http://schemas.microsoft.com/office/drawing/2014/main" id="{12CE3DA2-CCE7-D540-87F3-C76FD2B20DA9}"/>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5EC45C66-A725-4F08-9394-70FFAFEB8BBB}"/>
              </a:ext>
            </a:extLst>
          </p:cNvPr>
          <p:cNvSpPr txBox="1"/>
          <p:nvPr/>
        </p:nvSpPr>
        <p:spPr>
          <a:xfrm>
            <a:off x="8525681" y="483690"/>
            <a:ext cx="78473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77%</a:t>
            </a:r>
          </a:p>
        </p:txBody>
      </p:sp>
      <p:pic>
        <p:nvPicPr>
          <p:cNvPr id="20" name="Imagen 19">
            <a:extLst>
              <a:ext uri="{FF2B5EF4-FFF2-40B4-BE49-F238E27FC236}">
                <a16:creationId xmlns:a16="http://schemas.microsoft.com/office/drawing/2014/main" id="{4BBFFAE6-61F8-411B-A05E-43806BA6C4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062" y="366401"/>
            <a:ext cx="1715135" cy="745490"/>
          </a:xfrm>
          <a:prstGeom prst="rect">
            <a:avLst/>
          </a:prstGeom>
        </p:spPr>
      </p:pic>
    </p:spTree>
    <p:extLst>
      <p:ext uri="{BB962C8B-B14F-4D97-AF65-F5344CB8AC3E}">
        <p14:creationId xmlns:p14="http://schemas.microsoft.com/office/powerpoint/2010/main" val="4236382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18CCA809-7480-411E-8B50-591C5FCCCD43}"/>
              </a:ext>
            </a:extLst>
          </p:cNvPr>
          <p:cNvSpPr txBox="1"/>
          <p:nvPr/>
        </p:nvSpPr>
        <p:spPr>
          <a:xfrm>
            <a:off x="12704" y="6610522"/>
            <a:ext cx="4204854" cy="261610"/>
          </a:xfrm>
          <a:prstGeom prst="rect">
            <a:avLst/>
          </a:prstGeom>
          <a:noFill/>
        </p:spPr>
        <p:txBody>
          <a:bodyPr wrap="square" rtlCol="0">
            <a:spAutoFit/>
          </a:bodyPr>
          <a:lstStyle/>
          <a:p>
            <a:r>
              <a:rPr lang="es-CO" sz="1100" i="1" dirty="0">
                <a:solidFill>
                  <a:schemeClr val="bg1">
                    <a:lumMod val="85000"/>
                  </a:schemeClr>
                </a:solidFill>
              </a:rPr>
              <a:t>Fuente: Gerencia Comercial / Corte 7 de diciembre de 2020</a:t>
            </a:r>
          </a:p>
        </p:txBody>
      </p:sp>
      <p:cxnSp>
        <p:nvCxnSpPr>
          <p:cNvPr id="6" name="Conector recto de flecha 5">
            <a:extLst>
              <a:ext uri="{FF2B5EF4-FFF2-40B4-BE49-F238E27FC236}">
                <a16:creationId xmlns:a16="http://schemas.microsoft.com/office/drawing/2014/main" id="{3588063A-B85D-4271-B149-F7F12B95C33C}"/>
              </a:ext>
            </a:extLst>
          </p:cNvPr>
          <p:cNvCxnSpPr>
            <a:cxnSpLocks/>
          </p:cNvCxnSpPr>
          <p:nvPr/>
        </p:nvCxnSpPr>
        <p:spPr>
          <a:xfrm flipV="1">
            <a:off x="3889829" y="1585355"/>
            <a:ext cx="0" cy="5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45" name="Gráfico 44">
            <a:extLst>
              <a:ext uri="{FF2B5EF4-FFF2-40B4-BE49-F238E27FC236}">
                <a16:creationId xmlns:a16="http://schemas.microsoft.com/office/drawing/2014/main" id="{596DF5A8-05CF-F847-9CEE-B1F1562E1138}"/>
              </a:ext>
            </a:extLst>
          </p:cNvPr>
          <p:cNvGraphicFramePr>
            <a:graphicFrameLocks/>
          </p:cNvGraphicFramePr>
          <p:nvPr>
            <p:extLst>
              <p:ext uri="{D42A27DB-BD31-4B8C-83A1-F6EECF244321}">
                <p14:modId xmlns:p14="http://schemas.microsoft.com/office/powerpoint/2010/main" val="3872852878"/>
              </p:ext>
            </p:extLst>
          </p:nvPr>
        </p:nvGraphicFramePr>
        <p:xfrm>
          <a:off x="450166" y="1116724"/>
          <a:ext cx="11141612"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46" name="CuadroTexto 45">
            <a:extLst>
              <a:ext uri="{FF2B5EF4-FFF2-40B4-BE49-F238E27FC236}">
                <a16:creationId xmlns:a16="http://schemas.microsoft.com/office/drawing/2014/main" id="{071F081E-7D06-E043-B92F-608C90D871D5}"/>
              </a:ext>
            </a:extLst>
          </p:cNvPr>
          <p:cNvSpPr txBox="1"/>
          <p:nvPr/>
        </p:nvSpPr>
        <p:spPr>
          <a:xfrm>
            <a:off x="9200552" y="741087"/>
            <a:ext cx="2144203" cy="276999"/>
          </a:xfrm>
          <a:prstGeom prst="rect">
            <a:avLst/>
          </a:prstGeom>
          <a:noFill/>
        </p:spPr>
        <p:txBody>
          <a:bodyPr wrap="square" rtlCol="0">
            <a:spAutoFit/>
          </a:bodyPr>
          <a:lstStyle/>
          <a:p>
            <a:r>
              <a:rPr lang="es-MX" sz="1200" i="1">
                <a:solidFill>
                  <a:schemeClr val="bg1"/>
                </a:solidFill>
              </a:rPr>
              <a:t>Cifras en miles de millones $</a:t>
            </a:r>
          </a:p>
        </p:txBody>
      </p:sp>
      <p:sp>
        <p:nvSpPr>
          <p:cNvPr id="47" name="CuadroTexto 46">
            <a:extLst>
              <a:ext uri="{FF2B5EF4-FFF2-40B4-BE49-F238E27FC236}">
                <a16:creationId xmlns:a16="http://schemas.microsoft.com/office/drawing/2014/main" id="{74CE29E0-7E9E-3B40-9844-A9E0D12AF8D3}"/>
              </a:ext>
            </a:extLst>
          </p:cNvPr>
          <p:cNvSpPr txBox="1"/>
          <p:nvPr/>
        </p:nvSpPr>
        <p:spPr>
          <a:xfrm>
            <a:off x="1763119" y="1479830"/>
            <a:ext cx="7273029" cy="892552"/>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CO" sz="3200" dirty="0">
                <a:solidFill>
                  <a:schemeClr val="tx1"/>
                </a:solidFill>
                <a:latin typeface="Verdana" panose="020B0604030504040204" pitchFamily="34" charset="0"/>
                <a:ea typeface="Verdana" panose="020B0604030504040204" pitchFamily="34" charset="0"/>
                <a:cs typeface="Verdana" panose="020B0604030504040204" pitchFamily="34" charset="0"/>
              </a:rPr>
              <a:t>Ventas inmuebles 2015 – 2020</a:t>
            </a:r>
          </a:p>
          <a:p>
            <a:pPr algn="l"/>
            <a:r>
              <a:rPr lang="es-CO" sz="1800" dirty="0">
                <a:solidFill>
                  <a:schemeClr val="tx1"/>
                </a:solidFill>
                <a:latin typeface="Verdana" panose="020B0604030504040204" pitchFamily="34" charset="0"/>
                <a:ea typeface="Verdana" panose="020B0604030504040204" pitchFamily="34" charset="0"/>
                <a:cs typeface="Verdana" panose="020B0604030504040204" pitchFamily="34" charset="0"/>
              </a:rPr>
              <a:t>* Incluye Inmuebles prometidos en venta</a:t>
            </a:r>
            <a:endParaRPr lang="es-CO" sz="3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8" name="Conector recto de flecha 47">
            <a:extLst>
              <a:ext uri="{FF2B5EF4-FFF2-40B4-BE49-F238E27FC236}">
                <a16:creationId xmlns:a16="http://schemas.microsoft.com/office/drawing/2014/main" id="{CF8EAFC0-C2B5-0849-850F-99F276D98D02}"/>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FAD4AD45-67B1-4CF2-9C61-4598E5D999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62" y="281570"/>
            <a:ext cx="1715135" cy="745490"/>
          </a:xfrm>
          <a:prstGeom prst="rect">
            <a:avLst/>
          </a:prstGeom>
        </p:spPr>
      </p:pic>
      <p:pic>
        <p:nvPicPr>
          <p:cNvPr id="11" name="Imagen 10">
            <a:extLst>
              <a:ext uri="{FF2B5EF4-FFF2-40B4-BE49-F238E27FC236}">
                <a16:creationId xmlns:a16="http://schemas.microsoft.com/office/drawing/2014/main" id="{EBEE6E62-2559-4E61-A570-3438507F93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5125" y="229749"/>
            <a:ext cx="4150360" cy="713105"/>
          </a:xfrm>
          <a:prstGeom prst="rect">
            <a:avLst/>
          </a:prstGeom>
        </p:spPr>
      </p:pic>
    </p:spTree>
    <p:extLst>
      <p:ext uri="{BB962C8B-B14F-4D97-AF65-F5344CB8AC3E}">
        <p14:creationId xmlns:p14="http://schemas.microsoft.com/office/powerpoint/2010/main" val="3712260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áfico 18">
            <a:extLst>
              <a:ext uri="{FF2B5EF4-FFF2-40B4-BE49-F238E27FC236}">
                <a16:creationId xmlns:a16="http://schemas.microsoft.com/office/drawing/2014/main" id="{7F9C7BFE-1690-4139-B1C6-DC34F9D2AFEE}"/>
              </a:ext>
            </a:extLst>
          </p:cNvPr>
          <p:cNvGraphicFramePr>
            <a:graphicFrameLocks/>
          </p:cNvGraphicFramePr>
          <p:nvPr/>
        </p:nvGraphicFramePr>
        <p:xfrm>
          <a:off x="2933959" y="1382494"/>
          <a:ext cx="9227739" cy="5469528"/>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a:extLst>
              <a:ext uri="{FF2B5EF4-FFF2-40B4-BE49-F238E27FC236}">
                <a16:creationId xmlns:a16="http://schemas.microsoft.com/office/drawing/2014/main" id="{D5E3F74A-5FDD-4F41-BECE-C34DB6D35D44}"/>
              </a:ext>
            </a:extLst>
          </p:cNvPr>
          <p:cNvSpPr txBox="1"/>
          <p:nvPr/>
        </p:nvSpPr>
        <p:spPr>
          <a:xfrm>
            <a:off x="304800" y="1662596"/>
            <a:ext cx="1338826" cy="26161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0" y="6619467"/>
            <a:ext cx="4267200" cy="261610"/>
          </a:xfrm>
          <a:prstGeom prst="rect">
            <a:avLst/>
          </a:prstGeom>
          <a:noFill/>
        </p:spPr>
        <p:txBody>
          <a:bodyPr wrap="square" rtlCol="0">
            <a:spAutoFit/>
          </a:bodyPr>
          <a:lstStyle/>
          <a:p>
            <a:r>
              <a:rPr lang="es-CO" sz="1100" i="1" dirty="0">
                <a:solidFill>
                  <a:schemeClr val="bg1"/>
                </a:solidFill>
              </a:rPr>
              <a:t>Fuente: Gerencia Financiera / Corte 13 de diciembre de 2020</a:t>
            </a:r>
          </a:p>
        </p:txBody>
      </p:sp>
      <p:sp>
        <p:nvSpPr>
          <p:cNvPr id="11" name="Rectángulo 10">
            <a:extLst>
              <a:ext uri="{FF2B5EF4-FFF2-40B4-BE49-F238E27FC236}">
                <a16:creationId xmlns:a16="http://schemas.microsoft.com/office/drawing/2014/main" id="{43DDC4C2-A464-4A8E-A134-DE7E9C7C674A}"/>
              </a:ext>
            </a:extLst>
          </p:cNvPr>
          <p:cNvSpPr/>
          <p:nvPr/>
        </p:nvSpPr>
        <p:spPr>
          <a:xfrm>
            <a:off x="1703853" y="1208626"/>
            <a:ext cx="7665230" cy="584775"/>
          </a:xfrm>
          <a:prstGeom prst="rect">
            <a:avLst/>
          </a:prstGeom>
          <a:noFill/>
        </p:spPr>
        <p:txBody>
          <a:bodyPr wrap="square" rtlCol="0">
            <a:spAutoFit/>
          </a:bodyPr>
          <a:lstStyle/>
          <a:p>
            <a:pPr defTabSz="457200"/>
            <a:r>
              <a:rPr lang="es-CO" sz="3200" b="1" dirty="0">
                <a:latin typeface="Verdana" panose="020B0604030504040204" pitchFamily="34" charset="0"/>
                <a:ea typeface="Verdana" panose="020B0604030504040204" pitchFamily="34" charset="0"/>
                <a:cs typeface="Verdana" panose="020B0604030504040204" pitchFamily="34" charset="0"/>
              </a:rPr>
              <a:t>Recaudo por venta de inmuebles</a:t>
            </a:r>
            <a:endParaRPr lang="es-CO" sz="2800" b="1"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4" name="Gráfico 13">
            <a:extLst>
              <a:ext uri="{FF2B5EF4-FFF2-40B4-BE49-F238E27FC236}">
                <a16:creationId xmlns:a16="http://schemas.microsoft.com/office/drawing/2014/main" id="{8F2F3F74-41AB-4605-8E6F-40F825FF4F0C}"/>
              </a:ext>
            </a:extLst>
          </p:cNvPr>
          <p:cNvGraphicFramePr>
            <a:graphicFrameLocks/>
          </p:cNvGraphicFramePr>
          <p:nvPr>
            <p:extLst>
              <p:ext uri="{D42A27DB-BD31-4B8C-83A1-F6EECF244321}">
                <p14:modId xmlns:p14="http://schemas.microsoft.com/office/powerpoint/2010/main" val="2310214949"/>
              </p:ext>
            </p:extLst>
          </p:nvPr>
        </p:nvGraphicFramePr>
        <p:xfrm>
          <a:off x="0" y="1914054"/>
          <a:ext cx="3163411" cy="4576983"/>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Texto 9">
            <a:extLst>
              <a:ext uri="{FF2B5EF4-FFF2-40B4-BE49-F238E27FC236}">
                <a16:creationId xmlns:a16="http://schemas.microsoft.com/office/drawing/2014/main" id="{83C790D5-3B90-416B-B3BE-BBB4278D2EED}"/>
              </a:ext>
            </a:extLst>
          </p:cNvPr>
          <p:cNvSpPr txBox="1"/>
          <p:nvPr/>
        </p:nvSpPr>
        <p:spPr>
          <a:xfrm>
            <a:off x="10034237" y="304855"/>
            <a:ext cx="2127461"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r>
              <a:rPr kumimoji="0" lang="es-CO" sz="36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85.249</a:t>
            </a:r>
          </a:p>
        </p:txBody>
      </p:sp>
      <p:sp>
        <p:nvSpPr>
          <p:cNvPr id="15" name="CuadroTexto 14">
            <a:extLst>
              <a:ext uri="{FF2B5EF4-FFF2-40B4-BE49-F238E27FC236}">
                <a16:creationId xmlns:a16="http://schemas.microsoft.com/office/drawing/2014/main" id="{E42AFFB5-2392-45FE-AC61-B3903EB92E61}"/>
              </a:ext>
            </a:extLst>
          </p:cNvPr>
          <p:cNvSpPr txBox="1"/>
          <p:nvPr/>
        </p:nvSpPr>
        <p:spPr>
          <a:xfrm>
            <a:off x="9989994" y="754978"/>
            <a:ext cx="1873072"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$27.049</a:t>
            </a:r>
          </a:p>
        </p:txBody>
      </p:sp>
      <p:sp>
        <p:nvSpPr>
          <p:cNvPr id="16" name="Rectángulo 15">
            <a:extLst>
              <a:ext uri="{FF2B5EF4-FFF2-40B4-BE49-F238E27FC236}">
                <a16:creationId xmlns:a16="http://schemas.microsoft.com/office/drawing/2014/main" id="{B3717F34-BACF-4C6C-8F86-08CF7C1981E5}"/>
              </a:ext>
            </a:extLst>
          </p:cNvPr>
          <p:cNvSpPr/>
          <p:nvPr/>
        </p:nvSpPr>
        <p:spPr>
          <a:xfrm>
            <a:off x="8273143" y="4710112"/>
            <a:ext cx="3888555" cy="178092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pic>
        <p:nvPicPr>
          <p:cNvPr id="13" name="Picture 2" descr="línea de meta icono premium">
            <a:extLst>
              <a:ext uri="{FF2B5EF4-FFF2-40B4-BE49-F238E27FC236}">
                <a16:creationId xmlns:a16="http://schemas.microsoft.com/office/drawing/2014/main" id="{F7C02AF8-696C-1347-B5E9-C3AC01E966CA}"/>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9229534" y="124410"/>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a:extLst>
              <a:ext uri="{FF2B5EF4-FFF2-40B4-BE49-F238E27FC236}">
                <a16:creationId xmlns:a16="http://schemas.microsoft.com/office/drawing/2014/main" id="{9B1B251D-0011-874D-A9FA-ECEB69297509}"/>
              </a:ext>
            </a:extLst>
          </p:cNvPr>
          <p:cNvSpPr/>
          <p:nvPr/>
        </p:nvSpPr>
        <p:spPr>
          <a:xfrm>
            <a:off x="9625263" y="1181460"/>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6" name="Conector recto de flecha 25">
            <a:extLst>
              <a:ext uri="{FF2B5EF4-FFF2-40B4-BE49-F238E27FC236}">
                <a16:creationId xmlns:a16="http://schemas.microsoft.com/office/drawing/2014/main" id="{AC525B10-20F7-1E44-868E-7DCBF7B30F62}"/>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31C1E12D-0A65-44B4-A429-EC65B28F611F}"/>
              </a:ext>
            </a:extLst>
          </p:cNvPr>
          <p:cNvSpPr txBox="1"/>
          <p:nvPr/>
        </p:nvSpPr>
        <p:spPr>
          <a:xfrm>
            <a:off x="8628594" y="676163"/>
            <a:ext cx="78473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68%</a:t>
            </a:r>
          </a:p>
        </p:txBody>
      </p:sp>
      <p:pic>
        <p:nvPicPr>
          <p:cNvPr id="20" name="Imagen 19">
            <a:extLst>
              <a:ext uri="{FF2B5EF4-FFF2-40B4-BE49-F238E27FC236}">
                <a16:creationId xmlns:a16="http://schemas.microsoft.com/office/drawing/2014/main" id="{D5DB480F-D3C5-4EE8-8B2B-4AD1EC3C79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56" y="304855"/>
            <a:ext cx="1715135" cy="745490"/>
          </a:xfrm>
          <a:prstGeom prst="rect">
            <a:avLst/>
          </a:prstGeom>
        </p:spPr>
      </p:pic>
    </p:spTree>
    <p:extLst>
      <p:ext uri="{BB962C8B-B14F-4D97-AF65-F5344CB8AC3E}">
        <p14:creationId xmlns:p14="http://schemas.microsoft.com/office/powerpoint/2010/main" val="7012179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a:extLst>
              <a:ext uri="{FF2B5EF4-FFF2-40B4-BE49-F238E27FC236}">
                <a16:creationId xmlns:a16="http://schemas.microsoft.com/office/drawing/2014/main" id="{C527B761-D871-4C8A-9256-4B57535202DE}"/>
              </a:ext>
            </a:extLst>
          </p:cNvPr>
          <p:cNvGraphicFramePr>
            <a:graphicFrameLocks/>
          </p:cNvGraphicFramePr>
          <p:nvPr>
            <p:extLst>
              <p:ext uri="{D42A27DB-BD31-4B8C-83A1-F6EECF244321}">
                <p14:modId xmlns:p14="http://schemas.microsoft.com/office/powerpoint/2010/main" val="2567751719"/>
              </p:ext>
            </p:extLst>
          </p:nvPr>
        </p:nvGraphicFramePr>
        <p:xfrm>
          <a:off x="350292" y="1338079"/>
          <a:ext cx="11700193" cy="5434964"/>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a:extLst>
              <a:ext uri="{FF2B5EF4-FFF2-40B4-BE49-F238E27FC236}">
                <a16:creationId xmlns:a16="http://schemas.microsoft.com/office/drawing/2014/main" id="{D5E3F74A-5FDD-4F41-BECE-C34DB6D35D44}"/>
              </a:ext>
            </a:extLst>
          </p:cNvPr>
          <p:cNvSpPr txBox="1"/>
          <p:nvPr/>
        </p:nvSpPr>
        <p:spPr>
          <a:xfrm>
            <a:off x="362261" y="1552979"/>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a:ln>
                  <a:noFill/>
                </a:ln>
                <a:solidFill>
                  <a:schemeClr val="bg1"/>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0" y="6552004"/>
            <a:ext cx="4187047" cy="261610"/>
          </a:xfrm>
          <a:prstGeom prst="rect">
            <a:avLst/>
          </a:prstGeom>
          <a:noFill/>
        </p:spPr>
        <p:txBody>
          <a:bodyPr wrap="square" rtlCol="0">
            <a:spAutoFit/>
          </a:bodyPr>
          <a:lstStyle/>
          <a:p>
            <a:r>
              <a:rPr lang="es-CO" sz="1100" i="1" dirty="0">
                <a:solidFill>
                  <a:schemeClr val="bg1"/>
                </a:solidFill>
              </a:rPr>
              <a:t>Fuente: Gerencia Financiera / Corte 13 de diciembre de 2020</a:t>
            </a:r>
          </a:p>
        </p:txBody>
      </p:sp>
      <p:sp>
        <p:nvSpPr>
          <p:cNvPr id="11" name="Rectángulo 10">
            <a:extLst>
              <a:ext uri="{FF2B5EF4-FFF2-40B4-BE49-F238E27FC236}">
                <a16:creationId xmlns:a16="http://schemas.microsoft.com/office/drawing/2014/main" id="{64A8CF27-3B32-41B9-82B9-910CE409D0D5}"/>
              </a:ext>
            </a:extLst>
          </p:cNvPr>
          <p:cNvSpPr/>
          <p:nvPr/>
        </p:nvSpPr>
        <p:spPr>
          <a:xfrm>
            <a:off x="6912430" y="3289110"/>
            <a:ext cx="4920034" cy="318285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0">
            <a:extLst>
              <a:ext uri="{FF2B5EF4-FFF2-40B4-BE49-F238E27FC236}">
                <a16:creationId xmlns:a16="http://schemas.microsoft.com/office/drawing/2014/main" id="{731BA8A7-FD6D-4E73-B828-D03B5B644059}"/>
              </a:ext>
            </a:extLst>
          </p:cNvPr>
          <p:cNvSpPr/>
          <p:nvPr/>
        </p:nvSpPr>
        <p:spPr>
          <a:xfrm>
            <a:off x="1300652" y="1263016"/>
            <a:ext cx="7679298" cy="523220"/>
          </a:xfrm>
          <a:prstGeom prst="rect">
            <a:avLst/>
          </a:prstGeom>
          <a:noFill/>
        </p:spPr>
        <p:txBody>
          <a:bodyPr wrap="square" rtlCol="0">
            <a:spAutoFit/>
          </a:bodyPr>
          <a:lstStyle/>
          <a:p>
            <a:pPr defTabSz="457200"/>
            <a:r>
              <a:rPr lang="es-CO" sz="2800" b="1" dirty="0">
                <a:latin typeface="Verdana" panose="020B0604030504040204" pitchFamily="34" charset="0"/>
                <a:ea typeface="Verdana" panose="020B0604030504040204" pitchFamily="34" charset="0"/>
                <a:cs typeface="Verdana" panose="020B0604030504040204" pitchFamily="34" charset="0"/>
              </a:rPr>
              <a:t>Recaudo por venta de Sociedades</a:t>
            </a:r>
            <a:endParaRPr lang="es-CO" sz="2400" b="1" dirty="0">
              <a:latin typeface="Verdana" panose="020B0604030504040204" pitchFamily="34" charset="0"/>
              <a:ea typeface="Verdana" panose="020B0604030504040204" pitchFamily="34" charset="0"/>
              <a:cs typeface="Verdana" panose="020B0604030504040204" pitchFamily="34" charset="0"/>
            </a:endParaRPr>
          </a:p>
        </p:txBody>
      </p:sp>
      <p:grpSp>
        <p:nvGrpSpPr>
          <p:cNvPr id="2" name="Grupo 1">
            <a:extLst>
              <a:ext uri="{FF2B5EF4-FFF2-40B4-BE49-F238E27FC236}">
                <a16:creationId xmlns:a16="http://schemas.microsoft.com/office/drawing/2014/main" id="{26DF0F50-2B79-1B40-AA67-99EC0623080F}"/>
              </a:ext>
            </a:extLst>
          </p:cNvPr>
          <p:cNvGrpSpPr/>
          <p:nvPr/>
        </p:nvGrpSpPr>
        <p:grpSpPr>
          <a:xfrm>
            <a:off x="9230478" y="223900"/>
            <a:ext cx="2962466" cy="1088704"/>
            <a:chOff x="9230478" y="252036"/>
            <a:chExt cx="2962466" cy="1088704"/>
          </a:xfrm>
        </p:grpSpPr>
        <p:sp>
          <p:nvSpPr>
            <p:cNvPr id="18" name="CuadroTexto 9">
              <a:extLst>
                <a:ext uri="{FF2B5EF4-FFF2-40B4-BE49-F238E27FC236}">
                  <a16:creationId xmlns:a16="http://schemas.microsoft.com/office/drawing/2014/main" id="{89942C31-AD61-41D0-AC3D-3F67FB566EAF}"/>
                </a:ext>
              </a:extLst>
            </p:cNvPr>
            <p:cNvSpPr txBox="1"/>
            <p:nvPr/>
          </p:nvSpPr>
          <p:spPr>
            <a:xfrm>
              <a:off x="10051834" y="411986"/>
              <a:ext cx="2127461"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a:t>
              </a:r>
              <a:r>
                <a:rPr kumimoji="0" lang="es-CO" sz="36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76.696</a:t>
              </a:r>
            </a:p>
          </p:txBody>
        </p:sp>
        <p:sp>
          <p:nvSpPr>
            <p:cNvPr id="19" name="CuadroTexto 14">
              <a:extLst>
                <a:ext uri="{FF2B5EF4-FFF2-40B4-BE49-F238E27FC236}">
                  <a16:creationId xmlns:a16="http://schemas.microsoft.com/office/drawing/2014/main" id="{DAC440B9-17FC-47F9-B7BB-CC26C6582FC0}"/>
                </a:ext>
              </a:extLst>
            </p:cNvPr>
            <p:cNvSpPr txBox="1"/>
            <p:nvPr/>
          </p:nvSpPr>
          <p:spPr>
            <a:xfrm>
              <a:off x="9959391" y="891042"/>
              <a:ext cx="1873072"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FF0000"/>
                  </a:solidFill>
                  <a:effectLst/>
                  <a:uLnTx/>
                  <a:uFillTx/>
                  <a:latin typeface="Arial Narrow" panose="020B0606020202030204" pitchFamily="34" charset="0"/>
                  <a:ea typeface="+mn-ea"/>
                  <a:cs typeface="+mn-cs"/>
                </a:rPr>
                <a:t>$68.219</a:t>
              </a:r>
            </a:p>
          </p:txBody>
        </p:sp>
        <p:pic>
          <p:nvPicPr>
            <p:cNvPr id="20" name="Picture 2" descr="línea de meta icono premium">
              <a:extLst>
                <a:ext uri="{FF2B5EF4-FFF2-40B4-BE49-F238E27FC236}">
                  <a16:creationId xmlns:a16="http://schemas.microsoft.com/office/drawing/2014/main" id="{99824262-FFEC-457C-BA18-D2F8324AB4EA}"/>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9230478" y="252036"/>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21" name="Rectángulo 17">
              <a:extLst>
                <a:ext uri="{FF2B5EF4-FFF2-40B4-BE49-F238E27FC236}">
                  <a16:creationId xmlns:a16="http://schemas.microsoft.com/office/drawing/2014/main" id="{A00182AB-AA85-4039-BF83-536BA6EA72B8}"/>
                </a:ext>
              </a:extLst>
            </p:cNvPr>
            <p:cNvSpPr/>
            <p:nvPr/>
          </p:nvSpPr>
          <p:spPr>
            <a:xfrm>
              <a:off x="9626207" y="1295021"/>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cxnSp>
        <p:nvCxnSpPr>
          <p:cNvPr id="23" name="Conector recto de flecha 25">
            <a:extLst>
              <a:ext uri="{FF2B5EF4-FFF2-40B4-BE49-F238E27FC236}">
                <a16:creationId xmlns:a16="http://schemas.microsoft.com/office/drawing/2014/main" id="{6F68BD1E-1946-4486-8371-2F8E11175B7C}"/>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1DBE3AC5-0C2D-4F41-A125-2AC341E8BA88}"/>
              </a:ext>
            </a:extLst>
          </p:cNvPr>
          <p:cNvSpPr txBox="1"/>
          <p:nvPr/>
        </p:nvSpPr>
        <p:spPr>
          <a:xfrm>
            <a:off x="8544301" y="793762"/>
            <a:ext cx="78473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11%</a:t>
            </a:r>
          </a:p>
        </p:txBody>
      </p:sp>
      <p:pic>
        <p:nvPicPr>
          <p:cNvPr id="16" name="Imagen 15">
            <a:extLst>
              <a:ext uri="{FF2B5EF4-FFF2-40B4-BE49-F238E27FC236}">
                <a16:creationId xmlns:a16="http://schemas.microsoft.com/office/drawing/2014/main" id="{1AD453B1-3456-4122-A277-CFD5E58EC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944" y="351141"/>
            <a:ext cx="1715135" cy="745490"/>
          </a:xfrm>
          <a:prstGeom prst="rect">
            <a:avLst/>
          </a:prstGeom>
        </p:spPr>
      </p:pic>
    </p:spTree>
    <p:extLst>
      <p:ext uri="{BB962C8B-B14F-4D97-AF65-F5344CB8AC3E}">
        <p14:creationId xmlns:p14="http://schemas.microsoft.com/office/powerpoint/2010/main" val="3690423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492949E-D6FB-B74C-BBB8-94F0A5B070DA}"/>
              </a:ext>
            </a:extLst>
          </p:cNvPr>
          <p:cNvSpPr/>
          <p:nvPr/>
        </p:nvSpPr>
        <p:spPr>
          <a:xfrm>
            <a:off x="0" y="9724"/>
            <a:ext cx="12179296" cy="6848276"/>
          </a:xfrm>
          <a:prstGeom prst="rect">
            <a:avLst/>
          </a:prstGeom>
          <a:solidFill>
            <a:srgbClr val="313251"/>
          </a:solidFill>
          <a:ln>
            <a:solidFill>
              <a:srgbClr val="313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O"/>
          </a:p>
        </p:txBody>
      </p:sp>
      <p:sp>
        <p:nvSpPr>
          <p:cNvPr id="3" name="CuadroTexto 2">
            <a:extLst>
              <a:ext uri="{FF2B5EF4-FFF2-40B4-BE49-F238E27FC236}">
                <a16:creationId xmlns:a16="http://schemas.microsoft.com/office/drawing/2014/main" id="{FEEFE4D0-169A-4B43-BF30-EE2B1A6AF53A}"/>
              </a:ext>
            </a:extLst>
          </p:cNvPr>
          <p:cNvSpPr txBox="1"/>
          <p:nvPr/>
        </p:nvSpPr>
        <p:spPr>
          <a:xfrm>
            <a:off x="1628839" y="841485"/>
            <a:ext cx="7278016" cy="584775"/>
          </a:xfrm>
          <a:prstGeom prst="rect">
            <a:avLst/>
          </a:prstGeom>
          <a:noFill/>
        </p:spPr>
        <p:txBody>
          <a:bodyPr wrap="square" rtlCol="0">
            <a:spAutoFit/>
          </a:bodyPr>
          <a:lstStyle>
            <a:defPPr>
              <a:defRPr lang="es-CO"/>
            </a:defPPr>
            <a:lvl1pPr algn="ctr" defTabSz="457200">
              <a:defRPr sz="2400" b="1">
                <a:solidFill>
                  <a:schemeClr val="bg1"/>
                </a:solidFill>
                <a:latin typeface="Didot" panose="02000503000000020003" pitchFamily="2" charset="-79"/>
                <a:cs typeface="Didot" panose="02000503000000020003" pitchFamily="2" charset="-79"/>
              </a:defRPr>
            </a:lvl1pPr>
          </a:lstStyle>
          <a:p>
            <a:pPr algn="l"/>
            <a:r>
              <a:rPr lang="es-CO" sz="3200" dirty="0">
                <a:latin typeface="Verdana" panose="020B0604030504040204" pitchFamily="34" charset="0"/>
                <a:ea typeface="Verdana" panose="020B0604030504040204" pitchFamily="34" charset="0"/>
                <a:cs typeface="Verdana" panose="020B0604030504040204" pitchFamily="34" charset="0"/>
              </a:rPr>
              <a:t>Recaudo por Venta de Muebles</a:t>
            </a:r>
          </a:p>
        </p:txBody>
      </p:sp>
      <p:sp>
        <p:nvSpPr>
          <p:cNvPr id="8" name="CuadroTexto 7">
            <a:extLst>
              <a:ext uri="{FF2B5EF4-FFF2-40B4-BE49-F238E27FC236}">
                <a16:creationId xmlns:a16="http://schemas.microsoft.com/office/drawing/2014/main" id="{D5E3F74A-5FDD-4F41-BECE-C34DB6D35D44}"/>
              </a:ext>
            </a:extLst>
          </p:cNvPr>
          <p:cNvSpPr txBox="1"/>
          <p:nvPr/>
        </p:nvSpPr>
        <p:spPr>
          <a:xfrm>
            <a:off x="304800" y="1875894"/>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a:ln>
                  <a:noFill/>
                </a:ln>
                <a:solidFill>
                  <a:schemeClr val="bg1"/>
                </a:solidFill>
                <a:effectLst/>
                <a:uLnTx/>
                <a:uFillTx/>
                <a:latin typeface="Arial Narrow" panose="020B0606020202030204" pitchFamily="34" charset="0"/>
                <a:ea typeface="+mn-ea"/>
                <a:cs typeface="+mn-cs"/>
              </a:rPr>
              <a:t>*Cifras en Millones $</a:t>
            </a:r>
          </a:p>
        </p:txBody>
      </p:sp>
      <p:sp>
        <p:nvSpPr>
          <p:cNvPr id="9" name="CuadroTexto 8">
            <a:extLst>
              <a:ext uri="{FF2B5EF4-FFF2-40B4-BE49-F238E27FC236}">
                <a16:creationId xmlns:a16="http://schemas.microsoft.com/office/drawing/2014/main" id="{18CCA809-7480-411E-8B50-591C5FCCCD43}"/>
              </a:ext>
            </a:extLst>
          </p:cNvPr>
          <p:cNvSpPr txBox="1"/>
          <p:nvPr/>
        </p:nvSpPr>
        <p:spPr>
          <a:xfrm>
            <a:off x="167223" y="6539937"/>
            <a:ext cx="4681538" cy="261610"/>
          </a:xfrm>
          <a:prstGeom prst="rect">
            <a:avLst/>
          </a:prstGeom>
          <a:noFill/>
        </p:spPr>
        <p:txBody>
          <a:bodyPr wrap="square" rtlCol="0">
            <a:spAutoFit/>
          </a:bodyPr>
          <a:lstStyle/>
          <a:p>
            <a:r>
              <a:rPr lang="es-CO" sz="1100" i="1" dirty="0">
                <a:solidFill>
                  <a:schemeClr val="bg1"/>
                </a:solidFill>
              </a:rPr>
              <a:t>Fuente: Gerencia Financiera / Corte 13 de diciembre de 2020</a:t>
            </a:r>
          </a:p>
        </p:txBody>
      </p:sp>
      <p:graphicFrame>
        <p:nvGraphicFramePr>
          <p:cNvPr id="7" name="Gráfico 6">
            <a:extLst>
              <a:ext uri="{FF2B5EF4-FFF2-40B4-BE49-F238E27FC236}">
                <a16:creationId xmlns:a16="http://schemas.microsoft.com/office/drawing/2014/main" id="{95FB120A-7428-4F6A-8489-9C8CB7AEB291}"/>
              </a:ext>
            </a:extLst>
          </p:cNvPr>
          <p:cNvGraphicFramePr>
            <a:graphicFrameLocks/>
          </p:cNvGraphicFramePr>
          <p:nvPr>
            <p:extLst>
              <p:ext uri="{D42A27DB-BD31-4B8C-83A1-F6EECF244321}">
                <p14:modId xmlns:p14="http://schemas.microsoft.com/office/powerpoint/2010/main" val="104489688"/>
              </p:ext>
            </p:extLst>
          </p:nvPr>
        </p:nvGraphicFramePr>
        <p:xfrm>
          <a:off x="12704" y="1579415"/>
          <a:ext cx="3325582" cy="4857196"/>
        </p:xfrm>
        <a:graphic>
          <a:graphicData uri="http://schemas.openxmlformats.org/drawingml/2006/chart">
            <c:chart xmlns:c="http://schemas.openxmlformats.org/drawingml/2006/chart" xmlns:r="http://schemas.openxmlformats.org/officeDocument/2006/relationships" r:id="rId2"/>
          </a:graphicData>
        </a:graphic>
      </p:graphicFrame>
      <p:sp>
        <p:nvSpPr>
          <p:cNvPr id="10" name="CuadroTexto 9">
            <a:extLst>
              <a:ext uri="{FF2B5EF4-FFF2-40B4-BE49-F238E27FC236}">
                <a16:creationId xmlns:a16="http://schemas.microsoft.com/office/drawing/2014/main" id="{18C6F324-F5BB-433A-A84C-0FE69120DAEF}"/>
              </a:ext>
            </a:extLst>
          </p:cNvPr>
          <p:cNvSpPr txBox="1"/>
          <p:nvPr/>
        </p:nvSpPr>
        <p:spPr>
          <a:xfrm>
            <a:off x="10416378" y="141763"/>
            <a:ext cx="137822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3600" b="1" i="0"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$8.936</a:t>
            </a:r>
          </a:p>
        </p:txBody>
      </p:sp>
      <p:sp>
        <p:nvSpPr>
          <p:cNvPr id="12" name="CuadroTexto 11">
            <a:extLst>
              <a:ext uri="{FF2B5EF4-FFF2-40B4-BE49-F238E27FC236}">
                <a16:creationId xmlns:a16="http://schemas.microsoft.com/office/drawing/2014/main" id="{6BA95DF0-8F49-4563-9F40-24F9DEFF1E97}"/>
              </a:ext>
            </a:extLst>
          </p:cNvPr>
          <p:cNvSpPr txBox="1"/>
          <p:nvPr/>
        </p:nvSpPr>
        <p:spPr>
          <a:xfrm>
            <a:off x="10664908" y="636446"/>
            <a:ext cx="109993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FF0000"/>
                </a:solidFill>
                <a:effectLst/>
                <a:uLnTx/>
                <a:uFillTx/>
                <a:latin typeface="Arial Narrow" panose="020B0606020202030204" pitchFamily="34" charset="0"/>
                <a:ea typeface="+mn-ea"/>
                <a:cs typeface="+mn-cs"/>
              </a:rPr>
              <a:t>$4.145</a:t>
            </a:r>
          </a:p>
        </p:txBody>
      </p:sp>
      <p:sp>
        <p:nvSpPr>
          <p:cNvPr id="13" name="Rectángulo 12">
            <a:extLst>
              <a:ext uri="{FF2B5EF4-FFF2-40B4-BE49-F238E27FC236}">
                <a16:creationId xmlns:a16="http://schemas.microsoft.com/office/drawing/2014/main" id="{4B606313-B856-4624-A3BB-3C2FDE17D39E}"/>
              </a:ext>
            </a:extLst>
          </p:cNvPr>
          <p:cNvSpPr/>
          <p:nvPr/>
        </p:nvSpPr>
        <p:spPr>
          <a:xfrm>
            <a:off x="8416414" y="3657599"/>
            <a:ext cx="3677264" cy="2779011"/>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9" name="Picture 2" descr="línea de meta icono premium">
            <a:extLst>
              <a:ext uri="{FF2B5EF4-FFF2-40B4-BE49-F238E27FC236}">
                <a16:creationId xmlns:a16="http://schemas.microsoft.com/office/drawing/2014/main" id="{E1D7E8B3-F174-334B-B29E-7575DD433C9B}"/>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9243182" y="38236"/>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20" name="Rectángulo 19">
            <a:extLst>
              <a:ext uri="{FF2B5EF4-FFF2-40B4-BE49-F238E27FC236}">
                <a16:creationId xmlns:a16="http://schemas.microsoft.com/office/drawing/2014/main" id="{DA914C6C-2B40-7640-BDB9-C889BE072CA6}"/>
              </a:ext>
            </a:extLst>
          </p:cNvPr>
          <p:cNvSpPr/>
          <p:nvPr/>
        </p:nvSpPr>
        <p:spPr>
          <a:xfrm>
            <a:off x="9625263" y="1081221"/>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2" name="Conector recto de flecha 21">
            <a:extLst>
              <a:ext uri="{FF2B5EF4-FFF2-40B4-BE49-F238E27FC236}">
                <a16:creationId xmlns:a16="http://schemas.microsoft.com/office/drawing/2014/main" id="{982F17DE-ECE6-384E-AB20-7E9A2E26E0DA}"/>
              </a:ext>
            </a:extLst>
          </p:cNvPr>
          <p:cNvCxnSpPr/>
          <p:nvPr/>
        </p:nvCxnSpPr>
        <p:spPr>
          <a:xfrm>
            <a:off x="1263350" y="1159509"/>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16" descr="Graphical user interface&#10;&#10;Description automatically generated">
            <a:extLst>
              <a:ext uri="{FF2B5EF4-FFF2-40B4-BE49-F238E27FC236}">
                <a16:creationId xmlns:a16="http://schemas.microsoft.com/office/drawing/2014/main" id="{1C8C95A7-B42A-C343-A29A-30AD2166273B}"/>
              </a:ext>
            </a:extLst>
          </p:cNvPr>
          <p:cNvPicPr>
            <a:picLocks noChangeAspect="1"/>
          </p:cNvPicPr>
          <p:nvPr/>
        </p:nvPicPr>
        <p:blipFill>
          <a:blip r:embed="rId4"/>
          <a:stretch>
            <a:fillRect/>
          </a:stretch>
        </p:blipFill>
        <p:spPr>
          <a:xfrm>
            <a:off x="-63394" y="57304"/>
            <a:ext cx="1532702" cy="862145"/>
          </a:xfrm>
          <a:prstGeom prst="rect">
            <a:avLst/>
          </a:prstGeom>
        </p:spPr>
      </p:pic>
      <p:graphicFrame>
        <p:nvGraphicFramePr>
          <p:cNvPr id="16" name="Gráfico 15">
            <a:extLst>
              <a:ext uri="{FF2B5EF4-FFF2-40B4-BE49-F238E27FC236}">
                <a16:creationId xmlns:a16="http://schemas.microsoft.com/office/drawing/2014/main" id="{9D0A757D-C939-4065-A2B5-1A6AB051DEE3}"/>
              </a:ext>
            </a:extLst>
          </p:cNvPr>
          <p:cNvGraphicFramePr>
            <a:graphicFrameLocks/>
          </p:cNvGraphicFramePr>
          <p:nvPr/>
        </p:nvGraphicFramePr>
        <p:xfrm>
          <a:off x="3030589" y="976905"/>
          <a:ext cx="9148707" cy="5796324"/>
        </p:xfrm>
        <a:graphic>
          <a:graphicData uri="http://schemas.openxmlformats.org/drawingml/2006/chart">
            <c:chart xmlns:c="http://schemas.openxmlformats.org/drawingml/2006/chart" xmlns:r="http://schemas.openxmlformats.org/officeDocument/2006/relationships" r:id="rId5"/>
          </a:graphicData>
        </a:graphic>
      </p:graphicFrame>
      <p:sp>
        <p:nvSpPr>
          <p:cNvPr id="17" name="CuadroTexto 16">
            <a:extLst>
              <a:ext uri="{FF2B5EF4-FFF2-40B4-BE49-F238E27FC236}">
                <a16:creationId xmlns:a16="http://schemas.microsoft.com/office/drawing/2014/main" id="{DD49C9C9-520B-44CB-826B-71B2D1FAC452}"/>
              </a:ext>
            </a:extLst>
          </p:cNvPr>
          <p:cNvSpPr txBox="1"/>
          <p:nvPr/>
        </p:nvSpPr>
        <p:spPr>
          <a:xfrm>
            <a:off x="8600800" y="682714"/>
            <a:ext cx="78473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53%</a:t>
            </a:r>
          </a:p>
        </p:txBody>
      </p:sp>
    </p:spTree>
    <p:extLst>
      <p:ext uri="{BB962C8B-B14F-4D97-AF65-F5344CB8AC3E}">
        <p14:creationId xmlns:p14="http://schemas.microsoft.com/office/powerpoint/2010/main" val="2654957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E5079ADA-3558-4CC8-8ACF-C7E7CC981180}"/>
              </a:ext>
            </a:extLst>
          </p:cNvPr>
          <p:cNvGraphicFramePr>
            <a:graphicFrameLocks/>
          </p:cNvGraphicFramePr>
          <p:nvPr>
            <p:extLst>
              <p:ext uri="{D42A27DB-BD31-4B8C-83A1-F6EECF244321}">
                <p14:modId xmlns:p14="http://schemas.microsoft.com/office/powerpoint/2010/main" val="2041167979"/>
              </p:ext>
            </p:extLst>
          </p:nvPr>
        </p:nvGraphicFramePr>
        <p:xfrm>
          <a:off x="152710" y="1348925"/>
          <a:ext cx="3514722" cy="5124446"/>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a16="http://schemas.microsoft.com/office/drawing/2014/main" id="{FEEFE4D0-169A-4B43-BF30-EE2B1A6AF53A}"/>
              </a:ext>
            </a:extLst>
          </p:cNvPr>
          <p:cNvSpPr txBox="1"/>
          <p:nvPr/>
        </p:nvSpPr>
        <p:spPr>
          <a:xfrm>
            <a:off x="2193453" y="698877"/>
            <a:ext cx="6771108" cy="461665"/>
          </a:xfrm>
          <a:prstGeom prst="rect">
            <a:avLst/>
          </a:prstGeom>
          <a:noFill/>
        </p:spPr>
        <p:txBody>
          <a:bodyPr wrap="square" rtlCol="0">
            <a:spAutoFit/>
          </a:bodyPr>
          <a:lstStyle>
            <a:defPPr>
              <a:defRPr lang="es-CO"/>
            </a:defPPr>
            <a:lvl1pPr algn="ctr" defTabSz="457200">
              <a:defRPr sz="2400" b="1">
                <a:solidFill>
                  <a:schemeClr val="bg1"/>
                </a:solidFill>
                <a:latin typeface="Didot" panose="02000503000000020003" pitchFamily="2" charset="-79"/>
                <a:cs typeface="Didot" panose="02000503000000020003" pitchFamily="2" charset="-79"/>
              </a:defRPr>
            </a:lvl1pPr>
          </a:lstStyle>
          <a:p>
            <a:pPr algn="l"/>
            <a:r>
              <a:rPr lang="es-CO" dirty="0">
                <a:latin typeface="Verdana" panose="020B0604030504040204" pitchFamily="34" charset="0"/>
                <a:ea typeface="Verdana" panose="020B0604030504040204" pitchFamily="34" charset="0"/>
                <a:cs typeface="Verdana" panose="020B0604030504040204" pitchFamily="34" charset="0"/>
              </a:rPr>
              <a:t>Recaudo </a:t>
            </a:r>
            <a:r>
              <a:rPr lang="es-CO" dirty="0">
                <a:solidFill>
                  <a:schemeClr val="tx1"/>
                </a:solidFill>
                <a:latin typeface="Verdana" panose="020B0604030504040204" pitchFamily="34" charset="0"/>
                <a:ea typeface="Verdana" panose="020B0604030504040204" pitchFamily="34" charset="0"/>
                <a:cs typeface="Verdana" panose="020B0604030504040204" pitchFamily="34" charset="0"/>
              </a:rPr>
              <a:t>Contratos</a:t>
            </a:r>
            <a:r>
              <a:rPr lang="es-CO" dirty="0">
                <a:latin typeface="Verdana" panose="020B0604030504040204" pitchFamily="34" charset="0"/>
                <a:ea typeface="Verdana" panose="020B0604030504040204" pitchFamily="34" charset="0"/>
                <a:cs typeface="Verdana" panose="020B0604030504040204" pitchFamily="34" charset="0"/>
              </a:rPr>
              <a:t> Arrendamiento</a:t>
            </a:r>
          </a:p>
        </p:txBody>
      </p:sp>
      <p:sp>
        <p:nvSpPr>
          <p:cNvPr id="5" name="CuadroTexto 4">
            <a:extLst>
              <a:ext uri="{FF2B5EF4-FFF2-40B4-BE49-F238E27FC236}">
                <a16:creationId xmlns:a16="http://schemas.microsoft.com/office/drawing/2014/main" id="{03D19B0F-C936-4090-B27B-589964F36D75}"/>
              </a:ext>
            </a:extLst>
          </p:cNvPr>
          <p:cNvSpPr txBox="1"/>
          <p:nvPr/>
        </p:nvSpPr>
        <p:spPr>
          <a:xfrm>
            <a:off x="414636" y="1683862"/>
            <a:ext cx="1338826"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a:ln>
                  <a:noFill/>
                </a:ln>
                <a:solidFill>
                  <a:schemeClr val="bg1"/>
                </a:solidFill>
                <a:effectLst/>
                <a:uLnTx/>
                <a:uFillTx/>
                <a:latin typeface="Arial Narrow" panose="020B0606020202030204" pitchFamily="34" charset="0"/>
                <a:ea typeface="+mn-ea"/>
                <a:cs typeface="+mn-cs"/>
              </a:rPr>
              <a:t>Cifras en Millones $</a:t>
            </a:r>
          </a:p>
        </p:txBody>
      </p:sp>
      <p:sp>
        <p:nvSpPr>
          <p:cNvPr id="6" name="CuadroTexto 5">
            <a:extLst>
              <a:ext uri="{FF2B5EF4-FFF2-40B4-BE49-F238E27FC236}">
                <a16:creationId xmlns:a16="http://schemas.microsoft.com/office/drawing/2014/main" id="{35E6BCFC-7E90-4351-AE1F-84DFC1BF3207}"/>
              </a:ext>
            </a:extLst>
          </p:cNvPr>
          <p:cNvSpPr txBox="1"/>
          <p:nvPr/>
        </p:nvSpPr>
        <p:spPr>
          <a:xfrm>
            <a:off x="152710" y="6547063"/>
            <a:ext cx="4349087" cy="261610"/>
          </a:xfrm>
          <a:prstGeom prst="rect">
            <a:avLst/>
          </a:prstGeom>
          <a:noFill/>
          <a:ln>
            <a:noFill/>
          </a:ln>
        </p:spPr>
        <p:txBody>
          <a:bodyPr wrap="square" rtlCol="0">
            <a:spAutoFit/>
          </a:bodyPr>
          <a:lstStyle/>
          <a:p>
            <a:r>
              <a:rPr lang="es-CO" sz="1100" i="1" dirty="0">
                <a:solidFill>
                  <a:schemeClr val="bg1"/>
                </a:solidFill>
              </a:rPr>
              <a:t>Fuente: Gerencia Financiera / Corte 13 de diciembre de 2020</a:t>
            </a:r>
          </a:p>
        </p:txBody>
      </p:sp>
      <p:sp>
        <p:nvSpPr>
          <p:cNvPr id="20" name="CuadroTexto 19">
            <a:extLst>
              <a:ext uri="{FF2B5EF4-FFF2-40B4-BE49-F238E27FC236}">
                <a16:creationId xmlns:a16="http://schemas.microsoft.com/office/drawing/2014/main" id="{0923AB7D-55DC-8C49-B7B7-200A35A276FF}"/>
              </a:ext>
            </a:extLst>
          </p:cNvPr>
          <p:cNvSpPr txBox="1"/>
          <p:nvPr/>
        </p:nvSpPr>
        <p:spPr>
          <a:xfrm>
            <a:off x="10388241" y="324647"/>
            <a:ext cx="1646881"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0" algn="r" defTabSz="457200">
              <a:defRPr/>
            </a:pPr>
            <a:r>
              <a:rPr lang="es-CO" sz="3600" dirty="0">
                <a:solidFill>
                  <a:schemeClr val="bg1"/>
                </a:solidFill>
              </a:rPr>
              <a:t>$</a:t>
            </a:r>
            <a:r>
              <a:rPr lang="es-CO" sz="3600" dirty="0">
                <a:solidFill>
                  <a:schemeClr val="tx1"/>
                </a:solidFill>
              </a:rPr>
              <a:t>70.200</a:t>
            </a:r>
          </a:p>
        </p:txBody>
      </p:sp>
      <p:sp>
        <p:nvSpPr>
          <p:cNvPr id="21" name="CuadroTexto 20">
            <a:extLst>
              <a:ext uri="{FF2B5EF4-FFF2-40B4-BE49-F238E27FC236}">
                <a16:creationId xmlns:a16="http://schemas.microsoft.com/office/drawing/2014/main" id="{E21DE804-16D7-524C-A90C-0C695087F45B}"/>
              </a:ext>
            </a:extLst>
          </p:cNvPr>
          <p:cNvSpPr txBox="1"/>
          <p:nvPr/>
        </p:nvSpPr>
        <p:spPr>
          <a:xfrm>
            <a:off x="10864182" y="777899"/>
            <a:ext cx="109993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0" algn="r" defTabSz="457200">
              <a:defRPr/>
            </a:pPr>
            <a:r>
              <a:rPr lang="es-CO" sz="2400" dirty="0">
                <a:solidFill>
                  <a:schemeClr val="accent6"/>
                </a:solidFill>
              </a:rPr>
              <a:t>$942</a:t>
            </a:r>
          </a:p>
        </p:txBody>
      </p:sp>
      <p:pic>
        <p:nvPicPr>
          <p:cNvPr id="22" name="Picture 2" descr="línea de meta icono premium">
            <a:extLst>
              <a:ext uri="{FF2B5EF4-FFF2-40B4-BE49-F238E27FC236}">
                <a16:creationId xmlns:a16="http://schemas.microsoft.com/office/drawing/2014/main" id="{94364074-F025-0D45-8A49-487EF33BB201}"/>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9243182" y="249256"/>
            <a:ext cx="1063758" cy="10637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ángulo 22">
            <a:extLst>
              <a:ext uri="{FF2B5EF4-FFF2-40B4-BE49-F238E27FC236}">
                <a16:creationId xmlns:a16="http://schemas.microsoft.com/office/drawing/2014/main" id="{69F58847-3B3B-7543-9816-16B5DE7BE1AA}"/>
              </a:ext>
            </a:extLst>
          </p:cNvPr>
          <p:cNvSpPr/>
          <p:nvPr/>
        </p:nvSpPr>
        <p:spPr>
          <a:xfrm>
            <a:off x="9625263" y="1207833"/>
            <a:ext cx="2566737"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4" name="Conector recto de flecha 25">
            <a:extLst>
              <a:ext uri="{FF2B5EF4-FFF2-40B4-BE49-F238E27FC236}">
                <a16:creationId xmlns:a16="http://schemas.microsoft.com/office/drawing/2014/main" id="{777CA42D-9C94-8B49-9858-D4CAAC81412C}"/>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3749C8BD-C79C-4B36-B47B-BDF6DF76041C}"/>
              </a:ext>
            </a:extLst>
          </p:cNvPr>
          <p:cNvSpPr/>
          <p:nvPr/>
        </p:nvSpPr>
        <p:spPr>
          <a:xfrm>
            <a:off x="8524570" y="5268686"/>
            <a:ext cx="3588772" cy="126466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graphicFrame>
        <p:nvGraphicFramePr>
          <p:cNvPr id="15" name="Gráfico 14">
            <a:extLst>
              <a:ext uri="{FF2B5EF4-FFF2-40B4-BE49-F238E27FC236}">
                <a16:creationId xmlns:a16="http://schemas.microsoft.com/office/drawing/2014/main" id="{E90FA15C-CEAB-4DD3-ACBD-A21C88C4D468}"/>
              </a:ext>
            </a:extLst>
          </p:cNvPr>
          <p:cNvGraphicFramePr>
            <a:graphicFrameLocks/>
          </p:cNvGraphicFramePr>
          <p:nvPr>
            <p:extLst>
              <p:ext uri="{D42A27DB-BD31-4B8C-83A1-F6EECF244321}">
                <p14:modId xmlns:p14="http://schemas.microsoft.com/office/powerpoint/2010/main" val="2923541658"/>
              </p:ext>
            </p:extLst>
          </p:nvPr>
        </p:nvGraphicFramePr>
        <p:xfrm>
          <a:off x="3365988" y="947816"/>
          <a:ext cx="8824913" cy="5860857"/>
        </p:xfrm>
        <a:graphic>
          <a:graphicData uri="http://schemas.openxmlformats.org/drawingml/2006/chart">
            <c:chart xmlns:c="http://schemas.openxmlformats.org/drawingml/2006/chart" xmlns:r="http://schemas.openxmlformats.org/officeDocument/2006/relationships" r:id="rId4"/>
          </a:graphicData>
        </a:graphic>
      </p:graphicFrame>
      <p:sp>
        <p:nvSpPr>
          <p:cNvPr id="16" name="CuadroTexto 15">
            <a:extLst>
              <a:ext uri="{FF2B5EF4-FFF2-40B4-BE49-F238E27FC236}">
                <a16:creationId xmlns:a16="http://schemas.microsoft.com/office/drawing/2014/main" id="{9EA430D9-6E27-4BF0-87E5-028C571D4F5F}"/>
              </a:ext>
            </a:extLst>
          </p:cNvPr>
          <p:cNvSpPr txBox="1"/>
          <p:nvPr/>
        </p:nvSpPr>
        <p:spPr>
          <a:xfrm>
            <a:off x="8410074" y="758177"/>
            <a:ext cx="93656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101%</a:t>
            </a:r>
          </a:p>
        </p:txBody>
      </p:sp>
      <p:pic>
        <p:nvPicPr>
          <p:cNvPr id="17" name="Imagen 16">
            <a:extLst>
              <a:ext uri="{FF2B5EF4-FFF2-40B4-BE49-F238E27FC236}">
                <a16:creationId xmlns:a16="http://schemas.microsoft.com/office/drawing/2014/main" id="{99BD5879-8EF2-48E3-8392-B3C6407003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555" y="341360"/>
            <a:ext cx="1715135" cy="745490"/>
          </a:xfrm>
          <a:prstGeom prst="rect">
            <a:avLst/>
          </a:prstGeom>
        </p:spPr>
      </p:pic>
    </p:spTree>
    <p:extLst>
      <p:ext uri="{BB962C8B-B14F-4D97-AF65-F5344CB8AC3E}">
        <p14:creationId xmlns:p14="http://schemas.microsoft.com/office/powerpoint/2010/main" val="37144759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áfico 24">
            <a:extLst>
              <a:ext uri="{FF2B5EF4-FFF2-40B4-BE49-F238E27FC236}">
                <a16:creationId xmlns:a16="http://schemas.microsoft.com/office/drawing/2014/main" id="{D317211A-C5C6-244F-A0B9-A56E782E3633}"/>
              </a:ext>
            </a:extLst>
          </p:cNvPr>
          <p:cNvGraphicFramePr>
            <a:graphicFrameLocks/>
          </p:cNvGraphicFramePr>
          <p:nvPr/>
        </p:nvGraphicFramePr>
        <p:xfrm>
          <a:off x="3504993" y="1204390"/>
          <a:ext cx="8541918" cy="5475379"/>
        </p:xfrm>
        <a:graphic>
          <a:graphicData uri="http://schemas.openxmlformats.org/drawingml/2006/chart">
            <c:chart xmlns:c="http://schemas.openxmlformats.org/drawingml/2006/chart" xmlns:r="http://schemas.openxmlformats.org/officeDocument/2006/relationships" r:id="rId2"/>
          </a:graphicData>
        </a:graphic>
      </p:graphicFrame>
      <p:sp>
        <p:nvSpPr>
          <p:cNvPr id="51" name="CuadroTexto 50">
            <a:extLst>
              <a:ext uri="{FF2B5EF4-FFF2-40B4-BE49-F238E27FC236}">
                <a16:creationId xmlns:a16="http://schemas.microsoft.com/office/drawing/2014/main" id="{DDC4267B-0B60-8541-A882-348186CB45DE}"/>
              </a:ext>
            </a:extLst>
          </p:cNvPr>
          <p:cNvSpPr txBox="1"/>
          <p:nvPr/>
        </p:nvSpPr>
        <p:spPr>
          <a:xfrm>
            <a:off x="145089" y="6525754"/>
            <a:ext cx="5360118" cy="261610"/>
          </a:xfrm>
          <a:prstGeom prst="rect">
            <a:avLst/>
          </a:prstGeom>
          <a:noFill/>
        </p:spPr>
        <p:txBody>
          <a:bodyPr wrap="square" rtlCol="0">
            <a:spAutoFit/>
          </a:bodyPr>
          <a:lstStyle/>
          <a:p>
            <a:pPr>
              <a:spcAft>
                <a:spcPts val="600"/>
              </a:spcAft>
            </a:pPr>
            <a:r>
              <a:rPr lang="es-CO" sz="1100" i="1" dirty="0">
                <a:solidFill>
                  <a:schemeClr val="bg1"/>
                </a:solidFill>
              </a:rPr>
              <a:t>Fuente: Aseguramiento de la Información / Corte 13 de diciembre de 2020</a:t>
            </a:r>
          </a:p>
        </p:txBody>
      </p:sp>
      <p:sp>
        <p:nvSpPr>
          <p:cNvPr id="52" name="CuadroTexto 51">
            <a:extLst>
              <a:ext uri="{FF2B5EF4-FFF2-40B4-BE49-F238E27FC236}">
                <a16:creationId xmlns:a16="http://schemas.microsoft.com/office/drawing/2014/main" id="{DB359066-2F26-D44C-A5B1-DE12C77F9640}"/>
              </a:ext>
            </a:extLst>
          </p:cNvPr>
          <p:cNvSpPr txBox="1"/>
          <p:nvPr/>
        </p:nvSpPr>
        <p:spPr>
          <a:xfrm>
            <a:off x="10493891" y="384922"/>
            <a:ext cx="137822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2400">
                <a:solidFill>
                  <a:schemeClr val="tx1"/>
                </a:solidFill>
              </a:rPr>
              <a:t># </a:t>
            </a:r>
            <a:r>
              <a:rPr kumimoji="0" lang="es-CO" sz="2400" b="1"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310</a:t>
            </a:r>
          </a:p>
        </p:txBody>
      </p:sp>
      <p:sp>
        <p:nvSpPr>
          <p:cNvPr id="53" name="CuadroTexto 52">
            <a:extLst>
              <a:ext uri="{FF2B5EF4-FFF2-40B4-BE49-F238E27FC236}">
                <a16:creationId xmlns:a16="http://schemas.microsoft.com/office/drawing/2014/main" id="{30F47F7E-7431-5D45-A6F4-C77BCDCC8823}"/>
              </a:ext>
            </a:extLst>
          </p:cNvPr>
          <p:cNvSpPr txBox="1"/>
          <p:nvPr/>
        </p:nvSpPr>
        <p:spPr>
          <a:xfrm>
            <a:off x="2715443" y="716403"/>
            <a:ext cx="8045589" cy="461665"/>
          </a:xfrm>
          <a:prstGeom prst="rect">
            <a:avLst/>
          </a:prstGeom>
          <a:noFill/>
        </p:spPr>
        <p:txBody>
          <a:bodyPr wrap="square" rtlCol="0">
            <a:spAutoFit/>
          </a:bodyPr>
          <a:lstStyle>
            <a:defPPr>
              <a:defRPr lang="es-CO"/>
            </a:defPPr>
            <a:lvl1pPr algn="ctr" defTabSz="457200">
              <a:defRPr sz="2400" b="1">
                <a:solidFill>
                  <a:schemeClr val="bg1"/>
                </a:solidFill>
                <a:latin typeface="Didot" panose="02000503000000020003" pitchFamily="2" charset="-79"/>
                <a:cs typeface="Didot" panose="02000503000000020003" pitchFamily="2" charset="-79"/>
              </a:defRPr>
            </a:lvl1pPr>
          </a:lstStyle>
          <a:p>
            <a:pPr algn="l"/>
            <a:r>
              <a:rPr lang="es-CO" dirty="0">
                <a:solidFill>
                  <a:schemeClr val="tx1"/>
                </a:solidFill>
                <a:latin typeface="Verdana" panose="020B0604030504040204" pitchFamily="34" charset="0"/>
                <a:ea typeface="Verdana" panose="020B0604030504040204" pitchFamily="34" charset="0"/>
                <a:cs typeface="Verdana" panose="020B0604030504040204" pitchFamily="34" charset="0"/>
              </a:rPr>
              <a:t>Contratos Nuevos de Arrendamiento</a:t>
            </a:r>
          </a:p>
        </p:txBody>
      </p:sp>
      <p:sp>
        <p:nvSpPr>
          <p:cNvPr id="55" name="Rectángulo 54">
            <a:extLst>
              <a:ext uri="{FF2B5EF4-FFF2-40B4-BE49-F238E27FC236}">
                <a16:creationId xmlns:a16="http://schemas.microsoft.com/office/drawing/2014/main" id="{7859F4F3-E18F-E84C-BEA1-46B48BF693ED}"/>
              </a:ext>
            </a:extLst>
          </p:cNvPr>
          <p:cNvSpPr/>
          <p:nvPr/>
        </p:nvSpPr>
        <p:spPr>
          <a:xfrm>
            <a:off x="8366199" y="1145938"/>
            <a:ext cx="3825801" cy="512065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56" name="Gráfico 16">
            <a:extLst>
              <a:ext uri="{FF2B5EF4-FFF2-40B4-BE49-F238E27FC236}">
                <a16:creationId xmlns:a16="http://schemas.microsoft.com/office/drawing/2014/main" id="{8898115A-E2E9-C144-9713-35FEED82074F}"/>
              </a:ext>
            </a:extLst>
          </p:cNvPr>
          <p:cNvGraphicFramePr>
            <a:graphicFrameLocks/>
          </p:cNvGraphicFramePr>
          <p:nvPr>
            <p:extLst>
              <p:ext uri="{D42A27DB-BD31-4B8C-83A1-F6EECF244321}">
                <p14:modId xmlns:p14="http://schemas.microsoft.com/office/powerpoint/2010/main" val="4169353131"/>
              </p:ext>
            </p:extLst>
          </p:nvPr>
        </p:nvGraphicFramePr>
        <p:xfrm>
          <a:off x="196195" y="1587596"/>
          <a:ext cx="3629608" cy="4670122"/>
        </p:xfrm>
        <a:graphic>
          <a:graphicData uri="http://schemas.openxmlformats.org/drawingml/2006/chart">
            <c:chart xmlns:c="http://schemas.openxmlformats.org/drawingml/2006/chart" xmlns:r="http://schemas.openxmlformats.org/officeDocument/2006/relationships" r:id="rId3"/>
          </a:graphicData>
        </a:graphic>
      </p:graphicFrame>
      <p:sp>
        <p:nvSpPr>
          <p:cNvPr id="57" name="CuadroTexto 10">
            <a:extLst>
              <a:ext uri="{FF2B5EF4-FFF2-40B4-BE49-F238E27FC236}">
                <a16:creationId xmlns:a16="http://schemas.microsoft.com/office/drawing/2014/main" id="{62FADB07-DB87-DE41-A17C-A2F4C03AD851}"/>
              </a:ext>
            </a:extLst>
          </p:cNvPr>
          <p:cNvSpPr txBox="1"/>
          <p:nvPr/>
        </p:nvSpPr>
        <p:spPr>
          <a:xfrm>
            <a:off x="10352" y="3416300"/>
            <a:ext cx="1110613"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1400">
                <a:solidFill>
                  <a:schemeClr val="bg1"/>
                </a:solidFill>
              </a:rPr>
              <a:t>$3.334</a:t>
            </a:r>
            <a:endParaRPr kumimoji="0" lang="es-CO" sz="1400" b="1" i="0" u="none" strike="noStrike" kern="1200" cap="none" spc="0" normalizeH="0" baseline="0" noProof="0">
              <a:ln>
                <a:noFill/>
              </a:ln>
              <a:solidFill>
                <a:schemeClr val="bg1"/>
              </a:solidFill>
              <a:effectLst/>
              <a:uLnTx/>
              <a:uFillTx/>
            </a:endParaRPr>
          </a:p>
        </p:txBody>
      </p:sp>
      <p:sp>
        <p:nvSpPr>
          <p:cNvPr id="58" name="CuadroTexto 10">
            <a:extLst>
              <a:ext uri="{FF2B5EF4-FFF2-40B4-BE49-F238E27FC236}">
                <a16:creationId xmlns:a16="http://schemas.microsoft.com/office/drawing/2014/main" id="{28B1468B-02E8-2347-B5BF-DDEC0FB552C1}"/>
              </a:ext>
            </a:extLst>
          </p:cNvPr>
          <p:cNvSpPr txBox="1"/>
          <p:nvPr/>
        </p:nvSpPr>
        <p:spPr>
          <a:xfrm>
            <a:off x="584005" y="3325911"/>
            <a:ext cx="1110613"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1400">
                <a:solidFill>
                  <a:schemeClr val="bg1"/>
                </a:solidFill>
              </a:rPr>
              <a:t>$4.491</a:t>
            </a:r>
            <a:endParaRPr kumimoji="0" lang="es-CO" sz="1400" b="1" i="0" u="none" strike="noStrike" kern="1200" cap="none" spc="0" normalizeH="0" baseline="0" noProof="0">
              <a:ln>
                <a:noFill/>
              </a:ln>
              <a:solidFill>
                <a:schemeClr val="bg1"/>
              </a:solidFill>
              <a:effectLst/>
              <a:uLnTx/>
              <a:uFillTx/>
            </a:endParaRPr>
          </a:p>
        </p:txBody>
      </p:sp>
      <p:sp>
        <p:nvSpPr>
          <p:cNvPr id="59" name="CuadroTexto 10">
            <a:extLst>
              <a:ext uri="{FF2B5EF4-FFF2-40B4-BE49-F238E27FC236}">
                <a16:creationId xmlns:a16="http://schemas.microsoft.com/office/drawing/2014/main" id="{229D8017-A444-C343-8D98-0FA146BEED44}"/>
              </a:ext>
            </a:extLst>
          </p:cNvPr>
          <p:cNvSpPr txBox="1"/>
          <p:nvPr/>
        </p:nvSpPr>
        <p:spPr>
          <a:xfrm>
            <a:off x="1161397" y="2443936"/>
            <a:ext cx="1110613"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1400">
                <a:solidFill>
                  <a:schemeClr val="bg1"/>
                </a:solidFill>
              </a:rPr>
              <a:t>$15.774</a:t>
            </a:r>
            <a:endParaRPr kumimoji="0" lang="es-CO" sz="1400" b="1" i="0" u="none" strike="noStrike" kern="1200" cap="none" spc="0" normalizeH="0" baseline="0" noProof="0">
              <a:ln>
                <a:noFill/>
              </a:ln>
              <a:solidFill>
                <a:schemeClr val="bg1"/>
              </a:solidFill>
              <a:effectLst/>
              <a:uLnTx/>
              <a:uFillTx/>
            </a:endParaRPr>
          </a:p>
        </p:txBody>
      </p:sp>
      <p:sp>
        <p:nvSpPr>
          <p:cNvPr id="60" name="CuadroTexto 10">
            <a:extLst>
              <a:ext uri="{FF2B5EF4-FFF2-40B4-BE49-F238E27FC236}">
                <a16:creationId xmlns:a16="http://schemas.microsoft.com/office/drawing/2014/main" id="{1A92F680-9FAE-B84C-8506-39FEBE194370}"/>
              </a:ext>
            </a:extLst>
          </p:cNvPr>
          <p:cNvSpPr txBox="1"/>
          <p:nvPr/>
        </p:nvSpPr>
        <p:spPr>
          <a:xfrm>
            <a:off x="1716704" y="2792046"/>
            <a:ext cx="1110613"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1400">
                <a:solidFill>
                  <a:schemeClr val="bg1"/>
                </a:solidFill>
              </a:rPr>
              <a:t>$25.792</a:t>
            </a:r>
            <a:endParaRPr kumimoji="0" lang="es-CO" sz="1400" b="1" i="0" u="none" strike="noStrike" kern="1200" cap="none" spc="0" normalizeH="0" baseline="0" noProof="0">
              <a:ln>
                <a:noFill/>
              </a:ln>
              <a:solidFill>
                <a:schemeClr val="bg1"/>
              </a:solidFill>
              <a:effectLst/>
              <a:uLnTx/>
              <a:uFillTx/>
            </a:endParaRPr>
          </a:p>
        </p:txBody>
      </p:sp>
      <p:sp>
        <p:nvSpPr>
          <p:cNvPr id="61" name="CuadroTexto 10">
            <a:extLst>
              <a:ext uri="{FF2B5EF4-FFF2-40B4-BE49-F238E27FC236}">
                <a16:creationId xmlns:a16="http://schemas.microsoft.com/office/drawing/2014/main" id="{C0123397-1DD3-DB42-B73D-A9E50197A47B}"/>
              </a:ext>
            </a:extLst>
          </p:cNvPr>
          <p:cNvSpPr txBox="1"/>
          <p:nvPr/>
        </p:nvSpPr>
        <p:spPr>
          <a:xfrm>
            <a:off x="2272011" y="1632470"/>
            <a:ext cx="1110613"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spcBef>
                <a:spcPts val="0"/>
              </a:spcBef>
              <a:spcAft>
                <a:spcPts val="600"/>
              </a:spcAft>
              <a:buClrTx/>
              <a:buSzTx/>
              <a:buFontTx/>
              <a:buNone/>
              <a:tabLst/>
              <a:defRPr/>
            </a:pPr>
            <a:r>
              <a:rPr lang="es-CO" sz="1400">
                <a:solidFill>
                  <a:schemeClr val="bg1"/>
                </a:solidFill>
              </a:rPr>
              <a:t>$46.658</a:t>
            </a:r>
            <a:endParaRPr kumimoji="0" lang="es-CO" sz="1400" b="1" i="0" u="none" strike="noStrike" kern="1200" cap="none" spc="0" normalizeH="0" baseline="0" noProof="0">
              <a:ln>
                <a:noFill/>
              </a:ln>
              <a:solidFill>
                <a:schemeClr val="bg1"/>
              </a:solidFill>
              <a:effectLst/>
              <a:uLnTx/>
              <a:uFillTx/>
            </a:endParaRPr>
          </a:p>
        </p:txBody>
      </p:sp>
      <p:sp>
        <p:nvSpPr>
          <p:cNvPr id="62" name="CuadroTexto 10">
            <a:extLst>
              <a:ext uri="{FF2B5EF4-FFF2-40B4-BE49-F238E27FC236}">
                <a16:creationId xmlns:a16="http://schemas.microsoft.com/office/drawing/2014/main" id="{75692DE7-AFC1-AB4D-984C-5672E7BE07E3}"/>
              </a:ext>
            </a:extLst>
          </p:cNvPr>
          <p:cNvSpPr txBox="1"/>
          <p:nvPr/>
        </p:nvSpPr>
        <p:spPr>
          <a:xfrm>
            <a:off x="3076560" y="2045256"/>
            <a:ext cx="111061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l" defTabSz="457200" rtl="0" eaLnBrk="1" fontAlgn="auto" latinLnBrk="0" hangingPunct="1">
              <a:spcBef>
                <a:spcPts val="0"/>
              </a:spcBef>
              <a:spcAft>
                <a:spcPts val="600"/>
              </a:spcAft>
              <a:buClrTx/>
              <a:buSzTx/>
              <a:buFontTx/>
              <a:buNone/>
              <a:tabLst/>
              <a:defRPr/>
            </a:pPr>
            <a:r>
              <a:rPr lang="es-CO" sz="2400" dirty="0">
                <a:solidFill>
                  <a:schemeClr val="bg1"/>
                </a:solidFill>
              </a:rPr>
              <a:t>$78.032</a:t>
            </a:r>
            <a:endParaRPr kumimoji="0" lang="es-CO" sz="2400" b="1" i="0" u="none" strike="noStrike" kern="1200" cap="none" spc="0" normalizeH="0" baseline="0" noProof="0" dirty="0">
              <a:ln>
                <a:noFill/>
              </a:ln>
              <a:solidFill>
                <a:schemeClr val="bg1"/>
              </a:solidFill>
              <a:effectLst/>
              <a:uLnTx/>
              <a:uFillTx/>
            </a:endParaRPr>
          </a:p>
        </p:txBody>
      </p:sp>
      <p:pic>
        <p:nvPicPr>
          <p:cNvPr id="64" name="Picture 2" descr="línea de meta icono premium">
            <a:extLst>
              <a:ext uri="{FF2B5EF4-FFF2-40B4-BE49-F238E27FC236}">
                <a16:creationId xmlns:a16="http://schemas.microsoft.com/office/drawing/2014/main" id="{5AF31795-68B7-E748-9C34-7807E4E70642}"/>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136058" y="130542"/>
            <a:ext cx="715667" cy="715667"/>
          </a:xfrm>
          <a:prstGeom prst="rect">
            <a:avLst/>
          </a:prstGeom>
          <a:noFill/>
          <a:extLst>
            <a:ext uri="{909E8E84-426E-40DD-AFC4-6F175D3DCCD1}">
              <a14:hiddenFill xmlns:a14="http://schemas.microsoft.com/office/drawing/2010/main">
                <a:solidFill>
                  <a:srgbClr val="FFFFFF"/>
                </a:solidFill>
              </a14:hiddenFill>
            </a:ext>
          </a:extLst>
        </p:spPr>
      </p:pic>
      <p:sp>
        <p:nvSpPr>
          <p:cNvPr id="65" name="Rectángulo 64">
            <a:extLst>
              <a:ext uri="{FF2B5EF4-FFF2-40B4-BE49-F238E27FC236}">
                <a16:creationId xmlns:a16="http://schemas.microsoft.com/office/drawing/2014/main" id="{73C6C8EE-ECD6-A646-9FF0-249CBB54A435}"/>
              </a:ext>
            </a:extLst>
          </p:cNvPr>
          <p:cNvSpPr/>
          <p:nvPr/>
        </p:nvSpPr>
        <p:spPr>
          <a:xfrm>
            <a:off x="10409761" y="772306"/>
            <a:ext cx="1782239" cy="45719"/>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66" name="Conector recto de flecha 25">
            <a:extLst>
              <a:ext uri="{FF2B5EF4-FFF2-40B4-BE49-F238E27FC236}">
                <a16:creationId xmlns:a16="http://schemas.microsoft.com/office/drawing/2014/main" id="{E5A1A742-0302-2447-8E01-6D07BE8257AB}"/>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2" name="CuadroTexto 71">
            <a:extLst>
              <a:ext uri="{FF2B5EF4-FFF2-40B4-BE49-F238E27FC236}">
                <a16:creationId xmlns:a16="http://schemas.microsoft.com/office/drawing/2014/main" id="{C67DA401-04C9-3541-9E51-951AA405C4DC}"/>
              </a:ext>
            </a:extLst>
          </p:cNvPr>
          <p:cNvSpPr txBox="1"/>
          <p:nvPr/>
        </p:nvSpPr>
        <p:spPr>
          <a:xfrm>
            <a:off x="284940" y="1567563"/>
            <a:ext cx="1338826" cy="26161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a:ln>
                  <a:noFill/>
                </a:ln>
                <a:solidFill>
                  <a:schemeClr val="bg1"/>
                </a:solidFill>
                <a:effectLst/>
                <a:uLnTx/>
                <a:uFillTx/>
                <a:latin typeface="Arial Narrow" panose="020B0606020202030204" pitchFamily="34" charset="0"/>
                <a:ea typeface="+mn-ea"/>
                <a:cs typeface="+mn-cs"/>
              </a:rPr>
              <a:t>Cifras en Millones $</a:t>
            </a:r>
          </a:p>
        </p:txBody>
      </p:sp>
      <p:sp>
        <p:nvSpPr>
          <p:cNvPr id="73" name="CuadroTexto 72">
            <a:extLst>
              <a:ext uri="{FF2B5EF4-FFF2-40B4-BE49-F238E27FC236}">
                <a16:creationId xmlns:a16="http://schemas.microsoft.com/office/drawing/2014/main" id="{3968D776-1CC2-6C47-9526-D42B5FD57CDB}"/>
              </a:ext>
            </a:extLst>
          </p:cNvPr>
          <p:cNvSpPr txBox="1"/>
          <p:nvPr/>
        </p:nvSpPr>
        <p:spPr>
          <a:xfrm>
            <a:off x="3504993" y="2506921"/>
            <a:ext cx="684803" cy="215444"/>
          </a:xfrm>
          <a:prstGeom prst="rect">
            <a:avLst/>
          </a:prstGeom>
          <a:noFill/>
        </p:spPr>
        <p:txBody>
          <a:bodyPr wrap="none" rtlCol="0">
            <a:spAutoFit/>
          </a:bodyPr>
          <a:lstStyle/>
          <a:p>
            <a:r>
              <a:rPr lang="es-CO" sz="800">
                <a:solidFill>
                  <a:schemeClr val="bg1"/>
                </a:solidFill>
                <a:latin typeface="Verdana" panose="020B0604030504040204" pitchFamily="34" charset="0"/>
                <a:ea typeface="Verdana" panose="020B0604030504040204" pitchFamily="34" charset="0"/>
                <a:cs typeface="Verdana" panose="020B0604030504040204" pitchFamily="34" charset="0"/>
              </a:rPr>
              <a:t>Contratos</a:t>
            </a:r>
          </a:p>
        </p:txBody>
      </p:sp>
      <p:sp>
        <p:nvSpPr>
          <p:cNvPr id="21" name="CuadroTexto 20">
            <a:extLst>
              <a:ext uri="{FF2B5EF4-FFF2-40B4-BE49-F238E27FC236}">
                <a16:creationId xmlns:a16="http://schemas.microsoft.com/office/drawing/2014/main" id="{7BFE8FD9-8175-467B-AC6C-F3B46474D0B9}"/>
              </a:ext>
            </a:extLst>
          </p:cNvPr>
          <p:cNvSpPr txBox="1"/>
          <p:nvPr/>
        </p:nvSpPr>
        <p:spPr>
          <a:xfrm>
            <a:off x="9389369" y="377848"/>
            <a:ext cx="86886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rPr>
              <a:t>158%</a:t>
            </a:r>
          </a:p>
        </p:txBody>
      </p:sp>
      <p:pic>
        <p:nvPicPr>
          <p:cNvPr id="22" name="Imagen 21">
            <a:extLst>
              <a:ext uri="{FF2B5EF4-FFF2-40B4-BE49-F238E27FC236}">
                <a16:creationId xmlns:a16="http://schemas.microsoft.com/office/drawing/2014/main" id="{CFF46DB1-4A6F-4BE1-B957-B13955F41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707" y="197484"/>
            <a:ext cx="1715135" cy="745490"/>
          </a:xfrm>
          <a:prstGeom prst="rect">
            <a:avLst/>
          </a:prstGeom>
        </p:spPr>
      </p:pic>
    </p:spTree>
    <p:extLst>
      <p:ext uri="{BB962C8B-B14F-4D97-AF65-F5344CB8AC3E}">
        <p14:creationId xmlns:p14="http://schemas.microsoft.com/office/powerpoint/2010/main" val="1994288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a:extLst>
              <a:ext uri="{FF2B5EF4-FFF2-40B4-BE49-F238E27FC236}">
                <a16:creationId xmlns:a16="http://schemas.microsoft.com/office/drawing/2014/main" id="{2C00F128-780E-4646-9F86-1E50D8A24D0F}"/>
              </a:ext>
            </a:extLst>
          </p:cNvPr>
          <p:cNvGraphicFramePr>
            <a:graphicFrameLocks/>
          </p:cNvGraphicFramePr>
          <p:nvPr>
            <p:extLst>
              <p:ext uri="{D42A27DB-BD31-4B8C-83A1-F6EECF244321}">
                <p14:modId xmlns:p14="http://schemas.microsoft.com/office/powerpoint/2010/main" val="800654316"/>
              </p:ext>
            </p:extLst>
          </p:nvPr>
        </p:nvGraphicFramePr>
        <p:xfrm>
          <a:off x="12704" y="1522667"/>
          <a:ext cx="11662461" cy="5278027"/>
        </p:xfrm>
        <a:graphic>
          <a:graphicData uri="http://schemas.openxmlformats.org/drawingml/2006/chart">
            <c:chart xmlns:c="http://schemas.openxmlformats.org/drawingml/2006/chart" xmlns:r="http://schemas.openxmlformats.org/officeDocument/2006/relationships" r:id="rId2"/>
          </a:graphicData>
        </a:graphic>
      </p:graphicFrame>
      <p:sp>
        <p:nvSpPr>
          <p:cNvPr id="2" name="CuadroTexto 1">
            <a:extLst>
              <a:ext uri="{FF2B5EF4-FFF2-40B4-BE49-F238E27FC236}">
                <a16:creationId xmlns:a16="http://schemas.microsoft.com/office/drawing/2014/main" id="{63C19A94-483C-4D28-A6B8-133472204ABB}"/>
              </a:ext>
            </a:extLst>
          </p:cNvPr>
          <p:cNvSpPr txBox="1"/>
          <p:nvPr/>
        </p:nvSpPr>
        <p:spPr>
          <a:xfrm>
            <a:off x="3220858" y="390360"/>
            <a:ext cx="4403477" cy="461665"/>
          </a:xfrm>
          <a:prstGeom prst="rect">
            <a:avLst/>
          </a:prstGeom>
          <a:noFill/>
        </p:spPr>
        <p:txBody>
          <a:bodyPr wrap="square" rtlCol="0">
            <a:spAutoFit/>
          </a:bodyPr>
          <a:lstStyle>
            <a:defPPr>
              <a:defRPr lang="es-CO"/>
            </a:defPPr>
            <a:lvl1pPr algn="ctr" defTabSz="457200">
              <a:defRPr sz="2400" b="1">
                <a:solidFill>
                  <a:schemeClr val="bg1"/>
                </a:solidFill>
                <a:latin typeface="Didot" panose="02000503000000020003" pitchFamily="2" charset="-79"/>
                <a:cs typeface="Didot" panose="02000503000000020003" pitchFamily="2" charset="-79"/>
              </a:defRPr>
            </a:lvl1pPr>
          </a:lstStyle>
          <a:p>
            <a:pPr algn="l"/>
            <a:r>
              <a:rPr lang="es-CO">
                <a:solidFill>
                  <a:schemeClr val="tx1"/>
                </a:solidFill>
                <a:latin typeface="Verdana" panose="020B0604030504040204" pitchFamily="34" charset="0"/>
                <a:ea typeface="Verdana" panose="020B0604030504040204" pitchFamily="34" charset="0"/>
                <a:cs typeface="Verdana" panose="020B0604030504040204" pitchFamily="34" charset="0"/>
              </a:rPr>
              <a:t>Gestión de Cartera</a:t>
            </a:r>
          </a:p>
        </p:txBody>
      </p:sp>
      <p:sp>
        <p:nvSpPr>
          <p:cNvPr id="4" name="CuadroTexto 3">
            <a:extLst>
              <a:ext uri="{FF2B5EF4-FFF2-40B4-BE49-F238E27FC236}">
                <a16:creationId xmlns:a16="http://schemas.microsoft.com/office/drawing/2014/main" id="{7583B31E-9ED3-4D80-9ED3-775E5DA9DB8C}"/>
              </a:ext>
            </a:extLst>
          </p:cNvPr>
          <p:cNvSpPr txBox="1"/>
          <p:nvPr/>
        </p:nvSpPr>
        <p:spPr>
          <a:xfrm>
            <a:off x="954337" y="1261058"/>
            <a:ext cx="1821232"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CO" sz="1100" b="1" u="none" strike="noStrike" kern="1200" cap="none" spc="0" normalizeH="0" baseline="0" noProof="0" dirty="0">
                <a:ln>
                  <a:noFill/>
                </a:ln>
                <a:solidFill>
                  <a:schemeClr val="bg1"/>
                </a:solidFill>
                <a:effectLst/>
                <a:uLnTx/>
                <a:uFillTx/>
                <a:latin typeface="Arial Narrow" panose="020B0606020202030204" pitchFamily="34" charset="0"/>
                <a:ea typeface="+mn-ea"/>
                <a:cs typeface="+mn-cs"/>
              </a:rPr>
              <a:t>*Cifras en Miles de Millones $</a:t>
            </a:r>
          </a:p>
        </p:txBody>
      </p:sp>
      <p:sp>
        <p:nvSpPr>
          <p:cNvPr id="5" name="CuadroTexto 4">
            <a:extLst>
              <a:ext uri="{FF2B5EF4-FFF2-40B4-BE49-F238E27FC236}">
                <a16:creationId xmlns:a16="http://schemas.microsoft.com/office/drawing/2014/main" id="{833753D2-47E3-4DCA-A613-C0961AC8CAC0}"/>
              </a:ext>
            </a:extLst>
          </p:cNvPr>
          <p:cNvSpPr txBox="1"/>
          <p:nvPr/>
        </p:nvSpPr>
        <p:spPr>
          <a:xfrm>
            <a:off x="12704" y="6581001"/>
            <a:ext cx="2762865" cy="261610"/>
          </a:xfrm>
          <a:prstGeom prst="rect">
            <a:avLst/>
          </a:prstGeom>
          <a:noFill/>
        </p:spPr>
        <p:txBody>
          <a:bodyPr wrap="square" rtlCol="0">
            <a:spAutoFit/>
          </a:bodyPr>
          <a:lstStyle/>
          <a:p>
            <a:r>
              <a:rPr lang="es-CO" sz="1100" i="1">
                <a:solidFill>
                  <a:schemeClr val="bg1"/>
                </a:solidFill>
              </a:rPr>
              <a:t>Fuente: Gerencia Comercial</a:t>
            </a:r>
          </a:p>
        </p:txBody>
      </p:sp>
      <p:cxnSp>
        <p:nvCxnSpPr>
          <p:cNvPr id="9" name="Conector recto de flecha 25">
            <a:extLst>
              <a:ext uri="{FF2B5EF4-FFF2-40B4-BE49-F238E27FC236}">
                <a16:creationId xmlns:a16="http://schemas.microsoft.com/office/drawing/2014/main" id="{E4437287-6009-C244-A26F-840F74FA1183}"/>
              </a:ext>
            </a:extLst>
          </p:cNvPr>
          <p:cNvCxnSpPr/>
          <p:nvPr/>
        </p:nvCxnSpPr>
        <p:spPr>
          <a:xfrm>
            <a:off x="1397630" y="439200"/>
            <a:ext cx="36548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C76E702A-AF25-407B-843D-3EFC3BA37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568" y="187748"/>
            <a:ext cx="1715135" cy="745490"/>
          </a:xfrm>
          <a:prstGeom prst="rect">
            <a:avLst/>
          </a:prstGeom>
        </p:spPr>
      </p:pic>
      <p:pic>
        <p:nvPicPr>
          <p:cNvPr id="12" name="Imagen 11">
            <a:extLst>
              <a:ext uri="{FF2B5EF4-FFF2-40B4-BE49-F238E27FC236}">
                <a16:creationId xmlns:a16="http://schemas.microsoft.com/office/drawing/2014/main" id="{5F92A833-FFFD-49ED-BA24-BF9CD8DF67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7469" y="138920"/>
            <a:ext cx="4150360" cy="713105"/>
          </a:xfrm>
          <a:prstGeom prst="rect">
            <a:avLst/>
          </a:prstGeom>
        </p:spPr>
      </p:pic>
    </p:spTree>
    <p:extLst>
      <p:ext uri="{BB962C8B-B14F-4D97-AF65-F5344CB8AC3E}">
        <p14:creationId xmlns:p14="http://schemas.microsoft.com/office/powerpoint/2010/main" val="2112422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8EE5AA47-5485-364C-A624-60D5BFE36B80}"/>
              </a:ext>
            </a:extLst>
          </p:cNvPr>
          <p:cNvSpPr txBox="1"/>
          <p:nvPr/>
        </p:nvSpPr>
        <p:spPr>
          <a:xfrm>
            <a:off x="2660102" y="145178"/>
            <a:ext cx="9356476" cy="1323439"/>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ES" sz="4000" dirty="0">
                <a:latin typeface="Verdana" panose="020B0604030504040204" pitchFamily="34" charset="0"/>
                <a:ea typeface="Verdana" panose="020B0604030504040204" pitchFamily="34" charset="0"/>
                <a:cs typeface="Verdana" panose="020B0604030504040204" pitchFamily="34" charset="0"/>
              </a:rPr>
              <a:t>RECAUDOS CORRIENTES</a:t>
            </a:r>
          </a:p>
          <a:p>
            <a:pPr algn="l"/>
            <a:r>
              <a:rPr lang="es-ES" sz="4000" dirty="0">
                <a:solidFill>
                  <a:srgbClr val="FE683F"/>
                </a:solidFill>
                <a:latin typeface="Verdana" panose="020B0604030504040204" pitchFamily="34" charset="0"/>
                <a:ea typeface="Verdana" panose="020B0604030504040204" pitchFamily="34" charset="0"/>
                <a:cs typeface="Verdana" panose="020B0604030504040204" pitchFamily="34" charset="0"/>
              </a:rPr>
              <a:t>GLOBALES</a:t>
            </a:r>
            <a:endParaRPr lang="es-ES" sz="4000" dirty="0">
              <a:latin typeface="Verdana" panose="020B0604030504040204" pitchFamily="34" charset="0"/>
              <a:ea typeface="Verdana" panose="020B0604030504040204" pitchFamily="34" charset="0"/>
              <a:cs typeface="Verdana" panose="020B0604030504040204" pitchFamily="34" charset="0"/>
            </a:endParaRPr>
          </a:p>
        </p:txBody>
      </p:sp>
      <p:pic>
        <p:nvPicPr>
          <p:cNvPr id="17" name="Picture 4" descr="Icon&#10;&#10;Description automatically generated">
            <a:extLst>
              <a:ext uri="{FF2B5EF4-FFF2-40B4-BE49-F238E27FC236}">
                <a16:creationId xmlns:a16="http://schemas.microsoft.com/office/drawing/2014/main" id="{793CB477-8ABC-F843-8EE4-FB4ABDDF2EDD}"/>
              </a:ext>
            </a:extLst>
          </p:cNvPr>
          <p:cNvPicPr>
            <a:picLocks noChangeAspect="1"/>
          </p:cNvPicPr>
          <p:nvPr/>
        </p:nvPicPr>
        <p:blipFill rotWithShape="1">
          <a:blip r:embed="rId3">
            <a:alphaModFix amt="35000"/>
          </a:blip>
          <a:srcRect l="46886" t="22483" r="32412" b="19453"/>
          <a:stretch/>
        </p:blipFill>
        <p:spPr>
          <a:xfrm>
            <a:off x="-12704" y="2285036"/>
            <a:ext cx="2430453" cy="3834485"/>
          </a:xfrm>
          <a:prstGeom prst="rect">
            <a:avLst/>
          </a:prstGeom>
          <a:effectLst>
            <a:outerShdw blurRad="50800" dist="50800" dir="5400000" algn="ctr" rotWithShape="0">
              <a:srgbClr val="000000">
                <a:alpha val="22000"/>
              </a:srgbClr>
            </a:outerShdw>
          </a:effectLst>
        </p:spPr>
      </p:pic>
      <p:cxnSp>
        <p:nvCxnSpPr>
          <p:cNvPr id="18" name="Conector recto de flecha 17">
            <a:extLst>
              <a:ext uri="{FF2B5EF4-FFF2-40B4-BE49-F238E27FC236}">
                <a16:creationId xmlns:a16="http://schemas.microsoft.com/office/drawing/2014/main" id="{9B48C5C3-EAE8-8840-BE5E-797B319A92DC}"/>
              </a:ext>
            </a:extLst>
          </p:cNvPr>
          <p:cNvCxnSpPr>
            <a:cxnSpLocks/>
            <a:endCxn id="15" idx="1"/>
          </p:cNvCxnSpPr>
          <p:nvPr/>
        </p:nvCxnSpPr>
        <p:spPr>
          <a:xfrm flipV="1">
            <a:off x="498742" y="806898"/>
            <a:ext cx="2161360" cy="3514828"/>
          </a:xfrm>
          <a:prstGeom prst="straightConnector1">
            <a:avLst/>
          </a:prstGeom>
          <a:ln w="38100">
            <a:solidFill>
              <a:schemeClr val="bg1"/>
            </a:solidFill>
            <a:tailEnd type="stealth" w="med" len="lg"/>
          </a:ln>
        </p:spPr>
        <p:style>
          <a:lnRef idx="1">
            <a:schemeClr val="accent1"/>
          </a:lnRef>
          <a:fillRef idx="0">
            <a:schemeClr val="accent1"/>
          </a:fillRef>
          <a:effectRef idx="0">
            <a:schemeClr val="accent1"/>
          </a:effectRef>
          <a:fontRef idx="minor">
            <a:schemeClr val="tx1"/>
          </a:fontRef>
        </p:style>
      </p:cxnSp>
      <p:sp>
        <p:nvSpPr>
          <p:cNvPr id="25" name="Rectángulo 24">
            <a:extLst>
              <a:ext uri="{FF2B5EF4-FFF2-40B4-BE49-F238E27FC236}">
                <a16:creationId xmlns:a16="http://schemas.microsoft.com/office/drawing/2014/main" id="{397B694E-BF5C-5345-9561-ADCF41A36DFF}"/>
              </a:ext>
            </a:extLst>
          </p:cNvPr>
          <p:cNvSpPr/>
          <p:nvPr/>
        </p:nvSpPr>
        <p:spPr>
          <a:xfrm>
            <a:off x="0" y="6557963"/>
            <a:ext cx="12219477" cy="242733"/>
          </a:xfrm>
          <a:prstGeom prst="rect">
            <a:avLst/>
          </a:prstGeom>
          <a:solidFill>
            <a:srgbClr val="484B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a:latin typeface="Verdana" panose="020B0604030504040204" pitchFamily="34" charset="0"/>
                <a:ea typeface="Verdana" panose="020B0604030504040204" pitchFamily="34" charset="0"/>
                <a:cs typeface="Verdana" panose="020B0604030504040204" pitchFamily="34" charset="0"/>
              </a:rPr>
              <a:t>www.saesas.gov.co</a:t>
            </a:r>
          </a:p>
        </p:txBody>
      </p:sp>
      <p:pic>
        <p:nvPicPr>
          <p:cNvPr id="21" name="Picture 4" descr="Icon&#10;&#10;Description automatically generated">
            <a:extLst>
              <a:ext uri="{FF2B5EF4-FFF2-40B4-BE49-F238E27FC236}">
                <a16:creationId xmlns:a16="http://schemas.microsoft.com/office/drawing/2014/main" id="{106F12A3-C457-3B4E-93C0-9BB704E3CDC5}"/>
              </a:ext>
            </a:extLst>
          </p:cNvPr>
          <p:cNvPicPr>
            <a:picLocks noChangeAspect="1"/>
          </p:cNvPicPr>
          <p:nvPr/>
        </p:nvPicPr>
        <p:blipFill rotWithShape="1">
          <a:blip r:embed="rId3">
            <a:alphaModFix/>
          </a:blip>
          <a:srcRect l="35089" t="24317" r="32098" b="17619"/>
          <a:stretch/>
        </p:blipFill>
        <p:spPr>
          <a:xfrm>
            <a:off x="2493965" y="1847765"/>
            <a:ext cx="2034341" cy="1959487"/>
          </a:xfrm>
          <a:prstGeom prst="rect">
            <a:avLst/>
          </a:prstGeom>
          <a:effectLst>
            <a:outerShdw blurRad="50800" dist="50800" dir="5400000" algn="ctr" rotWithShape="0">
              <a:srgbClr val="000000">
                <a:alpha val="22000"/>
              </a:srgbClr>
            </a:outerShdw>
          </a:effectLst>
        </p:spPr>
      </p:pic>
      <p:pic>
        <p:nvPicPr>
          <p:cNvPr id="36" name="Picture 4" descr="Icon&#10;&#10;Description automatically generated">
            <a:extLst>
              <a:ext uri="{FF2B5EF4-FFF2-40B4-BE49-F238E27FC236}">
                <a16:creationId xmlns:a16="http://schemas.microsoft.com/office/drawing/2014/main" id="{E8BD5618-C5F9-7C4A-B89E-49721CF4B9B8}"/>
              </a:ext>
            </a:extLst>
          </p:cNvPr>
          <p:cNvPicPr>
            <a:picLocks noChangeAspect="1"/>
          </p:cNvPicPr>
          <p:nvPr/>
        </p:nvPicPr>
        <p:blipFill rotWithShape="1">
          <a:blip r:embed="rId3">
            <a:alphaModFix/>
          </a:blip>
          <a:srcRect l="35089" t="24317" r="32098" b="17619"/>
          <a:stretch/>
        </p:blipFill>
        <p:spPr>
          <a:xfrm>
            <a:off x="4972744" y="1860465"/>
            <a:ext cx="1968562" cy="1959487"/>
          </a:xfrm>
          <a:prstGeom prst="rect">
            <a:avLst/>
          </a:prstGeom>
          <a:effectLst>
            <a:outerShdw blurRad="50800" dist="50800" dir="5400000" algn="ctr" rotWithShape="0">
              <a:srgbClr val="000000">
                <a:alpha val="22000"/>
              </a:srgbClr>
            </a:outerShdw>
          </a:effectLst>
        </p:spPr>
      </p:pic>
      <p:pic>
        <p:nvPicPr>
          <p:cNvPr id="38" name="Picture 4" descr="Icon&#10;&#10;Description automatically generated">
            <a:extLst>
              <a:ext uri="{FF2B5EF4-FFF2-40B4-BE49-F238E27FC236}">
                <a16:creationId xmlns:a16="http://schemas.microsoft.com/office/drawing/2014/main" id="{9E2363A4-AD6E-B64B-8081-7E36C856623D}"/>
              </a:ext>
            </a:extLst>
          </p:cNvPr>
          <p:cNvPicPr>
            <a:picLocks noChangeAspect="1"/>
          </p:cNvPicPr>
          <p:nvPr/>
        </p:nvPicPr>
        <p:blipFill rotWithShape="1">
          <a:blip r:embed="rId3">
            <a:alphaModFix/>
          </a:blip>
          <a:srcRect l="35089" t="24317" r="32098" b="17619"/>
          <a:stretch/>
        </p:blipFill>
        <p:spPr>
          <a:xfrm>
            <a:off x="7436544" y="1860465"/>
            <a:ext cx="1968562" cy="1959487"/>
          </a:xfrm>
          <a:prstGeom prst="rect">
            <a:avLst/>
          </a:prstGeom>
          <a:effectLst>
            <a:outerShdw blurRad="50800" dist="50800" dir="5400000" algn="ctr" rotWithShape="0">
              <a:srgbClr val="000000">
                <a:alpha val="22000"/>
              </a:srgbClr>
            </a:outerShdw>
          </a:effectLst>
        </p:spPr>
      </p:pic>
      <p:pic>
        <p:nvPicPr>
          <p:cNvPr id="40" name="Picture 4" descr="Icon&#10;&#10;Description automatically generated">
            <a:extLst>
              <a:ext uri="{FF2B5EF4-FFF2-40B4-BE49-F238E27FC236}">
                <a16:creationId xmlns:a16="http://schemas.microsoft.com/office/drawing/2014/main" id="{696A55F3-E6C3-224E-90CD-AB0AE53A4FF8}"/>
              </a:ext>
            </a:extLst>
          </p:cNvPr>
          <p:cNvPicPr>
            <a:picLocks noChangeAspect="1"/>
          </p:cNvPicPr>
          <p:nvPr/>
        </p:nvPicPr>
        <p:blipFill rotWithShape="1">
          <a:blip r:embed="rId3">
            <a:alphaModFix/>
          </a:blip>
          <a:srcRect l="35089" t="24317" r="32098" b="17619"/>
          <a:stretch/>
        </p:blipFill>
        <p:spPr>
          <a:xfrm>
            <a:off x="9913044" y="1847765"/>
            <a:ext cx="1968562" cy="1959487"/>
          </a:xfrm>
          <a:prstGeom prst="rect">
            <a:avLst/>
          </a:prstGeom>
          <a:effectLst>
            <a:outerShdw blurRad="50800" dist="50800" dir="5400000" algn="ctr" rotWithShape="0">
              <a:srgbClr val="000000">
                <a:alpha val="22000"/>
              </a:srgbClr>
            </a:outerShdw>
          </a:effectLst>
        </p:spPr>
      </p:pic>
      <p:sp>
        <p:nvSpPr>
          <p:cNvPr id="2" name="Rectángulo 1">
            <a:extLst>
              <a:ext uri="{FF2B5EF4-FFF2-40B4-BE49-F238E27FC236}">
                <a16:creationId xmlns:a16="http://schemas.microsoft.com/office/drawing/2014/main" id="{B0FE2C72-E286-4006-AA03-4F997CF8DED7}"/>
              </a:ext>
            </a:extLst>
          </p:cNvPr>
          <p:cNvSpPr/>
          <p:nvPr/>
        </p:nvSpPr>
        <p:spPr>
          <a:xfrm>
            <a:off x="2854900" y="2458134"/>
            <a:ext cx="1378904" cy="646331"/>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Ingresos</a:t>
            </a:r>
          </a:p>
          <a:p>
            <a:pPr algn="ctr"/>
            <a:r>
              <a:rPr lang="es-CO" dirty="0">
                <a:solidFill>
                  <a:schemeClr val="bg1"/>
                </a:solidFill>
                <a:latin typeface="Verdana" panose="020B0604030504040204" pitchFamily="34" charset="0"/>
                <a:ea typeface="Verdana" panose="020B0604030504040204" pitchFamily="34" charset="0"/>
              </a:rPr>
              <a:t>Corrientes</a:t>
            </a:r>
            <a:endParaRPr lang="es-CO" dirty="0"/>
          </a:p>
        </p:txBody>
      </p:sp>
      <p:sp>
        <p:nvSpPr>
          <p:cNvPr id="11" name="Rectángulo 10">
            <a:extLst>
              <a:ext uri="{FF2B5EF4-FFF2-40B4-BE49-F238E27FC236}">
                <a16:creationId xmlns:a16="http://schemas.microsoft.com/office/drawing/2014/main" id="{3505727A-9E12-AD43-A8D0-AFBCBE65CB1D}"/>
              </a:ext>
            </a:extLst>
          </p:cNvPr>
          <p:cNvSpPr/>
          <p:nvPr/>
        </p:nvSpPr>
        <p:spPr>
          <a:xfrm>
            <a:off x="2477783" y="2905029"/>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$189.316</a:t>
            </a:r>
          </a:p>
        </p:txBody>
      </p:sp>
      <p:sp>
        <p:nvSpPr>
          <p:cNvPr id="29" name="Rectángulo 28">
            <a:extLst>
              <a:ext uri="{FF2B5EF4-FFF2-40B4-BE49-F238E27FC236}">
                <a16:creationId xmlns:a16="http://schemas.microsoft.com/office/drawing/2014/main" id="{EF05ADFC-184D-4945-9946-15C8CF312968}"/>
              </a:ext>
            </a:extLst>
          </p:cNvPr>
          <p:cNvSpPr/>
          <p:nvPr/>
        </p:nvSpPr>
        <p:spPr>
          <a:xfrm>
            <a:off x="5268748" y="2176157"/>
            <a:ext cx="1402948" cy="923330"/>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Recaudo</a:t>
            </a:r>
          </a:p>
          <a:p>
            <a:pPr algn="ctr"/>
            <a:r>
              <a:rPr lang="es-CO" dirty="0">
                <a:solidFill>
                  <a:schemeClr val="bg1"/>
                </a:solidFill>
                <a:latin typeface="Verdana" panose="020B0604030504040204" pitchFamily="34" charset="0"/>
                <a:ea typeface="Verdana" panose="020B0604030504040204" pitchFamily="34" charset="0"/>
              </a:rPr>
              <a:t>Ventas</a:t>
            </a:r>
          </a:p>
          <a:p>
            <a:pPr algn="ctr"/>
            <a:r>
              <a:rPr lang="es-CO" dirty="0">
                <a:solidFill>
                  <a:schemeClr val="bg1"/>
                </a:solidFill>
                <a:latin typeface="Verdana" panose="020B0604030504040204" pitchFamily="34" charset="0"/>
                <a:ea typeface="Verdana" panose="020B0604030504040204" pitchFamily="34" charset="0"/>
              </a:rPr>
              <a:t>Inmuebles</a:t>
            </a:r>
            <a:endParaRPr lang="es-CO" dirty="0"/>
          </a:p>
        </p:txBody>
      </p:sp>
      <p:sp>
        <p:nvSpPr>
          <p:cNvPr id="30" name="Rectángulo 29">
            <a:extLst>
              <a:ext uri="{FF2B5EF4-FFF2-40B4-BE49-F238E27FC236}">
                <a16:creationId xmlns:a16="http://schemas.microsoft.com/office/drawing/2014/main" id="{32925AB9-CF83-4808-95D1-E7082ECAF001}"/>
              </a:ext>
            </a:extLst>
          </p:cNvPr>
          <p:cNvSpPr/>
          <p:nvPr/>
        </p:nvSpPr>
        <p:spPr>
          <a:xfrm>
            <a:off x="4922911" y="290600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$58.200</a:t>
            </a:r>
          </a:p>
        </p:txBody>
      </p:sp>
      <p:sp>
        <p:nvSpPr>
          <p:cNvPr id="34" name="Rectángulo 33">
            <a:extLst>
              <a:ext uri="{FF2B5EF4-FFF2-40B4-BE49-F238E27FC236}">
                <a16:creationId xmlns:a16="http://schemas.microsoft.com/office/drawing/2014/main" id="{4677AD88-E6B0-4C32-8F69-295F3BDC8212}"/>
              </a:ext>
            </a:extLst>
          </p:cNvPr>
          <p:cNvSpPr/>
          <p:nvPr/>
        </p:nvSpPr>
        <p:spPr>
          <a:xfrm>
            <a:off x="7938560" y="2394127"/>
            <a:ext cx="963662" cy="646331"/>
          </a:xfrm>
          <a:prstGeom prst="rect">
            <a:avLst/>
          </a:prstGeom>
        </p:spPr>
        <p:txBody>
          <a:bodyPr wrap="none">
            <a:spAutoFit/>
          </a:bodyPr>
          <a:lstStyle/>
          <a:p>
            <a:pPr algn="ctr"/>
            <a:r>
              <a:rPr lang="es-ES" dirty="0">
                <a:solidFill>
                  <a:schemeClr val="bg1"/>
                </a:solidFill>
                <a:latin typeface="Verdana" panose="020B0604030504040204" pitchFamily="34" charset="0"/>
                <a:ea typeface="Verdana" panose="020B0604030504040204" pitchFamily="34" charset="0"/>
              </a:rPr>
              <a:t>V</a:t>
            </a:r>
            <a:r>
              <a:rPr lang="es-CO" dirty="0">
                <a:solidFill>
                  <a:schemeClr val="bg1"/>
                </a:solidFill>
                <a:latin typeface="Verdana" panose="020B0604030504040204" pitchFamily="34" charset="0"/>
                <a:ea typeface="Verdana" panose="020B0604030504040204" pitchFamily="34" charset="0"/>
              </a:rPr>
              <a:t>alor</a:t>
            </a:r>
          </a:p>
          <a:p>
            <a:pPr algn="ctr"/>
            <a:r>
              <a:rPr lang="es-CO" dirty="0">
                <a:solidFill>
                  <a:schemeClr val="bg1"/>
                </a:solidFill>
                <a:latin typeface="Verdana" panose="020B0604030504040204" pitchFamily="34" charset="0"/>
                <a:ea typeface="Verdana" panose="020B0604030504040204" pitchFamily="34" charset="0"/>
              </a:rPr>
              <a:t>Ventas</a:t>
            </a:r>
            <a:endParaRPr lang="es-CO" dirty="0"/>
          </a:p>
        </p:txBody>
      </p:sp>
      <p:sp>
        <p:nvSpPr>
          <p:cNvPr id="41" name="Rectángulo 40">
            <a:extLst>
              <a:ext uri="{FF2B5EF4-FFF2-40B4-BE49-F238E27FC236}">
                <a16:creationId xmlns:a16="http://schemas.microsoft.com/office/drawing/2014/main" id="{E8ABC4F0-BA84-41CE-9E35-B2254AB065D8}"/>
              </a:ext>
            </a:extLst>
          </p:cNvPr>
          <p:cNvSpPr/>
          <p:nvPr/>
        </p:nvSpPr>
        <p:spPr>
          <a:xfrm>
            <a:off x="7436544" y="290600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$120.000</a:t>
            </a:r>
          </a:p>
        </p:txBody>
      </p:sp>
      <p:sp>
        <p:nvSpPr>
          <p:cNvPr id="46" name="Rectángulo 45">
            <a:extLst>
              <a:ext uri="{FF2B5EF4-FFF2-40B4-BE49-F238E27FC236}">
                <a16:creationId xmlns:a16="http://schemas.microsoft.com/office/drawing/2014/main" id="{2B5EB75C-A183-4BCD-8E52-A6551154F1E4}"/>
              </a:ext>
            </a:extLst>
          </p:cNvPr>
          <p:cNvSpPr/>
          <p:nvPr/>
        </p:nvSpPr>
        <p:spPr>
          <a:xfrm>
            <a:off x="10213074" y="2394127"/>
            <a:ext cx="1284326" cy="646331"/>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Valor</a:t>
            </a:r>
          </a:p>
          <a:p>
            <a:pPr algn="ctr"/>
            <a:r>
              <a:rPr lang="es-CO" dirty="0">
                <a:solidFill>
                  <a:schemeClr val="bg1"/>
                </a:solidFill>
                <a:latin typeface="Verdana" panose="020B0604030504040204" pitchFamily="34" charset="0"/>
                <a:ea typeface="Verdana" panose="020B0604030504040204" pitchFamily="34" charset="0"/>
              </a:rPr>
              <a:t>Publicado</a:t>
            </a:r>
            <a:endParaRPr lang="es-CO" dirty="0"/>
          </a:p>
        </p:txBody>
      </p:sp>
      <p:sp>
        <p:nvSpPr>
          <p:cNvPr id="48" name="Rectángulo 47">
            <a:extLst>
              <a:ext uri="{FF2B5EF4-FFF2-40B4-BE49-F238E27FC236}">
                <a16:creationId xmlns:a16="http://schemas.microsoft.com/office/drawing/2014/main" id="{93818FAF-B557-4D89-A18B-CE802029116E}"/>
              </a:ext>
            </a:extLst>
          </p:cNvPr>
          <p:cNvSpPr/>
          <p:nvPr/>
        </p:nvSpPr>
        <p:spPr>
          <a:xfrm>
            <a:off x="9795189" y="290600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$878.000</a:t>
            </a:r>
          </a:p>
        </p:txBody>
      </p:sp>
      <p:pic>
        <p:nvPicPr>
          <p:cNvPr id="50" name="Picture 4" descr="Icon&#10;&#10;Description automatically generated">
            <a:extLst>
              <a:ext uri="{FF2B5EF4-FFF2-40B4-BE49-F238E27FC236}">
                <a16:creationId xmlns:a16="http://schemas.microsoft.com/office/drawing/2014/main" id="{383AA0FA-CA89-4C24-A42A-088C62535F96}"/>
              </a:ext>
            </a:extLst>
          </p:cNvPr>
          <p:cNvPicPr>
            <a:picLocks noChangeAspect="1"/>
          </p:cNvPicPr>
          <p:nvPr/>
        </p:nvPicPr>
        <p:blipFill rotWithShape="1">
          <a:blip r:embed="rId3">
            <a:alphaModFix/>
          </a:blip>
          <a:srcRect l="35089" t="24317" r="32098" b="17619"/>
          <a:stretch/>
        </p:blipFill>
        <p:spPr>
          <a:xfrm>
            <a:off x="2536192" y="3856125"/>
            <a:ext cx="2034341" cy="1959487"/>
          </a:xfrm>
          <a:prstGeom prst="rect">
            <a:avLst/>
          </a:prstGeom>
          <a:effectLst>
            <a:outerShdw blurRad="50800" dist="50800" dir="5400000" algn="ctr" rotWithShape="0">
              <a:srgbClr val="000000">
                <a:alpha val="22000"/>
              </a:srgbClr>
            </a:outerShdw>
          </a:effectLst>
        </p:spPr>
      </p:pic>
      <p:pic>
        <p:nvPicPr>
          <p:cNvPr id="51" name="Picture 4" descr="Icon&#10;&#10;Description automatically generated">
            <a:extLst>
              <a:ext uri="{FF2B5EF4-FFF2-40B4-BE49-F238E27FC236}">
                <a16:creationId xmlns:a16="http://schemas.microsoft.com/office/drawing/2014/main" id="{1776D632-B140-4131-BC90-21500193B722}"/>
              </a:ext>
            </a:extLst>
          </p:cNvPr>
          <p:cNvPicPr>
            <a:picLocks noChangeAspect="1"/>
          </p:cNvPicPr>
          <p:nvPr/>
        </p:nvPicPr>
        <p:blipFill rotWithShape="1">
          <a:blip r:embed="rId3">
            <a:alphaModFix/>
          </a:blip>
          <a:srcRect l="35089" t="24317" r="32098" b="17619"/>
          <a:stretch/>
        </p:blipFill>
        <p:spPr>
          <a:xfrm>
            <a:off x="5014971" y="3868825"/>
            <a:ext cx="1968562" cy="1959487"/>
          </a:xfrm>
          <a:prstGeom prst="rect">
            <a:avLst/>
          </a:prstGeom>
          <a:effectLst>
            <a:outerShdw blurRad="50800" dist="50800" dir="5400000" algn="ctr" rotWithShape="0">
              <a:srgbClr val="000000">
                <a:alpha val="22000"/>
              </a:srgbClr>
            </a:outerShdw>
          </a:effectLst>
        </p:spPr>
      </p:pic>
      <p:pic>
        <p:nvPicPr>
          <p:cNvPr id="52" name="Picture 4" descr="Icon&#10;&#10;Description automatically generated">
            <a:extLst>
              <a:ext uri="{FF2B5EF4-FFF2-40B4-BE49-F238E27FC236}">
                <a16:creationId xmlns:a16="http://schemas.microsoft.com/office/drawing/2014/main" id="{4FB38723-DEE3-4096-8979-1C33F46F67A2}"/>
              </a:ext>
            </a:extLst>
          </p:cNvPr>
          <p:cNvPicPr>
            <a:picLocks noChangeAspect="1"/>
          </p:cNvPicPr>
          <p:nvPr/>
        </p:nvPicPr>
        <p:blipFill rotWithShape="1">
          <a:blip r:embed="rId3">
            <a:alphaModFix/>
          </a:blip>
          <a:srcRect l="35089" t="24317" r="32098" b="17619"/>
          <a:stretch/>
        </p:blipFill>
        <p:spPr>
          <a:xfrm>
            <a:off x="7478771" y="3868825"/>
            <a:ext cx="1968562" cy="1959487"/>
          </a:xfrm>
          <a:prstGeom prst="rect">
            <a:avLst/>
          </a:prstGeom>
          <a:effectLst>
            <a:outerShdw blurRad="50800" dist="50800" dir="5400000" algn="ctr" rotWithShape="0">
              <a:srgbClr val="000000">
                <a:alpha val="22000"/>
              </a:srgbClr>
            </a:outerShdw>
          </a:effectLst>
        </p:spPr>
      </p:pic>
      <p:pic>
        <p:nvPicPr>
          <p:cNvPr id="53" name="Picture 4" descr="Icon&#10;&#10;Description automatically generated">
            <a:extLst>
              <a:ext uri="{FF2B5EF4-FFF2-40B4-BE49-F238E27FC236}">
                <a16:creationId xmlns:a16="http://schemas.microsoft.com/office/drawing/2014/main" id="{BCB9BB05-A67D-425A-A926-85AE61ECC889}"/>
              </a:ext>
            </a:extLst>
          </p:cNvPr>
          <p:cNvPicPr>
            <a:picLocks noChangeAspect="1"/>
          </p:cNvPicPr>
          <p:nvPr/>
        </p:nvPicPr>
        <p:blipFill rotWithShape="1">
          <a:blip r:embed="rId3">
            <a:alphaModFix/>
          </a:blip>
          <a:srcRect l="35089" t="24317" r="32098" b="17619"/>
          <a:stretch/>
        </p:blipFill>
        <p:spPr>
          <a:xfrm>
            <a:off x="9955271" y="3856125"/>
            <a:ext cx="1968562" cy="1959487"/>
          </a:xfrm>
          <a:prstGeom prst="rect">
            <a:avLst/>
          </a:prstGeom>
          <a:effectLst>
            <a:outerShdw blurRad="50800" dist="50800" dir="5400000" algn="ctr" rotWithShape="0">
              <a:srgbClr val="000000">
                <a:alpha val="22000"/>
              </a:srgbClr>
            </a:outerShdw>
          </a:effectLst>
        </p:spPr>
      </p:pic>
      <p:sp>
        <p:nvSpPr>
          <p:cNvPr id="54" name="Rectángulo 53">
            <a:extLst>
              <a:ext uri="{FF2B5EF4-FFF2-40B4-BE49-F238E27FC236}">
                <a16:creationId xmlns:a16="http://schemas.microsoft.com/office/drawing/2014/main" id="{7643B207-6762-44D7-A2B3-AE0277F19294}"/>
              </a:ext>
            </a:extLst>
          </p:cNvPr>
          <p:cNvSpPr/>
          <p:nvPr/>
        </p:nvSpPr>
        <p:spPr>
          <a:xfrm>
            <a:off x="2903912" y="4466494"/>
            <a:ext cx="1289135" cy="646331"/>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Recaudo</a:t>
            </a:r>
          </a:p>
          <a:p>
            <a:pPr algn="ctr"/>
            <a:r>
              <a:rPr lang="es-CO" dirty="0">
                <a:solidFill>
                  <a:schemeClr val="bg1"/>
                </a:solidFill>
                <a:latin typeface="Verdana" panose="020B0604030504040204" pitchFamily="34" charset="0"/>
                <a:ea typeface="Verdana" panose="020B0604030504040204" pitchFamily="34" charset="0"/>
              </a:rPr>
              <a:t>Arriendos</a:t>
            </a:r>
            <a:endParaRPr lang="es-CO" dirty="0"/>
          </a:p>
        </p:txBody>
      </p:sp>
      <p:sp>
        <p:nvSpPr>
          <p:cNvPr id="55" name="Rectángulo 54">
            <a:extLst>
              <a:ext uri="{FF2B5EF4-FFF2-40B4-BE49-F238E27FC236}">
                <a16:creationId xmlns:a16="http://schemas.microsoft.com/office/drawing/2014/main" id="{21237561-8236-46AB-AC33-CB75C31877FC}"/>
              </a:ext>
            </a:extLst>
          </p:cNvPr>
          <p:cNvSpPr/>
          <p:nvPr/>
        </p:nvSpPr>
        <p:spPr>
          <a:xfrm>
            <a:off x="2488433" y="4947243"/>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$71.142</a:t>
            </a:r>
          </a:p>
        </p:txBody>
      </p:sp>
      <p:sp>
        <p:nvSpPr>
          <p:cNvPr id="56" name="Rectángulo 55">
            <a:extLst>
              <a:ext uri="{FF2B5EF4-FFF2-40B4-BE49-F238E27FC236}">
                <a16:creationId xmlns:a16="http://schemas.microsoft.com/office/drawing/2014/main" id="{80B60CF7-0958-4AAB-83DA-AB9865671721}"/>
              </a:ext>
            </a:extLst>
          </p:cNvPr>
          <p:cNvSpPr/>
          <p:nvPr/>
        </p:nvSpPr>
        <p:spPr>
          <a:xfrm>
            <a:off x="5372221" y="4402487"/>
            <a:ext cx="1305934" cy="646331"/>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Nuevos </a:t>
            </a:r>
          </a:p>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Contratos</a:t>
            </a:r>
            <a:endParaRPr lang="es-CO" dirty="0"/>
          </a:p>
        </p:txBody>
      </p:sp>
      <p:sp>
        <p:nvSpPr>
          <p:cNvPr id="57" name="Rectángulo 56">
            <a:extLst>
              <a:ext uri="{FF2B5EF4-FFF2-40B4-BE49-F238E27FC236}">
                <a16:creationId xmlns:a16="http://schemas.microsoft.com/office/drawing/2014/main" id="{03F7F054-F6AC-4C8E-B178-811898CEDDA2}"/>
              </a:ext>
            </a:extLst>
          </p:cNvPr>
          <p:cNvSpPr/>
          <p:nvPr/>
        </p:nvSpPr>
        <p:spPr>
          <a:xfrm>
            <a:off x="4965138" y="491436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#490</a:t>
            </a:r>
          </a:p>
        </p:txBody>
      </p:sp>
      <p:sp>
        <p:nvSpPr>
          <p:cNvPr id="58" name="Rectángulo 57">
            <a:extLst>
              <a:ext uri="{FF2B5EF4-FFF2-40B4-BE49-F238E27FC236}">
                <a16:creationId xmlns:a16="http://schemas.microsoft.com/office/drawing/2014/main" id="{0F5954F8-4780-4C1B-808C-3DBB05A4096B}"/>
              </a:ext>
            </a:extLst>
          </p:cNvPr>
          <p:cNvSpPr/>
          <p:nvPr/>
        </p:nvSpPr>
        <p:spPr>
          <a:xfrm>
            <a:off x="7718666" y="4402487"/>
            <a:ext cx="1487908" cy="646331"/>
          </a:xfrm>
          <a:prstGeom prst="rect">
            <a:avLst/>
          </a:prstGeom>
        </p:spPr>
        <p:txBody>
          <a:bodyPr wrap="none">
            <a:spAutoFit/>
          </a:bodyPr>
          <a:lstStyle/>
          <a:p>
            <a:pPr algn="ctr"/>
            <a:r>
              <a:rPr lang="es-ES" dirty="0">
                <a:solidFill>
                  <a:schemeClr val="bg1"/>
                </a:solidFill>
                <a:latin typeface="Verdana" panose="020B0604030504040204" pitchFamily="34" charset="0"/>
                <a:ea typeface="Verdana" panose="020B0604030504040204" pitchFamily="34" charset="0"/>
              </a:rPr>
              <a:t>Ventas</a:t>
            </a:r>
          </a:p>
          <a:p>
            <a:pPr algn="ctr"/>
            <a:r>
              <a:rPr lang="es-ES" dirty="0">
                <a:solidFill>
                  <a:schemeClr val="bg1"/>
                </a:solidFill>
                <a:latin typeface="Verdana" panose="020B0604030504040204" pitchFamily="34" charset="0"/>
                <a:ea typeface="Verdana" panose="020B0604030504040204" pitchFamily="34" charset="0"/>
              </a:rPr>
              <a:t>Sociedades</a:t>
            </a:r>
            <a:endParaRPr lang="es-CO" dirty="0"/>
          </a:p>
        </p:txBody>
      </p:sp>
      <p:sp>
        <p:nvSpPr>
          <p:cNvPr id="59" name="Rectángulo 58">
            <a:extLst>
              <a:ext uri="{FF2B5EF4-FFF2-40B4-BE49-F238E27FC236}">
                <a16:creationId xmlns:a16="http://schemas.microsoft.com/office/drawing/2014/main" id="{2D2B8CE6-88E8-4049-B7F6-C8CD5E2F95F2}"/>
              </a:ext>
            </a:extLst>
          </p:cNvPr>
          <p:cNvSpPr/>
          <p:nvPr/>
        </p:nvSpPr>
        <p:spPr>
          <a:xfrm>
            <a:off x="7478771" y="491436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$8.477</a:t>
            </a:r>
          </a:p>
        </p:txBody>
      </p:sp>
      <p:sp>
        <p:nvSpPr>
          <p:cNvPr id="60" name="Rectángulo 59">
            <a:extLst>
              <a:ext uri="{FF2B5EF4-FFF2-40B4-BE49-F238E27FC236}">
                <a16:creationId xmlns:a16="http://schemas.microsoft.com/office/drawing/2014/main" id="{DD538316-167B-4569-B701-1C266C0ECC34}"/>
              </a:ext>
            </a:extLst>
          </p:cNvPr>
          <p:cNvSpPr/>
          <p:nvPr/>
        </p:nvSpPr>
        <p:spPr>
          <a:xfrm>
            <a:off x="10371148" y="4402487"/>
            <a:ext cx="1128835" cy="646331"/>
          </a:xfrm>
          <a:prstGeom prst="rect">
            <a:avLst/>
          </a:prstGeom>
        </p:spPr>
        <p:txBody>
          <a:bodyPr wrap="none">
            <a:spAutoFit/>
          </a:bodyPr>
          <a:lstStyle/>
          <a:p>
            <a:pPr algn="ctr"/>
            <a:r>
              <a:rPr lang="es-CO" dirty="0">
                <a:solidFill>
                  <a:schemeClr val="bg1"/>
                </a:solidFill>
                <a:latin typeface="Verdana" panose="020B0604030504040204" pitchFamily="34" charset="0"/>
                <a:ea typeface="Verdana" panose="020B0604030504040204" pitchFamily="34" charset="0"/>
                <a:cs typeface="Verdana" panose="020B0604030504040204" pitchFamily="34" charset="0"/>
              </a:rPr>
              <a:t>Ventas </a:t>
            </a:r>
          </a:p>
          <a:p>
            <a:pPr algn="ctr"/>
            <a:r>
              <a:rPr lang="es-CO" dirty="0">
                <a:solidFill>
                  <a:schemeClr val="bg1"/>
                </a:solidFill>
                <a:latin typeface="Verdana" panose="020B0604030504040204" pitchFamily="34" charset="0"/>
                <a:ea typeface="Verdana" panose="020B0604030504040204" pitchFamily="34" charset="0"/>
              </a:rPr>
              <a:t>Muebles</a:t>
            </a:r>
            <a:endParaRPr lang="es-CO" dirty="0"/>
          </a:p>
        </p:txBody>
      </p:sp>
      <p:sp>
        <p:nvSpPr>
          <p:cNvPr id="61" name="Rectángulo 60">
            <a:extLst>
              <a:ext uri="{FF2B5EF4-FFF2-40B4-BE49-F238E27FC236}">
                <a16:creationId xmlns:a16="http://schemas.microsoft.com/office/drawing/2014/main" id="{B79E5348-C397-4E2F-A3C9-617E1D7337CE}"/>
              </a:ext>
            </a:extLst>
          </p:cNvPr>
          <p:cNvSpPr/>
          <p:nvPr/>
        </p:nvSpPr>
        <p:spPr>
          <a:xfrm>
            <a:off x="9837416" y="4914362"/>
            <a:ext cx="2119028" cy="985203"/>
          </a:xfrm>
          <a:prstGeom prst="rect">
            <a:avLst/>
          </a:prstGeom>
          <a:solidFill>
            <a:srgbClr val="5E6191">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schemeClr val="bg1"/>
                </a:solidFill>
                <a:latin typeface="Arial Narrow" panose="020B0606020202030204" pitchFamily="34" charset="0"/>
              </a:rPr>
              <a:t>$4.791</a:t>
            </a:r>
          </a:p>
        </p:txBody>
      </p:sp>
      <p:pic>
        <p:nvPicPr>
          <p:cNvPr id="31" name="Imagen 30">
            <a:extLst>
              <a:ext uri="{FF2B5EF4-FFF2-40B4-BE49-F238E27FC236}">
                <a16:creationId xmlns:a16="http://schemas.microsoft.com/office/drawing/2014/main" id="{C586E3AA-3C9A-4825-BFA9-6780FE0D7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944" y="114496"/>
            <a:ext cx="1715135" cy="745490"/>
          </a:xfrm>
          <a:prstGeom prst="rect">
            <a:avLst/>
          </a:prstGeom>
        </p:spPr>
      </p:pic>
      <p:pic>
        <p:nvPicPr>
          <p:cNvPr id="32" name="Imagen 31">
            <a:extLst>
              <a:ext uri="{FF2B5EF4-FFF2-40B4-BE49-F238E27FC236}">
                <a16:creationId xmlns:a16="http://schemas.microsoft.com/office/drawing/2014/main" id="{1676430E-3B90-4E83-B2FB-78F7FB31FF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6084" y="170534"/>
            <a:ext cx="4150360" cy="713105"/>
          </a:xfrm>
          <a:prstGeom prst="rect">
            <a:avLst/>
          </a:prstGeom>
        </p:spPr>
      </p:pic>
    </p:spTree>
    <p:extLst>
      <p:ext uri="{BB962C8B-B14F-4D97-AF65-F5344CB8AC3E}">
        <p14:creationId xmlns:p14="http://schemas.microsoft.com/office/powerpoint/2010/main" val="42221371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D096205-644C-9746-954C-7C0F053FE30F}"/>
              </a:ext>
            </a:extLst>
          </p:cNvPr>
          <p:cNvSpPr txBox="1"/>
          <p:nvPr/>
        </p:nvSpPr>
        <p:spPr>
          <a:xfrm>
            <a:off x="374261" y="2730170"/>
            <a:ext cx="1564854" cy="738664"/>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INMUEBLES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PUBLICADOS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PARA VENTA</a:t>
            </a:r>
          </a:p>
        </p:txBody>
      </p:sp>
      <p:sp>
        <p:nvSpPr>
          <p:cNvPr id="22" name="CuadroTexto 21">
            <a:extLst>
              <a:ext uri="{FF2B5EF4-FFF2-40B4-BE49-F238E27FC236}">
                <a16:creationId xmlns:a16="http://schemas.microsoft.com/office/drawing/2014/main" id="{CFF2843B-D417-F647-97BC-BEFAFD9AA130}"/>
              </a:ext>
            </a:extLst>
          </p:cNvPr>
          <p:cNvSpPr txBox="1"/>
          <p:nvPr/>
        </p:nvSpPr>
        <p:spPr>
          <a:xfrm>
            <a:off x="2490912" y="1091571"/>
            <a:ext cx="9609395" cy="1200329"/>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ES" sz="3600" dirty="0">
                <a:latin typeface="Verdana" panose="020B0604030504040204" pitchFamily="34" charset="0"/>
                <a:ea typeface="Verdana" panose="020B0604030504040204" pitchFamily="34" charset="0"/>
                <a:cs typeface="Verdana" panose="020B0604030504040204" pitchFamily="34" charset="0"/>
              </a:rPr>
              <a:t>INMUEBLES</a:t>
            </a:r>
          </a:p>
          <a:p>
            <a:pPr algn="l"/>
            <a:r>
              <a:rPr lang="es-ES" sz="3600" dirty="0">
                <a:solidFill>
                  <a:srgbClr val="FE683F"/>
                </a:solidFill>
                <a:latin typeface="Verdana" panose="020B0604030504040204" pitchFamily="34" charset="0"/>
                <a:ea typeface="Verdana" panose="020B0604030504040204" pitchFamily="34" charset="0"/>
                <a:cs typeface="Verdana" panose="020B0604030504040204" pitchFamily="34" charset="0"/>
              </a:rPr>
              <a:t>EN PRODUCTIVIDAD</a:t>
            </a:r>
          </a:p>
        </p:txBody>
      </p:sp>
      <p:pic>
        <p:nvPicPr>
          <p:cNvPr id="23" name="Picture 4" descr="Icon&#10;&#10;Description automatically generated">
            <a:extLst>
              <a:ext uri="{FF2B5EF4-FFF2-40B4-BE49-F238E27FC236}">
                <a16:creationId xmlns:a16="http://schemas.microsoft.com/office/drawing/2014/main" id="{1B3B6430-452C-DC43-8D05-09C7FEC27E0E}"/>
              </a:ext>
            </a:extLst>
          </p:cNvPr>
          <p:cNvPicPr>
            <a:picLocks noChangeAspect="1"/>
          </p:cNvPicPr>
          <p:nvPr/>
        </p:nvPicPr>
        <p:blipFill rotWithShape="1">
          <a:blip r:embed="rId3">
            <a:alphaModFix amt="35000"/>
          </a:blip>
          <a:srcRect l="35089" t="24317" r="32098" b="17619"/>
          <a:stretch/>
        </p:blipFill>
        <p:spPr>
          <a:xfrm>
            <a:off x="402727" y="3468834"/>
            <a:ext cx="1525441" cy="1518409"/>
          </a:xfrm>
          <a:prstGeom prst="rect">
            <a:avLst/>
          </a:prstGeom>
          <a:effectLst>
            <a:outerShdw blurRad="50800" dist="50800" dir="5400000" algn="ctr" rotWithShape="0">
              <a:srgbClr val="000000">
                <a:alpha val="22000"/>
              </a:srgbClr>
            </a:outerShdw>
          </a:effectLst>
        </p:spPr>
      </p:pic>
      <p:sp>
        <p:nvSpPr>
          <p:cNvPr id="36" name="Rectángulo 35">
            <a:extLst>
              <a:ext uri="{FF2B5EF4-FFF2-40B4-BE49-F238E27FC236}">
                <a16:creationId xmlns:a16="http://schemas.microsoft.com/office/drawing/2014/main" id="{A53EC7DC-47DE-664A-BD7E-C3A5D8F20AC7}"/>
              </a:ext>
            </a:extLst>
          </p:cNvPr>
          <p:cNvSpPr/>
          <p:nvPr/>
        </p:nvSpPr>
        <p:spPr>
          <a:xfrm>
            <a:off x="0" y="6512603"/>
            <a:ext cx="12192000" cy="287168"/>
          </a:xfrm>
          <a:prstGeom prst="rect">
            <a:avLst/>
          </a:prstGeom>
          <a:solidFill>
            <a:srgbClr val="484B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a:latin typeface="Verdana" panose="020B0604030504040204" pitchFamily="34" charset="0"/>
                <a:ea typeface="Verdana" panose="020B0604030504040204" pitchFamily="34" charset="0"/>
                <a:cs typeface="Verdana" panose="020B0604030504040204" pitchFamily="34" charset="0"/>
              </a:rPr>
              <a:t>www.saesas.gov.co</a:t>
            </a:r>
          </a:p>
        </p:txBody>
      </p:sp>
      <p:sp>
        <p:nvSpPr>
          <p:cNvPr id="29" name="CuadroTexto 28">
            <a:extLst>
              <a:ext uri="{FF2B5EF4-FFF2-40B4-BE49-F238E27FC236}">
                <a16:creationId xmlns:a16="http://schemas.microsoft.com/office/drawing/2014/main" id="{5247812B-83ED-4869-BABD-07936E696BAA}"/>
              </a:ext>
            </a:extLst>
          </p:cNvPr>
          <p:cNvSpPr txBox="1"/>
          <p:nvPr/>
        </p:nvSpPr>
        <p:spPr>
          <a:xfrm>
            <a:off x="627983" y="3921656"/>
            <a:ext cx="1086662" cy="646331"/>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3641</a:t>
            </a:r>
          </a:p>
          <a:p>
            <a:r>
              <a:rPr lang="es-ES" sz="1200" dirty="0">
                <a:latin typeface="Verdana" panose="020B0604030504040204" pitchFamily="34" charset="0"/>
                <a:ea typeface="Verdana" panose="020B0604030504040204" pitchFamily="34" charset="0"/>
                <a:cs typeface="Verdana" panose="020B0604030504040204" pitchFamily="34" charset="0"/>
              </a:rPr>
              <a:t>$878mm</a:t>
            </a:r>
          </a:p>
        </p:txBody>
      </p:sp>
      <p:sp>
        <p:nvSpPr>
          <p:cNvPr id="42" name="CuadroTexto 41">
            <a:extLst>
              <a:ext uri="{FF2B5EF4-FFF2-40B4-BE49-F238E27FC236}">
                <a16:creationId xmlns:a16="http://schemas.microsoft.com/office/drawing/2014/main" id="{0C1B5BB0-7232-49F8-B7B4-1546454F0266}"/>
              </a:ext>
            </a:extLst>
          </p:cNvPr>
          <p:cNvSpPr txBox="1"/>
          <p:nvPr/>
        </p:nvSpPr>
        <p:spPr>
          <a:xfrm>
            <a:off x="2178702" y="2730170"/>
            <a:ext cx="1688423"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INMUEBLES</a:t>
            </a:r>
            <a:r>
              <a:rPr lang="es-ES" sz="1400" dirty="0">
                <a:latin typeface="Verdana" panose="020B0604030504040204" pitchFamily="34" charset="0"/>
                <a:ea typeface="Verdana" panose="020B0604030504040204" pitchFamily="34" charset="0"/>
                <a:cs typeface="Verdana" panose="020B0604030504040204" pitchFamily="34" charset="0"/>
              </a:rPr>
              <a:t> </a:t>
            </a:r>
          </a:p>
          <a:p>
            <a:r>
              <a:rPr lang="es-ES" sz="1400" dirty="0">
                <a:latin typeface="Verdana" panose="020B0604030504040204" pitchFamily="34" charset="0"/>
                <a:ea typeface="Verdana" panose="020B0604030504040204" pitchFamily="34" charset="0"/>
                <a:cs typeface="Verdana" panose="020B0604030504040204" pitchFamily="34" charset="0"/>
              </a:rPr>
              <a:t>ARRENDADOS</a:t>
            </a:r>
          </a:p>
        </p:txBody>
      </p:sp>
      <p:pic>
        <p:nvPicPr>
          <p:cNvPr id="43" name="Picture 4" descr="Icon&#10;&#10;Description automatically generated">
            <a:extLst>
              <a:ext uri="{FF2B5EF4-FFF2-40B4-BE49-F238E27FC236}">
                <a16:creationId xmlns:a16="http://schemas.microsoft.com/office/drawing/2014/main" id="{20185C6E-67E6-42B9-8B80-7E5343002FC6}"/>
              </a:ext>
            </a:extLst>
          </p:cNvPr>
          <p:cNvPicPr>
            <a:picLocks noChangeAspect="1"/>
          </p:cNvPicPr>
          <p:nvPr/>
        </p:nvPicPr>
        <p:blipFill rotWithShape="1">
          <a:blip r:embed="rId3">
            <a:alphaModFix amt="35000"/>
          </a:blip>
          <a:srcRect l="35089" t="24317" r="32098" b="17619"/>
          <a:stretch/>
        </p:blipFill>
        <p:spPr>
          <a:xfrm>
            <a:off x="2260194" y="3468834"/>
            <a:ext cx="1525441" cy="1518409"/>
          </a:xfrm>
          <a:prstGeom prst="rect">
            <a:avLst/>
          </a:prstGeom>
          <a:effectLst>
            <a:outerShdw blurRad="50800" dist="50800" dir="5400000" algn="ctr" rotWithShape="0">
              <a:srgbClr val="000000">
                <a:alpha val="22000"/>
              </a:srgbClr>
            </a:outerShdw>
          </a:effectLst>
        </p:spPr>
      </p:pic>
      <p:sp>
        <p:nvSpPr>
          <p:cNvPr id="44" name="CuadroTexto 43">
            <a:extLst>
              <a:ext uri="{FF2B5EF4-FFF2-40B4-BE49-F238E27FC236}">
                <a16:creationId xmlns:a16="http://schemas.microsoft.com/office/drawing/2014/main" id="{855BD438-3EFE-4FC6-A9F4-D54C2F0505E9}"/>
              </a:ext>
            </a:extLst>
          </p:cNvPr>
          <p:cNvSpPr txBox="1"/>
          <p:nvPr/>
        </p:nvSpPr>
        <p:spPr>
          <a:xfrm>
            <a:off x="2485450" y="3921656"/>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3911</a:t>
            </a:r>
          </a:p>
        </p:txBody>
      </p:sp>
      <p:sp>
        <p:nvSpPr>
          <p:cNvPr id="45" name="CuadroTexto 44">
            <a:extLst>
              <a:ext uri="{FF2B5EF4-FFF2-40B4-BE49-F238E27FC236}">
                <a16:creationId xmlns:a16="http://schemas.microsoft.com/office/drawing/2014/main" id="{B0817A27-2DC1-4A71-83E1-56B13DE46566}"/>
              </a:ext>
            </a:extLst>
          </p:cNvPr>
          <p:cNvSpPr txBox="1"/>
          <p:nvPr/>
        </p:nvSpPr>
        <p:spPr>
          <a:xfrm>
            <a:off x="3867125" y="2708499"/>
            <a:ext cx="1883758" cy="738664"/>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INMUEBLES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PUBLICADOS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PARA ARRIENDO</a:t>
            </a:r>
          </a:p>
        </p:txBody>
      </p:sp>
      <p:pic>
        <p:nvPicPr>
          <p:cNvPr id="46" name="Picture 4" descr="Icon&#10;&#10;Description automatically generated">
            <a:extLst>
              <a:ext uri="{FF2B5EF4-FFF2-40B4-BE49-F238E27FC236}">
                <a16:creationId xmlns:a16="http://schemas.microsoft.com/office/drawing/2014/main" id="{82CDCA4B-78C6-4FFF-8435-A8361B643A1F}"/>
              </a:ext>
            </a:extLst>
          </p:cNvPr>
          <p:cNvPicPr>
            <a:picLocks noChangeAspect="1"/>
          </p:cNvPicPr>
          <p:nvPr/>
        </p:nvPicPr>
        <p:blipFill rotWithShape="1">
          <a:blip r:embed="rId3">
            <a:alphaModFix amt="35000"/>
          </a:blip>
          <a:srcRect l="35089" t="24317" r="32098" b="17619"/>
          <a:stretch/>
        </p:blipFill>
        <p:spPr>
          <a:xfrm>
            <a:off x="4010891" y="3468834"/>
            <a:ext cx="1525441" cy="1518409"/>
          </a:xfrm>
          <a:prstGeom prst="rect">
            <a:avLst/>
          </a:prstGeom>
          <a:effectLst>
            <a:outerShdw blurRad="50800" dist="50800" dir="5400000" algn="ctr" rotWithShape="0">
              <a:srgbClr val="000000">
                <a:alpha val="22000"/>
              </a:srgbClr>
            </a:outerShdw>
          </a:effectLst>
        </p:spPr>
      </p:pic>
      <p:sp>
        <p:nvSpPr>
          <p:cNvPr id="47" name="CuadroTexto 46">
            <a:extLst>
              <a:ext uri="{FF2B5EF4-FFF2-40B4-BE49-F238E27FC236}">
                <a16:creationId xmlns:a16="http://schemas.microsoft.com/office/drawing/2014/main" id="{2D6F2908-B1F2-49E9-B5CA-014DF150669E}"/>
              </a:ext>
            </a:extLst>
          </p:cNvPr>
          <p:cNvSpPr txBox="1"/>
          <p:nvPr/>
        </p:nvSpPr>
        <p:spPr>
          <a:xfrm>
            <a:off x="4236147" y="3921656"/>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823</a:t>
            </a:r>
          </a:p>
        </p:txBody>
      </p:sp>
      <p:sp>
        <p:nvSpPr>
          <p:cNvPr id="48" name="CuadroTexto 47">
            <a:extLst>
              <a:ext uri="{FF2B5EF4-FFF2-40B4-BE49-F238E27FC236}">
                <a16:creationId xmlns:a16="http://schemas.microsoft.com/office/drawing/2014/main" id="{658D8B62-13F1-4607-8F1A-1D43E9AF52E1}"/>
              </a:ext>
            </a:extLst>
          </p:cNvPr>
          <p:cNvSpPr txBox="1"/>
          <p:nvPr/>
        </p:nvSpPr>
        <p:spPr>
          <a:xfrm>
            <a:off x="5884482" y="2708499"/>
            <a:ext cx="2059030" cy="738664"/>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INMUEBLES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OCUPADOS IRREGULARMENTE</a:t>
            </a:r>
          </a:p>
        </p:txBody>
      </p:sp>
      <p:pic>
        <p:nvPicPr>
          <p:cNvPr id="49" name="Picture 4" descr="Icon&#10;&#10;Description automatically generated">
            <a:extLst>
              <a:ext uri="{FF2B5EF4-FFF2-40B4-BE49-F238E27FC236}">
                <a16:creationId xmlns:a16="http://schemas.microsoft.com/office/drawing/2014/main" id="{CF47D361-3B39-4E06-A76C-3F0632206F1A}"/>
              </a:ext>
            </a:extLst>
          </p:cNvPr>
          <p:cNvPicPr>
            <a:picLocks noChangeAspect="1"/>
          </p:cNvPicPr>
          <p:nvPr/>
        </p:nvPicPr>
        <p:blipFill rotWithShape="1">
          <a:blip r:embed="rId3">
            <a:alphaModFix amt="35000"/>
          </a:blip>
          <a:srcRect l="35089" t="24317" r="32098" b="17619"/>
          <a:stretch/>
        </p:blipFill>
        <p:spPr>
          <a:xfrm>
            <a:off x="6096000" y="3468834"/>
            <a:ext cx="1525441" cy="1518409"/>
          </a:xfrm>
          <a:prstGeom prst="rect">
            <a:avLst/>
          </a:prstGeom>
          <a:effectLst>
            <a:outerShdw blurRad="50800" dist="50800" dir="5400000" algn="ctr" rotWithShape="0">
              <a:srgbClr val="000000">
                <a:alpha val="22000"/>
              </a:srgbClr>
            </a:outerShdw>
          </a:effectLst>
        </p:spPr>
      </p:pic>
      <p:sp>
        <p:nvSpPr>
          <p:cNvPr id="50" name="CuadroTexto 49">
            <a:extLst>
              <a:ext uri="{FF2B5EF4-FFF2-40B4-BE49-F238E27FC236}">
                <a16:creationId xmlns:a16="http://schemas.microsoft.com/office/drawing/2014/main" id="{21861F76-67AF-4C3E-AD3A-38474666B68C}"/>
              </a:ext>
            </a:extLst>
          </p:cNvPr>
          <p:cNvSpPr txBox="1"/>
          <p:nvPr/>
        </p:nvSpPr>
        <p:spPr>
          <a:xfrm>
            <a:off x="6321256" y="3921656"/>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8435</a:t>
            </a:r>
          </a:p>
        </p:txBody>
      </p:sp>
      <p:sp>
        <p:nvSpPr>
          <p:cNvPr id="51" name="CuadroTexto 50">
            <a:extLst>
              <a:ext uri="{FF2B5EF4-FFF2-40B4-BE49-F238E27FC236}">
                <a16:creationId xmlns:a16="http://schemas.microsoft.com/office/drawing/2014/main" id="{83658BF9-D042-46F6-A607-5D8BD0B6249D}"/>
              </a:ext>
            </a:extLst>
          </p:cNvPr>
          <p:cNvSpPr txBox="1"/>
          <p:nvPr/>
        </p:nvSpPr>
        <p:spPr>
          <a:xfrm>
            <a:off x="8109911" y="2708499"/>
            <a:ext cx="2059030" cy="738664"/>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INMUEBLES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AUTORIZADOS ENAJENACIÓN</a:t>
            </a:r>
          </a:p>
        </p:txBody>
      </p:sp>
      <p:pic>
        <p:nvPicPr>
          <p:cNvPr id="52" name="Picture 4" descr="Icon&#10;&#10;Description automatically generated">
            <a:extLst>
              <a:ext uri="{FF2B5EF4-FFF2-40B4-BE49-F238E27FC236}">
                <a16:creationId xmlns:a16="http://schemas.microsoft.com/office/drawing/2014/main" id="{4350BED3-E895-45A6-8B48-5B492625E098}"/>
              </a:ext>
            </a:extLst>
          </p:cNvPr>
          <p:cNvPicPr>
            <a:picLocks noChangeAspect="1"/>
          </p:cNvPicPr>
          <p:nvPr/>
        </p:nvPicPr>
        <p:blipFill rotWithShape="1">
          <a:blip r:embed="rId3">
            <a:alphaModFix amt="35000"/>
          </a:blip>
          <a:srcRect l="35089" t="24317" r="32098" b="17619"/>
          <a:stretch/>
        </p:blipFill>
        <p:spPr>
          <a:xfrm>
            <a:off x="8349565" y="3468834"/>
            <a:ext cx="1525441" cy="1518409"/>
          </a:xfrm>
          <a:prstGeom prst="rect">
            <a:avLst/>
          </a:prstGeom>
          <a:effectLst>
            <a:outerShdw blurRad="50800" dist="50800" dir="5400000" algn="ctr" rotWithShape="0">
              <a:srgbClr val="000000">
                <a:alpha val="22000"/>
              </a:srgbClr>
            </a:outerShdw>
          </a:effectLst>
        </p:spPr>
      </p:pic>
      <p:sp>
        <p:nvSpPr>
          <p:cNvPr id="53" name="CuadroTexto 52">
            <a:extLst>
              <a:ext uri="{FF2B5EF4-FFF2-40B4-BE49-F238E27FC236}">
                <a16:creationId xmlns:a16="http://schemas.microsoft.com/office/drawing/2014/main" id="{E904A525-5018-4583-9ACB-8749B29743BB}"/>
              </a:ext>
            </a:extLst>
          </p:cNvPr>
          <p:cNvSpPr txBox="1"/>
          <p:nvPr/>
        </p:nvSpPr>
        <p:spPr>
          <a:xfrm>
            <a:off x="8574821" y="3921656"/>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7324</a:t>
            </a:r>
          </a:p>
        </p:txBody>
      </p:sp>
      <p:sp>
        <p:nvSpPr>
          <p:cNvPr id="54" name="CuadroTexto 53">
            <a:extLst>
              <a:ext uri="{FF2B5EF4-FFF2-40B4-BE49-F238E27FC236}">
                <a16:creationId xmlns:a16="http://schemas.microsoft.com/office/drawing/2014/main" id="{7E43A7D9-EE3B-4527-94E4-4FAAAA7E46C7}"/>
              </a:ext>
            </a:extLst>
          </p:cNvPr>
          <p:cNvSpPr txBox="1"/>
          <p:nvPr/>
        </p:nvSpPr>
        <p:spPr>
          <a:xfrm>
            <a:off x="10120628" y="2744512"/>
            <a:ext cx="1883758" cy="738664"/>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PORTAFOLIO VENTA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MASIVA</a:t>
            </a:r>
          </a:p>
        </p:txBody>
      </p:sp>
      <p:pic>
        <p:nvPicPr>
          <p:cNvPr id="55" name="Picture 4" descr="Icon&#10;&#10;Description automatically generated">
            <a:extLst>
              <a:ext uri="{FF2B5EF4-FFF2-40B4-BE49-F238E27FC236}">
                <a16:creationId xmlns:a16="http://schemas.microsoft.com/office/drawing/2014/main" id="{D20D17B8-FB0F-4587-A7C9-88D632E9DD4E}"/>
              </a:ext>
            </a:extLst>
          </p:cNvPr>
          <p:cNvPicPr>
            <a:picLocks noChangeAspect="1"/>
          </p:cNvPicPr>
          <p:nvPr/>
        </p:nvPicPr>
        <p:blipFill rotWithShape="1">
          <a:blip r:embed="rId3">
            <a:alphaModFix amt="35000"/>
          </a:blip>
          <a:srcRect l="35089" t="24317" r="32098" b="17619"/>
          <a:stretch/>
        </p:blipFill>
        <p:spPr>
          <a:xfrm>
            <a:off x="10240799" y="3504847"/>
            <a:ext cx="1525441" cy="1518409"/>
          </a:xfrm>
          <a:prstGeom prst="rect">
            <a:avLst/>
          </a:prstGeom>
          <a:effectLst>
            <a:outerShdw blurRad="50800" dist="50800" dir="5400000" algn="ctr" rotWithShape="0">
              <a:srgbClr val="000000">
                <a:alpha val="22000"/>
              </a:srgbClr>
            </a:outerShdw>
          </a:effectLst>
        </p:spPr>
      </p:pic>
      <p:sp>
        <p:nvSpPr>
          <p:cNvPr id="56" name="CuadroTexto 55">
            <a:extLst>
              <a:ext uri="{FF2B5EF4-FFF2-40B4-BE49-F238E27FC236}">
                <a16:creationId xmlns:a16="http://schemas.microsoft.com/office/drawing/2014/main" id="{A4300224-3BD5-4D33-A5DE-7FBC9B17400E}"/>
              </a:ext>
            </a:extLst>
          </p:cNvPr>
          <p:cNvSpPr txBox="1"/>
          <p:nvPr/>
        </p:nvSpPr>
        <p:spPr>
          <a:xfrm>
            <a:off x="10466055" y="3957669"/>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5190</a:t>
            </a:r>
          </a:p>
        </p:txBody>
      </p:sp>
      <p:pic>
        <p:nvPicPr>
          <p:cNvPr id="58" name="Imagen 57">
            <a:extLst>
              <a:ext uri="{FF2B5EF4-FFF2-40B4-BE49-F238E27FC236}">
                <a16:creationId xmlns:a16="http://schemas.microsoft.com/office/drawing/2014/main" id="{50515CE4-C2B6-4EEC-816E-CD24CCC51DA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272361" y="1095820"/>
            <a:ext cx="1050708" cy="1050708"/>
          </a:xfrm>
          <a:prstGeom prst="rect">
            <a:avLst/>
          </a:prstGeom>
        </p:spPr>
      </p:pic>
      <p:pic>
        <p:nvPicPr>
          <p:cNvPr id="24" name="Imagen 23">
            <a:extLst>
              <a:ext uri="{FF2B5EF4-FFF2-40B4-BE49-F238E27FC236}">
                <a16:creationId xmlns:a16="http://schemas.microsoft.com/office/drawing/2014/main" id="{DE4E1F0D-5BBD-4DA2-B5BB-610C604142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567" y="240248"/>
            <a:ext cx="1715135" cy="745490"/>
          </a:xfrm>
          <a:prstGeom prst="rect">
            <a:avLst/>
          </a:prstGeom>
        </p:spPr>
      </p:pic>
      <p:pic>
        <p:nvPicPr>
          <p:cNvPr id="25" name="Imagen 24">
            <a:extLst>
              <a:ext uri="{FF2B5EF4-FFF2-40B4-BE49-F238E27FC236}">
                <a16:creationId xmlns:a16="http://schemas.microsoft.com/office/drawing/2014/main" id="{A4133B59-D603-4C67-98E8-54CAD6714E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54026" y="296748"/>
            <a:ext cx="4150360" cy="713105"/>
          </a:xfrm>
          <a:prstGeom prst="rect">
            <a:avLst/>
          </a:prstGeom>
        </p:spPr>
      </p:pic>
    </p:spTree>
    <p:extLst>
      <p:ext uri="{BB962C8B-B14F-4D97-AF65-F5344CB8AC3E}">
        <p14:creationId xmlns:p14="http://schemas.microsoft.com/office/powerpoint/2010/main" val="19627227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D096205-644C-9746-954C-7C0F053FE30F}"/>
              </a:ext>
            </a:extLst>
          </p:cNvPr>
          <p:cNvSpPr txBox="1"/>
          <p:nvPr/>
        </p:nvSpPr>
        <p:spPr>
          <a:xfrm>
            <a:off x="1666310" y="2155206"/>
            <a:ext cx="1938981"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CHATARRIZADOS</a:t>
            </a:r>
          </a:p>
        </p:txBody>
      </p:sp>
      <p:sp>
        <p:nvSpPr>
          <p:cNvPr id="22" name="CuadroTexto 21">
            <a:extLst>
              <a:ext uri="{FF2B5EF4-FFF2-40B4-BE49-F238E27FC236}">
                <a16:creationId xmlns:a16="http://schemas.microsoft.com/office/drawing/2014/main" id="{CFF2843B-D417-F647-97BC-BEFAFD9AA130}"/>
              </a:ext>
            </a:extLst>
          </p:cNvPr>
          <p:cNvSpPr txBox="1"/>
          <p:nvPr/>
        </p:nvSpPr>
        <p:spPr>
          <a:xfrm>
            <a:off x="2490912" y="571063"/>
            <a:ext cx="9609395" cy="1200329"/>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pPr algn="l"/>
            <a:r>
              <a:rPr lang="es-ES" sz="3600" dirty="0">
                <a:latin typeface="Verdana" panose="020B0604030504040204" pitchFamily="34" charset="0"/>
                <a:ea typeface="Verdana" panose="020B0604030504040204" pitchFamily="34" charset="0"/>
                <a:cs typeface="Verdana" panose="020B0604030504040204" pitchFamily="34" charset="0"/>
              </a:rPr>
              <a:t>MUEBLES</a:t>
            </a:r>
          </a:p>
          <a:p>
            <a:pPr algn="l"/>
            <a:r>
              <a:rPr lang="es-ES" sz="3600" dirty="0">
                <a:solidFill>
                  <a:srgbClr val="FE683F"/>
                </a:solidFill>
                <a:latin typeface="Verdana" panose="020B0604030504040204" pitchFamily="34" charset="0"/>
                <a:ea typeface="Verdana" panose="020B0604030504040204" pitchFamily="34" charset="0"/>
                <a:cs typeface="Verdana" panose="020B0604030504040204" pitchFamily="34" charset="0"/>
              </a:rPr>
              <a:t>EN PRODUCTIVIDAD</a:t>
            </a:r>
          </a:p>
        </p:txBody>
      </p:sp>
      <p:pic>
        <p:nvPicPr>
          <p:cNvPr id="23" name="Picture 4" descr="Icon&#10;&#10;Description automatically generated">
            <a:extLst>
              <a:ext uri="{FF2B5EF4-FFF2-40B4-BE49-F238E27FC236}">
                <a16:creationId xmlns:a16="http://schemas.microsoft.com/office/drawing/2014/main" id="{1B3B6430-452C-DC43-8D05-09C7FEC27E0E}"/>
              </a:ext>
            </a:extLst>
          </p:cNvPr>
          <p:cNvPicPr>
            <a:picLocks noChangeAspect="1"/>
          </p:cNvPicPr>
          <p:nvPr/>
        </p:nvPicPr>
        <p:blipFill rotWithShape="1">
          <a:blip r:embed="rId3">
            <a:alphaModFix amt="35000"/>
          </a:blip>
          <a:srcRect l="35089" t="24317" r="32098" b="17619"/>
          <a:stretch/>
        </p:blipFill>
        <p:spPr>
          <a:xfrm>
            <a:off x="1933615" y="2659533"/>
            <a:ext cx="1525441" cy="1518409"/>
          </a:xfrm>
          <a:prstGeom prst="rect">
            <a:avLst/>
          </a:prstGeom>
          <a:effectLst>
            <a:outerShdw blurRad="50800" dist="50800" dir="5400000" algn="ctr" rotWithShape="0">
              <a:srgbClr val="000000">
                <a:alpha val="22000"/>
              </a:srgbClr>
            </a:outerShdw>
          </a:effectLst>
        </p:spPr>
      </p:pic>
      <p:sp>
        <p:nvSpPr>
          <p:cNvPr id="35" name="Rectángulo 34">
            <a:extLst>
              <a:ext uri="{FF2B5EF4-FFF2-40B4-BE49-F238E27FC236}">
                <a16:creationId xmlns:a16="http://schemas.microsoft.com/office/drawing/2014/main" id="{2A6B8E7A-D3C6-4A48-B70C-AD7BCFC1D1FA}"/>
              </a:ext>
            </a:extLst>
          </p:cNvPr>
          <p:cNvSpPr/>
          <p:nvPr/>
        </p:nvSpPr>
        <p:spPr>
          <a:xfrm>
            <a:off x="11337985" y="99430"/>
            <a:ext cx="856966" cy="276999"/>
          </a:xfrm>
          <a:prstGeom prst="rect">
            <a:avLst/>
          </a:prstGeom>
          <a:solidFill>
            <a:srgbClr val="7779A9"/>
          </a:solidFill>
        </p:spPr>
        <p:txBody>
          <a:bodyPr wrap="none">
            <a:spAutoFit/>
          </a:bodyPr>
          <a:lstStyle/>
          <a:p>
            <a:pPr algn="ctr"/>
            <a:r>
              <a:rPr lang="es-CO" sz="1100">
                <a:solidFill>
                  <a:schemeClr val="bg1"/>
                </a:solidFill>
                <a:latin typeface="Didot" panose="02000503000000020003" pitchFamily="2" charset="-79"/>
                <a:cs typeface="Didot"/>
              </a:rPr>
              <a:t>Bloque </a:t>
            </a:r>
            <a:r>
              <a:rPr lang="es-CO" sz="1200" b="1">
                <a:solidFill>
                  <a:schemeClr val="bg1"/>
                </a:solidFill>
                <a:latin typeface="Didot" panose="02000503000000020003" pitchFamily="2" charset="-79"/>
                <a:cs typeface="Didot"/>
              </a:rPr>
              <a:t> V </a:t>
            </a:r>
            <a:endParaRPr lang="es-CO" sz="1100" b="1">
              <a:solidFill>
                <a:schemeClr val="bg1"/>
              </a:solidFill>
              <a:latin typeface="Didot" panose="02000503000000020003" pitchFamily="2" charset="-79"/>
              <a:cs typeface="Didot"/>
            </a:endParaRPr>
          </a:p>
        </p:txBody>
      </p:sp>
      <p:sp>
        <p:nvSpPr>
          <p:cNvPr id="36" name="Rectángulo 35">
            <a:extLst>
              <a:ext uri="{FF2B5EF4-FFF2-40B4-BE49-F238E27FC236}">
                <a16:creationId xmlns:a16="http://schemas.microsoft.com/office/drawing/2014/main" id="{A53EC7DC-47DE-664A-BD7E-C3A5D8F20AC7}"/>
              </a:ext>
            </a:extLst>
          </p:cNvPr>
          <p:cNvSpPr/>
          <p:nvPr/>
        </p:nvSpPr>
        <p:spPr>
          <a:xfrm>
            <a:off x="0" y="6512603"/>
            <a:ext cx="12192000" cy="287168"/>
          </a:xfrm>
          <a:prstGeom prst="rect">
            <a:avLst/>
          </a:prstGeom>
          <a:solidFill>
            <a:srgbClr val="484B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a:latin typeface="Verdana" panose="020B0604030504040204" pitchFamily="34" charset="0"/>
                <a:ea typeface="Verdana" panose="020B0604030504040204" pitchFamily="34" charset="0"/>
                <a:cs typeface="Verdana" panose="020B0604030504040204" pitchFamily="34" charset="0"/>
              </a:rPr>
              <a:t>www.saesas.gov.co</a:t>
            </a:r>
          </a:p>
        </p:txBody>
      </p:sp>
      <p:sp>
        <p:nvSpPr>
          <p:cNvPr id="29" name="CuadroTexto 28">
            <a:extLst>
              <a:ext uri="{FF2B5EF4-FFF2-40B4-BE49-F238E27FC236}">
                <a16:creationId xmlns:a16="http://schemas.microsoft.com/office/drawing/2014/main" id="{5247812B-83ED-4869-BABD-07936E696BAA}"/>
              </a:ext>
            </a:extLst>
          </p:cNvPr>
          <p:cNvSpPr txBox="1"/>
          <p:nvPr/>
        </p:nvSpPr>
        <p:spPr>
          <a:xfrm>
            <a:off x="2158871" y="3145590"/>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995</a:t>
            </a:r>
          </a:p>
        </p:txBody>
      </p:sp>
      <p:sp>
        <p:nvSpPr>
          <p:cNvPr id="42" name="CuadroTexto 41">
            <a:extLst>
              <a:ext uri="{FF2B5EF4-FFF2-40B4-BE49-F238E27FC236}">
                <a16:creationId xmlns:a16="http://schemas.microsoft.com/office/drawing/2014/main" id="{0C1B5BB0-7232-49F8-B7B4-1546454F0266}"/>
              </a:ext>
            </a:extLst>
          </p:cNvPr>
          <p:cNvSpPr txBox="1"/>
          <p:nvPr/>
        </p:nvSpPr>
        <p:spPr>
          <a:xfrm>
            <a:off x="3575906" y="2158915"/>
            <a:ext cx="1688423"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 </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EN VENTA</a:t>
            </a:r>
          </a:p>
        </p:txBody>
      </p:sp>
      <p:pic>
        <p:nvPicPr>
          <p:cNvPr id="43" name="Picture 4" descr="Icon&#10;&#10;Description automatically generated">
            <a:extLst>
              <a:ext uri="{FF2B5EF4-FFF2-40B4-BE49-F238E27FC236}">
                <a16:creationId xmlns:a16="http://schemas.microsoft.com/office/drawing/2014/main" id="{20185C6E-67E6-42B9-8B80-7E5343002FC6}"/>
              </a:ext>
            </a:extLst>
          </p:cNvPr>
          <p:cNvPicPr>
            <a:picLocks noChangeAspect="1"/>
          </p:cNvPicPr>
          <p:nvPr/>
        </p:nvPicPr>
        <p:blipFill rotWithShape="1">
          <a:blip r:embed="rId3">
            <a:alphaModFix amt="35000"/>
          </a:blip>
          <a:srcRect l="35089" t="24317" r="32098" b="17619"/>
          <a:stretch/>
        </p:blipFill>
        <p:spPr>
          <a:xfrm>
            <a:off x="3657398" y="2658423"/>
            <a:ext cx="1525441" cy="1518409"/>
          </a:xfrm>
          <a:prstGeom prst="rect">
            <a:avLst/>
          </a:prstGeom>
          <a:effectLst>
            <a:outerShdw blurRad="50800" dist="50800" dir="5400000" algn="ctr" rotWithShape="0">
              <a:srgbClr val="000000">
                <a:alpha val="22000"/>
              </a:srgbClr>
            </a:outerShdw>
          </a:effectLst>
        </p:spPr>
      </p:pic>
      <p:sp>
        <p:nvSpPr>
          <p:cNvPr id="44" name="CuadroTexto 43">
            <a:extLst>
              <a:ext uri="{FF2B5EF4-FFF2-40B4-BE49-F238E27FC236}">
                <a16:creationId xmlns:a16="http://schemas.microsoft.com/office/drawing/2014/main" id="{855BD438-3EFE-4FC6-A9F4-D54C2F0505E9}"/>
              </a:ext>
            </a:extLst>
          </p:cNvPr>
          <p:cNvSpPr txBox="1"/>
          <p:nvPr/>
        </p:nvSpPr>
        <p:spPr>
          <a:xfrm>
            <a:off x="3882654" y="3111245"/>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156</a:t>
            </a:r>
          </a:p>
        </p:txBody>
      </p:sp>
      <p:sp>
        <p:nvSpPr>
          <p:cNvPr id="45" name="CuadroTexto 44">
            <a:extLst>
              <a:ext uri="{FF2B5EF4-FFF2-40B4-BE49-F238E27FC236}">
                <a16:creationId xmlns:a16="http://schemas.microsoft.com/office/drawing/2014/main" id="{B0817A27-2DC1-4A71-83E1-56B13DE46566}"/>
              </a:ext>
            </a:extLst>
          </p:cNvPr>
          <p:cNvSpPr txBox="1"/>
          <p:nvPr/>
        </p:nvSpPr>
        <p:spPr>
          <a:xfrm>
            <a:off x="5264329" y="2137244"/>
            <a:ext cx="1883758"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SEMOVIENTES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VENDIDOS</a:t>
            </a:r>
          </a:p>
        </p:txBody>
      </p:sp>
      <p:pic>
        <p:nvPicPr>
          <p:cNvPr id="46" name="Picture 4" descr="Icon&#10;&#10;Description automatically generated">
            <a:extLst>
              <a:ext uri="{FF2B5EF4-FFF2-40B4-BE49-F238E27FC236}">
                <a16:creationId xmlns:a16="http://schemas.microsoft.com/office/drawing/2014/main" id="{82CDCA4B-78C6-4FFF-8435-A8361B643A1F}"/>
              </a:ext>
            </a:extLst>
          </p:cNvPr>
          <p:cNvPicPr>
            <a:picLocks noChangeAspect="1"/>
          </p:cNvPicPr>
          <p:nvPr/>
        </p:nvPicPr>
        <p:blipFill rotWithShape="1">
          <a:blip r:embed="rId3">
            <a:alphaModFix amt="35000"/>
          </a:blip>
          <a:srcRect l="35089" t="24317" r="32098" b="17619"/>
          <a:stretch/>
        </p:blipFill>
        <p:spPr>
          <a:xfrm>
            <a:off x="5408095" y="2658423"/>
            <a:ext cx="1525441" cy="1518409"/>
          </a:xfrm>
          <a:prstGeom prst="rect">
            <a:avLst/>
          </a:prstGeom>
          <a:effectLst>
            <a:outerShdw blurRad="50800" dist="50800" dir="5400000" algn="ctr" rotWithShape="0">
              <a:srgbClr val="000000">
                <a:alpha val="22000"/>
              </a:srgbClr>
            </a:outerShdw>
          </a:effectLst>
        </p:spPr>
      </p:pic>
      <p:sp>
        <p:nvSpPr>
          <p:cNvPr id="47" name="CuadroTexto 46">
            <a:extLst>
              <a:ext uri="{FF2B5EF4-FFF2-40B4-BE49-F238E27FC236}">
                <a16:creationId xmlns:a16="http://schemas.microsoft.com/office/drawing/2014/main" id="{2D6F2908-B1F2-49E9-B5CA-014DF150669E}"/>
              </a:ext>
            </a:extLst>
          </p:cNvPr>
          <p:cNvSpPr txBox="1"/>
          <p:nvPr/>
        </p:nvSpPr>
        <p:spPr>
          <a:xfrm>
            <a:off x="5633351" y="3111245"/>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3055</a:t>
            </a:r>
          </a:p>
        </p:txBody>
      </p:sp>
      <p:sp>
        <p:nvSpPr>
          <p:cNvPr id="48" name="CuadroTexto 47">
            <a:extLst>
              <a:ext uri="{FF2B5EF4-FFF2-40B4-BE49-F238E27FC236}">
                <a16:creationId xmlns:a16="http://schemas.microsoft.com/office/drawing/2014/main" id="{658D8B62-13F1-4607-8F1A-1D43E9AF52E1}"/>
              </a:ext>
            </a:extLst>
          </p:cNvPr>
          <p:cNvSpPr txBox="1"/>
          <p:nvPr/>
        </p:nvSpPr>
        <p:spPr>
          <a:xfrm>
            <a:off x="5201661" y="4205911"/>
            <a:ext cx="2059030"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SEMOVIENTES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POR VENDER</a:t>
            </a:r>
          </a:p>
        </p:txBody>
      </p:sp>
      <p:pic>
        <p:nvPicPr>
          <p:cNvPr id="49" name="Picture 4" descr="Icon&#10;&#10;Description automatically generated">
            <a:extLst>
              <a:ext uri="{FF2B5EF4-FFF2-40B4-BE49-F238E27FC236}">
                <a16:creationId xmlns:a16="http://schemas.microsoft.com/office/drawing/2014/main" id="{CF47D361-3B39-4E06-A76C-3F0632206F1A}"/>
              </a:ext>
            </a:extLst>
          </p:cNvPr>
          <p:cNvPicPr>
            <a:picLocks noChangeAspect="1"/>
          </p:cNvPicPr>
          <p:nvPr/>
        </p:nvPicPr>
        <p:blipFill rotWithShape="1">
          <a:blip r:embed="rId3">
            <a:alphaModFix amt="35000"/>
          </a:blip>
          <a:srcRect l="35089" t="24317" r="32098" b="17619"/>
          <a:stretch/>
        </p:blipFill>
        <p:spPr>
          <a:xfrm>
            <a:off x="5413179" y="4727090"/>
            <a:ext cx="1525441" cy="1518409"/>
          </a:xfrm>
          <a:prstGeom prst="rect">
            <a:avLst/>
          </a:prstGeom>
          <a:effectLst>
            <a:outerShdw blurRad="50800" dist="50800" dir="5400000" algn="ctr" rotWithShape="0">
              <a:srgbClr val="000000">
                <a:alpha val="22000"/>
              </a:srgbClr>
            </a:outerShdw>
          </a:effectLst>
        </p:spPr>
      </p:pic>
      <p:sp>
        <p:nvSpPr>
          <p:cNvPr id="50" name="CuadroTexto 49">
            <a:extLst>
              <a:ext uri="{FF2B5EF4-FFF2-40B4-BE49-F238E27FC236}">
                <a16:creationId xmlns:a16="http://schemas.microsoft.com/office/drawing/2014/main" id="{21861F76-67AF-4C3E-AD3A-38474666B68C}"/>
              </a:ext>
            </a:extLst>
          </p:cNvPr>
          <p:cNvSpPr txBox="1"/>
          <p:nvPr/>
        </p:nvSpPr>
        <p:spPr>
          <a:xfrm>
            <a:off x="5638435" y="5179912"/>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2000</a:t>
            </a:r>
          </a:p>
        </p:txBody>
      </p:sp>
      <p:sp>
        <p:nvSpPr>
          <p:cNvPr id="51" name="CuadroTexto 50">
            <a:extLst>
              <a:ext uri="{FF2B5EF4-FFF2-40B4-BE49-F238E27FC236}">
                <a16:creationId xmlns:a16="http://schemas.microsoft.com/office/drawing/2014/main" id="{83658BF9-D042-46F6-A607-5D8BD0B6249D}"/>
              </a:ext>
            </a:extLst>
          </p:cNvPr>
          <p:cNvSpPr txBox="1"/>
          <p:nvPr/>
        </p:nvSpPr>
        <p:spPr>
          <a:xfrm>
            <a:off x="6837648" y="2137244"/>
            <a:ext cx="2059030"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ADMINISTRADOS</a:t>
            </a:r>
          </a:p>
        </p:txBody>
      </p:sp>
      <p:pic>
        <p:nvPicPr>
          <p:cNvPr id="52" name="Picture 4" descr="Icon&#10;&#10;Description automatically generated">
            <a:extLst>
              <a:ext uri="{FF2B5EF4-FFF2-40B4-BE49-F238E27FC236}">
                <a16:creationId xmlns:a16="http://schemas.microsoft.com/office/drawing/2014/main" id="{4350BED3-E895-45A6-8B48-5B492625E098}"/>
              </a:ext>
            </a:extLst>
          </p:cNvPr>
          <p:cNvPicPr>
            <a:picLocks noChangeAspect="1"/>
          </p:cNvPicPr>
          <p:nvPr/>
        </p:nvPicPr>
        <p:blipFill rotWithShape="1">
          <a:blip r:embed="rId3">
            <a:alphaModFix amt="35000"/>
          </a:blip>
          <a:srcRect l="35089" t="24317" r="32098" b="17619"/>
          <a:stretch/>
        </p:blipFill>
        <p:spPr>
          <a:xfrm>
            <a:off x="7077302" y="2658423"/>
            <a:ext cx="1525441" cy="1518409"/>
          </a:xfrm>
          <a:prstGeom prst="rect">
            <a:avLst/>
          </a:prstGeom>
          <a:effectLst>
            <a:outerShdw blurRad="50800" dist="50800" dir="5400000" algn="ctr" rotWithShape="0">
              <a:srgbClr val="000000">
                <a:alpha val="22000"/>
              </a:srgbClr>
            </a:outerShdw>
          </a:effectLst>
        </p:spPr>
      </p:pic>
      <p:sp>
        <p:nvSpPr>
          <p:cNvPr id="53" name="CuadroTexto 52">
            <a:extLst>
              <a:ext uri="{FF2B5EF4-FFF2-40B4-BE49-F238E27FC236}">
                <a16:creationId xmlns:a16="http://schemas.microsoft.com/office/drawing/2014/main" id="{E904A525-5018-4583-9ACB-8749B29743BB}"/>
              </a:ext>
            </a:extLst>
          </p:cNvPr>
          <p:cNvSpPr txBox="1"/>
          <p:nvPr/>
        </p:nvSpPr>
        <p:spPr>
          <a:xfrm>
            <a:off x="7302558" y="3111245"/>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5570</a:t>
            </a:r>
          </a:p>
        </p:txBody>
      </p:sp>
      <p:sp>
        <p:nvSpPr>
          <p:cNvPr id="54" name="CuadroTexto 53">
            <a:extLst>
              <a:ext uri="{FF2B5EF4-FFF2-40B4-BE49-F238E27FC236}">
                <a16:creationId xmlns:a16="http://schemas.microsoft.com/office/drawing/2014/main" id="{7E43A7D9-EE3B-4527-94E4-4FAAAA7E46C7}"/>
              </a:ext>
            </a:extLst>
          </p:cNvPr>
          <p:cNvSpPr txBox="1"/>
          <p:nvPr/>
        </p:nvSpPr>
        <p:spPr>
          <a:xfrm>
            <a:off x="6933536" y="4200250"/>
            <a:ext cx="1883758"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DESTINADOS</a:t>
            </a:r>
          </a:p>
        </p:txBody>
      </p:sp>
      <p:pic>
        <p:nvPicPr>
          <p:cNvPr id="55" name="Picture 4" descr="Icon&#10;&#10;Description automatically generated">
            <a:extLst>
              <a:ext uri="{FF2B5EF4-FFF2-40B4-BE49-F238E27FC236}">
                <a16:creationId xmlns:a16="http://schemas.microsoft.com/office/drawing/2014/main" id="{D20D17B8-FB0F-4587-A7C9-88D632E9DD4E}"/>
              </a:ext>
            </a:extLst>
          </p:cNvPr>
          <p:cNvPicPr>
            <a:picLocks noChangeAspect="1"/>
          </p:cNvPicPr>
          <p:nvPr/>
        </p:nvPicPr>
        <p:blipFill rotWithShape="1">
          <a:blip r:embed="rId3">
            <a:alphaModFix amt="35000"/>
          </a:blip>
          <a:srcRect l="35089" t="24317" r="32098" b="17619"/>
          <a:stretch/>
        </p:blipFill>
        <p:spPr>
          <a:xfrm>
            <a:off x="7124047" y="4721429"/>
            <a:ext cx="1525441" cy="1518409"/>
          </a:xfrm>
          <a:prstGeom prst="rect">
            <a:avLst/>
          </a:prstGeom>
          <a:effectLst>
            <a:outerShdw blurRad="50800" dist="50800" dir="5400000" algn="ctr" rotWithShape="0">
              <a:srgbClr val="000000">
                <a:alpha val="22000"/>
              </a:srgbClr>
            </a:outerShdw>
          </a:effectLst>
        </p:spPr>
      </p:pic>
      <p:sp>
        <p:nvSpPr>
          <p:cNvPr id="56" name="CuadroTexto 55">
            <a:extLst>
              <a:ext uri="{FF2B5EF4-FFF2-40B4-BE49-F238E27FC236}">
                <a16:creationId xmlns:a16="http://schemas.microsoft.com/office/drawing/2014/main" id="{A4300224-3BD5-4D33-A5DE-7FBC9B17400E}"/>
              </a:ext>
            </a:extLst>
          </p:cNvPr>
          <p:cNvSpPr txBox="1"/>
          <p:nvPr/>
        </p:nvSpPr>
        <p:spPr>
          <a:xfrm>
            <a:off x="7349303" y="5174251"/>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974</a:t>
            </a:r>
          </a:p>
        </p:txBody>
      </p:sp>
      <p:pic>
        <p:nvPicPr>
          <p:cNvPr id="57" name="Imagen 56">
            <a:extLst>
              <a:ext uri="{FF2B5EF4-FFF2-40B4-BE49-F238E27FC236}">
                <a16:creationId xmlns:a16="http://schemas.microsoft.com/office/drawing/2014/main" id="{D224EE5C-A596-4E6D-95C8-0907D94A8D5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469308" y="695650"/>
            <a:ext cx="992977" cy="992977"/>
          </a:xfrm>
          <a:prstGeom prst="rect">
            <a:avLst/>
          </a:prstGeom>
        </p:spPr>
      </p:pic>
      <p:sp>
        <p:nvSpPr>
          <p:cNvPr id="28" name="CuadroTexto 27">
            <a:extLst>
              <a:ext uri="{FF2B5EF4-FFF2-40B4-BE49-F238E27FC236}">
                <a16:creationId xmlns:a16="http://schemas.microsoft.com/office/drawing/2014/main" id="{7B9F89A6-C7B8-4923-A3F8-B61B0AA16BD8}"/>
              </a:ext>
            </a:extLst>
          </p:cNvPr>
          <p:cNvSpPr txBox="1"/>
          <p:nvPr/>
        </p:nvSpPr>
        <p:spPr>
          <a:xfrm>
            <a:off x="1687281" y="4193031"/>
            <a:ext cx="1938981"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PARA CHATARRA</a:t>
            </a:r>
          </a:p>
        </p:txBody>
      </p:sp>
      <p:pic>
        <p:nvPicPr>
          <p:cNvPr id="30" name="Picture 4" descr="Icon&#10;&#10;Description automatically generated">
            <a:extLst>
              <a:ext uri="{FF2B5EF4-FFF2-40B4-BE49-F238E27FC236}">
                <a16:creationId xmlns:a16="http://schemas.microsoft.com/office/drawing/2014/main" id="{60B0C05F-86F3-459C-9E88-5D100CEC62F2}"/>
              </a:ext>
            </a:extLst>
          </p:cNvPr>
          <p:cNvPicPr>
            <a:picLocks noChangeAspect="1"/>
          </p:cNvPicPr>
          <p:nvPr/>
        </p:nvPicPr>
        <p:blipFill rotWithShape="1">
          <a:blip r:embed="rId3">
            <a:alphaModFix amt="35000"/>
          </a:blip>
          <a:srcRect l="35089" t="24317" r="32098" b="17619"/>
          <a:stretch/>
        </p:blipFill>
        <p:spPr>
          <a:xfrm>
            <a:off x="1912493" y="4732440"/>
            <a:ext cx="1525441" cy="1518409"/>
          </a:xfrm>
          <a:prstGeom prst="rect">
            <a:avLst/>
          </a:prstGeom>
          <a:effectLst>
            <a:outerShdw blurRad="50800" dist="50800" dir="5400000" algn="ctr" rotWithShape="0">
              <a:srgbClr val="000000">
                <a:alpha val="22000"/>
              </a:srgbClr>
            </a:outerShdw>
          </a:effectLst>
        </p:spPr>
      </p:pic>
      <p:sp>
        <p:nvSpPr>
          <p:cNvPr id="37" name="CuadroTexto 36">
            <a:extLst>
              <a:ext uri="{FF2B5EF4-FFF2-40B4-BE49-F238E27FC236}">
                <a16:creationId xmlns:a16="http://schemas.microsoft.com/office/drawing/2014/main" id="{2CEEBE15-552D-41BC-B6AC-E85587A7678C}"/>
              </a:ext>
            </a:extLst>
          </p:cNvPr>
          <p:cNvSpPr txBox="1"/>
          <p:nvPr/>
        </p:nvSpPr>
        <p:spPr>
          <a:xfrm>
            <a:off x="2137749" y="5185262"/>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560</a:t>
            </a:r>
          </a:p>
        </p:txBody>
      </p:sp>
      <p:sp>
        <p:nvSpPr>
          <p:cNvPr id="38" name="CuadroTexto 37">
            <a:extLst>
              <a:ext uri="{FF2B5EF4-FFF2-40B4-BE49-F238E27FC236}">
                <a16:creationId xmlns:a16="http://schemas.microsoft.com/office/drawing/2014/main" id="{6E9CD398-060F-4068-AC55-1C3010E8192B}"/>
              </a:ext>
            </a:extLst>
          </p:cNvPr>
          <p:cNvSpPr txBox="1"/>
          <p:nvPr/>
        </p:nvSpPr>
        <p:spPr>
          <a:xfrm>
            <a:off x="3591482" y="4211025"/>
            <a:ext cx="1688423"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VEHICULOS</a:t>
            </a:r>
            <a:r>
              <a:rPr lang="es-ES" sz="1400" dirty="0">
                <a:latin typeface="Verdana" panose="020B0604030504040204" pitchFamily="34" charset="0"/>
                <a:ea typeface="Verdana" panose="020B0604030504040204" pitchFamily="34" charset="0"/>
                <a:cs typeface="Verdana" panose="020B0604030504040204" pitchFamily="34" charset="0"/>
              </a:rPr>
              <a:t> </a:t>
            </a:r>
          </a:p>
          <a:p>
            <a:r>
              <a:rPr lang="es-ES" sz="1400" dirty="0">
                <a:latin typeface="Verdana" panose="020B0604030504040204" pitchFamily="34" charset="0"/>
                <a:ea typeface="Verdana" panose="020B0604030504040204" pitchFamily="34" charset="0"/>
                <a:cs typeface="Verdana" panose="020B0604030504040204" pitchFamily="34" charset="0"/>
              </a:rPr>
              <a:t>PARA VENTA</a:t>
            </a:r>
          </a:p>
        </p:txBody>
      </p:sp>
      <p:pic>
        <p:nvPicPr>
          <p:cNvPr id="39" name="Picture 4" descr="Icon&#10;&#10;Description automatically generated">
            <a:extLst>
              <a:ext uri="{FF2B5EF4-FFF2-40B4-BE49-F238E27FC236}">
                <a16:creationId xmlns:a16="http://schemas.microsoft.com/office/drawing/2014/main" id="{7EF8C49C-6B54-46C7-AC46-C82EA628CBC3}"/>
              </a:ext>
            </a:extLst>
          </p:cNvPr>
          <p:cNvPicPr>
            <a:picLocks noChangeAspect="1"/>
          </p:cNvPicPr>
          <p:nvPr/>
        </p:nvPicPr>
        <p:blipFill rotWithShape="1">
          <a:blip r:embed="rId3">
            <a:alphaModFix amt="35000"/>
          </a:blip>
          <a:srcRect l="35089" t="24317" r="32098" b="17619"/>
          <a:stretch/>
        </p:blipFill>
        <p:spPr>
          <a:xfrm>
            <a:off x="3672974" y="4710533"/>
            <a:ext cx="1525441" cy="1518409"/>
          </a:xfrm>
          <a:prstGeom prst="rect">
            <a:avLst/>
          </a:prstGeom>
          <a:effectLst>
            <a:outerShdw blurRad="50800" dist="50800" dir="5400000" algn="ctr" rotWithShape="0">
              <a:srgbClr val="000000">
                <a:alpha val="22000"/>
              </a:srgbClr>
            </a:outerShdw>
          </a:effectLst>
        </p:spPr>
      </p:pic>
      <p:sp>
        <p:nvSpPr>
          <p:cNvPr id="40" name="CuadroTexto 39">
            <a:extLst>
              <a:ext uri="{FF2B5EF4-FFF2-40B4-BE49-F238E27FC236}">
                <a16:creationId xmlns:a16="http://schemas.microsoft.com/office/drawing/2014/main" id="{5DF7CD07-051B-41DC-B6F7-89E1D8C058BB}"/>
              </a:ext>
            </a:extLst>
          </p:cNvPr>
          <p:cNvSpPr txBox="1"/>
          <p:nvPr/>
        </p:nvSpPr>
        <p:spPr>
          <a:xfrm>
            <a:off x="3898230" y="5163355"/>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840</a:t>
            </a:r>
          </a:p>
        </p:txBody>
      </p:sp>
      <p:sp>
        <p:nvSpPr>
          <p:cNvPr id="41" name="CuadroTexto 40">
            <a:extLst>
              <a:ext uri="{FF2B5EF4-FFF2-40B4-BE49-F238E27FC236}">
                <a16:creationId xmlns:a16="http://schemas.microsoft.com/office/drawing/2014/main" id="{C5EBE5D8-D060-4683-8A64-C7EC07FB3DEA}"/>
              </a:ext>
            </a:extLst>
          </p:cNvPr>
          <p:cNvSpPr txBox="1"/>
          <p:nvPr/>
        </p:nvSpPr>
        <p:spPr>
          <a:xfrm>
            <a:off x="8690266" y="2115558"/>
            <a:ext cx="2059030"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SUSTANCIAS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DESTRUIDAS</a:t>
            </a:r>
          </a:p>
        </p:txBody>
      </p:sp>
      <p:pic>
        <p:nvPicPr>
          <p:cNvPr id="58" name="Picture 4" descr="Icon&#10;&#10;Description automatically generated">
            <a:extLst>
              <a:ext uri="{FF2B5EF4-FFF2-40B4-BE49-F238E27FC236}">
                <a16:creationId xmlns:a16="http://schemas.microsoft.com/office/drawing/2014/main" id="{AFA17C6A-93B9-46E6-8573-5E406AF42804}"/>
              </a:ext>
            </a:extLst>
          </p:cNvPr>
          <p:cNvPicPr>
            <a:picLocks noChangeAspect="1"/>
          </p:cNvPicPr>
          <p:nvPr/>
        </p:nvPicPr>
        <p:blipFill rotWithShape="1">
          <a:blip r:embed="rId3">
            <a:alphaModFix amt="35000"/>
          </a:blip>
          <a:srcRect l="35089" t="24317" r="32098" b="17619"/>
          <a:stretch/>
        </p:blipFill>
        <p:spPr>
          <a:xfrm>
            <a:off x="8929920" y="2636737"/>
            <a:ext cx="1525441" cy="1518409"/>
          </a:xfrm>
          <a:prstGeom prst="rect">
            <a:avLst/>
          </a:prstGeom>
          <a:effectLst>
            <a:outerShdw blurRad="50800" dist="50800" dir="5400000" algn="ctr" rotWithShape="0">
              <a:srgbClr val="000000">
                <a:alpha val="22000"/>
              </a:srgbClr>
            </a:outerShdw>
          </a:effectLst>
        </p:spPr>
      </p:pic>
      <p:sp>
        <p:nvSpPr>
          <p:cNvPr id="59" name="CuadroTexto 58">
            <a:extLst>
              <a:ext uri="{FF2B5EF4-FFF2-40B4-BE49-F238E27FC236}">
                <a16:creationId xmlns:a16="http://schemas.microsoft.com/office/drawing/2014/main" id="{0BC96950-3210-4FF0-BD9E-81F26D4BAB4C}"/>
              </a:ext>
            </a:extLst>
          </p:cNvPr>
          <p:cNvSpPr txBox="1"/>
          <p:nvPr/>
        </p:nvSpPr>
        <p:spPr>
          <a:xfrm>
            <a:off x="9197195" y="3081452"/>
            <a:ext cx="1061190" cy="646331"/>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110</a:t>
            </a:r>
            <a:r>
              <a:rPr lang="es-ES" sz="1200" dirty="0">
                <a:latin typeface="Verdana" panose="020B0604030504040204" pitchFamily="34" charset="0"/>
                <a:ea typeface="Verdana" panose="020B0604030504040204" pitchFamily="34" charset="0"/>
                <a:cs typeface="Verdana" panose="020B0604030504040204" pitchFamily="34" charset="0"/>
              </a:rPr>
              <a:t> (96 Ton)</a:t>
            </a:r>
          </a:p>
        </p:txBody>
      </p:sp>
      <p:sp>
        <p:nvSpPr>
          <p:cNvPr id="60" name="CuadroTexto 59">
            <a:extLst>
              <a:ext uri="{FF2B5EF4-FFF2-40B4-BE49-F238E27FC236}">
                <a16:creationId xmlns:a16="http://schemas.microsoft.com/office/drawing/2014/main" id="{4D66589A-1575-46B7-B828-B3E2708A77BF}"/>
              </a:ext>
            </a:extLst>
          </p:cNvPr>
          <p:cNvSpPr txBox="1"/>
          <p:nvPr/>
        </p:nvSpPr>
        <p:spPr>
          <a:xfrm>
            <a:off x="8786154" y="4178564"/>
            <a:ext cx="1883758" cy="523220"/>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SUSTANCIAS</a:t>
            </a:r>
          </a:p>
          <a:p>
            <a:r>
              <a:rPr lang="es-ES" sz="1400" dirty="0">
                <a:solidFill>
                  <a:schemeClr val="tx1"/>
                </a:solidFill>
                <a:latin typeface="Verdana" panose="020B0604030504040204" pitchFamily="34" charset="0"/>
                <a:ea typeface="Verdana" panose="020B0604030504040204" pitchFamily="34" charset="0"/>
                <a:cs typeface="Verdana" panose="020B0604030504040204" pitchFamily="34" charset="0"/>
              </a:rPr>
              <a:t> POR DESTRUIR</a:t>
            </a:r>
          </a:p>
        </p:txBody>
      </p:sp>
      <p:pic>
        <p:nvPicPr>
          <p:cNvPr id="61" name="Picture 4" descr="Icon&#10;&#10;Description automatically generated">
            <a:extLst>
              <a:ext uri="{FF2B5EF4-FFF2-40B4-BE49-F238E27FC236}">
                <a16:creationId xmlns:a16="http://schemas.microsoft.com/office/drawing/2014/main" id="{4F29AAC0-2A19-4BB6-8B77-EC4616030CBF}"/>
              </a:ext>
            </a:extLst>
          </p:cNvPr>
          <p:cNvPicPr>
            <a:picLocks noChangeAspect="1"/>
          </p:cNvPicPr>
          <p:nvPr/>
        </p:nvPicPr>
        <p:blipFill rotWithShape="1">
          <a:blip r:embed="rId3">
            <a:alphaModFix amt="35000"/>
          </a:blip>
          <a:srcRect l="35089" t="24317" r="32098" b="17619"/>
          <a:stretch/>
        </p:blipFill>
        <p:spPr>
          <a:xfrm>
            <a:off x="8976665" y="4699743"/>
            <a:ext cx="1525441" cy="1518409"/>
          </a:xfrm>
          <a:prstGeom prst="rect">
            <a:avLst/>
          </a:prstGeom>
          <a:effectLst>
            <a:outerShdw blurRad="50800" dist="50800" dir="5400000" algn="ctr" rotWithShape="0">
              <a:srgbClr val="000000">
                <a:alpha val="22000"/>
              </a:srgbClr>
            </a:outerShdw>
          </a:effectLst>
        </p:spPr>
      </p:pic>
      <p:sp>
        <p:nvSpPr>
          <p:cNvPr id="62" name="CuadroTexto 61">
            <a:extLst>
              <a:ext uri="{FF2B5EF4-FFF2-40B4-BE49-F238E27FC236}">
                <a16:creationId xmlns:a16="http://schemas.microsoft.com/office/drawing/2014/main" id="{B6F27B02-2822-4F96-B34D-0CD41E83D0CC}"/>
              </a:ext>
            </a:extLst>
          </p:cNvPr>
          <p:cNvSpPr txBox="1"/>
          <p:nvPr/>
        </p:nvSpPr>
        <p:spPr>
          <a:xfrm>
            <a:off x="9201921" y="5152565"/>
            <a:ext cx="1086662" cy="461665"/>
          </a:xfrm>
          <a:prstGeom prst="rect">
            <a:avLst/>
          </a:prstGeom>
          <a:noFill/>
        </p:spPr>
        <p:txBody>
          <a:bodyPr wrap="square" rtlCol="0">
            <a:spAutoFit/>
          </a:bodyPr>
          <a:lstStyle>
            <a:defPPr>
              <a:defRPr lang="es-CO"/>
            </a:defPPr>
            <a:lvl1pPr marR="0" lvl="0" indent="0" algn="ctr" defTabSz="457200" fontAlgn="auto">
              <a:lnSpc>
                <a:spcPct val="100000"/>
              </a:lnSpc>
              <a:spcBef>
                <a:spcPts val="0"/>
              </a:spcBef>
              <a:spcAft>
                <a:spcPts val="0"/>
              </a:spcAft>
              <a:buClrTx/>
              <a:buSzTx/>
              <a:buFontTx/>
              <a:buNone/>
              <a:tabLst/>
              <a:defRPr kumimoji="0" sz="2400" b="1" i="0" u="none" strike="noStrike" cap="none" spc="0" normalizeH="0" baseline="0">
                <a:ln>
                  <a:noFill/>
                </a:ln>
                <a:solidFill>
                  <a:schemeClr val="bg1"/>
                </a:solidFill>
                <a:effectLst/>
                <a:uLnTx/>
                <a:uFillTx/>
                <a:latin typeface="Didot" panose="02000503000000020003" pitchFamily="2" charset="-79"/>
                <a:cs typeface="Didot" panose="02000503000000020003" pitchFamily="2" charset="-79"/>
              </a:defRPr>
            </a:lvl1pPr>
          </a:lstStyle>
          <a:p>
            <a:r>
              <a:rPr lang="es-ES" dirty="0">
                <a:latin typeface="Verdana" panose="020B0604030504040204" pitchFamily="34" charset="0"/>
                <a:ea typeface="Verdana" panose="020B0604030504040204" pitchFamily="34" charset="0"/>
                <a:cs typeface="Verdana" panose="020B0604030504040204" pitchFamily="34" charset="0"/>
              </a:rPr>
              <a:t>151</a:t>
            </a:r>
          </a:p>
        </p:txBody>
      </p:sp>
      <p:pic>
        <p:nvPicPr>
          <p:cNvPr id="63" name="Imagen 62">
            <a:extLst>
              <a:ext uri="{FF2B5EF4-FFF2-40B4-BE49-F238E27FC236}">
                <a16:creationId xmlns:a16="http://schemas.microsoft.com/office/drawing/2014/main" id="{6A217DB2-D8E2-48DC-A1CA-4ECC3D2ACA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736" y="194300"/>
            <a:ext cx="1715135" cy="745490"/>
          </a:xfrm>
          <a:prstGeom prst="rect">
            <a:avLst/>
          </a:prstGeom>
        </p:spPr>
      </p:pic>
      <p:pic>
        <p:nvPicPr>
          <p:cNvPr id="64" name="Imagen 63">
            <a:extLst>
              <a:ext uri="{FF2B5EF4-FFF2-40B4-BE49-F238E27FC236}">
                <a16:creationId xmlns:a16="http://schemas.microsoft.com/office/drawing/2014/main" id="{0828F15E-A267-4356-882E-13D6B7AEAE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28386" y="134499"/>
            <a:ext cx="4150360" cy="713105"/>
          </a:xfrm>
          <a:prstGeom prst="rect">
            <a:avLst/>
          </a:prstGeom>
        </p:spPr>
      </p:pic>
    </p:spTree>
    <p:extLst>
      <p:ext uri="{BB962C8B-B14F-4D97-AF65-F5344CB8AC3E}">
        <p14:creationId xmlns:p14="http://schemas.microsoft.com/office/powerpoint/2010/main" val="927136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2838190"/>
            <a:ext cx="9143999" cy="830997"/>
          </a:xfrm>
          <a:prstGeom prst="rect">
            <a:avLst/>
          </a:prstGeom>
          <a:noFill/>
        </p:spPr>
        <p:txBody>
          <a:bodyPr wrap="square" rtlCol="0">
            <a:spAutoFit/>
          </a:bodyPr>
          <a:lstStyle/>
          <a:p>
            <a:pPr algn="ctr"/>
            <a:r>
              <a:rPr lang="es-ES" sz="4800" b="1" dirty="0">
                <a:solidFill>
                  <a:srgbClr val="002060"/>
                </a:solidFill>
              </a:rPr>
              <a:t>6. PROPOSICIONES Y VARIOS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55733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0DFE8DEE-6066-4B3A-B230-CC7E81406569}"/>
              </a:ext>
            </a:extLst>
          </p:cNvPr>
          <p:cNvSpPr txBox="1"/>
          <p:nvPr/>
        </p:nvSpPr>
        <p:spPr>
          <a:xfrm>
            <a:off x="860107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12" name="Rectángulo 11">
            <a:extLst>
              <a:ext uri="{FF2B5EF4-FFF2-40B4-BE49-F238E27FC236}">
                <a16:creationId xmlns:a16="http://schemas.microsoft.com/office/drawing/2014/main" id="{459F3A60-DB02-4536-9A7C-557BE2277895}"/>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CCB5F03-5954-4937-A01B-01F4F0BFB774}"/>
              </a:ext>
            </a:extLst>
          </p:cNvPr>
          <p:cNvSpPr txBox="1"/>
          <p:nvPr/>
        </p:nvSpPr>
        <p:spPr>
          <a:xfrm>
            <a:off x="8713787"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Regional Centro Oriente</a:t>
            </a:r>
          </a:p>
        </p:txBody>
      </p:sp>
      <p:sp>
        <p:nvSpPr>
          <p:cNvPr id="4" name="CuadroTexto 3">
            <a:extLst>
              <a:ext uri="{FF2B5EF4-FFF2-40B4-BE49-F238E27FC236}">
                <a16:creationId xmlns:a16="http://schemas.microsoft.com/office/drawing/2014/main" id="{E4F97D95-BA0F-48A6-8424-DBECAA0D6CA3}"/>
              </a:ext>
            </a:extLst>
          </p:cNvPr>
          <p:cNvSpPr txBox="1"/>
          <p:nvPr/>
        </p:nvSpPr>
        <p:spPr>
          <a:xfrm>
            <a:off x="260649" y="2155840"/>
            <a:ext cx="11488093" cy="2308324"/>
          </a:xfrm>
          <a:prstGeom prst="rect">
            <a:avLst/>
          </a:prstGeom>
          <a:noFill/>
        </p:spPr>
        <p:txBody>
          <a:bodyPr wrap="square" rtlCol="0">
            <a:spAutoFit/>
          </a:bodyPr>
          <a:lstStyle/>
          <a:p>
            <a:endParaRPr lang="es-CO" b="1" dirty="0">
              <a:latin typeface="Arial" panose="020B0604020202020204" pitchFamily="34" charset="0"/>
              <a:cs typeface="Arial" panose="020B0604020202020204" pitchFamily="34" charset="0"/>
            </a:endParaRPr>
          </a:p>
          <a:p>
            <a:endParaRPr lang="es-CO" b="1" dirty="0">
              <a:latin typeface="Arial" panose="020B0604020202020204" pitchFamily="34" charset="0"/>
              <a:cs typeface="Arial" panose="020B0604020202020204" pitchFamily="34" charset="0"/>
            </a:endParaRPr>
          </a:p>
          <a:p>
            <a:endParaRPr lang="es-CO" dirty="0"/>
          </a:p>
          <a:p>
            <a:endParaRPr lang="es-CO" dirty="0"/>
          </a:p>
          <a:p>
            <a:pPr lvl="1"/>
            <a:endParaRPr lang="es-CO" dirty="0"/>
          </a:p>
          <a:p>
            <a:pPr lvl="1"/>
            <a:endParaRPr lang="es-CO" dirty="0"/>
          </a:p>
          <a:p>
            <a:pPr lvl="1"/>
            <a:endParaRPr lang="es-CO" dirty="0"/>
          </a:p>
          <a:p>
            <a:pPr lvl="1"/>
            <a:endParaRPr lang="es-CO" dirty="0"/>
          </a:p>
        </p:txBody>
      </p:sp>
      <p:pic>
        <p:nvPicPr>
          <p:cNvPr id="2" name="Imagen 1">
            <a:extLst>
              <a:ext uri="{FF2B5EF4-FFF2-40B4-BE49-F238E27FC236}">
                <a16:creationId xmlns:a16="http://schemas.microsoft.com/office/drawing/2014/main" id="{D53716E8-9FF4-47F8-B4FF-59B8F45E1788}"/>
              </a:ext>
            </a:extLst>
          </p:cNvPr>
          <p:cNvPicPr>
            <a:picLocks noChangeAspect="1"/>
          </p:cNvPicPr>
          <p:nvPr/>
        </p:nvPicPr>
        <p:blipFill rotWithShape="1">
          <a:blip r:embed="rId4"/>
          <a:srcRect l="59143" t="16762" r="3636" b="59745"/>
          <a:stretch/>
        </p:blipFill>
        <p:spPr>
          <a:xfrm>
            <a:off x="1071155" y="1350296"/>
            <a:ext cx="10399386" cy="3691967"/>
          </a:xfrm>
          <a:prstGeom prst="rect">
            <a:avLst/>
          </a:prstGeom>
        </p:spPr>
      </p:pic>
    </p:spTree>
    <p:extLst>
      <p:ext uri="{BB962C8B-B14F-4D97-AF65-F5344CB8AC3E}">
        <p14:creationId xmlns:p14="http://schemas.microsoft.com/office/powerpoint/2010/main" val="23151282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28065</TotalTime>
  <Words>2423</Words>
  <Application>Microsoft Office PowerPoint</Application>
  <PresentationFormat>Panorámica</PresentationFormat>
  <Paragraphs>744</Paragraphs>
  <Slides>59</Slides>
  <Notes>8</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59</vt:i4>
      </vt:variant>
    </vt:vector>
  </HeadingPairs>
  <TitlesOfParts>
    <vt:vector size="69" baseType="lpstr">
      <vt:lpstr>Arial</vt:lpstr>
      <vt:lpstr>Arial Narrow</vt:lpstr>
      <vt:lpstr>Calibri</vt:lpstr>
      <vt:lpstr>Didot</vt:lpstr>
      <vt:lpstr>Lato Bold</vt:lpstr>
      <vt:lpstr>Lato Regular</vt:lpstr>
      <vt:lpstr>Times New Roman</vt:lpstr>
      <vt:lpstr>Verdana</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469</cp:revision>
  <cp:lastPrinted>2020-01-27T16:15:03Z</cp:lastPrinted>
  <dcterms:created xsi:type="dcterms:W3CDTF">2015-02-19T23:51:59Z</dcterms:created>
  <dcterms:modified xsi:type="dcterms:W3CDTF">2021-02-23T21:28:19Z</dcterms:modified>
</cp:coreProperties>
</file>