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7"/>
  </p:notesMasterIdLst>
  <p:sldIdLst>
    <p:sldId id="1494" r:id="rId2"/>
    <p:sldId id="501" r:id="rId3"/>
    <p:sldId id="2213" r:id="rId4"/>
    <p:sldId id="286" r:id="rId5"/>
    <p:sldId id="4168" r:id="rId6"/>
    <p:sldId id="623" r:id="rId7"/>
    <p:sldId id="3943" r:id="rId8"/>
    <p:sldId id="4151" r:id="rId9"/>
    <p:sldId id="3944" r:id="rId10"/>
    <p:sldId id="3945" r:id="rId11"/>
    <p:sldId id="4167" r:id="rId12"/>
    <p:sldId id="4166" r:id="rId13"/>
    <p:sldId id="4157" r:id="rId14"/>
    <p:sldId id="3969" r:id="rId15"/>
    <p:sldId id="3970" r:id="rId16"/>
    <p:sldId id="3972" r:id="rId17"/>
    <p:sldId id="4164" r:id="rId18"/>
    <p:sldId id="4051" r:id="rId19"/>
    <p:sldId id="4052" r:id="rId20"/>
    <p:sldId id="3959" r:id="rId21"/>
    <p:sldId id="456" r:id="rId22"/>
    <p:sldId id="257" r:id="rId23"/>
    <p:sldId id="4169" r:id="rId24"/>
    <p:sldId id="259" r:id="rId25"/>
    <p:sldId id="260" r:id="rId26"/>
    <p:sldId id="4170" r:id="rId27"/>
    <p:sldId id="475" r:id="rId28"/>
    <p:sldId id="457" r:id="rId29"/>
    <p:sldId id="458" r:id="rId30"/>
    <p:sldId id="459" r:id="rId31"/>
    <p:sldId id="460" r:id="rId32"/>
    <p:sldId id="461" r:id="rId33"/>
    <p:sldId id="463" r:id="rId34"/>
    <p:sldId id="474" r:id="rId35"/>
    <p:sldId id="466" r:id="rId36"/>
    <p:sldId id="467" r:id="rId37"/>
    <p:sldId id="468" r:id="rId38"/>
    <p:sldId id="469" r:id="rId39"/>
    <p:sldId id="470" r:id="rId40"/>
    <p:sldId id="2261" r:id="rId41"/>
    <p:sldId id="291" r:id="rId42"/>
    <p:sldId id="1504" r:id="rId43"/>
    <p:sldId id="1506" r:id="rId44"/>
    <p:sldId id="262" r:id="rId45"/>
    <p:sldId id="2205" r:id="rId46"/>
    <p:sldId id="2208" r:id="rId47"/>
    <p:sldId id="1500" r:id="rId48"/>
    <p:sldId id="1501" r:id="rId49"/>
    <p:sldId id="2209" r:id="rId50"/>
    <p:sldId id="2263" r:id="rId51"/>
    <p:sldId id="2264" r:id="rId52"/>
    <p:sldId id="2204" r:id="rId53"/>
    <p:sldId id="1496" r:id="rId54"/>
    <p:sldId id="1502" r:id="rId55"/>
    <p:sldId id="2265" r:id="rId56"/>
    <p:sldId id="870" r:id="rId57"/>
    <p:sldId id="2210" r:id="rId58"/>
    <p:sldId id="473" r:id="rId59"/>
    <p:sldId id="518" r:id="rId60"/>
    <p:sldId id="519" r:id="rId61"/>
    <p:sldId id="451" r:id="rId62"/>
    <p:sldId id="539" r:id="rId63"/>
    <p:sldId id="540" r:id="rId64"/>
    <p:sldId id="297" r:id="rId65"/>
    <p:sldId id="293" r:id="rId66"/>
    <p:sldId id="258" r:id="rId67"/>
    <p:sldId id="263" r:id="rId68"/>
    <p:sldId id="312" r:id="rId69"/>
    <p:sldId id="273" r:id="rId70"/>
    <p:sldId id="306" r:id="rId71"/>
    <p:sldId id="305" r:id="rId72"/>
    <p:sldId id="274" r:id="rId73"/>
    <p:sldId id="276" r:id="rId74"/>
    <p:sldId id="279" r:id="rId75"/>
    <p:sldId id="278" r:id="rId76"/>
    <p:sldId id="536" r:id="rId77"/>
    <p:sldId id="448" r:id="rId78"/>
    <p:sldId id="462" r:id="rId79"/>
    <p:sldId id="537" r:id="rId80"/>
    <p:sldId id="538" r:id="rId81"/>
    <p:sldId id="504" r:id="rId82"/>
    <p:sldId id="517" r:id="rId83"/>
    <p:sldId id="546" r:id="rId84"/>
    <p:sldId id="256" r:id="rId85"/>
    <p:sldId id="541" r:id="rId86"/>
    <p:sldId id="542" r:id="rId87"/>
    <p:sldId id="543" r:id="rId88"/>
    <p:sldId id="544" r:id="rId89"/>
    <p:sldId id="2262" r:id="rId90"/>
    <p:sldId id="619" r:id="rId91"/>
    <p:sldId id="1599" r:id="rId92"/>
    <p:sldId id="1604" r:id="rId93"/>
    <p:sldId id="1607" r:id="rId94"/>
    <p:sldId id="2211" r:id="rId95"/>
    <p:sldId id="1672" r:id="rId96"/>
  </p:sldIdLst>
  <p:sldSz cx="12192000" cy="6858000"/>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953D"/>
    <a:srgbClr val="EA6B14"/>
    <a:srgbClr val="000A8B"/>
    <a:srgbClr val="A9A8A9"/>
    <a:srgbClr val="65897E"/>
    <a:srgbClr val="0000FF"/>
    <a:srgbClr val="2931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77"/>
  </p:normalViewPr>
  <p:slideViewPr>
    <p:cSldViewPr snapToGrid="0" snapToObjects="1">
      <p:cViewPr varScale="1">
        <p:scale>
          <a:sx n="68" d="100"/>
          <a:sy n="68" d="100"/>
        </p:scale>
        <p:origin x="816" y="54"/>
      </p:cViewPr>
      <p:guideLst>
        <p:guide orient="horz" pos="2183"/>
        <p:guide pos="381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D:\Users\ebonilla\Desktop\PRESENTACION\PORTAFOLIO%20PRELIMINAR%20DICIEMBRE%20202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fbarreiro\Documents\TESORERIA\PRESENTACIONES%20PORTAFOLIO\A&#209;O%202020\11.NOVIEMBRE%202020\RESUMEN%20DE%20OPERACIONES%20MENSUAL%20A%20CONTABILIDAD%20NOVIEMBRE_%202020.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D:\Users\ebonilla\Desktop\PRESENTACION\PORTAFOLIO%20PRELIMINAR%20DICIEMBRE%202020.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D:\Users\ebonilla\Desktop\PRESENTACION\PORTAFOLIO%20PRELIMINAR%20DICIEMBRE%20202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a:t>COMPOSICION PORTAFOLIO DE INVERSIONES POR INSTRUMENTO FINANCIERO</a:t>
            </a:r>
            <a:endParaRPr lang="es-CO" sz="1400"/>
          </a:p>
        </c:rich>
      </c:tx>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s-CO"/>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898452639753554"/>
          <c:y val="0.33664246475562382"/>
          <c:w val="0.87100638142514575"/>
          <c:h val="0.49701534456591168"/>
        </c:manualLayout>
      </c:layout>
      <c:bar3DChart>
        <c:barDir val="col"/>
        <c:grouping val="stack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invertIfNegative val="0"/>
          <c:dLbls>
            <c:dLbl>
              <c:idx val="0"/>
              <c:layout>
                <c:manualLayout>
                  <c:x val="2.2127305951193856E-2"/>
                  <c:y val="-0.280047236449311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B6A-4484-897D-8A5738395A53}"/>
                </c:ext>
              </c:extLst>
            </c:dLbl>
            <c:dLbl>
              <c:idx val="1"/>
              <c:layout>
                <c:manualLayout>
                  <c:x val="2.4535988149804937E-2"/>
                  <c:y val="-0.2330035185943706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B6A-4484-897D-8A5738395A53}"/>
                </c:ext>
              </c:extLst>
            </c:dLbl>
            <c:dLbl>
              <c:idx val="2"/>
              <c:layout>
                <c:manualLayout>
                  <c:x val="1.9969704200591649E-2"/>
                  <c:y val="-0.1351553289098334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B6A-4484-897D-8A5738395A53}"/>
                </c:ext>
              </c:extLst>
            </c:dLbl>
            <c:dLbl>
              <c:idx val="3"/>
              <c:layout>
                <c:manualLayout>
                  <c:x val="1.3621937871267422E-2"/>
                  <c:y val="-9.67661347457266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6A-4484-897D-8A5738395A53}"/>
                </c:ext>
              </c:extLst>
            </c:dLbl>
            <c:dLbl>
              <c:idx val="4"/>
              <c:layout>
                <c:manualLayout>
                  <c:x val="1.9417413152375898E-2"/>
                  <c:y val="-7.36607835864186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B6A-4484-897D-8A5738395A53}"/>
                </c:ext>
              </c:extLst>
            </c:dLbl>
            <c:dLbl>
              <c:idx val="5"/>
              <c:layout>
                <c:manualLayout>
                  <c:x val="1.6921504488940284E-2"/>
                  <c:y val="-7.41293438848591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B6A-4484-897D-8A5738395A5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Hoja11!$B$185:$B$190</c:f>
              <c:strCache>
                <c:ptCount val="6"/>
                <c:pt idx="0">
                  <c:v>TES</c:v>
                </c:pt>
                <c:pt idx="1">
                  <c:v>FIC</c:v>
                </c:pt>
                <c:pt idx="2">
                  <c:v>CDT</c:v>
                </c:pt>
                <c:pt idx="3">
                  <c:v>Bancos Nacionales</c:v>
                </c:pt>
                <c:pt idx="4">
                  <c:v>Acciones</c:v>
                </c:pt>
                <c:pt idx="5">
                  <c:v>Bancos Internacionales</c:v>
                </c:pt>
              </c:strCache>
            </c:strRef>
          </c:cat>
          <c:val>
            <c:numRef>
              <c:f>Hoja11!$C$185:$C$190</c:f>
              <c:numCache>
                <c:formatCode>_-* #,##0_-;\-* #,##0_-;_-* "-"??_-;_-@_-</c:formatCode>
                <c:ptCount val="6"/>
                <c:pt idx="0">
                  <c:v>461914.31696299999</c:v>
                </c:pt>
                <c:pt idx="1">
                  <c:v>409335.1612271</c:v>
                </c:pt>
                <c:pt idx="2">
                  <c:v>155077.74731100001</c:v>
                </c:pt>
                <c:pt idx="3">
                  <c:v>52302.094115026601</c:v>
                </c:pt>
                <c:pt idx="4">
                  <c:v>1137.1250700000001</c:v>
                </c:pt>
                <c:pt idx="5">
                  <c:v>258.05353077499592</c:v>
                </c:pt>
              </c:numCache>
            </c:numRef>
          </c:val>
          <c:extLst>
            <c:ext xmlns:c16="http://schemas.microsoft.com/office/drawing/2014/chart" uri="{C3380CC4-5D6E-409C-BE32-E72D297353CC}">
              <c16:uniqueId val="{00000006-5B6A-4484-897D-8A5738395A53}"/>
            </c:ext>
          </c:extLst>
        </c:ser>
        <c:dLbls>
          <c:showLegendKey val="0"/>
          <c:showVal val="0"/>
          <c:showCatName val="0"/>
          <c:showSerName val="0"/>
          <c:showPercent val="0"/>
          <c:showBubbleSize val="0"/>
        </c:dLbls>
        <c:gapWidth val="150"/>
        <c:shape val="box"/>
        <c:axId val="1382002800"/>
        <c:axId val="1320191856"/>
        <c:axId val="0"/>
      </c:bar3DChart>
      <c:catAx>
        <c:axId val="138200280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320191856"/>
        <c:crosses val="autoZero"/>
        <c:auto val="1"/>
        <c:lblAlgn val="ctr"/>
        <c:lblOffset val="100"/>
        <c:noMultiLvlLbl val="0"/>
      </c:catAx>
      <c:valAx>
        <c:axId val="1320191856"/>
        <c:scaling>
          <c:orientation val="minMax"/>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3820028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sz="1200" b="1" i="0" cap="all" baseline="0" dirty="0">
                <a:effectLst/>
              </a:rPr>
              <a:t>COMPOSICION PORTAFOLIO DE INVERSIONES RECURSOS A FAVOR DE TERCEROS NOVIEMBRE 2020 </a:t>
            </a:r>
            <a:endParaRPr lang="es-CO" sz="1200" dirty="0">
              <a:effectLst/>
            </a:endParaRP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3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outEnd"/>
          <c:showLegendKey val="0"/>
          <c:showVal val="0"/>
          <c:showCatName val="1"/>
          <c:showSerName val="0"/>
          <c:showPercent val="0"/>
          <c:showBubbleSize val="0"/>
          <c:showLeaderLines val="0"/>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sz="1200"/>
              <a:t>PORTAFOLIO RECURSOS DE TERCEROS  DICIEMBRE 2020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3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605868967470487"/>
          <c:y val="0.20750465101069906"/>
          <c:w val="0.87218144577393308"/>
          <c:h val="0.72801455720909414"/>
        </c:manualLayout>
      </c:layout>
      <c:pie3DChart>
        <c:varyColors val="1"/>
        <c:ser>
          <c:idx val="0"/>
          <c:order val="0"/>
          <c:tx>
            <c:strRef>
              <c:f>Hoja11!$M$70</c:f>
              <c:strCache>
                <c:ptCount val="1"/>
                <c:pt idx="0">
                  <c:v>RECURSOS TERCEROS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E061-4E3E-8CA6-76391B8FFC94}"/>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E061-4E3E-8CA6-76391B8FFC94}"/>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1-E061-4E3E-8CA6-76391B8FFC94}"/>
                </c:ext>
              </c:extLst>
            </c:dLbl>
            <c:dLbl>
              <c:idx val="1"/>
              <c:layout>
                <c:manualLayout>
                  <c:x val="-2.5369984489461903E-2"/>
                  <c:y val="-0.1811354727750636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E061-4E3E-8CA6-76391B8FFC94}"/>
                </c:ext>
              </c:extLst>
            </c:dLbl>
            <c:spPr>
              <a:noFill/>
              <a:ln>
                <a:noFill/>
              </a:ln>
              <a:effectLst/>
            </c:spPr>
            <c:dLblPos val="outEnd"/>
            <c:showLegendKey val="0"/>
            <c:showVal val="1"/>
            <c:showCatName val="1"/>
            <c:showSerName val="0"/>
            <c:showPercent val="1"/>
            <c:showBubbleSize val="0"/>
            <c:showLeaderLines val="0"/>
            <c:extLst>
              <c:ext xmlns:c15="http://schemas.microsoft.com/office/drawing/2012/chart" uri="{CE6537A1-D6FC-4f65-9D91-7224C49458BB}"/>
            </c:extLst>
          </c:dLbls>
          <c:cat>
            <c:strRef>
              <c:f>Hoja11!$L$71:$L$72</c:f>
              <c:strCache>
                <c:ptCount val="2"/>
                <c:pt idx="0">
                  <c:v>Bancos Nacionales</c:v>
                </c:pt>
                <c:pt idx="1">
                  <c:v>FIC</c:v>
                </c:pt>
              </c:strCache>
            </c:strRef>
          </c:cat>
          <c:val>
            <c:numRef>
              <c:f>Hoja11!$M$71:$M$72</c:f>
              <c:numCache>
                <c:formatCode>_(* #,##0.00_);_(* \(#,##0.00\);_(* "-"??_);_(@_)</c:formatCode>
                <c:ptCount val="2"/>
                <c:pt idx="0">
                  <c:v>37083</c:v>
                </c:pt>
                <c:pt idx="1">
                  <c:v>16288</c:v>
                </c:pt>
              </c:numCache>
            </c:numRef>
          </c:val>
          <c:extLst>
            <c:ext xmlns:c16="http://schemas.microsoft.com/office/drawing/2014/chart" uri="{C3380CC4-5D6E-409C-BE32-E72D297353CC}">
              <c16:uniqueId val="{00000004-E061-4E3E-8CA6-76391B8FFC94}"/>
            </c:ext>
          </c:extLst>
        </c:ser>
        <c:dLbls>
          <c:dLblPos val="outEnd"/>
          <c:showLegendKey val="0"/>
          <c:showVal val="0"/>
          <c:showCatName val="1"/>
          <c:showSerName val="0"/>
          <c:showPercent val="0"/>
          <c:showBubbleSize val="0"/>
          <c:showLeaderLines val="0"/>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s-CO" sz="1200"/>
              <a:t>PORTAFOLIO DE RECURSOS PROPIOS DICIEMBRE 2020</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2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7ED2-499C-8A29-55382B83EDFC}"/>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7ED2-499C-8A29-55382B83EDFC}"/>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1-7ED2-499C-8A29-55382B83EDFC}"/>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3-7ED2-499C-8A29-55382B83EDFC}"/>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Hoja11!$B$71:$B$72</c:f>
              <c:strCache>
                <c:ptCount val="2"/>
                <c:pt idx="0">
                  <c:v>Bancos Nacionales</c:v>
                </c:pt>
                <c:pt idx="1">
                  <c:v>FIC</c:v>
                </c:pt>
              </c:strCache>
            </c:strRef>
          </c:cat>
          <c:val>
            <c:numRef>
              <c:f>Hoja11!$C$71:$C$72</c:f>
              <c:numCache>
                <c:formatCode>_(* #,##0.00_);_(* \(#,##0.00\);_(* "-"??_);_(@_)</c:formatCode>
                <c:ptCount val="2"/>
                <c:pt idx="0">
                  <c:v>414</c:v>
                </c:pt>
                <c:pt idx="1">
                  <c:v>7409</c:v>
                </c:pt>
              </c:numCache>
            </c:numRef>
          </c:val>
          <c:extLst>
            <c:ext xmlns:c16="http://schemas.microsoft.com/office/drawing/2014/chart" uri="{C3380CC4-5D6E-409C-BE32-E72D297353CC}">
              <c16:uniqueId val="{00000004-7ED2-499C-8A29-55382B83EDFC}"/>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a:scene3d>
      <a:camera prst="orthographicFront"/>
      <a:lightRig rig="threePt" dir="t"/>
    </a:scene3d>
    <a:sp3d>
      <a:bevelT w="0" h="0"/>
    </a:sp3d>
  </c:spPr>
  <c:txPr>
    <a:bodyPr/>
    <a:lstStyle/>
    <a:p>
      <a:pPr>
        <a:defRPr/>
      </a:pPr>
      <a:endParaRPr lang="es-CO"/>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s-CO" dirty="0"/>
          </a:p>
        </p:txBody>
      </p:sp>
      <p:sp>
        <p:nvSpPr>
          <p:cNvPr id="3" name="Marcador de fecha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5500B1DE-506D-4754-B367-C110A3656C7F}" type="datetimeFigureOut">
              <a:rPr lang="es-CO" smtClean="0"/>
              <a:t>23/02/2021</a:t>
            </a:fld>
            <a:endParaRPr lang="es-CO" dirty="0"/>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s-CO" dirty="0"/>
          </a:p>
        </p:txBody>
      </p:sp>
      <p:sp>
        <p:nvSpPr>
          <p:cNvPr id="5" name="Marcador de notas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s-CO" dirty="0"/>
          </a:p>
        </p:txBody>
      </p:sp>
      <p:sp>
        <p:nvSpPr>
          <p:cNvPr id="7" name="Marcador de número de diapositiva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9849C0E0-7DA6-4666-980F-0D06350DEFDC}" type="slidenum">
              <a:rPr lang="es-CO" smtClean="0"/>
              <a:t>‹Nº›</a:t>
            </a:fld>
            <a:endParaRPr lang="es-CO" dirty="0"/>
          </a:p>
        </p:txBody>
      </p:sp>
    </p:spTree>
    <p:extLst>
      <p:ext uri="{BB962C8B-B14F-4D97-AF65-F5344CB8AC3E}">
        <p14:creationId xmlns:p14="http://schemas.microsoft.com/office/powerpoint/2010/main" val="2932681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6A176B9-6C96-4483-B193-CC086FA00F03}" type="slidenum">
              <a:rPr lang="es-CO" smtClean="0"/>
              <a:t>6</a:t>
            </a:fld>
            <a:endParaRPr lang="es-CO"/>
          </a:p>
        </p:txBody>
      </p:sp>
    </p:spTree>
    <p:extLst>
      <p:ext uri="{BB962C8B-B14F-4D97-AF65-F5344CB8AC3E}">
        <p14:creationId xmlns:p14="http://schemas.microsoft.com/office/powerpoint/2010/main" val="2313094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6A176B9-6C96-4483-B193-CC086FA00F03}" type="slidenum">
              <a:rPr lang="es-CO" smtClean="0"/>
              <a:t>7</a:t>
            </a:fld>
            <a:endParaRPr lang="es-CO"/>
          </a:p>
        </p:txBody>
      </p:sp>
    </p:spTree>
    <p:extLst>
      <p:ext uri="{BB962C8B-B14F-4D97-AF65-F5344CB8AC3E}">
        <p14:creationId xmlns:p14="http://schemas.microsoft.com/office/powerpoint/2010/main" val="4107447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6A176B9-6C96-4483-B193-CC086FA00F03}" type="slidenum">
              <a:rPr lang="es-CO" smtClean="0"/>
              <a:t>9</a:t>
            </a:fld>
            <a:endParaRPr lang="es-CO"/>
          </a:p>
        </p:txBody>
      </p:sp>
    </p:spTree>
    <p:extLst>
      <p:ext uri="{BB962C8B-B14F-4D97-AF65-F5344CB8AC3E}">
        <p14:creationId xmlns:p14="http://schemas.microsoft.com/office/powerpoint/2010/main" val="75759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6A176B9-6C96-4483-B193-CC086FA00F03}" type="slidenum">
              <a:rPr lang="es-CO" smtClean="0"/>
              <a:t>10</a:t>
            </a:fld>
            <a:endParaRPr lang="es-CO"/>
          </a:p>
        </p:txBody>
      </p:sp>
    </p:spTree>
    <p:extLst>
      <p:ext uri="{BB962C8B-B14F-4D97-AF65-F5344CB8AC3E}">
        <p14:creationId xmlns:p14="http://schemas.microsoft.com/office/powerpoint/2010/main" val="1981257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6A176B9-6C96-4483-B193-CC086FA00F03}" type="slidenum">
              <a:rPr lang="es-CO" smtClean="0"/>
              <a:t>11</a:t>
            </a:fld>
            <a:endParaRPr lang="es-CO"/>
          </a:p>
        </p:txBody>
      </p:sp>
    </p:spTree>
    <p:extLst>
      <p:ext uri="{BB962C8B-B14F-4D97-AF65-F5344CB8AC3E}">
        <p14:creationId xmlns:p14="http://schemas.microsoft.com/office/powerpoint/2010/main" val="4002237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6A176B9-6C96-4483-B193-CC086FA00F03}" type="slidenum">
              <a:rPr lang="es-CO" smtClean="0"/>
              <a:t>12</a:t>
            </a:fld>
            <a:endParaRPr lang="es-CO"/>
          </a:p>
        </p:txBody>
      </p:sp>
    </p:spTree>
    <p:extLst>
      <p:ext uri="{BB962C8B-B14F-4D97-AF65-F5344CB8AC3E}">
        <p14:creationId xmlns:p14="http://schemas.microsoft.com/office/powerpoint/2010/main" val="4793379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6A176B9-6C96-4483-B193-CC086FA00F03}" type="slidenum">
              <a:rPr lang="es-CO" smtClean="0"/>
              <a:t>14</a:t>
            </a:fld>
            <a:endParaRPr lang="es-CO"/>
          </a:p>
        </p:txBody>
      </p:sp>
    </p:spTree>
    <p:extLst>
      <p:ext uri="{BB962C8B-B14F-4D97-AF65-F5344CB8AC3E}">
        <p14:creationId xmlns:p14="http://schemas.microsoft.com/office/powerpoint/2010/main" val="1765308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6A176B9-6C96-4483-B193-CC086FA00F03}" type="slidenum">
              <a:rPr lang="es-CO" smtClean="0"/>
              <a:t>15</a:t>
            </a:fld>
            <a:endParaRPr lang="es-CO"/>
          </a:p>
        </p:txBody>
      </p:sp>
    </p:spTree>
    <p:extLst>
      <p:ext uri="{BB962C8B-B14F-4D97-AF65-F5344CB8AC3E}">
        <p14:creationId xmlns:p14="http://schemas.microsoft.com/office/powerpoint/2010/main" val="1416656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6A176B9-6C96-4483-B193-CC086FA00F03}" type="slidenum">
              <a:rPr lang="es-CO" smtClean="0"/>
              <a:t>16</a:t>
            </a:fld>
            <a:endParaRPr lang="es-CO"/>
          </a:p>
        </p:txBody>
      </p:sp>
    </p:spTree>
    <p:extLst>
      <p:ext uri="{BB962C8B-B14F-4D97-AF65-F5344CB8AC3E}">
        <p14:creationId xmlns:p14="http://schemas.microsoft.com/office/powerpoint/2010/main" val="3717767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6A176B9-6C96-4483-B193-CC086FA00F03}" type="slidenum">
              <a:rPr lang="es-CO" smtClean="0"/>
              <a:t>18</a:t>
            </a:fld>
            <a:endParaRPr lang="es-CO"/>
          </a:p>
        </p:txBody>
      </p:sp>
    </p:spTree>
    <p:extLst>
      <p:ext uri="{BB962C8B-B14F-4D97-AF65-F5344CB8AC3E}">
        <p14:creationId xmlns:p14="http://schemas.microsoft.com/office/powerpoint/2010/main" val="479337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6A176B9-6C96-4483-B193-CC086FA00F03}" type="slidenum">
              <a:rPr lang="es-CO" smtClean="0"/>
              <a:t>19</a:t>
            </a:fld>
            <a:endParaRPr lang="es-CO"/>
          </a:p>
        </p:txBody>
      </p:sp>
    </p:spTree>
    <p:extLst>
      <p:ext uri="{BB962C8B-B14F-4D97-AF65-F5344CB8AC3E}">
        <p14:creationId xmlns:p14="http://schemas.microsoft.com/office/powerpoint/2010/main" val="3243415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6A176B9-6C96-4483-B193-CC086FA00F03}" type="slidenum">
              <a:rPr lang="es-CO" smtClean="0"/>
              <a:t>20</a:t>
            </a:fld>
            <a:endParaRPr lang="es-CO"/>
          </a:p>
        </p:txBody>
      </p:sp>
    </p:spTree>
    <p:extLst>
      <p:ext uri="{BB962C8B-B14F-4D97-AF65-F5344CB8AC3E}">
        <p14:creationId xmlns:p14="http://schemas.microsoft.com/office/powerpoint/2010/main" val="3700255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Creative &amp; Free PowerPoint Templates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A3AB2B-189A-4C92-A457-C6A3833631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52983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endParaRPr lang="en-US" sz="1200" dirty="0">
              <a:solidFill>
                <a:prstClr val="black"/>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92863F-2181-40AA-9D10-26C0A01C7A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4071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endParaRPr lang="en-US" sz="1200" dirty="0">
              <a:solidFill>
                <a:prstClr val="black"/>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92863F-2181-40AA-9D10-26C0A01C7A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22161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9EB1E86F-54BC-F04D-A11B-46A59470063C}" type="slidenum">
              <a:rPr lang="es-CO" smtClean="0"/>
              <a:t>85</a:t>
            </a:fld>
            <a:endParaRPr lang="es-CO"/>
          </a:p>
        </p:txBody>
      </p:sp>
    </p:spTree>
    <p:extLst>
      <p:ext uri="{BB962C8B-B14F-4D97-AF65-F5344CB8AC3E}">
        <p14:creationId xmlns:p14="http://schemas.microsoft.com/office/powerpoint/2010/main" val="30824398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9EB1E86F-54BC-F04D-A11B-46A59470063C}" type="slidenum">
              <a:rPr lang="es-CO" smtClean="0"/>
              <a:t>86</a:t>
            </a:fld>
            <a:endParaRPr lang="es-CO"/>
          </a:p>
        </p:txBody>
      </p:sp>
    </p:spTree>
    <p:extLst>
      <p:ext uri="{BB962C8B-B14F-4D97-AF65-F5344CB8AC3E}">
        <p14:creationId xmlns:p14="http://schemas.microsoft.com/office/powerpoint/2010/main" val="39896564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9EB1E86F-54BC-F04D-A11B-46A59470063C}" type="slidenum">
              <a:rPr lang="es-CO" smtClean="0"/>
              <a:t>87</a:t>
            </a:fld>
            <a:endParaRPr lang="es-CO"/>
          </a:p>
        </p:txBody>
      </p:sp>
    </p:spTree>
    <p:extLst>
      <p:ext uri="{BB962C8B-B14F-4D97-AF65-F5344CB8AC3E}">
        <p14:creationId xmlns:p14="http://schemas.microsoft.com/office/powerpoint/2010/main" val="29265292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9EB1E86F-54BC-F04D-A11B-46A59470063C}" type="slidenum">
              <a:rPr lang="es-CO" smtClean="0"/>
              <a:t>88</a:t>
            </a:fld>
            <a:endParaRPr lang="es-CO"/>
          </a:p>
        </p:txBody>
      </p:sp>
    </p:spTree>
    <p:extLst>
      <p:ext uri="{BB962C8B-B14F-4D97-AF65-F5344CB8AC3E}">
        <p14:creationId xmlns:p14="http://schemas.microsoft.com/office/powerpoint/2010/main" val="2796642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90</a:t>
            </a:fld>
            <a:endParaRPr lang="en-US"/>
          </a:p>
        </p:txBody>
      </p:sp>
    </p:spTree>
    <p:extLst>
      <p:ext uri="{BB962C8B-B14F-4D97-AF65-F5344CB8AC3E}">
        <p14:creationId xmlns:p14="http://schemas.microsoft.com/office/powerpoint/2010/main" val="1068594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AEC3E762-5F3D-4215-BB0A-6CAEE83992C4}" type="datetime1">
              <a:rPr lang="es-ES" smtClean="0"/>
              <a:t>23/02/2021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53A57B60-8FD1-480F-A775-6A912D46B08E}" type="datetime1">
              <a:rPr lang="es-ES" smtClean="0"/>
              <a:t>23/02/2021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E4F9C641-073C-4159-BD8B-98F685E37968}" type="datetime1">
              <a:rPr lang="es-ES" smtClean="0"/>
              <a:t>23/02/2021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6FE77A4C-0952-4494-97E3-FFF6D6055BD9}" type="datetime1">
              <a:rPr lang="es-ES" smtClean="0"/>
              <a:t>23/02/2021</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BDDC8EC7-81FB-4BB1-9C66-244E40EEFF34}" type="datetime1">
              <a:rPr lang="es-ES" smtClean="0"/>
              <a:t>23/02/2021</a:t>
            </a:fld>
            <a:endParaRPr lang="es-ES" dirty="0"/>
          </a:p>
        </p:txBody>
      </p:sp>
      <p:sp>
        <p:nvSpPr>
          <p:cNvPr id="8" name="Marcador de pie de página 7"/>
          <p:cNvSpPr>
            <a:spLocks noGrp="1"/>
          </p:cNvSpPr>
          <p:nvPr>
            <p:ph type="ftr" sz="quarter" idx="11"/>
          </p:nvPr>
        </p:nvSpPr>
        <p:spPr/>
        <p:txBody>
          <a:bodyPr/>
          <a:lstStyle/>
          <a:p>
            <a:endParaRPr lang="es-ES" dirty="0"/>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17358D4A-ED50-48E2-A2C7-091B31A07A94}" type="datetime1">
              <a:rPr lang="es-ES" smtClean="0"/>
              <a:t>23/02/2021</a:t>
            </a:fld>
            <a:endParaRPr lang="es-ES" dirty="0"/>
          </a:p>
        </p:txBody>
      </p:sp>
      <p:sp>
        <p:nvSpPr>
          <p:cNvPr id="4" name="Marcador de pie de página 3"/>
          <p:cNvSpPr>
            <a:spLocks noGrp="1"/>
          </p:cNvSpPr>
          <p:nvPr>
            <p:ph type="ftr" sz="quarter" idx="11"/>
          </p:nvPr>
        </p:nvSpPr>
        <p:spPr/>
        <p:txBody>
          <a:bodyPr/>
          <a:lstStyle/>
          <a:p>
            <a:endParaRPr lang="es-ES" dirty="0"/>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65B3338-3431-40A3-840E-18A7EA696F85}" type="datetime1">
              <a:rPr lang="es-ES" smtClean="0"/>
              <a:t>23/02/2021</a:t>
            </a:fld>
            <a:endParaRPr lang="es-ES" dirty="0"/>
          </a:p>
        </p:txBody>
      </p:sp>
      <p:sp>
        <p:nvSpPr>
          <p:cNvPr id="3" name="Marcador de pie de página 2"/>
          <p:cNvSpPr>
            <a:spLocks noGrp="1"/>
          </p:cNvSpPr>
          <p:nvPr>
            <p:ph type="ftr" sz="quarter" idx="11"/>
          </p:nvPr>
        </p:nvSpPr>
        <p:spPr/>
        <p:txBody>
          <a:bodyPr/>
          <a:lstStyle/>
          <a:p>
            <a:endParaRPr lang="es-ES" dirty="0"/>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476568C5-DF68-4477-9B9A-E984F215EFF5}" type="datetime1">
              <a:rPr lang="es-ES" smtClean="0"/>
              <a:t>23/02/2021</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A63F3A88-B908-4B4B-BB91-921ECA1AE886}" type="datetime1">
              <a:rPr lang="es-ES" smtClean="0"/>
              <a:t>23/02/2021</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A2C52A1D-2AC7-4B45-9E84-47BEDDAC972C}" type="datetime1">
              <a:rPr lang="es-ES" smtClean="0"/>
              <a:t>23/02/2021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A0D1CD96-E7BA-4E39-B41A-D03A9C230718}" type="datetime1">
              <a:rPr lang="es-ES" smtClean="0"/>
              <a:t>23/02/2021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Whit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887755" y="620688"/>
            <a:ext cx="7694645" cy="288032"/>
          </a:xfrm>
        </p:spPr>
        <p:txBody>
          <a:bodyPr anchor="ctr">
            <a:noAutofit/>
          </a:bodyPr>
          <a:lstStyle>
            <a:lvl1pPr marL="0" indent="0" algn="r">
              <a:buNone/>
              <a:defRPr sz="1600" cap="small" baseline="0">
                <a:solidFill>
                  <a:srgbClr val="2F3A46"/>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3887755" y="3076"/>
            <a:ext cx="7694645" cy="617612"/>
          </a:xfrm>
          <a:prstGeom prst="rect">
            <a:avLst/>
          </a:prstGeom>
        </p:spPr>
        <p:txBody>
          <a:bodyPr vert="horz" lIns="91440" tIns="45720" rIns="91440" bIns="45720" rtlCol="0" anchor="ctr">
            <a:normAutofit/>
          </a:bodyPr>
          <a:lstStyle>
            <a:lvl1pPr>
              <a:defRPr sz="3200">
                <a:solidFill>
                  <a:srgbClr val="2F3A46"/>
                </a:solidFill>
                <a:latin typeface="+mj-lt"/>
              </a:defRPr>
            </a:lvl1pPr>
          </a:lstStyle>
          <a:p>
            <a:r>
              <a:rPr lang="fr-FR" dirty="0"/>
              <a:t>Modifiez le style du titre</a:t>
            </a:r>
            <a:endParaRPr lang="en-US" dirty="0"/>
          </a:p>
        </p:txBody>
      </p:sp>
      <p:pic>
        <p:nvPicPr>
          <p:cNvPr id="13" name="Picture 12"/>
          <p:cNvPicPr>
            <a:picLocks noChangeAspect="1"/>
          </p:cNvPicPr>
          <p:nvPr userDrawn="1"/>
        </p:nvPicPr>
        <p:blipFill rotWithShape="1">
          <a:blip r:embed="rId2" cstate="print">
            <a:extLst>
              <a:ext uri="{28A0092B-C50C-407E-A947-70E740481C1C}">
                <a14:useLocalDpi xmlns:a14="http://schemas.microsoft.com/office/drawing/2010/main" val="0"/>
              </a:ext>
            </a:extLst>
          </a:blip>
          <a:srcRect r="18500" b="19391"/>
          <a:stretch/>
        </p:blipFill>
        <p:spPr>
          <a:xfrm>
            <a:off x="10731349" y="5774480"/>
            <a:ext cx="1460651" cy="1083520"/>
          </a:xfrm>
          <a:prstGeom prst="rect">
            <a:avLst/>
          </a:prstGeom>
        </p:spPr>
      </p:pic>
      <p:pic>
        <p:nvPicPr>
          <p:cNvPr id="9" name="Picture 8"/>
          <p:cNvPicPr>
            <a:picLocks noChangeAspect="1"/>
          </p:cNvPicPr>
          <p:nvPr userDrawn="1"/>
        </p:nvPicPr>
        <p:blipFill>
          <a:blip r:embed="rId3"/>
          <a:stretch>
            <a:fillRect/>
          </a:stretch>
        </p:blipFill>
        <p:spPr>
          <a:xfrm>
            <a:off x="209062" y="100098"/>
            <a:ext cx="2170364" cy="451143"/>
          </a:xfrm>
          <a:prstGeom prst="rect">
            <a:avLst/>
          </a:prstGeom>
        </p:spPr>
      </p:pic>
      <p:grpSp>
        <p:nvGrpSpPr>
          <p:cNvPr id="10" name="Group 9"/>
          <p:cNvGrpSpPr/>
          <p:nvPr userDrawn="1"/>
        </p:nvGrpSpPr>
        <p:grpSpPr>
          <a:xfrm>
            <a:off x="437555" y="6237312"/>
            <a:ext cx="585655" cy="439240"/>
            <a:chOff x="186858" y="6096003"/>
            <a:chExt cx="580550" cy="580549"/>
          </a:xfrm>
          <a:solidFill>
            <a:schemeClr val="bg1">
              <a:lumMod val="95000"/>
            </a:schemeClr>
          </a:solidFill>
        </p:grpSpPr>
        <p:sp>
          <p:nvSpPr>
            <p:cNvPr id="11" name="Rectangle 10"/>
            <p:cNvSpPr/>
            <p:nvPr userDrawn="1"/>
          </p:nvSpPr>
          <p:spPr>
            <a:xfrm>
              <a:off x="186859" y="6096003"/>
              <a:ext cx="580549" cy="580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GeosansLight" panose="02000603020000020003"/>
              </a:endParaRPr>
            </a:p>
          </p:txBody>
        </p:sp>
        <p:sp>
          <p:nvSpPr>
            <p:cNvPr id="12" name="Rectangle 11"/>
            <p:cNvSpPr/>
            <p:nvPr userDrawn="1"/>
          </p:nvSpPr>
          <p:spPr>
            <a:xfrm>
              <a:off x="186858" y="6612049"/>
              <a:ext cx="580549" cy="645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a:p>
          </p:txBody>
        </p:sp>
      </p:grpSp>
      <p:sp>
        <p:nvSpPr>
          <p:cNvPr id="14" name="Slide Number Placeholder 5"/>
          <p:cNvSpPr>
            <a:spLocks noGrp="1"/>
          </p:cNvSpPr>
          <p:nvPr>
            <p:ph type="sldNum" sz="quarter" idx="12"/>
          </p:nvPr>
        </p:nvSpPr>
        <p:spPr>
          <a:xfrm>
            <a:off x="437555" y="6237313"/>
            <a:ext cx="585655" cy="390437"/>
          </a:xfrm>
          <a:prstGeom prst="rect">
            <a:avLst/>
          </a:prstGeom>
        </p:spPr>
        <p:txBody>
          <a:bodyPr anchor="ctr"/>
          <a:lstStyle>
            <a:lvl1pPr algn="ctr">
              <a:defRPr sz="1200">
                <a:solidFill>
                  <a:srgbClr val="2F3A46"/>
                </a:solidFill>
              </a:defRPr>
            </a:lvl1pPr>
          </a:lstStyle>
          <a:p>
            <a:fld id="{F68327C5-B821-4FE9-A59A-A60D9EB59A9A}" type="slidenum">
              <a:rPr lang="en-US" smtClean="0"/>
              <a:pPr/>
              <a:t>‹Nº›</a:t>
            </a:fld>
            <a:endParaRPr lang="en-US" dirty="0"/>
          </a:p>
        </p:txBody>
      </p:sp>
    </p:spTree>
    <p:extLst>
      <p:ext uri="{BB962C8B-B14F-4D97-AF65-F5344CB8AC3E}">
        <p14:creationId xmlns:p14="http://schemas.microsoft.com/office/powerpoint/2010/main" val="3932309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 Left">
    <p:spTree>
      <p:nvGrpSpPr>
        <p:cNvPr id="1" name=""/>
        <p:cNvGrpSpPr/>
        <p:nvPr/>
      </p:nvGrpSpPr>
      <p:grpSpPr>
        <a:xfrm>
          <a:off x="0" y="0"/>
          <a:ext cx="0" cy="0"/>
          <a:chOff x="0" y="0"/>
          <a:chExt cx="0" cy="0"/>
        </a:xfrm>
      </p:grpSpPr>
      <p:sp>
        <p:nvSpPr>
          <p:cNvPr id="2" name="Title 1"/>
          <p:cNvSpPr>
            <a:spLocks noGrp="1"/>
          </p:cNvSpPr>
          <p:nvPr>
            <p:ph type="title"/>
          </p:nvPr>
        </p:nvSpPr>
        <p:spPr>
          <a:xfrm>
            <a:off x="623887" y="137160"/>
            <a:ext cx="9797831" cy="707886"/>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623887" y="845046"/>
            <a:ext cx="9797831" cy="523220"/>
          </a:xfrm>
        </p:spPr>
        <p:txBody>
          <a:bodyPr wrap="square">
            <a:spAutoFit/>
          </a:bodyPr>
          <a:lstStyle>
            <a:lvl1pPr marL="0" indent="0" algn="l">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6" name="Group 5"/>
          <p:cNvGrpSpPr/>
          <p:nvPr userDrawn="1"/>
        </p:nvGrpSpPr>
        <p:grpSpPr>
          <a:xfrm>
            <a:off x="328169" y="6237312"/>
            <a:ext cx="439241" cy="439240"/>
            <a:chOff x="186858" y="6096003"/>
            <a:chExt cx="580550" cy="580549"/>
          </a:xfrm>
          <a:solidFill>
            <a:schemeClr val="bg1">
              <a:lumMod val="75000"/>
              <a:alpha val="25000"/>
            </a:schemeClr>
          </a:solidFill>
        </p:grpSpPr>
        <p:sp>
          <p:nvSpPr>
            <p:cNvPr id="7" name="Rectangle 6"/>
            <p:cNvSpPr/>
            <p:nvPr userDrawn="1"/>
          </p:nvSpPr>
          <p:spPr>
            <a:xfrm>
              <a:off x="186859" y="6096003"/>
              <a:ext cx="580549" cy="580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GeosansLight" panose="02000603020000020003"/>
              </a:endParaRPr>
            </a:p>
          </p:txBody>
        </p:sp>
        <p:sp>
          <p:nvSpPr>
            <p:cNvPr id="8" name="Rectangle 7"/>
            <p:cNvSpPr/>
            <p:nvPr userDrawn="1"/>
          </p:nvSpPr>
          <p:spPr>
            <a:xfrm>
              <a:off x="186858" y="6612049"/>
              <a:ext cx="580549" cy="645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sp>
        <p:nvSpPr>
          <p:cNvPr id="10" name="Slide Number Placeholder 5"/>
          <p:cNvSpPr>
            <a:spLocks noGrp="1"/>
          </p:cNvSpPr>
          <p:nvPr>
            <p:ph type="sldNum" sz="quarter" idx="12"/>
          </p:nvPr>
        </p:nvSpPr>
        <p:spPr>
          <a:xfrm>
            <a:off x="328169" y="6237312"/>
            <a:ext cx="439241" cy="390437"/>
          </a:xfrm>
          <a:prstGeom prst="rect">
            <a:avLst/>
          </a:prstGeom>
        </p:spPr>
        <p:txBody>
          <a:bodyPr anchor="ctr"/>
          <a:lstStyle>
            <a:lvl1pPr algn="ctr">
              <a:defRPr sz="1400">
                <a:solidFill>
                  <a:srgbClr val="2F3A46"/>
                </a:solidFill>
              </a:defRPr>
            </a:lvl1pPr>
          </a:lstStyle>
          <a:p>
            <a:fld id="{F68327C5-B821-4FE9-A59A-A60D9EB59A9A}" type="slidenum">
              <a:rPr lang="en-US" smtClean="0"/>
              <a:pPr/>
              <a:t>‹Nº›</a:t>
            </a:fld>
            <a:endParaRPr lang="en-US" dirty="0"/>
          </a:p>
        </p:txBody>
      </p:sp>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r="18500" b="19391"/>
          <a:stretch/>
        </p:blipFill>
        <p:spPr>
          <a:xfrm>
            <a:off x="11096512" y="5774480"/>
            <a:ext cx="1095488" cy="1083520"/>
          </a:xfrm>
          <a:prstGeom prst="rect">
            <a:avLst/>
          </a:prstGeom>
        </p:spPr>
      </p:pic>
      <p:pic>
        <p:nvPicPr>
          <p:cNvPr id="12" name="Picture 11"/>
          <p:cNvPicPr>
            <a:picLocks noChangeAspect="1"/>
          </p:cNvPicPr>
          <p:nvPr userDrawn="1"/>
        </p:nvPicPr>
        <p:blipFill>
          <a:blip r:embed="rId3"/>
          <a:stretch>
            <a:fillRect/>
          </a:stretch>
        </p:blipFill>
        <p:spPr>
          <a:xfrm>
            <a:off x="10488488" y="229538"/>
            <a:ext cx="1627773" cy="451143"/>
          </a:xfrm>
          <a:prstGeom prst="rect">
            <a:avLst/>
          </a:prstGeom>
        </p:spPr>
      </p:pic>
      <p:sp>
        <p:nvSpPr>
          <p:cNvPr id="13" name="Rectangle 12"/>
          <p:cNvSpPr/>
          <p:nvPr userDrawn="1"/>
        </p:nvSpPr>
        <p:spPr>
          <a:xfrm>
            <a:off x="10522767" y="95859"/>
            <a:ext cx="1593494" cy="72008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68621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7" name="Rectangle 6"/>
          <p:cNvSpPr/>
          <p:nvPr userDrawn="1"/>
        </p:nvSpPr>
        <p:spPr>
          <a:xfrm>
            <a:off x="2" y="-9731"/>
            <a:ext cx="12191998"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2" name="Title 1"/>
          <p:cNvSpPr>
            <a:spLocks noGrp="1"/>
          </p:cNvSpPr>
          <p:nvPr>
            <p:ph type="title"/>
          </p:nvPr>
        </p:nvSpPr>
        <p:spPr>
          <a:xfrm>
            <a:off x="838200" y="244372"/>
            <a:ext cx="10515600" cy="673100"/>
          </a:xfrm>
        </p:spPr>
        <p:txBody>
          <a:bodyPr/>
          <a:lstStyle>
            <a:lvl1pPr>
              <a:defRPr>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482600" y="6466112"/>
            <a:ext cx="2743200" cy="281437"/>
          </a:xfrm>
        </p:spPr>
        <p:txBody>
          <a:bodyPr/>
          <a:lstStyle>
            <a:lvl1pPr>
              <a:defRPr>
                <a:solidFill>
                  <a:srgbClr val="576973"/>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76973"/>
                </a:solidFill>
                <a:effectLst/>
                <a:uLnTx/>
                <a:uFillTx/>
                <a:latin typeface="Arial"/>
                <a:cs typeface="+mn-cs"/>
              </a:rPr>
              <a:t>your date here</a:t>
            </a:r>
          </a:p>
        </p:txBody>
      </p:sp>
      <p:sp>
        <p:nvSpPr>
          <p:cNvPr id="5" name="Footer Placeholder 4"/>
          <p:cNvSpPr>
            <a:spLocks noGrp="1"/>
          </p:cNvSpPr>
          <p:nvPr>
            <p:ph type="ftr" sz="quarter" idx="11"/>
          </p:nvPr>
        </p:nvSpPr>
        <p:spPr>
          <a:xfrm>
            <a:off x="4038600" y="6466112"/>
            <a:ext cx="4114800" cy="281437"/>
          </a:xfrm>
        </p:spPr>
        <p:txBody>
          <a:bodyPr/>
          <a:lstStyle>
            <a:lvl1pPr>
              <a:defRPr>
                <a:solidFill>
                  <a:srgbClr val="576973"/>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76973"/>
                </a:solidFill>
                <a:effectLst/>
                <a:uLnTx/>
                <a:uFillTx/>
                <a:latin typeface="Arial"/>
                <a:cs typeface="+mn-cs"/>
              </a:rPr>
              <a:t>större - a multipurpose PowerPoint template</a:t>
            </a:r>
          </a:p>
        </p:txBody>
      </p:sp>
      <p:sp>
        <p:nvSpPr>
          <p:cNvPr id="6" name="Slide Number Placeholder 5"/>
          <p:cNvSpPr>
            <a:spLocks noGrp="1"/>
          </p:cNvSpPr>
          <p:nvPr>
            <p:ph type="sldNum" sz="quarter" idx="12"/>
          </p:nvPr>
        </p:nvSpPr>
        <p:spPr>
          <a:xfrm>
            <a:off x="8966201" y="6466112"/>
            <a:ext cx="2743200" cy="281437"/>
          </a:xfrm>
        </p:spPr>
        <p:txBody>
          <a:bodyPr/>
          <a:lstStyle>
            <a:lvl1pPr algn="r">
              <a:defRPr>
                <a:solidFill>
                  <a:srgbClr val="576973"/>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E18DBF4-37B7-4C4F-9728-A1C100B177EE}" type="slidenum">
              <a:rPr kumimoji="0" lang="en-US" sz="1800" b="0" i="0" u="none" strike="noStrike" kern="1200" cap="none" spc="0" normalizeH="0" baseline="0" noProof="0" smtClean="0">
                <a:ln>
                  <a:noFill/>
                </a:ln>
                <a:solidFill>
                  <a:srgbClr val="576973"/>
                </a:solidFill>
                <a:effectLst/>
                <a:uLnTx/>
                <a:uFillTx/>
                <a:latin typeface="Arial"/>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800" b="0" i="0" u="none" strike="noStrike" kern="1200" cap="none" spc="0" normalizeH="0" baseline="0" noProof="0">
              <a:ln>
                <a:noFill/>
              </a:ln>
              <a:solidFill>
                <a:srgbClr val="576973"/>
              </a:solidFill>
              <a:effectLst/>
              <a:uLnTx/>
              <a:uFillTx/>
              <a:latin typeface="Arial"/>
              <a:cs typeface="+mn-cs"/>
            </a:endParaRPr>
          </a:p>
        </p:txBody>
      </p:sp>
      <p:grpSp>
        <p:nvGrpSpPr>
          <p:cNvPr id="13" name="Group 12"/>
          <p:cNvGrpSpPr/>
          <p:nvPr userDrawn="1"/>
        </p:nvGrpSpPr>
        <p:grpSpPr>
          <a:xfrm>
            <a:off x="0" y="6766560"/>
            <a:ext cx="12192000" cy="91440"/>
            <a:chOff x="0" y="4480421"/>
            <a:chExt cx="12192000" cy="91440"/>
          </a:xfrm>
        </p:grpSpPr>
        <p:sp>
          <p:nvSpPr>
            <p:cNvPr id="14" name="Rectangle 1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15" name="Rectangle 14"/>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22" name="Rectangle 21"/>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23" name="Rectangle 22"/>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24" name="Rectangle 23"/>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grpSp>
    </p:spTree>
    <p:extLst>
      <p:ext uri="{BB962C8B-B14F-4D97-AF65-F5344CB8AC3E}">
        <p14:creationId xmlns:p14="http://schemas.microsoft.com/office/powerpoint/2010/main" val="1394152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9A8F610-4DB7-4458-A9A1-18563A2C5622}"/>
              </a:ext>
            </a:extLst>
          </p:cNvPr>
          <p:cNvPicPr>
            <a:picLocks noChangeAspect="1"/>
          </p:cNvPicPr>
          <p:nvPr/>
        </p:nvPicPr>
        <p:blipFill rotWithShape="1">
          <a:blip r:embed="rId2">
            <a:extLst>
              <a:ext uri="{28A0092B-C50C-407E-A947-70E740481C1C}">
                <a14:useLocalDpi xmlns:a14="http://schemas.microsoft.com/office/drawing/2010/main" val="0"/>
              </a:ext>
            </a:extLst>
          </a:blip>
          <a:srcRect l="64151"/>
          <a:stretch/>
        </p:blipFill>
        <p:spPr>
          <a:xfrm>
            <a:off x="9198432" y="0"/>
            <a:ext cx="2982686" cy="6868850"/>
          </a:xfrm>
          <a:prstGeom prst="rect">
            <a:avLst/>
          </a:prstGeom>
        </p:spPr>
      </p:pic>
      <p:sp>
        <p:nvSpPr>
          <p:cNvPr id="6" name="Slide Number Placeholder 5"/>
          <p:cNvSpPr>
            <a:spLocks noGrp="1"/>
          </p:cNvSpPr>
          <p:nvPr>
            <p:ph type="sldNum" sz="quarter" idx="12"/>
          </p:nvPr>
        </p:nvSpPr>
        <p:spPr>
          <a:xfrm>
            <a:off x="9437918" y="6492875"/>
            <a:ext cx="2743200" cy="365125"/>
          </a:xfrm>
        </p:spPr>
        <p:txBody>
          <a:bodyPr/>
          <a:lstStyle>
            <a:lvl1pPr>
              <a:defRPr b="1" baseline="0">
                <a:solidFill>
                  <a:schemeClr val="accent6">
                    <a:lumMod val="50000"/>
                  </a:schemeClr>
                </a:solidFill>
                <a:latin typeface="Calibri" panose="020F0502020204030204" pitchFamily="34" charset="0"/>
              </a:defRPr>
            </a:lvl1pPr>
          </a:lstStyle>
          <a:p>
            <a:fld id="{FB2ACE3F-2EF2-400F-9AFC-7B515EF85DC0}" type="slidenum">
              <a:rPr lang="es-CO" smtClean="0">
                <a:solidFill>
                  <a:srgbClr val="70AD47">
                    <a:lumMod val="50000"/>
                  </a:srgbClr>
                </a:solidFill>
              </a:rPr>
              <a:pPr/>
              <a:t>‹Nº›</a:t>
            </a:fld>
            <a:endParaRPr lang="es-CO" dirty="0">
              <a:solidFill>
                <a:srgbClr val="70AD47">
                  <a:lumMod val="50000"/>
                </a:srgbClr>
              </a:solidFill>
            </a:endParaRPr>
          </a:p>
        </p:txBody>
      </p:sp>
      <p:pic>
        <p:nvPicPr>
          <p:cNvPr id="9" name="Picture 2">
            <a:extLst>
              <a:ext uri="{FF2B5EF4-FFF2-40B4-BE49-F238E27FC236}">
                <a16:creationId xmlns:a16="http://schemas.microsoft.com/office/drawing/2014/main" id="{350DCC43-184B-4153-A71A-8D4721787C6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468"/>
          <a:stretch/>
        </p:blipFill>
        <p:spPr bwMode="auto">
          <a:xfrm>
            <a:off x="0" y="0"/>
            <a:ext cx="608381" cy="844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9733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Solo el títul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01C4F9C2-AF42-4FA0-9E2D-E14EF6DE1E8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rot="5400000">
            <a:off x="5535386" y="201387"/>
            <a:ext cx="1121229" cy="12192002"/>
          </a:xfrm>
          <a:prstGeom prst="rect">
            <a:avLst/>
          </a:prstGeom>
        </p:spPr>
      </p:pic>
      <p:sp>
        <p:nvSpPr>
          <p:cNvPr id="2" name="Título 1">
            <a:extLst>
              <a:ext uri="{FF2B5EF4-FFF2-40B4-BE49-F238E27FC236}">
                <a16:creationId xmlns:a16="http://schemas.microsoft.com/office/drawing/2014/main" id="{7AD55096-5924-4B66-8AA7-937074CD8710}"/>
              </a:ext>
            </a:extLst>
          </p:cNvPr>
          <p:cNvSpPr>
            <a:spLocks noGrp="1"/>
          </p:cNvSpPr>
          <p:nvPr>
            <p:ph type="title"/>
          </p:nvPr>
        </p:nvSpPr>
        <p:spPr>
          <a:xfrm>
            <a:off x="1233616" y="136526"/>
            <a:ext cx="10515600" cy="769636"/>
          </a:xfrm>
        </p:spPr>
        <p:txBody>
          <a:bodyPr/>
          <a:lstStyle>
            <a:lvl1pPr algn="ctr">
              <a:defRPr/>
            </a:lvl1pPr>
          </a:lstStyle>
          <a:p>
            <a:r>
              <a:rPr lang="es-ES"/>
              <a:t>Haga clic para modificar el estilo de título del patrón</a:t>
            </a:r>
            <a:endParaRPr lang="es-CO" dirty="0"/>
          </a:p>
        </p:txBody>
      </p:sp>
      <p:sp>
        <p:nvSpPr>
          <p:cNvPr id="7" name="Marcador de texto 2">
            <a:extLst>
              <a:ext uri="{FF2B5EF4-FFF2-40B4-BE49-F238E27FC236}">
                <a16:creationId xmlns:a16="http://schemas.microsoft.com/office/drawing/2014/main" id="{48DBF08F-5296-4629-AB95-5CF5B043746E}"/>
              </a:ext>
            </a:extLst>
          </p:cNvPr>
          <p:cNvSpPr>
            <a:spLocks noGrp="1"/>
          </p:cNvSpPr>
          <p:nvPr>
            <p:ph type="body" idx="13"/>
          </p:nvPr>
        </p:nvSpPr>
        <p:spPr>
          <a:xfrm>
            <a:off x="0" y="6492875"/>
            <a:ext cx="2963562" cy="365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8" name="Marcador de pie de página 7">
            <a:extLst>
              <a:ext uri="{FF2B5EF4-FFF2-40B4-BE49-F238E27FC236}">
                <a16:creationId xmlns:a16="http://schemas.microsoft.com/office/drawing/2014/main" id="{51792546-DC1A-4DA5-A04D-30BCE4F148D3}"/>
              </a:ext>
            </a:extLst>
          </p:cNvPr>
          <p:cNvSpPr>
            <a:spLocks noGrp="1"/>
          </p:cNvSpPr>
          <p:nvPr>
            <p:ph type="ftr" sz="quarter" idx="14"/>
          </p:nvPr>
        </p:nvSpPr>
        <p:spPr/>
        <p:txBody>
          <a:bodyPr/>
          <a:lstStyle/>
          <a:p>
            <a:endParaRPr lang="es-CO" dirty="0"/>
          </a:p>
        </p:txBody>
      </p:sp>
      <p:sp>
        <p:nvSpPr>
          <p:cNvPr id="9" name="Marcador de número de diapositiva 8">
            <a:extLst>
              <a:ext uri="{FF2B5EF4-FFF2-40B4-BE49-F238E27FC236}">
                <a16:creationId xmlns:a16="http://schemas.microsoft.com/office/drawing/2014/main" id="{C0213839-EAD6-4134-A39C-458F0931B0F5}"/>
              </a:ext>
            </a:extLst>
          </p:cNvPr>
          <p:cNvSpPr>
            <a:spLocks noGrp="1"/>
          </p:cNvSpPr>
          <p:nvPr>
            <p:ph type="sldNum" sz="quarter" idx="15"/>
          </p:nvPr>
        </p:nvSpPr>
        <p:spPr/>
        <p:txBody>
          <a:bodyPr/>
          <a:lstStyle/>
          <a:p>
            <a:fld id="{F0435405-E842-48C1-A8E6-0A4AFD04C33F}" type="slidenum">
              <a:rPr lang="es-CO" smtClean="0"/>
              <a:pPr/>
              <a:t>‹Nº›</a:t>
            </a:fld>
            <a:endParaRPr lang="es-CO" dirty="0"/>
          </a:p>
        </p:txBody>
      </p:sp>
      <p:sp>
        <p:nvSpPr>
          <p:cNvPr id="10" name="Marcador de texto 2">
            <a:extLst>
              <a:ext uri="{FF2B5EF4-FFF2-40B4-BE49-F238E27FC236}">
                <a16:creationId xmlns:a16="http://schemas.microsoft.com/office/drawing/2014/main" id="{B5B042FB-55B7-4B4A-85E1-94EC2E5CA486}"/>
              </a:ext>
            </a:extLst>
          </p:cNvPr>
          <p:cNvSpPr>
            <a:spLocks noGrp="1"/>
          </p:cNvSpPr>
          <p:nvPr>
            <p:ph type="body" idx="1"/>
          </p:nvPr>
        </p:nvSpPr>
        <p:spPr>
          <a:xfrm>
            <a:off x="431799" y="4970463"/>
            <a:ext cx="11274425" cy="1277937"/>
          </a:xfrm>
        </p:spPr>
        <p:txBody>
          <a:bodyPr>
            <a:normAutofit/>
          </a:bodyPr>
          <a:lstStyle>
            <a:lvl1pPr marL="0" indent="0">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dirty="0"/>
              <a:t>Haga clic para modificar el estilo de texto del patrón</a:t>
            </a:r>
          </a:p>
        </p:txBody>
      </p:sp>
    </p:spTree>
    <p:extLst>
      <p:ext uri="{BB962C8B-B14F-4D97-AF65-F5344CB8AC3E}">
        <p14:creationId xmlns:p14="http://schemas.microsoft.com/office/powerpoint/2010/main" val="34288807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olo el títul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01C4F9C2-AF42-4FA0-9E2D-E14EF6DE1E8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rot="5400000">
            <a:off x="5535386" y="201387"/>
            <a:ext cx="1121229" cy="12192002"/>
          </a:xfrm>
          <a:prstGeom prst="rect">
            <a:avLst/>
          </a:prstGeom>
        </p:spPr>
      </p:pic>
      <p:sp>
        <p:nvSpPr>
          <p:cNvPr id="2" name="Título 1">
            <a:extLst>
              <a:ext uri="{FF2B5EF4-FFF2-40B4-BE49-F238E27FC236}">
                <a16:creationId xmlns:a16="http://schemas.microsoft.com/office/drawing/2014/main" id="{7AD55096-5924-4B66-8AA7-937074CD8710}"/>
              </a:ext>
            </a:extLst>
          </p:cNvPr>
          <p:cNvSpPr>
            <a:spLocks noGrp="1"/>
          </p:cNvSpPr>
          <p:nvPr>
            <p:ph type="title"/>
          </p:nvPr>
        </p:nvSpPr>
        <p:spPr>
          <a:xfrm>
            <a:off x="1233616" y="60326"/>
            <a:ext cx="10515600" cy="769636"/>
          </a:xfrm>
        </p:spPr>
        <p:txBody>
          <a:bodyPr/>
          <a:lstStyle>
            <a:lvl1pPr algn="ctr">
              <a:defRPr/>
            </a:lvl1pPr>
          </a:lstStyle>
          <a:p>
            <a:r>
              <a:rPr lang="es-ES"/>
              <a:t>Haga clic para modificar el estilo de título del patrón</a:t>
            </a:r>
            <a:endParaRPr lang="es-CO" dirty="0"/>
          </a:p>
        </p:txBody>
      </p:sp>
      <p:sp>
        <p:nvSpPr>
          <p:cNvPr id="7" name="Marcador de texto 2">
            <a:extLst>
              <a:ext uri="{FF2B5EF4-FFF2-40B4-BE49-F238E27FC236}">
                <a16:creationId xmlns:a16="http://schemas.microsoft.com/office/drawing/2014/main" id="{48DBF08F-5296-4629-AB95-5CF5B043746E}"/>
              </a:ext>
            </a:extLst>
          </p:cNvPr>
          <p:cNvSpPr>
            <a:spLocks noGrp="1"/>
          </p:cNvSpPr>
          <p:nvPr>
            <p:ph type="body" idx="13"/>
          </p:nvPr>
        </p:nvSpPr>
        <p:spPr>
          <a:xfrm>
            <a:off x="0" y="6492875"/>
            <a:ext cx="2963562" cy="365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8" name="Marcador de pie de página 7">
            <a:extLst>
              <a:ext uri="{FF2B5EF4-FFF2-40B4-BE49-F238E27FC236}">
                <a16:creationId xmlns:a16="http://schemas.microsoft.com/office/drawing/2014/main" id="{51792546-DC1A-4DA5-A04D-30BCE4F148D3}"/>
              </a:ext>
            </a:extLst>
          </p:cNvPr>
          <p:cNvSpPr>
            <a:spLocks noGrp="1"/>
          </p:cNvSpPr>
          <p:nvPr>
            <p:ph type="ftr" sz="quarter" idx="14"/>
          </p:nvPr>
        </p:nvSpPr>
        <p:spPr/>
        <p:txBody>
          <a:bodyPr/>
          <a:lstStyle/>
          <a:p>
            <a:endParaRPr lang="es-CO" dirty="0"/>
          </a:p>
        </p:txBody>
      </p:sp>
      <p:sp>
        <p:nvSpPr>
          <p:cNvPr id="9" name="Marcador de número de diapositiva 8">
            <a:extLst>
              <a:ext uri="{FF2B5EF4-FFF2-40B4-BE49-F238E27FC236}">
                <a16:creationId xmlns:a16="http://schemas.microsoft.com/office/drawing/2014/main" id="{C0213839-EAD6-4134-A39C-458F0931B0F5}"/>
              </a:ext>
            </a:extLst>
          </p:cNvPr>
          <p:cNvSpPr>
            <a:spLocks noGrp="1"/>
          </p:cNvSpPr>
          <p:nvPr>
            <p:ph type="sldNum" sz="quarter" idx="15"/>
          </p:nvPr>
        </p:nvSpPr>
        <p:spPr/>
        <p:txBody>
          <a:bodyPr/>
          <a:lstStyle/>
          <a:p>
            <a:fld id="{F0435405-E842-48C1-A8E6-0A4AFD04C33F}" type="slidenum">
              <a:rPr lang="es-CO" smtClean="0"/>
              <a:pPr/>
              <a:t>‹Nº›</a:t>
            </a:fld>
            <a:endParaRPr lang="es-CO" dirty="0"/>
          </a:p>
        </p:txBody>
      </p:sp>
    </p:spTree>
    <p:extLst>
      <p:ext uri="{BB962C8B-B14F-4D97-AF65-F5344CB8AC3E}">
        <p14:creationId xmlns:p14="http://schemas.microsoft.com/office/powerpoint/2010/main" val="732763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E448BE-1704-4CA7-A720-FBDD03E0BE48}" type="datetime1">
              <a:rPr lang="es-ES" smtClean="0"/>
              <a:t>23/02/2021</a:t>
            </a:fld>
            <a:endParaRPr lang="es-ES" dirty="0"/>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dirty="0"/>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6.emf"/></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1.emf"/><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image" Target="../media/image22.jpeg"/><Relationship Id="rId7" Type="http://schemas.openxmlformats.org/officeDocument/2006/relationships/image" Target="../media/image26.em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5.emf"/><Relationship Id="rId5" Type="http://schemas.openxmlformats.org/officeDocument/2006/relationships/image" Target="../media/image24.jpe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8.emf"/><Relationship Id="rId5" Type="http://schemas.openxmlformats.org/officeDocument/2006/relationships/image" Target="../media/image37.jpeg"/><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1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43.emf"/><Relationship Id="rId4" Type="http://schemas.openxmlformats.org/officeDocument/2006/relationships/image" Target="../media/image42.jpeg"/></Relationships>
</file>

<file path=ppt/slides/_rels/slide17.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6.jpeg"/></Relationships>
</file>

<file path=ppt/slides/_rels/slide1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52.jpeg"/><Relationship Id="rId4" Type="http://schemas.openxmlformats.org/officeDocument/2006/relationships/image" Target="../media/image5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emf"/><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image" Target="../media/image69.emf"/><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2.png"/><Relationship Id="rId3" Type="http://schemas.openxmlformats.org/officeDocument/2006/relationships/image" Target="../media/image73.png"/><Relationship Id="rId7" Type="http://schemas.openxmlformats.org/officeDocument/2006/relationships/image" Target="../media/image77.jpg"/><Relationship Id="rId12" Type="http://schemas.openxmlformats.org/officeDocument/2006/relationships/image" Target="../media/image81.tiff"/><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76.jpg"/><Relationship Id="rId11" Type="http://schemas.openxmlformats.org/officeDocument/2006/relationships/image" Target="../media/image80.png"/><Relationship Id="rId5" Type="http://schemas.openxmlformats.org/officeDocument/2006/relationships/image" Target="../media/image75.jpg"/><Relationship Id="rId10" Type="http://schemas.openxmlformats.org/officeDocument/2006/relationships/image" Target="../media/image79.png"/><Relationship Id="rId4" Type="http://schemas.openxmlformats.org/officeDocument/2006/relationships/image" Target="../media/image74.png"/><Relationship Id="rId9" Type="http://schemas.openxmlformats.org/officeDocument/2006/relationships/image" Target="../media/image11.png"/><Relationship Id="rId14" Type="http://schemas.openxmlformats.org/officeDocument/2006/relationships/image" Target="../media/image83.jpeg"/></Relationships>
</file>

<file path=ppt/slides/_rels/slide43.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image" Target="../media/image84.emf"/><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72.png"/></Relationships>
</file>

<file path=ppt/slides/_rels/slide4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10.png"/></Relationships>
</file>

<file path=ppt/slides/_rels/slide4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88.png"/><Relationship Id="rId5" Type="http://schemas.openxmlformats.org/officeDocument/2006/relationships/image" Target="../media/image87.jpeg"/><Relationship Id="rId4" Type="http://schemas.openxmlformats.org/officeDocument/2006/relationships/image" Target="../media/image86.png"/></Relationships>
</file>

<file path=ppt/slides/_rels/slide4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72.png"/></Relationships>
</file>

<file path=ppt/slides/_rels/slide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9.png"/><Relationship Id="rId1" Type="http://schemas.openxmlformats.org/officeDocument/2006/relationships/slideLayout" Target="../slideLayouts/slideLayout1.xml"/><Relationship Id="rId5" Type="http://schemas.openxmlformats.org/officeDocument/2006/relationships/image" Target="../media/image90.emf"/><Relationship Id="rId4" Type="http://schemas.openxmlformats.org/officeDocument/2006/relationships/image" Target="../media/image72.png"/></Relationships>
</file>

<file path=ppt/slides/_rels/slide53.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102.svg"/><Relationship Id="rId18" Type="http://schemas.openxmlformats.org/officeDocument/2006/relationships/image" Target="../media/image107.png"/><Relationship Id="rId3" Type="http://schemas.openxmlformats.org/officeDocument/2006/relationships/image" Target="../media/image92.svg"/><Relationship Id="rId21" Type="http://schemas.openxmlformats.org/officeDocument/2006/relationships/image" Target="../media/image110.svg"/><Relationship Id="rId7" Type="http://schemas.openxmlformats.org/officeDocument/2006/relationships/image" Target="../media/image96.svg"/><Relationship Id="rId12" Type="http://schemas.openxmlformats.org/officeDocument/2006/relationships/image" Target="../media/image101.png"/><Relationship Id="rId17" Type="http://schemas.openxmlformats.org/officeDocument/2006/relationships/image" Target="../media/image106.svg"/><Relationship Id="rId25" Type="http://schemas.openxmlformats.org/officeDocument/2006/relationships/image" Target="../media/image10.png"/><Relationship Id="rId2" Type="http://schemas.openxmlformats.org/officeDocument/2006/relationships/image" Target="../media/image91.png"/><Relationship Id="rId16" Type="http://schemas.openxmlformats.org/officeDocument/2006/relationships/image" Target="../media/image105.png"/><Relationship Id="rId20" Type="http://schemas.openxmlformats.org/officeDocument/2006/relationships/image" Target="../media/image109.png"/><Relationship Id="rId1" Type="http://schemas.openxmlformats.org/officeDocument/2006/relationships/slideLayout" Target="../slideLayouts/slideLayout1.xml"/><Relationship Id="rId6" Type="http://schemas.openxmlformats.org/officeDocument/2006/relationships/image" Target="../media/image95.png"/><Relationship Id="rId11" Type="http://schemas.openxmlformats.org/officeDocument/2006/relationships/image" Target="../media/image100.svg"/><Relationship Id="rId24" Type="http://schemas.openxmlformats.org/officeDocument/2006/relationships/image" Target="../media/image72.png"/><Relationship Id="rId5" Type="http://schemas.openxmlformats.org/officeDocument/2006/relationships/image" Target="../media/image94.svg"/><Relationship Id="rId15" Type="http://schemas.openxmlformats.org/officeDocument/2006/relationships/image" Target="../media/image104.svg"/><Relationship Id="rId23" Type="http://schemas.openxmlformats.org/officeDocument/2006/relationships/image" Target="../media/image112.svg"/><Relationship Id="rId10" Type="http://schemas.openxmlformats.org/officeDocument/2006/relationships/image" Target="../media/image99.png"/><Relationship Id="rId19" Type="http://schemas.openxmlformats.org/officeDocument/2006/relationships/image" Target="../media/image108.svg"/><Relationship Id="rId4" Type="http://schemas.openxmlformats.org/officeDocument/2006/relationships/image" Target="../media/image93.png"/><Relationship Id="rId9" Type="http://schemas.openxmlformats.org/officeDocument/2006/relationships/image" Target="../media/image98.svg"/><Relationship Id="rId14" Type="http://schemas.openxmlformats.org/officeDocument/2006/relationships/image" Target="../media/image103.png"/><Relationship Id="rId22" Type="http://schemas.openxmlformats.org/officeDocument/2006/relationships/image" Target="../media/image111.png"/></Relationships>
</file>

<file path=ppt/slides/_rels/slide54.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113.svg"/><Relationship Id="rId7" Type="http://schemas.openxmlformats.org/officeDocument/2006/relationships/image" Target="../media/image117.svg"/><Relationship Id="rId2" Type="http://schemas.openxmlformats.org/officeDocument/2006/relationships/image" Target="../media/image95.png"/><Relationship Id="rId1" Type="http://schemas.openxmlformats.org/officeDocument/2006/relationships/slideLayout" Target="../slideLayouts/slideLayout1.xml"/><Relationship Id="rId6" Type="http://schemas.openxmlformats.org/officeDocument/2006/relationships/image" Target="../media/image116.png"/><Relationship Id="rId11" Type="http://schemas.openxmlformats.org/officeDocument/2006/relationships/image" Target="../media/image72.png"/><Relationship Id="rId5" Type="http://schemas.openxmlformats.org/officeDocument/2006/relationships/image" Target="../media/image115.svg"/><Relationship Id="rId10" Type="http://schemas.openxmlformats.org/officeDocument/2006/relationships/image" Target="../media/image10.png"/><Relationship Id="rId4" Type="http://schemas.openxmlformats.org/officeDocument/2006/relationships/image" Target="../media/image114.png"/><Relationship Id="rId9" Type="http://schemas.openxmlformats.org/officeDocument/2006/relationships/image" Target="../media/image119.svg"/></Relationships>
</file>

<file path=ppt/slides/_rels/slide5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21.emf"/><Relationship Id="rId4" Type="http://schemas.openxmlformats.org/officeDocument/2006/relationships/image" Target="../media/image120.emf"/></Relationships>
</file>

<file path=ppt/slides/_rels/slide5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22.emf"/><Relationship Id="rId7"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slide" Target="slide63.xml"/><Relationship Id="rId5" Type="http://schemas.openxmlformats.org/officeDocument/2006/relationships/slide" Target="slide62.xml"/><Relationship Id="rId4" Type="http://schemas.openxmlformats.org/officeDocument/2006/relationships/slide" Target="slide61.xml"/></Relationships>
</file>

<file path=ppt/slides/_rels/slide6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24.emf"/><Relationship Id="rId7" Type="http://schemas.openxmlformats.org/officeDocument/2006/relationships/image" Target="../media/image12.png"/><Relationship Id="rId2" Type="http://schemas.openxmlformats.org/officeDocument/2006/relationships/image" Target="../media/image123.emf"/><Relationship Id="rId1" Type="http://schemas.openxmlformats.org/officeDocument/2006/relationships/slideLayout" Target="../slideLayouts/slideLayout1.xml"/><Relationship Id="rId6" Type="http://schemas.openxmlformats.org/officeDocument/2006/relationships/slide" Target="slide67.xml"/><Relationship Id="rId5" Type="http://schemas.openxmlformats.org/officeDocument/2006/relationships/slide" Target="slide66.xml"/><Relationship Id="rId4" Type="http://schemas.openxmlformats.org/officeDocument/2006/relationships/slide" Target="slide64.xml"/></Relationships>
</file>

<file path=ppt/slides/_rels/slide6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69.xml"/><Relationship Id="rId7" Type="http://schemas.openxmlformats.org/officeDocument/2006/relationships/image" Target="../media/image12.png"/><Relationship Id="rId2" Type="http://schemas.openxmlformats.org/officeDocument/2006/relationships/image" Target="../media/image125.emf"/><Relationship Id="rId1" Type="http://schemas.openxmlformats.org/officeDocument/2006/relationships/slideLayout" Target="../slideLayouts/slideLayout1.xml"/><Relationship Id="rId6" Type="http://schemas.openxmlformats.org/officeDocument/2006/relationships/slide" Target="slide73.xml"/><Relationship Id="rId5" Type="http://schemas.openxmlformats.org/officeDocument/2006/relationships/slide" Target="slide72.xml"/><Relationship Id="rId4" Type="http://schemas.openxmlformats.org/officeDocument/2006/relationships/slide" Target="slide70.xml"/></Relationships>
</file>

<file path=ppt/slides/_rels/slide6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26.emf"/><Relationship Id="rId2" Type="http://schemas.openxmlformats.org/officeDocument/2006/relationships/package" Target="../embeddings/Microsoft_Excel_Worksheet.xlsx"/><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2.png"/></Relationships>
</file>

<file path=ppt/slides/_rels/slide6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28.emf"/><Relationship Id="rId2" Type="http://schemas.openxmlformats.org/officeDocument/2006/relationships/image" Target="../media/image127.emf"/><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2.png"/></Relationships>
</file>

<file path=ppt/slides/_rels/slide6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29.emf"/><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6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0.emf"/><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6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1.emf"/><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7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slide" Target="slide73.xml"/><Relationship Id="rId7" Type="http://schemas.openxmlformats.org/officeDocument/2006/relationships/image" Target="../media/image11.png"/><Relationship Id="rId2" Type="http://schemas.openxmlformats.org/officeDocument/2006/relationships/image" Target="../media/image132.emf"/><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33.emf"/><Relationship Id="rId4" Type="http://schemas.openxmlformats.org/officeDocument/2006/relationships/slide" Target="slide74.xml"/></Relationships>
</file>

<file path=ppt/slides/_rels/slide73.xml.rels><?xml version="1.0" encoding="UTF-8" standalone="yes"?>
<Relationships xmlns="http://schemas.openxmlformats.org/package/2006/relationships"><Relationship Id="rId3" Type="http://schemas.openxmlformats.org/officeDocument/2006/relationships/image" Target="../media/image135.emf"/><Relationship Id="rId2" Type="http://schemas.openxmlformats.org/officeDocument/2006/relationships/image" Target="../media/image134.emf"/><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2.png"/></Relationships>
</file>

<file path=ppt/slides/_rels/slide7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6.emf"/><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7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7.emf"/><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7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image" Target="../media/image138.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39.emf"/></Relationships>
</file>

<file path=ppt/slides/_rels/slide7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7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38.png"/><Relationship Id="rId7" Type="http://schemas.openxmlformats.org/officeDocument/2006/relationships/image" Target="../media/image12.png"/><Relationship Id="rId2" Type="http://schemas.openxmlformats.org/officeDocument/2006/relationships/image" Target="../media/image140.jpeg"/><Relationship Id="rId1" Type="http://schemas.openxmlformats.org/officeDocument/2006/relationships/slideLayout" Target="../slideLayouts/slideLayout1.xml"/><Relationship Id="rId6" Type="http://schemas.openxmlformats.org/officeDocument/2006/relationships/image" Target="../media/image143.png"/><Relationship Id="rId5" Type="http://schemas.openxmlformats.org/officeDocument/2006/relationships/image" Target="../media/image142.jpeg"/><Relationship Id="rId4" Type="http://schemas.openxmlformats.org/officeDocument/2006/relationships/image" Target="../media/image141.jpeg"/></Relationships>
</file>

<file path=ppt/slides/_rels/slide8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package" Target="../embeddings/Microsoft_Excel_Worksheet2.xlsx"/><Relationship Id="rId7" Type="http://schemas.openxmlformats.org/officeDocument/2006/relationships/image" Target="../media/image12.png"/><Relationship Id="rId2" Type="http://schemas.openxmlformats.org/officeDocument/2006/relationships/chart" Target="../charts/chart2.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image" Target="../media/image144.emf"/></Relationships>
</file>

<file path=ppt/slides/_rels/slide8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145.emf"/><Relationship Id="rId2" Type="http://schemas.openxmlformats.org/officeDocument/2006/relationships/package" Target="../embeddings/Microsoft_Excel_Worksheet3.xlsx"/><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2.png"/></Relationships>
</file>

<file path=ppt/slides/_rels/slide8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6.png"/></Relationships>
</file>

<file path=ppt/slides/_rels/slide86.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46.png"/></Relationships>
</file>

<file path=ppt/slides/_rels/slide87.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6.png"/></Relationships>
</file>

<file path=ppt/slides/_rels/slide88.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6.png"/></Relationships>
</file>

<file path=ppt/slides/_rels/slide8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9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
        <p:nvSpPr>
          <p:cNvPr id="2" name="CuadroTexto 1">
            <a:extLst>
              <a:ext uri="{FF2B5EF4-FFF2-40B4-BE49-F238E27FC236}">
                <a16:creationId xmlns:a16="http://schemas.microsoft.com/office/drawing/2014/main" id="{93686A3F-63DA-4510-A0F0-7F3172712A7E}"/>
              </a:ext>
            </a:extLst>
          </p:cNvPr>
          <p:cNvSpPr txBox="1"/>
          <p:nvPr/>
        </p:nvSpPr>
        <p:spPr>
          <a:xfrm>
            <a:off x="5400823" y="2831624"/>
            <a:ext cx="6714308" cy="923330"/>
          </a:xfrm>
          <a:prstGeom prst="rect">
            <a:avLst/>
          </a:prstGeom>
          <a:noFill/>
        </p:spPr>
        <p:txBody>
          <a:bodyPr wrap="square" rtlCol="0">
            <a:spAutoFit/>
          </a:bodyPr>
          <a:lstStyle/>
          <a:p>
            <a:pPr algn="ctr"/>
            <a:r>
              <a:rPr lang="es-CO" sz="5400" b="1" dirty="0"/>
              <a:t>Junta Directiva No 208</a:t>
            </a:r>
          </a:p>
        </p:txBody>
      </p:sp>
      <p:sp>
        <p:nvSpPr>
          <p:cNvPr id="3" name="CuadroTexto 2">
            <a:extLst>
              <a:ext uri="{FF2B5EF4-FFF2-40B4-BE49-F238E27FC236}">
                <a16:creationId xmlns:a16="http://schemas.microsoft.com/office/drawing/2014/main" id="{BC7F9EFD-5BE5-4368-BC09-A9858D17BF9C}"/>
              </a:ext>
            </a:extLst>
          </p:cNvPr>
          <p:cNvSpPr txBox="1"/>
          <p:nvPr/>
        </p:nvSpPr>
        <p:spPr>
          <a:xfrm>
            <a:off x="8295861" y="3804108"/>
            <a:ext cx="3339989" cy="523220"/>
          </a:xfrm>
          <a:prstGeom prst="rect">
            <a:avLst/>
          </a:prstGeom>
          <a:noFill/>
        </p:spPr>
        <p:txBody>
          <a:bodyPr wrap="square" rtlCol="0">
            <a:spAutoFit/>
          </a:bodyPr>
          <a:lstStyle/>
          <a:p>
            <a:r>
              <a:rPr lang="es-CO" sz="2800" dirty="0"/>
              <a:t>27 de Enero de 2021</a:t>
            </a:r>
          </a:p>
        </p:txBody>
      </p:sp>
    </p:spTree>
    <p:extLst>
      <p:ext uri="{BB962C8B-B14F-4D97-AF65-F5344CB8AC3E}">
        <p14:creationId xmlns:p14="http://schemas.microsoft.com/office/powerpoint/2010/main" val="3956740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117" y="185040"/>
            <a:ext cx="1395779" cy="606681"/>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9183" y="76812"/>
            <a:ext cx="4160858" cy="714909"/>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519286" y="1022739"/>
            <a:ext cx="5802672" cy="769441"/>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4400" dirty="0">
                <a:solidFill>
                  <a:schemeClr val="accent1">
                    <a:lumMod val="75000"/>
                  </a:schemeClr>
                </a:solidFill>
              </a:rPr>
              <a:t>Orden del Día</a:t>
            </a:r>
          </a:p>
        </p:txBody>
      </p:sp>
      <p:sp>
        <p:nvSpPr>
          <p:cNvPr id="3" name="CuadroTexto 2">
            <a:extLst>
              <a:ext uri="{FF2B5EF4-FFF2-40B4-BE49-F238E27FC236}">
                <a16:creationId xmlns:a16="http://schemas.microsoft.com/office/drawing/2014/main" id="{14A35848-7A67-4B9A-AA49-A5A0105D1C1F}"/>
              </a:ext>
            </a:extLst>
          </p:cNvPr>
          <p:cNvSpPr txBox="1"/>
          <p:nvPr/>
        </p:nvSpPr>
        <p:spPr>
          <a:xfrm>
            <a:off x="1790419" y="1868450"/>
            <a:ext cx="7963184" cy="4524315"/>
          </a:xfrm>
          <a:prstGeom prst="rect">
            <a:avLst/>
          </a:prstGeom>
          <a:noFill/>
        </p:spPr>
        <p:txBody>
          <a:bodyPr wrap="square" rtlCol="0">
            <a:spAutoFit/>
          </a:bodyPr>
          <a:lstStyle/>
          <a:p>
            <a:pPr marL="457200" indent="-457200" algn="just">
              <a:buAutoNum type="arabicPeriod"/>
            </a:pPr>
            <a:r>
              <a:rPr lang="es-CO" sz="3200" dirty="0">
                <a:latin typeface="Arial Narrow" panose="020B0606020202030204" pitchFamily="34" charset="0"/>
              </a:rPr>
              <a:t>Aprobación orden del día.</a:t>
            </a:r>
          </a:p>
          <a:p>
            <a:pPr marL="457200" indent="-457200" algn="just">
              <a:buAutoNum type="arabicPeriod"/>
            </a:pPr>
            <a:r>
              <a:rPr lang="es-CO" sz="3200" dirty="0">
                <a:latin typeface="Arial Narrow" panose="020B0606020202030204" pitchFamily="34" charset="0"/>
              </a:rPr>
              <a:t>Verificación del Quorum.</a:t>
            </a:r>
          </a:p>
          <a:p>
            <a:pPr marL="457200" indent="-457200" algn="just">
              <a:buAutoNum type="arabicPeriod"/>
            </a:pPr>
            <a:r>
              <a:rPr lang="es-CO" sz="3200" dirty="0">
                <a:latin typeface="Arial Narrow" panose="020B0606020202030204" pitchFamily="34" charset="0"/>
              </a:rPr>
              <a:t>Aprobación Acta 206</a:t>
            </a:r>
          </a:p>
          <a:p>
            <a:pPr marL="457200" indent="-457200" algn="just">
              <a:buAutoNum type="arabicPeriod"/>
            </a:pPr>
            <a:r>
              <a:rPr lang="es-CO" sz="3200" dirty="0">
                <a:latin typeface="Arial Narrow" panose="020B0606020202030204" pitchFamily="34" charset="0"/>
              </a:rPr>
              <a:t>Informe Galería Inmobiliaria.</a:t>
            </a:r>
          </a:p>
          <a:p>
            <a:pPr marL="457200" indent="-457200" algn="just">
              <a:buAutoNum type="arabicPeriod"/>
            </a:pPr>
            <a:r>
              <a:rPr lang="es-CO" sz="3200" dirty="0">
                <a:latin typeface="Arial Narrow" panose="020B0606020202030204" pitchFamily="34" charset="0"/>
              </a:rPr>
              <a:t>Aprobación apertura de contratación para transferencia de inmuebles - Venta Masiva.</a:t>
            </a:r>
          </a:p>
          <a:p>
            <a:pPr marL="457200" indent="-457200" algn="just">
              <a:buAutoNum type="arabicPeriod"/>
            </a:pPr>
            <a:r>
              <a:rPr lang="es-CO" sz="3200" dirty="0">
                <a:latin typeface="Arial Narrow" panose="020B0606020202030204" pitchFamily="34" charset="0"/>
              </a:rPr>
              <a:t>Comité Financiero.</a:t>
            </a:r>
          </a:p>
          <a:p>
            <a:pPr marL="457200" indent="-457200" algn="just">
              <a:buAutoNum type="arabicPeriod"/>
            </a:pPr>
            <a:r>
              <a:rPr lang="es-CO" sz="3200" dirty="0">
                <a:latin typeface="Arial Narrow" panose="020B0606020202030204" pitchFamily="34" charset="0"/>
              </a:rPr>
              <a:t>Precio Mínimo de Venta.</a:t>
            </a:r>
          </a:p>
          <a:p>
            <a:pPr marL="457200" indent="-457200" algn="just">
              <a:buAutoNum type="arabicPeriod"/>
            </a:pPr>
            <a:r>
              <a:rPr lang="es-CO" sz="3200" dirty="0">
                <a:latin typeface="Arial Narrow" panose="020B0606020202030204" pitchFamily="34" charset="0"/>
              </a:rPr>
              <a:t>Proposiciones y Varios. </a:t>
            </a:r>
          </a:p>
        </p:txBody>
      </p:sp>
    </p:spTree>
    <p:extLst>
      <p:ext uri="{BB962C8B-B14F-4D97-AF65-F5344CB8AC3E}">
        <p14:creationId xmlns:p14="http://schemas.microsoft.com/office/powerpoint/2010/main" val="2611233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 - Gerencia Técnica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222131" y="2913428"/>
            <a:ext cx="9143999" cy="2923877"/>
          </a:xfrm>
          <a:prstGeom prst="rect">
            <a:avLst/>
          </a:prstGeom>
          <a:noFill/>
        </p:spPr>
        <p:txBody>
          <a:bodyPr wrap="square" rtlCol="0">
            <a:spAutoFit/>
          </a:bodyPr>
          <a:lstStyle/>
          <a:p>
            <a:pPr algn="ctr"/>
            <a:r>
              <a:rPr lang="es-ES" sz="4800" b="1" dirty="0">
                <a:solidFill>
                  <a:srgbClr val="002060"/>
                </a:solidFill>
              </a:rPr>
              <a:t>2. </a:t>
            </a:r>
            <a:r>
              <a:rPr lang="es-CO" sz="4800" b="1" dirty="0">
                <a:solidFill>
                  <a:srgbClr val="002060"/>
                </a:solidFill>
              </a:rPr>
              <a:t>Informe Galería Inmobiliaria.</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049811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9C18B3D-5C50-4F54-A5A8-0BA17CBC0544}"/>
              </a:ext>
            </a:extLst>
          </p:cNvPr>
          <p:cNvPicPr>
            <a:picLocks noChangeAspect="1"/>
          </p:cNvPicPr>
          <p:nvPr/>
        </p:nvPicPr>
        <p:blipFill rotWithShape="1">
          <a:blip r:embed="rId2"/>
          <a:srcRect t="15767" r="61116" b="42678"/>
          <a:stretch/>
        </p:blipFill>
        <p:spPr>
          <a:xfrm>
            <a:off x="3120571" y="-15989"/>
            <a:ext cx="9071427" cy="6873989"/>
          </a:xfrm>
          <a:prstGeom prst="rect">
            <a:avLst/>
          </a:prstGeom>
        </p:spPr>
      </p:pic>
      <p:sp>
        <p:nvSpPr>
          <p:cNvPr id="4" name="Triángulo rectángulo 3">
            <a:extLst>
              <a:ext uri="{FF2B5EF4-FFF2-40B4-BE49-F238E27FC236}">
                <a16:creationId xmlns:a16="http://schemas.microsoft.com/office/drawing/2014/main" id="{B6A98307-1C1A-4BC1-B9F0-98CD1ACEEDFD}"/>
              </a:ext>
            </a:extLst>
          </p:cNvPr>
          <p:cNvSpPr/>
          <p:nvPr/>
        </p:nvSpPr>
        <p:spPr>
          <a:xfrm>
            <a:off x="3120571" y="0"/>
            <a:ext cx="5699579" cy="6873989"/>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 name="Rectángulo 7">
            <a:extLst>
              <a:ext uri="{FF2B5EF4-FFF2-40B4-BE49-F238E27FC236}">
                <a16:creationId xmlns:a16="http://schemas.microsoft.com/office/drawing/2014/main" id="{F4DED358-F7CB-4A86-BF17-C84EEEAF0461}"/>
              </a:ext>
            </a:extLst>
          </p:cNvPr>
          <p:cNvSpPr/>
          <p:nvPr/>
        </p:nvSpPr>
        <p:spPr>
          <a:xfrm rot="2986890">
            <a:off x="1242211" y="3370733"/>
            <a:ext cx="9432000" cy="108000"/>
          </a:xfrm>
          <a:prstGeom prst="rect">
            <a:avLst/>
          </a:prstGeom>
          <a:solidFill>
            <a:schemeClr val="bg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0" name="CuadroTexto 9">
            <a:extLst>
              <a:ext uri="{FF2B5EF4-FFF2-40B4-BE49-F238E27FC236}">
                <a16:creationId xmlns:a16="http://schemas.microsoft.com/office/drawing/2014/main" id="{F60A4B85-543E-412F-9EBB-0AF551E76887}"/>
              </a:ext>
            </a:extLst>
          </p:cNvPr>
          <p:cNvSpPr txBox="1"/>
          <p:nvPr/>
        </p:nvSpPr>
        <p:spPr>
          <a:xfrm>
            <a:off x="-152444" y="2628483"/>
            <a:ext cx="5699578" cy="3170099"/>
          </a:xfrm>
          <a:prstGeom prst="rect">
            <a:avLst/>
          </a:prstGeom>
        </p:spPr>
        <p:txBody>
          <a:bodyPr wrap="square">
            <a:spAutoFit/>
          </a:bodyPr>
          <a:lstStyle>
            <a:defPPr>
              <a:defRPr lang="es-CO"/>
            </a:defPPr>
            <a:lvl1pPr>
              <a:defRPr sz="2200" b="1">
                <a:solidFill>
                  <a:schemeClr val="accent6">
                    <a:lumMod val="50000"/>
                  </a:schemeClr>
                </a:solidFill>
              </a:defRPr>
            </a:lvl1pPr>
          </a:lstStyle>
          <a:p>
            <a:pPr algn="ctr"/>
            <a:r>
              <a:rPr lang="es-CO" sz="4000" dirty="0">
                <a:solidFill>
                  <a:schemeClr val="tx1"/>
                </a:solidFill>
              </a:rPr>
              <a:t>Resultados Macro</a:t>
            </a:r>
            <a:br>
              <a:rPr lang="es-CO" sz="4000" dirty="0">
                <a:solidFill>
                  <a:schemeClr val="tx1"/>
                </a:solidFill>
              </a:rPr>
            </a:br>
            <a:br>
              <a:rPr lang="es-CO" sz="4000" dirty="0">
                <a:solidFill>
                  <a:schemeClr val="tx1"/>
                </a:solidFill>
              </a:rPr>
            </a:br>
            <a:r>
              <a:rPr lang="es-CO" sz="4000" dirty="0">
                <a:solidFill>
                  <a:schemeClr val="tx1"/>
                </a:solidFill>
              </a:rPr>
              <a:t>Diciembre de 2020</a:t>
            </a:r>
            <a:br>
              <a:rPr lang="es-CO" sz="4000" dirty="0">
                <a:solidFill>
                  <a:schemeClr val="tx1"/>
                </a:solidFill>
              </a:rPr>
            </a:br>
            <a:endParaRPr lang="es-CO" sz="4000" dirty="0">
              <a:solidFill>
                <a:schemeClr val="tx1"/>
              </a:solidFill>
            </a:endParaRPr>
          </a:p>
          <a:p>
            <a:pPr algn="ctr"/>
            <a:endParaRPr lang="es-CO" sz="4000" dirty="0">
              <a:solidFill>
                <a:schemeClr val="tx1"/>
              </a:solidFill>
            </a:endParaRPr>
          </a:p>
        </p:txBody>
      </p:sp>
      <p:sp>
        <p:nvSpPr>
          <p:cNvPr id="9" name="Subtítulo 2">
            <a:extLst>
              <a:ext uri="{FF2B5EF4-FFF2-40B4-BE49-F238E27FC236}">
                <a16:creationId xmlns:a16="http://schemas.microsoft.com/office/drawing/2014/main" id="{A3B747A7-A145-41A5-8806-7F4651855EDE}"/>
              </a:ext>
            </a:extLst>
          </p:cNvPr>
          <p:cNvSpPr txBox="1">
            <a:spLocks/>
          </p:cNvSpPr>
          <p:nvPr/>
        </p:nvSpPr>
        <p:spPr>
          <a:xfrm>
            <a:off x="-30281" y="6353740"/>
            <a:ext cx="8499724" cy="57171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eaLnBrk="0" hangingPunct="0">
              <a:buNone/>
            </a:pPr>
            <a:r>
              <a:rPr lang="es-CO" sz="1000" dirty="0"/>
              <a:t>“El contenido de este documento es de propiedad de La Galería Inmobiliaria Ltda. y por tanto contiene información confidencial y privilegiada para uso exclusivo del destinatario de la misma.  Se prohíbe expresamente su reproducción total o parcial, así como permitir su uso a personas no autorizadas expresamente y por escrito por parte de La Galería Inmobiliaria Ltda.”</a:t>
            </a:r>
          </a:p>
        </p:txBody>
      </p:sp>
      <p:sp>
        <p:nvSpPr>
          <p:cNvPr id="2" name="Marcador de número de diapositiva 1">
            <a:extLst>
              <a:ext uri="{FF2B5EF4-FFF2-40B4-BE49-F238E27FC236}">
                <a16:creationId xmlns:a16="http://schemas.microsoft.com/office/drawing/2014/main" id="{2C8BEA6A-6DC7-4351-A24B-77D579AD8333}"/>
              </a:ext>
            </a:extLst>
          </p:cNvPr>
          <p:cNvSpPr>
            <a:spLocks noGrp="1"/>
          </p:cNvSpPr>
          <p:nvPr>
            <p:ph type="sldNum" sz="quarter" idx="12"/>
          </p:nvPr>
        </p:nvSpPr>
        <p:spPr/>
        <p:txBody>
          <a:bodyPr/>
          <a:lstStyle/>
          <a:p>
            <a:fld id="{AAD3539B-0CEB-4047-A738-5A8AAC565C96}" type="slidenum">
              <a:rPr lang="es-CO" smtClean="0"/>
              <a:t>4</a:t>
            </a:fld>
            <a:endParaRPr lang="es-CO"/>
          </a:p>
        </p:txBody>
      </p:sp>
    </p:spTree>
    <p:extLst>
      <p:ext uri="{BB962C8B-B14F-4D97-AF65-F5344CB8AC3E}">
        <p14:creationId xmlns:p14="http://schemas.microsoft.com/office/powerpoint/2010/main" val="307573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97883D07-DBBF-4013-9561-930AEB5048FE}"/>
              </a:ext>
            </a:extLst>
          </p:cNvPr>
          <p:cNvSpPr/>
          <p:nvPr/>
        </p:nvSpPr>
        <p:spPr>
          <a:xfrm>
            <a:off x="1313050" y="2182505"/>
            <a:ext cx="8659927" cy="2185214"/>
          </a:xfrm>
          <a:prstGeom prst="rect">
            <a:avLst/>
          </a:prstGeom>
        </p:spPr>
        <p:txBody>
          <a:bodyPr wrap="square">
            <a:spAutoFit/>
          </a:bodyPr>
          <a:lstStyle/>
          <a:p>
            <a:pPr algn="ctr" defTabSz="457200"/>
            <a:r>
              <a:rPr lang="es-CO" altLang="es-CO" sz="3400" b="1" dirty="0">
                <a:solidFill>
                  <a:prstClr val="black"/>
                </a:solidFill>
                <a:cs typeface="Arial" charset="0"/>
              </a:rPr>
              <a:t>Mercado de Vivienda Nueva país</a:t>
            </a:r>
          </a:p>
          <a:p>
            <a:pPr algn="ctr" defTabSz="457200"/>
            <a:r>
              <a:rPr lang="es-CO" altLang="es-CO" sz="3400" b="1" dirty="0">
                <a:solidFill>
                  <a:prstClr val="black"/>
                </a:solidFill>
                <a:cs typeface="Arial" charset="0"/>
              </a:rPr>
              <a:t> Diciembre  2020</a:t>
            </a:r>
          </a:p>
          <a:p>
            <a:pPr algn="ctr" defTabSz="457200"/>
            <a:endParaRPr lang="es-ES" sz="3400" dirty="0">
              <a:solidFill>
                <a:prstClr val="black"/>
              </a:solidFill>
              <a:cs typeface="Arial" charset="0"/>
            </a:endParaRPr>
          </a:p>
          <a:p>
            <a:pPr algn="ctr" defTabSz="457200"/>
            <a:endParaRPr lang="es-CO" sz="3400" dirty="0">
              <a:solidFill>
                <a:prstClr val="black"/>
              </a:solidFill>
            </a:endParaRPr>
          </a:p>
        </p:txBody>
      </p:sp>
      <p:sp>
        <p:nvSpPr>
          <p:cNvPr id="6" name="Rectángulo 4">
            <a:extLst>
              <a:ext uri="{FF2B5EF4-FFF2-40B4-BE49-F238E27FC236}">
                <a16:creationId xmlns:a16="http://schemas.microsoft.com/office/drawing/2014/main" id="{31E44968-FB0B-4046-8D59-E0E60F653C1B}"/>
              </a:ext>
            </a:extLst>
          </p:cNvPr>
          <p:cNvSpPr>
            <a:spLocks noChangeArrowheads="1"/>
          </p:cNvSpPr>
          <p:nvPr/>
        </p:nvSpPr>
        <p:spPr bwMode="auto">
          <a:xfrm>
            <a:off x="3107532" y="125019"/>
            <a:ext cx="59769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charset="0"/>
              <a:buChar char="•"/>
              <a:defRPr sz="2800">
                <a:solidFill>
                  <a:schemeClr val="tx1"/>
                </a:solidFill>
                <a:latin typeface="Arial" charset="0"/>
                <a:cs typeface="Arial"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cs typeface="Arial"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cs typeface="Arial" charset="0"/>
              </a:defRPr>
            </a:lvl3pPr>
            <a:lvl4pPr marL="1600200" indent="-228600" eaLnBrk="0" hangingPunct="0">
              <a:lnSpc>
                <a:spcPct val="90000"/>
              </a:lnSpc>
              <a:spcBef>
                <a:spcPts val="500"/>
              </a:spcBef>
              <a:buFont typeface="Arial" charset="0"/>
              <a:buChar char="•"/>
              <a:defRPr>
                <a:solidFill>
                  <a:schemeClr val="tx1"/>
                </a:solidFill>
                <a:latin typeface="Calibri" pitchFamily="34" charset="0"/>
                <a:cs typeface="Arial" charset="0"/>
              </a:defRPr>
            </a:lvl4pPr>
            <a:lvl5pPr marL="2057400" indent="-228600" eaLnBrk="0" hangingPunct="0">
              <a:lnSpc>
                <a:spcPct val="90000"/>
              </a:lnSpc>
              <a:spcBef>
                <a:spcPts val="500"/>
              </a:spcBef>
              <a:buFont typeface="Arial" charset="0"/>
              <a:buChar char="•"/>
              <a:defRPr>
                <a:solidFill>
                  <a:schemeClr val="tx1"/>
                </a:solidFill>
                <a:latin typeface="Calibri" pitchFamily="34" charset="0"/>
                <a:cs typeface="Arial"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cs typeface="Arial"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cs typeface="Arial"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cs typeface="Arial"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cs typeface="Arial" charset="0"/>
              </a:defRPr>
            </a:lvl9pPr>
          </a:lstStyle>
          <a:p>
            <a:pPr algn="ctr" defTabSz="457200">
              <a:lnSpc>
                <a:spcPct val="100000"/>
              </a:lnSpc>
              <a:spcBef>
                <a:spcPct val="0"/>
              </a:spcBef>
              <a:buFontTx/>
              <a:buNone/>
            </a:pPr>
            <a:r>
              <a:rPr lang="es-CO" altLang="es-ES" sz="1800" b="1" dirty="0">
                <a:solidFill>
                  <a:prstClr val="black"/>
                </a:solidFill>
                <a:latin typeface="Gabriola" pitchFamily="82" charset="0"/>
                <a:cs typeface="Times New Roman" pitchFamily="18" charset="0"/>
              </a:rPr>
              <a:t>“Comprometidos con la evolución del sector inmobiliario en Colombia”</a:t>
            </a:r>
            <a:endParaRPr lang="es-ES" altLang="es-ES" sz="1800" dirty="0">
              <a:solidFill>
                <a:prstClr val="black"/>
              </a:solidFill>
            </a:endParaRPr>
          </a:p>
        </p:txBody>
      </p:sp>
      <p:sp>
        <p:nvSpPr>
          <p:cNvPr id="9" name="6 Marcador de número de diapositiva">
            <a:extLst>
              <a:ext uri="{FF2B5EF4-FFF2-40B4-BE49-F238E27FC236}">
                <a16:creationId xmlns:a16="http://schemas.microsoft.com/office/drawing/2014/main" id="{B87F03B8-F20B-44E6-8BA0-032C142C4BBC}"/>
              </a:ext>
            </a:extLst>
          </p:cNvPr>
          <p:cNvSpPr txBox="1">
            <a:spLocks/>
          </p:cNvSpPr>
          <p:nvPr/>
        </p:nvSpPr>
        <p:spPr>
          <a:xfrm>
            <a:off x="11798584" y="6492876"/>
            <a:ext cx="38253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13C3CBA9-6520-4CF9-9186-69143419E820}" type="slidenum">
              <a:rPr lang="es-ES" b="1">
                <a:solidFill>
                  <a:prstClr val="white"/>
                </a:solidFill>
                <a:effectLst>
                  <a:outerShdw blurRad="38100" dist="38100" dir="2700000" algn="tl">
                    <a:srgbClr val="000000">
                      <a:alpha val="43137"/>
                    </a:srgbClr>
                  </a:outerShdw>
                </a:effectLst>
              </a:rPr>
              <a:pPr>
                <a:defRPr/>
              </a:pPr>
              <a:t>5</a:t>
            </a:fld>
            <a:endParaRPr lang="es-ES" b="1" dirty="0">
              <a:solidFill>
                <a:prstClr val="white"/>
              </a:solidFill>
              <a:effectLst>
                <a:outerShdw blurRad="38100" dist="38100" dir="2700000" algn="tl">
                  <a:srgbClr val="000000">
                    <a:alpha val="43137"/>
                  </a:srgbClr>
                </a:outerShdw>
              </a:effectLst>
            </a:endParaRPr>
          </a:p>
        </p:txBody>
      </p:sp>
      <p:sp>
        <p:nvSpPr>
          <p:cNvPr id="10" name="5 Rectángulo">
            <a:extLst>
              <a:ext uri="{FF2B5EF4-FFF2-40B4-BE49-F238E27FC236}">
                <a16:creationId xmlns:a16="http://schemas.microsoft.com/office/drawing/2014/main" id="{DF358E0A-F7B0-464C-98BF-F886DF56FD66}"/>
              </a:ext>
            </a:extLst>
          </p:cNvPr>
          <p:cNvSpPr>
            <a:spLocks noChangeArrowheads="1"/>
          </p:cNvSpPr>
          <p:nvPr/>
        </p:nvSpPr>
        <p:spPr bwMode="auto">
          <a:xfrm>
            <a:off x="135307" y="6096327"/>
            <a:ext cx="1016104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just" defTabSz="457200"/>
            <a:r>
              <a:rPr lang="es-MX" altLang="es-CO" sz="1000" dirty="0">
                <a:solidFill>
                  <a:prstClr val="black"/>
                </a:solidFill>
                <a:latin typeface="Arial" charset="0"/>
              </a:rPr>
              <a:t>“El contenido de este documento es de propiedad de La Galería Inmobiliaria Ltda. y por tanto contiene información confidencial y privilegiada para uso exclusivo del destinatario de la misma.  Se prohíbe expresamente su reproducción total o parcial, así como permitir su uso a personas no autorizadas expresamente y por escrito por parte de La Galería Inmobiliaria Ltda.”</a:t>
            </a:r>
            <a:endParaRPr lang="es-CO" altLang="es-CO" sz="1000" dirty="0">
              <a:solidFill>
                <a:prstClr val="black"/>
              </a:solidFill>
              <a:latin typeface="Arial" charset="0"/>
            </a:endParaRPr>
          </a:p>
        </p:txBody>
      </p:sp>
    </p:spTree>
    <p:extLst>
      <p:ext uri="{BB962C8B-B14F-4D97-AF65-F5344CB8AC3E}">
        <p14:creationId xmlns:p14="http://schemas.microsoft.com/office/powerpoint/2010/main" val="3004639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F6CE41A-CEAA-48AB-B1EC-13571E61172F}"/>
              </a:ext>
            </a:extLst>
          </p:cNvPr>
          <p:cNvSpPr txBox="1"/>
          <p:nvPr/>
        </p:nvSpPr>
        <p:spPr>
          <a:xfrm>
            <a:off x="14990" y="14992"/>
            <a:ext cx="12192000" cy="492443"/>
          </a:xfrm>
          <a:prstGeom prst="rect">
            <a:avLst/>
          </a:prstGeom>
          <a:noFill/>
        </p:spPr>
        <p:txBody>
          <a:bodyPr wrap="square" rtlCol="0">
            <a:spAutoFit/>
          </a:bodyPr>
          <a:lstStyle/>
          <a:p>
            <a:pPr algn="ctr"/>
            <a:r>
              <a:rPr lang="es-ES" sz="2600" b="1" dirty="0"/>
              <a:t>Ventas Año 2020</a:t>
            </a:r>
          </a:p>
        </p:txBody>
      </p:sp>
      <p:sp>
        <p:nvSpPr>
          <p:cNvPr id="12" name="Marcador de número de diapositiva 3">
            <a:extLst>
              <a:ext uri="{FF2B5EF4-FFF2-40B4-BE49-F238E27FC236}">
                <a16:creationId xmlns:a16="http://schemas.microsoft.com/office/drawing/2014/main" id="{A287B811-1AA0-4686-BF64-3159C0FE4ADF}"/>
              </a:ext>
            </a:extLst>
          </p:cNvPr>
          <p:cNvSpPr>
            <a:spLocks noGrp="1"/>
          </p:cNvSpPr>
          <p:nvPr>
            <p:ph type="sldNum" sz="quarter" idx="12"/>
          </p:nvPr>
        </p:nvSpPr>
        <p:spPr>
          <a:xfrm>
            <a:off x="11713935" y="6476271"/>
            <a:ext cx="478065" cy="38172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CO" sz="1200" b="1"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pic>
        <p:nvPicPr>
          <p:cNvPr id="3" name="Imagen 2">
            <a:extLst>
              <a:ext uri="{FF2B5EF4-FFF2-40B4-BE49-F238E27FC236}">
                <a16:creationId xmlns:a16="http://schemas.microsoft.com/office/drawing/2014/main" id="{A49ACF22-0041-44DE-8BF8-E9E18173E5E1}"/>
              </a:ext>
            </a:extLst>
          </p:cNvPr>
          <p:cNvPicPr>
            <a:picLocks noChangeAspect="1"/>
          </p:cNvPicPr>
          <p:nvPr/>
        </p:nvPicPr>
        <p:blipFill>
          <a:blip r:embed="rId3"/>
          <a:stretch>
            <a:fillRect/>
          </a:stretch>
        </p:blipFill>
        <p:spPr>
          <a:xfrm>
            <a:off x="1166069" y="741924"/>
            <a:ext cx="9131853" cy="5853964"/>
          </a:xfrm>
          <a:prstGeom prst="rect">
            <a:avLst/>
          </a:prstGeom>
        </p:spPr>
      </p:pic>
    </p:spTree>
    <p:extLst>
      <p:ext uri="{BB962C8B-B14F-4D97-AF65-F5344CB8AC3E}">
        <p14:creationId xmlns:p14="http://schemas.microsoft.com/office/powerpoint/2010/main" val="263555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F6CE41A-CEAA-48AB-B1EC-13571E61172F}"/>
              </a:ext>
            </a:extLst>
          </p:cNvPr>
          <p:cNvSpPr txBox="1"/>
          <p:nvPr/>
        </p:nvSpPr>
        <p:spPr>
          <a:xfrm>
            <a:off x="14990" y="14992"/>
            <a:ext cx="12192000" cy="492443"/>
          </a:xfrm>
          <a:prstGeom prst="rect">
            <a:avLst/>
          </a:prstGeom>
          <a:noFill/>
        </p:spPr>
        <p:txBody>
          <a:bodyPr wrap="square" rtlCol="0">
            <a:spAutoFit/>
          </a:bodyPr>
          <a:lstStyle/>
          <a:p>
            <a:pPr algn="ctr"/>
            <a:r>
              <a:rPr lang="es-ES" sz="2600" b="1" dirty="0"/>
              <a:t>Ventas Año 2020</a:t>
            </a:r>
          </a:p>
        </p:txBody>
      </p:sp>
      <p:sp>
        <p:nvSpPr>
          <p:cNvPr id="12" name="Marcador de número de diapositiva 3">
            <a:extLst>
              <a:ext uri="{FF2B5EF4-FFF2-40B4-BE49-F238E27FC236}">
                <a16:creationId xmlns:a16="http://schemas.microsoft.com/office/drawing/2014/main" id="{A287B811-1AA0-4686-BF64-3159C0FE4ADF}"/>
              </a:ext>
            </a:extLst>
          </p:cNvPr>
          <p:cNvSpPr>
            <a:spLocks noGrp="1"/>
          </p:cNvSpPr>
          <p:nvPr>
            <p:ph type="sldNum" sz="quarter" idx="12"/>
          </p:nvPr>
        </p:nvSpPr>
        <p:spPr>
          <a:xfrm>
            <a:off x="11713935" y="6476271"/>
            <a:ext cx="478065" cy="38172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CO" sz="1200" b="1"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3" name="CuadroTexto 2">
            <a:extLst>
              <a:ext uri="{FF2B5EF4-FFF2-40B4-BE49-F238E27FC236}">
                <a16:creationId xmlns:a16="http://schemas.microsoft.com/office/drawing/2014/main" id="{71CDDD9F-80A6-489A-A897-BD63408E4711}"/>
              </a:ext>
            </a:extLst>
          </p:cNvPr>
          <p:cNvSpPr txBox="1"/>
          <p:nvPr/>
        </p:nvSpPr>
        <p:spPr>
          <a:xfrm>
            <a:off x="2859315" y="595086"/>
            <a:ext cx="682171" cy="492443"/>
          </a:xfrm>
          <a:prstGeom prst="rect">
            <a:avLst/>
          </a:prstGeom>
          <a:noFill/>
        </p:spPr>
        <p:txBody>
          <a:bodyPr wrap="square" rtlCol="0">
            <a:spAutoFit/>
          </a:bodyPr>
          <a:lstStyle/>
          <a:p>
            <a:pPr algn="ctr"/>
            <a:r>
              <a:rPr lang="es-CO" sz="2600" b="1" dirty="0"/>
              <a:t>VIS</a:t>
            </a:r>
          </a:p>
        </p:txBody>
      </p:sp>
      <p:sp>
        <p:nvSpPr>
          <p:cNvPr id="8" name="CuadroTexto 7">
            <a:extLst>
              <a:ext uri="{FF2B5EF4-FFF2-40B4-BE49-F238E27FC236}">
                <a16:creationId xmlns:a16="http://schemas.microsoft.com/office/drawing/2014/main" id="{A24E2A59-4C75-4A47-BBF2-C54BDAC30478}"/>
              </a:ext>
            </a:extLst>
          </p:cNvPr>
          <p:cNvSpPr txBox="1"/>
          <p:nvPr/>
        </p:nvSpPr>
        <p:spPr>
          <a:xfrm>
            <a:off x="8483603" y="587828"/>
            <a:ext cx="1240971" cy="492443"/>
          </a:xfrm>
          <a:prstGeom prst="rect">
            <a:avLst/>
          </a:prstGeom>
          <a:noFill/>
        </p:spPr>
        <p:txBody>
          <a:bodyPr wrap="square" rtlCol="0">
            <a:spAutoFit/>
          </a:bodyPr>
          <a:lstStyle/>
          <a:p>
            <a:pPr algn="ctr"/>
            <a:r>
              <a:rPr lang="es-CO" sz="2600" b="1" dirty="0"/>
              <a:t>No VIS</a:t>
            </a:r>
          </a:p>
        </p:txBody>
      </p:sp>
      <p:sp>
        <p:nvSpPr>
          <p:cNvPr id="13" name="CuadroTexto 12">
            <a:extLst>
              <a:ext uri="{FF2B5EF4-FFF2-40B4-BE49-F238E27FC236}">
                <a16:creationId xmlns:a16="http://schemas.microsoft.com/office/drawing/2014/main" id="{BEE4B5A5-D2C1-4DFF-B777-ACFD3A04085B}"/>
              </a:ext>
            </a:extLst>
          </p:cNvPr>
          <p:cNvSpPr txBox="1"/>
          <p:nvPr/>
        </p:nvSpPr>
        <p:spPr>
          <a:xfrm>
            <a:off x="509195" y="6208881"/>
            <a:ext cx="10127609" cy="577081"/>
          </a:xfrm>
          <a:prstGeom prst="rect">
            <a:avLst/>
          </a:prstGeom>
          <a:noFill/>
        </p:spPr>
        <p:txBody>
          <a:bodyPr wrap="square">
            <a:spAutoFit/>
          </a:bodyPr>
          <a:lstStyle/>
          <a:p>
            <a:r>
              <a:rPr lang="es-CO" sz="1050" dirty="0"/>
              <a:t>(*) Excluye el área de lotes</a:t>
            </a:r>
          </a:p>
          <a:p>
            <a:r>
              <a:rPr lang="es-CO" sz="1050" dirty="0"/>
              <a:t>Todas las ciudades incluyen municipios aledaños o áreas metropolitanas. </a:t>
            </a:r>
          </a:p>
          <a:p>
            <a:r>
              <a:rPr lang="es-CO" sz="1050" dirty="0"/>
              <a:t>(1) Corresponde a las ventas de los últimos 12 meses respecto al último mes de cierre de cada ciudad</a:t>
            </a:r>
          </a:p>
        </p:txBody>
      </p:sp>
      <p:pic>
        <p:nvPicPr>
          <p:cNvPr id="10" name="Imagen 9">
            <a:extLst>
              <a:ext uri="{FF2B5EF4-FFF2-40B4-BE49-F238E27FC236}">
                <a16:creationId xmlns:a16="http://schemas.microsoft.com/office/drawing/2014/main" id="{C7FDEA42-4449-4070-9A03-0B7FB501BEDE}"/>
              </a:ext>
            </a:extLst>
          </p:cNvPr>
          <p:cNvPicPr>
            <a:picLocks noChangeAspect="1"/>
          </p:cNvPicPr>
          <p:nvPr/>
        </p:nvPicPr>
        <p:blipFill>
          <a:blip r:embed="rId3"/>
          <a:stretch>
            <a:fillRect/>
          </a:stretch>
        </p:blipFill>
        <p:spPr>
          <a:xfrm>
            <a:off x="321643" y="1052261"/>
            <a:ext cx="5701652" cy="5191888"/>
          </a:xfrm>
          <a:prstGeom prst="rect">
            <a:avLst/>
          </a:prstGeom>
        </p:spPr>
      </p:pic>
      <p:pic>
        <p:nvPicPr>
          <p:cNvPr id="11" name="Imagen 10">
            <a:extLst>
              <a:ext uri="{FF2B5EF4-FFF2-40B4-BE49-F238E27FC236}">
                <a16:creationId xmlns:a16="http://schemas.microsoft.com/office/drawing/2014/main" id="{EA88DC15-501E-439F-AA5A-0FB4C8CA0CAC}"/>
              </a:ext>
            </a:extLst>
          </p:cNvPr>
          <p:cNvPicPr>
            <a:picLocks noChangeAspect="1"/>
          </p:cNvPicPr>
          <p:nvPr/>
        </p:nvPicPr>
        <p:blipFill>
          <a:blip r:embed="rId4"/>
          <a:stretch>
            <a:fillRect/>
          </a:stretch>
        </p:blipFill>
        <p:spPr>
          <a:xfrm>
            <a:off x="6168707" y="1031609"/>
            <a:ext cx="5835939" cy="5212540"/>
          </a:xfrm>
          <a:prstGeom prst="rect">
            <a:avLst/>
          </a:prstGeom>
        </p:spPr>
      </p:pic>
    </p:spTree>
    <p:extLst>
      <p:ext uri="{BB962C8B-B14F-4D97-AF65-F5344CB8AC3E}">
        <p14:creationId xmlns:p14="http://schemas.microsoft.com/office/powerpoint/2010/main" val="2965645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44413C3-9E65-4F41-9405-A6ACFE7044BE}" type="slidenum">
              <a:rPr lang="es-CO" smtClean="0"/>
              <a:t>8</a:t>
            </a:fld>
            <a:endParaRPr lang="es-CO" dirty="0"/>
          </a:p>
        </p:txBody>
      </p:sp>
      <p:sp>
        <p:nvSpPr>
          <p:cNvPr id="2" name="Title 1"/>
          <p:cNvSpPr>
            <a:spLocks noGrp="1"/>
          </p:cNvSpPr>
          <p:nvPr>
            <p:ph type="title" idx="4294967295"/>
          </p:nvPr>
        </p:nvSpPr>
        <p:spPr>
          <a:xfrm>
            <a:off x="842963" y="182563"/>
            <a:ext cx="11349037" cy="714375"/>
          </a:xfrm>
        </p:spPr>
        <p:txBody>
          <a:bodyPr>
            <a:normAutofit fontScale="90000"/>
          </a:bodyPr>
          <a:lstStyle/>
          <a:p>
            <a:r>
              <a:rPr lang="es-CO" noProof="0" dirty="0"/>
              <a:t>Después de los máximos históricos alcanzados en octubre, las ventas VIS y No VIS continúan mostrando altos niveles</a:t>
            </a:r>
          </a:p>
        </p:txBody>
      </p:sp>
      <p:sp>
        <p:nvSpPr>
          <p:cNvPr id="6" name="btfpLayoutConfig" hidden="1"/>
          <p:cNvSpPr txBox="1"/>
          <p:nvPr/>
        </p:nvSpPr>
        <p:spPr>
          <a:xfrm>
            <a:off x="12700" y="12700"/>
            <a:ext cx="8890000" cy="107722"/>
          </a:xfrm>
          <a:prstGeom prst="rect">
            <a:avLst/>
          </a:prstGeom>
          <a:noFill/>
        </p:spPr>
        <p:txBody>
          <a:bodyPr vert="horz" rtlCol="0">
            <a:spAutoFit/>
          </a:bodyPr>
          <a:lstStyle/>
          <a:p>
            <a:r>
              <a:rPr lang="pt-BR" sz="100" dirty="0">
                <a:solidFill>
                  <a:srgbClr val="FFFFFF">
                    <a:alpha val="0"/>
                  </a:srgbClr>
                </a:solidFill>
              </a:rPr>
              <a:t>overall_1_132347339134864458 columns_1_132347339134864458 </a:t>
            </a:r>
          </a:p>
        </p:txBody>
      </p:sp>
      <p:sp>
        <p:nvSpPr>
          <p:cNvPr id="15" name="Rectangle 14"/>
          <p:cNvSpPr/>
          <p:nvPr/>
        </p:nvSpPr>
        <p:spPr>
          <a:xfrm rot="16200000">
            <a:off x="504012" y="2221168"/>
            <a:ext cx="1956963" cy="770562"/>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b="1" dirty="0"/>
              <a:t>Vivienda VIS</a:t>
            </a:r>
          </a:p>
        </p:txBody>
      </p:sp>
      <p:sp>
        <p:nvSpPr>
          <p:cNvPr id="16" name="Rectangle 15"/>
          <p:cNvSpPr/>
          <p:nvPr/>
        </p:nvSpPr>
        <p:spPr>
          <a:xfrm rot="16200000">
            <a:off x="504012" y="4520420"/>
            <a:ext cx="1956963" cy="770562"/>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b="1" dirty="0"/>
              <a:t>Vivienda No VIS</a:t>
            </a:r>
          </a:p>
        </p:txBody>
      </p:sp>
      <p:grpSp>
        <p:nvGrpSpPr>
          <p:cNvPr id="20" name="Group 19"/>
          <p:cNvGrpSpPr/>
          <p:nvPr/>
        </p:nvGrpSpPr>
        <p:grpSpPr>
          <a:xfrm>
            <a:off x="1097211" y="1621716"/>
            <a:ext cx="9120131" cy="2712396"/>
            <a:chOff x="1832121" y="1449965"/>
            <a:chExt cx="9120131" cy="2894661"/>
          </a:xfrm>
        </p:grpSpPr>
        <p:sp>
          <p:nvSpPr>
            <p:cNvPr id="3" name="Rectangle 2"/>
            <p:cNvSpPr/>
            <p:nvPr/>
          </p:nvSpPr>
          <p:spPr>
            <a:xfrm>
              <a:off x="8858311" y="3806002"/>
              <a:ext cx="2093941" cy="538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3" name="TextBox 12"/>
            <p:cNvSpPr txBox="1"/>
            <p:nvPr/>
          </p:nvSpPr>
          <p:spPr>
            <a:xfrm>
              <a:off x="2759433" y="1449965"/>
              <a:ext cx="3054849" cy="261610"/>
            </a:xfrm>
            <a:prstGeom prst="rect">
              <a:avLst/>
            </a:prstGeom>
            <a:noFill/>
          </p:spPr>
          <p:txBody>
            <a:bodyPr wrap="square" rtlCol="0">
              <a:spAutoFit/>
            </a:bodyPr>
            <a:lstStyle/>
            <a:p>
              <a:r>
                <a:rPr lang="es-CO" sz="1050" b="1" dirty="0">
                  <a:latin typeface="Arial" panose="020B0604020202020204" pitchFamily="34" charset="0"/>
                  <a:cs typeface="Arial" panose="020B0604020202020204" pitchFamily="34" charset="0"/>
                </a:rPr>
                <a:t>Ventas por mes (VIS)</a:t>
              </a:r>
            </a:p>
          </p:txBody>
        </p:sp>
        <p:sp>
          <p:nvSpPr>
            <p:cNvPr id="14" name="TextBox 13"/>
            <p:cNvSpPr txBox="1"/>
            <p:nvPr/>
          </p:nvSpPr>
          <p:spPr>
            <a:xfrm>
              <a:off x="2759433" y="3786303"/>
              <a:ext cx="3054849" cy="261610"/>
            </a:xfrm>
            <a:prstGeom prst="rect">
              <a:avLst/>
            </a:prstGeom>
            <a:noFill/>
          </p:spPr>
          <p:txBody>
            <a:bodyPr wrap="square" rtlCol="0">
              <a:spAutoFit/>
            </a:bodyPr>
            <a:lstStyle/>
            <a:p>
              <a:r>
                <a:rPr lang="es-CO" sz="1050" b="1" dirty="0">
                  <a:latin typeface="Arial" panose="020B0604020202020204" pitchFamily="34" charset="0"/>
                  <a:cs typeface="Arial" panose="020B0604020202020204" pitchFamily="34" charset="0"/>
                </a:rPr>
                <a:t>Ventas por mes (No VIS)</a:t>
              </a:r>
            </a:p>
          </p:txBody>
        </p:sp>
        <p:cxnSp>
          <p:nvCxnSpPr>
            <p:cNvPr id="18" name="Straight Connector 17"/>
            <p:cNvCxnSpPr/>
            <p:nvPr/>
          </p:nvCxnSpPr>
          <p:spPr>
            <a:xfrm>
              <a:off x="1832121" y="3711975"/>
              <a:ext cx="9120131" cy="4349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17" name="TextBox 12">
            <a:extLst>
              <a:ext uri="{FF2B5EF4-FFF2-40B4-BE49-F238E27FC236}">
                <a16:creationId xmlns:a16="http://schemas.microsoft.com/office/drawing/2014/main" id="{3EBF823D-21F4-4127-98B4-2571F9E0C7AA}"/>
              </a:ext>
            </a:extLst>
          </p:cNvPr>
          <p:cNvSpPr txBox="1"/>
          <p:nvPr/>
        </p:nvSpPr>
        <p:spPr>
          <a:xfrm rot="16200000">
            <a:off x="1753009" y="2538311"/>
            <a:ext cx="796944" cy="253916"/>
          </a:xfrm>
          <a:prstGeom prst="rect">
            <a:avLst/>
          </a:prstGeom>
          <a:noFill/>
        </p:spPr>
        <p:txBody>
          <a:bodyPr wrap="square" rtlCol="0">
            <a:spAutoFit/>
          </a:bodyPr>
          <a:lstStyle/>
          <a:p>
            <a:r>
              <a:rPr lang="es-CO" sz="1050" b="1" dirty="0">
                <a:latin typeface="Arial" panose="020B0604020202020204" pitchFamily="34" charset="0"/>
                <a:cs typeface="Arial" panose="020B0604020202020204" pitchFamily="34" charset="0"/>
              </a:rPr>
              <a:t>Unidades</a:t>
            </a:r>
          </a:p>
        </p:txBody>
      </p:sp>
      <p:sp>
        <p:nvSpPr>
          <p:cNvPr id="19" name="TextBox 12">
            <a:extLst>
              <a:ext uri="{FF2B5EF4-FFF2-40B4-BE49-F238E27FC236}">
                <a16:creationId xmlns:a16="http://schemas.microsoft.com/office/drawing/2014/main" id="{27236945-E8D5-44A8-963D-3A4F1DC0FDDD}"/>
              </a:ext>
            </a:extLst>
          </p:cNvPr>
          <p:cNvSpPr txBox="1"/>
          <p:nvPr/>
        </p:nvSpPr>
        <p:spPr>
          <a:xfrm rot="16200000">
            <a:off x="1753009" y="4731120"/>
            <a:ext cx="796944" cy="253916"/>
          </a:xfrm>
          <a:prstGeom prst="rect">
            <a:avLst/>
          </a:prstGeom>
          <a:noFill/>
        </p:spPr>
        <p:txBody>
          <a:bodyPr wrap="square" rtlCol="0">
            <a:spAutoFit/>
          </a:bodyPr>
          <a:lstStyle/>
          <a:p>
            <a:r>
              <a:rPr lang="es-CO" sz="1050" b="1" dirty="0">
                <a:latin typeface="Arial" panose="020B0604020202020204" pitchFamily="34" charset="0"/>
                <a:cs typeface="Arial" panose="020B0604020202020204" pitchFamily="34" charset="0"/>
              </a:rPr>
              <a:t>Unidades</a:t>
            </a:r>
          </a:p>
        </p:txBody>
      </p:sp>
      <p:pic>
        <p:nvPicPr>
          <p:cNvPr id="9" name="Imagen 8">
            <a:extLst>
              <a:ext uri="{FF2B5EF4-FFF2-40B4-BE49-F238E27FC236}">
                <a16:creationId xmlns:a16="http://schemas.microsoft.com/office/drawing/2014/main" id="{F4235CFE-C86F-464C-A818-1BDD3099364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78439" y="1811643"/>
            <a:ext cx="8109899" cy="1900760"/>
          </a:xfrm>
          <a:prstGeom prst="rect">
            <a:avLst/>
          </a:prstGeom>
        </p:spPr>
      </p:pic>
      <p:pic>
        <p:nvPicPr>
          <p:cNvPr id="11" name="Imagen 10">
            <a:extLst>
              <a:ext uri="{FF2B5EF4-FFF2-40B4-BE49-F238E27FC236}">
                <a16:creationId xmlns:a16="http://schemas.microsoft.com/office/drawing/2014/main" id="{511FC3A5-4596-43B9-AED2-B6A1931A8B9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78440" y="4093311"/>
            <a:ext cx="8006204" cy="2020837"/>
          </a:xfrm>
          <a:prstGeom prst="rect">
            <a:avLst/>
          </a:prstGeom>
        </p:spPr>
      </p:pic>
      <p:sp>
        <p:nvSpPr>
          <p:cNvPr id="21" name="Marcador de número de diapositiva 3">
            <a:extLst>
              <a:ext uri="{FF2B5EF4-FFF2-40B4-BE49-F238E27FC236}">
                <a16:creationId xmlns:a16="http://schemas.microsoft.com/office/drawing/2014/main" id="{978F41CD-12C4-4AEB-8155-E52387A213FF}"/>
              </a:ext>
            </a:extLst>
          </p:cNvPr>
          <p:cNvSpPr txBox="1">
            <a:spLocks/>
          </p:cNvSpPr>
          <p:nvPr/>
        </p:nvSpPr>
        <p:spPr>
          <a:xfrm>
            <a:off x="11713935" y="6476271"/>
            <a:ext cx="478065" cy="381729"/>
          </a:xfrm>
          <a:prstGeom prst="rect">
            <a:avLst/>
          </a:prstGeom>
        </p:spPr>
        <p:txBody>
          <a:bodyPr vert="horz" lIns="91440" tIns="45720" rIns="91440" bIns="45720" rtlCol="0" anchor="ctr"/>
          <a:lstStyle>
            <a:defPPr>
              <a:defRPr lang="es-CO"/>
            </a:defPPr>
            <a:lvl1pPr marL="0" algn="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A44413C3-9E65-4F41-9405-A6ACFE7044BE}" type="slidenum">
              <a:rPr lang="es-CO" smtClean="0">
                <a:solidFill>
                  <a:schemeClr val="tx1"/>
                </a:solidFill>
                <a:latin typeface="Calibri" panose="020F0502020204030204"/>
              </a:rPr>
              <a:pPr>
                <a:defRPr/>
              </a:pPr>
              <a:t>8</a:t>
            </a:fld>
            <a:endParaRPr lang="es-CO" dirty="0">
              <a:solidFill>
                <a:schemeClr val="tx1"/>
              </a:solidFill>
              <a:latin typeface="Calibri" panose="020F0502020204030204"/>
            </a:endParaRPr>
          </a:p>
        </p:txBody>
      </p:sp>
    </p:spTree>
    <p:extLst>
      <p:ext uri="{BB962C8B-B14F-4D97-AF65-F5344CB8AC3E}">
        <p14:creationId xmlns:p14="http://schemas.microsoft.com/office/powerpoint/2010/main" val="3114342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F6CE41A-CEAA-48AB-B1EC-13571E61172F}"/>
              </a:ext>
            </a:extLst>
          </p:cNvPr>
          <p:cNvSpPr txBox="1"/>
          <p:nvPr/>
        </p:nvSpPr>
        <p:spPr>
          <a:xfrm>
            <a:off x="14990" y="14992"/>
            <a:ext cx="12192000" cy="492443"/>
          </a:xfrm>
          <a:prstGeom prst="rect">
            <a:avLst/>
          </a:prstGeom>
          <a:noFill/>
        </p:spPr>
        <p:txBody>
          <a:bodyPr wrap="square" rtlCol="0">
            <a:spAutoFit/>
          </a:bodyPr>
          <a:lstStyle/>
          <a:p>
            <a:pPr algn="ctr"/>
            <a:r>
              <a:rPr lang="es-ES" sz="2600" b="1" dirty="0"/>
              <a:t>Evolución de las Ventas Nacional (Acumulado Últimos 12 meses)</a:t>
            </a:r>
          </a:p>
        </p:txBody>
      </p:sp>
      <p:sp>
        <p:nvSpPr>
          <p:cNvPr id="12" name="Marcador de número de diapositiva 3">
            <a:extLst>
              <a:ext uri="{FF2B5EF4-FFF2-40B4-BE49-F238E27FC236}">
                <a16:creationId xmlns:a16="http://schemas.microsoft.com/office/drawing/2014/main" id="{A287B811-1AA0-4686-BF64-3159C0FE4ADF}"/>
              </a:ext>
            </a:extLst>
          </p:cNvPr>
          <p:cNvSpPr>
            <a:spLocks noGrp="1"/>
          </p:cNvSpPr>
          <p:nvPr>
            <p:ph type="sldNum" sz="quarter" idx="12"/>
          </p:nvPr>
        </p:nvSpPr>
        <p:spPr>
          <a:xfrm>
            <a:off x="11713935" y="6476271"/>
            <a:ext cx="478065" cy="38172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s-CO" sz="1200" b="1"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9" name="6 Rectángulo">
            <a:extLst>
              <a:ext uri="{FF2B5EF4-FFF2-40B4-BE49-F238E27FC236}">
                <a16:creationId xmlns:a16="http://schemas.microsoft.com/office/drawing/2014/main" id="{95167AB1-9C60-4BFD-AA6A-5C280D394840}"/>
              </a:ext>
            </a:extLst>
          </p:cNvPr>
          <p:cNvSpPr/>
          <p:nvPr/>
        </p:nvSpPr>
        <p:spPr>
          <a:xfrm>
            <a:off x="704626" y="5792091"/>
            <a:ext cx="11009309" cy="646331"/>
          </a:xfrm>
          <a:prstGeom prst="rect">
            <a:avLst/>
          </a:prstGeom>
        </p:spPr>
        <p:txBody>
          <a:bodyPr wrap="square">
            <a:spAutoFit/>
          </a:bodyPr>
          <a:lstStyle/>
          <a:p>
            <a:r>
              <a:rPr lang="es-CO" sz="1200" dirty="0"/>
              <a:t>Incluye Bogotá, </a:t>
            </a:r>
            <a:r>
              <a:rPr lang="es-CO" sz="1200" dirty="0" err="1"/>
              <a:t>Medellin</a:t>
            </a:r>
            <a:r>
              <a:rPr lang="es-CO" sz="1200" dirty="0"/>
              <a:t>, Cali, Barranquilla, Cartagena, Santa Marta, Villavicencio y </a:t>
            </a:r>
            <a:r>
              <a:rPr lang="es-CO" sz="1200" dirty="0" err="1"/>
              <a:t>Area</a:t>
            </a:r>
            <a:r>
              <a:rPr lang="es-CO" sz="1200" dirty="0"/>
              <a:t> Campestre y Girardot y </a:t>
            </a:r>
            <a:r>
              <a:rPr lang="es-CO" sz="1200" dirty="0" err="1"/>
              <a:t>Alr</a:t>
            </a:r>
            <a:r>
              <a:rPr lang="es-CO" sz="1200" dirty="0"/>
              <a:t>. con municipios aledaños y áreas Metropolitanas. </a:t>
            </a:r>
          </a:p>
          <a:p>
            <a:r>
              <a:rPr lang="es-CO" sz="1200" dirty="0"/>
              <a:t>Excluye Bucaramanga . Seguimiento iniciado en el 2011</a:t>
            </a:r>
          </a:p>
          <a:p>
            <a:r>
              <a:rPr lang="es-CO" sz="1200" dirty="0"/>
              <a:t> Deflactado por IPC Nacional. Pesos constantes 2020</a:t>
            </a:r>
          </a:p>
        </p:txBody>
      </p:sp>
      <p:pic>
        <p:nvPicPr>
          <p:cNvPr id="3" name="Imagen 2">
            <a:extLst>
              <a:ext uri="{FF2B5EF4-FFF2-40B4-BE49-F238E27FC236}">
                <a16:creationId xmlns:a16="http://schemas.microsoft.com/office/drawing/2014/main" id="{EE327B4A-4A65-411F-B154-572F7BF5C213}"/>
              </a:ext>
            </a:extLst>
          </p:cNvPr>
          <p:cNvPicPr>
            <a:picLocks noChangeAspect="1"/>
          </p:cNvPicPr>
          <p:nvPr/>
        </p:nvPicPr>
        <p:blipFill>
          <a:blip r:embed="rId3"/>
          <a:stretch>
            <a:fillRect/>
          </a:stretch>
        </p:blipFill>
        <p:spPr>
          <a:xfrm>
            <a:off x="838850" y="1610687"/>
            <a:ext cx="5327058" cy="3712858"/>
          </a:xfrm>
          <a:prstGeom prst="rect">
            <a:avLst/>
          </a:prstGeom>
        </p:spPr>
      </p:pic>
      <p:pic>
        <p:nvPicPr>
          <p:cNvPr id="5" name="Imagen 4">
            <a:extLst>
              <a:ext uri="{FF2B5EF4-FFF2-40B4-BE49-F238E27FC236}">
                <a16:creationId xmlns:a16="http://schemas.microsoft.com/office/drawing/2014/main" id="{110C536E-0709-4B4E-AC09-A771F40C4860}"/>
              </a:ext>
            </a:extLst>
          </p:cNvPr>
          <p:cNvPicPr>
            <a:picLocks noChangeAspect="1"/>
          </p:cNvPicPr>
          <p:nvPr/>
        </p:nvPicPr>
        <p:blipFill>
          <a:blip r:embed="rId4"/>
          <a:stretch>
            <a:fillRect/>
          </a:stretch>
        </p:blipFill>
        <p:spPr>
          <a:xfrm>
            <a:off x="6308521" y="1610687"/>
            <a:ext cx="5528346" cy="3712858"/>
          </a:xfrm>
          <a:prstGeom prst="rect">
            <a:avLst/>
          </a:prstGeom>
        </p:spPr>
      </p:pic>
      <p:pic>
        <p:nvPicPr>
          <p:cNvPr id="6" name="Imagen 5">
            <a:extLst>
              <a:ext uri="{FF2B5EF4-FFF2-40B4-BE49-F238E27FC236}">
                <a16:creationId xmlns:a16="http://schemas.microsoft.com/office/drawing/2014/main" id="{7B4AF6CD-5B02-46B2-AB15-DCAA67A581F9}"/>
              </a:ext>
            </a:extLst>
          </p:cNvPr>
          <p:cNvPicPr>
            <a:picLocks noChangeAspect="1"/>
          </p:cNvPicPr>
          <p:nvPr/>
        </p:nvPicPr>
        <p:blipFill>
          <a:blip r:embed="rId5"/>
          <a:stretch>
            <a:fillRect/>
          </a:stretch>
        </p:blipFill>
        <p:spPr>
          <a:xfrm>
            <a:off x="6381489" y="1120117"/>
            <a:ext cx="1543050" cy="828675"/>
          </a:xfrm>
          <a:prstGeom prst="rect">
            <a:avLst/>
          </a:prstGeom>
        </p:spPr>
      </p:pic>
    </p:spTree>
    <p:extLst>
      <p:ext uri="{BB962C8B-B14F-4D97-AF65-F5344CB8AC3E}">
        <p14:creationId xmlns:p14="http://schemas.microsoft.com/office/powerpoint/2010/main" val="3728766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F6CE41A-CEAA-48AB-B1EC-13571E61172F}"/>
              </a:ext>
            </a:extLst>
          </p:cNvPr>
          <p:cNvSpPr txBox="1"/>
          <p:nvPr/>
        </p:nvSpPr>
        <p:spPr>
          <a:xfrm>
            <a:off x="14990" y="14992"/>
            <a:ext cx="12192000" cy="492443"/>
          </a:xfrm>
          <a:prstGeom prst="rect">
            <a:avLst/>
          </a:prstGeom>
          <a:noFill/>
        </p:spPr>
        <p:txBody>
          <a:bodyPr wrap="square" rtlCol="0">
            <a:spAutoFit/>
          </a:bodyPr>
          <a:lstStyle/>
          <a:p>
            <a:pPr algn="ctr"/>
            <a:r>
              <a:rPr lang="es-ES" sz="2600" b="1" dirty="0"/>
              <a:t>Evolución de las Ventas Nacional (Acumulado Últimos 12 meses)</a:t>
            </a:r>
          </a:p>
        </p:txBody>
      </p:sp>
      <p:sp>
        <p:nvSpPr>
          <p:cNvPr id="12" name="Marcador de número de diapositiva 3">
            <a:extLst>
              <a:ext uri="{FF2B5EF4-FFF2-40B4-BE49-F238E27FC236}">
                <a16:creationId xmlns:a16="http://schemas.microsoft.com/office/drawing/2014/main" id="{A287B811-1AA0-4686-BF64-3159C0FE4ADF}"/>
              </a:ext>
            </a:extLst>
          </p:cNvPr>
          <p:cNvSpPr>
            <a:spLocks noGrp="1"/>
          </p:cNvSpPr>
          <p:nvPr>
            <p:ph type="sldNum" sz="quarter" idx="12"/>
          </p:nvPr>
        </p:nvSpPr>
        <p:spPr>
          <a:xfrm>
            <a:off x="11713935" y="6476271"/>
            <a:ext cx="478065" cy="38172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s-CO" sz="1200" b="1"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21" name="6 Rectángulo">
            <a:extLst>
              <a:ext uri="{FF2B5EF4-FFF2-40B4-BE49-F238E27FC236}">
                <a16:creationId xmlns:a16="http://schemas.microsoft.com/office/drawing/2014/main" id="{662325FF-E646-404C-ABFF-F6D548BD237F}"/>
              </a:ext>
            </a:extLst>
          </p:cNvPr>
          <p:cNvSpPr/>
          <p:nvPr/>
        </p:nvSpPr>
        <p:spPr>
          <a:xfrm>
            <a:off x="834622" y="5977057"/>
            <a:ext cx="11009309" cy="646331"/>
          </a:xfrm>
          <a:prstGeom prst="rect">
            <a:avLst/>
          </a:prstGeom>
        </p:spPr>
        <p:txBody>
          <a:bodyPr wrap="square">
            <a:spAutoFit/>
          </a:bodyPr>
          <a:lstStyle/>
          <a:p>
            <a:r>
              <a:rPr lang="es-CO" sz="1200" dirty="0"/>
              <a:t>Incluye Bogotá, </a:t>
            </a:r>
            <a:r>
              <a:rPr lang="es-CO" sz="1200" dirty="0" err="1"/>
              <a:t>Medellin</a:t>
            </a:r>
            <a:r>
              <a:rPr lang="es-CO" sz="1200" dirty="0"/>
              <a:t>, Cali, Barranquilla, Cartagena, Santa Marta, Villavicencio y </a:t>
            </a:r>
            <a:r>
              <a:rPr lang="es-CO" sz="1200" dirty="0" err="1"/>
              <a:t>Area</a:t>
            </a:r>
            <a:r>
              <a:rPr lang="es-CO" sz="1200" dirty="0"/>
              <a:t> Campestre y Girardot y </a:t>
            </a:r>
            <a:r>
              <a:rPr lang="es-CO" sz="1200" dirty="0" err="1"/>
              <a:t>Alr</a:t>
            </a:r>
            <a:r>
              <a:rPr lang="es-CO" sz="1200" dirty="0"/>
              <a:t>. con municipios aledaños y áreas Metropolitanas. </a:t>
            </a:r>
          </a:p>
          <a:p>
            <a:r>
              <a:rPr lang="es-CO" sz="1200" dirty="0"/>
              <a:t>Excluye Bucaramanga . Seguimiento iniciado en el 2011</a:t>
            </a:r>
          </a:p>
          <a:p>
            <a:r>
              <a:rPr lang="es-CO" sz="1200" dirty="0"/>
              <a:t> Deflactado por IPC Nacional. Pesos constantes 2020</a:t>
            </a:r>
          </a:p>
        </p:txBody>
      </p:sp>
      <p:pic>
        <p:nvPicPr>
          <p:cNvPr id="3" name="Imagen 2">
            <a:extLst>
              <a:ext uri="{FF2B5EF4-FFF2-40B4-BE49-F238E27FC236}">
                <a16:creationId xmlns:a16="http://schemas.microsoft.com/office/drawing/2014/main" id="{52D019A4-1D9F-4D5B-A81E-D06556F7A322}"/>
              </a:ext>
            </a:extLst>
          </p:cNvPr>
          <p:cNvPicPr>
            <a:picLocks noChangeAspect="1"/>
          </p:cNvPicPr>
          <p:nvPr/>
        </p:nvPicPr>
        <p:blipFill>
          <a:blip r:embed="rId3"/>
          <a:stretch>
            <a:fillRect/>
          </a:stretch>
        </p:blipFill>
        <p:spPr>
          <a:xfrm>
            <a:off x="6632623" y="624819"/>
            <a:ext cx="5211308" cy="2585491"/>
          </a:xfrm>
          <a:prstGeom prst="rect">
            <a:avLst/>
          </a:prstGeom>
        </p:spPr>
      </p:pic>
      <p:pic>
        <p:nvPicPr>
          <p:cNvPr id="4" name="Imagen 3">
            <a:extLst>
              <a:ext uri="{FF2B5EF4-FFF2-40B4-BE49-F238E27FC236}">
                <a16:creationId xmlns:a16="http://schemas.microsoft.com/office/drawing/2014/main" id="{C3D3CCC8-00C2-42A0-BDB6-CE42AFB7E9D4}"/>
              </a:ext>
            </a:extLst>
          </p:cNvPr>
          <p:cNvPicPr>
            <a:picLocks noChangeAspect="1"/>
          </p:cNvPicPr>
          <p:nvPr/>
        </p:nvPicPr>
        <p:blipFill>
          <a:blip r:embed="rId4"/>
          <a:stretch>
            <a:fillRect/>
          </a:stretch>
        </p:blipFill>
        <p:spPr>
          <a:xfrm>
            <a:off x="6788827" y="3405025"/>
            <a:ext cx="5055104" cy="2649362"/>
          </a:xfrm>
          <a:prstGeom prst="rect">
            <a:avLst/>
          </a:prstGeom>
        </p:spPr>
      </p:pic>
      <p:pic>
        <p:nvPicPr>
          <p:cNvPr id="5" name="Imagen 4">
            <a:extLst>
              <a:ext uri="{FF2B5EF4-FFF2-40B4-BE49-F238E27FC236}">
                <a16:creationId xmlns:a16="http://schemas.microsoft.com/office/drawing/2014/main" id="{9B8BDF66-54DE-4CDF-AD60-0345A50A9835}"/>
              </a:ext>
            </a:extLst>
          </p:cNvPr>
          <p:cNvPicPr>
            <a:picLocks noChangeAspect="1"/>
          </p:cNvPicPr>
          <p:nvPr/>
        </p:nvPicPr>
        <p:blipFill>
          <a:blip r:embed="rId5"/>
          <a:stretch>
            <a:fillRect/>
          </a:stretch>
        </p:blipFill>
        <p:spPr>
          <a:xfrm>
            <a:off x="542684" y="608193"/>
            <a:ext cx="5726880" cy="2719502"/>
          </a:xfrm>
          <a:prstGeom prst="rect">
            <a:avLst/>
          </a:prstGeom>
        </p:spPr>
      </p:pic>
      <p:pic>
        <p:nvPicPr>
          <p:cNvPr id="6" name="Imagen 5">
            <a:extLst>
              <a:ext uri="{FF2B5EF4-FFF2-40B4-BE49-F238E27FC236}">
                <a16:creationId xmlns:a16="http://schemas.microsoft.com/office/drawing/2014/main" id="{F625D425-B3B7-4327-AF9C-F22722040482}"/>
              </a:ext>
            </a:extLst>
          </p:cNvPr>
          <p:cNvPicPr>
            <a:picLocks noChangeAspect="1"/>
          </p:cNvPicPr>
          <p:nvPr/>
        </p:nvPicPr>
        <p:blipFill>
          <a:blip r:embed="rId6"/>
          <a:stretch>
            <a:fillRect/>
          </a:stretch>
        </p:blipFill>
        <p:spPr>
          <a:xfrm>
            <a:off x="706334" y="3428453"/>
            <a:ext cx="5632942" cy="2605445"/>
          </a:xfrm>
          <a:prstGeom prst="rect">
            <a:avLst/>
          </a:prstGeom>
        </p:spPr>
      </p:pic>
      <p:pic>
        <p:nvPicPr>
          <p:cNvPr id="7" name="Imagen 6">
            <a:extLst>
              <a:ext uri="{FF2B5EF4-FFF2-40B4-BE49-F238E27FC236}">
                <a16:creationId xmlns:a16="http://schemas.microsoft.com/office/drawing/2014/main" id="{0F1F30CB-3AE6-486E-B4F3-6C150C425A7A}"/>
              </a:ext>
            </a:extLst>
          </p:cNvPr>
          <p:cNvPicPr>
            <a:picLocks noChangeAspect="1"/>
          </p:cNvPicPr>
          <p:nvPr/>
        </p:nvPicPr>
        <p:blipFill>
          <a:blip r:embed="rId7"/>
          <a:stretch>
            <a:fillRect/>
          </a:stretch>
        </p:blipFill>
        <p:spPr>
          <a:xfrm>
            <a:off x="1146758" y="1079364"/>
            <a:ext cx="1543050" cy="838200"/>
          </a:xfrm>
          <a:prstGeom prst="rect">
            <a:avLst/>
          </a:prstGeom>
        </p:spPr>
      </p:pic>
      <p:pic>
        <p:nvPicPr>
          <p:cNvPr id="8" name="Imagen 7">
            <a:extLst>
              <a:ext uri="{FF2B5EF4-FFF2-40B4-BE49-F238E27FC236}">
                <a16:creationId xmlns:a16="http://schemas.microsoft.com/office/drawing/2014/main" id="{495D3F45-EC5C-4EC8-A886-1CB0B3BF9567}"/>
              </a:ext>
            </a:extLst>
          </p:cNvPr>
          <p:cNvPicPr>
            <a:picLocks noChangeAspect="1"/>
          </p:cNvPicPr>
          <p:nvPr/>
        </p:nvPicPr>
        <p:blipFill>
          <a:blip r:embed="rId8"/>
          <a:stretch>
            <a:fillRect/>
          </a:stretch>
        </p:blipFill>
        <p:spPr>
          <a:xfrm>
            <a:off x="1331315" y="3504143"/>
            <a:ext cx="1543050" cy="962025"/>
          </a:xfrm>
          <a:prstGeom prst="rect">
            <a:avLst/>
          </a:prstGeom>
        </p:spPr>
      </p:pic>
    </p:spTree>
    <p:extLst>
      <p:ext uri="{BB962C8B-B14F-4D97-AF65-F5344CB8AC3E}">
        <p14:creationId xmlns:p14="http://schemas.microsoft.com/office/powerpoint/2010/main" val="3683715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F6CE41A-CEAA-48AB-B1EC-13571E61172F}"/>
              </a:ext>
            </a:extLst>
          </p:cNvPr>
          <p:cNvSpPr txBox="1"/>
          <p:nvPr/>
        </p:nvSpPr>
        <p:spPr>
          <a:xfrm>
            <a:off x="14990" y="14992"/>
            <a:ext cx="12192000" cy="492443"/>
          </a:xfrm>
          <a:prstGeom prst="rect">
            <a:avLst/>
          </a:prstGeom>
          <a:noFill/>
        </p:spPr>
        <p:txBody>
          <a:bodyPr wrap="square" rtlCol="0">
            <a:spAutoFit/>
          </a:bodyPr>
          <a:lstStyle/>
          <a:p>
            <a:pPr algn="ctr"/>
            <a:r>
              <a:rPr lang="es-ES" sz="2600" b="1" dirty="0"/>
              <a:t>Participación Ventas VIS sobre el Total</a:t>
            </a:r>
          </a:p>
        </p:txBody>
      </p:sp>
      <p:sp>
        <p:nvSpPr>
          <p:cNvPr id="12" name="Marcador de número de diapositiva 3">
            <a:extLst>
              <a:ext uri="{FF2B5EF4-FFF2-40B4-BE49-F238E27FC236}">
                <a16:creationId xmlns:a16="http://schemas.microsoft.com/office/drawing/2014/main" id="{A287B811-1AA0-4686-BF64-3159C0FE4ADF}"/>
              </a:ext>
            </a:extLst>
          </p:cNvPr>
          <p:cNvSpPr>
            <a:spLocks noGrp="1"/>
          </p:cNvSpPr>
          <p:nvPr>
            <p:ph type="sldNum" sz="quarter" idx="12"/>
          </p:nvPr>
        </p:nvSpPr>
        <p:spPr>
          <a:xfrm>
            <a:off x="11713935" y="6476271"/>
            <a:ext cx="478065" cy="38172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s-CO" sz="1200" b="1"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21" name="6 Rectángulo">
            <a:extLst>
              <a:ext uri="{FF2B5EF4-FFF2-40B4-BE49-F238E27FC236}">
                <a16:creationId xmlns:a16="http://schemas.microsoft.com/office/drawing/2014/main" id="{662325FF-E646-404C-ABFF-F6D548BD237F}"/>
              </a:ext>
            </a:extLst>
          </p:cNvPr>
          <p:cNvSpPr/>
          <p:nvPr/>
        </p:nvSpPr>
        <p:spPr>
          <a:xfrm>
            <a:off x="532618" y="5591164"/>
            <a:ext cx="11009309" cy="646331"/>
          </a:xfrm>
          <a:prstGeom prst="rect">
            <a:avLst/>
          </a:prstGeom>
        </p:spPr>
        <p:txBody>
          <a:bodyPr wrap="square">
            <a:spAutoFit/>
          </a:bodyPr>
          <a:lstStyle/>
          <a:p>
            <a:r>
              <a:rPr lang="es-CO" sz="1200" dirty="0"/>
              <a:t>Incluye Bogotá, </a:t>
            </a:r>
            <a:r>
              <a:rPr lang="es-CO" sz="1200" dirty="0" err="1"/>
              <a:t>Medellin</a:t>
            </a:r>
            <a:r>
              <a:rPr lang="es-CO" sz="1200" dirty="0"/>
              <a:t>, Cali, Barranquilla, Cartagena, Santa Marta, Villavicencio y </a:t>
            </a:r>
            <a:r>
              <a:rPr lang="es-CO" sz="1200" dirty="0" err="1"/>
              <a:t>Area</a:t>
            </a:r>
            <a:r>
              <a:rPr lang="es-CO" sz="1200" dirty="0"/>
              <a:t> Campestre y Girardot y </a:t>
            </a:r>
            <a:r>
              <a:rPr lang="es-CO" sz="1200" dirty="0" err="1"/>
              <a:t>Alr</a:t>
            </a:r>
            <a:r>
              <a:rPr lang="es-CO" sz="1200" dirty="0"/>
              <a:t>. con municipios aledaños y áreas Metropolitanas. </a:t>
            </a:r>
          </a:p>
          <a:p>
            <a:r>
              <a:rPr lang="es-CO" sz="1200" dirty="0"/>
              <a:t>Excluye Bucaramanga . Seguimiento iniciado en el 2011</a:t>
            </a:r>
          </a:p>
          <a:p>
            <a:r>
              <a:rPr lang="es-CO" sz="1200" dirty="0"/>
              <a:t> </a:t>
            </a:r>
          </a:p>
        </p:txBody>
      </p:sp>
      <p:pic>
        <p:nvPicPr>
          <p:cNvPr id="9" name="Imagen 8">
            <a:extLst>
              <a:ext uri="{FF2B5EF4-FFF2-40B4-BE49-F238E27FC236}">
                <a16:creationId xmlns:a16="http://schemas.microsoft.com/office/drawing/2014/main" id="{45DE8861-6D89-47AF-8E83-D5BF4E7B7DBE}"/>
              </a:ext>
            </a:extLst>
          </p:cNvPr>
          <p:cNvPicPr>
            <a:picLocks noChangeAspect="1"/>
          </p:cNvPicPr>
          <p:nvPr/>
        </p:nvPicPr>
        <p:blipFill>
          <a:blip r:embed="rId3"/>
          <a:stretch>
            <a:fillRect/>
          </a:stretch>
        </p:blipFill>
        <p:spPr>
          <a:xfrm>
            <a:off x="6878972" y="1191238"/>
            <a:ext cx="5049649" cy="3650010"/>
          </a:xfrm>
          <a:prstGeom prst="rect">
            <a:avLst/>
          </a:prstGeom>
        </p:spPr>
      </p:pic>
      <p:pic>
        <p:nvPicPr>
          <p:cNvPr id="10" name="Imagen 9">
            <a:extLst>
              <a:ext uri="{FF2B5EF4-FFF2-40B4-BE49-F238E27FC236}">
                <a16:creationId xmlns:a16="http://schemas.microsoft.com/office/drawing/2014/main" id="{E8768615-719E-4A33-B1AC-98BC109286BA}"/>
              </a:ext>
            </a:extLst>
          </p:cNvPr>
          <p:cNvPicPr>
            <a:picLocks noChangeAspect="1"/>
          </p:cNvPicPr>
          <p:nvPr/>
        </p:nvPicPr>
        <p:blipFill>
          <a:blip r:embed="rId4"/>
          <a:stretch>
            <a:fillRect/>
          </a:stretch>
        </p:blipFill>
        <p:spPr>
          <a:xfrm>
            <a:off x="263379" y="1280998"/>
            <a:ext cx="6548482" cy="3560249"/>
          </a:xfrm>
          <a:prstGeom prst="rect">
            <a:avLst/>
          </a:prstGeom>
        </p:spPr>
      </p:pic>
    </p:spTree>
    <p:extLst>
      <p:ext uri="{BB962C8B-B14F-4D97-AF65-F5344CB8AC3E}">
        <p14:creationId xmlns:p14="http://schemas.microsoft.com/office/powerpoint/2010/main" val="2184205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F6CE41A-CEAA-48AB-B1EC-13571E61172F}"/>
              </a:ext>
            </a:extLst>
          </p:cNvPr>
          <p:cNvSpPr txBox="1"/>
          <p:nvPr/>
        </p:nvSpPr>
        <p:spPr>
          <a:xfrm>
            <a:off x="14990" y="14992"/>
            <a:ext cx="12192000" cy="438582"/>
          </a:xfrm>
          <a:prstGeom prst="rect">
            <a:avLst/>
          </a:prstGeom>
          <a:noFill/>
        </p:spPr>
        <p:txBody>
          <a:bodyPr wrap="square" rtlCol="0">
            <a:spAutoFit/>
          </a:bodyPr>
          <a:lstStyle/>
          <a:p>
            <a:pPr algn="ctr">
              <a:lnSpc>
                <a:spcPct val="90000"/>
              </a:lnSpc>
              <a:spcBef>
                <a:spcPct val="0"/>
              </a:spcBef>
            </a:pPr>
            <a:r>
              <a:rPr lang="es-CO" sz="2500" b="1" dirty="0"/>
              <a:t>Oferta Número de Proyectos y Unidades disponibles</a:t>
            </a:r>
          </a:p>
        </p:txBody>
      </p:sp>
      <p:sp>
        <p:nvSpPr>
          <p:cNvPr id="12" name="Marcador de número de diapositiva 3">
            <a:extLst>
              <a:ext uri="{FF2B5EF4-FFF2-40B4-BE49-F238E27FC236}">
                <a16:creationId xmlns:a16="http://schemas.microsoft.com/office/drawing/2014/main" id="{A287B811-1AA0-4686-BF64-3159C0FE4ADF}"/>
              </a:ext>
            </a:extLst>
          </p:cNvPr>
          <p:cNvSpPr>
            <a:spLocks noGrp="1"/>
          </p:cNvSpPr>
          <p:nvPr>
            <p:ph type="sldNum" sz="quarter" idx="12"/>
          </p:nvPr>
        </p:nvSpPr>
        <p:spPr>
          <a:xfrm>
            <a:off x="11713935" y="6476271"/>
            <a:ext cx="478065" cy="38172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s-CO" sz="1200" b="1"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pic>
        <p:nvPicPr>
          <p:cNvPr id="6" name="Imagen 5">
            <a:extLst>
              <a:ext uri="{FF2B5EF4-FFF2-40B4-BE49-F238E27FC236}">
                <a16:creationId xmlns:a16="http://schemas.microsoft.com/office/drawing/2014/main" id="{3D27D86F-A0FA-422E-8FF5-B884FFA195C8}"/>
              </a:ext>
            </a:extLst>
          </p:cNvPr>
          <p:cNvPicPr>
            <a:picLocks noChangeAspect="1"/>
          </p:cNvPicPr>
          <p:nvPr/>
        </p:nvPicPr>
        <p:blipFill>
          <a:blip r:embed="rId3"/>
          <a:stretch>
            <a:fillRect/>
          </a:stretch>
        </p:blipFill>
        <p:spPr>
          <a:xfrm>
            <a:off x="6368143" y="565213"/>
            <a:ext cx="5233014" cy="2863787"/>
          </a:xfrm>
          <a:prstGeom prst="rect">
            <a:avLst/>
          </a:prstGeom>
        </p:spPr>
      </p:pic>
      <p:pic>
        <p:nvPicPr>
          <p:cNvPr id="8" name="Imagen 7">
            <a:extLst>
              <a:ext uri="{FF2B5EF4-FFF2-40B4-BE49-F238E27FC236}">
                <a16:creationId xmlns:a16="http://schemas.microsoft.com/office/drawing/2014/main" id="{764A87CD-29A4-4C9E-8511-F42650A233B0}"/>
              </a:ext>
            </a:extLst>
          </p:cNvPr>
          <p:cNvPicPr>
            <a:picLocks noChangeAspect="1"/>
          </p:cNvPicPr>
          <p:nvPr/>
        </p:nvPicPr>
        <p:blipFill>
          <a:blip r:embed="rId4"/>
          <a:stretch>
            <a:fillRect/>
          </a:stretch>
        </p:blipFill>
        <p:spPr>
          <a:xfrm>
            <a:off x="6602219" y="3466849"/>
            <a:ext cx="5111716" cy="2625919"/>
          </a:xfrm>
          <a:prstGeom prst="rect">
            <a:avLst/>
          </a:prstGeom>
        </p:spPr>
      </p:pic>
      <p:pic>
        <p:nvPicPr>
          <p:cNvPr id="9" name="Imagen 8">
            <a:extLst>
              <a:ext uri="{FF2B5EF4-FFF2-40B4-BE49-F238E27FC236}">
                <a16:creationId xmlns:a16="http://schemas.microsoft.com/office/drawing/2014/main" id="{347144AC-8D46-4842-A4AF-AA926267ED41}"/>
              </a:ext>
            </a:extLst>
          </p:cNvPr>
          <p:cNvPicPr>
            <a:picLocks noChangeAspect="1"/>
          </p:cNvPicPr>
          <p:nvPr/>
        </p:nvPicPr>
        <p:blipFill>
          <a:blip r:embed="rId5"/>
          <a:stretch>
            <a:fillRect/>
          </a:stretch>
        </p:blipFill>
        <p:spPr>
          <a:xfrm>
            <a:off x="824206" y="514393"/>
            <a:ext cx="5162938" cy="2836891"/>
          </a:xfrm>
          <a:prstGeom prst="rect">
            <a:avLst/>
          </a:prstGeom>
        </p:spPr>
      </p:pic>
      <p:pic>
        <p:nvPicPr>
          <p:cNvPr id="10" name="Imagen 9">
            <a:extLst>
              <a:ext uri="{FF2B5EF4-FFF2-40B4-BE49-F238E27FC236}">
                <a16:creationId xmlns:a16="http://schemas.microsoft.com/office/drawing/2014/main" id="{41567DF6-0203-463C-B8C5-676C5F41F5C1}"/>
              </a:ext>
            </a:extLst>
          </p:cNvPr>
          <p:cNvPicPr>
            <a:picLocks noChangeAspect="1"/>
          </p:cNvPicPr>
          <p:nvPr/>
        </p:nvPicPr>
        <p:blipFill>
          <a:blip r:embed="rId6"/>
          <a:stretch>
            <a:fillRect/>
          </a:stretch>
        </p:blipFill>
        <p:spPr>
          <a:xfrm>
            <a:off x="590843" y="3351284"/>
            <a:ext cx="5282778" cy="2885114"/>
          </a:xfrm>
          <a:prstGeom prst="rect">
            <a:avLst/>
          </a:prstGeom>
        </p:spPr>
      </p:pic>
      <p:sp>
        <p:nvSpPr>
          <p:cNvPr id="13" name="6 Rectángulo">
            <a:extLst>
              <a:ext uri="{FF2B5EF4-FFF2-40B4-BE49-F238E27FC236}">
                <a16:creationId xmlns:a16="http://schemas.microsoft.com/office/drawing/2014/main" id="{C3DA40D4-9E1A-4309-B788-4BF2C2C2A16C}"/>
              </a:ext>
            </a:extLst>
          </p:cNvPr>
          <p:cNvSpPr/>
          <p:nvPr/>
        </p:nvSpPr>
        <p:spPr>
          <a:xfrm>
            <a:off x="733266" y="6188175"/>
            <a:ext cx="11009309" cy="461665"/>
          </a:xfrm>
          <a:prstGeom prst="rect">
            <a:avLst/>
          </a:prstGeom>
        </p:spPr>
        <p:txBody>
          <a:bodyPr wrap="square">
            <a:spAutoFit/>
          </a:bodyPr>
          <a:lstStyle/>
          <a:p>
            <a:r>
              <a:rPr lang="es-CO" sz="1200" dirty="0"/>
              <a:t>Incluye Bogotá, </a:t>
            </a:r>
            <a:r>
              <a:rPr lang="es-CO" sz="1200" dirty="0" err="1"/>
              <a:t>Medellin</a:t>
            </a:r>
            <a:r>
              <a:rPr lang="es-CO" sz="1200" dirty="0"/>
              <a:t>, Cali, Barranquilla, Cartagena, Santa Marta, Villavicencio y </a:t>
            </a:r>
            <a:r>
              <a:rPr lang="es-CO" sz="1200" dirty="0" err="1"/>
              <a:t>Area</a:t>
            </a:r>
            <a:r>
              <a:rPr lang="es-CO" sz="1200" dirty="0"/>
              <a:t> Campestre y Girardot y </a:t>
            </a:r>
            <a:r>
              <a:rPr lang="es-CO" sz="1200" dirty="0" err="1"/>
              <a:t>Alr</a:t>
            </a:r>
            <a:r>
              <a:rPr lang="es-CO" sz="1200" dirty="0"/>
              <a:t>. con municipios aledaños y áreas Metropolitanas. </a:t>
            </a:r>
          </a:p>
          <a:p>
            <a:r>
              <a:rPr lang="es-CO" sz="1200" dirty="0"/>
              <a:t>Excluye Bucaramanga . Seguimiento iniciado en el 2011 </a:t>
            </a:r>
          </a:p>
        </p:txBody>
      </p:sp>
    </p:spTree>
    <p:extLst>
      <p:ext uri="{BB962C8B-B14F-4D97-AF65-F5344CB8AC3E}">
        <p14:creationId xmlns:p14="http://schemas.microsoft.com/office/powerpoint/2010/main" val="6772954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44413C3-9E65-4F41-9405-A6ACFE7044BE}" type="slidenum">
              <a:rPr lang="es-CO" smtClean="0"/>
              <a:t>13</a:t>
            </a:fld>
            <a:endParaRPr lang="es-CO" dirty="0"/>
          </a:p>
        </p:txBody>
      </p:sp>
      <p:sp>
        <p:nvSpPr>
          <p:cNvPr id="2" name="Title 1"/>
          <p:cNvSpPr>
            <a:spLocks noGrp="1"/>
          </p:cNvSpPr>
          <p:nvPr>
            <p:ph type="title" idx="4294967295"/>
          </p:nvPr>
        </p:nvSpPr>
        <p:spPr>
          <a:xfrm>
            <a:off x="1203325" y="204788"/>
            <a:ext cx="10988675" cy="714375"/>
          </a:xfrm>
        </p:spPr>
        <p:txBody>
          <a:bodyPr>
            <a:normAutofit fontScale="90000"/>
          </a:bodyPr>
          <a:lstStyle/>
          <a:p>
            <a:r>
              <a:rPr lang="es-CO" noProof="0" dirty="0"/>
              <a:t>La rotación trimestral No VIS mejora frente a la de hace un año, gracias a la reducción de la oferta y el aumento en las ventas</a:t>
            </a:r>
          </a:p>
        </p:txBody>
      </p:sp>
      <p:sp>
        <p:nvSpPr>
          <p:cNvPr id="6" name="btfpLayoutConfig" hidden="1"/>
          <p:cNvSpPr txBox="1"/>
          <p:nvPr/>
        </p:nvSpPr>
        <p:spPr>
          <a:xfrm>
            <a:off x="12700" y="12700"/>
            <a:ext cx="8890000" cy="107722"/>
          </a:xfrm>
          <a:prstGeom prst="rect">
            <a:avLst/>
          </a:prstGeom>
          <a:noFill/>
        </p:spPr>
        <p:txBody>
          <a:bodyPr vert="horz" rtlCol="0">
            <a:spAutoFit/>
          </a:bodyPr>
          <a:lstStyle/>
          <a:p>
            <a:r>
              <a:rPr lang="pt-BR" sz="100" dirty="0">
                <a:solidFill>
                  <a:srgbClr val="FFFFFF">
                    <a:alpha val="0"/>
                  </a:srgbClr>
                </a:solidFill>
              </a:rPr>
              <a:t>overall_1_132347371481287629 columns_1_132347371481287629 </a:t>
            </a:r>
          </a:p>
        </p:txBody>
      </p:sp>
      <p:sp>
        <p:nvSpPr>
          <p:cNvPr id="24" name="TextBox 23"/>
          <p:cNvSpPr txBox="1"/>
          <p:nvPr/>
        </p:nvSpPr>
        <p:spPr>
          <a:xfrm>
            <a:off x="3819266" y="1212179"/>
            <a:ext cx="3701909" cy="307777"/>
          </a:xfrm>
          <a:prstGeom prst="rect">
            <a:avLst/>
          </a:prstGeom>
          <a:noFill/>
        </p:spPr>
        <p:txBody>
          <a:bodyPr wrap="square" rtlCol="0">
            <a:spAutoFit/>
          </a:bodyPr>
          <a:lstStyle/>
          <a:p>
            <a:pPr algn="ctr"/>
            <a:r>
              <a:rPr lang="es-CO" sz="1400" b="1" dirty="0"/>
              <a:t>Índices de Rotación por ciudad y tipo</a:t>
            </a:r>
          </a:p>
        </p:txBody>
      </p:sp>
      <p:sp>
        <p:nvSpPr>
          <p:cNvPr id="8" name="Rectangle 8">
            <a:extLst>
              <a:ext uri="{FF2B5EF4-FFF2-40B4-BE49-F238E27FC236}">
                <a16:creationId xmlns:a16="http://schemas.microsoft.com/office/drawing/2014/main" id="{C2D80A04-9E04-4473-8F6F-CD414CA68A5D}"/>
              </a:ext>
            </a:extLst>
          </p:cNvPr>
          <p:cNvSpPr/>
          <p:nvPr/>
        </p:nvSpPr>
        <p:spPr>
          <a:xfrm>
            <a:off x="8637153" y="2868991"/>
            <a:ext cx="2877185" cy="1539371"/>
          </a:xfrm>
          <a:prstGeom prst="rect">
            <a:avLst/>
          </a:prstGeom>
          <a:solidFill>
            <a:schemeClr val="bg1"/>
          </a:solidFill>
          <a:ln w="38100">
            <a:solidFill>
              <a:srgbClr val="719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s-CO" sz="1600" dirty="0">
                <a:solidFill>
                  <a:prstClr val="black"/>
                </a:solidFill>
                <a:latin typeface="Calibri" panose="020F0502020204030204"/>
              </a:rPr>
              <a:t>La casi totalidad de las ciudades</a:t>
            </a:r>
            <a:r>
              <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rPr>
              <a:t> reportan indicadores menores en la No VIS a los de hace un año. Solo Manizales presenta uno mayor pero alrededor de los 12 meses</a:t>
            </a:r>
          </a:p>
        </p:txBody>
      </p:sp>
      <p:pic>
        <p:nvPicPr>
          <p:cNvPr id="9" name="Imagen 8">
            <a:extLst>
              <a:ext uri="{FF2B5EF4-FFF2-40B4-BE49-F238E27FC236}">
                <a16:creationId xmlns:a16="http://schemas.microsoft.com/office/drawing/2014/main" id="{4F392303-0185-4509-A840-AB6E8069091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4978" y="1513324"/>
            <a:ext cx="6292647" cy="4915609"/>
          </a:xfrm>
          <a:prstGeom prst="rect">
            <a:avLst/>
          </a:prstGeom>
        </p:spPr>
      </p:pic>
      <p:sp>
        <p:nvSpPr>
          <p:cNvPr id="10" name="Rectangle 9">
            <a:extLst>
              <a:ext uri="{FF2B5EF4-FFF2-40B4-BE49-F238E27FC236}">
                <a16:creationId xmlns:a16="http://schemas.microsoft.com/office/drawing/2014/main" id="{D1F9C289-6235-4A03-8AEE-4903E76148CB}"/>
              </a:ext>
            </a:extLst>
          </p:cNvPr>
          <p:cNvSpPr/>
          <p:nvPr/>
        </p:nvSpPr>
        <p:spPr>
          <a:xfrm>
            <a:off x="4636351" y="5866847"/>
            <a:ext cx="408214" cy="185059"/>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1" name="Rectangle 9">
            <a:extLst>
              <a:ext uri="{FF2B5EF4-FFF2-40B4-BE49-F238E27FC236}">
                <a16:creationId xmlns:a16="http://schemas.microsoft.com/office/drawing/2014/main" id="{543EEEBF-C2AC-4285-A169-ACF200D31183}"/>
              </a:ext>
            </a:extLst>
          </p:cNvPr>
          <p:cNvSpPr/>
          <p:nvPr/>
        </p:nvSpPr>
        <p:spPr>
          <a:xfrm>
            <a:off x="6849543" y="5866847"/>
            <a:ext cx="408214" cy="185059"/>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2" name="Marcador de número de diapositiva 3">
            <a:extLst>
              <a:ext uri="{FF2B5EF4-FFF2-40B4-BE49-F238E27FC236}">
                <a16:creationId xmlns:a16="http://schemas.microsoft.com/office/drawing/2014/main" id="{E6FE191E-0CD7-4FA2-B44A-B0D09836BF62}"/>
              </a:ext>
            </a:extLst>
          </p:cNvPr>
          <p:cNvSpPr txBox="1">
            <a:spLocks/>
          </p:cNvSpPr>
          <p:nvPr/>
        </p:nvSpPr>
        <p:spPr>
          <a:xfrm>
            <a:off x="11713935" y="6476271"/>
            <a:ext cx="478065" cy="381729"/>
          </a:xfrm>
          <a:prstGeom prst="rect">
            <a:avLst/>
          </a:prstGeom>
        </p:spPr>
        <p:txBody>
          <a:bodyPr vert="horz" lIns="91440" tIns="45720" rIns="91440" bIns="45720" rtlCol="0" anchor="ctr"/>
          <a:lstStyle>
            <a:defPPr>
              <a:defRPr lang="es-CO"/>
            </a:defPPr>
            <a:lvl1pPr marL="0" algn="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A44413C3-9E65-4F41-9405-A6ACFE7044BE}" type="slidenum">
              <a:rPr lang="es-CO" smtClean="0">
                <a:solidFill>
                  <a:schemeClr val="tx1"/>
                </a:solidFill>
                <a:latin typeface="Calibri" panose="020F0502020204030204"/>
              </a:rPr>
              <a:pPr>
                <a:defRPr/>
              </a:pPr>
              <a:t>13</a:t>
            </a:fld>
            <a:endParaRPr lang="es-CO" dirty="0">
              <a:solidFill>
                <a:schemeClr val="tx1"/>
              </a:solidFill>
              <a:latin typeface="Calibri" panose="020F0502020204030204"/>
            </a:endParaRPr>
          </a:p>
        </p:txBody>
      </p:sp>
    </p:spTree>
    <p:extLst>
      <p:ext uri="{BB962C8B-B14F-4D97-AF65-F5344CB8AC3E}">
        <p14:creationId xmlns:p14="http://schemas.microsoft.com/office/powerpoint/2010/main" val="1328790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F6CE41A-CEAA-48AB-B1EC-13571E61172F}"/>
              </a:ext>
            </a:extLst>
          </p:cNvPr>
          <p:cNvSpPr txBox="1"/>
          <p:nvPr/>
        </p:nvSpPr>
        <p:spPr>
          <a:xfrm>
            <a:off x="14990" y="14992"/>
            <a:ext cx="12192000" cy="492443"/>
          </a:xfrm>
          <a:prstGeom prst="rect">
            <a:avLst/>
          </a:prstGeom>
          <a:noFill/>
        </p:spPr>
        <p:txBody>
          <a:bodyPr wrap="square" rtlCol="0">
            <a:spAutoFit/>
          </a:bodyPr>
          <a:lstStyle/>
          <a:p>
            <a:pPr algn="ctr"/>
            <a:r>
              <a:rPr lang="es-ES" sz="2600" b="1" dirty="0"/>
              <a:t>Obras Paralizadas a Diciembre 2020</a:t>
            </a:r>
          </a:p>
        </p:txBody>
      </p:sp>
      <p:sp>
        <p:nvSpPr>
          <p:cNvPr id="12" name="Marcador de número de diapositiva 3">
            <a:extLst>
              <a:ext uri="{FF2B5EF4-FFF2-40B4-BE49-F238E27FC236}">
                <a16:creationId xmlns:a16="http://schemas.microsoft.com/office/drawing/2014/main" id="{A287B811-1AA0-4686-BF64-3159C0FE4ADF}"/>
              </a:ext>
            </a:extLst>
          </p:cNvPr>
          <p:cNvSpPr>
            <a:spLocks noGrp="1"/>
          </p:cNvSpPr>
          <p:nvPr>
            <p:ph type="sldNum" sz="quarter" idx="12"/>
          </p:nvPr>
        </p:nvSpPr>
        <p:spPr>
          <a:xfrm>
            <a:off x="11713935" y="6476271"/>
            <a:ext cx="478065" cy="38172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s-CO" sz="1200" b="1"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CF476E33-9E07-4901-B531-76F40EAF568C}"/>
              </a:ext>
            </a:extLst>
          </p:cNvPr>
          <p:cNvSpPr txBox="1"/>
          <p:nvPr/>
        </p:nvSpPr>
        <p:spPr>
          <a:xfrm>
            <a:off x="459645" y="2578228"/>
            <a:ext cx="4872296" cy="307777"/>
          </a:xfrm>
          <a:prstGeom prst="rect">
            <a:avLst/>
          </a:prstGeom>
          <a:noFill/>
        </p:spPr>
        <p:txBody>
          <a:bodyPr wrap="none" rtlCol="0">
            <a:spAutoFit/>
          </a:bodyPr>
          <a:lstStyle/>
          <a:p>
            <a:r>
              <a:rPr lang="es-CO" sz="1400" dirty="0"/>
              <a:t>Nota: Es el valor comercial de la etapa, no lo invertido en la obra</a:t>
            </a:r>
          </a:p>
        </p:txBody>
      </p:sp>
      <p:pic>
        <p:nvPicPr>
          <p:cNvPr id="3" name="Imagen 2">
            <a:extLst>
              <a:ext uri="{FF2B5EF4-FFF2-40B4-BE49-F238E27FC236}">
                <a16:creationId xmlns:a16="http://schemas.microsoft.com/office/drawing/2014/main" id="{FA69CDFD-F13C-407A-B046-6BB988D4880B}"/>
              </a:ext>
            </a:extLst>
          </p:cNvPr>
          <p:cNvPicPr>
            <a:picLocks noChangeAspect="1"/>
          </p:cNvPicPr>
          <p:nvPr/>
        </p:nvPicPr>
        <p:blipFill>
          <a:blip r:embed="rId3"/>
          <a:stretch>
            <a:fillRect/>
          </a:stretch>
        </p:blipFill>
        <p:spPr>
          <a:xfrm>
            <a:off x="6250395" y="570940"/>
            <a:ext cx="5047934" cy="3111836"/>
          </a:xfrm>
          <a:prstGeom prst="rect">
            <a:avLst/>
          </a:prstGeom>
        </p:spPr>
      </p:pic>
      <p:pic>
        <p:nvPicPr>
          <p:cNvPr id="9" name="Imagen 8">
            <a:extLst>
              <a:ext uri="{FF2B5EF4-FFF2-40B4-BE49-F238E27FC236}">
                <a16:creationId xmlns:a16="http://schemas.microsoft.com/office/drawing/2014/main" id="{6B0C775A-9ACD-4DC5-8B32-30E31D4D0148}"/>
              </a:ext>
            </a:extLst>
          </p:cNvPr>
          <p:cNvPicPr>
            <a:picLocks noChangeAspect="1"/>
          </p:cNvPicPr>
          <p:nvPr/>
        </p:nvPicPr>
        <p:blipFill>
          <a:blip r:embed="rId4"/>
          <a:stretch>
            <a:fillRect/>
          </a:stretch>
        </p:blipFill>
        <p:spPr>
          <a:xfrm>
            <a:off x="6250395" y="3682776"/>
            <a:ext cx="4775888" cy="2944132"/>
          </a:xfrm>
          <a:prstGeom prst="rect">
            <a:avLst/>
          </a:prstGeom>
        </p:spPr>
      </p:pic>
      <p:pic>
        <p:nvPicPr>
          <p:cNvPr id="10" name="Imagen 9">
            <a:extLst>
              <a:ext uri="{FF2B5EF4-FFF2-40B4-BE49-F238E27FC236}">
                <a16:creationId xmlns:a16="http://schemas.microsoft.com/office/drawing/2014/main" id="{99B47278-128D-4EB8-AA5F-9B0010D42018}"/>
              </a:ext>
            </a:extLst>
          </p:cNvPr>
          <p:cNvPicPr>
            <a:picLocks noChangeAspect="1"/>
          </p:cNvPicPr>
          <p:nvPr/>
        </p:nvPicPr>
        <p:blipFill>
          <a:blip r:embed="rId5"/>
          <a:stretch>
            <a:fillRect/>
          </a:stretch>
        </p:blipFill>
        <p:spPr>
          <a:xfrm>
            <a:off x="606239" y="3428998"/>
            <a:ext cx="5323970" cy="2944131"/>
          </a:xfrm>
          <a:prstGeom prst="rect">
            <a:avLst/>
          </a:prstGeom>
        </p:spPr>
      </p:pic>
      <p:pic>
        <p:nvPicPr>
          <p:cNvPr id="13" name="Imagen 12">
            <a:extLst>
              <a:ext uri="{FF2B5EF4-FFF2-40B4-BE49-F238E27FC236}">
                <a16:creationId xmlns:a16="http://schemas.microsoft.com/office/drawing/2014/main" id="{D0D8B22D-A7B9-41F1-B86D-1305DAC100A2}"/>
              </a:ext>
            </a:extLst>
          </p:cNvPr>
          <p:cNvPicPr>
            <a:picLocks noChangeAspect="1"/>
          </p:cNvPicPr>
          <p:nvPr/>
        </p:nvPicPr>
        <p:blipFill>
          <a:blip r:embed="rId6"/>
          <a:stretch>
            <a:fillRect/>
          </a:stretch>
        </p:blipFill>
        <p:spPr>
          <a:xfrm>
            <a:off x="459645" y="1050428"/>
            <a:ext cx="4729118" cy="1432713"/>
          </a:xfrm>
          <a:prstGeom prst="rect">
            <a:avLst/>
          </a:prstGeom>
        </p:spPr>
      </p:pic>
    </p:spTree>
    <p:extLst>
      <p:ext uri="{BB962C8B-B14F-4D97-AF65-F5344CB8AC3E}">
        <p14:creationId xmlns:p14="http://schemas.microsoft.com/office/powerpoint/2010/main" val="1125370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F6CE41A-CEAA-48AB-B1EC-13571E61172F}"/>
              </a:ext>
            </a:extLst>
          </p:cNvPr>
          <p:cNvSpPr txBox="1"/>
          <p:nvPr/>
        </p:nvSpPr>
        <p:spPr>
          <a:xfrm>
            <a:off x="14990" y="14992"/>
            <a:ext cx="12192000" cy="492443"/>
          </a:xfrm>
          <a:prstGeom prst="rect">
            <a:avLst/>
          </a:prstGeom>
          <a:noFill/>
        </p:spPr>
        <p:txBody>
          <a:bodyPr wrap="square" rtlCol="0">
            <a:spAutoFit/>
          </a:bodyPr>
          <a:lstStyle/>
          <a:p>
            <a:pPr algn="ctr"/>
            <a:r>
              <a:rPr lang="es-ES" sz="2600" b="1" dirty="0"/>
              <a:t>Evolución Proyectos Abortados</a:t>
            </a:r>
          </a:p>
        </p:txBody>
      </p:sp>
      <p:sp>
        <p:nvSpPr>
          <p:cNvPr id="12" name="Marcador de número de diapositiva 3">
            <a:extLst>
              <a:ext uri="{FF2B5EF4-FFF2-40B4-BE49-F238E27FC236}">
                <a16:creationId xmlns:a16="http://schemas.microsoft.com/office/drawing/2014/main" id="{A287B811-1AA0-4686-BF64-3159C0FE4ADF}"/>
              </a:ext>
            </a:extLst>
          </p:cNvPr>
          <p:cNvSpPr>
            <a:spLocks noGrp="1"/>
          </p:cNvSpPr>
          <p:nvPr>
            <p:ph type="sldNum" sz="quarter" idx="12"/>
          </p:nvPr>
        </p:nvSpPr>
        <p:spPr>
          <a:xfrm>
            <a:off x="11713935" y="6476271"/>
            <a:ext cx="478065" cy="38172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s-CO" sz="1200" b="1"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4" name="6 Rectángulo">
            <a:extLst>
              <a:ext uri="{FF2B5EF4-FFF2-40B4-BE49-F238E27FC236}">
                <a16:creationId xmlns:a16="http://schemas.microsoft.com/office/drawing/2014/main" id="{9FA8B72C-B69F-4699-B86E-7F109EC3E252}"/>
              </a:ext>
            </a:extLst>
          </p:cNvPr>
          <p:cNvSpPr/>
          <p:nvPr/>
        </p:nvSpPr>
        <p:spPr>
          <a:xfrm>
            <a:off x="1039373" y="5479908"/>
            <a:ext cx="11009309" cy="461665"/>
          </a:xfrm>
          <a:prstGeom prst="rect">
            <a:avLst/>
          </a:prstGeom>
        </p:spPr>
        <p:txBody>
          <a:bodyPr wrap="square">
            <a:spAutoFit/>
          </a:bodyPr>
          <a:lstStyle/>
          <a:p>
            <a:r>
              <a:rPr lang="es-CO" sz="1200" dirty="0"/>
              <a:t>Incluye Bogotá, </a:t>
            </a:r>
            <a:r>
              <a:rPr lang="es-CO" sz="1200" dirty="0" err="1"/>
              <a:t>Medellin</a:t>
            </a:r>
            <a:r>
              <a:rPr lang="es-CO" sz="1200" dirty="0"/>
              <a:t>, Cali, Barranquilla, Bucaramanga, Cartagena, Santa Marta, Villavicencio y </a:t>
            </a:r>
            <a:r>
              <a:rPr lang="es-CO" sz="1200" dirty="0" err="1"/>
              <a:t>Area</a:t>
            </a:r>
            <a:r>
              <a:rPr lang="es-CO" sz="1200" dirty="0"/>
              <a:t> Campestre y Girardot y </a:t>
            </a:r>
            <a:r>
              <a:rPr lang="es-CO" sz="1200" dirty="0" err="1"/>
              <a:t>Alr</a:t>
            </a:r>
            <a:r>
              <a:rPr lang="es-CO" sz="1200" dirty="0"/>
              <a:t>. con municipios aledaños y áreas Metropolitanas. </a:t>
            </a:r>
          </a:p>
        </p:txBody>
      </p:sp>
      <p:pic>
        <p:nvPicPr>
          <p:cNvPr id="7" name="Imagen 6">
            <a:extLst>
              <a:ext uri="{FF2B5EF4-FFF2-40B4-BE49-F238E27FC236}">
                <a16:creationId xmlns:a16="http://schemas.microsoft.com/office/drawing/2014/main" id="{7A03ED4D-A444-48CC-B753-02C2CB6E4B84}"/>
              </a:ext>
            </a:extLst>
          </p:cNvPr>
          <p:cNvPicPr>
            <a:picLocks noChangeAspect="1"/>
          </p:cNvPicPr>
          <p:nvPr/>
        </p:nvPicPr>
        <p:blipFill>
          <a:blip r:embed="rId3"/>
          <a:stretch>
            <a:fillRect/>
          </a:stretch>
        </p:blipFill>
        <p:spPr>
          <a:xfrm>
            <a:off x="376372" y="1342239"/>
            <a:ext cx="5821757" cy="3850545"/>
          </a:xfrm>
          <a:prstGeom prst="rect">
            <a:avLst/>
          </a:prstGeom>
        </p:spPr>
      </p:pic>
      <p:pic>
        <p:nvPicPr>
          <p:cNvPr id="8" name="Imagen 7">
            <a:extLst>
              <a:ext uri="{FF2B5EF4-FFF2-40B4-BE49-F238E27FC236}">
                <a16:creationId xmlns:a16="http://schemas.microsoft.com/office/drawing/2014/main" id="{18F362BF-57BC-4C65-87EB-BEDB84ABA2D9}"/>
              </a:ext>
            </a:extLst>
          </p:cNvPr>
          <p:cNvPicPr>
            <a:picLocks noChangeAspect="1"/>
          </p:cNvPicPr>
          <p:nvPr/>
        </p:nvPicPr>
        <p:blipFill>
          <a:blip r:embed="rId4"/>
          <a:stretch>
            <a:fillRect/>
          </a:stretch>
        </p:blipFill>
        <p:spPr>
          <a:xfrm>
            <a:off x="6374374" y="1468073"/>
            <a:ext cx="5339561" cy="4011835"/>
          </a:xfrm>
          <a:prstGeom prst="rect">
            <a:avLst/>
          </a:prstGeom>
        </p:spPr>
      </p:pic>
    </p:spTree>
    <p:extLst>
      <p:ext uri="{BB962C8B-B14F-4D97-AF65-F5344CB8AC3E}">
        <p14:creationId xmlns:p14="http://schemas.microsoft.com/office/powerpoint/2010/main" val="3518933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F6CE41A-CEAA-48AB-B1EC-13571E61172F}"/>
              </a:ext>
            </a:extLst>
          </p:cNvPr>
          <p:cNvSpPr txBox="1"/>
          <p:nvPr/>
        </p:nvSpPr>
        <p:spPr>
          <a:xfrm>
            <a:off x="14990" y="14992"/>
            <a:ext cx="12192000" cy="892552"/>
          </a:xfrm>
          <a:prstGeom prst="rect">
            <a:avLst/>
          </a:prstGeom>
          <a:noFill/>
        </p:spPr>
        <p:txBody>
          <a:bodyPr wrap="square" rtlCol="0">
            <a:spAutoFit/>
          </a:bodyPr>
          <a:lstStyle/>
          <a:p>
            <a:pPr algn="ctr"/>
            <a:r>
              <a:rPr lang="es-ES" sz="2600" b="1" dirty="0"/>
              <a:t>Valor Oferta Terminada por Vender</a:t>
            </a:r>
          </a:p>
          <a:p>
            <a:pPr algn="ctr"/>
            <a:r>
              <a:rPr lang="es-ES" sz="2600" b="1" dirty="0"/>
              <a:t>(Millones de Pesos Constantes)</a:t>
            </a:r>
          </a:p>
        </p:txBody>
      </p:sp>
      <p:sp>
        <p:nvSpPr>
          <p:cNvPr id="12" name="Marcador de número de diapositiva 3">
            <a:extLst>
              <a:ext uri="{FF2B5EF4-FFF2-40B4-BE49-F238E27FC236}">
                <a16:creationId xmlns:a16="http://schemas.microsoft.com/office/drawing/2014/main" id="{A287B811-1AA0-4686-BF64-3159C0FE4ADF}"/>
              </a:ext>
            </a:extLst>
          </p:cNvPr>
          <p:cNvSpPr>
            <a:spLocks noGrp="1"/>
          </p:cNvSpPr>
          <p:nvPr>
            <p:ph type="sldNum" sz="quarter" idx="12"/>
          </p:nvPr>
        </p:nvSpPr>
        <p:spPr>
          <a:xfrm>
            <a:off x="11713935" y="6476271"/>
            <a:ext cx="478065" cy="38172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s-CO" sz="1200" b="1"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5" name="CuadroTexto 4">
            <a:extLst>
              <a:ext uri="{FF2B5EF4-FFF2-40B4-BE49-F238E27FC236}">
                <a16:creationId xmlns:a16="http://schemas.microsoft.com/office/drawing/2014/main" id="{8453F5BA-C8D9-4944-96F7-343AA1B6097A}"/>
              </a:ext>
            </a:extLst>
          </p:cNvPr>
          <p:cNvSpPr txBox="1"/>
          <p:nvPr/>
        </p:nvSpPr>
        <p:spPr>
          <a:xfrm>
            <a:off x="4614058" y="6550223"/>
            <a:ext cx="3984658" cy="276999"/>
          </a:xfrm>
          <a:prstGeom prst="rect">
            <a:avLst/>
          </a:prstGeom>
          <a:noFill/>
        </p:spPr>
        <p:txBody>
          <a:bodyPr wrap="square" rtlCol="0">
            <a:spAutoFit/>
          </a:bodyPr>
          <a:lstStyle/>
          <a:p>
            <a:r>
              <a:rPr lang="es-CO" sz="1200" dirty="0"/>
              <a:t>Las gráficas excluyen Eje cafetero , Ibagué, Cúcuta y Montería</a:t>
            </a:r>
          </a:p>
        </p:txBody>
      </p:sp>
      <p:sp>
        <p:nvSpPr>
          <p:cNvPr id="10" name="CuadroTexto 9">
            <a:extLst>
              <a:ext uri="{FF2B5EF4-FFF2-40B4-BE49-F238E27FC236}">
                <a16:creationId xmlns:a16="http://schemas.microsoft.com/office/drawing/2014/main" id="{DD7F1B1D-C795-47D0-A9B9-5CA10C0EB4A9}"/>
              </a:ext>
            </a:extLst>
          </p:cNvPr>
          <p:cNvSpPr txBox="1"/>
          <p:nvPr/>
        </p:nvSpPr>
        <p:spPr>
          <a:xfrm>
            <a:off x="219643" y="5570290"/>
            <a:ext cx="1978273" cy="253916"/>
          </a:xfrm>
          <a:prstGeom prst="rect">
            <a:avLst/>
          </a:prstGeom>
          <a:noFill/>
        </p:spPr>
        <p:txBody>
          <a:bodyPr wrap="square" rtlCol="0">
            <a:spAutoFit/>
          </a:bodyPr>
          <a:lstStyle/>
          <a:p>
            <a:r>
              <a:rPr lang="es-CO" sz="1050" dirty="0"/>
              <a:t>Deflactado IPC</a:t>
            </a:r>
          </a:p>
        </p:txBody>
      </p:sp>
      <p:pic>
        <p:nvPicPr>
          <p:cNvPr id="14" name="Imagen 13">
            <a:extLst>
              <a:ext uri="{FF2B5EF4-FFF2-40B4-BE49-F238E27FC236}">
                <a16:creationId xmlns:a16="http://schemas.microsoft.com/office/drawing/2014/main" id="{01D8BA08-1132-4A28-94C9-BAE233E496DA}"/>
              </a:ext>
            </a:extLst>
          </p:cNvPr>
          <p:cNvPicPr>
            <a:picLocks noChangeAspect="1"/>
          </p:cNvPicPr>
          <p:nvPr/>
        </p:nvPicPr>
        <p:blipFill>
          <a:blip r:embed="rId3"/>
          <a:stretch>
            <a:fillRect/>
          </a:stretch>
        </p:blipFill>
        <p:spPr>
          <a:xfrm>
            <a:off x="4951866" y="3917659"/>
            <a:ext cx="5204460" cy="2558612"/>
          </a:xfrm>
          <a:prstGeom prst="rect">
            <a:avLst/>
          </a:prstGeom>
        </p:spPr>
      </p:pic>
      <p:pic>
        <p:nvPicPr>
          <p:cNvPr id="15" name="Imagen 14">
            <a:extLst>
              <a:ext uri="{FF2B5EF4-FFF2-40B4-BE49-F238E27FC236}">
                <a16:creationId xmlns:a16="http://schemas.microsoft.com/office/drawing/2014/main" id="{6021A1E1-0E50-4A3B-B224-DBCB114FB73B}"/>
              </a:ext>
            </a:extLst>
          </p:cNvPr>
          <p:cNvPicPr>
            <a:picLocks noChangeAspect="1"/>
          </p:cNvPicPr>
          <p:nvPr/>
        </p:nvPicPr>
        <p:blipFill>
          <a:blip r:embed="rId4"/>
          <a:stretch>
            <a:fillRect/>
          </a:stretch>
        </p:blipFill>
        <p:spPr>
          <a:xfrm>
            <a:off x="4697834" y="847210"/>
            <a:ext cx="5679348" cy="2996497"/>
          </a:xfrm>
          <a:prstGeom prst="rect">
            <a:avLst/>
          </a:prstGeom>
        </p:spPr>
      </p:pic>
      <p:pic>
        <p:nvPicPr>
          <p:cNvPr id="3" name="Imagen 2">
            <a:extLst>
              <a:ext uri="{FF2B5EF4-FFF2-40B4-BE49-F238E27FC236}">
                <a16:creationId xmlns:a16="http://schemas.microsoft.com/office/drawing/2014/main" id="{F801E06B-E5A9-4CC8-8FF8-FA78EBDA7C1C}"/>
              </a:ext>
            </a:extLst>
          </p:cNvPr>
          <p:cNvPicPr>
            <a:picLocks noChangeAspect="1"/>
          </p:cNvPicPr>
          <p:nvPr/>
        </p:nvPicPr>
        <p:blipFill>
          <a:blip r:embed="rId5"/>
          <a:stretch>
            <a:fillRect/>
          </a:stretch>
        </p:blipFill>
        <p:spPr>
          <a:xfrm>
            <a:off x="219643" y="1719698"/>
            <a:ext cx="4260078" cy="3552825"/>
          </a:xfrm>
          <a:prstGeom prst="rect">
            <a:avLst/>
          </a:prstGeom>
        </p:spPr>
      </p:pic>
    </p:spTree>
    <p:extLst>
      <p:ext uri="{BB962C8B-B14F-4D97-AF65-F5344CB8AC3E}">
        <p14:creationId xmlns:p14="http://schemas.microsoft.com/office/powerpoint/2010/main" val="3381217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Marcador de número de diapositiva 3">
            <a:extLst>
              <a:ext uri="{FF2B5EF4-FFF2-40B4-BE49-F238E27FC236}">
                <a16:creationId xmlns:a16="http://schemas.microsoft.com/office/drawing/2014/main" id="{A287B811-1AA0-4686-BF64-3159C0FE4AD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s-CO" sz="1200" b="1"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3" name="Título 2">
            <a:extLst>
              <a:ext uri="{FF2B5EF4-FFF2-40B4-BE49-F238E27FC236}">
                <a16:creationId xmlns:a16="http://schemas.microsoft.com/office/drawing/2014/main" id="{6FCDA4C2-1832-4CDF-8CA9-B6DD6CA30C1D}"/>
              </a:ext>
            </a:extLst>
          </p:cNvPr>
          <p:cNvSpPr>
            <a:spLocks noGrp="1"/>
          </p:cNvSpPr>
          <p:nvPr>
            <p:ph type="title" idx="4294967295"/>
          </p:nvPr>
        </p:nvSpPr>
        <p:spPr>
          <a:xfrm>
            <a:off x="452438" y="276225"/>
            <a:ext cx="11739562" cy="604838"/>
          </a:xfrm>
        </p:spPr>
        <p:txBody>
          <a:bodyPr>
            <a:normAutofit fontScale="90000"/>
          </a:bodyPr>
          <a:lstStyle/>
          <a:p>
            <a:r>
              <a:rPr lang="es-CO" sz="3200" b="1" dirty="0"/>
              <a:t>Los precios de vivienda No VIS se valorizaron, cerca de 2 puntos reales. </a:t>
            </a:r>
            <a:br>
              <a:rPr lang="es-CO" sz="3200" b="1" dirty="0"/>
            </a:br>
            <a:endParaRPr lang="es-CO" dirty="0"/>
          </a:p>
        </p:txBody>
      </p:sp>
      <p:sp>
        <p:nvSpPr>
          <p:cNvPr id="6" name="2 CuadroTexto">
            <a:extLst>
              <a:ext uri="{FF2B5EF4-FFF2-40B4-BE49-F238E27FC236}">
                <a16:creationId xmlns:a16="http://schemas.microsoft.com/office/drawing/2014/main" id="{40A3A943-5C6F-4001-B9B1-D932C1D655A4}"/>
              </a:ext>
            </a:extLst>
          </p:cNvPr>
          <p:cNvSpPr txBox="1"/>
          <p:nvPr/>
        </p:nvSpPr>
        <p:spPr>
          <a:xfrm>
            <a:off x="3404840" y="5093068"/>
            <a:ext cx="5547885" cy="1107996"/>
          </a:xfrm>
          <a:prstGeom prst="rect">
            <a:avLst/>
          </a:prstGeom>
          <a:noFill/>
        </p:spPr>
        <p:txBody>
          <a:bodyPr wrap="square" rtlCol="0">
            <a:spAutoFit/>
          </a:bodyPr>
          <a:lstStyle/>
          <a:p>
            <a:r>
              <a:rPr lang="es-CO" dirty="0"/>
              <a:t>Var % IPC 2019   3,80%             Var % ICCV  2019   2,83%</a:t>
            </a:r>
          </a:p>
          <a:p>
            <a:r>
              <a:rPr lang="es-CO" dirty="0"/>
              <a:t>Var % IPC 2020   1,61%             Var % ICCV  2020   3,98%</a:t>
            </a:r>
            <a:endParaRPr lang="es-ES" dirty="0"/>
          </a:p>
          <a:p>
            <a:endParaRPr lang="es-CO" dirty="0"/>
          </a:p>
          <a:p>
            <a:r>
              <a:rPr lang="es-CO" sz="1200" dirty="0"/>
              <a:t>Fuente: Dane   ICCV año completo a noviembre</a:t>
            </a:r>
          </a:p>
        </p:txBody>
      </p:sp>
      <p:pic>
        <p:nvPicPr>
          <p:cNvPr id="4" name="Imagen 3">
            <a:extLst>
              <a:ext uri="{FF2B5EF4-FFF2-40B4-BE49-F238E27FC236}">
                <a16:creationId xmlns:a16="http://schemas.microsoft.com/office/drawing/2014/main" id="{84A3C9A3-7885-408B-8E8F-0569DB2C9B3A}"/>
              </a:ext>
            </a:extLst>
          </p:cNvPr>
          <p:cNvPicPr>
            <a:picLocks noChangeAspect="1"/>
          </p:cNvPicPr>
          <p:nvPr/>
        </p:nvPicPr>
        <p:blipFill>
          <a:blip r:embed="rId2"/>
          <a:stretch>
            <a:fillRect/>
          </a:stretch>
        </p:blipFill>
        <p:spPr>
          <a:xfrm>
            <a:off x="2695387" y="1777231"/>
            <a:ext cx="6753413" cy="2380208"/>
          </a:xfrm>
          <a:prstGeom prst="rect">
            <a:avLst/>
          </a:prstGeom>
        </p:spPr>
      </p:pic>
      <p:sp>
        <p:nvSpPr>
          <p:cNvPr id="9" name="CuadroTexto 8">
            <a:extLst>
              <a:ext uri="{FF2B5EF4-FFF2-40B4-BE49-F238E27FC236}">
                <a16:creationId xmlns:a16="http://schemas.microsoft.com/office/drawing/2014/main" id="{8EF6CFDD-C1BF-4964-A501-A48FD70A4AC0}"/>
              </a:ext>
            </a:extLst>
          </p:cNvPr>
          <p:cNvSpPr txBox="1"/>
          <p:nvPr/>
        </p:nvSpPr>
        <p:spPr>
          <a:xfrm>
            <a:off x="4166612" y="1420618"/>
            <a:ext cx="4523057" cy="276999"/>
          </a:xfrm>
          <a:prstGeom prst="rect">
            <a:avLst/>
          </a:prstGeom>
          <a:noFill/>
        </p:spPr>
        <p:txBody>
          <a:bodyPr wrap="square" rtlCol="0">
            <a:spAutoFit/>
          </a:bodyPr>
          <a:lstStyle/>
          <a:p>
            <a:pPr algn="ctr"/>
            <a:r>
              <a:rPr lang="es-CO" sz="1200" b="1" dirty="0"/>
              <a:t>Variación % Precios venta vivienda nueva igual inmueble</a:t>
            </a:r>
          </a:p>
        </p:txBody>
      </p:sp>
      <p:sp>
        <p:nvSpPr>
          <p:cNvPr id="10" name="Rectangular Callout 22">
            <a:extLst>
              <a:ext uri="{FF2B5EF4-FFF2-40B4-BE49-F238E27FC236}">
                <a16:creationId xmlns:a16="http://schemas.microsoft.com/office/drawing/2014/main" id="{99900B84-F0F6-4867-A833-5A2D38CDD87D}"/>
              </a:ext>
            </a:extLst>
          </p:cNvPr>
          <p:cNvSpPr/>
          <p:nvPr/>
        </p:nvSpPr>
        <p:spPr>
          <a:xfrm>
            <a:off x="7329284" y="4237053"/>
            <a:ext cx="1831493" cy="629541"/>
          </a:xfrm>
          <a:prstGeom prst="wedgeRectCallout">
            <a:avLst>
              <a:gd name="adj1" fmla="val -49645"/>
              <a:gd name="adj2" fmla="val -69516"/>
            </a:avLst>
          </a:prstGeom>
          <a:solidFill>
            <a:srgbClr val="C4D79B"/>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200" dirty="0">
                <a:solidFill>
                  <a:schemeClr val="tx1"/>
                </a:solidFill>
              </a:rPr>
              <a:t>En Barranquilla el cambio en los topes de VIP y VIS se reflejaron en el 2020.</a:t>
            </a:r>
          </a:p>
        </p:txBody>
      </p:sp>
      <p:sp>
        <p:nvSpPr>
          <p:cNvPr id="11" name="Rectangle 24">
            <a:extLst>
              <a:ext uri="{FF2B5EF4-FFF2-40B4-BE49-F238E27FC236}">
                <a16:creationId xmlns:a16="http://schemas.microsoft.com/office/drawing/2014/main" id="{3004D2DE-AA79-494E-97C6-566A6A020121}"/>
              </a:ext>
            </a:extLst>
          </p:cNvPr>
          <p:cNvSpPr/>
          <p:nvPr/>
        </p:nvSpPr>
        <p:spPr>
          <a:xfrm>
            <a:off x="9329838" y="5044664"/>
            <a:ext cx="2239862" cy="769636"/>
          </a:xfrm>
          <a:prstGeom prst="rect">
            <a:avLst/>
          </a:prstGeom>
          <a:solidFill>
            <a:schemeClr val="bg1"/>
          </a:solidFill>
          <a:ln w="38100">
            <a:solidFill>
              <a:srgbClr val="719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1400" dirty="0">
                <a:solidFill>
                  <a:schemeClr val="tx1"/>
                </a:solidFill>
              </a:rPr>
              <a:t>El incremento en los costos directos de construcción es 2,5 veces el de la inflación</a:t>
            </a:r>
          </a:p>
        </p:txBody>
      </p:sp>
    </p:spTree>
    <p:extLst>
      <p:ext uri="{BB962C8B-B14F-4D97-AF65-F5344CB8AC3E}">
        <p14:creationId xmlns:p14="http://schemas.microsoft.com/office/powerpoint/2010/main" val="1642057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F6CE41A-CEAA-48AB-B1EC-13571E61172F}"/>
              </a:ext>
            </a:extLst>
          </p:cNvPr>
          <p:cNvSpPr txBox="1"/>
          <p:nvPr/>
        </p:nvSpPr>
        <p:spPr>
          <a:xfrm>
            <a:off x="14990" y="14992"/>
            <a:ext cx="12192000" cy="438582"/>
          </a:xfrm>
          <a:prstGeom prst="rect">
            <a:avLst/>
          </a:prstGeom>
          <a:noFill/>
        </p:spPr>
        <p:txBody>
          <a:bodyPr wrap="square" rtlCol="0">
            <a:spAutoFit/>
          </a:bodyPr>
          <a:lstStyle/>
          <a:p>
            <a:pPr algn="ctr">
              <a:lnSpc>
                <a:spcPct val="90000"/>
              </a:lnSpc>
              <a:spcBef>
                <a:spcPct val="0"/>
              </a:spcBef>
            </a:pPr>
            <a:r>
              <a:rPr lang="es-CO" sz="2500" b="1" dirty="0"/>
              <a:t>Ventas y generación de hogares con capacidad de compra (Excluye VIP)</a:t>
            </a:r>
          </a:p>
        </p:txBody>
      </p:sp>
      <p:sp>
        <p:nvSpPr>
          <p:cNvPr id="12" name="Marcador de número de diapositiva 3">
            <a:extLst>
              <a:ext uri="{FF2B5EF4-FFF2-40B4-BE49-F238E27FC236}">
                <a16:creationId xmlns:a16="http://schemas.microsoft.com/office/drawing/2014/main" id="{A287B811-1AA0-4686-BF64-3159C0FE4ADF}"/>
              </a:ext>
            </a:extLst>
          </p:cNvPr>
          <p:cNvSpPr>
            <a:spLocks noGrp="1"/>
          </p:cNvSpPr>
          <p:nvPr>
            <p:ph type="sldNum" sz="quarter" idx="12"/>
          </p:nvPr>
        </p:nvSpPr>
        <p:spPr>
          <a:xfrm>
            <a:off x="11713935" y="6476271"/>
            <a:ext cx="478065" cy="38172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s-CO" sz="1200" b="1"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pic>
        <p:nvPicPr>
          <p:cNvPr id="3" name="Imagen 2">
            <a:extLst>
              <a:ext uri="{FF2B5EF4-FFF2-40B4-BE49-F238E27FC236}">
                <a16:creationId xmlns:a16="http://schemas.microsoft.com/office/drawing/2014/main" id="{BEC30F43-97CF-407A-8265-BB4C991195E1}"/>
              </a:ext>
            </a:extLst>
          </p:cNvPr>
          <p:cNvPicPr>
            <a:picLocks noChangeAspect="1"/>
          </p:cNvPicPr>
          <p:nvPr/>
        </p:nvPicPr>
        <p:blipFill>
          <a:blip r:embed="rId3"/>
          <a:stretch>
            <a:fillRect/>
          </a:stretch>
        </p:blipFill>
        <p:spPr>
          <a:xfrm>
            <a:off x="243946" y="906186"/>
            <a:ext cx="6047798" cy="3321298"/>
          </a:xfrm>
          <a:prstGeom prst="rect">
            <a:avLst/>
          </a:prstGeom>
        </p:spPr>
      </p:pic>
      <p:pic>
        <p:nvPicPr>
          <p:cNvPr id="4" name="Imagen 3">
            <a:extLst>
              <a:ext uri="{FF2B5EF4-FFF2-40B4-BE49-F238E27FC236}">
                <a16:creationId xmlns:a16="http://schemas.microsoft.com/office/drawing/2014/main" id="{CC0184C8-BE04-4AF4-9B0A-5F4C36B1D281}"/>
              </a:ext>
            </a:extLst>
          </p:cNvPr>
          <p:cNvPicPr>
            <a:picLocks noChangeAspect="1"/>
          </p:cNvPicPr>
          <p:nvPr/>
        </p:nvPicPr>
        <p:blipFill>
          <a:blip r:embed="rId4"/>
          <a:stretch>
            <a:fillRect/>
          </a:stretch>
        </p:blipFill>
        <p:spPr>
          <a:xfrm>
            <a:off x="6365164" y="906187"/>
            <a:ext cx="5480143" cy="3237974"/>
          </a:xfrm>
          <a:prstGeom prst="rect">
            <a:avLst/>
          </a:prstGeom>
        </p:spPr>
      </p:pic>
      <p:pic>
        <p:nvPicPr>
          <p:cNvPr id="5" name="Imagen 4">
            <a:extLst>
              <a:ext uri="{FF2B5EF4-FFF2-40B4-BE49-F238E27FC236}">
                <a16:creationId xmlns:a16="http://schemas.microsoft.com/office/drawing/2014/main" id="{2DC05251-D0A1-445A-95FC-C5995963A249}"/>
              </a:ext>
            </a:extLst>
          </p:cNvPr>
          <p:cNvPicPr>
            <a:picLocks noChangeAspect="1"/>
          </p:cNvPicPr>
          <p:nvPr/>
        </p:nvPicPr>
        <p:blipFill>
          <a:blip r:embed="rId5"/>
          <a:stretch>
            <a:fillRect/>
          </a:stretch>
        </p:blipFill>
        <p:spPr>
          <a:xfrm>
            <a:off x="3338138" y="4227484"/>
            <a:ext cx="5579360" cy="2525716"/>
          </a:xfrm>
          <a:prstGeom prst="rect">
            <a:avLst/>
          </a:prstGeom>
        </p:spPr>
      </p:pic>
    </p:spTree>
    <p:extLst>
      <p:ext uri="{BB962C8B-B14F-4D97-AF65-F5344CB8AC3E}">
        <p14:creationId xmlns:p14="http://schemas.microsoft.com/office/powerpoint/2010/main" val="12871058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F6CE41A-CEAA-48AB-B1EC-13571E61172F}"/>
              </a:ext>
            </a:extLst>
          </p:cNvPr>
          <p:cNvSpPr txBox="1"/>
          <p:nvPr/>
        </p:nvSpPr>
        <p:spPr>
          <a:xfrm>
            <a:off x="14990" y="14992"/>
            <a:ext cx="12192000" cy="438582"/>
          </a:xfrm>
          <a:prstGeom prst="rect">
            <a:avLst/>
          </a:prstGeom>
          <a:noFill/>
        </p:spPr>
        <p:txBody>
          <a:bodyPr wrap="square" rtlCol="0">
            <a:spAutoFit/>
          </a:bodyPr>
          <a:lstStyle/>
          <a:p>
            <a:pPr algn="ctr">
              <a:lnSpc>
                <a:spcPct val="90000"/>
              </a:lnSpc>
              <a:spcBef>
                <a:spcPct val="0"/>
              </a:spcBef>
            </a:pPr>
            <a:r>
              <a:rPr lang="es-CO" sz="2500" b="1" dirty="0"/>
              <a:t>Ventas y generación de hogares con capacidad de compra (Excluye VIP)</a:t>
            </a:r>
          </a:p>
        </p:txBody>
      </p:sp>
      <p:sp>
        <p:nvSpPr>
          <p:cNvPr id="12" name="Marcador de número de diapositiva 3">
            <a:extLst>
              <a:ext uri="{FF2B5EF4-FFF2-40B4-BE49-F238E27FC236}">
                <a16:creationId xmlns:a16="http://schemas.microsoft.com/office/drawing/2014/main" id="{A287B811-1AA0-4686-BF64-3159C0FE4ADF}"/>
              </a:ext>
            </a:extLst>
          </p:cNvPr>
          <p:cNvSpPr>
            <a:spLocks noGrp="1"/>
          </p:cNvSpPr>
          <p:nvPr>
            <p:ph type="sldNum" sz="quarter" idx="12"/>
          </p:nvPr>
        </p:nvSpPr>
        <p:spPr>
          <a:xfrm>
            <a:off x="11713935" y="6476271"/>
            <a:ext cx="478065" cy="38172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s-CO" sz="1200" b="1"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pic>
        <p:nvPicPr>
          <p:cNvPr id="5" name="Imagen 4">
            <a:extLst>
              <a:ext uri="{FF2B5EF4-FFF2-40B4-BE49-F238E27FC236}">
                <a16:creationId xmlns:a16="http://schemas.microsoft.com/office/drawing/2014/main" id="{AA267782-0027-49D1-972B-F0026E0B9C20}"/>
              </a:ext>
            </a:extLst>
          </p:cNvPr>
          <p:cNvPicPr>
            <a:picLocks noChangeAspect="1"/>
          </p:cNvPicPr>
          <p:nvPr/>
        </p:nvPicPr>
        <p:blipFill>
          <a:blip r:embed="rId3"/>
          <a:stretch>
            <a:fillRect/>
          </a:stretch>
        </p:blipFill>
        <p:spPr>
          <a:xfrm>
            <a:off x="2327280" y="453574"/>
            <a:ext cx="6757996" cy="2810972"/>
          </a:xfrm>
          <a:prstGeom prst="rect">
            <a:avLst/>
          </a:prstGeom>
        </p:spPr>
      </p:pic>
      <p:pic>
        <p:nvPicPr>
          <p:cNvPr id="3" name="Imagen 2">
            <a:extLst>
              <a:ext uri="{FF2B5EF4-FFF2-40B4-BE49-F238E27FC236}">
                <a16:creationId xmlns:a16="http://schemas.microsoft.com/office/drawing/2014/main" id="{2F9F530A-DB50-4295-A6AE-6C533441266D}"/>
              </a:ext>
            </a:extLst>
          </p:cNvPr>
          <p:cNvPicPr>
            <a:picLocks noChangeAspect="1"/>
          </p:cNvPicPr>
          <p:nvPr/>
        </p:nvPicPr>
        <p:blipFill>
          <a:blip r:embed="rId4"/>
          <a:stretch>
            <a:fillRect/>
          </a:stretch>
        </p:blipFill>
        <p:spPr>
          <a:xfrm>
            <a:off x="2265028" y="3413550"/>
            <a:ext cx="6820248" cy="2810973"/>
          </a:xfrm>
          <a:prstGeom prst="rect">
            <a:avLst/>
          </a:prstGeom>
        </p:spPr>
      </p:pic>
    </p:spTree>
    <p:extLst>
      <p:ext uri="{BB962C8B-B14F-4D97-AF65-F5344CB8AC3E}">
        <p14:creationId xmlns:p14="http://schemas.microsoft.com/office/powerpoint/2010/main" val="271901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F6CE41A-CEAA-48AB-B1EC-13571E61172F}"/>
              </a:ext>
            </a:extLst>
          </p:cNvPr>
          <p:cNvSpPr txBox="1"/>
          <p:nvPr/>
        </p:nvSpPr>
        <p:spPr>
          <a:xfrm>
            <a:off x="14990" y="14992"/>
            <a:ext cx="12192000" cy="492443"/>
          </a:xfrm>
          <a:prstGeom prst="rect">
            <a:avLst/>
          </a:prstGeom>
          <a:noFill/>
        </p:spPr>
        <p:txBody>
          <a:bodyPr wrap="square" rtlCol="0">
            <a:spAutoFit/>
          </a:bodyPr>
          <a:lstStyle/>
          <a:p>
            <a:pPr algn="ctr"/>
            <a:r>
              <a:rPr lang="es-ES" sz="2600" b="1" dirty="0"/>
              <a:t>Estructura del Mercado Negocios Totales Estratos 4, 5 y 6</a:t>
            </a:r>
          </a:p>
        </p:txBody>
      </p:sp>
      <p:sp>
        <p:nvSpPr>
          <p:cNvPr id="12" name="Marcador de número de diapositiva 3">
            <a:extLst>
              <a:ext uri="{FF2B5EF4-FFF2-40B4-BE49-F238E27FC236}">
                <a16:creationId xmlns:a16="http://schemas.microsoft.com/office/drawing/2014/main" id="{A287B811-1AA0-4686-BF64-3159C0FE4ADF}"/>
              </a:ext>
            </a:extLst>
          </p:cNvPr>
          <p:cNvSpPr>
            <a:spLocks noGrp="1"/>
          </p:cNvSpPr>
          <p:nvPr>
            <p:ph type="sldNum" sz="quarter" idx="12"/>
          </p:nvPr>
        </p:nvSpPr>
        <p:spPr>
          <a:xfrm>
            <a:off x="11713935" y="6476271"/>
            <a:ext cx="478065" cy="38172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s-CO" sz="1200" b="1"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13" name="TextBox 13">
            <a:extLst>
              <a:ext uri="{FF2B5EF4-FFF2-40B4-BE49-F238E27FC236}">
                <a16:creationId xmlns:a16="http://schemas.microsoft.com/office/drawing/2014/main" id="{AF83ED75-84EA-4F60-ABCF-EE9CCEEB90EA}"/>
              </a:ext>
            </a:extLst>
          </p:cNvPr>
          <p:cNvSpPr txBox="1"/>
          <p:nvPr/>
        </p:nvSpPr>
        <p:spPr>
          <a:xfrm>
            <a:off x="1901034" y="566526"/>
            <a:ext cx="23794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Bogotá</a:t>
            </a:r>
          </a:p>
        </p:txBody>
      </p:sp>
      <p:sp>
        <p:nvSpPr>
          <p:cNvPr id="14" name="TextBox 13">
            <a:extLst>
              <a:ext uri="{FF2B5EF4-FFF2-40B4-BE49-F238E27FC236}">
                <a16:creationId xmlns:a16="http://schemas.microsoft.com/office/drawing/2014/main" id="{191ABED2-0477-4858-BE0B-BD1B410BC7D2}"/>
              </a:ext>
            </a:extLst>
          </p:cNvPr>
          <p:cNvSpPr txBox="1"/>
          <p:nvPr/>
        </p:nvSpPr>
        <p:spPr>
          <a:xfrm>
            <a:off x="7626922" y="559268"/>
            <a:ext cx="23794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Medellín</a:t>
            </a:r>
          </a:p>
        </p:txBody>
      </p:sp>
      <p:sp>
        <p:nvSpPr>
          <p:cNvPr id="15" name="TextBox 13">
            <a:extLst>
              <a:ext uri="{FF2B5EF4-FFF2-40B4-BE49-F238E27FC236}">
                <a16:creationId xmlns:a16="http://schemas.microsoft.com/office/drawing/2014/main" id="{45C96A60-4852-4F01-9222-787A27F86FBF}"/>
              </a:ext>
            </a:extLst>
          </p:cNvPr>
          <p:cNvSpPr txBox="1"/>
          <p:nvPr/>
        </p:nvSpPr>
        <p:spPr>
          <a:xfrm>
            <a:off x="4569867" y="3703642"/>
            <a:ext cx="23794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Cali</a:t>
            </a:r>
          </a:p>
        </p:txBody>
      </p:sp>
      <p:pic>
        <p:nvPicPr>
          <p:cNvPr id="3" name="Imagen 2">
            <a:extLst>
              <a:ext uri="{FF2B5EF4-FFF2-40B4-BE49-F238E27FC236}">
                <a16:creationId xmlns:a16="http://schemas.microsoft.com/office/drawing/2014/main" id="{9F017AA8-2F8F-4A2A-8BF9-2F49C0FE6386}"/>
              </a:ext>
            </a:extLst>
          </p:cNvPr>
          <p:cNvPicPr>
            <a:picLocks noChangeAspect="1"/>
          </p:cNvPicPr>
          <p:nvPr/>
        </p:nvPicPr>
        <p:blipFill>
          <a:blip r:embed="rId3"/>
          <a:stretch>
            <a:fillRect/>
          </a:stretch>
        </p:blipFill>
        <p:spPr>
          <a:xfrm>
            <a:off x="6435479" y="1126569"/>
            <a:ext cx="5069673" cy="2698455"/>
          </a:xfrm>
          <a:prstGeom prst="rect">
            <a:avLst/>
          </a:prstGeom>
        </p:spPr>
      </p:pic>
      <p:pic>
        <p:nvPicPr>
          <p:cNvPr id="4" name="Imagen 3">
            <a:extLst>
              <a:ext uri="{FF2B5EF4-FFF2-40B4-BE49-F238E27FC236}">
                <a16:creationId xmlns:a16="http://schemas.microsoft.com/office/drawing/2014/main" id="{7C534202-901D-494F-87DC-D8905B5B2043}"/>
              </a:ext>
            </a:extLst>
          </p:cNvPr>
          <p:cNvPicPr>
            <a:picLocks noChangeAspect="1"/>
          </p:cNvPicPr>
          <p:nvPr/>
        </p:nvPicPr>
        <p:blipFill>
          <a:blip r:embed="rId4"/>
          <a:stretch>
            <a:fillRect/>
          </a:stretch>
        </p:blipFill>
        <p:spPr>
          <a:xfrm>
            <a:off x="686848" y="991883"/>
            <a:ext cx="5168543" cy="2833141"/>
          </a:xfrm>
          <a:prstGeom prst="rect">
            <a:avLst/>
          </a:prstGeom>
        </p:spPr>
      </p:pic>
      <p:pic>
        <p:nvPicPr>
          <p:cNvPr id="5" name="Imagen 4">
            <a:extLst>
              <a:ext uri="{FF2B5EF4-FFF2-40B4-BE49-F238E27FC236}">
                <a16:creationId xmlns:a16="http://schemas.microsoft.com/office/drawing/2014/main" id="{F4177C72-2763-4947-B411-BD4C5F658A0C}"/>
              </a:ext>
            </a:extLst>
          </p:cNvPr>
          <p:cNvPicPr>
            <a:picLocks noChangeAspect="1"/>
          </p:cNvPicPr>
          <p:nvPr/>
        </p:nvPicPr>
        <p:blipFill>
          <a:blip r:embed="rId5"/>
          <a:stretch>
            <a:fillRect/>
          </a:stretch>
        </p:blipFill>
        <p:spPr>
          <a:xfrm>
            <a:off x="3090774" y="4022993"/>
            <a:ext cx="5427362" cy="2744654"/>
          </a:xfrm>
          <a:prstGeom prst="rect">
            <a:avLst/>
          </a:prstGeom>
        </p:spPr>
      </p:pic>
    </p:spTree>
    <p:extLst>
      <p:ext uri="{BB962C8B-B14F-4D97-AF65-F5344CB8AC3E}">
        <p14:creationId xmlns:p14="http://schemas.microsoft.com/office/powerpoint/2010/main" val="2325240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97883D07-DBBF-4013-9561-930AEB5048FE}"/>
              </a:ext>
            </a:extLst>
          </p:cNvPr>
          <p:cNvSpPr/>
          <p:nvPr/>
        </p:nvSpPr>
        <p:spPr>
          <a:xfrm>
            <a:off x="1313050" y="2182505"/>
            <a:ext cx="8659927" cy="2185214"/>
          </a:xfrm>
          <a:prstGeom prst="rect">
            <a:avLst/>
          </a:prstGeom>
        </p:spPr>
        <p:txBody>
          <a:bodyPr wrap="square">
            <a:spAutoFit/>
          </a:bodyPr>
          <a:lstStyle/>
          <a:p>
            <a:pPr algn="ctr" defTabSz="457200"/>
            <a:r>
              <a:rPr lang="es-CO" altLang="es-CO" sz="3400" b="1" dirty="0">
                <a:solidFill>
                  <a:prstClr val="black"/>
                </a:solidFill>
                <a:cs typeface="Arial" charset="0"/>
              </a:rPr>
              <a:t>Mercado de Comercio Nuevo país</a:t>
            </a:r>
          </a:p>
          <a:p>
            <a:pPr algn="ctr" defTabSz="457200"/>
            <a:r>
              <a:rPr lang="es-CO" altLang="es-CO" sz="3400" b="1" dirty="0">
                <a:solidFill>
                  <a:prstClr val="black"/>
                </a:solidFill>
                <a:cs typeface="Arial" charset="0"/>
              </a:rPr>
              <a:t> Diciembre  2020</a:t>
            </a:r>
          </a:p>
          <a:p>
            <a:pPr algn="ctr" defTabSz="457200"/>
            <a:endParaRPr lang="es-ES" sz="3400" dirty="0">
              <a:solidFill>
                <a:prstClr val="black"/>
              </a:solidFill>
              <a:cs typeface="Arial" charset="0"/>
            </a:endParaRPr>
          </a:p>
          <a:p>
            <a:pPr algn="ctr" defTabSz="457200"/>
            <a:endParaRPr lang="es-CO" sz="3400" dirty="0">
              <a:solidFill>
                <a:prstClr val="black"/>
              </a:solidFill>
            </a:endParaRPr>
          </a:p>
        </p:txBody>
      </p:sp>
      <p:sp>
        <p:nvSpPr>
          <p:cNvPr id="6" name="Rectángulo 4">
            <a:extLst>
              <a:ext uri="{FF2B5EF4-FFF2-40B4-BE49-F238E27FC236}">
                <a16:creationId xmlns:a16="http://schemas.microsoft.com/office/drawing/2014/main" id="{31E44968-FB0B-4046-8D59-E0E60F653C1B}"/>
              </a:ext>
            </a:extLst>
          </p:cNvPr>
          <p:cNvSpPr>
            <a:spLocks noChangeArrowheads="1"/>
          </p:cNvSpPr>
          <p:nvPr/>
        </p:nvSpPr>
        <p:spPr bwMode="auto">
          <a:xfrm>
            <a:off x="3107532" y="125019"/>
            <a:ext cx="59769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charset="0"/>
              <a:buChar char="•"/>
              <a:defRPr sz="2800">
                <a:solidFill>
                  <a:schemeClr val="tx1"/>
                </a:solidFill>
                <a:latin typeface="Arial" charset="0"/>
                <a:cs typeface="Arial"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cs typeface="Arial"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cs typeface="Arial" charset="0"/>
              </a:defRPr>
            </a:lvl3pPr>
            <a:lvl4pPr marL="1600200" indent="-228600" eaLnBrk="0" hangingPunct="0">
              <a:lnSpc>
                <a:spcPct val="90000"/>
              </a:lnSpc>
              <a:spcBef>
                <a:spcPts val="500"/>
              </a:spcBef>
              <a:buFont typeface="Arial" charset="0"/>
              <a:buChar char="•"/>
              <a:defRPr>
                <a:solidFill>
                  <a:schemeClr val="tx1"/>
                </a:solidFill>
                <a:latin typeface="Calibri" pitchFamily="34" charset="0"/>
                <a:cs typeface="Arial" charset="0"/>
              </a:defRPr>
            </a:lvl4pPr>
            <a:lvl5pPr marL="2057400" indent="-228600" eaLnBrk="0" hangingPunct="0">
              <a:lnSpc>
                <a:spcPct val="90000"/>
              </a:lnSpc>
              <a:spcBef>
                <a:spcPts val="500"/>
              </a:spcBef>
              <a:buFont typeface="Arial" charset="0"/>
              <a:buChar char="•"/>
              <a:defRPr>
                <a:solidFill>
                  <a:schemeClr val="tx1"/>
                </a:solidFill>
                <a:latin typeface="Calibri" pitchFamily="34" charset="0"/>
                <a:cs typeface="Arial"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cs typeface="Arial"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cs typeface="Arial"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cs typeface="Arial"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cs typeface="Arial" charset="0"/>
              </a:defRPr>
            </a:lvl9pPr>
          </a:lstStyle>
          <a:p>
            <a:pPr algn="ctr" defTabSz="457200">
              <a:lnSpc>
                <a:spcPct val="100000"/>
              </a:lnSpc>
              <a:spcBef>
                <a:spcPct val="0"/>
              </a:spcBef>
              <a:buFontTx/>
              <a:buNone/>
            </a:pPr>
            <a:r>
              <a:rPr lang="es-CO" altLang="es-ES" sz="1800" b="1" dirty="0">
                <a:solidFill>
                  <a:prstClr val="black"/>
                </a:solidFill>
                <a:latin typeface="Gabriola" pitchFamily="82" charset="0"/>
                <a:cs typeface="Times New Roman" pitchFamily="18" charset="0"/>
              </a:rPr>
              <a:t>“Comprometidos con la evolución del sector inmobiliario en Colombia”</a:t>
            </a:r>
            <a:endParaRPr lang="es-ES" altLang="es-ES" sz="1800" dirty="0">
              <a:solidFill>
                <a:prstClr val="black"/>
              </a:solidFill>
            </a:endParaRPr>
          </a:p>
        </p:txBody>
      </p:sp>
      <p:sp>
        <p:nvSpPr>
          <p:cNvPr id="9" name="6 Marcador de número de diapositiva">
            <a:extLst>
              <a:ext uri="{FF2B5EF4-FFF2-40B4-BE49-F238E27FC236}">
                <a16:creationId xmlns:a16="http://schemas.microsoft.com/office/drawing/2014/main" id="{B87F03B8-F20B-44E6-8BA0-032C142C4BBC}"/>
              </a:ext>
            </a:extLst>
          </p:cNvPr>
          <p:cNvSpPr txBox="1">
            <a:spLocks/>
          </p:cNvSpPr>
          <p:nvPr/>
        </p:nvSpPr>
        <p:spPr>
          <a:xfrm>
            <a:off x="11798584" y="6492876"/>
            <a:ext cx="38253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13C3CBA9-6520-4CF9-9186-69143419E820}" type="slidenum">
              <a:rPr lang="es-ES" b="1">
                <a:solidFill>
                  <a:prstClr val="white"/>
                </a:solidFill>
                <a:effectLst>
                  <a:outerShdw blurRad="38100" dist="38100" dir="2700000" algn="tl">
                    <a:srgbClr val="000000">
                      <a:alpha val="43137"/>
                    </a:srgbClr>
                  </a:outerShdw>
                </a:effectLst>
              </a:rPr>
              <a:pPr>
                <a:defRPr/>
              </a:pPr>
              <a:t>21</a:t>
            </a:fld>
            <a:endParaRPr lang="es-ES" b="1" dirty="0">
              <a:solidFill>
                <a:prstClr val="white"/>
              </a:solidFill>
              <a:effectLst>
                <a:outerShdw blurRad="38100" dist="38100" dir="2700000" algn="tl">
                  <a:srgbClr val="000000">
                    <a:alpha val="43137"/>
                  </a:srgbClr>
                </a:outerShdw>
              </a:effectLst>
            </a:endParaRPr>
          </a:p>
        </p:txBody>
      </p:sp>
      <p:sp>
        <p:nvSpPr>
          <p:cNvPr id="10" name="5 Rectángulo">
            <a:extLst>
              <a:ext uri="{FF2B5EF4-FFF2-40B4-BE49-F238E27FC236}">
                <a16:creationId xmlns:a16="http://schemas.microsoft.com/office/drawing/2014/main" id="{DF358E0A-F7B0-464C-98BF-F886DF56FD66}"/>
              </a:ext>
            </a:extLst>
          </p:cNvPr>
          <p:cNvSpPr>
            <a:spLocks noChangeArrowheads="1"/>
          </p:cNvSpPr>
          <p:nvPr/>
        </p:nvSpPr>
        <p:spPr bwMode="auto">
          <a:xfrm>
            <a:off x="135307" y="6096327"/>
            <a:ext cx="1016104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just" defTabSz="457200"/>
            <a:r>
              <a:rPr lang="es-MX" altLang="es-CO" sz="1000" dirty="0">
                <a:solidFill>
                  <a:prstClr val="black"/>
                </a:solidFill>
                <a:latin typeface="Arial" charset="0"/>
              </a:rPr>
              <a:t>“El contenido de este documento es de propiedad de La Galería Inmobiliaria Ltda. y por tanto contiene información confidencial y privilegiada para uso exclusivo del destinatario de la misma.  Se prohíbe expresamente su reproducción total o parcial, así como permitir su uso a personas no autorizadas expresamente y por escrito por parte de La Galería Inmobiliaria Ltda.”</a:t>
            </a:r>
            <a:endParaRPr lang="es-CO" altLang="es-CO" sz="1000" dirty="0">
              <a:solidFill>
                <a:prstClr val="black"/>
              </a:solidFill>
              <a:latin typeface="Arial" charset="0"/>
            </a:endParaRPr>
          </a:p>
        </p:txBody>
      </p:sp>
    </p:spTree>
    <p:extLst>
      <p:ext uri="{BB962C8B-B14F-4D97-AF65-F5344CB8AC3E}">
        <p14:creationId xmlns:p14="http://schemas.microsoft.com/office/powerpoint/2010/main" val="39038161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EA8A65D-8264-4546-9296-FF7C55CE5002}"/>
              </a:ext>
            </a:extLst>
          </p:cNvPr>
          <p:cNvPicPr>
            <a:picLocks noChangeAspect="1"/>
          </p:cNvPicPr>
          <p:nvPr/>
        </p:nvPicPr>
        <p:blipFill>
          <a:blip r:embed="rId2"/>
          <a:stretch>
            <a:fillRect/>
          </a:stretch>
        </p:blipFill>
        <p:spPr>
          <a:xfrm>
            <a:off x="851650" y="1208314"/>
            <a:ext cx="10317093" cy="4572000"/>
          </a:xfrm>
          <a:prstGeom prst="rect">
            <a:avLst/>
          </a:prstGeom>
        </p:spPr>
      </p:pic>
      <p:sp>
        <p:nvSpPr>
          <p:cNvPr id="2" name="Título 1"/>
          <p:cNvSpPr>
            <a:spLocks noGrp="1"/>
          </p:cNvSpPr>
          <p:nvPr>
            <p:ph type="title"/>
          </p:nvPr>
        </p:nvSpPr>
        <p:spPr>
          <a:xfrm>
            <a:off x="851650" y="136526"/>
            <a:ext cx="10515600" cy="647606"/>
          </a:xfrm>
        </p:spPr>
        <p:txBody>
          <a:bodyPr>
            <a:normAutofit fontScale="90000"/>
          </a:bodyPr>
          <a:lstStyle/>
          <a:p>
            <a:r>
              <a:rPr lang="es-CO" dirty="0"/>
              <a:t>Evolución Oferta Nueva Neta (Mts2) Comercio Nacional </a:t>
            </a:r>
            <a:br>
              <a:rPr lang="es-CO" dirty="0"/>
            </a:br>
            <a:r>
              <a:rPr lang="es-CO" dirty="0"/>
              <a:t>(Trimestre Móvil) </a:t>
            </a:r>
          </a:p>
        </p:txBody>
      </p:sp>
      <p:sp>
        <p:nvSpPr>
          <p:cNvPr id="3" name="Marcador de texto 2"/>
          <p:cNvSpPr>
            <a:spLocks noGrp="1"/>
          </p:cNvSpPr>
          <p:nvPr>
            <p:ph type="body" idx="13"/>
          </p:nvPr>
        </p:nvSpPr>
        <p:spPr/>
        <p:txBody>
          <a:bodyPr/>
          <a:lstStyle/>
          <a:p>
            <a:r>
              <a:rPr lang="es-ES" dirty="0"/>
              <a:t>Nacional</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22</a:t>
            </a:fld>
            <a:endParaRPr lang="es-CO" dirty="0"/>
          </a:p>
        </p:txBody>
      </p:sp>
      <p:sp>
        <p:nvSpPr>
          <p:cNvPr id="10" name="CuadroTexto 9">
            <a:extLst>
              <a:ext uri="{FF2B5EF4-FFF2-40B4-BE49-F238E27FC236}">
                <a16:creationId xmlns:a16="http://schemas.microsoft.com/office/drawing/2014/main" id="{7D332F14-B0D8-41AC-BD8B-FCA085AB3B4C}"/>
              </a:ext>
            </a:extLst>
          </p:cNvPr>
          <p:cNvSpPr txBox="1"/>
          <p:nvPr/>
        </p:nvSpPr>
        <p:spPr>
          <a:xfrm>
            <a:off x="3291598" y="2065284"/>
            <a:ext cx="3397212"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CO" sz="1400" dirty="0"/>
              <a:t>Florida Parque Central Etapa 211,000 Mts2</a:t>
            </a:r>
          </a:p>
        </p:txBody>
      </p:sp>
      <p:cxnSp>
        <p:nvCxnSpPr>
          <p:cNvPr id="11" name="Conector recto de flecha 10">
            <a:extLst>
              <a:ext uri="{FF2B5EF4-FFF2-40B4-BE49-F238E27FC236}">
                <a16:creationId xmlns:a16="http://schemas.microsoft.com/office/drawing/2014/main" id="{72EDADC2-B70B-4108-AE64-5AB4D162377E}"/>
              </a:ext>
            </a:extLst>
          </p:cNvPr>
          <p:cNvCxnSpPr>
            <a:cxnSpLocks/>
          </p:cNvCxnSpPr>
          <p:nvPr/>
        </p:nvCxnSpPr>
        <p:spPr>
          <a:xfrm flipH="1" flipV="1">
            <a:off x="2377944" y="2219172"/>
            <a:ext cx="913652"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23091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0DD5981D-018B-4561-82FE-446FEF7E8339}"/>
              </a:ext>
            </a:extLst>
          </p:cNvPr>
          <p:cNvPicPr>
            <a:picLocks noChangeAspect="1"/>
          </p:cNvPicPr>
          <p:nvPr/>
        </p:nvPicPr>
        <p:blipFill>
          <a:blip r:embed="rId2"/>
          <a:stretch>
            <a:fillRect/>
          </a:stretch>
        </p:blipFill>
        <p:spPr>
          <a:xfrm>
            <a:off x="851650" y="963386"/>
            <a:ext cx="10349750" cy="4816927"/>
          </a:xfrm>
          <a:prstGeom prst="rect">
            <a:avLst/>
          </a:prstGeom>
        </p:spPr>
      </p:pic>
      <p:sp>
        <p:nvSpPr>
          <p:cNvPr id="2" name="Título 1"/>
          <p:cNvSpPr>
            <a:spLocks noGrp="1"/>
          </p:cNvSpPr>
          <p:nvPr>
            <p:ph type="title"/>
          </p:nvPr>
        </p:nvSpPr>
        <p:spPr>
          <a:xfrm>
            <a:off x="851650" y="60326"/>
            <a:ext cx="10515600" cy="769636"/>
          </a:xfrm>
        </p:spPr>
        <p:txBody>
          <a:bodyPr>
            <a:normAutofit fontScale="90000"/>
          </a:bodyPr>
          <a:lstStyle/>
          <a:p>
            <a:r>
              <a:rPr lang="es-CO" dirty="0"/>
              <a:t>Evolución Oferta Nueva Neta (Mts2) Comercio Nacional </a:t>
            </a:r>
            <a:br>
              <a:rPr lang="es-CO" dirty="0"/>
            </a:br>
            <a:r>
              <a:rPr lang="es-CO" dirty="0"/>
              <a:t>(Trimestre Móvil) </a:t>
            </a:r>
          </a:p>
        </p:txBody>
      </p:sp>
      <p:sp>
        <p:nvSpPr>
          <p:cNvPr id="3" name="Marcador de texto 2"/>
          <p:cNvSpPr>
            <a:spLocks noGrp="1"/>
          </p:cNvSpPr>
          <p:nvPr>
            <p:ph type="body" idx="13"/>
          </p:nvPr>
        </p:nvSpPr>
        <p:spPr/>
        <p:txBody>
          <a:bodyPr/>
          <a:lstStyle/>
          <a:p>
            <a:r>
              <a:rPr lang="es-ES" dirty="0"/>
              <a:t>Nacional</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23</a:t>
            </a:fld>
            <a:endParaRPr lang="es-CO" dirty="0"/>
          </a:p>
        </p:txBody>
      </p:sp>
      <p:sp>
        <p:nvSpPr>
          <p:cNvPr id="10" name="CuadroTexto 9">
            <a:extLst>
              <a:ext uri="{FF2B5EF4-FFF2-40B4-BE49-F238E27FC236}">
                <a16:creationId xmlns:a16="http://schemas.microsoft.com/office/drawing/2014/main" id="{60F1A71E-D14E-4CBE-B11F-EC0ADBEC41C6}"/>
              </a:ext>
            </a:extLst>
          </p:cNvPr>
          <p:cNvSpPr txBox="1"/>
          <p:nvPr/>
        </p:nvSpPr>
        <p:spPr>
          <a:xfrm>
            <a:off x="2937813" y="1460728"/>
            <a:ext cx="2377830"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CO" sz="1400" dirty="0"/>
              <a:t>Jardín Plaza Centro Comercial </a:t>
            </a:r>
          </a:p>
        </p:txBody>
      </p:sp>
      <p:cxnSp>
        <p:nvCxnSpPr>
          <p:cNvPr id="11" name="Conector recto de flecha 10">
            <a:extLst>
              <a:ext uri="{FF2B5EF4-FFF2-40B4-BE49-F238E27FC236}">
                <a16:creationId xmlns:a16="http://schemas.microsoft.com/office/drawing/2014/main" id="{2833152E-490B-414C-B906-48FDAD13AC87}"/>
              </a:ext>
            </a:extLst>
          </p:cNvPr>
          <p:cNvCxnSpPr>
            <a:cxnSpLocks/>
          </p:cNvCxnSpPr>
          <p:nvPr/>
        </p:nvCxnSpPr>
        <p:spPr>
          <a:xfrm flipH="1">
            <a:off x="2110547" y="1578227"/>
            <a:ext cx="824736" cy="16133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32463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51652" y="129776"/>
            <a:ext cx="10515600" cy="564707"/>
          </a:xfrm>
        </p:spPr>
        <p:txBody>
          <a:bodyPr>
            <a:normAutofit fontScale="90000"/>
          </a:bodyPr>
          <a:lstStyle/>
          <a:p>
            <a:pPr algn="ctr"/>
            <a:r>
              <a:rPr lang="es-CO" sz="3200" b="1" dirty="0">
                <a:cs typeface="Arial" panose="020B0604020202020204" pitchFamily="34" charset="0"/>
              </a:rPr>
              <a:t>Oferta Disponible vs Ventas Comercio Nacional</a:t>
            </a:r>
          </a:p>
        </p:txBody>
      </p:sp>
      <p:sp>
        <p:nvSpPr>
          <p:cNvPr id="3" name="Marcador de texto 2"/>
          <p:cNvSpPr>
            <a:spLocks noGrp="1"/>
          </p:cNvSpPr>
          <p:nvPr>
            <p:ph type="body" idx="13"/>
          </p:nvPr>
        </p:nvSpPr>
        <p:spPr/>
        <p:txBody>
          <a:bodyPr/>
          <a:lstStyle/>
          <a:p>
            <a:r>
              <a:rPr lang="es-ES" dirty="0"/>
              <a:t>Nacional</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24</a:t>
            </a:fld>
            <a:endParaRPr lang="es-CO" dirty="0"/>
          </a:p>
        </p:txBody>
      </p:sp>
      <p:sp>
        <p:nvSpPr>
          <p:cNvPr id="5" name="CuadroTexto 4">
            <a:extLst>
              <a:ext uri="{FF2B5EF4-FFF2-40B4-BE49-F238E27FC236}">
                <a16:creationId xmlns:a16="http://schemas.microsoft.com/office/drawing/2014/main" id="{214BE4E9-218C-4365-AF27-70731BAA2316}"/>
              </a:ext>
            </a:extLst>
          </p:cNvPr>
          <p:cNvSpPr txBox="1"/>
          <p:nvPr/>
        </p:nvSpPr>
        <p:spPr>
          <a:xfrm>
            <a:off x="2615607" y="874946"/>
            <a:ext cx="2059603" cy="400110"/>
          </a:xfrm>
          <a:prstGeom prst="rect">
            <a:avLst/>
          </a:prstGeom>
          <a:noFill/>
        </p:spPr>
        <p:txBody>
          <a:bodyPr wrap="none" rtlCol="0">
            <a:spAutoFit/>
          </a:bodyPr>
          <a:lstStyle/>
          <a:p>
            <a:r>
              <a:rPr lang="es-CO" sz="2000" b="1" dirty="0"/>
              <a:t>Oferta Disponible</a:t>
            </a:r>
          </a:p>
        </p:txBody>
      </p:sp>
      <p:sp>
        <p:nvSpPr>
          <p:cNvPr id="10" name="CuadroTexto 9">
            <a:extLst>
              <a:ext uri="{FF2B5EF4-FFF2-40B4-BE49-F238E27FC236}">
                <a16:creationId xmlns:a16="http://schemas.microsoft.com/office/drawing/2014/main" id="{CBA3F5CB-1449-49D9-9F31-E3465AD219F1}"/>
              </a:ext>
            </a:extLst>
          </p:cNvPr>
          <p:cNvSpPr txBox="1"/>
          <p:nvPr/>
        </p:nvSpPr>
        <p:spPr>
          <a:xfrm>
            <a:off x="8041756" y="870209"/>
            <a:ext cx="1711302" cy="400110"/>
          </a:xfrm>
          <a:prstGeom prst="rect">
            <a:avLst/>
          </a:prstGeom>
          <a:noFill/>
        </p:spPr>
        <p:txBody>
          <a:bodyPr wrap="none" rtlCol="0">
            <a:spAutoFit/>
          </a:bodyPr>
          <a:lstStyle/>
          <a:p>
            <a:r>
              <a:rPr lang="es-CO" sz="2000" b="1" dirty="0"/>
              <a:t>Ventas Totales</a:t>
            </a:r>
          </a:p>
        </p:txBody>
      </p:sp>
      <p:pic>
        <p:nvPicPr>
          <p:cNvPr id="6" name="Imagen 5">
            <a:extLst>
              <a:ext uri="{FF2B5EF4-FFF2-40B4-BE49-F238E27FC236}">
                <a16:creationId xmlns:a16="http://schemas.microsoft.com/office/drawing/2014/main" id="{DD86C481-51CF-4060-82C6-6AC9BF7CA3C3}"/>
              </a:ext>
            </a:extLst>
          </p:cNvPr>
          <p:cNvPicPr>
            <a:picLocks noChangeAspect="1"/>
          </p:cNvPicPr>
          <p:nvPr/>
        </p:nvPicPr>
        <p:blipFill>
          <a:blip r:embed="rId2"/>
          <a:stretch>
            <a:fillRect/>
          </a:stretch>
        </p:blipFill>
        <p:spPr>
          <a:xfrm>
            <a:off x="2046514" y="1362002"/>
            <a:ext cx="3429000" cy="4667890"/>
          </a:xfrm>
          <a:prstGeom prst="rect">
            <a:avLst/>
          </a:prstGeom>
        </p:spPr>
      </p:pic>
      <p:pic>
        <p:nvPicPr>
          <p:cNvPr id="7" name="Imagen 6">
            <a:extLst>
              <a:ext uri="{FF2B5EF4-FFF2-40B4-BE49-F238E27FC236}">
                <a16:creationId xmlns:a16="http://schemas.microsoft.com/office/drawing/2014/main" id="{DD84E3C8-0E23-416A-BC2F-43F724904517}"/>
              </a:ext>
            </a:extLst>
          </p:cNvPr>
          <p:cNvPicPr>
            <a:picLocks noChangeAspect="1"/>
          </p:cNvPicPr>
          <p:nvPr/>
        </p:nvPicPr>
        <p:blipFill>
          <a:blip r:embed="rId3"/>
          <a:stretch>
            <a:fillRect/>
          </a:stretch>
        </p:blipFill>
        <p:spPr>
          <a:xfrm>
            <a:off x="6810375" y="1270319"/>
            <a:ext cx="4010025" cy="4759573"/>
          </a:xfrm>
          <a:prstGeom prst="rect">
            <a:avLst/>
          </a:prstGeom>
        </p:spPr>
      </p:pic>
    </p:spTree>
    <p:extLst>
      <p:ext uri="{BB962C8B-B14F-4D97-AF65-F5344CB8AC3E}">
        <p14:creationId xmlns:p14="http://schemas.microsoft.com/office/powerpoint/2010/main" val="4089974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51649" y="124951"/>
            <a:ext cx="10515600" cy="600922"/>
          </a:xfrm>
        </p:spPr>
        <p:txBody>
          <a:bodyPr>
            <a:normAutofit fontScale="90000"/>
          </a:bodyPr>
          <a:lstStyle/>
          <a:p>
            <a:r>
              <a:rPr lang="es-CO" dirty="0"/>
              <a:t>Evolución Rotación Anual Comercio Nacional </a:t>
            </a:r>
          </a:p>
        </p:txBody>
      </p:sp>
      <p:sp>
        <p:nvSpPr>
          <p:cNvPr id="3" name="Marcador de texto 2"/>
          <p:cNvSpPr>
            <a:spLocks noGrp="1"/>
          </p:cNvSpPr>
          <p:nvPr>
            <p:ph type="body" idx="13"/>
          </p:nvPr>
        </p:nvSpPr>
        <p:spPr/>
        <p:txBody>
          <a:bodyPr/>
          <a:lstStyle/>
          <a:p>
            <a:r>
              <a:rPr lang="es-ES" dirty="0"/>
              <a:t>Nacional</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25</a:t>
            </a:fld>
            <a:endParaRPr lang="es-CO" dirty="0"/>
          </a:p>
        </p:txBody>
      </p:sp>
      <p:pic>
        <p:nvPicPr>
          <p:cNvPr id="5" name="Imagen 4">
            <a:extLst>
              <a:ext uri="{FF2B5EF4-FFF2-40B4-BE49-F238E27FC236}">
                <a16:creationId xmlns:a16="http://schemas.microsoft.com/office/drawing/2014/main" id="{5ED54335-30F6-4C2C-958B-4DC16153E1F7}"/>
              </a:ext>
            </a:extLst>
          </p:cNvPr>
          <p:cNvPicPr>
            <a:picLocks noChangeAspect="1"/>
          </p:cNvPicPr>
          <p:nvPr/>
        </p:nvPicPr>
        <p:blipFill>
          <a:blip r:embed="rId2"/>
          <a:stretch>
            <a:fillRect/>
          </a:stretch>
        </p:blipFill>
        <p:spPr>
          <a:xfrm>
            <a:off x="996043" y="941616"/>
            <a:ext cx="10189028" cy="4974767"/>
          </a:xfrm>
          <a:prstGeom prst="rect">
            <a:avLst/>
          </a:prstGeom>
        </p:spPr>
      </p:pic>
    </p:spTree>
    <p:extLst>
      <p:ext uri="{BB962C8B-B14F-4D97-AF65-F5344CB8AC3E}">
        <p14:creationId xmlns:p14="http://schemas.microsoft.com/office/powerpoint/2010/main" val="22698069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51650" y="60326"/>
            <a:ext cx="10515600" cy="587832"/>
          </a:xfrm>
        </p:spPr>
        <p:txBody>
          <a:bodyPr>
            <a:normAutofit fontScale="90000"/>
          </a:bodyPr>
          <a:lstStyle/>
          <a:p>
            <a:r>
              <a:rPr lang="es-ES" dirty="0"/>
              <a:t>Evolución Porcentaje de Vacancia</a:t>
            </a:r>
          </a:p>
        </p:txBody>
      </p:sp>
      <p:sp>
        <p:nvSpPr>
          <p:cNvPr id="3" name="Marcador de texto 2"/>
          <p:cNvSpPr>
            <a:spLocks noGrp="1"/>
          </p:cNvSpPr>
          <p:nvPr>
            <p:ph type="body" idx="13"/>
          </p:nvPr>
        </p:nvSpPr>
        <p:spPr/>
        <p:txBody>
          <a:bodyPr/>
          <a:lstStyle/>
          <a:p>
            <a:r>
              <a:rPr lang="es-ES" dirty="0"/>
              <a:t>Nacional</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26</a:t>
            </a:fld>
            <a:endParaRPr lang="es-CO" dirty="0"/>
          </a:p>
        </p:txBody>
      </p:sp>
      <p:pic>
        <p:nvPicPr>
          <p:cNvPr id="6" name="Imagen 5">
            <a:extLst>
              <a:ext uri="{FF2B5EF4-FFF2-40B4-BE49-F238E27FC236}">
                <a16:creationId xmlns:a16="http://schemas.microsoft.com/office/drawing/2014/main" id="{D6E79605-42F5-4447-9996-E1A10ADFF674}"/>
              </a:ext>
            </a:extLst>
          </p:cNvPr>
          <p:cNvPicPr>
            <a:picLocks noChangeAspect="1"/>
          </p:cNvPicPr>
          <p:nvPr/>
        </p:nvPicPr>
        <p:blipFill rotWithShape="1">
          <a:blip r:embed="rId2"/>
          <a:srcRect l="13750" t="24750" r="17098" b="16650"/>
          <a:stretch/>
        </p:blipFill>
        <p:spPr>
          <a:xfrm>
            <a:off x="1394260" y="648158"/>
            <a:ext cx="8973494" cy="4562182"/>
          </a:xfrm>
          <a:prstGeom prst="rect">
            <a:avLst/>
          </a:prstGeom>
        </p:spPr>
      </p:pic>
    </p:spTree>
    <p:extLst>
      <p:ext uri="{BB962C8B-B14F-4D97-AF65-F5344CB8AC3E}">
        <p14:creationId xmlns:p14="http://schemas.microsoft.com/office/powerpoint/2010/main" val="14945966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51650" y="141971"/>
            <a:ext cx="10515600" cy="587832"/>
          </a:xfrm>
        </p:spPr>
        <p:txBody>
          <a:bodyPr>
            <a:normAutofit fontScale="90000"/>
          </a:bodyPr>
          <a:lstStyle/>
          <a:p>
            <a:r>
              <a:rPr lang="es-CO" dirty="0"/>
              <a:t>Proyectos Nuevos Comercio</a:t>
            </a:r>
            <a:br>
              <a:rPr lang="es-CO" dirty="0"/>
            </a:br>
            <a:r>
              <a:rPr lang="es-CO" dirty="0"/>
              <a:t>Trimestre Octubre – Diciembre 2020</a:t>
            </a:r>
            <a:endParaRPr lang="es-ES" dirty="0"/>
          </a:p>
        </p:txBody>
      </p:sp>
      <p:sp>
        <p:nvSpPr>
          <p:cNvPr id="3" name="Marcador de texto 2"/>
          <p:cNvSpPr>
            <a:spLocks noGrp="1"/>
          </p:cNvSpPr>
          <p:nvPr>
            <p:ph type="body" idx="13"/>
          </p:nvPr>
        </p:nvSpPr>
        <p:spPr/>
        <p:txBody>
          <a:bodyPr/>
          <a:lstStyle/>
          <a:p>
            <a:r>
              <a:rPr lang="es-ES" dirty="0"/>
              <a:t>Nacional</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27</a:t>
            </a:fld>
            <a:endParaRPr lang="es-CO" dirty="0"/>
          </a:p>
        </p:txBody>
      </p:sp>
      <p:pic>
        <p:nvPicPr>
          <p:cNvPr id="5" name="Imagen 4">
            <a:extLst>
              <a:ext uri="{FF2B5EF4-FFF2-40B4-BE49-F238E27FC236}">
                <a16:creationId xmlns:a16="http://schemas.microsoft.com/office/drawing/2014/main" id="{F4611042-F1C8-4703-8E54-3E6E3B6ECF7F}"/>
              </a:ext>
            </a:extLst>
          </p:cNvPr>
          <p:cNvPicPr>
            <a:picLocks noChangeAspect="1"/>
          </p:cNvPicPr>
          <p:nvPr/>
        </p:nvPicPr>
        <p:blipFill>
          <a:blip r:embed="rId2"/>
          <a:stretch>
            <a:fillRect/>
          </a:stretch>
        </p:blipFill>
        <p:spPr>
          <a:xfrm>
            <a:off x="179614" y="2122715"/>
            <a:ext cx="11838215" cy="1802094"/>
          </a:xfrm>
          <a:prstGeom prst="rect">
            <a:avLst/>
          </a:prstGeom>
        </p:spPr>
      </p:pic>
    </p:spTree>
    <p:extLst>
      <p:ext uri="{BB962C8B-B14F-4D97-AF65-F5344CB8AC3E}">
        <p14:creationId xmlns:p14="http://schemas.microsoft.com/office/powerpoint/2010/main" val="19369285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97883D07-DBBF-4013-9561-930AEB5048FE}"/>
              </a:ext>
            </a:extLst>
          </p:cNvPr>
          <p:cNvSpPr/>
          <p:nvPr/>
        </p:nvSpPr>
        <p:spPr>
          <a:xfrm>
            <a:off x="1313050" y="2182505"/>
            <a:ext cx="8659927" cy="1661993"/>
          </a:xfrm>
          <a:prstGeom prst="rect">
            <a:avLst/>
          </a:prstGeom>
        </p:spPr>
        <p:txBody>
          <a:bodyPr wrap="square">
            <a:spAutoFit/>
          </a:bodyPr>
          <a:lstStyle/>
          <a:p>
            <a:pPr algn="ctr" defTabSz="457200"/>
            <a:r>
              <a:rPr lang="es-CO" altLang="es-CO" sz="3400" b="1" dirty="0">
                <a:solidFill>
                  <a:prstClr val="black"/>
                </a:solidFill>
                <a:cs typeface="Arial" charset="0"/>
              </a:rPr>
              <a:t>Mercado de Oficinas Nueva país</a:t>
            </a:r>
          </a:p>
          <a:p>
            <a:pPr algn="ctr" defTabSz="457200"/>
            <a:r>
              <a:rPr lang="es-CO" altLang="es-CO" sz="3400" b="1" dirty="0">
                <a:solidFill>
                  <a:prstClr val="black"/>
                </a:solidFill>
                <a:cs typeface="Arial" charset="0"/>
              </a:rPr>
              <a:t> Diciembre  2020</a:t>
            </a:r>
            <a:endParaRPr lang="es-ES" sz="3400" b="1" dirty="0">
              <a:solidFill>
                <a:prstClr val="black"/>
              </a:solidFill>
              <a:cs typeface="Arial" charset="0"/>
            </a:endParaRPr>
          </a:p>
          <a:p>
            <a:pPr algn="ctr" defTabSz="457200"/>
            <a:endParaRPr lang="es-CO" sz="3400" dirty="0">
              <a:solidFill>
                <a:prstClr val="black"/>
              </a:solidFill>
            </a:endParaRPr>
          </a:p>
        </p:txBody>
      </p:sp>
      <p:sp>
        <p:nvSpPr>
          <p:cNvPr id="6" name="Rectángulo 4">
            <a:extLst>
              <a:ext uri="{FF2B5EF4-FFF2-40B4-BE49-F238E27FC236}">
                <a16:creationId xmlns:a16="http://schemas.microsoft.com/office/drawing/2014/main" id="{31E44968-FB0B-4046-8D59-E0E60F653C1B}"/>
              </a:ext>
            </a:extLst>
          </p:cNvPr>
          <p:cNvSpPr>
            <a:spLocks noChangeArrowheads="1"/>
          </p:cNvSpPr>
          <p:nvPr/>
        </p:nvSpPr>
        <p:spPr bwMode="auto">
          <a:xfrm>
            <a:off x="3107532" y="125019"/>
            <a:ext cx="59769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charset="0"/>
              <a:buChar char="•"/>
              <a:defRPr sz="2800">
                <a:solidFill>
                  <a:schemeClr val="tx1"/>
                </a:solidFill>
                <a:latin typeface="Arial" charset="0"/>
                <a:cs typeface="Arial"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cs typeface="Arial"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cs typeface="Arial" charset="0"/>
              </a:defRPr>
            </a:lvl3pPr>
            <a:lvl4pPr marL="1600200" indent="-228600" eaLnBrk="0" hangingPunct="0">
              <a:lnSpc>
                <a:spcPct val="90000"/>
              </a:lnSpc>
              <a:spcBef>
                <a:spcPts val="500"/>
              </a:spcBef>
              <a:buFont typeface="Arial" charset="0"/>
              <a:buChar char="•"/>
              <a:defRPr>
                <a:solidFill>
                  <a:schemeClr val="tx1"/>
                </a:solidFill>
                <a:latin typeface="Calibri" pitchFamily="34" charset="0"/>
                <a:cs typeface="Arial" charset="0"/>
              </a:defRPr>
            </a:lvl4pPr>
            <a:lvl5pPr marL="2057400" indent="-228600" eaLnBrk="0" hangingPunct="0">
              <a:lnSpc>
                <a:spcPct val="90000"/>
              </a:lnSpc>
              <a:spcBef>
                <a:spcPts val="500"/>
              </a:spcBef>
              <a:buFont typeface="Arial" charset="0"/>
              <a:buChar char="•"/>
              <a:defRPr>
                <a:solidFill>
                  <a:schemeClr val="tx1"/>
                </a:solidFill>
                <a:latin typeface="Calibri" pitchFamily="34" charset="0"/>
                <a:cs typeface="Arial"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cs typeface="Arial"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cs typeface="Arial"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cs typeface="Arial"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cs typeface="Arial" charset="0"/>
              </a:defRPr>
            </a:lvl9pPr>
          </a:lstStyle>
          <a:p>
            <a:pPr algn="ctr" defTabSz="457200">
              <a:lnSpc>
                <a:spcPct val="100000"/>
              </a:lnSpc>
              <a:spcBef>
                <a:spcPct val="0"/>
              </a:spcBef>
              <a:buFontTx/>
              <a:buNone/>
            </a:pPr>
            <a:r>
              <a:rPr lang="es-CO" altLang="es-ES" sz="1800" b="1" dirty="0">
                <a:solidFill>
                  <a:prstClr val="black"/>
                </a:solidFill>
                <a:latin typeface="Gabriola" pitchFamily="82" charset="0"/>
                <a:cs typeface="Times New Roman" pitchFamily="18" charset="0"/>
              </a:rPr>
              <a:t>“Comprometidos con la evolución del sector inmobiliario en Colombia”</a:t>
            </a:r>
            <a:endParaRPr lang="es-ES" altLang="es-ES" sz="1800" dirty="0">
              <a:solidFill>
                <a:prstClr val="black"/>
              </a:solidFill>
            </a:endParaRPr>
          </a:p>
        </p:txBody>
      </p:sp>
      <p:sp>
        <p:nvSpPr>
          <p:cNvPr id="9" name="6 Marcador de número de diapositiva">
            <a:extLst>
              <a:ext uri="{FF2B5EF4-FFF2-40B4-BE49-F238E27FC236}">
                <a16:creationId xmlns:a16="http://schemas.microsoft.com/office/drawing/2014/main" id="{B87F03B8-F20B-44E6-8BA0-032C142C4BBC}"/>
              </a:ext>
            </a:extLst>
          </p:cNvPr>
          <p:cNvSpPr txBox="1">
            <a:spLocks/>
          </p:cNvSpPr>
          <p:nvPr/>
        </p:nvSpPr>
        <p:spPr>
          <a:xfrm>
            <a:off x="11798584" y="6492876"/>
            <a:ext cx="38253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13C3CBA9-6520-4CF9-9186-69143419E820}" type="slidenum">
              <a:rPr lang="es-ES" b="1">
                <a:solidFill>
                  <a:prstClr val="white"/>
                </a:solidFill>
                <a:effectLst>
                  <a:outerShdw blurRad="38100" dist="38100" dir="2700000" algn="tl">
                    <a:srgbClr val="000000">
                      <a:alpha val="43137"/>
                    </a:srgbClr>
                  </a:outerShdw>
                </a:effectLst>
              </a:rPr>
              <a:pPr>
                <a:defRPr/>
              </a:pPr>
              <a:t>28</a:t>
            </a:fld>
            <a:endParaRPr lang="es-ES" b="1" dirty="0">
              <a:solidFill>
                <a:prstClr val="white"/>
              </a:solidFill>
              <a:effectLst>
                <a:outerShdw blurRad="38100" dist="38100" dir="2700000" algn="tl">
                  <a:srgbClr val="000000">
                    <a:alpha val="43137"/>
                  </a:srgbClr>
                </a:outerShdw>
              </a:effectLst>
            </a:endParaRPr>
          </a:p>
        </p:txBody>
      </p:sp>
      <p:sp>
        <p:nvSpPr>
          <p:cNvPr id="10" name="5 Rectángulo">
            <a:extLst>
              <a:ext uri="{FF2B5EF4-FFF2-40B4-BE49-F238E27FC236}">
                <a16:creationId xmlns:a16="http://schemas.microsoft.com/office/drawing/2014/main" id="{DF358E0A-F7B0-464C-98BF-F886DF56FD66}"/>
              </a:ext>
            </a:extLst>
          </p:cNvPr>
          <p:cNvSpPr>
            <a:spLocks noChangeArrowheads="1"/>
          </p:cNvSpPr>
          <p:nvPr/>
        </p:nvSpPr>
        <p:spPr bwMode="auto">
          <a:xfrm>
            <a:off x="135307" y="6096327"/>
            <a:ext cx="1016104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just" defTabSz="457200"/>
            <a:r>
              <a:rPr lang="es-MX" altLang="es-CO" sz="1000" dirty="0">
                <a:solidFill>
                  <a:prstClr val="black"/>
                </a:solidFill>
                <a:latin typeface="Arial" charset="0"/>
              </a:rPr>
              <a:t>“El contenido de este documento es de propiedad de La Galería Inmobiliaria Ltda. y por tanto contiene información confidencial y privilegiada para uso exclusivo del destinatario de la misma.  Se prohíbe expresamente su reproducción total o parcial, así como permitir su uso a personas no autorizadas expresamente y por escrito por parte de La Galería Inmobiliaria Ltda.”</a:t>
            </a:r>
            <a:endParaRPr lang="es-CO" altLang="es-CO" sz="1000" dirty="0">
              <a:solidFill>
                <a:prstClr val="black"/>
              </a:solidFill>
              <a:latin typeface="Arial" charset="0"/>
            </a:endParaRPr>
          </a:p>
        </p:txBody>
      </p:sp>
    </p:spTree>
    <p:extLst>
      <p:ext uri="{BB962C8B-B14F-4D97-AF65-F5344CB8AC3E}">
        <p14:creationId xmlns:p14="http://schemas.microsoft.com/office/powerpoint/2010/main" val="3695658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51650" y="136526"/>
            <a:ext cx="10515600" cy="647606"/>
          </a:xfrm>
        </p:spPr>
        <p:txBody>
          <a:bodyPr>
            <a:normAutofit fontScale="90000"/>
          </a:bodyPr>
          <a:lstStyle/>
          <a:p>
            <a:r>
              <a:rPr lang="es-CO" dirty="0"/>
              <a:t>Evolución Oferta Nueva Neta (Mts2) Oficinas Nacional </a:t>
            </a:r>
            <a:br>
              <a:rPr lang="es-CO" dirty="0"/>
            </a:br>
            <a:r>
              <a:rPr lang="es-CO" dirty="0"/>
              <a:t>(Trimestre Móvil) </a:t>
            </a:r>
          </a:p>
        </p:txBody>
      </p:sp>
      <p:sp>
        <p:nvSpPr>
          <p:cNvPr id="3" name="Marcador de texto 2"/>
          <p:cNvSpPr>
            <a:spLocks noGrp="1"/>
          </p:cNvSpPr>
          <p:nvPr>
            <p:ph type="body" idx="13"/>
          </p:nvPr>
        </p:nvSpPr>
        <p:spPr/>
        <p:txBody>
          <a:bodyPr/>
          <a:lstStyle/>
          <a:p>
            <a:r>
              <a:rPr lang="es-ES" dirty="0"/>
              <a:t>Nacional</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29</a:t>
            </a:fld>
            <a:endParaRPr lang="es-CO" dirty="0"/>
          </a:p>
        </p:txBody>
      </p:sp>
      <p:pic>
        <p:nvPicPr>
          <p:cNvPr id="6" name="Imagen 5">
            <a:extLst>
              <a:ext uri="{FF2B5EF4-FFF2-40B4-BE49-F238E27FC236}">
                <a16:creationId xmlns:a16="http://schemas.microsoft.com/office/drawing/2014/main" id="{B897C204-9D60-493E-ADAF-832445565E50}"/>
              </a:ext>
            </a:extLst>
          </p:cNvPr>
          <p:cNvPicPr>
            <a:picLocks noChangeAspect="1"/>
          </p:cNvPicPr>
          <p:nvPr/>
        </p:nvPicPr>
        <p:blipFill>
          <a:blip r:embed="rId2"/>
          <a:stretch>
            <a:fillRect/>
          </a:stretch>
        </p:blipFill>
        <p:spPr>
          <a:xfrm>
            <a:off x="851650" y="963386"/>
            <a:ext cx="10515600" cy="5094514"/>
          </a:xfrm>
          <a:prstGeom prst="rect">
            <a:avLst/>
          </a:prstGeom>
        </p:spPr>
      </p:pic>
    </p:spTree>
    <p:extLst>
      <p:ext uri="{BB962C8B-B14F-4D97-AF65-F5344CB8AC3E}">
        <p14:creationId xmlns:p14="http://schemas.microsoft.com/office/powerpoint/2010/main" val="22112304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51650" y="60326"/>
            <a:ext cx="10515600" cy="769636"/>
          </a:xfrm>
        </p:spPr>
        <p:txBody>
          <a:bodyPr>
            <a:normAutofit fontScale="90000"/>
          </a:bodyPr>
          <a:lstStyle/>
          <a:p>
            <a:r>
              <a:rPr lang="es-CO" dirty="0"/>
              <a:t>Evolución Oferta Nueva Neta (Mts2) Oficinas Nacional </a:t>
            </a:r>
            <a:br>
              <a:rPr lang="es-CO" dirty="0"/>
            </a:br>
            <a:r>
              <a:rPr lang="es-CO" dirty="0"/>
              <a:t>(Trimestre Móvil) </a:t>
            </a:r>
          </a:p>
        </p:txBody>
      </p:sp>
      <p:sp>
        <p:nvSpPr>
          <p:cNvPr id="3" name="Marcador de texto 2"/>
          <p:cNvSpPr>
            <a:spLocks noGrp="1"/>
          </p:cNvSpPr>
          <p:nvPr>
            <p:ph type="body" idx="13"/>
          </p:nvPr>
        </p:nvSpPr>
        <p:spPr/>
        <p:txBody>
          <a:bodyPr/>
          <a:lstStyle/>
          <a:p>
            <a:r>
              <a:rPr lang="es-ES" dirty="0"/>
              <a:t>Nacional</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30</a:t>
            </a:fld>
            <a:endParaRPr lang="es-CO" dirty="0"/>
          </a:p>
        </p:txBody>
      </p:sp>
      <p:pic>
        <p:nvPicPr>
          <p:cNvPr id="6" name="Imagen 5">
            <a:extLst>
              <a:ext uri="{FF2B5EF4-FFF2-40B4-BE49-F238E27FC236}">
                <a16:creationId xmlns:a16="http://schemas.microsoft.com/office/drawing/2014/main" id="{963C372E-8A22-4C01-BFD9-70113DE40610}"/>
              </a:ext>
            </a:extLst>
          </p:cNvPr>
          <p:cNvPicPr>
            <a:picLocks noChangeAspect="1"/>
          </p:cNvPicPr>
          <p:nvPr/>
        </p:nvPicPr>
        <p:blipFill>
          <a:blip r:embed="rId2"/>
          <a:stretch>
            <a:fillRect/>
          </a:stretch>
        </p:blipFill>
        <p:spPr>
          <a:xfrm>
            <a:off x="851650" y="947058"/>
            <a:ext cx="10515600" cy="4947556"/>
          </a:xfrm>
          <a:prstGeom prst="rect">
            <a:avLst/>
          </a:prstGeom>
        </p:spPr>
      </p:pic>
    </p:spTree>
    <p:extLst>
      <p:ext uri="{BB962C8B-B14F-4D97-AF65-F5344CB8AC3E}">
        <p14:creationId xmlns:p14="http://schemas.microsoft.com/office/powerpoint/2010/main" val="38586917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51652" y="129776"/>
            <a:ext cx="10515600" cy="564707"/>
          </a:xfrm>
        </p:spPr>
        <p:txBody>
          <a:bodyPr>
            <a:normAutofit fontScale="90000"/>
          </a:bodyPr>
          <a:lstStyle/>
          <a:p>
            <a:pPr algn="ctr"/>
            <a:r>
              <a:rPr lang="es-CO" sz="3200" b="1" dirty="0">
                <a:cs typeface="Arial" panose="020B0604020202020204" pitchFamily="34" charset="0"/>
              </a:rPr>
              <a:t>Oferta Disponible vs Ventas Oficinas Nacional</a:t>
            </a:r>
          </a:p>
        </p:txBody>
      </p:sp>
      <p:sp>
        <p:nvSpPr>
          <p:cNvPr id="3" name="Marcador de texto 2"/>
          <p:cNvSpPr>
            <a:spLocks noGrp="1"/>
          </p:cNvSpPr>
          <p:nvPr>
            <p:ph type="body" idx="13"/>
          </p:nvPr>
        </p:nvSpPr>
        <p:spPr/>
        <p:txBody>
          <a:bodyPr/>
          <a:lstStyle/>
          <a:p>
            <a:r>
              <a:rPr lang="es-ES" dirty="0"/>
              <a:t>Nacional</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31</a:t>
            </a:fld>
            <a:endParaRPr lang="es-CO" dirty="0"/>
          </a:p>
        </p:txBody>
      </p:sp>
      <p:sp>
        <p:nvSpPr>
          <p:cNvPr id="5" name="CuadroTexto 4">
            <a:extLst>
              <a:ext uri="{FF2B5EF4-FFF2-40B4-BE49-F238E27FC236}">
                <a16:creationId xmlns:a16="http://schemas.microsoft.com/office/drawing/2014/main" id="{214BE4E9-218C-4365-AF27-70731BAA2316}"/>
              </a:ext>
            </a:extLst>
          </p:cNvPr>
          <p:cNvSpPr txBox="1"/>
          <p:nvPr/>
        </p:nvSpPr>
        <p:spPr>
          <a:xfrm>
            <a:off x="2615607" y="874946"/>
            <a:ext cx="2059603" cy="400110"/>
          </a:xfrm>
          <a:prstGeom prst="rect">
            <a:avLst/>
          </a:prstGeom>
          <a:noFill/>
        </p:spPr>
        <p:txBody>
          <a:bodyPr wrap="none" rtlCol="0">
            <a:spAutoFit/>
          </a:bodyPr>
          <a:lstStyle/>
          <a:p>
            <a:r>
              <a:rPr lang="es-CO" sz="2000" b="1" dirty="0"/>
              <a:t>Oferta Disponible</a:t>
            </a:r>
          </a:p>
        </p:txBody>
      </p:sp>
      <p:sp>
        <p:nvSpPr>
          <p:cNvPr id="10" name="CuadroTexto 9">
            <a:extLst>
              <a:ext uri="{FF2B5EF4-FFF2-40B4-BE49-F238E27FC236}">
                <a16:creationId xmlns:a16="http://schemas.microsoft.com/office/drawing/2014/main" id="{CBA3F5CB-1449-49D9-9F31-E3465AD219F1}"/>
              </a:ext>
            </a:extLst>
          </p:cNvPr>
          <p:cNvSpPr txBox="1"/>
          <p:nvPr/>
        </p:nvSpPr>
        <p:spPr>
          <a:xfrm>
            <a:off x="8041756" y="870209"/>
            <a:ext cx="1711302" cy="400110"/>
          </a:xfrm>
          <a:prstGeom prst="rect">
            <a:avLst/>
          </a:prstGeom>
          <a:noFill/>
        </p:spPr>
        <p:txBody>
          <a:bodyPr wrap="none" rtlCol="0">
            <a:spAutoFit/>
          </a:bodyPr>
          <a:lstStyle/>
          <a:p>
            <a:r>
              <a:rPr lang="es-CO" sz="2000" b="1" dirty="0"/>
              <a:t>Ventas Totales</a:t>
            </a:r>
          </a:p>
        </p:txBody>
      </p:sp>
      <p:pic>
        <p:nvPicPr>
          <p:cNvPr id="8" name="Imagen 7">
            <a:extLst>
              <a:ext uri="{FF2B5EF4-FFF2-40B4-BE49-F238E27FC236}">
                <a16:creationId xmlns:a16="http://schemas.microsoft.com/office/drawing/2014/main" id="{EE47AB74-534A-4929-841C-7ED71AEECC37}"/>
              </a:ext>
            </a:extLst>
          </p:cNvPr>
          <p:cNvPicPr>
            <a:picLocks noChangeAspect="1"/>
          </p:cNvPicPr>
          <p:nvPr/>
        </p:nvPicPr>
        <p:blipFill>
          <a:blip r:embed="rId2"/>
          <a:stretch>
            <a:fillRect/>
          </a:stretch>
        </p:blipFill>
        <p:spPr>
          <a:xfrm>
            <a:off x="1921383" y="1556122"/>
            <a:ext cx="3448050" cy="4426932"/>
          </a:xfrm>
          <a:prstGeom prst="rect">
            <a:avLst/>
          </a:prstGeom>
        </p:spPr>
      </p:pic>
      <p:pic>
        <p:nvPicPr>
          <p:cNvPr id="9" name="Imagen 8">
            <a:extLst>
              <a:ext uri="{FF2B5EF4-FFF2-40B4-BE49-F238E27FC236}">
                <a16:creationId xmlns:a16="http://schemas.microsoft.com/office/drawing/2014/main" id="{E7EF629C-BBC2-43CE-AD3C-EE9ADDE8CAFF}"/>
              </a:ext>
            </a:extLst>
          </p:cNvPr>
          <p:cNvPicPr>
            <a:picLocks noChangeAspect="1"/>
          </p:cNvPicPr>
          <p:nvPr/>
        </p:nvPicPr>
        <p:blipFill>
          <a:blip r:embed="rId3"/>
          <a:stretch>
            <a:fillRect/>
          </a:stretch>
        </p:blipFill>
        <p:spPr>
          <a:xfrm>
            <a:off x="6916207" y="1556122"/>
            <a:ext cx="3962400" cy="4431669"/>
          </a:xfrm>
          <a:prstGeom prst="rect">
            <a:avLst/>
          </a:prstGeom>
        </p:spPr>
      </p:pic>
    </p:spTree>
    <p:extLst>
      <p:ext uri="{BB962C8B-B14F-4D97-AF65-F5344CB8AC3E}">
        <p14:creationId xmlns:p14="http://schemas.microsoft.com/office/powerpoint/2010/main" val="37779895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51649" y="124951"/>
            <a:ext cx="10515600" cy="600922"/>
          </a:xfrm>
        </p:spPr>
        <p:txBody>
          <a:bodyPr/>
          <a:lstStyle/>
          <a:p>
            <a:pPr algn="ctr"/>
            <a:r>
              <a:rPr lang="es-CO" sz="3200" b="1" dirty="0">
                <a:cs typeface="Arial" panose="020B0604020202020204" pitchFamily="34" charset="0"/>
              </a:rPr>
              <a:t>Evolución Rotación Anual Oficinas Nacional </a:t>
            </a:r>
          </a:p>
        </p:txBody>
      </p:sp>
      <p:sp>
        <p:nvSpPr>
          <p:cNvPr id="3" name="Marcador de texto 2"/>
          <p:cNvSpPr>
            <a:spLocks noGrp="1"/>
          </p:cNvSpPr>
          <p:nvPr>
            <p:ph type="body" idx="13"/>
          </p:nvPr>
        </p:nvSpPr>
        <p:spPr/>
        <p:txBody>
          <a:bodyPr/>
          <a:lstStyle/>
          <a:p>
            <a:r>
              <a:rPr lang="es-ES" dirty="0"/>
              <a:t>Nacional</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32</a:t>
            </a:fld>
            <a:endParaRPr lang="es-CO" dirty="0"/>
          </a:p>
        </p:txBody>
      </p:sp>
      <p:pic>
        <p:nvPicPr>
          <p:cNvPr id="6" name="Imagen 5">
            <a:extLst>
              <a:ext uri="{FF2B5EF4-FFF2-40B4-BE49-F238E27FC236}">
                <a16:creationId xmlns:a16="http://schemas.microsoft.com/office/drawing/2014/main" id="{15227D1B-7BE9-4378-AC62-E9D970A42195}"/>
              </a:ext>
            </a:extLst>
          </p:cNvPr>
          <p:cNvPicPr>
            <a:picLocks noChangeAspect="1"/>
          </p:cNvPicPr>
          <p:nvPr/>
        </p:nvPicPr>
        <p:blipFill>
          <a:blip r:embed="rId2"/>
          <a:stretch>
            <a:fillRect/>
          </a:stretch>
        </p:blipFill>
        <p:spPr>
          <a:xfrm>
            <a:off x="851649" y="941616"/>
            <a:ext cx="10515600" cy="4974767"/>
          </a:xfrm>
          <a:prstGeom prst="rect">
            <a:avLst/>
          </a:prstGeom>
        </p:spPr>
      </p:pic>
    </p:spTree>
    <p:extLst>
      <p:ext uri="{BB962C8B-B14F-4D97-AF65-F5344CB8AC3E}">
        <p14:creationId xmlns:p14="http://schemas.microsoft.com/office/powerpoint/2010/main" val="5649192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51650" y="141971"/>
            <a:ext cx="10515600" cy="587832"/>
          </a:xfrm>
        </p:spPr>
        <p:txBody>
          <a:bodyPr>
            <a:normAutofit fontScale="90000"/>
          </a:bodyPr>
          <a:lstStyle/>
          <a:p>
            <a:r>
              <a:rPr lang="es-CO" dirty="0"/>
              <a:t>Absorción de oficinas en Bogotá</a:t>
            </a:r>
            <a:endParaRPr lang="es-ES" dirty="0"/>
          </a:p>
        </p:txBody>
      </p:sp>
      <p:sp>
        <p:nvSpPr>
          <p:cNvPr id="3" name="Marcador de texto 2"/>
          <p:cNvSpPr>
            <a:spLocks noGrp="1"/>
          </p:cNvSpPr>
          <p:nvPr>
            <p:ph type="body" idx="13"/>
          </p:nvPr>
        </p:nvSpPr>
        <p:spPr/>
        <p:txBody>
          <a:bodyPr/>
          <a:lstStyle/>
          <a:p>
            <a:r>
              <a:rPr lang="es-ES" dirty="0"/>
              <a:t>Nacional</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33</a:t>
            </a:fld>
            <a:endParaRPr lang="es-CO" dirty="0"/>
          </a:p>
        </p:txBody>
      </p:sp>
      <p:sp>
        <p:nvSpPr>
          <p:cNvPr id="8" name="Marcador de texto 5">
            <a:extLst>
              <a:ext uri="{FF2B5EF4-FFF2-40B4-BE49-F238E27FC236}">
                <a16:creationId xmlns:a16="http://schemas.microsoft.com/office/drawing/2014/main" id="{92716BDE-2BFC-492E-8387-CBBC8AF00588}"/>
              </a:ext>
            </a:extLst>
          </p:cNvPr>
          <p:cNvSpPr txBox="1">
            <a:spLocks/>
          </p:cNvSpPr>
          <p:nvPr/>
        </p:nvSpPr>
        <p:spPr>
          <a:xfrm>
            <a:off x="7829507" y="1891910"/>
            <a:ext cx="3947844" cy="324993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_tradnl" sz="2000" dirty="0"/>
              <a:t>A pesar de la menor absorción observada, esta supera la presupuestada para el año.  Esto hace que los excedentes se sigan reduciendo y descontando la duración de los proyectos vemos que los excedentes son menores a los 2 años, excluyendo los proyectos de Américas y </a:t>
            </a:r>
            <a:r>
              <a:rPr lang="es-ES_tradnl" sz="2000" dirty="0" err="1"/>
              <a:t>Cremil</a:t>
            </a:r>
            <a:r>
              <a:rPr lang="es-ES_tradnl" sz="2000" dirty="0"/>
              <a:t>, ya que sus obras se encuentran paralizadas.</a:t>
            </a:r>
            <a:endParaRPr lang="es-CO" sz="2000" dirty="0"/>
          </a:p>
        </p:txBody>
      </p:sp>
      <p:pic>
        <p:nvPicPr>
          <p:cNvPr id="10" name="Imagen 9">
            <a:extLst>
              <a:ext uri="{FF2B5EF4-FFF2-40B4-BE49-F238E27FC236}">
                <a16:creationId xmlns:a16="http://schemas.microsoft.com/office/drawing/2014/main" id="{7D1E4508-1FCE-4A8C-B7F1-32A6A013B370}"/>
              </a:ext>
            </a:extLst>
          </p:cNvPr>
          <p:cNvPicPr>
            <a:picLocks noChangeAspect="1"/>
          </p:cNvPicPr>
          <p:nvPr/>
        </p:nvPicPr>
        <p:blipFill>
          <a:blip r:embed="rId2"/>
          <a:stretch>
            <a:fillRect/>
          </a:stretch>
        </p:blipFill>
        <p:spPr>
          <a:xfrm>
            <a:off x="332765" y="1997419"/>
            <a:ext cx="7247905" cy="2780918"/>
          </a:xfrm>
          <a:prstGeom prst="rect">
            <a:avLst/>
          </a:prstGeom>
        </p:spPr>
      </p:pic>
    </p:spTree>
    <p:extLst>
      <p:ext uri="{BB962C8B-B14F-4D97-AF65-F5344CB8AC3E}">
        <p14:creationId xmlns:p14="http://schemas.microsoft.com/office/powerpoint/2010/main" val="9917297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51650" y="141971"/>
            <a:ext cx="10515600" cy="587832"/>
          </a:xfrm>
        </p:spPr>
        <p:txBody>
          <a:bodyPr>
            <a:normAutofit fontScale="90000"/>
          </a:bodyPr>
          <a:lstStyle/>
          <a:p>
            <a:r>
              <a:rPr lang="es-CO" dirty="0"/>
              <a:t>Proyectos Nuevos Oficinas</a:t>
            </a:r>
            <a:br>
              <a:rPr lang="es-CO" dirty="0"/>
            </a:br>
            <a:r>
              <a:rPr lang="es-CO" dirty="0"/>
              <a:t>Trimestre Octubre – Diciembre 2020</a:t>
            </a:r>
            <a:endParaRPr lang="es-ES" dirty="0"/>
          </a:p>
        </p:txBody>
      </p:sp>
      <p:sp>
        <p:nvSpPr>
          <p:cNvPr id="3" name="Marcador de texto 2"/>
          <p:cNvSpPr>
            <a:spLocks noGrp="1"/>
          </p:cNvSpPr>
          <p:nvPr>
            <p:ph type="body" idx="13"/>
          </p:nvPr>
        </p:nvSpPr>
        <p:spPr/>
        <p:txBody>
          <a:bodyPr/>
          <a:lstStyle/>
          <a:p>
            <a:r>
              <a:rPr lang="es-ES" dirty="0"/>
              <a:t>Nacional</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34</a:t>
            </a:fld>
            <a:endParaRPr lang="es-CO" dirty="0"/>
          </a:p>
        </p:txBody>
      </p:sp>
      <p:pic>
        <p:nvPicPr>
          <p:cNvPr id="6" name="Imagen 5">
            <a:extLst>
              <a:ext uri="{FF2B5EF4-FFF2-40B4-BE49-F238E27FC236}">
                <a16:creationId xmlns:a16="http://schemas.microsoft.com/office/drawing/2014/main" id="{6E9BE60C-0868-4BA2-8325-0081E77B60BD}"/>
              </a:ext>
            </a:extLst>
          </p:cNvPr>
          <p:cNvPicPr>
            <a:picLocks noChangeAspect="1"/>
          </p:cNvPicPr>
          <p:nvPr/>
        </p:nvPicPr>
        <p:blipFill>
          <a:blip r:embed="rId2"/>
          <a:stretch>
            <a:fillRect/>
          </a:stretch>
        </p:blipFill>
        <p:spPr>
          <a:xfrm>
            <a:off x="609600" y="1992086"/>
            <a:ext cx="10972800" cy="2113189"/>
          </a:xfrm>
          <a:prstGeom prst="rect">
            <a:avLst/>
          </a:prstGeom>
        </p:spPr>
      </p:pic>
    </p:spTree>
    <p:extLst>
      <p:ext uri="{BB962C8B-B14F-4D97-AF65-F5344CB8AC3E}">
        <p14:creationId xmlns:p14="http://schemas.microsoft.com/office/powerpoint/2010/main" val="21400218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97883D07-DBBF-4013-9561-930AEB5048FE}"/>
              </a:ext>
            </a:extLst>
          </p:cNvPr>
          <p:cNvSpPr/>
          <p:nvPr/>
        </p:nvSpPr>
        <p:spPr>
          <a:xfrm>
            <a:off x="1313050" y="2182505"/>
            <a:ext cx="8659927" cy="1661993"/>
          </a:xfrm>
          <a:prstGeom prst="rect">
            <a:avLst/>
          </a:prstGeom>
        </p:spPr>
        <p:txBody>
          <a:bodyPr wrap="square">
            <a:spAutoFit/>
          </a:bodyPr>
          <a:lstStyle/>
          <a:p>
            <a:pPr algn="ctr" defTabSz="457200"/>
            <a:r>
              <a:rPr lang="es-CO" altLang="es-CO" sz="3400" b="1" dirty="0">
                <a:solidFill>
                  <a:prstClr val="black"/>
                </a:solidFill>
                <a:cs typeface="Arial" charset="0"/>
              </a:rPr>
              <a:t>Mercado de Bodegas Nueva país</a:t>
            </a:r>
          </a:p>
          <a:p>
            <a:pPr algn="ctr" defTabSz="457200"/>
            <a:r>
              <a:rPr lang="es-CO" altLang="es-CO" sz="3400" b="1" dirty="0">
                <a:solidFill>
                  <a:prstClr val="black"/>
                </a:solidFill>
                <a:cs typeface="Arial" charset="0"/>
              </a:rPr>
              <a:t> Diciembre  2020</a:t>
            </a:r>
          </a:p>
          <a:p>
            <a:pPr algn="ctr" defTabSz="457200"/>
            <a:endParaRPr lang="es-CO" sz="3400" dirty="0">
              <a:solidFill>
                <a:prstClr val="black"/>
              </a:solidFill>
            </a:endParaRPr>
          </a:p>
        </p:txBody>
      </p:sp>
      <p:sp>
        <p:nvSpPr>
          <p:cNvPr id="6" name="Rectángulo 4">
            <a:extLst>
              <a:ext uri="{FF2B5EF4-FFF2-40B4-BE49-F238E27FC236}">
                <a16:creationId xmlns:a16="http://schemas.microsoft.com/office/drawing/2014/main" id="{31E44968-FB0B-4046-8D59-E0E60F653C1B}"/>
              </a:ext>
            </a:extLst>
          </p:cNvPr>
          <p:cNvSpPr>
            <a:spLocks noChangeArrowheads="1"/>
          </p:cNvSpPr>
          <p:nvPr/>
        </p:nvSpPr>
        <p:spPr bwMode="auto">
          <a:xfrm>
            <a:off x="3107532" y="125019"/>
            <a:ext cx="59769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charset="0"/>
              <a:buChar char="•"/>
              <a:defRPr sz="2800">
                <a:solidFill>
                  <a:schemeClr val="tx1"/>
                </a:solidFill>
                <a:latin typeface="Arial" charset="0"/>
                <a:cs typeface="Arial"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cs typeface="Arial"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cs typeface="Arial" charset="0"/>
              </a:defRPr>
            </a:lvl3pPr>
            <a:lvl4pPr marL="1600200" indent="-228600" eaLnBrk="0" hangingPunct="0">
              <a:lnSpc>
                <a:spcPct val="90000"/>
              </a:lnSpc>
              <a:spcBef>
                <a:spcPts val="500"/>
              </a:spcBef>
              <a:buFont typeface="Arial" charset="0"/>
              <a:buChar char="•"/>
              <a:defRPr>
                <a:solidFill>
                  <a:schemeClr val="tx1"/>
                </a:solidFill>
                <a:latin typeface="Calibri" pitchFamily="34" charset="0"/>
                <a:cs typeface="Arial" charset="0"/>
              </a:defRPr>
            </a:lvl4pPr>
            <a:lvl5pPr marL="2057400" indent="-228600" eaLnBrk="0" hangingPunct="0">
              <a:lnSpc>
                <a:spcPct val="90000"/>
              </a:lnSpc>
              <a:spcBef>
                <a:spcPts val="500"/>
              </a:spcBef>
              <a:buFont typeface="Arial" charset="0"/>
              <a:buChar char="•"/>
              <a:defRPr>
                <a:solidFill>
                  <a:schemeClr val="tx1"/>
                </a:solidFill>
                <a:latin typeface="Calibri" pitchFamily="34" charset="0"/>
                <a:cs typeface="Arial"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cs typeface="Arial"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cs typeface="Arial"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cs typeface="Arial"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cs typeface="Arial" charset="0"/>
              </a:defRPr>
            </a:lvl9pPr>
          </a:lstStyle>
          <a:p>
            <a:pPr algn="ctr" defTabSz="457200">
              <a:lnSpc>
                <a:spcPct val="100000"/>
              </a:lnSpc>
              <a:spcBef>
                <a:spcPct val="0"/>
              </a:spcBef>
              <a:buFontTx/>
              <a:buNone/>
            </a:pPr>
            <a:r>
              <a:rPr lang="es-CO" altLang="es-ES" sz="1800" b="1" dirty="0">
                <a:solidFill>
                  <a:prstClr val="black"/>
                </a:solidFill>
                <a:latin typeface="Gabriola" pitchFamily="82" charset="0"/>
                <a:cs typeface="Times New Roman" pitchFamily="18" charset="0"/>
              </a:rPr>
              <a:t>“Comprometidos con la evolución del sector inmobiliario en Colombia”</a:t>
            </a:r>
            <a:endParaRPr lang="es-ES" altLang="es-ES" sz="1800" dirty="0">
              <a:solidFill>
                <a:prstClr val="black"/>
              </a:solidFill>
            </a:endParaRPr>
          </a:p>
        </p:txBody>
      </p:sp>
      <p:sp>
        <p:nvSpPr>
          <p:cNvPr id="9" name="6 Marcador de número de diapositiva">
            <a:extLst>
              <a:ext uri="{FF2B5EF4-FFF2-40B4-BE49-F238E27FC236}">
                <a16:creationId xmlns:a16="http://schemas.microsoft.com/office/drawing/2014/main" id="{B87F03B8-F20B-44E6-8BA0-032C142C4BBC}"/>
              </a:ext>
            </a:extLst>
          </p:cNvPr>
          <p:cNvSpPr txBox="1">
            <a:spLocks/>
          </p:cNvSpPr>
          <p:nvPr/>
        </p:nvSpPr>
        <p:spPr>
          <a:xfrm>
            <a:off x="11798584" y="6492876"/>
            <a:ext cx="38253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13C3CBA9-6520-4CF9-9186-69143419E820}" type="slidenum">
              <a:rPr lang="es-ES" b="1">
                <a:solidFill>
                  <a:prstClr val="white"/>
                </a:solidFill>
                <a:effectLst>
                  <a:outerShdw blurRad="38100" dist="38100" dir="2700000" algn="tl">
                    <a:srgbClr val="000000">
                      <a:alpha val="43137"/>
                    </a:srgbClr>
                  </a:outerShdw>
                </a:effectLst>
              </a:rPr>
              <a:pPr>
                <a:defRPr/>
              </a:pPr>
              <a:t>35</a:t>
            </a:fld>
            <a:endParaRPr lang="es-ES" b="1" dirty="0">
              <a:solidFill>
                <a:prstClr val="white"/>
              </a:solidFill>
              <a:effectLst>
                <a:outerShdw blurRad="38100" dist="38100" dir="2700000" algn="tl">
                  <a:srgbClr val="000000">
                    <a:alpha val="43137"/>
                  </a:srgbClr>
                </a:outerShdw>
              </a:effectLst>
            </a:endParaRPr>
          </a:p>
        </p:txBody>
      </p:sp>
      <p:sp>
        <p:nvSpPr>
          <p:cNvPr id="10" name="5 Rectángulo">
            <a:extLst>
              <a:ext uri="{FF2B5EF4-FFF2-40B4-BE49-F238E27FC236}">
                <a16:creationId xmlns:a16="http://schemas.microsoft.com/office/drawing/2014/main" id="{DF358E0A-F7B0-464C-98BF-F886DF56FD66}"/>
              </a:ext>
            </a:extLst>
          </p:cNvPr>
          <p:cNvSpPr>
            <a:spLocks noChangeArrowheads="1"/>
          </p:cNvSpPr>
          <p:nvPr/>
        </p:nvSpPr>
        <p:spPr bwMode="auto">
          <a:xfrm>
            <a:off x="135307" y="6096327"/>
            <a:ext cx="1016104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just" defTabSz="457200"/>
            <a:r>
              <a:rPr lang="es-MX" altLang="es-CO" sz="1000" dirty="0">
                <a:solidFill>
                  <a:prstClr val="black"/>
                </a:solidFill>
                <a:latin typeface="Arial" charset="0"/>
              </a:rPr>
              <a:t>“El contenido de este documento es de propiedad de La Galería Inmobiliaria Ltda. y por tanto contiene información confidencial y privilegiada para uso exclusivo del destinatario de la misma.  Se prohíbe expresamente su reproducción total o parcial, así como permitir su uso a personas no autorizadas expresamente y por escrito por parte de La Galería Inmobiliaria Ltda.”</a:t>
            </a:r>
            <a:endParaRPr lang="es-CO" altLang="es-CO" sz="1000" dirty="0">
              <a:solidFill>
                <a:prstClr val="black"/>
              </a:solidFill>
              <a:latin typeface="Arial" charset="0"/>
            </a:endParaRPr>
          </a:p>
        </p:txBody>
      </p:sp>
    </p:spTree>
    <p:extLst>
      <p:ext uri="{BB962C8B-B14F-4D97-AF65-F5344CB8AC3E}">
        <p14:creationId xmlns:p14="http://schemas.microsoft.com/office/powerpoint/2010/main" val="41584293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51650" y="136526"/>
            <a:ext cx="10515600" cy="647606"/>
          </a:xfrm>
        </p:spPr>
        <p:txBody>
          <a:bodyPr>
            <a:normAutofit fontScale="90000"/>
          </a:bodyPr>
          <a:lstStyle/>
          <a:p>
            <a:r>
              <a:rPr lang="es-CO" dirty="0"/>
              <a:t>Evolución Oferta Nueva Neta (Mts2) Bodegas Nacional </a:t>
            </a:r>
            <a:br>
              <a:rPr lang="es-CO" dirty="0"/>
            </a:br>
            <a:r>
              <a:rPr lang="es-CO" dirty="0"/>
              <a:t>(Trimestre Móvil) </a:t>
            </a:r>
          </a:p>
        </p:txBody>
      </p:sp>
      <p:sp>
        <p:nvSpPr>
          <p:cNvPr id="3" name="Marcador de texto 2"/>
          <p:cNvSpPr>
            <a:spLocks noGrp="1"/>
          </p:cNvSpPr>
          <p:nvPr>
            <p:ph type="body" idx="13"/>
          </p:nvPr>
        </p:nvSpPr>
        <p:spPr/>
        <p:txBody>
          <a:bodyPr/>
          <a:lstStyle/>
          <a:p>
            <a:r>
              <a:rPr lang="es-ES" dirty="0"/>
              <a:t>Nacional</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36</a:t>
            </a:fld>
            <a:endParaRPr lang="es-CO" dirty="0"/>
          </a:p>
        </p:txBody>
      </p:sp>
      <p:pic>
        <p:nvPicPr>
          <p:cNvPr id="5" name="Imagen 4">
            <a:extLst>
              <a:ext uri="{FF2B5EF4-FFF2-40B4-BE49-F238E27FC236}">
                <a16:creationId xmlns:a16="http://schemas.microsoft.com/office/drawing/2014/main" id="{D74DD670-161E-43FE-8691-888F85BA10C7}"/>
              </a:ext>
            </a:extLst>
          </p:cNvPr>
          <p:cNvPicPr>
            <a:picLocks noChangeAspect="1"/>
          </p:cNvPicPr>
          <p:nvPr/>
        </p:nvPicPr>
        <p:blipFill>
          <a:blip r:embed="rId2"/>
          <a:stretch>
            <a:fillRect/>
          </a:stretch>
        </p:blipFill>
        <p:spPr>
          <a:xfrm>
            <a:off x="851650" y="1012371"/>
            <a:ext cx="10515600" cy="5078186"/>
          </a:xfrm>
          <a:prstGeom prst="rect">
            <a:avLst/>
          </a:prstGeom>
        </p:spPr>
      </p:pic>
    </p:spTree>
    <p:extLst>
      <p:ext uri="{BB962C8B-B14F-4D97-AF65-F5344CB8AC3E}">
        <p14:creationId xmlns:p14="http://schemas.microsoft.com/office/powerpoint/2010/main" val="26719243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51650" y="60326"/>
            <a:ext cx="10515600" cy="769636"/>
          </a:xfrm>
        </p:spPr>
        <p:txBody>
          <a:bodyPr>
            <a:normAutofit fontScale="90000"/>
          </a:bodyPr>
          <a:lstStyle/>
          <a:p>
            <a:r>
              <a:rPr lang="es-CO" dirty="0"/>
              <a:t>Evolución Oferta Nueva Neta (Mts2) Bodegas Nacional </a:t>
            </a:r>
            <a:br>
              <a:rPr lang="es-CO" dirty="0"/>
            </a:br>
            <a:r>
              <a:rPr lang="es-CO" dirty="0"/>
              <a:t>(Trimestre Móvil) </a:t>
            </a:r>
          </a:p>
        </p:txBody>
      </p:sp>
      <p:sp>
        <p:nvSpPr>
          <p:cNvPr id="3" name="Marcador de texto 2"/>
          <p:cNvSpPr>
            <a:spLocks noGrp="1"/>
          </p:cNvSpPr>
          <p:nvPr>
            <p:ph type="body" idx="13"/>
          </p:nvPr>
        </p:nvSpPr>
        <p:spPr/>
        <p:txBody>
          <a:bodyPr/>
          <a:lstStyle/>
          <a:p>
            <a:r>
              <a:rPr lang="es-ES" dirty="0"/>
              <a:t>Nacional</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37</a:t>
            </a:fld>
            <a:endParaRPr lang="es-CO" dirty="0"/>
          </a:p>
        </p:txBody>
      </p:sp>
      <p:pic>
        <p:nvPicPr>
          <p:cNvPr id="5" name="Imagen 4">
            <a:extLst>
              <a:ext uri="{FF2B5EF4-FFF2-40B4-BE49-F238E27FC236}">
                <a16:creationId xmlns:a16="http://schemas.microsoft.com/office/drawing/2014/main" id="{8A96DB35-DC87-4062-8632-DD812AA025C3}"/>
              </a:ext>
            </a:extLst>
          </p:cNvPr>
          <p:cNvPicPr>
            <a:picLocks noChangeAspect="1"/>
          </p:cNvPicPr>
          <p:nvPr/>
        </p:nvPicPr>
        <p:blipFill>
          <a:blip r:embed="rId2"/>
          <a:stretch>
            <a:fillRect/>
          </a:stretch>
        </p:blipFill>
        <p:spPr>
          <a:xfrm>
            <a:off x="851650" y="1061357"/>
            <a:ext cx="10515600" cy="4992198"/>
          </a:xfrm>
          <a:prstGeom prst="rect">
            <a:avLst/>
          </a:prstGeom>
        </p:spPr>
      </p:pic>
    </p:spTree>
    <p:extLst>
      <p:ext uri="{BB962C8B-B14F-4D97-AF65-F5344CB8AC3E}">
        <p14:creationId xmlns:p14="http://schemas.microsoft.com/office/powerpoint/2010/main" val="7714796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51652" y="129776"/>
            <a:ext cx="10515600" cy="564707"/>
          </a:xfrm>
        </p:spPr>
        <p:txBody>
          <a:bodyPr>
            <a:normAutofit fontScale="90000"/>
          </a:bodyPr>
          <a:lstStyle/>
          <a:p>
            <a:pPr algn="ctr"/>
            <a:r>
              <a:rPr lang="es-CO" sz="3200" b="1" dirty="0">
                <a:cs typeface="Arial" panose="020B0604020202020204" pitchFamily="34" charset="0"/>
              </a:rPr>
              <a:t>Oferta Disponible vs Ventas Bodegas Nacional</a:t>
            </a:r>
          </a:p>
        </p:txBody>
      </p:sp>
      <p:sp>
        <p:nvSpPr>
          <p:cNvPr id="3" name="Marcador de texto 2"/>
          <p:cNvSpPr>
            <a:spLocks noGrp="1"/>
          </p:cNvSpPr>
          <p:nvPr>
            <p:ph type="body" idx="13"/>
          </p:nvPr>
        </p:nvSpPr>
        <p:spPr/>
        <p:txBody>
          <a:bodyPr/>
          <a:lstStyle/>
          <a:p>
            <a:r>
              <a:rPr lang="es-ES" dirty="0"/>
              <a:t>Nacional</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38</a:t>
            </a:fld>
            <a:endParaRPr lang="es-CO" dirty="0"/>
          </a:p>
        </p:txBody>
      </p:sp>
      <p:sp>
        <p:nvSpPr>
          <p:cNvPr id="5" name="CuadroTexto 4">
            <a:extLst>
              <a:ext uri="{FF2B5EF4-FFF2-40B4-BE49-F238E27FC236}">
                <a16:creationId xmlns:a16="http://schemas.microsoft.com/office/drawing/2014/main" id="{214BE4E9-218C-4365-AF27-70731BAA2316}"/>
              </a:ext>
            </a:extLst>
          </p:cNvPr>
          <p:cNvSpPr txBox="1"/>
          <p:nvPr/>
        </p:nvSpPr>
        <p:spPr>
          <a:xfrm>
            <a:off x="2615607" y="874946"/>
            <a:ext cx="2059603" cy="400110"/>
          </a:xfrm>
          <a:prstGeom prst="rect">
            <a:avLst/>
          </a:prstGeom>
          <a:noFill/>
        </p:spPr>
        <p:txBody>
          <a:bodyPr wrap="none" rtlCol="0">
            <a:spAutoFit/>
          </a:bodyPr>
          <a:lstStyle/>
          <a:p>
            <a:r>
              <a:rPr lang="es-CO" sz="2000" b="1" dirty="0"/>
              <a:t>Oferta Disponible</a:t>
            </a:r>
          </a:p>
        </p:txBody>
      </p:sp>
      <p:sp>
        <p:nvSpPr>
          <p:cNvPr id="10" name="CuadroTexto 9">
            <a:extLst>
              <a:ext uri="{FF2B5EF4-FFF2-40B4-BE49-F238E27FC236}">
                <a16:creationId xmlns:a16="http://schemas.microsoft.com/office/drawing/2014/main" id="{CBA3F5CB-1449-49D9-9F31-E3465AD219F1}"/>
              </a:ext>
            </a:extLst>
          </p:cNvPr>
          <p:cNvSpPr txBox="1"/>
          <p:nvPr/>
        </p:nvSpPr>
        <p:spPr>
          <a:xfrm>
            <a:off x="8041756" y="870209"/>
            <a:ext cx="1711302" cy="400110"/>
          </a:xfrm>
          <a:prstGeom prst="rect">
            <a:avLst/>
          </a:prstGeom>
          <a:noFill/>
        </p:spPr>
        <p:txBody>
          <a:bodyPr wrap="none" rtlCol="0">
            <a:spAutoFit/>
          </a:bodyPr>
          <a:lstStyle/>
          <a:p>
            <a:r>
              <a:rPr lang="es-CO" sz="2000" b="1" dirty="0"/>
              <a:t>Ventas Totales</a:t>
            </a:r>
          </a:p>
        </p:txBody>
      </p:sp>
      <p:pic>
        <p:nvPicPr>
          <p:cNvPr id="6" name="Imagen 5">
            <a:extLst>
              <a:ext uri="{FF2B5EF4-FFF2-40B4-BE49-F238E27FC236}">
                <a16:creationId xmlns:a16="http://schemas.microsoft.com/office/drawing/2014/main" id="{6EADB90F-A30D-41BB-91BD-165AD3A59CB1}"/>
              </a:ext>
            </a:extLst>
          </p:cNvPr>
          <p:cNvPicPr>
            <a:picLocks noChangeAspect="1"/>
          </p:cNvPicPr>
          <p:nvPr/>
        </p:nvPicPr>
        <p:blipFill>
          <a:blip r:embed="rId2"/>
          <a:stretch>
            <a:fillRect/>
          </a:stretch>
        </p:blipFill>
        <p:spPr>
          <a:xfrm>
            <a:off x="1707070" y="1465622"/>
            <a:ext cx="3876675" cy="4466639"/>
          </a:xfrm>
          <a:prstGeom prst="rect">
            <a:avLst/>
          </a:prstGeom>
        </p:spPr>
      </p:pic>
      <p:pic>
        <p:nvPicPr>
          <p:cNvPr id="7" name="Imagen 6">
            <a:extLst>
              <a:ext uri="{FF2B5EF4-FFF2-40B4-BE49-F238E27FC236}">
                <a16:creationId xmlns:a16="http://schemas.microsoft.com/office/drawing/2014/main" id="{7F552064-8203-4F74-9723-F7E5582F74FD}"/>
              </a:ext>
            </a:extLst>
          </p:cNvPr>
          <p:cNvPicPr>
            <a:picLocks noChangeAspect="1"/>
          </p:cNvPicPr>
          <p:nvPr/>
        </p:nvPicPr>
        <p:blipFill>
          <a:blip r:embed="rId3"/>
          <a:stretch>
            <a:fillRect/>
          </a:stretch>
        </p:blipFill>
        <p:spPr>
          <a:xfrm>
            <a:off x="6792382" y="1465622"/>
            <a:ext cx="4210050" cy="4466639"/>
          </a:xfrm>
          <a:prstGeom prst="rect">
            <a:avLst/>
          </a:prstGeom>
        </p:spPr>
      </p:pic>
    </p:spTree>
    <p:extLst>
      <p:ext uri="{BB962C8B-B14F-4D97-AF65-F5344CB8AC3E}">
        <p14:creationId xmlns:p14="http://schemas.microsoft.com/office/powerpoint/2010/main" val="12554546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51649" y="124951"/>
            <a:ext cx="10515600" cy="600922"/>
          </a:xfrm>
        </p:spPr>
        <p:txBody>
          <a:bodyPr/>
          <a:lstStyle/>
          <a:p>
            <a:pPr algn="ctr"/>
            <a:r>
              <a:rPr lang="es-CO" sz="3200" b="1" dirty="0">
                <a:cs typeface="Arial" panose="020B0604020202020204" pitchFamily="34" charset="0"/>
              </a:rPr>
              <a:t>Evolución Rotación Anual Bodegas Nacional </a:t>
            </a:r>
          </a:p>
        </p:txBody>
      </p:sp>
      <p:sp>
        <p:nvSpPr>
          <p:cNvPr id="3" name="Marcador de texto 2"/>
          <p:cNvSpPr>
            <a:spLocks noGrp="1"/>
          </p:cNvSpPr>
          <p:nvPr>
            <p:ph type="body" idx="13"/>
          </p:nvPr>
        </p:nvSpPr>
        <p:spPr/>
        <p:txBody>
          <a:bodyPr/>
          <a:lstStyle/>
          <a:p>
            <a:r>
              <a:rPr lang="es-ES" dirty="0"/>
              <a:t>Nacional</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39</a:t>
            </a:fld>
            <a:endParaRPr lang="es-CO" dirty="0"/>
          </a:p>
        </p:txBody>
      </p:sp>
      <p:pic>
        <p:nvPicPr>
          <p:cNvPr id="5" name="Imagen 4">
            <a:extLst>
              <a:ext uri="{FF2B5EF4-FFF2-40B4-BE49-F238E27FC236}">
                <a16:creationId xmlns:a16="http://schemas.microsoft.com/office/drawing/2014/main" id="{EC04782E-BBD8-47D3-B841-71DD96CF20FC}"/>
              </a:ext>
            </a:extLst>
          </p:cNvPr>
          <p:cNvPicPr>
            <a:picLocks noChangeAspect="1"/>
          </p:cNvPicPr>
          <p:nvPr/>
        </p:nvPicPr>
        <p:blipFill>
          <a:blip r:embed="rId2"/>
          <a:stretch>
            <a:fillRect/>
          </a:stretch>
        </p:blipFill>
        <p:spPr>
          <a:xfrm>
            <a:off x="851649" y="725874"/>
            <a:ext cx="10515600" cy="5190510"/>
          </a:xfrm>
          <a:prstGeom prst="rect">
            <a:avLst/>
          </a:prstGeom>
        </p:spPr>
      </p:pic>
    </p:spTree>
    <p:extLst>
      <p:ext uri="{BB962C8B-B14F-4D97-AF65-F5344CB8AC3E}">
        <p14:creationId xmlns:p14="http://schemas.microsoft.com/office/powerpoint/2010/main" val="31634220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197061" y="2311498"/>
            <a:ext cx="9143999" cy="2985433"/>
          </a:xfrm>
          <a:prstGeom prst="rect">
            <a:avLst/>
          </a:prstGeom>
          <a:noFill/>
        </p:spPr>
        <p:txBody>
          <a:bodyPr wrap="square" rtlCol="0">
            <a:spAutoFit/>
          </a:bodyPr>
          <a:lstStyle/>
          <a:p>
            <a:pPr algn="ctr"/>
            <a:r>
              <a:rPr lang="es-ES" sz="4800" b="1" dirty="0">
                <a:solidFill>
                  <a:srgbClr val="002060"/>
                </a:solidFill>
              </a:rPr>
              <a:t>3. </a:t>
            </a:r>
            <a:r>
              <a:rPr lang="es-CO" sz="4800" b="1" dirty="0">
                <a:solidFill>
                  <a:srgbClr val="002060"/>
                </a:solidFill>
              </a:rPr>
              <a:t>Aprobación apertura de contratación para transferencia de inmuebles- Venta Masiva</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8145351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uadroTexto 28">
            <a:extLst>
              <a:ext uri="{FF2B5EF4-FFF2-40B4-BE49-F238E27FC236}">
                <a16:creationId xmlns:a16="http://schemas.microsoft.com/office/drawing/2014/main" id="{29FE291B-C82E-4A43-9CDA-DFD6D5B188D3}"/>
              </a:ext>
            </a:extLst>
          </p:cNvPr>
          <p:cNvSpPr txBox="1"/>
          <p:nvPr/>
        </p:nvSpPr>
        <p:spPr>
          <a:xfrm>
            <a:off x="-4387" y="3143274"/>
            <a:ext cx="2815245" cy="1077218"/>
          </a:xfrm>
          <a:prstGeom prst="rect">
            <a:avLst/>
          </a:prstGeom>
          <a:noFill/>
        </p:spPr>
        <p:txBody>
          <a:bodyPr wrap="square" rtlCol="0">
            <a:spAutoFit/>
          </a:bodyPr>
          <a:lstStyle/>
          <a:p>
            <a:pPr algn="ctr"/>
            <a:r>
              <a:rPr lang="es-CO" sz="3200" b="1" dirty="0">
                <a:solidFill>
                  <a:srgbClr val="000A8B"/>
                </a:solidFill>
                <a:latin typeface="Lato Bold"/>
              </a:rPr>
              <a:t>Términos Generales </a:t>
            </a:r>
            <a:endParaRPr lang="es-CO" sz="3200" dirty="0">
              <a:solidFill>
                <a:srgbClr val="000A8B"/>
              </a:solidFill>
              <a:latin typeface="Lato Bold"/>
            </a:endParaRPr>
          </a:p>
        </p:txBody>
      </p:sp>
      <p:sp>
        <p:nvSpPr>
          <p:cNvPr id="6" name="Rectángulo 5">
            <a:extLst>
              <a:ext uri="{FF2B5EF4-FFF2-40B4-BE49-F238E27FC236}">
                <a16:creationId xmlns:a16="http://schemas.microsoft.com/office/drawing/2014/main" id="{02B961A2-9526-4B02-A22B-1DE27B058EF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00E56A64-942D-4082-8FBA-0C7876EA3338}"/>
              </a:ext>
            </a:extLst>
          </p:cNvPr>
          <p:cNvSpPr txBox="1">
            <a:spLocks noChangeArrowheads="1"/>
          </p:cNvSpPr>
          <p:nvPr/>
        </p:nvSpPr>
        <p:spPr bwMode="auto">
          <a:xfrm>
            <a:off x="7235825" y="6519863"/>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sp>
        <p:nvSpPr>
          <p:cNvPr id="18" name="Freeform 1">
            <a:extLst>
              <a:ext uri="{FF2B5EF4-FFF2-40B4-BE49-F238E27FC236}">
                <a16:creationId xmlns:a16="http://schemas.microsoft.com/office/drawing/2014/main" id="{C4C666A3-0690-4CE4-B6E5-28209BB47E2F}"/>
              </a:ext>
            </a:extLst>
          </p:cNvPr>
          <p:cNvSpPr/>
          <p:nvPr/>
        </p:nvSpPr>
        <p:spPr>
          <a:xfrm>
            <a:off x="1528549" y="1228299"/>
            <a:ext cx="1578390" cy="5291564"/>
          </a:xfrm>
          <a:custGeom>
            <a:avLst/>
            <a:gdLst>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0" fmla="*/ 624840 w 1417320"/>
              <a:gd name="connsiteY0" fmla="*/ 800100 h 3912161"/>
              <a:gd name="connsiteX1" fmla="*/ 624840 w 1417320"/>
              <a:gd name="connsiteY1" fmla="*/ 617220 h 3912161"/>
              <a:gd name="connsiteX2" fmla="*/ 800100 w 1417320"/>
              <a:gd name="connsiteY2" fmla="*/ 617220 h 3912161"/>
              <a:gd name="connsiteX3" fmla="*/ 800100 w 1417320"/>
              <a:gd name="connsiteY3" fmla="*/ 876300 h 3912161"/>
              <a:gd name="connsiteX4" fmla="*/ 449580 w 1417320"/>
              <a:gd name="connsiteY4" fmla="*/ 876300 h 3912161"/>
              <a:gd name="connsiteX5" fmla="*/ 449580 w 1417320"/>
              <a:gd name="connsiteY5" fmla="*/ 571500 h 3912161"/>
              <a:gd name="connsiteX6" fmla="*/ 266700 w 1417320"/>
              <a:gd name="connsiteY6" fmla="*/ 571500 h 3912161"/>
              <a:gd name="connsiteX7" fmla="*/ 723900 w 1417320"/>
              <a:gd name="connsiteY7" fmla="*/ 114300 h 3912161"/>
              <a:gd name="connsiteX8" fmla="*/ 1165860 w 1417320"/>
              <a:gd name="connsiteY8" fmla="*/ 556260 h 3912161"/>
              <a:gd name="connsiteX9" fmla="*/ 1013460 w 1417320"/>
              <a:gd name="connsiteY9" fmla="*/ 556260 h 3912161"/>
              <a:gd name="connsiteX10" fmla="*/ 1013460 w 1417320"/>
              <a:gd name="connsiteY10" fmla="*/ 960120 h 3912161"/>
              <a:gd name="connsiteX11" fmla="*/ 0 w 1417320"/>
              <a:gd name="connsiteY11" fmla="*/ 960120 h 3912161"/>
              <a:gd name="connsiteX12" fmla="*/ 0 w 1417320"/>
              <a:gd name="connsiteY12" fmla="*/ 0 h 3912161"/>
              <a:gd name="connsiteX13" fmla="*/ 1417320 w 1417320"/>
              <a:gd name="connsiteY13" fmla="*/ 0 h 3912161"/>
              <a:gd name="connsiteX14" fmla="*/ 1417320 w 1417320"/>
              <a:gd name="connsiteY14" fmla="*/ 1074420 h 3912161"/>
              <a:gd name="connsiteX15" fmla="*/ 746760 w 1417320"/>
              <a:gd name="connsiteY15" fmla="*/ 1074420 h 3912161"/>
              <a:gd name="connsiteX16" fmla="*/ 746760 w 1417320"/>
              <a:gd name="connsiteY16" fmla="*/ 3855720 h 3912161"/>
              <a:gd name="connsiteX17" fmla="*/ 1132014 w 1417320"/>
              <a:gd name="connsiteY17" fmla="*/ 3912161 h 3912161"/>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0" fmla="*/ 624840 w 2109415"/>
              <a:gd name="connsiteY0" fmla="*/ 800100 h 3855720"/>
              <a:gd name="connsiteX1" fmla="*/ 624840 w 2109415"/>
              <a:gd name="connsiteY1" fmla="*/ 617220 h 3855720"/>
              <a:gd name="connsiteX2" fmla="*/ 800100 w 2109415"/>
              <a:gd name="connsiteY2" fmla="*/ 617220 h 3855720"/>
              <a:gd name="connsiteX3" fmla="*/ 800100 w 2109415"/>
              <a:gd name="connsiteY3" fmla="*/ 876300 h 3855720"/>
              <a:gd name="connsiteX4" fmla="*/ 449580 w 2109415"/>
              <a:gd name="connsiteY4" fmla="*/ 876300 h 3855720"/>
              <a:gd name="connsiteX5" fmla="*/ 449580 w 2109415"/>
              <a:gd name="connsiteY5" fmla="*/ 571500 h 3855720"/>
              <a:gd name="connsiteX6" fmla="*/ 266700 w 2109415"/>
              <a:gd name="connsiteY6" fmla="*/ 571500 h 3855720"/>
              <a:gd name="connsiteX7" fmla="*/ 723900 w 2109415"/>
              <a:gd name="connsiteY7" fmla="*/ 114300 h 3855720"/>
              <a:gd name="connsiteX8" fmla="*/ 1165860 w 2109415"/>
              <a:gd name="connsiteY8" fmla="*/ 556260 h 3855720"/>
              <a:gd name="connsiteX9" fmla="*/ 1013460 w 2109415"/>
              <a:gd name="connsiteY9" fmla="*/ 556260 h 3855720"/>
              <a:gd name="connsiteX10" fmla="*/ 1013460 w 2109415"/>
              <a:gd name="connsiteY10" fmla="*/ 960120 h 3855720"/>
              <a:gd name="connsiteX11" fmla="*/ 0 w 2109415"/>
              <a:gd name="connsiteY11" fmla="*/ 960120 h 3855720"/>
              <a:gd name="connsiteX12" fmla="*/ 0 w 2109415"/>
              <a:gd name="connsiteY12" fmla="*/ 0 h 3855720"/>
              <a:gd name="connsiteX13" fmla="*/ 1417320 w 2109415"/>
              <a:gd name="connsiteY13" fmla="*/ 0 h 3855720"/>
              <a:gd name="connsiteX14" fmla="*/ 1417320 w 2109415"/>
              <a:gd name="connsiteY14" fmla="*/ 1074420 h 3855720"/>
              <a:gd name="connsiteX15" fmla="*/ 2109415 w 2109415"/>
              <a:gd name="connsiteY15" fmla="*/ 1074420 h 3855720"/>
              <a:gd name="connsiteX16" fmla="*/ 746760 w 2109415"/>
              <a:gd name="connsiteY16" fmla="*/ 3855720 h 3855720"/>
              <a:gd name="connsiteX0" fmla="*/ 624840 w 2125540"/>
              <a:gd name="connsiteY0" fmla="*/ 800100 h 4766844"/>
              <a:gd name="connsiteX1" fmla="*/ 624840 w 2125540"/>
              <a:gd name="connsiteY1" fmla="*/ 617220 h 4766844"/>
              <a:gd name="connsiteX2" fmla="*/ 800100 w 2125540"/>
              <a:gd name="connsiteY2" fmla="*/ 617220 h 4766844"/>
              <a:gd name="connsiteX3" fmla="*/ 800100 w 2125540"/>
              <a:gd name="connsiteY3" fmla="*/ 876300 h 4766844"/>
              <a:gd name="connsiteX4" fmla="*/ 449580 w 2125540"/>
              <a:gd name="connsiteY4" fmla="*/ 876300 h 4766844"/>
              <a:gd name="connsiteX5" fmla="*/ 449580 w 2125540"/>
              <a:gd name="connsiteY5" fmla="*/ 571500 h 4766844"/>
              <a:gd name="connsiteX6" fmla="*/ 266700 w 2125540"/>
              <a:gd name="connsiteY6" fmla="*/ 571500 h 4766844"/>
              <a:gd name="connsiteX7" fmla="*/ 723900 w 2125540"/>
              <a:gd name="connsiteY7" fmla="*/ 114300 h 4766844"/>
              <a:gd name="connsiteX8" fmla="*/ 1165860 w 2125540"/>
              <a:gd name="connsiteY8" fmla="*/ 556260 h 4766844"/>
              <a:gd name="connsiteX9" fmla="*/ 1013460 w 2125540"/>
              <a:gd name="connsiteY9" fmla="*/ 556260 h 4766844"/>
              <a:gd name="connsiteX10" fmla="*/ 1013460 w 2125540"/>
              <a:gd name="connsiteY10" fmla="*/ 960120 h 4766844"/>
              <a:gd name="connsiteX11" fmla="*/ 0 w 2125540"/>
              <a:gd name="connsiteY11" fmla="*/ 960120 h 4766844"/>
              <a:gd name="connsiteX12" fmla="*/ 0 w 2125540"/>
              <a:gd name="connsiteY12" fmla="*/ 0 h 4766844"/>
              <a:gd name="connsiteX13" fmla="*/ 1417320 w 2125540"/>
              <a:gd name="connsiteY13" fmla="*/ 0 h 4766844"/>
              <a:gd name="connsiteX14" fmla="*/ 1417320 w 2125540"/>
              <a:gd name="connsiteY14" fmla="*/ 1074420 h 4766844"/>
              <a:gd name="connsiteX15" fmla="*/ 2109415 w 2125540"/>
              <a:gd name="connsiteY15" fmla="*/ 1074420 h 4766844"/>
              <a:gd name="connsiteX16" fmla="*/ 2125540 w 2125540"/>
              <a:gd name="connsiteY16" fmla="*/ 4766844 h 4766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25540" h="4766844">
                <a:moveTo>
                  <a:pt x="624840" y="800100"/>
                </a:moveTo>
                <a:lnTo>
                  <a:pt x="624840" y="617220"/>
                </a:lnTo>
                <a:lnTo>
                  <a:pt x="800100" y="617220"/>
                </a:lnTo>
                <a:lnTo>
                  <a:pt x="800100" y="876300"/>
                </a:lnTo>
                <a:lnTo>
                  <a:pt x="449580" y="876300"/>
                </a:lnTo>
                <a:lnTo>
                  <a:pt x="449580" y="571500"/>
                </a:lnTo>
                <a:lnTo>
                  <a:pt x="266700" y="571500"/>
                </a:lnTo>
                <a:lnTo>
                  <a:pt x="723900" y="114300"/>
                </a:lnTo>
                <a:lnTo>
                  <a:pt x="1165860" y="556260"/>
                </a:lnTo>
                <a:lnTo>
                  <a:pt x="1013460" y="556260"/>
                </a:lnTo>
                <a:lnTo>
                  <a:pt x="1013460" y="960120"/>
                </a:lnTo>
                <a:lnTo>
                  <a:pt x="0" y="960120"/>
                </a:lnTo>
                <a:lnTo>
                  <a:pt x="0" y="0"/>
                </a:lnTo>
                <a:lnTo>
                  <a:pt x="1417320" y="0"/>
                </a:lnTo>
                <a:lnTo>
                  <a:pt x="1417320" y="1074420"/>
                </a:lnTo>
                <a:lnTo>
                  <a:pt x="2109415" y="1074420"/>
                </a:lnTo>
                <a:lnTo>
                  <a:pt x="2125540" y="4766844"/>
                </a:lnTo>
              </a:path>
            </a:pathLst>
          </a:custGeom>
          <a:ln w="38100">
            <a:solidFill>
              <a:schemeClr val="bg1">
                <a:lumMod val="75000"/>
              </a:schemeClr>
            </a:solidFill>
          </a:ln>
          <a:effectLst>
            <a:outerShdw blurRad="25400" dist="127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dirty="0">
              <a:solidFill>
                <a:srgbClr val="FF0000"/>
              </a:solidFill>
            </a:endParaRPr>
          </a:p>
        </p:txBody>
      </p:sp>
      <p:grpSp>
        <p:nvGrpSpPr>
          <p:cNvPr id="26" name="Google Shape;4799;p60">
            <a:extLst>
              <a:ext uri="{FF2B5EF4-FFF2-40B4-BE49-F238E27FC236}">
                <a16:creationId xmlns:a16="http://schemas.microsoft.com/office/drawing/2014/main" id="{9C1CA6E1-C160-4340-A09C-CBCBF7092161}"/>
              </a:ext>
            </a:extLst>
          </p:cNvPr>
          <p:cNvGrpSpPr/>
          <p:nvPr/>
        </p:nvGrpSpPr>
        <p:grpSpPr>
          <a:xfrm>
            <a:off x="3135325" y="3215051"/>
            <a:ext cx="347715" cy="351155"/>
            <a:chOff x="-59100700" y="1911950"/>
            <a:chExt cx="315875" cy="319000"/>
          </a:xfrm>
          <a:solidFill>
            <a:schemeClr val="bg1"/>
          </a:solidFill>
        </p:grpSpPr>
        <p:sp>
          <p:nvSpPr>
            <p:cNvPr id="27" name="Google Shape;4800;p60">
              <a:extLst>
                <a:ext uri="{FF2B5EF4-FFF2-40B4-BE49-F238E27FC236}">
                  <a16:creationId xmlns:a16="http://schemas.microsoft.com/office/drawing/2014/main" id="{2DFF3C1D-DD8D-4C2B-942F-0F913612D1DB}"/>
                </a:ext>
              </a:extLst>
            </p:cNvPr>
            <p:cNvSpPr/>
            <p:nvPr/>
          </p:nvSpPr>
          <p:spPr>
            <a:xfrm>
              <a:off x="-59015625" y="19938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4801;p60">
              <a:extLst>
                <a:ext uri="{FF2B5EF4-FFF2-40B4-BE49-F238E27FC236}">
                  <a16:creationId xmlns:a16="http://schemas.microsoft.com/office/drawing/2014/main" id="{200DCACA-A2B7-4BEB-B1D7-2B2AA4824827}"/>
                </a:ext>
              </a:extLst>
            </p:cNvPr>
            <p:cNvSpPr/>
            <p:nvPr/>
          </p:nvSpPr>
          <p:spPr>
            <a:xfrm>
              <a:off x="-58954200" y="19938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802;p60">
              <a:extLst>
                <a:ext uri="{FF2B5EF4-FFF2-40B4-BE49-F238E27FC236}">
                  <a16:creationId xmlns:a16="http://schemas.microsoft.com/office/drawing/2014/main" id="{771E188C-E175-4E0E-8364-387CEB475B23}"/>
                </a:ext>
              </a:extLst>
            </p:cNvPr>
            <p:cNvSpPr/>
            <p:nvPr/>
          </p:nvSpPr>
          <p:spPr>
            <a:xfrm>
              <a:off x="-58891975" y="19938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803;p60">
              <a:extLst>
                <a:ext uri="{FF2B5EF4-FFF2-40B4-BE49-F238E27FC236}">
                  <a16:creationId xmlns:a16="http://schemas.microsoft.com/office/drawing/2014/main" id="{EA7BEF41-9B78-4119-B852-AE245C059894}"/>
                </a:ext>
              </a:extLst>
            </p:cNvPr>
            <p:cNvSpPr/>
            <p:nvPr/>
          </p:nvSpPr>
          <p:spPr>
            <a:xfrm>
              <a:off x="-59015625" y="2034825"/>
              <a:ext cx="20500" cy="21275"/>
            </a:xfrm>
            <a:custGeom>
              <a:avLst/>
              <a:gdLst/>
              <a:ahLst/>
              <a:cxnLst/>
              <a:rect l="l" t="t" r="r" b="b"/>
              <a:pathLst>
                <a:path w="820" h="851" extrusionOk="0">
                  <a:moveTo>
                    <a:pt x="189" y="0"/>
                  </a:moveTo>
                  <a:cubicBezTo>
                    <a:pt x="63" y="0"/>
                    <a:pt x="0" y="95"/>
                    <a:pt x="0" y="221"/>
                  </a:cubicBezTo>
                  <a:lnTo>
                    <a:pt x="0" y="630"/>
                  </a:lnTo>
                  <a:cubicBezTo>
                    <a:pt x="0" y="756"/>
                    <a:pt x="95" y="851"/>
                    <a:pt x="189" y="851"/>
                  </a:cubicBezTo>
                  <a:lnTo>
                    <a:pt x="630" y="851"/>
                  </a:lnTo>
                  <a:cubicBezTo>
                    <a:pt x="725" y="851"/>
                    <a:pt x="820" y="756"/>
                    <a:pt x="820" y="630"/>
                  </a:cubicBezTo>
                  <a:lnTo>
                    <a:pt x="820" y="221"/>
                  </a:lnTo>
                  <a:cubicBezTo>
                    <a:pt x="820" y="95"/>
                    <a:pt x="725" y="0"/>
                    <a:pt x="6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804;p60">
              <a:extLst>
                <a:ext uri="{FF2B5EF4-FFF2-40B4-BE49-F238E27FC236}">
                  <a16:creationId xmlns:a16="http://schemas.microsoft.com/office/drawing/2014/main" id="{CD8DDAD7-CCE3-41C4-8B64-851198E721CA}"/>
                </a:ext>
              </a:extLst>
            </p:cNvPr>
            <p:cNvSpPr/>
            <p:nvPr/>
          </p:nvSpPr>
          <p:spPr>
            <a:xfrm>
              <a:off x="-58954200" y="2034825"/>
              <a:ext cx="21300" cy="21275"/>
            </a:xfrm>
            <a:custGeom>
              <a:avLst/>
              <a:gdLst/>
              <a:ahLst/>
              <a:cxnLst/>
              <a:rect l="l" t="t" r="r" b="b"/>
              <a:pathLst>
                <a:path w="852" h="851" extrusionOk="0">
                  <a:moveTo>
                    <a:pt x="221" y="0"/>
                  </a:moveTo>
                  <a:cubicBezTo>
                    <a:pt x="95" y="0"/>
                    <a:pt x="1" y="95"/>
                    <a:pt x="1" y="221"/>
                  </a:cubicBezTo>
                  <a:lnTo>
                    <a:pt x="1" y="630"/>
                  </a:lnTo>
                  <a:cubicBezTo>
                    <a:pt x="1" y="756"/>
                    <a:pt x="127" y="851"/>
                    <a:pt x="221" y="851"/>
                  </a:cubicBezTo>
                  <a:lnTo>
                    <a:pt x="631" y="851"/>
                  </a:lnTo>
                  <a:cubicBezTo>
                    <a:pt x="757" y="851"/>
                    <a:pt x="851" y="756"/>
                    <a:pt x="851" y="630"/>
                  </a:cubicBezTo>
                  <a:lnTo>
                    <a:pt x="851" y="221"/>
                  </a:lnTo>
                  <a:cubicBezTo>
                    <a:pt x="851" y="95"/>
                    <a:pt x="757" y="0"/>
                    <a:pt x="6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4805;p60">
              <a:extLst>
                <a:ext uri="{FF2B5EF4-FFF2-40B4-BE49-F238E27FC236}">
                  <a16:creationId xmlns:a16="http://schemas.microsoft.com/office/drawing/2014/main" id="{F51A850F-7D43-47B5-A5D2-6B04B0A0003D}"/>
                </a:ext>
              </a:extLst>
            </p:cNvPr>
            <p:cNvSpPr/>
            <p:nvPr/>
          </p:nvSpPr>
          <p:spPr>
            <a:xfrm>
              <a:off x="-58891975" y="2034825"/>
              <a:ext cx="21300" cy="21275"/>
            </a:xfrm>
            <a:custGeom>
              <a:avLst/>
              <a:gdLst/>
              <a:ahLst/>
              <a:cxnLst/>
              <a:rect l="l" t="t" r="r" b="b"/>
              <a:pathLst>
                <a:path w="852" h="851" extrusionOk="0">
                  <a:moveTo>
                    <a:pt x="190" y="0"/>
                  </a:moveTo>
                  <a:cubicBezTo>
                    <a:pt x="95" y="0"/>
                    <a:pt x="1" y="95"/>
                    <a:pt x="1" y="221"/>
                  </a:cubicBezTo>
                  <a:lnTo>
                    <a:pt x="1" y="630"/>
                  </a:lnTo>
                  <a:cubicBezTo>
                    <a:pt x="1" y="756"/>
                    <a:pt x="127" y="851"/>
                    <a:pt x="190" y="851"/>
                  </a:cubicBezTo>
                  <a:lnTo>
                    <a:pt x="631" y="851"/>
                  </a:lnTo>
                  <a:cubicBezTo>
                    <a:pt x="757" y="851"/>
                    <a:pt x="851" y="756"/>
                    <a:pt x="851" y="630"/>
                  </a:cubicBezTo>
                  <a:lnTo>
                    <a:pt x="851" y="221"/>
                  </a:lnTo>
                  <a:cubicBezTo>
                    <a:pt x="851" y="95"/>
                    <a:pt x="757" y="0"/>
                    <a:pt x="6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4806;p60">
              <a:extLst>
                <a:ext uri="{FF2B5EF4-FFF2-40B4-BE49-F238E27FC236}">
                  <a16:creationId xmlns:a16="http://schemas.microsoft.com/office/drawing/2014/main" id="{CD3EAAA4-534A-4B2D-A0FB-66177719E058}"/>
                </a:ext>
              </a:extLst>
            </p:cNvPr>
            <p:cNvSpPr/>
            <p:nvPr/>
          </p:nvSpPr>
          <p:spPr>
            <a:xfrm>
              <a:off x="-59015625" y="20765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807;p60">
              <a:extLst>
                <a:ext uri="{FF2B5EF4-FFF2-40B4-BE49-F238E27FC236}">
                  <a16:creationId xmlns:a16="http://schemas.microsoft.com/office/drawing/2014/main" id="{E58B1ED5-ABFB-40D6-9B5F-F090E8C5210A}"/>
                </a:ext>
              </a:extLst>
            </p:cNvPr>
            <p:cNvSpPr/>
            <p:nvPr/>
          </p:nvSpPr>
          <p:spPr>
            <a:xfrm>
              <a:off x="-58954200" y="20765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4808;p60">
              <a:extLst>
                <a:ext uri="{FF2B5EF4-FFF2-40B4-BE49-F238E27FC236}">
                  <a16:creationId xmlns:a16="http://schemas.microsoft.com/office/drawing/2014/main" id="{11213449-3675-4E40-BE7C-9AE177020F1C}"/>
                </a:ext>
              </a:extLst>
            </p:cNvPr>
            <p:cNvSpPr/>
            <p:nvPr/>
          </p:nvSpPr>
          <p:spPr>
            <a:xfrm>
              <a:off x="-58891975" y="20765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809;p60">
              <a:extLst>
                <a:ext uri="{FF2B5EF4-FFF2-40B4-BE49-F238E27FC236}">
                  <a16:creationId xmlns:a16="http://schemas.microsoft.com/office/drawing/2014/main" id="{5B42BE5E-8032-437C-8D22-401119313BE0}"/>
                </a:ext>
              </a:extLst>
            </p:cNvPr>
            <p:cNvSpPr/>
            <p:nvPr/>
          </p:nvSpPr>
          <p:spPr>
            <a:xfrm>
              <a:off x="-59100700" y="1911950"/>
              <a:ext cx="315875" cy="319000"/>
            </a:xfrm>
            <a:custGeom>
              <a:avLst/>
              <a:gdLst/>
              <a:ahLst/>
              <a:cxnLst/>
              <a:rect l="l" t="t" r="r" b="b"/>
              <a:pathLst>
                <a:path w="12635" h="12760" extrusionOk="0">
                  <a:moveTo>
                    <a:pt x="9169" y="788"/>
                  </a:moveTo>
                  <a:lnTo>
                    <a:pt x="9169" y="1607"/>
                  </a:lnTo>
                  <a:lnTo>
                    <a:pt x="3403" y="1607"/>
                  </a:lnTo>
                  <a:lnTo>
                    <a:pt x="3403" y="788"/>
                  </a:lnTo>
                  <a:close/>
                  <a:moveTo>
                    <a:pt x="1734" y="9074"/>
                  </a:moveTo>
                  <a:lnTo>
                    <a:pt x="1734" y="11815"/>
                  </a:lnTo>
                  <a:lnTo>
                    <a:pt x="788" y="11815"/>
                  </a:lnTo>
                  <a:lnTo>
                    <a:pt x="788" y="9074"/>
                  </a:lnTo>
                  <a:close/>
                  <a:moveTo>
                    <a:pt x="5861" y="9074"/>
                  </a:moveTo>
                  <a:lnTo>
                    <a:pt x="5861" y="11815"/>
                  </a:lnTo>
                  <a:lnTo>
                    <a:pt x="4223" y="11815"/>
                  </a:lnTo>
                  <a:lnTo>
                    <a:pt x="4223" y="9074"/>
                  </a:lnTo>
                  <a:close/>
                  <a:moveTo>
                    <a:pt x="8350" y="9074"/>
                  </a:moveTo>
                  <a:lnTo>
                    <a:pt x="8350" y="11815"/>
                  </a:lnTo>
                  <a:lnTo>
                    <a:pt x="6711" y="11815"/>
                  </a:lnTo>
                  <a:lnTo>
                    <a:pt x="6711" y="9074"/>
                  </a:lnTo>
                  <a:close/>
                  <a:moveTo>
                    <a:pt x="10051" y="2458"/>
                  </a:moveTo>
                  <a:lnTo>
                    <a:pt x="10051" y="11815"/>
                  </a:lnTo>
                  <a:lnTo>
                    <a:pt x="9169" y="11815"/>
                  </a:lnTo>
                  <a:lnTo>
                    <a:pt x="9169" y="8664"/>
                  </a:lnTo>
                  <a:cubicBezTo>
                    <a:pt x="9169" y="8444"/>
                    <a:pt x="8980" y="8223"/>
                    <a:pt x="8791" y="8223"/>
                  </a:cubicBezTo>
                  <a:lnTo>
                    <a:pt x="3813" y="8223"/>
                  </a:lnTo>
                  <a:cubicBezTo>
                    <a:pt x="3592" y="8223"/>
                    <a:pt x="3435" y="8444"/>
                    <a:pt x="3435" y="8664"/>
                  </a:cubicBezTo>
                  <a:lnTo>
                    <a:pt x="3435" y="11815"/>
                  </a:lnTo>
                  <a:lnTo>
                    <a:pt x="2616" y="11815"/>
                  </a:lnTo>
                  <a:lnTo>
                    <a:pt x="2616" y="2458"/>
                  </a:lnTo>
                  <a:close/>
                  <a:moveTo>
                    <a:pt x="11815" y="9074"/>
                  </a:moveTo>
                  <a:lnTo>
                    <a:pt x="11815" y="11815"/>
                  </a:lnTo>
                  <a:lnTo>
                    <a:pt x="10839" y="11815"/>
                  </a:lnTo>
                  <a:lnTo>
                    <a:pt x="10839" y="9074"/>
                  </a:lnTo>
                  <a:close/>
                  <a:moveTo>
                    <a:pt x="2994" y="0"/>
                  </a:moveTo>
                  <a:cubicBezTo>
                    <a:pt x="2773" y="0"/>
                    <a:pt x="2616" y="190"/>
                    <a:pt x="2616" y="410"/>
                  </a:cubicBezTo>
                  <a:lnTo>
                    <a:pt x="2616" y="1670"/>
                  </a:lnTo>
                  <a:lnTo>
                    <a:pt x="2206" y="1670"/>
                  </a:lnTo>
                  <a:cubicBezTo>
                    <a:pt x="1986" y="1670"/>
                    <a:pt x="1765" y="1859"/>
                    <a:pt x="1765" y="2080"/>
                  </a:cubicBezTo>
                  <a:lnTo>
                    <a:pt x="1765" y="8318"/>
                  </a:lnTo>
                  <a:lnTo>
                    <a:pt x="410" y="8318"/>
                  </a:lnTo>
                  <a:cubicBezTo>
                    <a:pt x="158" y="8318"/>
                    <a:pt x="1" y="8507"/>
                    <a:pt x="1" y="8727"/>
                  </a:cubicBezTo>
                  <a:lnTo>
                    <a:pt x="1" y="12319"/>
                  </a:lnTo>
                  <a:cubicBezTo>
                    <a:pt x="1" y="12571"/>
                    <a:pt x="190" y="12760"/>
                    <a:pt x="410" y="12760"/>
                  </a:cubicBezTo>
                  <a:lnTo>
                    <a:pt x="12256" y="12760"/>
                  </a:lnTo>
                  <a:cubicBezTo>
                    <a:pt x="12477" y="12760"/>
                    <a:pt x="12634" y="12571"/>
                    <a:pt x="12634" y="12319"/>
                  </a:cubicBezTo>
                  <a:lnTo>
                    <a:pt x="12634" y="8664"/>
                  </a:lnTo>
                  <a:cubicBezTo>
                    <a:pt x="12634" y="8444"/>
                    <a:pt x="12445" y="8223"/>
                    <a:pt x="12225" y="8223"/>
                  </a:cubicBezTo>
                  <a:lnTo>
                    <a:pt x="10839" y="8223"/>
                  </a:lnTo>
                  <a:lnTo>
                    <a:pt x="10839" y="2017"/>
                  </a:lnTo>
                  <a:cubicBezTo>
                    <a:pt x="10839" y="1765"/>
                    <a:pt x="10650" y="1576"/>
                    <a:pt x="10429" y="1576"/>
                  </a:cubicBezTo>
                  <a:lnTo>
                    <a:pt x="10019" y="1576"/>
                  </a:lnTo>
                  <a:lnTo>
                    <a:pt x="10019" y="410"/>
                  </a:lnTo>
                  <a:cubicBezTo>
                    <a:pt x="10019" y="158"/>
                    <a:pt x="9799" y="0"/>
                    <a:pt x="961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aphicFrame>
        <p:nvGraphicFramePr>
          <p:cNvPr id="42" name="Tabla 8">
            <a:extLst>
              <a:ext uri="{FF2B5EF4-FFF2-40B4-BE49-F238E27FC236}">
                <a16:creationId xmlns:a16="http://schemas.microsoft.com/office/drawing/2014/main" id="{1ABADC1B-7102-4E6E-948A-274257E73CE6}"/>
              </a:ext>
            </a:extLst>
          </p:cNvPr>
          <p:cNvGraphicFramePr>
            <a:graphicFrameLocks noGrp="1"/>
          </p:cNvGraphicFramePr>
          <p:nvPr/>
        </p:nvGraphicFramePr>
        <p:xfrm>
          <a:off x="3296592" y="2040910"/>
          <a:ext cx="8341738" cy="2904161"/>
        </p:xfrm>
        <a:graphic>
          <a:graphicData uri="http://schemas.openxmlformats.org/drawingml/2006/table">
            <a:tbl>
              <a:tblPr firstRow="1" bandRow="1"/>
              <a:tblGrid>
                <a:gridCol w="1223943">
                  <a:extLst>
                    <a:ext uri="{9D8B030D-6E8A-4147-A177-3AD203B41FA5}">
                      <a16:colId xmlns:a16="http://schemas.microsoft.com/office/drawing/2014/main" val="1480167616"/>
                    </a:ext>
                  </a:extLst>
                </a:gridCol>
                <a:gridCol w="7117795">
                  <a:extLst>
                    <a:ext uri="{9D8B030D-6E8A-4147-A177-3AD203B41FA5}">
                      <a16:colId xmlns:a16="http://schemas.microsoft.com/office/drawing/2014/main" val="948418008"/>
                    </a:ext>
                  </a:extLst>
                </a:gridCol>
              </a:tblGrid>
              <a:tr h="2113966">
                <a:tc>
                  <a:txBody>
                    <a:bodyPr/>
                    <a:lstStyle>
                      <a:lvl1pPr marL="0" algn="l" defTabSz="914400" rtl="0" eaLnBrk="1" latinLnBrk="0" hangingPunct="1">
                        <a:defRPr sz="1800" b="1" kern="1200">
                          <a:solidFill>
                            <a:schemeClr val="lt1"/>
                          </a:solidFill>
                          <a:latin typeface="Arial"/>
                          <a:ea typeface="Arial Unicode MS"/>
                        </a:defRPr>
                      </a:lvl1pPr>
                      <a:lvl2pPr marL="457200" algn="l" defTabSz="914400" rtl="0" eaLnBrk="1" latinLnBrk="0" hangingPunct="1">
                        <a:defRPr sz="1800" b="1" kern="1200">
                          <a:solidFill>
                            <a:schemeClr val="lt1"/>
                          </a:solidFill>
                          <a:latin typeface="Arial"/>
                          <a:ea typeface="Arial Unicode MS"/>
                        </a:defRPr>
                      </a:lvl2pPr>
                      <a:lvl3pPr marL="914400" algn="l" defTabSz="914400" rtl="0" eaLnBrk="1" latinLnBrk="0" hangingPunct="1">
                        <a:defRPr sz="1800" b="1" kern="1200">
                          <a:solidFill>
                            <a:schemeClr val="lt1"/>
                          </a:solidFill>
                          <a:latin typeface="Arial"/>
                          <a:ea typeface="Arial Unicode MS"/>
                        </a:defRPr>
                      </a:lvl3pPr>
                      <a:lvl4pPr marL="1371600" algn="l" defTabSz="914400" rtl="0" eaLnBrk="1" latinLnBrk="0" hangingPunct="1">
                        <a:defRPr sz="1800" b="1" kern="1200">
                          <a:solidFill>
                            <a:schemeClr val="lt1"/>
                          </a:solidFill>
                          <a:latin typeface="Arial"/>
                          <a:ea typeface="Arial Unicode MS"/>
                        </a:defRPr>
                      </a:lvl4pPr>
                      <a:lvl5pPr marL="1828800" algn="l" defTabSz="914400" rtl="0" eaLnBrk="1" latinLnBrk="0" hangingPunct="1">
                        <a:defRPr sz="1800" b="1" kern="1200">
                          <a:solidFill>
                            <a:schemeClr val="lt1"/>
                          </a:solidFill>
                          <a:latin typeface="Arial"/>
                          <a:ea typeface="Arial Unicode MS"/>
                        </a:defRPr>
                      </a:lvl5pPr>
                      <a:lvl6pPr marL="2286000" algn="l" defTabSz="914400" rtl="0" eaLnBrk="1" latinLnBrk="0" hangingPunct="1">
                        <a:defRPr sz="1800" b="1" kern="1200">
                          <a:solidFill>
                            <a:schemeClr val="lt1"/>
                          </a:solidFill>
                          <a:latin typeface="Arial"/>
                          <a:ea typeface="Arial Unicode MS"/>
                        </a:defRPr>
                      </a:lvl6pPr>
                      <a:lvl7pPr marL="2743200" algn="l" defTabSz="914400" rtl="0" eaLnBrk="1" latinLnBrk="0" hangingPunct="1">
                        <a:defRPr sz="1800" b="1" kern="1200">
                          <a:solidFill>
                            <a:schemeClr val="lt1"/>
                          </a:solidFill>
                          <a:latin typeface="Arial"/>
                          <a:ea typeface="Arial Unicode MS"/>
                        </a:defRPr>
                      </a:lvl7pPr>
                      <a:lvl8pPr marL="3200400" algn="l" defTabSz="914400" rtl="0" eaLnBrk="1" latinLnBrk="0" hangingPunct="1">
                        <a:defRPr sz="1800" b="1" kern="1200">
                          <a:solidFill>
                            <a:schemeClr val="lt1"/>
                          </a:solidFill>
                          <a:latin typeface="Arial"/>
                          <a:ea typeface="Arial Unicode MS"/>
                        </a:defRPr>
                      </a:lvl8pPr>
                      <a:lvl9pPr marL="3657600" algn="l" defTabSz="914400" rtl="0" eaLnBrk="1" latinLnBrk="0" hangingPunct="1">
                        <a:defRPr sz="1800" b="1" kern="1200">
                          <a:solidFill>
                            <a:schemeClr val="lt1"/>
                          </a:solidFill>
                          <a:latin typeface="Arial"/>
                          <a:ea typeface="Arial Unicode MS"/>
                        </a:defRPr>
                      </a:lvl9pPr>
                    </a:lstStyle>
                    <a:p>
                      <a:endParaRPr lang="es-ES" sz="1800" b="1" kern="1200" dirty="0">
                        <a:solidFill>
                          <a:schemeClr val="lt1"/>
                        </a:solidFill>
                        <a:latin typeface="Lato Bold"/>
                        <a:ea typeface="+mn-ea"/>
                        <a:cs typeface="+mn-cs"/>
                      </a:endParaRPr>
                    </a:p>
                    <a:p>
                      <a:r>
                        <a:rPr lang="es-ES" sz="1400" b="1" kern="1200" dirty="0">
                          <a:solidFill>
                            <a:schemeClr val="lt1"/>
                          </a:solidFill>
                          <a:latin typeface="Lato Bold"/>
                          <a:ea typeface="+mn-ea"/>
                          <a:cs typeface="+mn-cs"/>
                        </a:rPr>
                        <a:t>OBJETO</a:t>
                      </a:r>
                      <a:endParaRPr lang="es-CO" sz="1400" b="1" kern="1200" dirty="0">
                        <a:solidFill>
                          <a:schemeClr val="lt1"/>
                        </a:solidFill>
                        <a:latin typeface="Lato Bold"/>
                        <a:ea typeface="+mn-ea"/>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Arial"/>
                          <a:ea typeface="Arial Unicode MS"/>
                        </a:defRPr>
                      </a:lvl1pPr>
                      <a:lvl2pPr marL="457200" algn="l" defTabSz="914400" rtl="0" eaLnBrk="1" latinLnBrk="0" hangingPunct="1">
                        <a:defRPr sz="1800" b="1" kern="1200">
                          <a:solidFill>
                            <a:schemeClr val="lt1"/>
                          </a:solidFill>
                          <a:latin typeface="Arial"/>
                          <a:ea typeface="Arial Unicode MS"/>
                        </a:defRPr>
                      </a:lvl2pPr>
                      <a:lvl3pPr marL="914400" algn="l" defTabSz="914400" rtl="0" eaLnBrk="1" latinLnBrk="0" hangingPunct="1">
                        <a:defRPr sz="1800" b="1" kern="1200">
                          <a:solidFill>
                            <a:schemeClr val="lt1"/>
                          </a:solidFill>
                          <a:latin typeface="Arial"/>
                          <a:ea typeface="Arial Unicode MS"/>
                        </a:defRPr>
                      </a:lvl3pPr>
                      <a:lvl4pPr marL="1371600" algn="l" defTabSz="914400" rtl="0" eaLnBrk="1" latinLnBrk="0" hangingPunct="1">
                        <a:defRPr sz="1800" b="1" kern="1200">
                          <a:solidFill>
                            <a:schemeClr val="lt1"/>
                          </a:solidFill>
                          <a:latin typeface="Arial"/>
                          <a:ea typeface="Arial Unicode MS"/>
                        </a:defRPr>
                      </a:lvl4pPr>
                      <a:lvl5pPr marL="1828800" algn="l" defTabSz="914400" rtl="0" eaLnBrk="1" latinLnBrk="0" hangingPunct="1">
                        <a:defRPr sz="1800" b="1" kern="1200">
                          <a:solidFill>
                            <a:schemeClr val="lt1"/>
                          </a:solidFill>
                          <a:latin typeface="Arial"/>
                          <a:ea typeface="Arial Unicode MS"/>
                        </a:defRPr>
                      </a:lvl5pPr>
                      <a:lvl6pPr marL="2286000" algn="l" defTabSz="914400" rtl="0" eaLnBrk="1" latinLnBrk="0" hangingPunct="1">
                        <a:defRPr sz="1800" b="1" kern="1200">
                          <a:solidFill>
                            <a:schemeClr val="lt1"/>
                          </a:solidFill>
                          <a:latin typeface="Arial"/>
                          <a:ea typeface="Arial Unicode MS"/>
                        </a:defRPr>
                      </a:lvl6pPr>
                      <a:lvl7pPr marL="2743200" algn="l" defTabSz="914400" rtl="0" eaLnBrk="1" latinLnBrk="0" hangingPunct="1">
                        <a:defRPr sz="1800" b="1" kern="1200">
                          <a:solidFill>
                            <a:schemeClr val="lt1"/>
                          </a:solidFill>
                          <a:latin typeface="Arial"/>
                          <a:ea typeface="Arial Unicode MS"/>
                        </a:defRPr>
                      </a:lvl7pPr>
                      <a:lvl8pPr marL="3200400" algn="l" defTabSz="914400" rtl="0" eaLnBrk="1" latinLnBrk="0" hangingPunct="1">
                        <a:defRPr sz="1800" b="1" kern="1200">
                          <a:solidFill>
                            <a:schemeClr val="lt1"/>
                          </a:solidFill>
                          <a:latin typeface="Arial"/>
                          <a:ea typeface="Arial Unicode MS"/>
                        </a:defRPr>
                      </a:lvl8pPr>
                      <a:lvl9pPr marL="3657600" algn="l" defTabSz="914400" rtl="0" eaLnBrk="1" latinLnBrk="0" hangingPunct="1">
                        <a:defRPr sz="1800" b="1" kern="1200">
                          <a:solidFill>
                            <a:schemeClr val="lt1"/>
                          </a:solidFill>
                          <a:latin typeface="Arial"/>
                          <a:ea typeface="Arial Unicode MS"/>
                        </a:defRPr>
                      </a:lvl9pP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lang="es-ES" sz="1400" b="0" dirty="0">
                        <a:solidFill>
                          <a:schemeClr val="bg1"/>
                        </a:solidFill>
                        <a:latin typeface="Lato Bold"/>
                      </a:endParaRPr>
                    </a:p>
                    <a:p>
                      <a:pPr marL="0" marR="0" lvl="0" indent="0" algn="just" defTabSz="1219170" rtl="0" eaLnBrk="1" fontAlgn="auto" latinLnBrk="1" hangingPunct="1">
                        <a:lnSpc>
                          <a:spcPct val="100000"/>
                        </a:lnSpc>
                        <a:spcBef>
                          <a:spcPts val="0"/>
                        </a:spcBef>
                        <a:spcAft>
                          <a:spcPts val="0"/>
                        </a:spcAft>
                        <a:buClrTx/>
                        <a:buSzTx/>
                        <a:buFontTx/>
                        <a:buNone/>
                        <a:tabLst/>
                        <a:defRPr/>
                      </a:pPr>
                      <a:r>
                        <a:rPr lang="es-ES" sz="1600" b="0" dirty="0">
                          <a:solidFill>
                            <a:schemeClr val="bg1"/>
                          </a:solidFill>
                          <a:latin typeface="Lato Bold"/>
                        </a:rPr>
                        <a:t>Contratar el servicio de </a:t>
                      </a:r>
                      <a:r>
                        <a:rPr lang="es-ES" sz="1600" b="1" dirty="0">
                          <a:solidFill>
                            <a:schemeClr val="bg1"/>
                          </a:solidFill>
                          <a:latin typeface="Lato Bold"/>
                        </a:rPr>
                        <a:t>elaboración de cesiones de contratos, derechos</a:t>
                      </a:r>
                    </a:p>
                    <a:p>
                      <a:pPr marL="0" marR="0" lvl="0" indent="0" algn="just" defTabSz="1219170" rtl="0" eaLnBrk="1" fontAlgn="auto" latinLnBrk="1" hangingPunct="1">
                        <a:lnSpc>
                          <a:spcPct val="100000"/>
                        </a:lnSpc>
                        <a:spcBef>
                          <a:spcPts val="0"/>
                        </a:spcBef>
                        <a:spcAft>
                          <a:spcPts val="0"/>
                        </a:spcAft>
                        <a:buClrTx/>
                        <a:buSzTx/>
                        <a:buFontTx/>
                        <a:buNone/>
                        <a:tabLst/>
                        <a:defRPr/>
                      </a:pPr>
                      <a:r>
                        <a:rPr lang="es-ES" sz="1600" b="1" dirty="0">
                          <a:solidFill>
                            <a:schemeClr val="bg1"/>
                          </a:solidFill>
                          <a:latin typeface="Lato Bold"/>
                        </a:rPr>
                        <a:t>litigiosos y actos administrativos traslaticios de dominio, comunicación y radicación de los mismos </a:t>
                      </a:r>
                      <a:r>
                        <a:rPr lang="es-ES" sz="1600" b="0" dirty="0">
                          <a:solidFill>
                            <a:schemeClr val="bg1"/>
                          </a:solidFill>
                          <a:latin typeface="Lato Bold"/>
                        </a:rPr>
                        <a:t>ante las Oficinas de Registro de Instrumentos </a:t>
                      </a:r>
                    </a:p>
                    <a:p>
                      <a:pPr marL="0" marR="0" lvl="0" indent="0" algn="just" defTabSz="1219170" rtl="0" eaLnBrk="1" fontAlgn="auto" latinLnBrk="1" hangingPunct="1">
                        <a:lnSpc>
                          <a:spcPct val="100000"/>
                        </a:lnSpc>
                        <a:spcBef>
                          <a:spcPts val="0"/>
                        </a:spcBef>
                        <a:spcAft>
                          <a:spcPts val="0"/>
                        </a:spcAft>
                        <a:buClrTx/>
                        <a:buSzTx/>
                        <a:buFontTx/>
                        <a:buNone/>
                        <a:tabLst/>
                        <a:defRPr/>
                      </a:pPr>
                      <a:r>
                        <a:rPr lang="es-ES" sz="1600" b="0" dirty="0">
                          <a:solidFill>
                            <a:schemeClr val="bg1"/>
                          </a:solidFill>
                          <a:latin typeface="Lato Bold"/>
                        </a:rPr>
                        <a:t>Públicos, </a:t>
                      </a:r>
                      <a:r>
                        <a:rPr lang="es-ES" sz="1600" b="1" dirty="0">
                          <a:solidFill>
                            <a:schemeClr val="bg1"/>
                          </a:solidFill>
                          <a:latin typeface="Lato Bold"/>
                        </a:rPr>
                        <a:t>seguimiento dela inscripción</a:t>
                      </a:r>
                      <a:r>
                        <a:rPr lang="es-ES" sz="1600" b="0" dirty="0">
                          <a:solidFill>
                            <a:schemeClr val="bg1"/>
                          </a:solidFill>
                          <a:latin typeface="Lato Bold"/>
                        </a:rPr>
                        <a:t> </a:t>
                      </a:r>
                      <a:r>
                        <a:rPr lang="es-ES" sz="1600" b="1" dirty="0">
                          <a:solidFill>
                            <a:schemeClr val="bg1"/>
                          </a:solidFill>
                          <a:latin typeface="Lato Bold"/>
                        </a:rPr>
                        <a:t>de estos en el certificado de </a:t>
                      </a:r>
                    </a:p>
                    <a:p>
                      <a:pPr marL="0" marR="0" lvl="0" indent="0" algn="just" defTabSz="1219170" rtl="0" eaLnBrk="1" fontAlgn="auto" latinLnBrk="1" hangingPunct="1">
                        <a:lnSpc>
                          <a:spcPct val="100000"/>
                        </a:lnSpc>
                        <a:spcBef>
                          <a:spcPts val="0"/>
                        </a:spcBef>
                        <a:spcAft>
                          <a:spcPts val="0"/>
                        </a:spcAft>
                        <a:buClrTx/>
                        <a:buSzTx/>
                        <a:buFontTx/>
                        <a:buNone/>
                        <a:tabLst/>
                        <a:defRPr/>
                      </a:pPr>
                      <a:r>
                        <a:rPr lang="es-ES" sz="1600" b="1" dirty="0">
                          <a:solidFill>
                            <a:schemeClr val="bg1"/>
                          </a:solidFill>
                          <a:latin typeface="Lato Bold"/>
                        </a:rPr>
                        <a:t>tradición y libertad, y gestión de las correcciones incluidas las notas </a:t>
                      </a:r>
                    </a:p>
                    <a:p>
                      <a:pPr marL="0" marR="0" lvl="0" indent="0" algn="just" defTabSz="1219170" rtl="0" eaLnBrk="1" fontAlgn="auto" latinLnBrk="1" hangingPunct="1">
                        <a:lnSpc>
                          <a:spcPct val="100000"/>
                        </a:lnSpc>
                        <a:spcBef>
                          <a:spcPts val="0"/>
                        </a:spcBef>
                        <a:spcAft>
                          <a:spcPts val="0"/>
                        </a:spcAft>
                        <a:buClrTx/>
                        <a:buSzTx/>
                        <a:buFontTx/>
                        <a:buNone/>
                        <a:tabLst/>
                        <a:defRPr/>
                      </a:pPr>
                      <a:r>
                        <a:rPr lang="es-ES" sz="1600" b="1" dirty="0">
                          <a:solidFill>
                            <a:schemeClr val="bg1"/>
                          </a:solidFill>
                          <a:latin typeface="Lato Bold"/>
                        </a:rPr>
                        <a:t>devolutivas </a:t>
                      </a:r>
                      <a:r>
                        <a:rPr lang="es-ES" sz="1600" b="0" dirty="0">
                          <a:solidFill>
                            <a:schemeClr val="bg1"/>
                          </a:solidFill>
                          <a:latin typeface="Lato Bold"/>
                        </a:rPr>
                        <a:t>a que haya lugar, de los inmuebles que </a:t>
                      </a:r>
                      <a:r>
                        <a:rPr lang="es-ES" sz="1600" b="0" kern="1200" dirty="0">
                          <a:solidFill>
                            <a:schemeClr val="bg1"/>
                          </a:solidFill>
                          <a:latin typeface="Lato Bold"/>
                          <a:ea typeface="+mn-ea"/>
                          <a:cs typeface="+mn-cs"/>
                        </a:rPr>
                        <a:t>conforman el Fondo p</a:t>
                      </a:r>
                    </a:p>
                    <a:p>
                      <a:pPr marL="0" marR="0" lvl="0" indent="0" algn="just" defTabSz="1219170" rtl="0" eaLnBrk="1" fontAlgn="auto" latinLnBrk="1" hangingPunct="1">
                        <a:lnSpc>
                          <a:spcPct val="100000"/>
                        </a:lnSpc>
                        <a:spcBef>
                          <a:spcPts val="0"/>
                        </a:spcBef>
                        <a:spcAft>
                          <a:spcPts val="0"/>
                        </a:spcAft>
                        <a:buClrTx/>
                        <a:buSzTx/>
                        <a:buFontTx/>
                        <a:buNone/>
                        <a:tabLst/>
                        <a:defRPr/>
                      </a:pPr>
                      <a:r>
                        <a:rPr lang="es-ES" sz="1600" b="0" kern="1200" dirty="0">
                          <a:solidFill>
                            <a:schemeClr val="bg1"/>
                          </a:solidFill>
                          <a:latin typeface="Lato Bold"/>
                          <a:ea typeface="+mn-ea"/>
                          <a:cs typeface="+mn-cs"/>
                        </a:rPr>
                        <a:t>para la Rehabilitación Inversión Social y Lucha Contra el Crimen Organizado  </a:t>
                      </a:r>
                    </a:p>
                    <a:p>
                      <a:pPr marL="0" marR="0" lvl="0" indent="0" algn="just" defTabSz="1219170" rtl="0" eaLnBrk="1" fontAlgn="auto" latinLnBrk="1" hangingPunct="1">
                        <a:lnSpc>
                          <a:spcPct val="100000"/>
                        </a:lnSpc>
                        <a:spcBef>
                          <a:spcPts val="0"/>
                        </a:spcBef>
                        <a:spcAft>
                          <a:spcPts val="0"/>
                        </a:spcAft>
                        <a:buClrTx/>
                        <a:buSzTx/>
                        <a:buFontTx/>
                        <a:buNone/>
                        <a:tabLst/>
                        <a:defRPr/>
                      </a:pPr>
                      <a:r>
                        <a:rPr lang="es-ES" sz="1600" b="0" dirty="0">
                          <a:solidFill>
                            <a:schemeClr val="bg1"/>
                          </a:solidFill>
                          <a:latin typeface="Lato Bold"/>
                        </a:rPr>
                        <a:t>(FRISCO), administrados e identificados por la Sociedad de Activos Especiales SAE S.A.S. en el marco del proceso de Venta Masiva</a:t>
                      </a:r>
                      <a:r>
                        <a:rPr lang="es-CO" sz="1600" b="0" dirty="0">
                          <a:solidFill>
                            <a:schemeClr val="bg1"/>
                          </a:solidFill>
                          <a:latin typeface="Lato Bold"/>
                        </a:rPr>
                        <a:t>. </a:t>
                      </a:r>
                      <a:endParaRPr lang="es-CO" sz="1600" b="0" dirty="0">
                        <a:solidFill>
                          <a:schemeClr val="bg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3181487768"/>
                  </a:ext>
                </a:extLst>
              </a:tr>
              <a:tr h="404801">
                <a:tc>
                  <a:txBody>
                    <a:bodyPr/>
                    <a:lstStyle>
                      <a:lvl1pPr marL="0" algn="l" defTabSz="914400" rtl="0" eaLnBrk="1" latinLnBrk="0" hangingPunct="1">
                        <a:defRPr sz="1800" kern="1200">
                          <a:solidFill>
                            <a:schemeClr val="dk1"/>
                          </a:solidFill>
                          <a:latin typeface="Arial"/>
                          <a:ea typeface="Arial Unicode MS"/>
                        </a:defRPr>
                      </a:lvl1pPr>
                      <a:lvl2pPr marL="457200" algn="l" defTabSz="914400" rtl="0" eaLnBrk="1" latinLnBrk="0" hangingPunct="1">
                        <a:defRPr sz="1800" kern="1200">
                          <a:solidFill>
                            <a:schemeClr val="dk1"/>
                          </a:solidFill>
                          <a:latin typeface="Arial"/>
                          <a:ea typeface="Arial Unicode MS"/>
                        </a:defRPr>
                      </a:lvl2pPr>
                      <a:lvl3pPr marL="914400" algn="l" defTabSz="914400" rtl="0" eaLnBrk="1" latinLnBrk="0" hangingPunct="1">
                        <a:defRPr sz="1800" kern="1200">
                          <a:solidFill>
                            <a:schemeClr val="dk1"/>
                          </a:solidFill>
                          <a:latin typeface="Arial"/>
                          <a:ea typeface="Arial Unicode MS"/>
                        </a:defRPr>
                      </a:lvl3pPr>
                      <a:lvl4pPr marL="1371600" algn="l" defTabSz="914400" rtl="0" eaLnBrk="1" latinLnBrk="0" hangingPunct="1">
                        <a:defRPr sz="1800" kern="1200">
                          <a:solidFill>
                            <a:schemeClr val="dk1"/>
                          </a:solidFill>
                          <a:latin typeface="Arial"/>
                          <a:ea typeface="Arial Unicode MS"/>
                        </a:defRPr>
                      </a:lvl4pPr>
                      <a:lvl5pPr marL="1828800" algn="l" defTabSz="914400" rtl="0" eaLnBrk="1" latinLnBrk="0" hangingPunct="1">
                        <a:defRPr sz="1800" kern="1200">
                          <a:solidFill>
                            <a:schemeClr val="dk1"/>
                          </a:solidFill>
                          <a:latin typeface="Arial"/>
                          <a:ea typeface="Arial Unicode MS"/>
                        </a:defRPr>
                      </a:lvl5pPr>
                      <a:lvl6pPr marL="2286000" algn="l" defTabSz="914400" rtl="0" eaLnBrk="1" latinLnBrk="0" hangingPunct="1">
                        <a:defRPr sz="1800" kern="1200">
                          <a:solidFill>
                            <a:schemeClr val="dk1"/>
                          </a:solidFill>
                          <a:latin typeface="Arial"/>
                          <a:ea typeface="Arial Unicode MS"/>
                        </a:defRPr>
                      </a:lvl6pPr>
                      <a:lvl7pPr marL="2743200" algn="l" defTabSz="914400" rtl="0" eaLnBrk="1" latinLnBrk="0" hangingPunct="1">
                        <a:defRPr sz="1800" kern="1200">
                          <a:solidFill>
                            <a:schemeClr val="dk1"/>
                          </a:solidFill>
                          <a:latin typeface="Arial"/>
                          <a:ea typeface="Arial Unicode MS"/>
                        </a:defRPr>
                      </a:lvl7pPr>
                      <a:lvl8pPr marL="3200400" algn="l" defTabSz="914400" rtl="0" eaLnBrk="1" latinLnBrk="0" hangingPunct="1">
                        <a:defRPr sz="1800" kern="1200">
                          <a:solidFill>
                            <a:schemeClr val="dk1"/>
                          </a:solidFill>
                          <a:latin typeface="Arial"/>
                          <a:ea typeface="Arial Unicode MS"/>
                        </a:defRPr>
                      </a:lvl8pPr>
                      <a:lvl9pPr marL="3657600" algn="l" defTabSz="914400" rtl="0" eaLnBrk="1" latinLnBrk="0" hangingPunct="1">
                        <a:defRPr sz="1800" kern="1200">
                          <a:solidFill>
                            <a:schemeClr val="dk1"/>
                          </a:solidFill>
                          <a:latin typeface="Arial"/>
                          <a:ea typeface="Arial Unicode MS"/>
                        </a:defRPr>
                      </a:lvl9pPr>
                    </a:lstStyle>
                    <a:p>
                      <a:r>
                        <a:rPr lang="es-ES" sz="1400" b="1" kern="1200" dirty="0">
                          <a:solidFill>
                            <a:srgbClr val="0070C0">
                              <a:lumMod val="50000"/>
                            </a:srgbClr>
                          </a:solidFill>
                          <a:latin typeface="Lato Bold"/>
                          <a:ea typeface="+mn-ea"/>
                          <a:cs typeface="+mn-cs"/>
                        </a:rPr>
                        <a:t>PLAZO</a:t>
                      </a:r>
                      <a:endParaRPr lang="es-CO" sz="1400" b="1" kern="1200" dirty="0">
                        <a:solidFill>
                          <a:srgbClr val="0070C0">
                            <a:lumMod val="50000"/>
                          </a:srgbClr>
                        </a:solidFill>
                        <a:latin typeface="Lato Bold"/>
                        <a:ea typeface="+mn-ea"/>
                        <a:cs typeface="+mn-cs"/>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0C0">
                        <a:tint val="40000"/>
                      </a:srgbClr>
                    </a:solidFill>
                  </a:tcPr>
                </a:tc>
                <a:tc>
                  <a:txBody>
                    <a:bodyPr/>
                    <a:lstStyle>
                      <a:lvl1pPr marL="0" algn="l" defTabSz="914400" rtl="0" eaLnBrk="1" latinLnBrk="0" hangingPunct="1">
                        <a:defRPr sz="1800" kern="1200">
                          <a:solidFill>
                            <a:schemeClr val="dk1"/>
                          </a:solidFill>
                          <a:latin typeface="Arial"/>
                          <a:ea typeface="Arial Unicode MS"/>
                        </a:defRPr>
                      </a:lvl1pPr>
                      <a:lvl2pPr marL="457200" algn="l" defTabSz="914400" rtl="0" eaLnBrk="1" latinLnBrk="0" hangingPunct="1">
                        <a:defRPr sz="1800" kern="1200">
                          <a:solidFill>
                            <a:schemeClr val="dk1"/>
                          </a:solidFill>
                          <a:latin typeface="Arial"/>
                          <a:ea typeface="Arial Unicode MS"/>
                        </a:defRPr>
                      </a:lvl2pPr>
                      <a:lvl3pPr marL="914400" algn="l" defTabSz="914400" rtl="0" eaLnBrk="1" latinLnBrk="0" hangingPunct="1">
                        <a:defRPr sz="1800" kern="1200">
                          <a:solidFill>
                            <a:schemeClr val="dk1"/>
                          </a:solidFill>
                          <a:latin typeface="Arial"/>
                          <a:ea typeface="Arial Unicode MS"/>
                        </a:defRPr>
                      </a:lvl3pPr>
                      <a:lvl4pPr marL="1371600" algn="l" defTabSz="914400" rtl="0" eaLnBrk="1" latinLnBrk="0" hangingPunct="1">
                        <a:defRPr sz="1800" kern="1200">
                          <a:solidFill>
                            <a:schemeClr val="dk1"/>
                          </a:solidFill>
                          <a:latin typeface="Arial"/>
                          <a:ea typeface="Arial Unicode MS"/>
                        </a:defRPr>
                      </a:lvl4pPr>
                      <a:lvl5pPr marL="1828800" algn="l" defTabSz="914400" rtl="0" eaLnBrk="1" latinLnBrk="0" hangingPunct="1">
                        <a:defRPr sz="1800" kern="1200">
                          <a:solidFill>
                            <a:schemeClr val="dk1"/>
                          </a:solidFill>
                          <a:latin typeface="Arial"/>
                          <a:ea typeface="Arial Unicode MS"/>
                        </a:defRPr>
                      </a:lvl5pPr>
                      <a:lvl6pPr marL="2286000" algn="l" defTabSz="914400" rtl="0" eaLnBrk="1" latinLnBrk="0" hangingPunct="1">
                        <a:defRPr sz="1800" kern="1200">
                          <a:solidFill>
                            <a:schemeClr val="dk1"/>
                          </a:solidFill>
                          <a:latin typeface="Arial"/>
                          <a:ea typeface="Arial Unicode MS"/>
                        </a:defRPr>
                      </a:lvl6pPr>
                      <a:lvl7pPr marL="2743200" algn="l" defTabSz="914400" rtl="0" eaLnBrk="1" latinLnBrk="0" hangingPunct="1">
                        <a:defRPr sz="1800" kern="1200">
                          <a:solidFill>
                            <a:schemeClr val="dk1"/>
                          </a:solidFill>
                          <a:latin typeface="Arial"/>
                          <a:ea typeface="Arial Unicode MS"/>
                        </a:defRPr>
                      </a:lvl7pPr>
                      <a:lvl8pPr marL="3200400" algn="l" defTabSz="914400" rtl="0" eaLnBrk="1" latinLnBrk="0" hangingPunct="1">
                        <a:defRPr sz="1800" kern="1200">
                          <a:solidFill>
                            <a:schemeClr val="dk1"/>
                          </a:solidFill>
                          <a:latin typeface="Arial"/>
                          <a:ea typeface="Arial Unicode MS"/>
                        </a:defRPr>
                      </a:lvl8pPr>
                      <a:lvl9pPr marL="3657600" algn="l" defTabSz="914400" rtl="0" eaLnBrk="1" latinLnBrk="0" hangingPunct="1">
                        <a:defRPr sz="1800" kern="1200">
                          <a:solidFill>
                            <a:schemeClr val="dk1"/>
                          </a:solidFill>
                          <a:latin typeface="Arial"/>
                          <a:ea typeface="Arial Unicode MS"/>
                        </a:defRPr>
                      </a:lvl9pPr>
                    </a:lstStyle>
                    <a:p>
                      <a:pPr algn="ctr"/>
                      <a:r>
                        <a:rPr lang="es-ES" sz="1400" b="1" kern="1200" dirty="0">
                          <a:solidFill>
                            <a:srgbClr val="0070C0">
                              <a:lumMod val="50000"/>
                            </a:srgbClr>
                          </a:solidFill>
                          <a:latin typeface="Lato Bold"/>
                          <a:ea typeface="+mn-ea"/>
                          <a:cs typeface="+mn-cs"/>
                        </a:rPr>
                        <a:t>Doce (12) Meses</a:t>
                      </a:r>
                      <a:endParaRPr lang="es-CO" sz="1400" b="1" kern="1200" dirty="0">
                        <a:solidFill>
                          <a:srgbClr val="0070C0">
                            <a:lumMod val="50000"/>
                          </a:srgbClr>
                        </a:solidFill>
                        <a:latin typeface="Lato Bold"/>
                        <a:ea typeface="+mn-ea"/>
                        <a:cs typeface="+mn-cs"/>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0C0">
                        <a:tint val="40000"/>
                      </a:srgbClr>
                    </a:solidFill>
                  </a:tcPr>
                </a:tc>
                <a:extLst>
                  <a:ext uri="{0D108BD9-81ED-4DB2-BD59-A6C34878D82A}">
                    <a16:rowId xmlns:a16="http://schemas.microsoft.com/office/drawing/2014/main" val="3709482914"/>
                  </a:ext>
                </a:extLst>
              </a:tr>
            </a:tbl>
          </a:graphicData>
        </a:graphic>
      </p:graphicFrame>
      <p:sp>
        <p:nvSpPr>
          <p:cNvPr id="43" name="CuadroTexto 42">
            <a:extLst>
              <a:ext uri="{FF2B5EF4-FFF2-40B4-BE49-F238E27FC236}">
                <a16:creationId xmlns:a16="http://schemas.microsoft.com/office/drawing/2014/main" id="{04EAE46D-2478-4067-929A-5DA852D337BB}"/>
              </a:ext>
            </a:extLst>
          </p:cNvPr>
          <p:cNvSpPr txBox="1"/>
          <p:nvPr/>
        </p:nvSpPr>
        <p:spPr>
          <a:xfrm>
            <a:off x="2258604" y="540987"/>
            <a:ext cx="7460315" cy="830997"/>
          </a:xfrm>
          <a:prstGeom prst="rect">
            <a:avLst/>
          </a:prstGeom>
          <a:noFill/>
        </p:spPr>
        <p:txBody>
          <a:bodyPr wrap="square" rtlCol="0">
            <a:spAutoFit/>
          </a:bodyPr>
          <a:lstStyle/>
          <a:p>
            <a:pPr lvl="0" algn="ctr" defTabSz="457200">
              <a:defRPr/>
            </a:pPr>
            <a:r>
              <a:rPr lang="es-CO" altLang="es-CO" sz="2400" b="1" dirty="0">
                <a:solidFill>
                  <a:srgbClr val="000A8B"/>
                </a:solidFill>
                <a:effectLst>
                  <a:outerShdw blurRad="38100" dist="38100" dir="2700000" algn="tl">
                    <a:srgbClr val="000000">
                      <a:alpha val="43137"/>
                    </a:srgbClr>
                  </a:outerShdw>
                </a:effectLst>
                <a:latin typeface="Lato Bold"/>
              </a:rPr>
              <a:t>CONTRATACIÓN TRANSFERENCIA DE INMUEBLES  </a:t>
            </a:r>
          </a:p>
          <a:p>
            <a:pPr lvl="0" algn="ctr" defTabSz="457200">
              <a:defRPr/>
            </a:pPr>
            <a:r>
              <a:rPr lang="es-CO" altLang="es-CO" sz="2400" b="1" dirty="0">
                <a:solidFill>
                  <a:srgbClr val="000A8B"/>
                </a:solidFill>
                <a:effectLst>
                  <a:outerShdw blurRad="38100" dist="38100" dir="2700000" algn="tl">
                    <a:srgbClr val="000000">
                      <a:alpha val="43137"/>
                    </a:srgbClr>
                  </a:outerShdw>
                </a:effectLst>
                <a:latin typeface="Lato Bold"/>
              </a:rPr>
              <a:t>VENTA MASIVA</a:t>
            </a:r>
            <a:endParaRPr lang="es-CO" sz="2400" b="1" dirty="0">
              <a:solidFill>
                <a:srgbClr val="000A8B"/>
              </a:solidFill>
              <a:effectLst>
                <a:outerShdw blurRad="38100" dist="38100" dir="2700000" algn="tl">
                  <a:srgbClr val="000000">
                    <a:alpha val="43137"/>
                  </a:srgbClr>
                </a:outerShdw>
              </a:effectLst>
              <a:latin typeface="Lato Bold"/>
            </a:endParaRPr>
          </a:p>
        </p:txBody>
      </p:sp>
      <p:pic>
        <p:nvPicPr>
          <p:cNvPr id="44" name="Imagen 43">
            <a:extLst>
              <a:ext uri="{FF2B5EF4-FFF2-40B4-BE49-F238E27FC236}">
                <a16:creationId xmlns:a16="http://schemas.microsoft.com/office/drawing/2014/main" id="{D8040E28-5DF7-41A7-AB1A-C56F668E69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380253" cy="599932"/>
          </a:xfrm>
          <a:prstGeom prst="rect">
            <a:avLst/>
          </a:prstGeom>
        </p:spPr>
      </p:pic>
      <p:pic>
        <p:nvPicPr>
          <p:cNvPr id="45" name="Imagen 44">
            <a:extLst>
              <a:ext uri="{FF2B5EF4-FFF2-40B4-BE49-F238E27FC236}">
                <a16:creationId xmlns:a16="http://schemas.microsoft.com/office/drawing/2014/main" id="{F66BA52D-F702-4C4B-A245-DB385F75A9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8916" y="-4208"/>
            <a:ext cx="2903084" cy="498801"/>
          </a:xfrm>
          <a:prstGeom prst="rect">
            <a:avLst/>
          </a:prstGeom>
        </p:spPr>
      </p:pic>
    </p:spTree>
    <p:extLst>
      <p:ext uri="{BB962C8B-B14F-4D97-AF65-F5344CB8AC3E}">
        <p14:creationId xmlns:p14="http://schemas.microsoft.com/office/powerpoint/2010/main" val="28365008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descr="Icono&#10;&#10;Descripción generada automáticamente">
            <a:extLst>
              <a:ext uri="{FF2B5EF4-FFF2-40B4-BE49-F238E27FC236}">
                <a16:creationId xmlns:a16="http://schemas.microsoft.com/office/drawing/2014/main" id="{F28DF861-8937-4392-B0D9-859C7676DC75}"/>
              </a:ext>
            </a:extLst>
          </p:cNvPr>
          <p:cNvPicPr>
            <a:picLocks noChangeAspect="1"/>
          </p:cNvPicPr>
          <p:nvPr/>
        </p:nvPicPr>
        <p:blipFill rotWithShape="1">
          <a:blip r:embed="rId3"/>
          <a:srcRect l="16515" t="9412" r="17390" b="10058"/>
          <a:stretch/>
        </p:blipFill>
        <p:spPr>
          <a:xfrm>
            <a:off x="10704229" y="4332533"/>
            <a:ext cx="629972" cy="767545"/>
          </a:xfrm>
          <a:prstGeom prst="rect">
            <a:avLst/>
          </a:prstGeom>
        </p:spPr>
      </p:pic>
      <p:pic>
        <p:nvPicPr>
          <p:cNvPr id="14" name="Imagen 13" descr="Texto, Aplicación&#10;&#10;Descripción generada automáticamente">
            <a:extLst>
              <a:ext uri="{FF2B5EF4-FFF2-40B4-BE49-F238E27FC236}">
                <a16:creationId xmlns:a16="http://schemas.microsoft.com/office/drawing/2014/main" id="{C940A7C1-268A-4964-A5D9-216E600B089E}"/>
              </a:ext>
            </a:extLst>
          </p:cNvPr>
          <p:cNvPicPr>
            <a:picLocks noChangeAspect="1"/>
          </p:cNvPicPr>
          <p:nvPr/>
        </p:nvPicPr>
        <p:blipFill rotWithShape="1">
          <a:blip r:embed="rId4"/>
          <a:srcRect l="9160" t="11935" r="14891" b="16444"/>
          <a:stretch/>
        </p:blipFill>
        <p:spPr>
          <a:xfrm>
            <a:off x="8766344" y="4123946"/>
            <a:ext cx="740036" cy="697871"/>
          </a:xfrm>
          <a:prstGeom prst="rect">
            <a:avLst/>
          </a:prstGeom>
        </p:spPr>
      </p:pic>
      <p:pic>
        <p:nvPicPr>
          <p:cNvPr id="124" name="Imagen 123" descr="Icono&#10;&#10;Descripción generada automáticamente">
            <a:extLst>
              <a:ext uri="{FF2B5EF4-FFF2-40B4-BE49-F238E27FC236}">
                <a16:creationId xmlns:a16="http://schemas.microsoft.com/office/drawing/2014/main" id="{0E4F7DA0-DE66-4D8E-B303-D328D448441D}"/>
              </a:ext>
            </a:extLst>
          </p:cNvPr>
          <p:cNvPicPr>
            <a:picLocks noChangeAspect="1"/>
          </p:cNvPicPr>
          <p:nvPr/>
        </p:nvPicPr>
        <p:blipFill rotWithShape="1">
          <a:blip r:embed="rId5"/>
          <a:srcRect r="2899" b="15846"/>
          <a:stretch/>
        </p:blipFill>
        <p:spPr>
          <a:xfrm>
            <a:off x="3746013" y="3205474"/>
            <a:ext cx="823082" cy="713340"/>
          </a:xfrm>
          <a:prstGeom prst="rect">
            <a:avLst/>
          </a:prstGeom>
        </p:spPr>
      </p:pic>
      <p:pic>
        <p:nvPicPr>
          <p:cNvPr id="12" name="Imagen 11" descr="Icono&#10;&#10;Descripción generada automáticamente">
            <a:extLst>
              <a:ext uri="{FF2B5EF4-FFF2-40B4-BE49-F238E27FC236}">
                <a16:creationId xmlns:a16="http://schemas.microsoft.com/office/drawing/2014/main" id="{B51C6164-793B-4377-A3F5-14FADD0C0119}"/>
              </a:ext>
            </a:extLst>
          </p:cNvPr>
          <p:cNvPicPr>
            <a:picLocks noChangeAspect="1"/>
          </p:cNvPicPr>
          <p:nvPr/>
        </p:nvPicPr>
        <p:blipFill rotWithShape="1">
          <a:blip r:embed="rId5"/>
          <a:srcRect r="2899" b="15846"/>
          <a:stretch/>
        </p:blipFill>
        <p:spPr>
          <a:xfrm>
            <a:off x="3837903" y="1530230"/>
            <a:ext cx="760793" cy="659356"/>
          </a:xfrm>
          <a:prstGeom prst="rect">
            <a:avLst/>
          </a:prstGeom>
        </p:spPr>
      </p:pic>
      <p:pic>
        <p:nvPicPr>
          <p:cNvPr id="10" name="Imagen 9" descr="Imagen que contiene objeto, reloj&#10;&#10;Descripción generada automáticamente">
            <a:extLst>
              <a:ext uri="{FF2B5EF4-FFF2-40B4-BE49-F238E27FC236}">
                <a16:creationId xmlns:a16="http://schemas.microsoft.com/office/drawing/2014/main" id="{2705FCA4-8621-48AA-AF7F-2F77A9AEDC8B}"/>
              </a:ext>
            </a:extLst>
          </p:cNvPr>
          <p:cNvPicPr>
            <a:picLocks noChangeAspect="1"/>
          </p:cNvPicPr>
          <p:nvPr/>
        </p:nvPicPr>
        <p:blipFill rotWithShape="1">
          <a:blip r:embed="rId6"/>
          <a:srcRect l="7642" t="17579" r="7807" b="18206"/>
          <a:stretch/>
        </p:blipFill>
        <p:spPr>
          <a:xfrm>
            <a:off x="5055191" y="1841156"/>
            <a:ext cx="645638" cy="490351"/>
          </a:xfrm>
          <a:prstGeom prst="rect">
            <a:avLst/>
          </a:prstGeom>
        </p:spPr>
      </p:pic>
      <p:pic>
        <p:nvPicPr>
          <p:cNvPr id="8" name="Imagen 7" descr="Icono&#10;&#10;Descripción generada automáticamente">
            <a:extLst>
              <a:ext uri="{FF2B5EF4-FFF2-40B4-BE49-F238E27FC236}">
                <a16:creationId xmlns:a16="http://schemas.microsoft.com/office/drawing/2014/main" id="{0F8F186D-49DE-4B96-921F-38D628905560}"/>
              </a:ext>
            </a:extLst>
          </p:cNvPr>
          <p:cNvPicPr>
            <a:picLocks noChangeAspect="1"/>
          </p:cNvPicPr>
          <p:nvPr/>
        </p:nvPicPr>
        <p:blipFill>
          <a:blip r:embed="rId7"/>
          <a:stretch>
            <a:fillRect/>
          </a:stretch>
        </p:blipFill>
        <p:spPr>
          <a:xfrm>
            <a:off x="2754733" y="1513062"/>
            <a:ext cx="817093" cy="817093"/>
          </a:xfrm>
          <a:prstGeom prst="rect">
            <a:avLst/>
          </a:prstGeom>
        </p:spPr>
      </p:pic>
      <p:pic>
        <p:nvPicPr>
          <p:cNvPr id="53" name="Imagen 52">
            <a:extLst>
              <a:ext uri="{FF2B5EF4-FFF2-40B4-BE49-F238E27FC236}">
                <a16:creationId xmlns:a16="http://schemas.microsoft.com/office/drawing/2014/main" id="{CF3689DC-C658-4F3D-8D45-1A75EEF00B9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965" y="61868"/>
            <a:ext cx="1331494" cy="597565"/>
          </a:xfrm>
          <a:prstGeom prst="rect">
            <a:avLst/>
          </a:prstGeom>
          <a:ln>
            <a:noFill/>
          </a:ln>
        </p:spPr>
      </p:pic>
      <p:pic>
        <p:nvPicPr>
          <p:cNvPr id="54" name="Imagen 53">
            <a:extLst>
              <a:ext uri="{FF2B5EF4-FFF2-40B4-BE49-F238E27FC236}">
                <a16:creationId xmlns:a16="http://schemas.microsoft.com/office/drawing/2014/main" id="{4F1E6ABE-9EA9-48AA-B99F-140469CBF1A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080568" y="-1531"/>
            <a:ext cx="3112770" cy="715572"/>
          </a:xfrm>
          <a:prstGeom prst="rect">
            <a:avLst/>
          </a:prstGeom>
        </p:spPr>
      </p:pic>
      <p:sp>
        <p:nvSpPr>
          <p:cNvPr id="55" name="Rectángulo 54">
            <a:extLst>
              <a:ext uri="{FF2B5EF4-FFF2-40B4-BE49-F238E27FC236}">
                <a16:creationId xmlns:a16="http://schemas.microsoft.com/office/drawing/2014/main" id="{EA15D987-55DA-41BC-B360-086B07C3E77D}"/>
              </a:ext>
            </a:extLst>
          </p:cNvPr>
          <p:cNvSpPr/>
          <p:nvPr/>
        </p:nvSpPr>
        <p:spPr>
          <a:xfrm>
            <a:off x="1" y="6644001"/>
            <a:ext cx="12191999"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350" b="0" i="0" u="none" strike="noStrike" kern="1200" cap="none" spc="0" normalizeH="0" baseline="0" noProof="0">
              <a:ln>
                <a:noFill/>
              </a:ln>
              <a:solidFill>
                <a:prstClr val="white"/>
              </a:solidFill>
              <a:effectLst/>
              <a:uLnTx/>
              <a:uFillTx/>
              <a:latin typeface="Arial"/>
              <a:ea typeface="+mn-ea"/>
              <a:cs typeface="+mn-cs"/>
            </a:endParaRPr>
          </a:p>
        </p:txBody>
      </p:sp>
      <p:sp>
        <p:nvSpPr>
          <p:cNvPr id="56" name="CuadroTexto 55">
            <a:extLst>
              <a:ext uri="{FF2B5EF4-FFF2-40B4-BE49-F238E27FC236}">
                <a16:creationId xmlns:a16="http://schemas.microsoft.com/office/drawing/2014/main" id="{84D2E1C7-17C8-488B-A351-3384DC563EF1}"/>
              </a:ext>
            </a:extLst>
          </p:cNvPr>
          <p:cNvSpPr txBox="1"/>
          <p:nvPr/>
        </p:nvSpPr>
        <p:spPr>
          <a:xfrm>
            <a:off x="8604439" y="6636147"/>
            <a:ext cx="3434238"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A9A8A9"/>
                </a:solidFill>
                <a:effectLst/>
                <a:uLnTx/>
                <a:uFillTx/>
                <a:latin typeface="Lato Regular"/>
                <a:ea typeface="+mn-ea"/>
                <a:cs typeface="Lato Regular"/>
              </a:rPr>
              <a:t>Vicepresidencia Jurídica</a:t>
            </a:r>
          </a:p>
        </p:txBody>
      </p:sp>
      <p:grpSp>
        <p:nvGrpSpPr>
          <p:cNvPr id="31" name="Group 35"/>
          <p:cNvGrpSpPr/>
          <p:nvPr/>
        </p:nvGrpSpPr>
        <p:grpSpPr>
          <a:xfrm>
            <a:off x="203714" y="2809914"/>
            <a:ext cx="11996712" cy="3778035"/>
            <a:chOff x="-14632" y="1996191"/>
            <a:chExt cx="8657910" cy="3068244"/>
          </a:xfrm>
          <a:solidFill>
            <a:srgbClr val="4784A1"/>
          </a:solidFill>
          <a:effectLst>
            <a:outerShdw blurRad="63500" algn="ctr" rotWithShape="0">
              <a:prstClr val="black">
                <a:alpha val="40000"/>
              </a:prstClr>
            </a:outerShdw>
          </a:effectLst>
        </p:grpSpPr>
        <p:sp>
          <p:nvSpPr>
            <p:cNvPr id="32" name="Isosceles Triangle 4"/>
            <p:cNvSpPr/>
            <p:nvPr/>
          </p:nvSpPr>
          <p:spPr>
            <a:xfrm rot="6906184">
              <a:off x="7959597" y="4380754"/>
              <a:ext cx="734324" cy="633038"/>
            </a:xfrm>
            <a:prstGeom prst="triangle">
              <a:avLst>
                <a:gd name="adj" fmla="val 30955"/>
              </a:avLst>
            </a:prstGeom>
            <a:gradFill flip="none" rotWithShape="1">
              <a:gsLst>
                <a:gs pos="0">
                  <a:schemeClr val="bg1">
                    <a:lumMod val="87000"/>
                  </a:schemeClr>
                </a:gs>
                <a:gs pos="100000">
                  <a:schemeClr val="bg1"/>
                </a:gs>
              </a:gsLst>
              <a:lin ang="8100000" scaled="1"/>
              <a:tileRect/>
            </a:gra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3733" b="0" i="0" u="none" strike="noStrike" kern="1200" cap="none" spc="0" normalizeH="0" baseline="0" noProof="0">
                <a:ln>
                  <a:noFill/>
                </a:ln>
                <a:solidFill>
                  <a:prstClr val="black">
                    <a:lumMod val="65000"/>
                    <a:lumOff val="35000"/>
                  </a:prstClr>
                </a:solidFill>
                <a:effectLst/>
                <a:uLnTx/>
                <a:uFillTx/>
                <a:latin typeface="Calibri" panose="020F0502020204030204"/>
                <a:ea typeface="맑은 고딕" panose="020B0503020000020004" pitchFamily="34" charset="-127"/>
                <a:cs typeface="+mn-cs"/>
              </a:endParaRPr>
            </a:p>
          </p:txBody>
        </p:sp>
        <p:sp>
          <p:nvSpPr>
            <p:cNvPr id="33" name="Freeform 3"/>
            <p:cNvSpPr/>
            <p:nvPr/>
          </p:nvSpPr>
          <p:spPr>
            <a:xfrm>
              <a:off x="-14632" y="1996191"/>
              <a:ext cx="8123497" cy="2701082"/>
            </a:xfrm>
            <a:custGeom>
              <a:avLst/>
              <a:gdLst>
                <a:gd name="connsiteX0" fmla="*/ 21945 w 7439558"/>
                <a:gd name="connsiteY0" fmla="*/ 0 h 2560320"/>
                <a:gd name="connsiteX1" fmla="*/ 3979468 w 7439558"/>
                <a:gd name="connsiteY1" fmla="*/ 797357 h 2560320"/>
                <a:gd name="connsiteX2" fmla="*/ 2845612 w 7439558"/>
                <a:gd name="connsiteY2" fmla="*/ 1580083 h 2560320"/>
                <a:gd name="connsiteX3" fmla="*/ 7439558 w 7439558"/>
                <a:gd name="connsiteY3" fmla="*/ 2311603 h 2560320"/>
                <a:gd name="connsiteX4" fmla="*/ 7263993 w 7439558"/>
                <a:gd name="connsiteY4" fmla="*/ 2560320 h 2560320"/>
                <a:gd name="connsiteX5" fmla="*/ 2538374 w 7439558"/>
                <a:gd name="connsiteY5" fmla="*/ 1594714 h 2560320"/>
                <a:gd name="connsiteX6" fmla="*/ 3723436 w 7439558"/>
                <a:gd name="connsiteY6" fmla="*/ 833933 h 2560320"/>
                <a:gd name="connsiteX7" fmla="*/ 0 w 7439558"/>
                <a:gd name="connsiteY7" fmla="*/ 87782 h 2560320"/>
                <a:gd name="connsiteX8" fmla="*/ 21945 w 7439558"/>
                <a:gd name="connsiteY8" fmla="*/ 0 h 2560320"/>
                <a:gd name="connsiteX0" fmla="*/ 21945 w 7439558"/>
                <a:gd name="connsiteY0" fmla="*/ 0 h 2560320"/>
                <a:gd name="connsiteX1" fmla="*/ 3979468 w 7439558"/>
                <a:gd name="connsiteY1" fmla="*/ 797357 h 2560320"/>
                <a:gd name="connsiteX2" fmla="*/ 2845612 w 7439558"/>
                <a:gd name="connsiteY2" fmla="*/ 1580083 h 2560320"/>
                <a:gd name="connsiteX3" fmla="*/ 7439558 w 7439558"/>
                <a:gd name="connsiteY3" fmla="*/ 2311603 h 2560320"/>
                <a:gd name="connsiteX4" fmla="*/ 7263993 w 7439558"/>
                <a:gd name="connsiteY4" fmla="*/ 2560320 h 2560320"/>
                <a:gd name="connsiteX5" fmla="*/ 2538374 w 7439558"/>
                <a:gd name="connsiteY5" fmla="*/ 1594714 h 2560320"/>
                <a:gd name="connsiteX6" fmla="*/ 3723436 w 7439558"/>
                <a:gd name="connsiteY6" fmla="*/ 833933 h 2560320"/>
                <a:gd name="connsiteX7" fmla="*/ 0 w 7439558"/>
                <a:gd name="connsiteY7" fmla="*/ 87782 h 2560320"/>
                <a:gd name="connsiteX8" fmla="*/ 21945 w 7439558"/>
                <a:gd name="connsiteY8" fmla="*/ 0 h 2560320"/>
                <a:gd name="connsiteX0" fmla="*/ 21945 w 7439558"/>
                <a:gd name="connsiteY0" fmla="*/ 0 h 2560320"/>
                <a:gd name="connsiteX1" fmla="*/ 3979468 w 7439558"/>
                <a:gd name="connsiteY1" fmla="*/ 797357 h 2560320"/>
                <a:gd name="connsiteX2" fmla="*/ 2845612 w 7439558"/>
                <a:gd name="connsiteY2" fmla="*/ 1580083 h 2560320"/>
                <a:gd name="connsiteX3" fmla="*/ 7439558 w 7439558"/>
                <a:gd name="connsiteY3" fmla="*/ 2311603 h 2560320"/>
                <a:gd name="connsiteX4" fmla="*/ 7263993 w 7439558"/>
                <a:gd name="connsiteY4" fmla="*/ 2560320 h 2560320"/>
                <a:gd name="connsiteX5" fmla="*/ 2538374 w 7439558"/>
                <a:gd name="connsiteY5" fmla="*/ 1594714 h 2560320"/>
                <a:gd name="connsiteX6" fmla="*/ 3723436 w 7439558"/>
                <a:gd name="connsiteY6" fmla="*/ 833933 h 2560320"/>
                <a:gd name="connsiteX7" fmla="*/ 0 w 7439558"/>
                <a:gd name="connsiteY7" fmla="*/ 87782 h 2560320"/>
                <a:gd name="connsiteX8" fmla="*/ 21945 w 7439558"/>
                <a:gd name="connsiteY8" fmla="*/ 0 h 2560320"/>
                <a:gd name="connsiteX0" fmla="*/ 21945 w 7439558"/>
                <a:gd name="connsiteY0" fmla="*/ 0 h 2560320"/>
                <a:gd name="connsiteX1" fmla="*/ 3979468 w 7439558"/>
                <a:gd name="connsiteY1" fmla="*/ 797357 h 2560320"/>
                <a:gd name="connsiteX2" fmla="*/ 2845612 w 7439558"/>
                <a:gd name="connsiteY2" fmla="*/ 1580083 h 2560320"/>
                <a:gd name="connsiteX3" fmla="*/ 7439558 w 7439558"/>
                <a:gd name="connsiteY3" fmla="*/ 2311603 h 2560320"/>
                <a:gd name="connsiteX4" fmla="*/ 7263993 w 7439558"/>
                <a:gd name="connsiteY4" fmla="*/ 2560320 h 2560320"/>
                <a:gd name="connsiteX5" fmla="*/ 2538374 w 7439558"/>
                <a:gd name="connsiteY5" fmla="*/ 1594714 h 2560320"/>
                <a:gd name="connsiteX6" fmla="*/ 3723436 w 7439558"/>
                <a:gd name="connsiteY6" fmla="*/ 833933 h 2560320"/>
                <a:gd name="connsiteX7" fmla="*/ 0 w 7439558"/>
                <a:gd name="connsiteY7" fmla="*/ 87782 h 2560320"/>
                <a:gd name="connsiteX8" fmla="*/ 21945 w 7439558"/>
                <a:gd name="connsiteY8" fmla="*/ 0 h 2560320"/>
                <a:gd name="connsiteX0" fmla="*/ 21945 w 7439558"/>
                <a:gd name="connsiteY0" fmla="*/ 0 h 2560320"/>
                <a:gd name="connsiteX1" fmla="*/ 3979468 w 7439558"/>
                <a:gd name="connsiteY1" fmla="*/ 797357 h 2560320"/>
                <a:gd name="connsiteX2" fmla="*/ 2845612 w 7439558"/>
                <a:gd name="connsiteY2" fmla="*/ 1580083 h 2560320"/>
                <a:gd name="connsiteX3" fmla="*/ 7439558 w 7439558"/>
                <a:gd name="connsiteY3" fmla="*/ 2311603 h 2560320"/>
                <a:gd name="connsiteX4" fmla="*/ 7263993 w 7439558"/>
                <a:gd name="connsiteY4" fmla="*/ 2560320 h 2560320"/>
                <a:gd name="connsiteX5" fmla="*/ 2538374 w 7439558"/>
                <a:gd name="connsiteY5" fmla="*/ 1594714 h 2560320"/>
                <a:gd name="connsiteX6" fmla="*/ 3723436 w 7439558"/>
                <a:gd name="connsiteY6" fmla="*/ 833933 h 2560320"/>
                <a:gd name="connsiteX7" fmla="*/ 0 w 7439558"/>
                <a:gd name="connsiteY7" fmla="*/ 87782 h 2560320"/>
                <a:gd name="connsiteX8" fmla="*/ 21945 w 7439558"/>
                <a:gd name="connsiteY8" fmla="*/ 0 h 2560320"/>
                <a:gd name="connsiteX0" fmla="*/ 21945 w 7439558"/>
                <a:gd name="connsiteY0" fmla="*/ 0 h 2560320"/>
                <a:gd name="connsiteX1" fmla="*/ 3979468 w 7439558"/>
                <a:gd name="connsiteY1" fmla="*/ 797357 h 2560320"/>
                <a:gd name="connsiteX2" fmla="*/ 2845612 w 7439558"/>
                <a:gd name="connsiteY2" fmla="*/ 1580083 h 2560320"/>
                <a:gd name="connsiteX3" fmla="*/ 7439558 w 7439558"/>
                <a:gd name="connsiteY3" fmla="*/ 2311603 h 2560320"/>
                <a:gd name="connsiteX4" fmla="*/ 7263993 w 7439558"/>
                <a:gd name="connsiteY4" fmla="*/ 2560320 h 2560320"/>
                <a:gd name="connsiteX5" fmla="*/ 2538374 w 7439558"/>
                <a:gd name="connsiteY5" fmla="*/ 1594714 h 2560320"/>
                <a:gd name="connsiteX6" fmla="*/ 3723436 w 7439558"/>
                <a:gd name="connsiteY6" fmla="*/ 833933 h 2560320"/>
                <a:gd name="connsiteX7" fmla="*/ 0 w 7439558"/>
                <a:gd name="connsiteY7" fmla="*/ 87782 h 2560320"/>
                <a:gd name="connsiteX8" fmla="*/ 21945 w 7439558"/>
                <a:gd name="connsiteY8" fmla="*/ 0 h 2560320"/>
                <a:gd name="connsiteX0" fmla="*/ 21945 w 7439558"/>
                <a:gd name="connsiteY0" fmla="*/ 0 h 2560320"/>
                <a:gd name="connsiteX1" fmla="*/ 3979468 w 7439558"/>
                <a:gd name="connsiteY1" fmla="*/ 797357 h 2560320"/>
                <a:gd name="connsiteX2" fmla="*/ 2845612 w 7439558"/>
                <a:gd name="connsiteY2" fmla="*/ 1580083 h 2560320"/>
                <a:gd name="connsiteX3" fmla="*/ 7439558 w 7439558"/>
                <a:gd name="connsiteY3" fmla="*/ 2311603 h 2560320"/>
                <a:gd name="connsiteX4" fmla="*/ 7263993 w 7439558"/>
                <a:gd name="connsiteY4" fmla="*/ 2560320 h 2560320"/>
                <a:gd name="connsiteX5" fmla="*/ 2538374 w 7439558"/>
                <a:gd name="connsiteY5" fmla="*/ 1594714 h 2560320"/>
                <a:gd name="connsiteX6" fmla="*/ 3723436 w 7439558"/>
                <a:gd name="connsiteY6" fmla="*/ 833933 h 2560320"/>
                <a:gd name="connsiteX7" fmla="*/ 0 w 7439558"/>
                <a:gd name="connsiteY7" fmla="*/ 87782 h 2560320"/>
                <a:gd name="connsiteX8" fmla="*/ 21945 w 7439558"/>
                <a:gd name="connsiteY8" fmla="*/ 0 h 2560320"/>
                <a:gd name="connsiteX0" fmla="*/ 21945 w 7439558"/>
                <a:gd name="connsiteY0" fmla="*/ 0 h 2560320"/>
                <a:gd name="connsiteX1" fmla="*/ 3979468 w 7439558"/>
                <a:gd name="connsiteY1" fmla="*/ 797357 h 2560320"/>
                <a:gd name="connsiteX2" fmla="*/ 2845612 w 7439558"/>
                <a:gd name="connsiteY2" fmla="*/ 1580083 h 2560320"/>
                <a:gd name="connsiteX3" fmla="*/ 7439558 w 7439558"/>
                <a:gd name="connsiteY3" fmla="*/ 2311603 h 2560320"/>
                <a:gd name="connsiteX4" fmla="*/ 7263993 w 7439558"/>
                <a:gd name="connsiteY4" fmla="*/ 2560320 h 2560320"/>
                <a:gd name="connsiteX5" fmla="*/ 2538374 w 7439558"/>
                <a:gd name="connsiteY5" fmla="*/ 1594714 h 2560320"/>
                <a:gd name="connsiteX6" fmla="*/ 3723436 w 7439558"/>
                <a:gd name="connsiteY6" fmla="*/ 833933 h 2560320"/>
                <a:gd name="connsiteX7" fmla="*/ 0 w 7439558"/>
                <a:gd name="connsiteY7" fmla="*/ 87782 h 2560320"/>
                <a:gd name="connsiteX8" fmla="*/ 21945 w 7439558"/>
                <a:gd name="connsiteY8" fmla="*/ 0 h 2560320"/>
                <a:gd name="connsiteX0" fmla="*/ 21945 w 7439558"/>
                <a:gd name="connsiteY0" fmla="*/ 0 h 2560320"/>
                <a:gd name="connsiteX1" fmla="*/ 3979468 w 7439558"/>
                <a:gd name="connsiteY1" fmla="*/ 797357 h 2560320"/>
                <a:gd name="connsiteX2" fmla="*/ 2845612 w 7439558"/>
                <a:gd name="connsiteY2" fmla="*/ 1580083 h 2560320"/>
                <a:gd name="connsiteX3" fmla="*/ 7439558 w 7439558"/>
                <a:gd name="connsiteY3" fmla="*/ 2311603 h 2560320"/>
                <a:gd name="connsiteX4" fmla="*/ 7263993 w 7439558"/>
                <a:gd name="connsiteY4" fmla="*/ 2560320 h 2560320"/>
                <a:gd name="connsiteX5" fmla="*/ 2538374 w 7439558"/>
                <a:gd name="connsiteY5" fmla="*/ 1594714 h 2560320"/>
                <a:gd name="connsiteX6" fmla="*/ 3723436 w 7439558"/>
                <a:gd name="connsiteY6" fmla="*/ 833933 h 2560320"/>
                <a:gd name="connsiteX7" fmla="*/ 0 w 7439558"/>
                <a:gd name="connsiteY7" fmla="*/ 87782 h 2560320"/>
                <a:gd name="connsiteX8" fmla="*/ 21945 w 7439558"/>
                <a:gd name="connsiteY8" fmla="*/ 0 h 2560320"/>
                <a:gd name="connsiteX0" fmla="*/ 21945 w 7439558"/>
                <a:gd name="connsiteY0" fmla="*/ 0 h 2560320"/>
                <a:gd name="connsiteX1" fmla="*/ 3979468 w 7439558"/>
                <a:gd name="connsiteY1" fmla="*/ 797357 h 2560320"/>
                <a:gd name="connsiteX2" fmla="*/ 2845612 w 7439558"/>
                <a:gd name="connsiteY2" fmla="*/ 1580083 h 2560320"/>
                <a:gd name="connsiteX3" fmla="*/ 7439558 w 7439558"/>
                <a:gd name="connsiteY3" fmla="*/ 2311603 h 2560320"/>
                <a:gd name="connsiteX4" fmla="*/ 7263993 w 7439558"/>
                <a:gd name="connsiteY4" fmla="*/ 2560320 h 2560320"/>
                <a:gd name="connsiteX5" fmla="*/ 2538374 w 7439558"/>
                <a:gd name="connsiteY5" fmla="*/ 1594714 h 2560320"/>
                <a:gd name="connsiteX6" fmla="*/ 3723436 w 7439558"/>
                <a:gd name="connsiteY6" fmla="*/ 833933 h 2560320"/>
                <a:gd name="connsiteX7" fmla="*/ 0 w 7439558"/>
                <a:gd name="connsiteY7" fmla="*/ 87782 h 2560320"/>
                <a:gd name="connsiteX8" fmla="*/ 21945 w 7439558"/>
                <a:gd name="connsiteY8" fmla="*/ 0 h 2560320"/>
                <a:gd name="connsiteX0" fmla="*/ 21945 w 7439558"/>
                <a:gd name="connsiteY0" fmla="*/ 0 h 2560320"/>
                <a:gd name="connsiteX1" fmla="*/ 3979468 w 7439558"/>
                <a:gd name="connsiteY1" fmla="*/ 797357 h 2560320"/>
                <a:gd name="connsiteX2" fmla="*/ 2845612 w 7439558"/>
                <a:gd name="connsiteY2" fmla="*/ 1580083 h 2560320"/>
                <a:gd name="connsiteX3" fmla="*/ 7439558 w 7439558"/>
                <a:gd name="connsiteY3" fmla="*/ 2311603 h 2560320"/>
                <a:gd name="connsiteX4" fmla="*/ 7263993 w 7439558"/>
                <a:gd name="connsiteY4" fmla="*/ 2560320 h 2560320"/>
                <a:gd name="connsiteX5" fmla="*/ 2538374 w 7439558"/>
                <a:gd name="connsiteY5" fmla="*/ 1594714 h 2560320"/>
                <a:gd name="connsiteX6" fmla="*/ 3723436 w 7439558"/>
                <a:gd name="connsiteY6" fmla="*/ 833933 h 2560320"/>
                <a:gd name="connsiteX7" fmla="*/ 0 w 7439558"/>
                <a:gd name="connsiteY7" fmla="*/ 87782 h 2560320"/>
                <a:gd name="connsiteX8" fmla="*/ 21945 w 7439558"/>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08805 w 7424927"/>
                <a:gd name="connsiteY6" fmla="*/ 833933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08805 w 7424927"/>
                <a:gd name="connsiteY6" fmla="*/ 833933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08805 w 7424927"/>
                <a:gd name="connsiteY6" fmla="*/ 833933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08805 w 7424927"/>
                <a:gd name="connsiteY6" fmla="*/ 833933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08805 w 7424927"/>
                <a:gd name="connsiteY6" fmla="*/ 833933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08805 w 7424927"/>
                <a:gd name="connsiteY6" fmla="*/ 833933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74642 w 7424927"/>
                <a:gd name="connsiteY6" fmla="*/ 775411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30751 w 7424927"/>
                <a:gd name="connsiteY6" fmla="*/ 804671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0981 w 7424927"/>
                <a:gd name="connsiteY2" fmla="*/ 1580083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8297 w 7424927"/>
                <a:gd name="connsiteY2" fmla="*/ 1536192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8297 w 7424927"/>
                <a:gd name="connsiteY2" fmla="*/ 1536192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8297 w 7424927"/>
                <a:gd name="connsiteY2" fmla="*/ 1492301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8297 w 7424927"/>
                <a:gd name="connsiteY2" fmla="*/ 1492301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8297 w 7424927"/>
                <a:gd name="connsiteY2" fmla="*/ 1492301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7314 w 7424927"/>
                <a:gd name="connsiteY0" fmla="*/ 0 h 2560320"/>
                <a:gd name="connsiteX1" fmla="*/ 3964837 w 7424927"/>
                <a:gd name="connsiteY1" fmla="*/ 797357 h 2560320"/>
                <a:gd name="connsiteX2" fmla="*/ 2838297 w 7424927"/>
                <a:gd name="connsiteY2" fmla="*/ 1492301 h 2560320"/>
                <a:gd name="connsiteX3" fmla="*/ 7424927 w 7424927"/>
                <a:gd name="connsiteY3" fmla="*/ 2311603 h 2560320"/>
                <a:gd name="connsiteX4" fmla="*/ 7249362 w 7424927"/>
                <a:gd name="connsiteY4" fmla="*/ 2560320 h 2560320"/>
                <a:gd name="connsiteX5" fmla="*/ 2523743 w 7424927"/>
                <a:gd name="connsiteY5" fmla="*/ 1594714 h 2560320"/>
                <a:gd name="connsiteX6" fmla="*/ 3789273 w 7424927"/>
                <a:gd name="connsiteY6" fmla="*/ 782725 h 2560320"/>
                <a:gd name="connsiteX7" fmla="*/ 0 w 7424927"/>
                <a:gd name="connsiteY7" fmla="*/ 51206 h 2560320"/>
                <a:gd name="connsiteX8" fmla="*/ 7314 w 7424927"/>
                <a:gd name="connsiteY8" fmla="*/ 0 h 2560320"/>
                <a:gd name="connsiteX0" fmla="*/ 0 w 7446874"/>
                <a:gd name="connsiteY0" fmla="*/ 0 h 2553005"/>
                <a:gd name="connsiteX1" fmla="*/ 3986784 w 7446874"/>
                <a:gd name="connsiteY1" fmla="*/ 790042 h 2553005"/>
                <a:gd name="connsiteX2" fmla="*/ 2860244 w 7446874"/>
                <a:gd name="connsiteY2" fmla="*/ 1484986 h 2553005"/>
                <a:gd name="connsiteX3" fmla="*/ 7446874 w 7446874"/>
                <a:gd name="connsiteY3" fmla="*/ 2304288 h 2553005"/>
                <a:gd name="connsiteX4" fmla="*/ 7271309 w 7446874"/>
                <a:gd name="connsiteY4" fmla="*/ 2553005 h 2553005"/>
                <a:gd name="connsiteX5" fmla="*/ 2545690 w 7446874"/>
                <a:gd name="connsiteY5" fmla="*/ 1587399 h 2553005"/>
                <a:gd name="connsiteX6" fmla="*/ 3811220 w 7446874"/>
                <a:gd name="connsiteY6" fmla="*/ 775410 h 2553005"/>
                <a:gd name="connsiteX7" fmla="*/ 21947 w 7446874"/>
                <a:gd name="connsiteY7" fmla="*/ 43891 h 2553005"/>
                <a:gd name="connsiteX8" fmla="*/ 0 w 7446874"/>
                <a:gd name="connsiteY8" fmla="*/ 0 h 2553005"/>
                <a:gd name="connsiteX0" fmla="*/ 21944 w 7424927"/>
                <a:gd name="connsiteY0" fmla="*/ 0 h 2553005"/>
                <a:gd name="connsiteX1" fmla="*/ 3964837 w 7424927"/>
                <a:gd name="connsiteY1" fmla="*/ 790042 h 2553005"/>
                <a:gd name="connsiteX2" fmla="*/ 2838297 w 7424927"/>
                <a:gd name="connsiteY2" fmla="*/ 1484986 h 2553005"/>
                <a:gd name="connsiteX3" fmla="*/ 7424927 w 7424927"/>
                <a:gd name="connsiteY3" fmla="*/ 2304288 h 2553005"/>
                <a:gd name="connsiteX4" fmla="*/ 7249362 w 7424927"/>
                <a:gd name="connsiteY4" fmla="*/ 2553005 h 2553005"/>
                <a:gd name="connsiteX5" fmla="*/ 2523743 w 7424927"/>
                <a:gd name="connsiteY5" fmla="*/ 1587399 h 2553005"/>
                <a:gd name="connsiteX6" fmla="*/ 3789273 w 7424927"/>
                <a:gd name="connsiteY6" fmla="*/ 775410 h 2553005"/>
                <a:gd name="connsiteX7" fmla="*/ 0 w 7424927"/>
                <a:gd name="connsiteY7" fmla="*/ 43891 h 2553005"/>
                <a:gd name="connsiteX8" fmla="*/ 21944 w 7424927"/>
                <a:gd name="connsiteY8" fmla="*/ 0 h 2553005"/>
                <a:gd name="connsiteX0" fmla="*/ 0 w 7439559"/>
                <a:gd name="connsiteY0" fmla="*/ 0 h 2538375"/>
                <a:gd name="connsiteX1" fmla="*/ 3979469 w 7439559"/>
                <a:gd name="connsiteY1" fmla="*/ 775412 h 2538375"/>
                <a:gd name="connsiteX2" fmla="*/ 2852929 w 7439559"/>
                <a:gd name="connsiteY2" fmla="*/ 1470356 h 2538375"/>
                <a:gd name="connsiteX3" fmla="*/ 7439559 w 7439559"/>
                <a:gd name="connsiteY3" fmla="*/ 2289658 h 2538375"/>
                <a:gd name="connsiteX4" fmla="*/ 7263994 w 7439559"/>
                <a:gd name="connsiteY4" fmla="*/ 2538375 h 2538375"/>
                <a:gd name="connsiteX5" fmla="*/ 2538375 w 7439559"/>
                <a:gd name="connsiteY5" fmla="*/ 1572769 h 2538375"/>
                <a:gd name="connsiteX6" fmla="*/ 3803905 w 7439559"/>
                <a:gd name="connsiteY6" fmla="*/ 760780 h 2538375"/>
                <a:gd name="connsiteX7" fmla="*/ 14632 w 7439559"/>
                <a:gd name="connsiteY7" fmla="*/ 29261 h 2538375"/>
                <a:gd name="connsiteX8" fmla="*/ 0 w 7439559"/>
                <a:gd name="connsiteY8" fmla="*/ 0 h 2538375"/>
                <a:gd name="connsiteX0" fmla="*/ 0 w 7381826"/>
                <a:gd name="connsiteY0" fmla="*/ 0 h 2538375"/>
                <a:gd name="connsiteX1" fmla="*/ 3979469 w 7381826"/>
                <a:gd name="connsiteY1" fmla="*/ 775412 h 2538375"/>
                <a:gd name="connsiteX2" fmla="*/ 2852929 w 7381826"/>
                <a:gd name="connsiteY2" fmla="*/ 1470356 h 2538375"/>
                <a:gd name="connsiteX3" fmla="*/ 7381826 w 7381826"/>
                <a:gd name="connsiteY3" fmla="*/ 2273375 h 2538375"/>
                <a:gd name="connsiteX4" fmla="*/ 7263994 w 7381826"/>
                <a:gd name="connsiteY4" fmla="*/ 2538375 h 2538375"/>
                <a:gd name="connsiteX5" fmla="*/ 2538375 w 7381826"/>
                <a:gd name="connsiteY5" fmla="*/ 1572769 h 2538375"/>
                <a:gd name="connsiteX6" fmla="*/ 3803905 w 7381826"/>
                <a:gd name="connsiteY6" fmla="*/ 760780 h 2538375"/>
                <a:gd name="connsiteX7" fmla="*/ 14632 w 7381826"/>
                <a:gd name="connsiteY7" fmla="*/ 29261 h 2538375"/>
                <a:gd name="connsiteX8" fmla="*/ 0 w 7381826"/>
                <a:gd name="connsiteY8" fmla="*/ 0 h 253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1826" h="2538375">
                  <a:moveTo>
                    <a:pt x="0" y="0"/>
                  </a:moveTo>
                  <a:cubicBezTo>
                    <a:pt x="1882445" y="60961"/>
                    <a:pt x="4723180" y="370638"/>
                    <a:pt x="3979469" y="775412"/>
                  </a:cubicBezTo>
                  <a:cubicBezTo>
                    <a:pt x="3586887" y="992430"/>
                    <a:pt x="2023873" y="1363065"/>
                    <a:pt x="2852929" y="1470356"/>
                  </a:cubicBezTo>
                  <a:lnTo>
                    <a:pt x="7381826" y="2273375"/>
                  </a:lnTo>
                  <a:lnTo>
                    <a:pt x="7263994" y="2538375"/>
                  </a:lnTo>
                  <a:lnTo>
                    <a:pt x="2538375" y="1572769"/>
                  </a:lnTo>
                  <a:cubicBezTo>
                    <a:pt x="1660551" y="1341121"/>
                    <a:pt x="3328417" y="955852"/>
                    <a:pt x="3803905" y="760780"/>
                  </a:cubicBezTo>
                  <a:cubicBezTo>
                    <a:pt x="4559810" y="424280"/>
                    <a:pt x="1577646" y="95097"/>
                    <a:pt x="14632" y="29261"/>
                  </a:cubicBezTo>
                  <a:lnTo>
                    <a:pt x="0" y="0"/>
                  </a:lnTo>
                  <a:close/>
                </a:path>
              </a:pathLst>
            </a:custGeom>
            <a:gradFill flip="none" rotWithShape="1">
              <a:gsLst>
                <a:gs pos="0">
                  <a:schemeClr val="bg1">
                    <a:lumMod val="87000"/>
                  </a:schemeClr>
                </a:gs>
                <a:gs pos="100000">
                  <a:schemeClr val="bg1"/>
                </a:gs>
              </a:gsLst>
              <a:lin ang="8100000" scaled="1"/>
              <a:tileRect/>
            </a:gra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3733" b="0" i="0" u="none" strike="noStrike" kern="1200" cap="none" spc="0" normalizeH="0" baseline="0" noProof="0">
                <a:ln>
                  <a:noFill/>
                </a:ln>
                <a:solidFill>
                  <a:prstClr val="black">
                    <a:lumMod val="65000"/>
                    <a:lumOff val="35000"/>
                  </a:prstClr>
                </a:solidFill>
                <a:effectLst/>
                <a:uLnTx/>
                <a:uFillTx/>
                <a:latin typeface="Calibri" panose="020F0502020204030204"/>
                <a:ea typeface="맑은 고딕" panose="020B0503020000020004" pitchFamily="34" charset="-127"/>
                <a:cs typeface="+mn-cs"/>
              </a:endParaRPr>
            </a:p>
          </p:txBody>
        </p:sp>
      </p:grpSp>
      <p:sp>
        <p:nvSpPr>
          <p:cNvPr id="36" name="Oval 4"/>
          <p:cNvSpPr/>
          <p:nvPr/>
        </p:nvSpPr>
        <p:spPr>
          <a:xfrm>
            <a:off x="10414982" y="4120203"/>
            <a:ext cx="1197453" cy="1904563"/>
          </a:xfrm>
          <a:custGeom>
            <a:avLst/>
            <a:gdLst/>
            <a:ahLst/>
            <a:cxnLst/>
            <a:rect l="l" t="t" r="r" b="b"/>
            <a:pathLst>
              <a:path w="898090" h="1428422">
                <a:moveTo>
                  <a:pt x="449216" y="94631"/>
                </a:moveTo>
                <a:cubicBezTo>
                  <a:pt x="253684" y="94631"/>
                  <a:pt x="95174" y="253159"/>
                  <a:pt x="95174" y="448713"/>
                </a:cubicBezTo>
                <a:cubicBezTo>
                  <a:pt x="95174" y="644267"/>
                  <a:pt x="253684" y="802795"/>
                  <a:pt x="449216" y="802795"/>
                </a:cubicBezTo>
                <a:cubicBezTo>
                  <a:pt x="644748" y="802795"/>
                  <a:pt x="803258" y="644267"/>
                  <a:pt x="803258" y="448713"/>
                </a:cubicBezTo>
                <a:cubicBezTo>
                  <a:pt x="803258" y="253159"/>
                  <a:pt x="644748" y="94631"/>
                  <a:pt x="449216" y="94631"/>
                </a:cubicBezTo>
                <a:close/>
                <a:moveTo>
                  <a:pt x="450538" y="0"/>
                </a:moveTo>
                <a:cubicBezTo>
                  <a:pt x="568723" y="1"/>
                  <a:pt x="686907" y="45086"/>
                  <a:pt x="777080" y="135258"/>
                </a:cubicBezTo>
                <a:cubicBezTo>
                  <a:pt x="957424" y="315603"/>
                  <a:pt x="918245" y="575926"/>
                  <a:pt x="777080" y="788342"/>
                </a:cubicBezTo>
                <a:cubicBezTo>
                  <a:pt x="629152" y="1010934"/>
                  <a:pt x="568618" y="1140847"/>
                  <a:pt x="450539" y="1428422"/>
                </a:cubicBezTo>
                <a:cubicBezTo>
                  <a:pt x="310500" y="1123277"/>
                  <a:pt x="280710" y="1028502"/>
                  <a:pt x="123997" y="788342"/>
                </a:cubicBezTo>
                <a:cubicBezTo>
                  <a:pt x="-25604" y="572861"/>
                  <a:pt x="-56348" y="315602"/>
                  <a:pt x="123996" y="135258"/>
                </a:cubicBezTo>
                <a:cubicBezTo>
                  <a:pt x="214168" y="45086"/>
                  <a:pt x="332353" y="1"/>
                  <a:pt x="450538" y="0"/>
                </a:cubicBezTo>
                <a:close/>
              </a:path>
            </a:pathLst>
          </a:custGeom>
          <a:gradFill flip="none" rotWithShape="1">
            <a:gsLst>
              <a:gs pos="0">
                <a:schemeClr val="bg1">
                  <a:lumMod val="87000"/>
                </a:schemeClr>
              </a:gs>
              <a:gs pos="100000">
                <a:schemeClr val="bg1"/>
              </a:gs>
            </a:gsLst>
            <a:lin ang="8100000" scaled="1"/>
            <a:tileRect/>
          </a:gra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3733" b="0" i="0" u="none" strike="noStrike" kern="1200" cap="none" spc="0" normalizeH="0" baseline="0" noProof="0">
              <a:ln>
                <a:noFill/>
              </a:ln>
              <a:solidFill>
                <a:prstClr val="black">
                  <a:lumMod val="65000"/>
                  <a:lumOff val="35000"/>
                </a:prstClr>
              </a:solidFill>
              <a:effectLst/>
              <a:uLnTx/>
              <a:uFillTx/>
              <a:latin typeface="Calibri" panose="020F0502020204030204"/>
              <a:ea typeface="맑은 고딕" panose="020B0503020000020004" pitchFamily="34" charset="-127"/>
              <a:cs typeface="+mn-cs"/>
            </a:endParaRPr>
          </a:p>
        </p:txBody>
      </p:sp>
      <p:sp>
        <p:nvSpPr>
          <p:cNvPr id="42" name="Oval 4"/>
          <p:cNvSpPr/>
          <p:nvPr/>
        </p:nvSpPr>
        <p:spPr>
          <a:xfrm>
            <a:off x="5943030" y="2028248"/>
            <a:ext cx="1038556" cy="1664975"/>
          </a:xfrm>
          <a:custGeom>
            <a:avLst/>
            <a:gdLst/>
            <a:ahLst/>
            <a:cxnLst/>
            <a:rect l="l" t="t" r="r" b="b"/>
            <a:pathLst>
              <a:path w="710924" h="1130732">
                <a:moveTo>
                  <a:pt x="355597" y="74909"/>
                </a:moveTo>
                <a:cubicBezTo>
                  <a:pt x="200815" y="74909"/>
                  <a:pt x="75339" y="200399"/>
                  <a:pt x="75339" y="355199"/>
                </a:cubicBezTo>
                <a:cubicBezTo>
                  <a:pt x="75339" y="509999"/>
                  <a:pt x="200815" y="635489"/>
                  <a:pt x="355597" y="635489"/>
                </a:cubicBezTo>
                <a:cubicBezTo>
                  <a:pt x="510379" y="635489"/>
                  <a:pt x="635855" y="509999"/>
                  <a:pt x="635855" y="355199"/>
                </a:cubicBezTo>
                <a:cubicBezTo>
                  <a:pt x="635855" y="200399"/>
                  <a:pt x="510379" y="74909"/>
                  <a:pt x="355597" y="74909"/>
                </a:cubicBezTo>
                <a:close/>
                <a:moveTo>
                  <a:pt x="356644" y="0"/>
                </a:moveTo>
                <a:cubicBezTo>
                  <a:pt x="450198" y="0"/>
                  <a:pt x="543753" y="35690"/>
                  <a:pt x="615133" y="107070"/>
                </a:cubicBezTo>
                <a:cubicBezTo>
                  <a:pt x="757893" y="249830"/>
                  <a:pt x="726879" y="455901"/>
                  <a:pt x="615133" y="624048"/>
                </a:cubicBezTo>
                <a:cubicBezTo>
                  <a:pt x="498034" y="800250"/>
                  <a:pt x="450115" y="903089"/>
                  <a:pt x="356644" y="1130732"/>
                </a:cubicBezTo>
                <a:cubicBezTo>
                  <a:pt x="245790" y="889181"/>
                  <a:pt x="222208" y="814158"/>
                  <a:pt x="98155" y="624047"/>
                </a:cubicBezTo>
                <a:cubicBezTo>
                  <a:pt x="-20268" y="453474"/>
                  <a:pt x="-44605" y="249829"/>
                  <a:pt x="98155" y="107070"/>
                </a:cubicBezTo>
                <a:cubicBezTo>
                  <a:pt x="169534" y="35690"/>
                  <a:pt x="263089" y="0"/>
                  <a:pt x="356644" y="0"/>
                </a:cubicBezTo>
                <a:close/>
              </a:path>
            </a:pathLst>
          </a:custGeom>
          <a:gradFill flip="none" rotWithShape="1">
            <a:gsLst>
              <a:gs pos="0">
                <a:schemeClr val="bg1">
                  <a:lumMod val="87000"/>
                </a:schemeClr>
              </a:gs>
              <a:gs pos="100000">
                <a:schemeClr val="bg1"/>
              </a:gs>
            </a:gsLst>
            <a:lin ang="8100000" scaled="1"/>
            <a:tileRect/>
          </a:gra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3733" b="0" i="0" u="none" strike="noStrike" kern="1200" cap="none" spc="0" normalizeH="0" baseline="0" noProof="0">
              <a:ln>
                <a:noFill/>
              </a:ln>
              <a:solidFill>
                <a:prstClr val="black">
                  <a:lumMod val="65000"/>
                  <a:lumOff val="35000"/>
                </a:prstClr>
              </a:solidFill>
              <a:effectLst/>
              <a:uLnTx/>
              <a:uFillTx/>
              <a:latin typeface="Calibri" panose="020F0502020204030204"/>
              <a:ea typeface="맑은 고딕" panose="020B0503020000020004" pitchFamily="34" charset="-127"/>
              <a:cs typeface="+mn-cs"/>
            </a:endParaRPr>
          </a:p>
        </p:txBody>
      </p:sp>
      <p:sp>
        <p:nvSpPr>
          <p:cNvPr id="45" name="Oval 4"/>
          <p:cNvSpPr/>
          <p:nvPr/>
        </p:nvSpPr>
        <p:spPr>
          <a:xfrm>
            <a:off x="3749475" y="1409761"/>
            <a:ext cx="1038556" cy="1624394"/>
          </a:xfrm>
          <a:custGeom>
            <a:avLst/>
            <a:gdLst/>
            <a:ahLst/>
            <a:cxnLst/>
            <a:rect l="l" t="t" r="r" b="b"/>
            <a:pathLst>
              <a:path w="641001" h="1019521">
                <a:moveTo>
                  <a:pt x="320623" y="67542"/>
                </a:moveTo>
                <a:cubicBezTo>
                  <a:pt x="181064" y="67542"/>
                  <a:pt x="67929" y="180689"/>
                  <a:pt x="67929" y="320264"/>
                </a:cubicBezTo>
                <a:cubicBezTo>
                  <a:pt x="67929" y="459839"/>
                  <a:pt x="181064" y="572986"/>
                  <a:pt x="320623" y="572986"/>
                </a:cubicBezTo>
                <a:cubicBezTo>
                  <a:pt x="460182" y="572986"/>
                  <a:pt x="573317" y="459839"/>
                  <a:pt x="573317" y="320264"/>
                </a:cubicBezTo>
                <a:cubicBezTo>
                  <a:pt x="573317" y="180689"/>
                  <a:pt x="460182" y="67542"/>
                  <a:pt x="320623" y="67542"/>
                </a:cubicBezTo>
                <a:close/>
                <a:moveTo>
                  <a:pt x="321566" y="0"/>
                </a:moveTo>
                <a:cubicBezTo>
                  <a:pt x="405920" y="0"/>
                  <a:pt x="490273" y="32180"/>
                  <a:pt x="554632" y="96539"/>
                </a:cubicBezTo>
                <a:cubicBezTo>
                  <a:pt x="683351" y="225258"/>
                  <a:pt x="655387" y="411061"/>
                  <a:pt x="554632" y="562671"/>
                </a:cubicBezTo>
                <a:cubicBezTo>
                  <a:pt x="449051" y="721543"/>
                  <a:pt x="405845" y="814267"/>
                  <a:pt x="321567" y="1019521"/>
                </a:cubicBezTo>
                <a:cubicBezTo>
                  <a:pt x="221616" y="801727"/>
                  <a:pt x="200353" y="734083"/>
                  <a:pt x="88501" y="562670"/>
                </a:cubicBezTo>
                <a:cubicBezTo>
                  <a:pt x="-18275" y="408873"/>
                  <a:pt x="-40218" y="225258"/>
                  <a:pt x="88501" y="96539"/>
                </a:cubicBezTo>
                <a:cubicBezTo>
                  <a:pt x="152860" y="32180"/>
                  <a:pt x="237213" y="0"/>
                  <a:pt x="321566" y="0"/>
                </a:cubicBezTo>
                <a:close/>
              </a:path>
            </a:pathLst>
          </a:custGeom>
          <a:gradFill flip="none" rotWithShape="1">
            <a:gsLst>
              <a:gs pos="0">
                <a:schemeClr val="bg1">
                  <a:lumMod val="87000"/>
                </a:schemeClr>
              </a:gs>
              <a:gs pos="100000">
                <a:schemeClr val="bg1"/>
              </a:gs>
            </a:gsLst>
            <a:lin ang="8100000" scaled="1"/>
            <a:tileRect/>
          </a:gra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3733" b="0" i="0" u="none" strike="noStrike" kern="1200" cap="none" spc="0" normalizeH="0" baseline="0" noProof="0">
              <a:ln>
                <a:noFill/>
              </a:ln>
              <a:solidFill>
                <a:prstClr val="black">
                  <a:lumMod val="65000"/>
                  <a:lumOff val="35000"/>
                </a:prstClr>
              </a:solidFill>
              <a:effectLst/>
              <a:uLnTx/>
              <a:uFillTx/>
              <a:latin typeface="Calibri" panose="020F0502020204030204"/>
              <a:ea typeface="맑은 고딕" panose="020B0503020000020004" pitchFamily="34" charset="-127"/>
              <a:cs typeface="+mn-cs"/>
            </a:endParaRPr>
          </a:p>
        </p:txBody>
      </p:sp>
      <p:sp>
        <p:nvSpPr>
          <p:cNvPr id="48" name="Oval 4"/>
          <p:cNvSpPr/>
          <p:nvPr/>
        </p:nvSpPr>
        <p:spPr>
          <a:xfrm>
            <a:off x="1471047" y="1423946"/>
            <a:ext cx="968991" cy="1440397"/>
          </a:xfrm>
          <a:custGeom>
            <a:avLst/>
            <a:gdLst/>
            <a:ahLst/>
            <a:cxnLst/>
            <a:rect l="l" t="t" r="r" b="b"/>
            <a:pathLst>
              <a:path w="512777" h="815578">
                <a:moveTo>
                  <a:pt x="256487" y="54031"/>
                </a:moveTo>
                <a:cubicBezTo>
                  <a:pt x="144845" y="54031"/>
                  <a:pt x="54341" y="144545"/>
                  <a:pt x="54341" y="256199"/>
                </a:cubicBezTo>
                <a:cubicBezTo>
                  <a:pt x="54341" y="367853"/>
                  <a:pt x="144845" y="458367"/>
                  <a:pt x="256487" y="458367"/>
                </a:cubicBezTo>
                <a:cubicBezTo>
                  <a:pt x="368129" y="458367"/>
                  <a:pt x="458633" y="367853"/>
                  <a:pt x="458633" y="256199"/>
                </a:cubicBezTo>
                <a:cubicBezTo>
                  <a:pt x="458633" y="144545"/>
                  <a:pt x="368129" y="54031"/>
                  <a:pt x="256487" y="54031"/>
                </a:cubicBezTo>
                <a:close/>
                <a:moveTo>
                  <a:pt x="257241" y="0"/>
                </a:moveTo>
                <a:cubicBezTo>
                  <a:pt x="324720" y="0"/>
                  <a:pt x="392199" y="25743"/>
                  <a:pt x="443685" y="77228"/>
                </a:cubicBezTo>
                <a:cubicBezTo>
                  <a:pt x="546655" y="180198"/>
                  <a:pt x="524285" y="328833"/>
                  <a:pt x="443685" y="450115"/>
                </a:cubicBezTo>
                <a:cubicBezTo>
                  <a:pt x="359223" y="577207"/>
                  <a:pt x="324660" y="651383"/>
                  <a:pt x="257241" y="815578"/>
                </a:cubicBezTo>
                <a:cubicBezTo>
                  <a:pt x="177284" y="641351"/>
                  <a:pt x="160275" y="587238"/>
                  <a:pt x="70797" y="450115"/>
                </a:cubicBezTo>
                <a:cubicBezTo>
                  <a:pt x="-14619" y="327083"/>
                  <a:pt x="-32173" y="180198"/>
                  <a:pt x="70797" y="77228"/>
                </a:cubicBezTo>
                <a:cubicBezTo>
                  <a:pt x="122282" y="25743"/>
                  <a:pt x="189762" y="0"/>
                  <a:pt x="257241" y="0"/>
                </a:cubicBezTo>
                <a:close/>
              </a:path>
            </a:pathLst>
          </a:custGeom>
          <a:gradFill flip="none" rotWithShape="1">
            <a:gsLst>
              <a:gs pos="0">
                <a:schemeClr val="bg1">
                  <a:lumMod val="87000"/>
                </a:schemeClr>
              </a:gs>
              <a:gs pos="100000">
                <a:schemeClr val="bg1"/>
              </a:gs>
            </a:gsLst>
            <a:lin ang="8100000" scaled="1"/>
            <a:tileRect/>
          </a:gra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3733" b="0" i="0" u="none" strike="noStrike" kern="1200" cap="none" spc="0" normalizeH="0" baseline="0" noProof="0">
              <a:ln>
                <a:noFill/>
              </a:ln>
              <a:solidFill>
                <a:prstClr val="black">
                  <a:lumMod val="65000"/>
                  <a:lumOff val="35000"/>
                </a:prstClr>
              </a:solidFill>
              <a:effectLst/>
              <a:uLnTx/>
              <a:uFillTx/>
              <a:latin typeface="Calibri" panose="020F0502020204030204"/>
              <a:ea typeface="맑은 고딕" panose="020B0503020000020004" pitchFamily="34" charset="-127"/>
              <a:cs typeface="+mn-cs"/>
            </a:endParaRPr>
          </a:p>
        </p:txBody>
      </p:sp>
      <p:sp>
        <p:nvSpPr>
          <p:cNvPr id="49" name="TextBox 28"/>
          <p:cNvSpPr txBox="1"/>
          <p:nvPr/>
        </p:nvSpPr>
        <p:spPr>
          <a:xfrm>
            <a:off x="-58521" y="739799"/>
            <a:ext cx="171289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ko-KR" sz="1200" b="1" dirty="0">
                <a:solidFill>
                  <a:prstClr val="black"/>
                </a:solidFill>
                <a:latin typeface="Lato Bold"/>
                <a:ea typeface="맑은 고딕" panose="020B0503020000020004" pitchFamily="34" charset="-127"/>
                <a:cs typeface="Arial" pitchFamily="34" charset="0"/>
              </a:rPr>
              <a:t>ADJUDICACIÓN VENTA MASIVA - TRANSFERENCIA </a:t>
            </a:r>
            <a:endParaRPr lang="ko-KR" altLang="en-US" sz="1200" b="1" dirty="0">
              <a:solidFill>
                <a:prstClr val="black"/>
              </a:solidFill>
              <a:latin typeface="Lato Bold"/>
              <a:ea typeface="맑은 고딕" panose="020B0503020000020004" pitchFamily="34" charset="-127"/>
              <a:cs typeface="Arial" pitchFamily="34" charset="0"/>
            </a:endParaRPr>
          </a:p>
        </p:txBody>
      </p:sp>
      <p:sp>
        <p:nvSpPr>
          <p:cNvPr id="63" name="TextBox 28"/>
          <p:cNvSpPr txBox="1"/>
          <p:nvPr/>
        </p:nvSpPr>
        <p:spPr>
          <a:xfrm>
            <a:off x="3295390" y="2667488"/>
            <a:ext cx="166280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200" b="1" i="0" u="none" strike="noStrike" kern="1200" cap="none" spc="0" normalizeH="0" baseline="0" noProof="0" dirty="0">
                <a:ln>
                  <a:noFill/>
                </a:ln>
                <a:solidFill>
                  <a:prstClr val="black"/>
                </a:solidFill>
                <a:effectLst/>
                <a:uLnTx/>
                <a:uFillTx/>
                <a:latin typeface="Lato Bold"/>
                <a:ea typeface="맑은 고딕" panose="020B0503020000020004" pitchFamily="34" charset="-127"/>
                <a:cs typeface="Arial" pitchFamily="34" charset="0"/>
              </a:rPr>
              <a:t>FIRMA SAE AA</a:t>
            </a:r>
            <a:endParaRPr kumimoji="0" lang="ko-KR" altLang="en-US" sz="1200" b="1" i="0"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Arial" pitchFamily="34" charset="0"/>
            </a:endParaRPr>
          </a:p>
        </p:txBody>
      </p:sp>
      <p:sp>
        <p:nvSpPr>
          <p:cNvPr id="64" name="TextBox 28"/>
          <p:cNvSpPr txBox="1"/>
          <p:nvPr/>
        </p:nvSpPr>
        <p:spPr>
          <a:xfrm>
            <a:off x="1145054" y="2855155"/>
            <a:ext cx="155584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200" b="1" i="0" u="none" strike="noStrike" kern="1200" cap="none" spc="0" normalizeH="0" baseline="0" noProof="0" dirty="0">
                <a:ln>
                  <a:noFill/>
                </a:ln>
                <a:solidFill>
                  <a:prstClr val="black"/>
                </a:solidFill>
                <a:effectLst/>
                <a:uLnTx/>
                <a:uFillTx/>
                <a:latin typeface="Lato Bold"/>
                <a:ea typeface="맑은 고딕" panose="020B0503020000020004" pitchFamily="34" charset="-127"/>
                <a:cs typeface="Arial" pitchFamily="34" charset="0"/>
              </a:rPr>
              <a:t>ELABORACIÓN 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200" b="1" i="0" u="none" strike="noStrike" kern="1200" cap="none" spc="0" normalizeH="0" baseline="0" noProof="0" dirty="0">
                <a:ln>
                  <a:noFill/>
                </a:ln>
                <a:solidFill>
                  <a:prstClr val="black"/>
                </a:solidFill>
                <a:effectLst/>
                <a:uLnTx/>
                <a:uFillTx/>
                <a:latin typeface="Lato Bold"/>
                <a:ea typeface="맑은 고딕" panose="020B0503020000020004" pitchFamily="34" charset="-127"/>
                <a:cs typeface="Arial" pitchFamily="34" charset="0"/>
              </a:rPr>
              <a:t> REVISIÓN </a:t>
            </a:r>
            <a:endParaRPr kumimoji="0" lang="ko-KR" altLang="en-US" sz="1200" b="1" i="0"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Arial" pitchFamily="34" charset="0"/>
            </a:endParaRPr>
          </a:p>
        </p:txBody>
      </p:sp>
      <p:sp>
        <p:nvSpPr>
          <p:cNvPr id="65" name="TextBox 28"/>
          <p:cNvSpPr txBox="1"/>
          <p:nvPr/>
        </p:nvSpPr>
        <p:spPr>
          <a:xfrm>
            <a:off x="4653093" y="4909274"/>
            <a:ext cx="22805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200" b="1" i="0" u="none" strike="noStrike" kern="1200" cap="none" spc="0" normalizeH="0" baseline="0" noProof="0" dirty="0">
                <a:ln>
                  <a:noFill/>
                </a:ln>
                <a:solidFill>
                  <a:prstClr val="black"/>
                </a:solidFill>
                <a:effectLst/>
                <a:uLnTx/>
                <a:uFillTx/>
                <a:latin typeface="Lato Bold"/>
                <a:ea typeface="맑은 고딕" panose="020B0503020000020004" pitchFamily="34" charset="-127"/>
                <a:cs typeface="Arial" pitchFamily="34" charset="0"/>
              </a:rPr>
              <a:t>RADICACIÓN ORIP</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ko-KR" sz="1200" b="1" dirty="0">
                <a:solidFill>
                  <a:prstClr val="black"/>
                </a:solidFill>
                <a:latin typeface="Lato Bold"/>
                <a:ea typeface="맑은 고딕" panose="020B0503020000020004" pitchFamily="34" charset="-127"/>
                <a:cs typeface="Arial" pitchFamily="34" charset="0"/>
              </a:rPr>
              <a:t>ENVÍO COMUNICACIONES INTERNAS Y EXTERNAS </a:t>
            </a:r>
            <a:endParaRPr kumimoji="0" lang="ko-KR" altLang="en-US" sz="1200" b="1" i="0"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Arial" pitchFamily="34" charset="0"/>
            </a:endParaRPr>
          </a:p>
        </p:txBody>
      </p:sp>
      <p:sp>
        <p:nvSpPr>
          <p:cNvPr id="66" name="TextBox 29"/>
          <p:cNvSpPr txBox="1"/>
          <p:nvPr/>
        </p:nvSpPr>
        <p:spPr>
          <a:xfrm>
            <a:off x="8046305" y="5555605"/>
            <a:ext cx="2305186"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altLang="ko-KR" sz="1200" b="1" i="0" u="none" strike="noStrike" kern="1200" cap="none" spc="0" normalizeH="0" baseline="0" noProof="0" dirty="0">
                <a:ln>
                  <a:noFill/>
                </a:ln>
                <a:solidFill>
                  <a:prstClr val="black"/>
                </a:solidFill>
                <a:effectLst/>
                <a:uLnTx/>
                <a:uFillTx/>
                <a:latin typeface="Lato Bold"/>
                <a:ea typeface="맑은 고딕" panose="020B0503020000020004" pitchFamily="34" charset="-127"/>
                <a:cs typeface="Arial" pitchFamily="34" charset="0"/>
              </a:rPr>
              <a:t>ELABORAR SOLICITUDES. ESTADO DEL TRAMITE, CORRECCIÓN, NOTAS DEVOLUTIVAS</a:t>
            </a:r>
            <a:endParaRPr kumimoji="0" lang="ko-KR" altLang="en-US" sz="1200" b="0" i="0" u="none" strike="noStrike" kern="1200" cap="none" spc="0" normalizeH="0" baseline="0" noProof="0" dirty="0">
              <a:ln>
                <a:noFill/>
              </a:ln>
              <a:solidFill>
                <a:prstClr val="black"/>
              </a:solidFill>
              <a:effectLst/>
              <a:uLnTx/>
              <a:uFillTx/>
              <a:latin typeface="Lato Bold"/>
              <a:ea typeface="맑은 고딕" panose="020B0503020000020004" pitchFamily="34" charset="-127"/>
              <a:cs typeface="Arial" pitchFamily="34" charset="0"/>
            </a:endParaRPr>
          </a:p>
        </p:txBody>
      </p:sp>
      <p:pic>
        <p:nvPicPr>
          <p:cNvPr id="74" name="Imagen 73">
            <a:extLst>
              <a:ext uri="{FF2B5EF4-FFF2-40B4-BE49-F238E27FC236}">
                <a16:creationId xmlns:a16="http://schemas.microsoft.com/office/drawing/2014/main" id="{41159662-73FB-4C25-A065-D96BFEEF7B92}"/>
              </a:ext>
            </a:extLst>
          </p:cNvPr>
          <p:cNvPicPr>
            <a:picLocks noChangeAspect="1"/>
          </p:cNvPicPr>
          <p:nvPr/>
        </p:nvPicPr>
        <p:blipFill>
          <a:blip r:embed="rId10"/>
          <a:stretch>
            <a:fillRect/>
          </a:stretch>
        </p:blipFill>
        <p:spPr>
          <a:xfrm>
            <a:off x="1734021" y="1610311"/>
            <a:ext cx="449823" cy="477639"/>
          </a:xfrm>
          <a:prstGeom prst="roundRect">
            <a:avLst>
              <a:gd name="adj" fmla="val 8594"/>
            </a:avLst>
          </a:prstGeom>
          <a:solidFill>
            <a:schemeClr val="accent2">
              <a:lumMod val="75000"/>
            </a:schemeClr>
          </a:solidFill>
          <a:ln>
            <a:noFill/>
          </a:ln>
          <a:effectLst>
            <a:reflection blurRad="12700" stA="38000" endPos="28000" dist="5000" dir="5400000" sy="-100000" algn="bl" rotWithShape="0"/>
          </a:effectLst>
        </p:spPr>
      </p:pic>
      <p:pic>
        <p:nvPicPr>
          <p:cNvPr id="3" name="Imagen 2"/>
          <p:cNvPicPr>
            <a:picLocks noChangeAspect="1"/>
          </p:cNvPicPr>
          <p:nvPr/>
        </p:nvPicPr>
        <p:blipFill rotWithShape="1">
          <a:blip r:embed="rId11" cstate="hqprint">
            <a:extLst>
              <a:ext uri="{28A0092B-C50C-407E-A947-70E740481C1C}">
                <a14:useLocalDpi xmlns:a14="http://schemas.microsoft.com/office/drawing/2010/main" val="0"/>
              </a:ext>
            </a:extLst>
          </a:blip>
          <a:srcRect t="3171" r="19554" b="20866"/>
          <a:stretch/>
        </p:blipFill>
        <p:spPr>
          <a:xfrm rot="20660221">
            <a:off x="485473" y="1523843"/>
            <a:ext cx="463581" cy="426754"/>
          </a:xfrm>
          <a:prstGeom prst="rect">
            <a:avLst/>
          </a:prstGeom>
        </p:spPr>
      </p:pic>
      <p:sp>
        <p:nvSpPr>
          <p:cNvPr id="51" name="CuadroTexto 50">
            <a:extLst>
              <a:ext uri="{FF2B5EF4-FFF2-40B4-BE49-F238E27FC236}">
                <a16:creationId xmlns:a16="http://schemas.microsoft.com/office/drawing/2014/main" id="{4011EFE3-0E45-4024-AA4E-740B0CBC90FE}"/>
              </a:ext>
            </a:extLst>
          </p:cNvPr>
          <p:cNvSpPr txBox="1"/>
          <p:nvPr/>
        </p:nvSpPr>
        <p:spPr>
          <a:xfrm>
            <a:off x="7659675" y="1326720"/>
            <a:ext cx="3565003"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R="0" indent="0" algn="ctr" defTabSz="457200" fontAlgn="auto">
              <a:lnSpc>
                <a:spcPct val="100000"/>
              </a:lnSpc>
              <a:spcBef>
                <a:spcPts val="0"/>
              </a:spcBef>
              <a:spcAft>
                <a:spcPts val="0"/>
              </a:spcAft>
              <a:buClrTx/>
              <a:buSzTx/>
              <a:buFontTx/>
              <a:buNone/>
              <a:tabLst/>
              <a:defRPr/>
            </a:pPr>
            <a:r>
              <a:rPr lang="es-ES" sz="2400" b="1" dirty="0">
                <a:solidFill>
                  <a:srgbClr val="000A8B"/>
                </a:solidFill>
                <a:effectLst>
                  <a:outerShdw blurRad="38100" dist="38100" dir="2700000" algn="tl">
                    <a:srgbClr val="000000">
                      <a:alpha val="43137"/>
                    </a:srgbClr>
                  </a:outerShdw>
                </a:effectLst>
                <a:latin typeface="Lato Bold"/>
              </a:rPr>
              <a:t>Metodología De Trabajo</a:t>
            </a:r>
          </a:p>
        </p:txBody>
      </p:sp>
      <p:sp>
        <p:nvSpPr>
          <p:cNvPr id="52" name="Rectángulo 51">
            <a:extLst>
              <a:ext uri="{FF2B5EF4-FFF2-40B4-BE49-F238E27FC236}">
                <a16:creationId xmlns:a16="http://schemas.microsoft.com/office/drawing/2014/main" id="{BAEC4F82-9991-492F-8E6F-3B3EAC862363}"/>
              </a:ext>
            </a:extLst>
          </p:cNvPr>
          <p:cNvSpPr/>
          <p:nvPr/>
        </p:nvSpPr>
        <p:spPr>
          <a:xfrm>
            <a:off x="-1" y="654431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A9A8A9"/>
                </a:solidFill>
                <a:effectLst/>
                <a:uLnTx/>
                <a:uFillTx/>
                <a:latin typeface="Calibri" panose="020F0502020204030204"/>
                <a:ea typeface="+mn-ea"/>
                <a:cs typeface="+mn-cs"/>
              </a:rPr>
              <a:t>Sociedad de Activos Especiales</a:t>
            </a:r>
          </a:p>
        </p:txBody>
      </p:sp>
      <p:pic>
        <p:nvPicPr>
          <p:cNvPr id="2" name="Imagen 1">
            <a:extLst>
              <a:ext uri="{FF2B5EF4-FFF2-40B4-BE49-F238E27FC236}">
                <a16:creationId xmlns:a16="http://schemas.microsoft.com/office/drawing/2014/main" id="{BA7C7CB8-03BF-ED48-B7BC-8E47F4DBD61B}"/>
              </a:ext>
            </a:extLst>
          </p:cNvPr>
          <p:cNvPicPr>
            <a:picLocks noChangeAspect="1"/>
          </p:cNvPicPr>
          <p:nvPr/>
        </p:nvPicPr>
        <p:blipFill>
          <a:blip r:embed="rId12"/>
          <a:stretch>
            <a:fillRect/>
          </a:stretch>
        </p:blipFill>
        <p:spPr>
          <a:xfrm>
            <a:off x="6149677" y="2218123"/>
            <a:ext cx="625261" cy="625261"/>
          </a:xfrm>
          <a:prstGeom prst="rect">
            <a:avLst/>
          </a:prstGeom>
        </p:spPr>
      </p:pic>
      <p:sp>
        <p:nvSpPr>
          <p:cNvPr id="57" name="Oval 4">
            <a:extLst>
              <a:ext uri="{FF2B5EF4-FFF2-40B4-BE49-F238E27FC236}">
                <a16:creationId xmlns:a16="http://schemas.microsoft.com/office/drawing/2014/main" id="{ABCA4F8C-C645-0347-9D1A-DD52F0AC2300}"/>
              </a:ext>
            </a:extLst>
          </p:cNvPr>
          <p:cNvSpPr/>
          <p:nvPr/>
        </p:nvSpPr>
        <p:spPr>
          <a:xfrm>
            <a:off x="176063" y="1359941"/>
            <a:ext cx="968991" cy="1440397"/>
          </a:xfrm>
          <a:custGeom>
            <a:avLst/>
            <a:gdLst/>
            <a:ahLst/>
            <a:cxnLst/>
            <a:rect l="l" t="t" r="r" b="b"/>
            <a:pathLst>
              <a:path w="512777" h="815578">
                <a:moveTo>
                  <a:pt x="256487" y="54031"/>
                </a:moveTo>
                <a:cubicBezTo>
                  <a:pt x="144845" y="54031"/>
                  <a:pt x="54341" y="144545"/>
                  <a:pt x="54341" y="256199"/>
                </a:cubicBezTo>
                <a:cubicBezTo>
                  <a:pt x="54341" y="367853"/>
                  <a:pt x="144845" y="458367"/>
                  <a:pt x="256487" y="458367"/>
                </a:cubicBezTo>
                <a:cubicBezTo>
                  <a:pt x="368129" y="458367"/>
                  <a:pt x="458633" y="367853"/>
                  <a:pt x="458633" y="256199"/>
                </a:cubicBezTo>
                <a:cubicBezTo>
                  <a:pt x="458633" y="144545"/>
                  <a:pt x="368129" y="54031"/>
                  <a:pt x="256487" y="54031"/>
                </a:cubicBezTo>
                <a:close/>
                <a:moveTo>
                  <a:pt x="257241" y="0"/>
                </a:moveTo>
                <a:cubicBezTo>
                  <a:pt x="324720" y="0"/>
                  <a:pt x="392199" y="25743"/>
                  <a:pt x="443685" y="77228"/>
                </a:cubicBezTo>
                <a:cubicBezTo>
                  <a:pt x="546655" y="180198"/>
                  <a:pt x="524285" y="328833"/>
                  <a:pt x="443685" y="450115"/>
                </a:cubicBezTo>
                <a:cubicBezTo>
                  <a:pt x="359223" y="577207"/>
                  <a:pt x="324660" y="651383"/>
                  <a:pt x="257241" y="815578"/>
                </a:cubicBezTo>
                <a:cubicBezTo>
                  <a:pt x="177284" y="641351"/>
                  <a:pt x="160275" y="587238"/>
                  <a:pt x="70797" y="450115"/>
                </a:cubicBezTo>
                <a:cubicBezTo>
                  <a:pt x="-14619" y="327083"/>
                  <a:pt x="-32173" y="180198"/>
                  <a:pt x="70797" y="77228"/>
                </a:cubicBezTo>
                <a:cubicBezTo>
                  <a:pt x="122282" y="25743"/>
                  <a:pt x="189762" y="0"/>
                  <a:pt x="257241" y="0"/>
                </a:cubicBezTo>
                <a:close/>
              </a:path>
            </a:pathLst>
          </a:custGeom>
          <a:gradFill flip="none" rotWithShape="1">
            <a:gsLst>
              <a:gs pos="0">
                <a:schemeClr val="bg1">
                  <a:lumMod val="87000"/>
                </a:schemeClr>
              </a:gs>
              <a:gs pos="100000">
                <a:schemeClr val="bg1"/>
              </a:gs>
            </a:gsLst>
            <a:lin ang="8100000" scaled="1"/>
            <a:tileRect/>
          </a:gra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3733" b="0" i="0" u="none" strike="noStrike" kern="1200" cap="none" spc="0" normalizeH="0" baseline="0" noProof="0">
              <a:ln>
                <a:noFill/>
              </a:ln>
              <a:solidFill>
                <a:prstClr val="black">
                  <a:lumMod val="65000"/>
                  <a:lumOff val="35000"/>
                </a:prstClr>
              </a:solidFill>
              <a:effectLst/>
              <a:uLnTx/>
              <a:uFillTx/>
              <a:latin typeface="Calibri" panose="020F0502020204030204"/>
              <a:ea typeface="맑은 고딕" panose="020B0503020000020004" pitchFamily="34" charset="-127"/>
              <a:cs typeface="+mn-cs"/>
            </a:endParaRPr>
          </a:p>
        </p:txBody>
      </p:sp>
      <p:sp>
        <p:nvSpPr>
          <p:cNvPr id="59" name="Oval 4">
            <a:extLst>
              <a:ext uri="{FF2B5EF4-FFF2-40B4-BE49-F238E27FC236}">
                <a16:creationId xmlns:a16="http://schemas.microsoft.com/office/drawing/2014/main" id="{8FE3C9D5-BF60-E945-A780-2BC9FCC86418}"/>
              </a:ext>
            </a:extLst>
          </p:cNvPr>
          <p:cNvSpPr/>
          <p:nvPr/>
        </p:nvSpPr>
        <p:spPr>
          <a:xfrm>
            <a:off x="2683864" y="1469187"/>
            <a:ext cx="918029" cy="1505472"/>
          </a:xfrm>
          <a:custGeom>
            <a:avLst/>
            <a:gdLst/>
            <a:ahLst/>
            <a:cxnLst/>
            <a:rect l="l" t="t" r="r" b="b"/>
            <a:pathLst>
              <a:path w="512777" h="815578">
                <a:moveTo>
                  <a:pt x="256487" y="54031"/>
                </a:moveTo>
                <a:cubicBezTo>
                  <a:pt x="144845" y="54031"/>
                  <a:pt x="54341" y="144545"/>
                  <a:pt x="54341" y="256199"/>
                </a:cubicBezTo>
                <a:cubicBezTo>
                  <a:pt x="54341" y="367853"/>
                  <a:pt x="144845" y="458367"/>
                  <a:pt x="256487" y="458367"/>
                </a:cubicBezTo>
                <a:cubicBezTo>
                  <a:pt x="368129" y="458367"/>
                  <a:pt x="458633" y="367853"/>
                  <a:pt x="458633" y="256199"/>
                </a:cubicBezTo>
                <a:cubicBezTo>
                  <a:pt x="458633" y="144545"/>
                  <a:pt x="368129" y="54031"/>
                  <a:pt x="256487" y="54031"/>
                </a:cubicBezTo>
                <a:close/>
                <a:moveTo>
                  <a:pt x="257241" y="0"/>
                </a:moveTo>
                <a:cubicBezTo>
                  <a:pt x="324720" y="0"/>
                  <a:pt x="392199" y="25743"/>
                  <a:pt x="443685" y="77228"/>
                </a:cubicBezTo>
                <a:cubicBezTo>
                  <a:pt x="546655" y="180198"/>
                  <a:pt x="524285" y="328833"/>
                  <a:pt x="443685" y="450115"/>
                </a:cubicBezTo>
                <a:cubicBezTo>
                  <a:pt x="359223" y="577207"/>
                  <a:pt x="324660" y="651383"/>
                  <a:pt x="257241" y="815578"/>
                </a:cubicBezTo>
                <a:cubicBezTo>
                  <a:pt x="177284" y="641351"/>
                  <a:pt x="160275" y="587238"/>
                  <a:pt x="70797" y="450115"/>
                </a:cubicBezTo>
                <a:cubicBezTo>
                  <a:pt x="-14619" y="327083"/>
                  <a:pt x="-32173" y="180198"/>
                  <a:pt x="70797" y="77228"/>
                </a:cubicBezTo>
                <a:cubicBezTo>
                  <a:pt x="122282" y="25743"/>
                  <a:pt x="189762" y="0"/>
                  <a:pt x="257241" y="0"/>
                </a:cubicBezTo>
                <a:close/>
              </a:path>
            </a:pathLst>
          </a:custGeom>
          <a:gradFill flip="none" rotWithShape="1">
            <a:gsLst>
              <a:gs pos="0">
                <a:schemeClr val="bg1">
                  <a:lumMod val="87000"/>
                </a:schemeClr>
              </a:gs>
              <a:gs pos="100000">
                <a:schemeClr val="bg1"/>
              </a:gs>
            </a:gsLst>
            <a:lin ang="8100000" scaled="1"/>
            <a:tileRect/>
          </a:gra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3733" b="0" i="0" u="none" strike="noStrike" kern="1200" cap="none" spc="0" normalizeH="0" baseline="0" noProof="0">
              <a:ln>
                <a:noFill/>
              </a:ln>
              <a:solidFill>
                <a:prstClr val="black">
                  <a:lumMod val="65000"/>
                  <a:lumOff val="35000"/>
                </a:prstClr>
              </a:solidFill>
              <a:effectLst/>
              <a:uLnTx/>
              <a:uFillTx/>
              <a:latin typeface="Calibri" panose="020F0502020204030204"/>
              <a:ea typeface="맑은 고딕" panose="020B0503020000020004" pitchFamily="34" charset="-127"/>
              <a:cs typeface="+mn-cs"/>
            </a:endParaRPr>
          </a:p>
        </p:txBody>
      </p:sp>
      <p:sp>
        <p:nvSpPr>
          <p:cNvPr id="6" name="Rectángulo 5">
            <a:extLst>
              <a:ext uri="{FF2B5EF4-FFF2-40B4-BE49-F238E27FC236}">
                <a16:creationId xmlns:a16="http://schemas.microsoft.com/office/drawing/2014/main" id="{72E5AFF3-977A-D54E-A082-1E1E6584B3F0}"/>
              </a:ext>
            </a:extLst>
          </p:cNvPr>
          <p:cNvSpPr/>
          <p:nvPr/>
        </p:nvSpPr>
        <p:spPr>
          <a:xfrm>
            <a:off x="4869845" y="1194761"/>
            <a:ext cx="1496821" cy="27699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altLang="ko-KR" sz="1200" b="1" i="0" u="none" strike="noStrike" kern="1200" cap="none" spc="0" normalizeH="0" baseline="0" dirty="0">
                <a:ln>
                  <a:noFill/>
                </a:ln>
                <a:solidFill>
                  <a:prstClr val="black"/>
                </a:solidFill>
                <a:effectLst/>
                <a:uLnTx/>
                <a:uFillTx/>
                <a:latin typeface="Lato Bold"/>
                <a:ea typeface="맑은 고딕" panose="020B0503020000020004" pitchFamily="34" charset="-127"/>
                <a:cs typeface="Arial" pitchFamily="34" charset="0"/>
              </a:rPr>
              <a:t>NUMERACIÓN </a:t>
            </a:r>
            <a:r>
              <a:rPr kumimoji="0" lang="en-US" altLang="ko-KR" sz="1200" b="1" i="0" u="none" strike="noStrike" kern="1200" cap="none" spc="0" normalizeH="0" baseline="0" noProof="0" dirty="0">
                <a:ln>
                  <a:noFill/>
                </a:ln>
                <a:solidFill>
                  <a:prstClr val="black"/>
                </a:solidFill>
                <a:effectLst/>
                <a:uLnTx/>
                <a:uFillTx/>
                <a:latin typeface="Lato Bold"/>
                <a:ea typeface="맑은 고딕" panose="020B0503020000020004" pitchFamily="34" charset="-127"/>
                <a:cs typeface="Arial" pitchFamily="34" charset="0"/>
              </a:rPr>
              <a:t>AA</a:t>
            </a:r>
            <a:endParaRPr kumimoji="0" lang="es-C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 name="TextBox 28">
            <a:extLst>
              <a:ext uri="{FF2B5EF4-FFF2-40B4-BE49-F238E27FC236}">
                <a16:creationId xmlns:a16="http://schemas.microsoft.com/office/drawing/2014/main" id="{28F65F6B-D2DF-43E4-981C-59F169C658FD}"/>
              </a:ext>
            </a:extLst>
          </p:cNvPr>
          <p:cNvSpPr txBox="1"/>
          <p:nvPr/>
        </p:nvSpPr>
        <p:spPr>
          <a:xfrm>
            <a:off x="2446120" y="1041694"/>
            <a:ext cx="1442570" cy="46910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ko-KR" sz="1200" b="1" dirty="0">
                <a:solidFill>
                  <a:prstClr val="black"/>
                </a:solidFill>
                <a:latin typeface="Lato Bold"/>
                <a:ea typeface="맑은 고딕" panose="020B0503020000020004" pitchFamily="34" charset="-127"/>
                <a:cs typeface="Arial" pitchFamily="34" charset="0"/>
              </a:rPr>
              <a:t>VALIDACIÓN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ko-KR" sz="1200" b="1" dirty="0">
                <a:solidFill>
                  <a:prstClr val="black"/>
                </a:solidFill>
                <a:latin typeface="Lato Bold"/>
                <a:ea typeface="맑은 고딕" panose="020B0503020000020004" pitchFamily="34" charset="-127"/>
                <a:cs typeface="Arial" pitchFamily="34" charset="0"/>
              </a:rPr>
              <a:t>CALIDAD</a:t>
            </a:r>
            <a:endParaRPr kumimoji="0" lang="ko-KR" altLang="en-US" sz="1200" b="1" i="0"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Arial" pitchFamily="34" charset="0"/>
            </a:endParaRPr>
          </a:p>
        </p:txBody>
      </p:sp>
      <p:sp>
        <p:nvSpPr>
          <p:cNvPr id="39" name="Oval 4"/>
          <p:cNvSpPr/>
          <p:nvPr/>
        </p:nvSpPr>
        <p:spPr>
          <a:xfrm>
            <a:off x="4869845" y="1549141"/>
            <a:ext cx="1031317" cy="1672463"/>
          </a:xfrm>
          <a:custGeom>
            <a:avLst/>
            <a:gdLst/>
            <a:ahLst/>
            <a:cxnLst/>
            <a:rect l="l" t="t" r="r" b="b"/>
            <a:pathLst>
              <a:path w="730699" h="1162185">
                <a:moveTo>
                  <a:pt x="365489" y="76993"/>
                </a:moveTo>
                <a:cubicBezTo>
                  <a:pt x="206401" y="76993"/>
                  <a:pt x="77435" y="205973"/>
                  <a:pt x="77435" y="365079"/>
                </a:cubicBezTo>
                <a:cubicBezTo>
                  <a:pt x="77435" y="524185"/>
                  <a:pt x="206401" y="653165"/>
                  <a:pt x="365489" y="653165"/>
                </a:cubicBezTo>
                <a:cubicBezTo>
                  <a:pt x="524577" y="653165"/>
                  <a:pt x="653543" y="524185"/>
                  <a:pt x="653543" y="365079"/>
                </a:cubicBezTo>
                <a:cubicBezTo>
                  <a:pt x="653543" y="205973"/>
                  <a:pt x="524577" y="76993"/>
                  <a:pt x="365489" y="76993"/>
                </a:cubicBezTo>
                <a:close/>
                <a:moveTo>
                  <a:pt x="366564" y="0"/>
                </a:moveTo>
                <a:cubicBezTo>
                  <a:pt x="462721" y="0"/>
                  <a:pt x="558878" y="36683"/>
                  <a:pt x="632244" y="110048"/>
                </a:cubicBezTo>
                <a:cubicBezTo>
                  <a:pt x="778974" y="256779"/>
                  <a:pt x="747097" y="468582"/>
                  <a:pt x="632244" y="641407"/>
                </a:cubicBezTo>
                <a:cubicBezTo>
                  <a:pt x="511887" y="822511"/>
                  <a:pt x="462636" y="928209"/>
                  <a:pt x="366565" y="1162185"/>
                </a:cubicBezTo>
                <a:cubicBezTo>
                  <a:pt x="252627" y="913915"/>
                  <a:pt x="228389" y="836805"/>
                  <a:pt x="100885" y="641406"/>
                </a:cubicBezTo>
                <a:cubicBezTo>
                  <a:pt x="-20832" y="466088"/>
                  <a:pt x="-45846" y="256778"/>
                  <a:pt x="100885" y="110048"/>
                </a:cubicBezTo>
                <a:cubicBezTo>
                  <a:pt x="174250" y="36683"/>
                  <a:pt x="270407" y="0"/>
                  <a:pt x="366564" y="0"/>
                </a:cubicBezTo>
                <a:close/>
              </a:path>
            </a:pathLst>
          </a:custGeom>
          <a:gradFill flip="none" rotWithShape="1">
            <a:gsLst>
              <a:gs pos="0">
                <a:schemeClr val="bg1">
                  <a:lumMod val="87000"/>
                </a:schemeClr>
              </a:gs>
              <a:gs pos="100000">
                <a:schemeClr val="bg1"/>
              </a:gs>
            </a:gsLst>
            <a:lin ang="8100000" scaled="1"/>
            <a:tileRect/>
          </a:gra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3733" b="0" i="0" u="none" strike="noStrike" kern="1200" cap="none" spc="0" normalizeH="0" baseline="0" noProof="0">
              <a:ln>
                <a:noFill/>
              </a:ln>
              <a:solidFill>
                <a:prstClr val="black">
                  <a:lumMod val="65000"/>
                  <a:lumOff val="35000"/>
                </a:prstClr>
              </a:solidFill>
              <a:effectLst/>
              <a:uLnTx/>
              <a:uFillTx/>
              <a:latin typeface="Calibri" panose="020F0502020204030204"/>
              <a:ea typeface="맑은 고딕" panose="020B0503020000020004" pitchFamily="34" charset="-127"/>
              <a:cs typeface="+mn-cs"/>
            </a:endParaRPr>
          </a:p>
        </p:txBody>
      </p:sp>
      <p:sp>
        <p:nvSpPr>
          <p:cNvPr id="61" name="Rectángulo 60">
            <a:extLst>
              <a:ext uri="{FF2B5EF4-FFF2-40B4-BE49-F238E27FC236}">
                <a16:creationId xmlns:a16="http://schemas.microsoft.com/office/drawing/2014/main" id="{9A808ED4-C916-4DB6-807D-E40EFB5C0914}"/>
              </a:ext>
            </a:extLst>
          </p:cNvPr>
          <p:cNvSpPr/>
          <p:nvPr/>
        </p:nvSpPr>
        <p:spPr>
          <a:xfrm>
            <a:off x="6045139" y="3261930"/>
            <a:ext cx="150733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b="1" noProof="0" dirty="0">
                <a:solidFill>
                  <a:prstClr val="black"/>
                </a:solidFill>
                <a:latin typeface="Lato Bold"/>
                <a:ea typeface="맑은 고딕" panose="020B0503020000020004" pitchFamily="34" charset="-127"/>
                <a:cs typeface="Arial" pitchFamily="34" charset="0"/>
              </a:rPr>
              <a:t>PRELIQUIDACIÓN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dirty="0">
                <a:ln>
                  <a:noFill/>
                </a:ln>
                <a:solidFill>
                  <a:prstClr val="black"/>
                </a:solidFill>
                <a:effectLst/>
                <a:uLnTx/>
                <a:uFillTx/>
                <a:latin typeface="Lato Bold"/>
                <a:ea typeface="맑은 고딕" panose="020B0503020000020004" pitchFamily="34" charset="-127"/>
                <a:cs typeface="Arial" pitchFamily="34" charset="0"/>
              </a:rPr>
              <a:t>Y PAGO</a:t>
            </a:r>
            <a:endParaRPr kumimoji="0" lang="es-C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2" name="Oval 4">
            <a:extLst>
              <a:ext uri="{FF2B5EF4-FFF2-40B4-BE49-F238E27FC236}">
                <a16:creationId xmlns:a16="http://schemas.microsoft.com/office/drawing/2014/main" id="{7E54F64B-747E-4D50-8911-60AF15B7F68B}"/>
              </a:ext>
            </a:extLst>
          </p:cNvPr>
          <p:cNvSpPr/>
          <p:nvPr/>
        </p:nvSpPr>
        <p:spPr>
          <a:xfrm>
            <a:off x="7144017" y="3754615"/>
            <a:ext cx="1031317" cy="1672463"/>
          </a:xfrm>
          <a:custGeom>
            <a:avLst/>
            <a:gdLst/>
            <a:ahLst/>
            <a:cxnLst/>
            <a:rect l="l" t="t" r="r" b="b"/>
            <a:pathLst>
              <a:path w="730699" h="1162185">
                <a:moveTo>
                  <a:pt x="365489" y="76993"/>
                </a:moveTo>
                <a:cubicBezTo>
                  <a:pt x="206401" y="76993"/>
                  <a:pt x="77435" y="205973"/>
                  <a:pt x="77435" y="365079"/>
                </a:cubicBezTo>
                <a:cubicBezTo>
                  <a:pt x="77435" y="524185"/>
                  <a:pt x="206401" y="653165"/>
                  <a:pt x="365489" y="653165"/>
                </a:cubicBezTo>
                <a:cubicBezTo>
                  <a:pt x="524577" y="653165"/>
                  <a:pt x="653543" y="524185"/>
                  <a:pt x="653543" y="365079"/>
                </a:cubicBezTo>
                <a:cubicBezTo>
                  <a:pt x="653543" y="205973"/>
                  <a:pt x="524577" y="76993"/>
                  <a:pt x="365489" y="76993"/>
                </a:cubicBezTo>
                <a:close/>
                <a:moveTo>
                  <a:pt x="366564" y="0"/>
                </a:moveTo>
                <a:cubicBezTo>
                  <a:pt x="462721" y="0"/>
                  <a:pt x="558878" y="36683"/>
                  <a:pt x="632244" y="110048"/>
                </a:cubicBezTo>
                <a:cubicBezTo>
                  <a:pt x="778974" y="256779"/>
                  <a:pt x="747097" y="468582"/>
                  <a:pt x="632244" y="641407"/>
                </a:cubicBezTo>
                <a:cubicBezTo>
                  <a:pt x="511887" y="822511"/>
                  <a:pt x="462636" y="928209"/>
                  <a:pt x="366565" y="1162185"/>
                </a:cubicBezTo>
                <a:cubicBezTo>
                  <a:pt x="252627" y="913915"/>
                  <a:pt x="228389" y="836805"/>
                  <a:pt x="100885" y="641406"/>
                </a:cubicBezTo>
                <a:cubicBezTo>
                  <a:pt x="-20832" y="466088"/>
                  <a:pt x="-45846" y="256778"/>
                  <a:pt x="100885" y="110048"/>
                </a:cubicBezTo>
                <a:cubicBezTo>
                  <a:pt x="174250" y="36683"/>
                  <a:pt x="270407" y="0"/>
                  <a:pt x="366564" y="0"/>
                </a:cubicBezTo>
                <a:close/>
              </a:path>
            </a:pathLst>
          </a:custGeom>
          <a:gradFill flip="none" rotWithShape="1">
            <a:gsLst>
              <a:gs pos="0">
                <a:schemeClr val="bg1">
                  <a:lumMod val="87000"/>
                </a:schemeClr>
              </a:gs>
              <a:gs pos="100000">
                <a:schemeClr val="bg1"/>
              </a:gs>
            </a:gsLst>
            <a:lin ang="8100000" scaled="1"/>
            <a:tileRect/>
          </a:gra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3733" b="0" i="0" u="none" strike="noStrike" kern="1200" cap="none" spc="0" normalizeH="0" baseline="0" noProof="0">
              <a:ln>
                <a:noFill/>
              </a:ln>
              <a:solidFill>
                <a:prstClr val="black">
                  <a:lumMod val="65000"/>
                  <a:lumOff val="35000"/>
                </a:prstClr>
              </a:solidFill>
              <a:effectLst/>
              <a:uLnTx/>
              <a:uFillTx/>
              <a:latin typeface="Calibri" panose="020F0502020204030204"/>
              <a:ea typeface="맑은 고딕" panose="020B0503020000020004" pitchFamily="34" charset="-127"/>
              <a:cs typeface="+mn-cs"/>
            </a:endParaRPr>
          </a:p>
        </p:txBody>
      </p:sp>
      <p:sp>
        <p:nvSpPr>
          <p:cNvPr id="73" name="Oval 4">
            <a:extLst>
              <a:ext uri="{FF2B5EF4-FFF2-40B4-BE49-F238E27FC236}">
                <a16:creationId xmlns:a16="http://schemas.microsoft.com/office/drawing/2014/main" id="{8A9C6017-0192-4B8C-81A6-481CF4D76900}"/>
              </a:ext>
            </a:extLst>
          </p:cNvPr>
          <p:cNvSpPr/>
          <p:nvPr/>
        </p:nvSpPr>
        <p:spPr>
          <a:xfrm>
            <a:off x="8611742" y="3945806"/>
            <a:ext cx="1031317" cy="1672463"/>
          </a:xfrm>
          <a:custGeom>
            <a:avLst/>
            <a:gdLst/>
            <a:ahLst/>
            <a:cxnLst/>
            <a:rect l="l" t="t" r="r" b="b"/>
            <a:pathLst>
              <a:path w="730699" h="1162185">
                <a:moveTo>
                  <a:pt x="365489" y="76993"/>
                </a:moveTo>
                <a:cubicBezTo>
                  <a:pt x="206401" y="76993"/>
                  <a:pt x="77435" y="205973"/>
                  <a:pt x="77435" y="365079"/>
                </a:cubicBezTo>
                <a:cubicBezTo>
                  <a:pt x="77435" y="524185"/>
                  <a:pt x="206401" y="653165"/>
                  <a:pt x="365489" y="653165"/>
                </a:cubicBezTo>
                <a:cubicBezTo>
                  <a:pt x="524577" y="653165"/>
                  <a:pt x="653543" y="524185"/>
                  <a:pt x="653543" y="365079"/>
                </a:cubicBezTo>
                <a:cubicBezTo>
                  <a:pt x="653543" y="205973"/>
                  <a:pt x="524577" y="76993"/>
                  <a:pt x="365489" y="76993"/>
                </a:cubicBezTo>
                <a:close/>
                <a:moveTo>
                  <a:pt x="366564" y="0"/>
                </a:moveTo>
                <a:cubicBezTo>
                  <a:pt x="462721" y="0"/>
                  <a:pt x="558878" y="36683"/>
                  <a:pt x="632244" y="110048"/>
                </a:cubicBezTo>
                <a:cubicBezTo>
                  <a:pt x="778974" y="256779"/>
                  <a:pt x="747097" y="468582"/>
                  <a:pt x="632244" y="641407"/>
                </a:cubicBezTo>
                <a:cubicBezTo>
                  <a:pt x="511887" y="822511"/>
                  <a:pt x="462636" y="928209"/>
                  <a:pt x="366565" y="1162185"/>
                </a:cubicBezTo>
                <a:cubicBezTo>
                  <a:pt x="252627" y="913915"/>
                  <a:pt x="228389" y="836805"/>
                  <a:pt x="100885" y="641406"/>
                </a:cubicBezTo>
                <a:cubicBezTo>
                  <a:pt x="-20832" y="466088"/>
                  <a:pt x="-45846" y="256778"/>
                  <a:pt x="100885" y="110048"/>
                </a:cubicBezTo>
                <a:cubicBezTo>
                  <a:pt x="174250" y="36683"/>
                  <a:pt x="270407" y="0"/>
                  <a:pt x="366564" y="0"/>
                </a:cubicBezTo>
                <a:close/>
              </a:path>
            </a:pathLst>
          </a:custGeom>
          <a:gradFill flip="none" rotWithShape="1">
            <a:gsLst>
              <a:gs pos="0">
                <a:schemeClr val="bg1">
                  <a:lumMod val="87000"/>
                </a:schemeClr>
              </a:gs>
              <a:gs pos="100000">
                <a:schemeClr val="bg1"/>
              </a:gs>
            </a:gsLst>
            <a:lin ang="8100000" scaled="1"/>
            <a:tileRect/>
          </a:gra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3733" b="0" i="0" u="none" strike="noStrike" kern="1200" cap="none" spc="0" normalizeH="0" baseline="0" noProof="0">
              <a:ln>
                <a:noFill/>
              </a:ln>
              <a:solidFill>
                <a:prstClr val="black">
                  <a:lumMod val="65000"/>
                  <a:lumOff val="35000"/>
                </a:prstClr>
              </a:solidFill>
              <a:effectLst/>
              <a:uLnTx/>
              <a:uFillTx/>
              <a:latin typeface="Calibri" panose="020F0502020204030204"/>
              <a:ea typeface="맑은 고딕" panose="020B0503020000020004" pitchFamily="34" charset="-127"/>
              <a:cs typeface="+mn-cs"/>
            </a:endParaRPr>
          </a:p>
        </p:txBody>
      </p:sp>
      <p:sp>
        <p:nvSpPr>
          <p:cNvPr id="75" name="Rectángulo 74">
            <a:extLst>
              <a:ext uri="{FF2B5EF4-FFF2-40B4-BE49-F238E27FC236}">
                <a16:creationId xmlns:a16="http://schemas.microsoft.com/office/drawing/2014/main" id="{3EC665DE-4C7C-4A65-90DC-004F2BCE4312}"/>
              </a:ext>
            </a:extLst>
          </p:cNvPr>
          <p:cNvSpPr/>
          <p:nvPr/>
        </p:nvSpPr>
        <p:spPr>
          <a:xfrm>
            <a:off x="6933655" y="5304089"/>
            <a:ext cx="1507336"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b="1" noProof="0" dirty="0">
                <a:solidFill>
                  <a:prstClr val="black"/>
                </a:solidFill>
                <a:latin typeface="Lato Bold"/>
                <a:ea typeface="맑은 고딕" panose="020B0503020000020004" pitchFamily="34" charset="-127"/>
                <a:cs typeface="Arial" pitchFamily="34" charset="0"/>
              </a:rPr>
              <a:t>MONITOREO</a:t>
            </a:r>
            <a:endParaRPr kumimoji="0" lang="es-C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9" name="TextBox 29">
            <a:extLst>
              <a:ext uri="{FF2B5EF4-FFF2-40B4-BE49-F238E27FC236}">
                <a16:creationId xmlns:a16="http://schemas.microsoft.com/office/drawing/2014/main" id="{3E76748A-8F44-439C-AD9D-F0B734F13C85}"/>
              </a:ext>
            </a:extLst>
          </p:cNvPr>
          <p:cNvSpPr txBox="1"/>
          <p:nvPr/>
        </p:nvSpPr>
        <p:spPr>
          <a:xfrm>
            <a:off x="10230099" y="5905017"/>
            <a:ext cx="184901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altLang="ko-KR" sz="1200" b="1" i="0" u="none" strike="noStrike" kern="1200" cap="none" spc="0" normalizeH="0" baseline="0" noProof="0" dirty="0">
                <a:ln>
                  <a:noFill/>
                </a:ln>
                <a:solidFill>
                  <a:prstClr val="black"/>
                </a:solidFill>
                <a:effectLst/>
                <a:uLnTx/>
                <a:uFillTx/>
                <a:latin typeface="Lato Bold"/>
                <a:ea typeface="맑은 고딕" panose="020B0503020000020004" pitchFamily="34" charset="-127"/>
                <a:cs typeface="Arial" pitchFamily="34" charset="0"/>
              </a:rPr>
              <a:t>GARANTIZAR LA INSCRIPCIÓN EN CTL. </a:t>
            </a:r>
            <a:endParaRPr kumimoji="0" lang="ko-KR" altLang="en-US" sz="1200" b="0" i="0" u="none" strike="noStrike" kern="1200" cap="none" spc="0" normalizeH="0" baseline="0" noProof="0" dirty="0">
              <a:ln>
                <a:noFill/>
              </a:ln>
              <a:solidFill>
                <a:prstClr val="black"/>
              </a:solidFill>
              <a:effectLst/>
              <a:uLnTx/>
              <a:uFillTx/>
              <a:latin typeface="Lato Bold"/>
              <a:ea typeface="맑은 고딕" panose="020B0503020000020004" pitchFamily="34" charset="-127"/>
              <a:cs typeface="Arial" pitchFamily="34" charset="0"/>
            </a:endParaRPr>
          </a:p>
        </p:txBody>
      </p:sp>
      <p:sp>
        <p:nvSpPr>
          <p:cNvPr id="68" name="Oval 4">
            <a:extLst>
              <a:ext uri="{FF2B5EF4-FFF2-40B4-BE49-F238E27FC236}">
                <a16:creationId xmlns:a16="http://schemas.microsoft.com/office/drawing/2014/main" id="{54376FEC-D8F8-4432-B8D6-767DD9D408C5}"/>
              </a:ext>
            </a:extLst>
          </p:cNvPr>
          <p:cNvSpPr/>
          <p:nvPr/>
        </p:nvSpPr>
        <p:spPr>
          <a:xfrm>
            <a:off x="3631881" y="3112716"/>
            <a:ext cx="1031317" cy="1672463"/>
          </a:xfrm>
          <a:custGeom>
            <a:avLst/>
            <a:gdLst/>
            <a:ahLst/>
            <a:cxnLst/>
            <a:rect l="l" t="t" r="r" b="b"/>
            <a:pathLst>
              <a:path w="730699" h="1162185">
                <a:moveTo>
                  <a:pt x="365489" y="76993"/>
                </a:moveTo>
                <a:cubicBezTo>
                  <a:pt x="206401" y="76993"/>
                  <a:pt x="77435" y="205973"/>
                  <a:pt x="77435" y="365079"/>
                </a:cubicBezTo>
                <a:cubicBezTo>
                  <a:pt x="77435" y="524185"/>
                  <a:pt x="206401" y="653165"/>
                  <a:pt x="365489" y="653165"/>
                </a:cubicBezTo>
                <a:cubicBezTo>
                  <a:pt x="524577" y="653165"/>
                  <a:pt x="653543" y="524185"/>
                  <a:pt x="653543" y="365079"/>
                </a:cubicBezTo>
                <a:cubicBezTo>
                  <a:pt x="653543" y="205973"/>
                  <a:pt x="524577" y="76993"/>
                  <a:pt x="365489" y="76993"/>
                </a:cubicBezTo>
                <a:close/>
                <a:moveTo>
                  <a:pt x="366564" y="0"/>
                </a:moveTo>
                <a:cubicBezTo>
                  <a:pt x="462721" y="0"/>
                  <a:pt x="558878" y="36683"/>
                  <a:pt x="632244" y="110048"/>
                </a:cubicBezTo>
                <a:cubicBezTo>
                  <a:pt x="778974" y="256779"/>
                  <a:pt x="747097" y="468582"/>
                  <a:pt x="632244" y="641407"/>
                </a:cubicBezTo>
                <a:cubicBezTo>
                  <a:pt x="511887" y="822511"/>
                  <a:pt x="462636" y="928209"/>
                  <a:pt x="366565" y="1162185"/>
                </a:cubicBezTo>
                <a:cubicBezTo>
                  <a:pt x="252627" y="913915"/>
                  <a:pt x="228389" y="836805"/>
                  <a:pt x="100885" y="641406"/>
                </a:cubicBezTo>
                <a:cubicBezTo>
                  <a:pt x="-20832" y="466088"/>
                  <a:pt x="-45846" y="256778"/>
                  <a:pt x="100885" y="110048"/>
                </a:cubicBezTo>
                <a:cubicBezTo>
                  <a:pt x="174250" y="36683"/>
                  <a:pt x="270407" y="0"/>
                  <a:pt x="366564" y="0"/>
                </a:cubicBezTo>
                <a:close/>
              </a:path>
            </a:pathLst>
          </a:custGeom>
          <a:gradFill flip="none" rotWithShape="1">
            <a:gsLst>
              <a:gs pos="0">
                <a:schemeClr val="bg1">
                  <a:lumMod val="87000"/>
                </a:schemeClr>
              </a:gs>
              <a:gs pos="100000">
                <a:schemeClr val="bg1"/>
              </a:gs>
            </a:gsLst>
            <a:lin ang="8100000" scaled="1"/>
            <a:tileRect/>
          </a:gra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3733" b="0" i="0" u="none" strike="noStrike" kern="1200" cap="none" spc="0" normalizeH="0" baseline="0" noProof="0">
              <a:ln>
                <a:noFill/>
              </a:ln>
              <a:solidFill>
                <a:prstClr val="black">
                  <a:lumMod val="65000"/>
                  <a:lumOff val="35000"/>
                </a:prstClr>
              </a:solidFill>
              <a:effectLst/>
              <a:uLnTx/>
              <a:uFillTx/>
              <a:latin typeface="Calibri" panose="020F0502020204030204"/>
              <a:ea typeface="맑은 고딕" panose="020B0503020000020004" pitchFamily="34" charset="-127"/>
              <a:cs typeface="+mn-cs"/>
            </a:endParaRPr>
          </a:p>
        </p:txBody>
      </p:sp>
      <p:sp>
        <p:nvSpPr>
          <p:cNvPr id="69" name="Oval 4">
            <a:extLst>
              <a:ext uri="{FF2B5EF4-FFF2-40B4-BE49-F238E27FC236}">
                <a16:creationId xmlns:a16="http://schemas.microsoft.com/office/drawing/2014/main" id="{D7588931-5E29-4D62-A73B-C61D035B0930}"/>
              </a:ext>
            </a:extLst>
          </p:cNvPr>
          <p:cNvSpPr/>
          <p:nvPr/>
        </p:nvSpPr>
        <p:spPr>
          <a:xfrm>
            <a:off x="5035467" y="3324385"/>
            <a:ext cx="1073017" cy="1708272"/>
          </a:xfrm>
          <a:custGeom>
            <a:avLst/>
            <a:gdLst/>
            <a:ahLst/>
            <a:cxnLst/>
            <a:rect l="l" t="t" r="r" b="b"/>
            <a:pathLst>
              <a:path w="730699" h="1162185">
                <a:moveTo>
                  <a:pt x="365489" y="76993"/>
                </a:moveTo>
                <a:cubicBezTo>
                  <a:pt x="206401" y="76993"/>
                  <a:pt x="77435" y="205973"/>
                  <a:pt x="77435" y="365079"/>
                </a:cubicBezTo>
                <a:cubicBezTo>
                  <a:pt x="77435" y="524185"/>
                  <a:pt x="206401" y="653165"/>
                  <a:pt x="365489" y="653165"/>
                </a:cubicBezTo>
                <a:cubicBezTo>
                  <a:pt x="524577" y="653165"/>
                  <a:pt x="653543" y="524185"/>
                  <a:pt x="653543" y="365079"/>
                </a:cubicBezTo>
                <a:cubicBezTo>
                  <a:pt x="653543" y="205973"/>
                  <a:pt x="524577" y="76993"/>
                  <a:pt x="365489" y="76993"/>
                </a:cubicBezTo>
                <a:close/>
                <a:moveTo>
                  <a:pt x="366564" y="0"/>
                </a:moveTo>
                <a:cubicBezTo>
                  <a:pt x="462721" y="0"/>
                  <a:pt x="558878" y="36683"/>
                  <a:pt x="632244" y="110048"/>
                </a:cubicBezTo>
                <a:cubicBezTo>
                  <a:pt x="778974" y="256779"/>
                  <a:pt x="747097" y="468582"/>
                  <a:pt x="632244" y="641407"/>
                </a:cubicBezTo>
                <a:cubicBezTo>
                  <a:pt x="511887" y="822511"/>
                  <a:pt x="462636" y="928209"/>
                  <a:pt x="366565" y="1162185"/>
                </a:cubicBezTo>
                <a:cubicBezTo>
                  <a:pt x="252627" y="913915"/>
                  <a:pt x="228389" y="836805"/>
                  <a:pt x="100885" y="641406"/>
                </a:cubicBezTo>
                <a:cubicBezTo>
                  <a:pt x="-20832" y="466088"/>
                  <a:pt x="-45846" y="256778"/>
                  <a:pt x="100885" y="110048"/>
                </a:cubicBezTo>
                <a:cubicBezTo>
                  <a:pt x="174250" y="36683"/>
                  <a:pt x="270407" y="0"/>
                  <a:pt x="366564" y="0"/>
                </a:cubicBezTo>
                <a:close/>
              </a:path>
            </a:pathLst>
          </a:custGeom>
          <a:gradFill flip="none" rotWithShape="1">
            <a:gsLst>
              <a:gs pos="0">
                <a:schemeClr val="bg1">
                  <a:lumMod val="87000"/>
                </a:schemeClr>
              </a:gs>
              <a:gs pos="100000">
                <a:schemeClr val="bg1"/>
              </a:gs>
            </a:gsLst>
            <a:lin ang="8100000" scaled="1"/>
            <a:tileRect/>
          </a:gradFill>
          <a:ln w="6350">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3733" b="0" i="0" u="none" strike="noStrike" kern="1200" cap="none" spc="0" normalizeH="0" baseline="0" noProof="0">
              <a:ln>
                <a:noFill/>
              </a:ln>
              <a:solidFill>
                <a:prstClr val="black">
                  <a:lumMod val="65000"/>
                  <a:lumOff val="35000"/>
                </a:prstClr>
              </a:solidFill>
              <a:effectLst/>
              <a:uLnTx/>
              <a:uFillTx/>
              <a:latin typeface="Calibri" panose="020F0502020204030204"/>
              <a:ea typeface="맑은 고딕" panose="020B0503020000020004" pitchFamily="34" charset="-127"/>
              <a:cs typeface="+mn-cs"/>
            </a:endParaRPr>
          </a:p>
        </p:txBody>
      </p:sp>
      <p:pic>
        <p:nvPicPr>
          <p:cNvPr id="4" name="Imagen 3"/>
          <p:cNvPicPr>
            <a:picLocks noChangeAspect="1"/>
          </p:cNvPicPr>
          <p:nvPr/>
        </p:nvPicPr>
        <p:blipFill rotWithShape="1">
          <a:blip r:embed="rId13">
            <a:extLst>
              <a:ext uri="{28A0092B-C50C-407E-A947-70E740481C1C}">
                <a14:useLocalDpi xmlns:a14="http://schemas.microsoft.com/office/drawing/2010/main" val="0"/>
              </a:ext>
            </a:extLst>
          </a:blip>
          <a:srcRect l="12003" t="16726" r="10306" b="15134"/>
          <a:stretch/>
        </p:blipFill>
        <p:spPr>
          <a:xfrm>
            <a:off x="5202019" y="3562144"/>
            <a:ext cx="632444" cy="554685"/>
          </a:xfrm>
          <a:prstGeom prst="rect">
            <a:avLst/>
          </a:prstGeom>
          <a:solidFill>
            <a:schemeClr val="accent1">
              <a:lumMod val="60000"/>
              <a:lumOff val="40000"/>
            </a:schemeClr>
          </a:solidFill>
        </p:spPr>
      </p:pic>
      <p:sp>
        <p:nvSpPr>
          <p:cNvPr id="90" name="TextBox 28">
            <a:extLst>
              <a:ext uri="{FF2B5EF4-FFF2-40B4-BE49-F238E27FC236}">
                <a16:creationId xmlns:a16="http://schemas.microsoft.com/office/drawing/2014/main" id="{9D1A76B3-FE02-4F85-9CDB-63B88BEC986A}"/>
              </a:ext>
            </a:extLst>
          </p:cNvPr>
          <p:cNvSpPr txBox="1"/>
          <p:nvPr/>
        </p:nvSpPr>
        <p:spPr>
          <a:xfrm>
            <a:off x="3372663" y="4587857"/>
            <a:ext cx="166280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200" b="1" i="0" u="none" strike="noStrike" kern="1200" cap="none" spc="0" normalizeH="0" baseline="0" noProof="0" dirty="0">
                <a:ln>
                  <a:noFill/>
                </a:ln>
                <a:solidFill>
                  <a:prstClr val="black"/>
                </a:solidFill>
                <a:effectLst/>
                <a:uLnTx/>
                <a:uFillTx/>
                <a:latin typeface="Lato Bold"/>
                <a:ea typeface="맑은 고딕" panose="020B0503020000020004" pitchFamily="34" charset="-127"/>
                <a:cs typeface="Arial" pitchFamily="34" charset="0"/>
              </a:rPr>
              <a:t>FIRMA SAE COMUNICACIONES</a:t>
            </a:r>
            <a:endParaRPr kumimoji="0" lang="ko-KR" altLang="en-US" sz="1200" b="1" i="0"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Arial" pitchFamily="34" charset="0"/>
            </a:endParaRPr>
          </a:p>
        </p:txBody>
      </p:sp>
      <p:pic>
        <p:nvPicPr>
          <p:cNvPr id="70" name="Picture 2" descr="Resultado de imagen de entega documentos viector&quot;">
            <a:extLst>
              <a:ext uri="{FF2B5EF4-FFF2-40B4-BE49-F238E27FC236}">
                <a16:creationId xmlns:a16="http://schemas.microsoft.com/office/drawing/2014/main" id="{592BD343-85D1-4F62-B709-9729D10C73DD}"/>
              </a:ext>
            </a:extLst>
          </p:cNvPr>
          <p:cNvPicPr>
            <a:picLocks noChangeAspect="1" noChangeArrowheads="1"/>
          </p:cNvPicPr>
          <p:nvPr/>
        </p:nvPicPr>
        <p:blipFill>
          <a:blip r:embed="rId14" cstate="hqprint">
            <a:extLst>
              <a:ext uri="{28A0092B-C50C-407E-A947-70E740481C1C}">
                <a14:useLocalDpi xmlns:a14="http://schemas.microsoft.com/office/drawing/2010/main" val="0"/>
              </a:ext>
            </a:extLst>
          </a:blip>
          <a:srcRect/>
          <a:stretch>
            <a:fillRect/>
          </a:stretch>
        </p:blipFill>
        <p:spPr bwMode="auto">
          <a:xfrm>
            <a:off x="4914689" y="4448668"/>
            <a:ext cx="297125" cy="256376"/>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descr="Resultado de imagen de entega documentos viector&quot;">
            <a:extLst>
              <a:ext uri="{FF2B5EF4-FFF2-40B4-BE49-F238E27FC236}">
                <a16:creationId xmlns:a16="http://schemas.microsoft.com/office/drawing/2014/main" id="{592BD343-85D1-4F62-B709-9729D10C73DD}"/>
              </a:ext>
            </a:extLst>
          </p:cNvPr>
          <p:cNvPicPr>
            <a:picLocks noChangeAspect="1" noChangeArrowheads="1"/>
          </p:cNvPicPr>
          <p:nvPr/>
        </p:nvPicPr>
        <p:blipFill>
          <a:blip r:embed="rId14" cstate="hqprint">
            <a:extLst>
              <a:ext uri="{28A0092B-C50C-407E-A947-70E740481C1C}">
                <a14:useLocalDpi xmlns:a14="http://schemas.microsoft.com/office/drawing/2010/main" val="0"/>
              </a:ext>
            </a:extLst>
          </a:blip>
          <a:srcRect/>
          <a:stretch>
            <a:fillRect/>
          </a:stretch>
        </p:blipFill>
        <p:spPr bwMode="auto">
          <a:xfrm>
            <a:off x="5154658" y="4212776"/>
            <a:ext cx="297125" cy="256376"/>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2" descr="Resultado de imagen de entega documentos viector&quot;">
            <a:extLst>
              <a:ext uri="{FF2B5EF4-FFF2-40B4-BE49-F238E27FC236}">
                <a16:creationId xmlns:a16="http://schemas.microsoft.com/office/drawing/2014/main" id="{592BD343-85D1-4F62-B709-9729D10C73DD}"/>
              </a:ext>
            </a:extLst>
          </p:cNvPr>
          <p:cNvPicPr>
            <a:picLocks noChangeAspect="1" noChangeArrowheads="1"/>
          </p:cNvPicPr>
          <p:nvPr/>
        </p:nvPicPr>
        <p:blipFill>
          <a:blip r:embed="rId14" cstate="hqprint">
            <a:extLst>
              <a:ext uri="{28A0092B-C50C-407E-A947-70E740481C1C}">
                <a14:useLocalDpi xmlns:a14="http://schemas.microsoft.com/office/drawing/2010/main" val="0"/>
              </a:ext>
            </a:extLst>
          </a:blip>
          <a:srcRect/>
          <a:stretch>
            <a:fillRect/>
          </a:stretch>
        </p:blipFill>
        <p:spPr bwMode="auto">
          <a:xfrm>
            <a:off x="5228635" y="4464809"/>
            <a:ext cx="297125" cy="256376"/>
          </a:xfrm>
          <a:prstGeom prst="rect">
            <a:avLst/>
          </a:prstGeom>
          <a:noFill/>
          <a:extLst>
            <a:ext uri="{909E8E84-426E-40DD-AFC4-6F175D3DCCD1}">
              <a14:hiddenFill xmlns:a14="http://schemas.microsoft.com/office/drawing/2010/main">
                <a:solidFill>
                  <a:srgbClr val="FFFFFF"/>
                </a:solidFill>
              </a14:hiddenFill>
            </a:ext>
          </a:extLst>
        </p:spPr>
      </p:pic>
      <p:pic>
        <p:nvPicPr>
          <p:cNvPr id="92" name="Imagen 91">
            <a:extLst>
              <a:ext uri="{FF2B5EF4-FFF2-40B4-BE49-F238E27FC236}">
                <a16:creationId xmlns:a16="http://schemas.microsoft.com/office/drawing/2014/main" id="{61824005-6BE2-4652-8974-FAC2F0EAB5B0}"/>
              </a:ext>
            </a:extLst>
          </p:cNvPr>
          <p:cNvPicPr>
            <a:picLocks noChangeAspect="1"/>
          </p:cNvPicPr>
          <p:nvPr/>
        </p:nvPicPr>
        <p:blipFill>
          <a:blip r:embed="rId10"/>
          <a:stretch>
            <a:fillRect/>
          </a:stretch>
        </p:blipFill>
        <p:spPr>
          <a:xfrm>
            <a:off x="7428349" y="4035823"/>
            <a:ext cx="449823" cy="477639"/>
          </a:xfrm>
          <a:prstGeom prst="roundRect">
            <a:avLst>
              <a:gd name="adj" fmla="val 8594"/>
            </a:avLst>
          </a:prstGeom>
          <a:solidFill>
            <a:schemeClr val="accent2">
              <a:lumMod val="75000"/>
            </a:schemeClr>
          </a:solidFill>
          <a:ln>
            <a:noFill/>
          </a:ln>
          <a:effectLst>
            <a:reflection blurRad="12700" stA="38000" endPos="28000" dist="5000" dir="5400000" sy="-100000" algn="bl" rotWithShape="0"/>
          </a:effectLst>
        </p:spPr>
      </p:pic>
      <p:sp>
        <p:nvSpPr>
          <p:cNvPr id="125" name="Rectángulo 124">
            <a:extLst>
              <a:ext uri="{FF2B5EF4-FFF2-40B4-BE49-F238E27FC236}">
                <a16:creationId xmlns:a16="http://schemas.microsoft.com/office/drawing/2014/main" id="{BBBB91F2-7B51-4355-9420-957B46AC4162}"/>
              </a:ext>
            </a:extLst>
          </p:cNvPr>
          <p:cNvSpPr/>
          <p:nvPr/>
        </p:nvSpPr>
        <p:spPr>
          <a:xfrm>
            <a:off x="0" y="6554311"/>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r" defTabSz="914400">
              <a:defRPr/>
            </a:pPr>
            <a:r>
              <a:rPr lang="es-ES">
                <a:solidFill>
                  <a:srgbClr val="A9A8A9"/>
                </a:solidFill>
              </a:rPr>
              <a:t>Sociedad de Activos Especiales</a:t>
            </a:r>
            <a:endParaRPr lang="es-ES" dirty="0">
              <a:solidFill>
                <a:srgbClr val="A9A8A9"/>
              </a:solidFill>
            </a:endParaRPr>
          </a:p>
        </p:txBody>
      </p:sp>
      <p:sp>
        <p:nvSpPr>
          <p:cNvPr id="17" name="Rectángulo 16">
            <a:extLst>
              <a:ext uri="{FF2B5EF4-FFF2-40B4-BE49-F238E27FC236}">
                <a16:creationId xmlns:a16="http://schemas.microsoft.com/office/drawing/2014/main" id="{554C99B1-FC96-4A5B-929E-8AB35F5CA8E5}"/>
              </a:ext>
            </a:extLst>
          </p:cNvPr>
          <p:cNvSpPr/>
          <p:nvPr/>
        </p:nvSpPr>
        <p:spPr>
          <a:xfrm>
            <a:off x="253644" y="6135850"/>
            <a:ext cx="553605" cy="3981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27" name="Rectángulo 126">
            <a:extLst>
              <a:ext uri="{FF2B5EF4-FFF2-40B4-BE49-F238E27FC236}">
                <a16:creationId xmlns:a16="http://schemas.microsoft.com/office/drawing/2014/main" id="{BE330CF4-9AB2-48E2-B329-2DF885BA0D47}"/>
              </a:ext>
            </a:extLst>
          </p:cNvPr>
          <p:cNvSpPr/>
          <p:nvPr/>
        </p:nvSpPr>
        <p:spPr>
          <a:xfrm>
            <a:off x="135782" y="4723768"/>
            <a:ext cx="3358467" cy="1846659"/>
          </a:xfrm>
          <a:prstGeom prst="rect">
            <a:avLst/>
          </a:prstGeom>
        </p:spPr>
        <p:txBody>
          <a:bodyPr wrap="square">
            <a:spAutoFit/>
          </a:bodyPr>
          <a:lstStyle/>
          <a:p>
            <a:pPr algn="just"/>
            <a:r>
              <a:rPr lang="es-ES" sz="1400" i="1" dirty="0">
                <a:latin typeface="Lato Bold"/>
              </a:rPr>
              <a:t>***El inicio del contrato estará limitado a la adjudicación del portafolio de bienes objeto del proceso de Venta Masiva, así las cosas, se suscribirá un precontrato condicionado, y  el acta de inicio se suscribirá un día hábil después de la fecha de suscripción del CGA.***</a:t>
            </a:r>
          </a:p>
          <a:p>
            <a:pPr algn="ctr"/>
            <a:endParaRPr lang="es-ES" sz="1600" i="1" dirty="0"/>
          </a:p>
        </p:txBody>
      </p:sp>
      <p:sp>
        <p:nvSpPr>
          <p:cNvPr id="58" name="CuadroTexto 57">
            <a:extLst>
              <a:ext uri="{FF2B5EF4-FFF2-40B4-BE49-F238E27FC236}">
                <a16:creationId xmlns:a16="http://schemas.microsoft.com/office/drawing/2014/main" id="{F366D890-6153-43DA-AE1A-08FAF02A7DDA}"/>
              </a:ext>
            </a:extLst>
          </p:cNvPr>
          <p:cNvSpPr txBox="1"/>
          <p:nvPr/>
        </p:nvSpPr>
        <p:spPr>
          <a:xfrm>
            <a:off x="1506569" y="165441"/>
            <a:ext cx="7460315" cy="707886"/>
          </a:xfrm>
          <a:prstGeom prst="rect">
            <a:avLst/>
          </a:prstGeom>
          <a:noFill/>
        </p:spPr>
        <p:txBody>
          <a:bodyPr wrap="square" rtlCol="0">
            <a:spAutoFit/>
          </a:bodyPr>
          <a:lstStyle/>
          <a:p>
            <a:pPr lvl="0" algn="ctr" defTabSz="457200">
              <a:defRPr/>
            </a:pPr>
            <a:r>
              <a:rPr lang="es-CO" altLang="es-CO" sz="2000" b="1" dirty="0">
                <a:solidFill>
                  <a:srgbClr val="000A8B"/>
                </a:solidFill>
                <a:effectLst>
                  <a:outerShdw blurRad="38100" dist="38100" dir="2700000" algn="tl">
                    <a:srgbClr val="000000">
                      <a:alpha val="43137"/>
                    </a:srgbClr>
                  </a:outerShdw>
                </a:effectLst>
                <a:latin typeface="Lato Bold"/>
              </a:rPr>
              <a:t>CONTRATACIÓN TRANSFERENCIA DE INMUEBLES  </a:t>
            </a:r>
          </a:p>
          <a:p>
            <a:pPr lvl="0" algn="ctr" defTabSz="457200">
              <a:defRPr/>
            </a:pPr>
            <a:r>
              <a:rPr lang="es-CO" altLang="es-CO" sz="2000" b="1" dirty="0">
                <a:solidFill>
                  <a:srgbClr val="000A8B"/>
                </a:solidFill>
                <a:effectLst>
                  <a:outerShdw blurRad="38100" dist="38100" dir="2700000" algn="tl">
                    <a:srgbClr val="000000">
                      <a:alpha val="43137"/>
                    </a:srgbClr>
                  </a:outerShdw>
                </a:effectLst>
                <a:latin typeface="Lato Bold"/>
              </a:rPr>
              <a:t>VENTA MASIVA</a:t>
            </a:r>
            <a:endParaRPr lang="es-CO" sz="2000" b="1" dirty="0">
              <a:solidFill>
                <a:srgbClr val="000A8B"/>
              </a:solidFill>
              <a:effectLst>
                <a:outerShdw blurRad="38100" dist="38100" dir="2700000" algn="tl">
                  <a:srgbClr val="000000">
                    <a:alpha val="43137"/>
                  </a:srgbClr>
                </a:outerShdw>
              </a:effectLst>
              <a:latin typeface="Lato Bold"/>
            </a:endParaRPr>
          </a:p>
        </p:txBody>
      </p:sp>
    </p:spTree>
    <p:extLst>
      <p:ext uri="{BB962C8B-B14F-4D97-AF65-F5344CB8AC3E}">
        <p14:creationId xmlns:p14="http://schemas.microsoft.com/office/powerpoint/2010/main" val="224727859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uadroTexto 28">
            <a:extLst>
              <a:ext uri="{FF2B5EF4-FFF2-40B4-BE49-F238E27FC236}">
                <a16:creationId xmlns:a16="http://schemas.microsoft.com/office/drawing/2014/main" id="{29FE291B-C82E-4A43-9CDA-DFD6D5B188D3}"/>
              </a:ext>
            </a:extLst>
          </p:cNvPr>
          <p:cNvSpPr txBox="1"/>
          <p:nvPr/>
        </p:nvSpPr>
        <p:spPr>
          <a:xfrm>
            <a:off x="1261695" y="1103017"/>
            <a:ext cx="9519447"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400" b="1" i="1" u="none" strike="noStrike" kern="1200" cap="none" spc="0" normalizeH="0" baseline="0" noProof="0" dirty="0">
                <a:ln>
                  <a:noFill/>
                </a:ln>
                <a:solidFill>
                  <a:srgbClr val="4F81BD">
                    <a:lumMod val="75000"/>
                  </a:srgbClr>
                </a:solidFill>
                <a:effectLst/>
                <a:uLnTx/>
                <a:uFillTx/>
                <a:latin typeface="Calibri"/>
                <a:ea typeface="+mn-ea"/>
                <a:cs typeface="+mn-cs"/>
              </a:rPr>
              <a:t>Proyección M</a:t>
            </a:r>
            <a:r>
              <a:rPr kumimoji="0" lang="es-CO" sz="2400" b="1" i="1" u="none" strike="noStrike" kern="1200" cap="none" spc="0" normalizeH="0" baseline="0" noProof="0" dirty="0">
                <a:ln>
                  <a:noFill/>
                </a:ln>
                <a:solidFill>
                  <a:srgbClr val="4F81BD">
                    <a:lumMod val="75000"/>
                  </a:srgbClr>
                </a:solidFill>
                <a:effectLst/>
                <a:uLnTx/>
                <a:uFillTx/>
                <a:latin typeface="Calibri"/>
                <a:ea typeface="+mn-ea"/>
                <a:cs typeface="+mn-cs"/>
              </a:rPr>
              <a:t>etodología de trabajo en semanas</a:t>
            </a:r>
            <a:endParaRPr kumimoji="0" lang="es-CO" sz="2400" b="0" i="1" u="none" strike="noStrike" kern="1200" cap="none" spc="0" normalizeH="0" baseline="0" noProof="0" dirty="0">
              <a:ln>
                <a:noFill/>
              </a:ln>
              <a:solidFill>
                <a:srgbClr val="4F81BD">
                  <a:lumMod val="75000"/>
                </a:srgbClr>
              </a:solidFill>
              <a:effectLst/>
              <a:uLnTx/>
              <a:uFillTx/>
              <a:latin typeface="Calibri"/>
              <a:ea typeface="+mn-ea"/>
              <a:cs typeface="+mn-cs"/>
            </a:endParaRPr>
          </a:p>
        </p:txBody>
      </p:sp>
      <p:sp>
        <p:nvSpPr>
          <p:cNvPr id="8" name="CuadroTexto 7">
            <a:extLst>
              <a:ext uri="{FF2B5EF4-FFF2-40B4-BE49-F238E27FC236}">
                <a16:creationId xmlns:a16="http://schemas.microsoft.com/office/drawing/2014/main" id="{00E56A64-942D-4082-8FBA-0C7876EA3338}"/>
              </a:ext>
            </a:extLst>
          </p:cNvPr>
          <p:cNvSpPr txBox="1">
            <a:spLocks noChangeArrowheads="1"/>
          </p:cNvSpPr>
          <p:nvPr/>
        </p:nvSpPr>
        <p:spPr bwMode="auto">
          <a:xfrm>
            <a:off x="7235825" y="6519863"/>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grpSp>
        <p:nvGrpSpPr>
          <p:cNvPr id="26" name="Google Shape;4799;p60">
            <a:extLst>
              <a:ext uri="{FF2B5EF4-FFF2-40B4-BE49-F238E27FC236}">
                <a16:creationId xmlns:a16="http://schemas.microsoft.com/office/drawing/2014/main" id="{9C1CA6E1-C160-4340-A09C-CBCBF7092161}"/>
              </a:ext>
            </a:extLst>
          </p:cNvPr>
          <p:cNvGrpSpPr/>
          <p:nvPr/>
        </p:nvGrpSpPr>
        <p:grpSpPr>
          <a:xfrm>
            <a:off x="3135325" y="3215051"/>
            <a:ext cx="347715" cy="351155"/>
            <a:chOff x="-59100700" y="1911950"/>
            <a:chExt cx="315875" cy="319000"/>
          </a:xfrm>
          <a:solidFill>
            <a:schemeClr val="bg1"/>
          </a:solidFill>
        </p:grpSpPr>
        <p:sp>
          <p:nvSpPr>
            <p:cNvPr id="27" name="Google Shape;4800;p60">
              <a:extLst>
                <a:ext uri="{FF2B5EF4-FFF2-40B4-BE49-F238E27FC236}">
                  <a16:creationId xmlns:a16="http://schemas.microsoft.com/office/drawing/2014/main" id="{2DFF3C1D-DD8D-4C2B-942F-0F913612D1DB}"/>
                </a:ext>
              </a:extLst>
            </p:cNvPr>
            <p:cNvSpPr/>
            <p:nvPr/>
          </p:nvSpPr>
          <p:spPr>
            <a:xfrm>
              <a:off x="-59015625" y="19938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Google Shape;4801;p60">
              <a:extLst>
                <a:ext uri="{FF2B5EF4-FFF2-40B4-BE49-F238E27FC236}">
                  <a16:creationId xmlns:a16="http://schemas.microsoft.com/office/drawing/2014/main" id="{200DCACA-A2B7-4BEB-B1D7-2B2AA4824827}"/>
                </a:ext>
              </a:extLst>
            </p:cNvPr>
            <p:cNvSpPr/>
            <p:nvPr/>
          </p:nvSpPr>
          <p:spPr>
            <a:xfrm>
              <a:off x="-58954200" y="19938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Google Shape;4802;p60">
              <a:extLst>
                <a:ext uri="{FF2B5EF4-FFF2-40B4-BE49-F238E27FC236}">
                  <a16:creationId xmlns:a16="http://schemas.microsoft.com/office/drawing/2014/main" id="{771E188C-E175-4E0E-8364-387CEB475B23}"/>
                </a:ext>
              </a:extLst>
            </p:cNvPr>
            <p:cNvSpPr/>
            <p:nvPr/>
          </p:nvSpPr>
          <p:spPr>
            <a:xfrm>
              <a:off x="-58891975" y="19938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Google Shape;4803;p60">
              <a:extLst>
                <a:ext uri="{FF2B5EF4-FFF2-40B4-BE49-F238E27FC236}">
                  <a16:creationId xmlns:a16="http://schemas.microsoft.com/office/drawing/2014/main" id="{EA7BEF41-9B78-4119-B852-AE245C059894}"/>
                </a:ext>
              </a:extLst>
            </p:cNvPr>
            <p:cNvSpPr/>
            <p:nvPr/>
          </p:nvSpPr>
          <p:spPr>
            <a:xfrm>
              <a:off x="-59015625" y="2034825"/>
              <a:ext cx="20500" cy="21275"/>
            </a:xfrm>
            <a:custGeom>
              <a:avLst/>
              <a:gdLst/>
              <a:ahLst/>
              <a:cxnLst/>
              <a:rect l="l" t="t" r="r" b="b"/>
              <a:pathLst>
                <a:path w="820" h="851" extrusionOk="0">
                  <a:moveTo>
                    <a:pt x="189" y="0"/>
                  </a:moveTo>
                  <a:cubicBezTo>
                    <a:pt x="63" y="0"/>
                    <a:pt x="0" y="95"/>
                    <a:pt x="0" y="221"/>
                  </a:cubicBezTo>
                  <a:lnTo>
                    <a:pt x="0" y="630"/>
                  </a:lnTo>
                  <a:cubicBezTo>
                    <a:pt x="0" y="756"/>
                    <a:pt x="95" y="851"/>
                    <a:pt x="189" y="851"/>
                  </a:cubicBezTo>
                  <a:lnTo>
                    <a:pt x="630" y="851"/>
                  </a:lnTo>
                  <a:cubicBezTo>
                    <a:pt x="725" y="851"/>
                    <a:pt x="820" y="756"/>
                    <a:pt x="820" y="630"/>
                  </a:cubicBezTo>
                  <a:lnTo>
                    <a:pt x="820" y="221"/>
                  </a:lnTo>
                  <a:cubicBezTo>
                    <a:pt x="820" y="95"/>
                    <a:pt x="725" y="0"/>
                    <a:pt x="630" y="0"/>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Google Shape;4804;p60">
              <a:extLst>
                <a:ext uri="{FF2B5EF4-FFF2-40B4-BE49-F238E27FC236}">
                  <a16:creationId xmlns:a16="http://schemas.microsoft.com/office/drawing/2014/main" id="{CD8DDAD7-CCE3-41C4-8B64-851198E721CA}"/>
                </a:ext>
              </a:extLst>
            </p:cNvPr>
            <p:cNvSpPr/>
            <p:nvPr/>
          </p:nvSpPr>
          <p:spPr>
            <a:xfrm>
              <a:off x="-58954200" y="2034825"/>
              <a:ext cx="21300" cy="21275"/>
            </a:xfrm>
            <a:custGeom>
              <a:avLst/>
              <a:gdLst/>
              <a:ahLst/>
              <a:cxnLst/>
              <a:rect l="l" t="t" r="r" b="b"/>
              <a:pathLst>
                <a:path w="852" h="851" extrusionOk="0">
                  <a:moveTo>
                    <a:pt x="221" y="0"/>
                  </a:moveTo>
                  <a:cubicBezTo>
                    <a:pt x="95" y="0"/>
                    <a:pt x="1" y="95"/>
                    <a:pt x="1" y="221"/>
                  </a:cubicBezTo>
                  <a:lnTo>
                    <a:pt x="1" y="630"/>
                  </a:lnTo>
                  <a:cubicBezTo>
                    <a:pt x="1" y="756"/>
                    <a:pt x="127" y="851"/>
                    <a:pt x="221" y="851"/>
                  </a:cubicBezTo>
                  <a:lnTo>
                    <a:pt x="631" y="851"/>
                  </a:lnTo>
                  <a:cubicBezTo>
                    <a:pt x="757" y="851"/>
                    <a:pt x="851" y="756"/>
                    <a:pt x="851" y="630"/>
                  </a:cubicBezTo>
                  <a:lnTo>
                    <a:pt x="851" y="221"/>
                  </a:lnTo>
                  <a:cubicBezTo>
                    <a:pt x="851" y="95"/>
                    <a:pt x="757" y="0"/>
                    <a:pt x="631" y="0"/>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Google Shape;4805;p60">
              <a:extLst>
                <a:ext uri="{FF2B5EF4-FFF2-40B4-BE49-F238E27FC236}">
                  <a16:creationId xmlns:a16="http://schemas.microsoft.com/office/drawing/2014/main" id="{F51A850F-7D43-47B5-A5D2-6B04B0A0003D}"/>
                </a:ext>
              </a:extLst>
            </p:cNvPr>
            <p:cNvSpPr/>
            <p:nvPr/>
          </p:nvSpPr>
          <p:spPr>
            <a:xfrm>
              <a:off x="-58891975" y="2034825"/>
              <a:ext cx="21300" cy="21275"/>
            </a:xfrm>
            <a:custGeom>
              <a:avLst/>
              <a:gdLst/>
              <a:ahLst/>
              <a:cxnLst/>
              <a:rect l="l" t="t" r="r" b="b"/>
              <a:pathLst>
                <a:path w="852" h="851" extrusionOk="0">
                  <a:moveTo>
                    <a:pt x="190" y="0"/>
                  </a:moveTo>
                  <a:cubicBezTo>
                    <a:pt x="95" y="0"/>
                    <a:pt x="1" y="95"/>
                    <a:pt x="1" y="221"/>
                  </a:cubicBezTo>
                  <a:lnTo>
                    <a:pt x="1" y="630"/>
                  </a:lnTo>
                  <a:cubicBezTo>
                    <a:pt x="1" y="756"/>
                    <a:pt x="127" y="851"/>
                    <a:pt x="190" y="851"/>
                  </a:cubicBezTo>
                  <a:lnTo>
                    <a:pt x="631" y="851"/>
                  </a:lnTo>
                  <a:cubicBezTo>
                    <a:pt x="757" y="851"/>
                    <a:pt x="851" y="756"/>
                    <a:pt x="851" y="630"/>
                  </a:cubicBezTo>
                  <a:lnTo>
                    <a:pt x="851" y="221"/>
                  </a:lnTo>
                  <a:cubicBezTo>
                    <a:pt x="851" y="95"/>
                    <a:pt x="757" y="0"/>
                    <a:pt x="631" y="0"/>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Google Shape;4806;p60">
              <a:extLst>
                <a:ext uri="{FF2B5EF4-FFF2-40B4-BE49-F238E27FC236}">
                  <a16:creationId xmlns:a16="http://schemas.microsoft.com/office/drawing/2014/main" id="{CD3EAAA4-534A-4B2D-A0FB-66177719E058}"/>
                </a:ext>
              </a:extLst>
            </p:cNvPr>
            <p:cNvSpPr/>
            <p:nvPr/>
          </p:nvSpPr>
          <p:spPr>
            <a:xfrm>
              <a:off x="-59015625" y="20765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Google Shape;4807;p60">
              <a:extLst>
                <a:ext uri="{FF2B5EF4-FFF2-40B4-BE49-F238E27FC236}">
                  <a16:creationId xmlns:a16="http://schemas.microsoft.com/office/drawing/2014/main" id="{E58B1ED5-ABFB-40D6-9B5F-F090E8C5210A}"/>
                </a:ext>
              </a:extLst>
            </p:cNvPr>
            <p:cNvSpPr/>
            <p:nvPr/>
          </p:nvSpPr>
          <p:spPr>
            <a:xfrm>
              <a:off x="-58954200" y="20765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Google Shape;4808;p60">
              <a:extLst>
                <a:ext uri="{FF2B5EF4-FFF2-40B4-BE49-F238E27FC236}">
                  <a16:creationId xmlns:a16="http://schemas.microsoft.com/office/drawing/2014/main" id="{11213449-3675-4E40-BE7C-9AE177020F1C}"/>
                </a:ext>
              </a:extLst>
            </p:cNvPr>
            <p:cNvSpPr/>
            <p:nvPr/>
          </p:nvSpPr>
          <p:spPr>
            <a:xfrm>
              <a:off x="-58891975" y="20765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9" name="Google Shape;4809;p60">
              <a:extLst>
                <a:ext uri="{FF2B5EF4-FFF2-40B4-BE49-F238E27FC236}">
                  <a16:creationId xmlns:a16="http://schemas.microsoft.com/office/drawing/2014/main" id="{5B42BE5E-8032-437C-8D22-401119313BE0}"/>
                </a:ext>
              </a:extLst>
            </p:cNvPr>
            <p:cNvSpPr/>
            <p:nvPr/>
          </p:nvSpPr>
          <p:spPr>
            <a:xfrm>
              <a:off x="-59100700" y="1911950"/>
              <a:ext cx="315875" cy="319000"/>
            </a:xfrm>
            <a:custGeom>
              <a:avLst/>
              <a:gdLst/>
              <a:ahLst/>
              <a:cxnLst/>
              <a:rect l="l" t="t" r="r" b="b"/>
              <a:pathLst>
                <a:path w="12635" h="12760" extrusionOk="0">
                  <a:moveTo>
                    <a:pt x="9169" y="788"/>
                  </a:moveTo>
                  <a:lnTo>
                    <a:pt x="9169" y="1607"/>
                  </a:lnTo>
                  <a:lnTo>
                    <a:pt x="3403" y="1607"/>
                  </a:lnTo>
                  <a:lnTo>
                    <a:pt x="3403" y="788"/>
                  </a:lnTo>
                  <a:close/>
                  <a:moveTo>
                    <a:pt x="1734" y="9074"/>
                  </a:moveTo>
                  <a:lnTo>
                    <a:pt x="1734" y="11815"/>
                  </a:lnTo>
                  <a:lnTo>
                    <a:pt x="788" y="11815"/>
                  </a:lnTo>
                  <a:lnTo>
                    <a:pt x="788" y="9074"/>
                  </a:lnTo>
                  <a:close/>
                  <a:moveTo>
                    <a:pt x="5861" y="9074"/>
                  </a:moveTo>
                  <a:lnTo>
                    <a:pt x="5861" y="11815"/>
                  </a:lnTo>
                  <a:lnTo>
                    <a:pt x="4223" y="11815"/>
                  </a:lnTo>
                  <a:lnTo>
                    <a:pt x="4223" y="9074"/>
                  </a:lnTo>
                  <a:close/>
                  <a:moveTo>
                    <a:pt x="8350" y="9074"/>
                  </a:moveTo>
                  <a:lnTo>
                    <a:pt x="8350" y="11815"/>
                  </a:lnTo>
                  <a:lnTo>
                    <a:pt x="6711" y="11815"/>
                  </a:lnTo>
                  <a:lnTo>
                    <a:pt x="6711" y="9074"/>
                  </a:lnTo>
                  <a:close/>
                  <a:moveTo>
                    <a:pt x="10051" y="2458"/>
                  </a:moveTo>
                  <a:lnTo>
                    <a:pt x="10051" y="11815"/>
                  </a:lnTo>
                  <a:lnTo>
                    <a:pt x="9169" y="11815"/>
                  </a:lnTo>
                  <a:lnTo>
                    <a:pt x="9169" y="8664"/>
                  </a:lnTo>
                  <a:cubicBezTo>
                    <a:pt x="9169" y="8444"/>
                    <a:pt x="8980" y="8223"/>
                    <a:pt x="8791" y="8223"/>
                  </a:cubicBezTo>
                  <a:lnTo>
                    <a:pt x="3813" y="8223"/>
                  </a:lnTo>
                  <a:cubicBezTo>
                    <a:pt x="3592" y="8223"/>
                    <a:pt x="3435" y="8444"/>
                    <a:pt x="3435" y="8664"/>
                  </a:cubicBezTo>
                  <a:lnTo>
                    <a:pt x="3435" y="11815"/>
                  </a:lnTo>
                  <a:lnTo>
                    <a:pt x="2616" y="11815"/>
                  </a:lnTo>
                  <a:lnTo>
                    <a:pt x="2616" y="2458"/>
                  </a:lnTo>
                  <a:close/>
                  <a:moveTo>
                    <a:pt x="11815" y="9074"/>
                  </a:moveTo>
                  <a:lnTo>
                    <a:pt x="11815" y="11815"/>
                  </a:lnTo>
                  <a:lnTo>
                    <a:pt x="10839" y="11815"/>
                  </a:lnTo>
                  <a:lnTo>
                    <a:pt x="10839" y="9074"/>
                  </a:lnTo>
                  <a:close/>
                  <a:moveTo>
                    <a:pt x="2994" y="0"/>
                  </a:moveTo>
                  <a:cubicBezTo>
                    <a:pt x="2773" y="0"/>
                    <a:pt x="2616" y="190"/>
                    <a:pt x="2616" y="410"/>
                  </a:cubicBezTo>
                  <a:lnTo>
                    <a:pt x="2616" y="1670"/>
                  </a:lnTo>
                  <a:lnTo>
                    <a:pt x="2206" y="1670"/>
                  </a:lnTo>
                  <a:cubicBezTo>
                    <a:pt x="1986" y="1670"/>
                    <a:pt x="1765" y="1859"/>
                    <a:pt x="1765" y="2080"/>
                  </a:cubicBezTo>
                  <a:lnTo>
                    <a:pt x="1765" y="8318"/>
                  </a:lnTo>
                  <a:lnTo>
                    <a:pt x="410" y="8318"/>
                  </a:lnTo>
                  <a:cubicBezTo>
                    <a:pt x="158" y="8318"/>
                    <a:pt x="1" y="8507"/>
                    <a:pt x="1" y="8727"/>
                  </a:cubicBezTo>
                  <a:lnTo>
                    <a:pt x="1" y="12319"/>
                  </a:lnTo>
                  <a:cubicBezTo>
                    <a:pt x="1" y="12571"/>
                    <a:pt x="190" y="12760"/>
                    <a:pt x="410" y="12760"/>
                  </a:cubicBezTo>
                  <a:lnTo>
                    <a:pt x="12256" y="12760"/>
                  </a:lnTo>
                  <a:cubicBezTo>
                    <a:pt x="12477" y="12760"/>
                    <a:pt x="12634" y="12571"/>
                    <a:pt x="12634" y="12319"/>
                  </a:cubicBezTo>
                  <a:lnTo>
                    <a:pt x="12634" y="8664"/>
                  </a:lnTo>
                  <a:cubicBezTo>
                    <a:pt x="12634" y="8444"/>
                    <a:pt x="12445" y="8223"/>
                    <a:pt x="12225" y="8223"/>
                  </a:cubicBezTo>
                  <a:lnTo>
                    <a:pt x="10839" y="8223"/>
                  </a:lnTo>
                  <a:lnTo>
                    <a:pt x="10839" y="2017"/>
                  </a:lnTo>
                  <a:cubicBezTo>
                    <a:pt x="10839" y="1765"/>
                    <a:pt x="10650" y="1576"/>
                    <a:pt x="10429" y="1576"/>
                  </a:cubicBezTo>
                  <a:lnTo>
                    <a:pt x="10019" y="1576"/>
                  </a:lnTo>
                  <a:lnTo>
                    <a:pt x="10019" y="410"/>
                  </a:lnTo>
                  <a:cubicBezTo>
                    <a:pt x="10019" y="158"/>
                    <a:pt x="9799" y="0"/>
                    <a:pt x="9610" y="0"/>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Rectángulo 22">
            <a:extLst>
              <a:ext uri="{FF2B5EF4-FFF2-40B4-BE49-F238E27FC236}">
                <a16:creationId xmlns:a16="http://schemas.microsoft.com/office/drawing/2014/main" id="{095BCE83-96B3-4DCB-A0D2-3F7DCB8F0101}"/>
              </a:ext>
            </a:extLst>
          </p:cNvPr>
          <p:cNvSpPr/>
          <p:nvPr/>
        </p:nvSpPr>
        <p:spPr>
          <a:xfrm>
            <a:off x="0" y="6540500"/>
            <a:ext cx="12187451" cy="31067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CuadroTexto 24">
            <a:extLst>
              <a:ext uri="{FF2B5EF4-FFF2-40B4-BE49-F238E27FC236}">
                <a16:creationId xmlns:a16="http://schemas.microsoft.com/office/drawing/2014/main" id="{AB18374B-D3A3-4107-B141-ECCF2894A22B}"/>
              </a:ext>
            </a:extLst>
          </p:cNvPr>
          <p:cNvSpPr txBox="1">
            <a:spLocks noChangeArrowheads="1"/>
          </p:cNvSpPr>
          <p:nvPr/>
        </p:nvSpPr>
        <p:spPr bwMode="auto">
          <a:xfrm>
            <a:off x="7609101" y="6566965"/>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pic>
        <p:nvPicPr>
          <p:cNvPr id="6" name="Imagen 5">
            <a:extLst>
              <a:ext uri="{FF2B5EF4-FFF2-40B4-BE49-F238E27FC236}">
                <a16:creationId xmlns:a16="http://schemas.microsoft.com/office/drawing/2014/main" id="{B0B733A5-A192-407D-9E5D-DEC443E4F472}"/>
              </a:ext>
            </a:extLst>
          </p:cNvPr>
          <p:cNvPicPr>
            <a:picLocks noChangeAspect="1"/>
          </p:cNvPicPr>
          <p:nvPr/>
        </p:nvPicPr>
        <p:blipFill rotWithShape="1">
          <a:blip r:embed="rId2"/>
          <a:srcRect t="21067"/>
          <a:stretch/>
        </p:blipFill>
        <p:spPr>
          <a:xfrm>
            <a:off x="339440" y="1627960"/>
            <a:ext cx="11496123" cy="3444704"/>
          </a:xfrm>
          <a:prstGeom prst="rect">
            <a:avLst/>
          </a:prstGeom>
        </p:spPr>
      </p:pic>
      <p:pic>
        <p:nvPicPr>
          <p:cNvPr id="4" name="Imagen 3">
            <a:extLst>
              <a:ext uri="{FF2B5EF4-FFF2-40B4-BE49-F238E27FC236}">
                <a16:creationId xmlns:a16="http://schemas.microsoft.com/office/drawing/2014/main" id="{FF5BF9D7-9F1F-4C0C-84AA-025D296D23F0}"/>
              </a:ext>
            </a:extLst>
          </p:cNvPr>
          <p:cNvPicPr>
            <a:picLocks noChangeAspect="1"/>
          </p:cNvPicPr>
          <p:nvPr/>
        </p:nvPicPr>
        <p:blipFill>
          <a:blip r:embed="rId3"/>
          <a:stretch>
            <a:fillRect/>
          </a:stretch>
        </p:blipFill>
        <p:spPr>
          <a:xfrm>
            <a:off x="3296592" y="5290018"/>
            <a:ext cx="5449654" cy="1136953"/>
          </a:xfrm>
          <a:prstGeom prst="rect">
            <a:avLst/>
          </a:prstGeom>
        </p:spPr>
      </p:pic>
      <p:sp>
        <p:nvSpPr>
          <p:cNvPr id="40" name="CuadroTexto 39">
            <a:extLst>
              <a:ext uri="{FF2B5EF4-FFF2-40B4-BE49-F238E27FC236}">
                <a16:creationId xmlns:a16="http://schemas.microsoft.com/office/drawing/2014/main" id="{B79F4912-7B9F-49DB-968D-089DD271060B}"/>
              </a:ext>
            </a:extLst>
          </p:cNvPr>
          <p:cNvSpPr txBox="1"/>
          <p:nvPr/>
        </p:nvSpPr>
        <p:spPr>
          <a:xfrm>
            <a:off x="1380253" y="205691"/>
            <a:ext cx="7460315" cy="707886"/>
          </a:xfrm>
          <a:prstGeom prst="rect">
            <a:avLst/>
          </a:prstGeom>
          <a:noFill/>
        </p:spPr>
        <p:txBody>
          <a:bodyPr wrap="square" rtlCol="0">
            <a:spAutoFit/>
          </a:bodyPr>
          <a:lstStyle/>
          <a:p>
            <a:pPr lvl="0" algn="ctr" defTabSz="457200">
              <a:defRPr/>
            </a:pPr>
            <a:r>
              <a:rPr lang="es-CO" altLang="es-CO" sz="2000" b="1" dirty="0">
                <a:solidFill>
                  <a:srgbClr val="000A8B"/>
                </a:solidFill>
                <a:effectLst>
                  <a:outerShdw blurRad="38100" dist="38100" dir="2700000" algn="tl">
                    <a:srgbClr val="000000">
                      <a:alpha val="43137"/>
                    </a:srgbClr>
                  </a:outerShdw>
                </a:effectLst>
                <a:latin typeface="Lato Bold"/>
              </a:rPr>
              <a:t>CONTRATACIÓN TRANSFERENCIA DE INMUEBLES </a:t>
            </a:r>
          </a:p>
          <a:p>
            <a:pPr lvl="0" algn="ctr" defTabSz="457200">
              <a:defRPr/>
            </a:pPr>
            <a:r>
              <a:rPr lang="es-CO" altLang="es-CO" sz="2000" b="1" dirty="0">
                <a:solidFill>
                  <a:srgbClr val="000A8B"/>
                </a:solidFill>
                <a:effectLst>
                  <a:outerShdw blurRad="38100" dist="38100" dir="2700000" algn="tl">
                    <a:srgbClr val="000000">
                      <a:alpha val="43137"/>
                    </a:srgbClr>
                  </a:outerShdw>
                </a:effectLst>
                <a:latin typeface="Lato Bold"/>
              </a:rPr>
              <a:t>VENTA MASIVA</a:t>
            </a:r>
            <a:endParaRPr lang="es-CO" sz="2000" b="1" dirty="0">
              <a:solidFill>
                <a:srgbClr val="000A8B"/>
              </a:solidFill>
              <a:effectLst>
                <a:outerShdw blurRad="38100" dist="38100" dir="2700000" algn="tl">
                  <a:srgbClr val="000000">
                    <a:alpha val="43137"/>
                  </a:srgbClr>
                </a:outerShdw>
              </a:effectLst>
              <a:latin typeface="Lato Bold"/>
            </a:endParaRPr>
          </a:p>
        </p:txBody>
      </p:sp>
      <p:pic>
        <p:nvPicPr>
          <p:cNvPr id="41" name="Imagen 40">
            <a:extLst>
              <a:ext uri="{FF2B5EF4-FFF2-40B4-BE49-F238E27FC236}">
                <a16:creationId xmlns:a16="http://schemas.microsoft.com/office/drawing/2014/main" id="{97E9AE8B-8708-438E-9EEF-F8A75E102C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88916" y="-4208"/>
            <a:ext cx="2903084" cy="498801"/>
          </a:xfrm>
          <a:prstGeom prst="rect">
            <a:avLst/>
          </a:prstGeom>
        </p:spPr>
      </p:pic>
      <p:pic>
        <p:nvPicPr>
          <p:cNvPr id="42" name="Imagen 41">
            <a:extLst>
              <a:ext uri="{FF2B5EF4-FFF2-40B4-BE49-F238E27FC236}">
                <a16:creationId xmlns:a16="http://schemas.microsoft.com/office/drawing/2014/main" id="{358A1922-3A93-4C11-8C50-3C418BD8CE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380253" cy="599932"/>
          </a:xfrm>
          <a:prstGeom prst="rect">
            <a:avLst/>
          </a:prstGeom>
        </p:spPr>
      </p:pic>
    </p:spTree>
    <p:extLst>
      <p:ext uri="{BB962C8B-B14F-4D97-AF65-F5344CB8AC3E}">
        <p14:creationId xmlns:p14="http://schemas.microsoft.com/office/powerpoint/2010/main" val="26554542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49"/>
          <p:cNvSpPr>
            <a:spLocks/>
          </p:cNvSpPr>
          <p:nvPr/>
        </p:nvSpPr>
        <p:spPr bwMode="auto">
          <a:xfrm rot="18900000">
            <a:off x="4592915" y="4055823"/>
            <a:ext cx="567042" cy="375163"/>
          </a:xfrm>
          <a:custGeom>
            <a:avLst/>
            <a:gdLst>
              <a:gd name="T0" fmla="*/ 36 w 594"/>
              <a:gd name="T1" fmla="*/ 393 h 393"/>
              <a:gd name="T2" fmla="*/ 594 w 594"/>
              <a:gd name="T3" fmla="*/ 331 h 393"/>
              <a:gd name="T4" fmla="*/ 407 w 594"/>
              <a:gd name="T5" fmla="*/ 80 h 393"/>
              <a:gd name="T6" fmla="*/ 152 w 594"/>
              <a:gd name="T7" fmla="*/ 0 h 393"/>
              <a:gd name="T8" fmla="*/ 0 w 594"/>
              <a:gd name="T9" fmla="*/ 42 h 393"/>
              <a:gd name="T10" fmla="*/ 0 w 594"/>
              <a:gd name="T11" fmla="*/ 246 h 393"/>
              <a:gd name="T12" fmla="*/ 36 w 594"/>
              <a:gd name="T13" fmla="*/ 393 h 393"/>
            </a:gdLst>
            <a:ahLst/>
            <a:cxnLst>
              <a:cxn ang="0">
                <a:pos x="T0" y="T1"/>
              </a:cxn>
              <a:cxn ang="0">
                <a:pos x="T2" y="T3"/>
              </a:cxn>
              <a:cxn ang="0">
                <a:pos x="T4" y="T5"/>
              </a:cxn>
              <a:cxn ang="0">
                <a:pos x="T6" y="T7"/>
              </a:cxn>
              <a:cxn ang="0">
                <a:pos x="T8" y="T9"/>
              </a:cxn>
              <a:cxn ang="0">
                <a:pos x="T10" y="T11"/>
              </a:cxn>
              <a:cxn ang="0">
                <a:pos x="T12" y="T13"/>
              </a:cxn>
            </a:cxnLst>
            <a:rect l="0" t="0" r="r" b="b"/>
            <a:pathLst>
              <a:path w="594" h="393">
                <a:moveTo>
                  <a:pt x="36" y="393"/>
                </a:moveTo>
                <a:lnTo>
                  <a:pt x="594" y="331"/>
                </a:lnTo>
                <a:lnTo>
                  <a:pt x="407" y="80"/>
                </a:lnTo>
                <a:lnTo>
                  <a:pt x="152" y="0"/>
                </a:lnTo>
                <a:lnTo>
                  <a:pt x="0" y="42"/>
                </a:lnTo>
                <a:lnTo>
                  <a:pt x="0" y="246"/>
                </a:lnTo>
                <a:lnTo>
                  <a:pt x="36" y="39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cs typeface="+mn-cs"/>
            </a:endParaRPr>
          </a:p>
        </p:txBody>
      </p:sp>
      <p:sp>
        <p:nvSpPr>
          <p:cNvPr id="10" name="Freeform 51"/>
          <p:cNvSpPr>
            <a:spLocks/>
          </p:cNvSpPr>
          <p:nvPr/>
        </p:nvSpPr>
        <p:spPr bwMode="auto">
          <a:xfrm rot="18900000">
            <a:off x="5528703" y="4548377"/>
            <a:ext cx="738872" cy="539357"/>
          </a:xfrm>
          <a:custGeom>
            <a:avLst/>
            <a:gdLst>
              <a:gd name="T0" fmla="*/ 6 w 327"/>
              <a:gd name="T1" fmla="*/ 23 h 239"/>
              <a:gd name="T2" fmla="*/ 327 w 327"/>
              <a:gd name="T3" fmla="*/ 0 h 239"/>
              <a:gd name="T4" fmla="*/ 249 w 327"/>
              <a:gd name="T5" fmla="*/ 160 h 239"/>
              <a:gd name="T6" fmla="*/ 108 w 327"/>
              <a:gd name="T7" fmla="*/ 239 h 239"/>
              <a:gd name="T8" fmla="*/ 1 w 327"/>
              <a:gd name="T9" fmla="*/ 152 h 239"/>
              <a:gd name="T10" fmla="*/ 6 w 327"/>
              <a:gd name="T11" fmla="*/ 23 h 239"/>
            </a:gdLst>
            <a:ahLst/>
            <a:cxnLst>
              <a:cxn ang="0">
                <a:pos x="T0" y="T1"/>
              </a:cxn>
              <a:cxn ang="0">
                <a:pos x="T2" y="T3"/>
              </a:cxn>
              <a:cxn ang="0">
                <a:pos x="T4" y="T5"/>
              </a:cxn>
              <a:cxn ang="0">
                <a:pos x="T6" y="T7"/>
              </a:cxn>
              <a:cxn ang="0">
                <a:pos x="T8" y="T9"/>
              </a:cxn>
              <a:cxn ang="0">
                <a:pos x="T10" y="T11"/>
              </a:cxn>
            </a:cxnLst>
            <a:rect l="0" t="0" r="r" b="b"/>
            <a:pathLst>
              <a:path w="327" h="239">
                <a:moveTo>
                  <a:pt x="6" y="23"/>
                </a:moveTo>
                <a:cubicBezTo>
                  <a:pt x="327" y="0"/>
                  <a:pt x="327" y="0"/>
                  <a:pt x="327" y="0"/>
                </a:cubicBezTo>
                <a:cubicBezTo>
                  <a:pt x="249" y="160"/>
                  <a:pt x="249" y="160"/>
                  <a:pt x="249" y="160"/>
                </a:cubicBezTo>
                <a:cubicBezTo>
                  <a:pt x="249" y="160"/>
                  <a:pt x="113" y="239"/>
                  <a:pt x="108" y="239"/>
                </a:cubicBezTo>
                <a:cubicBezTo>
                  <a:pt x="103" y="238"/>
                  <a:pt x="3" y="152"/>
                  <a:pt x="1" y="152"/>
                </a:cubicBezTo>
                <a:cubicBezTo>
                  <a:pt x="0" y="151"/>
                  <a:pt x="6" y="23"/>
                  <a:pt x="6" y="23"/>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cs typeface="+mn-cs"/>
            </a:endParaRPr>
          </a:p>
        </p:txBody>
      </p:sp>
      <p:sp>
        <p:nvSpPr>
          <p:cNvPr id="12" name="Freeform 53"/>
          <p:cNvSpPr>
            <a:spLocks/>
          </p:cNvSpPr>
          <p:nvPr/>
        </p:nvSpPr>
        <p:spPr bwMode="auto">
          <a:xfrm rot="18900000">
            <a:off x="4606017" y="2350993"/>
            <a:ext cx="666322" cy="673004"/>
          </a:xfrm>
          <a:custGeom>
            <a:avLst/>
            <a:gdLst>
              <a:gd name="T0" fmla="*/ 168 w 698"/>
              <a:gd name="T1" fmla="*/ 0 h 705"/>
              <a:gd name="T2" fmla="*/ 0 w 698"/>
              <a:gd name="T3" fmla="*/ 485 h 705"/>
              <a:gd name="T4" fmla="*/ 457 w 698"/>
              <a:gd name="T5" fmla="*/ 705 h 705"/>
              <a:gd name="T6" fmla="*/ 698 w 698"/>
              <a:gd name="T7" fmla="*/ 606 h 705"/>
              <a:gd name="T8" fmla="*/ 660 w 698"/>
              <a:gd name="T9" fmla="*/ 352 h 705"/>
              <a:gd name="T10" fmla="*/ 168 w 698"/>
              <a:gd name="T11" fmla="*/ 0 h 705"/>
            </a:gdLst>
            <a:ahLst/>
            <a:cxnLst>
              <a:cxn ang="0">
                <a:pos x="T0" y="T1"/>
              </a:cxn>
              <a:cxn ang="0">
                <a:pos x="T2" y="T3"/>
              </a:cxn>
              <a:cxn ang="0">
                <a:pos x="T4" y="T5"/>
              </a:cxn>
              <a:cxn ang="0">
                <a:pos x="T6" y="T7"/>
              </a:cxn>
              <a:cxn ang="0">
                <a:pos x="T8" y="T9"/>
              </a:cxn>
              <a:cxn ang="0">
                <a:pos x="T10" y="T11"/>
              </a:cxn>
            </a:cxnLst>
            <a:rect l="0" t="0" r="r" b="b"/>
            <a:pathLst>
              <a:path w="698" h="705">
                <a:moveTo>
                  <a:pt x="168" y="0"/>
                </a:moveTo>
                <a:lnTo>
                  <a:pt x="0" y="485"/>
                </a:lnTo>
                <a:lnTo>
                  <a:pt x="457" y="705"/>
                </a:lnTo>
                <a:lnTo>
                  <a:pt x="698" y="606"/>
                </a:lnTo>
                <a:lnTo>
                  <a:pt x="660" y="352"/>
                </a:lnTo>
                <a:lnTo>
                  <a:pt x="168" y="0"/>
                </a:lnTo>
                <a:close/>
              </a:path>
            </a:pathLst>
          </a:custGeom>
          <a:solidFill>
            <a:schemeClr val="accent1">
              <a:lumMod val="50000"/>
            </a:schemeClr>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cs typeface="+mn-cs"/>
            </a:endParaRPr>
          </a:p>
        </p:txBody>
      </p:sp>
      <p:sp>
        <p:nvSpPr>
          <p:cNvPr id="13" name="Freeform 54"/>
          <p:cNvSpPr>
            <a:spLocks/>
          </p:cNvSpPr>
          <p:nvPr/>
        </p:nvSpPr>
        <p:spPr bwMode="auto">
          <a:xfrm rot="18900000">
            <a:off x="4854377" y="2858749"/>
            <a:ext cx="494491" cy="659638"/>
          </a:xfrm>
          <a:custGeom>
            <a:avLst/>
            <a:gdLst>
              <a:gd name="T0" fmla="*/ 518 w 518"/>
              <a:gd name="T1" fmla="*/ 71 h 691"/>
              <a:gd name="T2" fmla="*/ 303 w 518"/>
              <a:gd name="T3" fmla="*/ 691 h 691"/>
              <a:gd name="T4" fmla="*/ 45 w 518"/>
              <a:gd name="T5" fmla="*/ 407 h 691"/>
              <a:gd name="T6" fmla="*/ 0 w 518"/>
              <a:gd name="T7" fmla="*/ 94 h 691"/>
              <a:gd name="T8" fmla="*/ 166 w 518"/>
              <a:gd name="T9" fmla="*/ 0 h 691"/>
              <a:gd name="T10" fmla="*/ 518 w 518"/>
              <a:gd name="T11" fmla="*/ 71 h 691"/>
            </a:gdLst>
            <a:ahLst/>
            <a:cxnLst>
              <a:cxn ang="0">
                <a:pos x="T0" y="T1"/>
              </a:cxn>
              <a:cxn ang="0">
                <a:pos x="T2" y="T3"/>
              </a:cxn>
              <a:cxn ang="0">
                <a:pos x="T4" y="T5"/>
              </a:cxn>
              <a:cxn ang="0">
                <a:pos x="T6" y="T7"/>
              </a:cxn>
              <a:cxn ang="0">
                <a:pos x="T8" y="T9"/>
              </a:cxn>
              <a:cxn ang="0">
                <a:pos x="T10" y="T11"/>
              </a:cxn>
            </a:cxnLst>
            <a:rect l="0" t="0" r="r" b="b"/>
            <a:pathLst>
              <a:path w="518" h="691">
                <a:moveTo>
                  <a:pt x="518" y="71"/>
                </a:moveTo>
                <a:lnTo>
                  <a:pt x="303" y="691"/>
                </a:lnTo>
                <a:lnTo>
                  <a:pt x="45" y="407"/>
                </a:lnTo>
                <a:lnTo>
                  <a:pt x="0" y="94"/>
                </a:lnTo>
                <a:lnTo>
                  <a:pt x="166" y="0"/>
                </a:lnTo>
                <a:lnTo>
                  <a:pt x="518" y="71"/>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cs typeface="+mn-cs"/>
            </a:endParaRPr>
          </a:p>
        </p:txBody>
      </p:sp>
      <p:sp>
        <p:nvSpPr>
          <p:cNvPr id="14" name="Freeform 55"/>
          <p:cNvSpPr>
            <a:spLocks/>
          </p:cNvSpPr>
          <p:nvPr/>
        </p:nvSpPr>
        <p:spPr bwMode="auto">
          <a:xfrm rot="18900000">
            <a:off x="5411095" y="2137646"/>
            <a:ext cx="842925" cy="560359"/>
          </a:xfrm>
          <a:custGeom>
            <a:avLst/>
            <a:gdLst>
              <a:gd name="T0" fmla="*/ 883 w 883"/>
              <a:gd name="T1" fmla="*/ 78 h 587"/>
              <a:gd name="T2" fmla="*/ 665 w 883"/>
              <a:gd name="T3" fmla="*/ 587 h 587"/>
              <a:gd name="T4" fmla="*/ 137 w 883"/>
              <a:gd name="T5" fmla="*/ 411 h 587"/>
              <a:gd name="T6" fmla="*/ 0 w 883"/>
              <a:gd name="T7" fmla="*/ 142 h 587"/>
              <a:gd name="T8" fmla="*/ 279 w 883"/>
              <a:gd name="T9" fmla="*/ 0 h 587"/>
              <a:gd name="T10" fmla="*/ 883 w 883"/>
              <a:gd name="T11" fmla="*/ 78 h 587"/>
            </a:gdLst>
            <a:ahLst/>
            <a:cxnLst>
              <a:cxn ang="0">
                <a:pos x="T0" y="T1"/>
              </a:cxn>
              <a:cxn ang="0">
                <a:pos x="T2" y="T3"/>
              </a:cxn>
              <a:cxn ang="0">
                <a:pos x="T4" y="T5"/>
              </a:cxn>
              <a:cxn ang="0">
                <a:pos x="T6" y="T7"/>
              </a:cxn>
              <a:cxn ang="0">
                <a:pos x="T8" y="T9"/>
              </a:cxn>
              <a:cxn ang="0">
                <a:pos x="T10" y="T11"/>
              </a:cxn>
            </a:cxnLst>
            <a:rect l="0" t="0" r="r" b="b"/>
            <a:pathLst>
              <a:path w="883" h="587">
                <a:moveTo>
                  <a:pt x="883" y="78"/>
                </a:moveTo>
                <a:lnTo>
                  <a:pt x="665" y="587"/>
                </a:lnTo>
                <a:lnTo>
                  <a:pt x="137" y="411"/>
                </a:lnTo>
                <a:lnTo>
                  <a:pt x="0" y="142"/>
                </a:lnTo>
                <a:lnTo>
                  <a:pt x="279" y="0"/>
                </a:lnTo>
                <a:lnTo>
                  <a:pt x="883" y="78"/>
                </a:lnTo>
                <a:close/>
              </a:path>
            </a:pathLst>
          </a:custGeom>
          <a:solidFill>
            <a:schemeClr val="accent1">
              <a:lumMod val="50000"/>
            </a:schemeClr>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cs typeface="+mn-cs"/>
            </a:endParaRPr>
          </a:p>
        </p:txBody>
      </p:sp>
      <p:sp>
        <p:nvSpPr>
          <p:cNvPr id="15" name="Freeform 56"/>
          <p:cNvSpPr>
            <a:spLocks/>
          </p:cNvSpPr>
          <p:nvPr/>
        </p:nvSpPr>
        <p:spPr bwMode="auto">
          <a:xfrm rot="18900000">
            <a:off x="5742986" y="2426240"/>
            <a:ext cx="504037" cy="570860"/>
          </a:xfrm>
          <a:custGeom>
            <a:avLst/>
            <a:gdLst>
              <a:gd name="T0" fmla="*/ 83 w 223"/>
              <a:gd name="T1" fmla="*/ 0 h 253"/>
              <a:gd name="T2" fmla="*/ 0 w 223"/>
              <a:gd name="T3" fmla="*/ 241 h 253"/>
              <a:gd name="T4" fmla="*/ 118 w 223"/>
              <a:gd name="T5" fmla="*/ 253 h 253"/>
              <a:gd name="T6" fmla="*/ 223 w 223"/>
              <a:gd name="T7" fmla="*/ 193 h 253"/>
              <a:gd name="T8" fmla="*/ 203 w 223"/>
              <a:gd name="T9" fmla="*/ 75 h 253"/>
              <a:gd name="T10" fmla="*/ 83 w 223"/>
              <a:gd name="T11" fmla="*/ 0 h 253"/>
            </a:gdLst>
            <a:ahLst/>
            <a:cxnLst>
              <a:cxn ang="0">
                <a:pos x="T0" y="T1"/>
              </a:cxn>
              <a:cxn ang="0">
                <a:pos x="T2" y="T3"/>
              </a:cxn>
              <a:cxn ang="0">
                <a:pos x="T4" y="T5"/>
              </a:cxn>
              <a:cxn ang="0">
                <a:pos x="T6" y="T7"/>
              </a:cxn>
              <a:cxn ang="0">
                <a:pos x="T8" y="T9"/>
              </a:cxn>
              <a:cxn ang="0">
                <a:pos x="T10" y="T11"/>
              </a:cxn>
            </a:cxnLst>
            <a:rect l="0" t="0" r="r" b="b"/>
            <a:pathLst>
              <a:path w="223" h="253">
                <a:moveTo>
                  <a:pt x="83" y="0"/>
                </a:moveTo>
                <a:cubicBezTo>
                  <a:pt x="0" y="241"/>
                  <a:pt x="0" y="241"/>
                  <a:pt x="0" y="241"/>
                </a:cubicBezTo>
                <a:cubicBezTo>
                  <a:pt x="118" y="253"/>
                  <a:pt x="118" y="253"/>
                  <a:pt x="118" y="253"/>
                </a:cubicBezTo>
                <a:cubicBezTo>
                  <a:pt x="118" y="253"/>
                  <a:pt x="223" y="198"/>
                  <a:pt x="223" y="193"/>
                </a:cubicBezTo>
                <a:cubicBezTo>
                  <a:pt x="223" y="188"/>
                  <a:pt x="203" y="75"/>
                  <a:pt x="203" y="75"/>
                </a:cubicBezTo>
                <a:lnTo>
                  <a:pt x="83"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cs typeface="+mn-cs"/>
            </a:endParaRPr>
          </a:p>
        </p:txBody>
      </p:sp>
      <p:sp>
        <p:nvSpPr>
          <p:cNvPr id="16" name="Freeform 57"/>
          <p:cNvSpPr>
            <a:spLocks/>
          </p:cNvSpPr>
          <p:nvPr/>
        </p:nvSpPr>
        <p:spPr bwMode="auto">
          <a:xfrm rot="18900000">
            <a:off x="4994201" y="2539184"/>
            <a:ext cx="1018575" cy="740781"/>
          </a:xfrm>
          <a:custGeom>
            <a:avLst/>
            <a:gdLst>
              <a:gd name="T0" fmla="*/ 451 w 451"/>
              <a:gd name="T1" fmla="*/ 138 h 328"/>
              <a:gd name="T2" fmla="*/ 400 w 451"/>
              <a:gd name="T3" fmla="*/ 327 h 328"/>
              <a:gd name="T4" fmla="*/ 22 w 451"/>
              <a:gd name="T5" fmla="*/ 247 h 328"/>
              <a:gd name="T6" fmla="*/ 0 w 451"/>
              <a:gd name="T7" fmla="*/ 169 h 328"/>
              <a:gd name="T8" fmla="*/ 42 w 451"/>
              <a:gd name="T9" fmla="*/ 0 h 328"/>
              <a:gd name="T10" fmla="*/ 451 w 451"/>
              <a:gd name="T11" fmla="*/ 138 h 328"/>
            </a:gdLst>
            <a:ahLst/>
            <a:cxnLst>
              <a:cxn ang="0">
                <a:pos x="T0" y="T1"/>
              </a:cxn>
              <a:cxn ang="0">
                <a:pos x="T2" y="T3"/>
              </a:cxn>
              <a:cxn ang="0">
                <a:pos x="T4" y="T5"/>
              </a:cxn>
              <a:cxn ang="0">
                <a:pos x="T6" y="T7"/>
              </a:cxn>
              <a:cxn ang="0">
                <a:pos x="T8" y="T9"/>
              </a:cxn>
              <a:cxn ang="0">
                <a:pos x="T10" y="T11"/>
              </a:cxn>
            </a:cxnLst>
            <a:rect l="0" t="0" r="r" b="b"/>
            <a:pathLst>
              <a:path w="451" h="328">
                <a:moveTo>
                  <a:pt x="451" y="138"/>
                </a:moveTo>
                <a:cubicBezTo>
                  <a:pt x="451" y="138"/>
                  <a:pt x="395" y="328"/>
                  <a:pt x="400" y="327"/>
                </a:cubicBezTo>
                <a:cubicBezTo>
                  <a:pt x="405" y="326"/>
                  <a:pt x="22" y="247"/>
                  <a:pt x="22" y="247"/>
                </a:cubicBezTo>
                <a:cubicBezTo>
                  <a:pt x="0" y="169"/>
                  <a:pt x="0" y="169"/>
                  <a:pt x="0" y="169"/>
                </a:cubicBezTo>
                <a:cubicBezTo>
                  <a:pt x="42" y="0"/>
                  <a:pt x="42" y="0"/>
                  <a:pt x="42" y="0"/>
                </a:cubicBezTo>
                <a:lnTo>
                  <a:pt x="451" y="138"/>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cs typeface="+mn-cs"/>
            </a:endParaRPr>
          </a:p>
        </p:txBody>
      </p:sp>
      <p:sp>
        <p:nvSpPr>
          <p:cNvPr id="17" name="Freeform 58"/>
          <p:cNvSpPr>
            <a:spLocks/>
          </p:cNvSpPr>
          <p:nvPr/>
        </p:nvSpPr>
        <p:spPr bwMode="auto">
          <a:xfrm rot="18900000">
            <a:off x="6810023" y="4123323"/>
            <a:ext cx="909749" cy="836243"/>
          </a:xfrm>
          <a:custGeom>
            <a:avLst/>
            <a:gdLst>
              <a:gd name="T0" fmla="*/ 473 w 953"/>
              <a:gd name="T1" fmla="*/ 876 h 876"/>
              <a:gd name="T2" fmla="*/ 0 w 953"/>
              <a:gd name="T3" fmla="*/ 261 h 876"/>
              <a:gd name="T4" fmla="*/ 236 w 953"/>
              <a:gd name="T5" fmla="*/ 0 h 876"/>
              <a:gd name="T6" fmla="*/ 953 w 953"/>
              <a:gd name="T7" fmla="*/ 0 h 876"/>
              <a:gd name="T8" fmla="*/ 773 w 953"/>
              <a:gd name="T9" fmla="*/ 348 h 876"/>
              <a:gd name="T10" fmla="*/ 473 w 953"/>
              <a:gd name="T11" fmla="*/ 876 h 876"/>
            </a:gdLst>
            <a:ahLst/>
            <a:cxnLst>
              <a:cxn ang="0">
                <a:pos x="T0" y="T1"/>
              </a:cxn>
              <a:cxn ang="0">
                <a:pos x="T2" y="T3"/>
              </a:cxn>
              <a:cxn ang="0">
                <a:pos x="T4" y="T5"/>
              </a:cxn>
              <a:cxn ang="0">
                <a:pos x="T6" y="T7"/>
              </a:cxn>
              <a:cxn ang="0">
                <a:pos x="T8" y="T9"/>
              </a:cxn>
              <a:cxn ang="0">
                <a:pos x="T10" y="T11"/>
              </a:cxn>
            </a:cxnLst>
            <a:rect l="0" t="0" r="r" b="b"/>
            <a:pathLst>
              <a:path w="953" h="876">
                <a:moveTo>
                  <a:pt x="473" y="876"/>
                </a:moveTo>
                <a:lnTo>
                  <a:pt x="0" y="261"/>
                </a:lnTo>
                <a:lnTo>
                  <a:pt x="236" y="0"/>
                </a:lnTo>
                <a:lnTo>
                  <a:pt x="953" y="0"/>
                </a:lnTo>
                <a:lnTo>
                  <a:pt x="773" y="348"/>
                </a:lnTo>
                <a:lnTo>
                  <a:pt x="473" y="876"/>
                </a:lnTo>
                <a:close/>
              </a:path>
            </a:pathLst>
          </a:custGeom>
          <a:solidFill>
            <a:schemeClr val="accent3">
              <a:lumMod val="60000"/>
              <a:lumOff val="40000"/>
            </a:schemeClr>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cs typeface="+mn-cs"/>
            </a:endParaRPr>
          </a:p>
        </p:txBody>
      </p:sp>
      <p:sp>
        <p:nvSpPr>
          <p:cNvPr id="18" name="Freeform 59"/>
          <p:cNvSpPr>
            <a:spLocks/>
          </p:cNvSpPr>
          <p:nvPr/>
        </p:nvSpPr>
        <p:spPr bwMode="auto">
          <a:xfrm rot="18900000">
            <a:off x="6176550" y="3935702"/>
            <a:ext cx="772284" cy="881111"/>
          </a:xfrm>
          <a:custGeom>
            <a:avLst/>
            <a:gdLst>
              <a:gd name="T0" fmla="*/ 342 w 342"/>
              <a:gd name="T1" fmla="*/ 309 h 390"/>
              <a:gd name="T2" fmla="*/ 112 w 342"/>
              <a:gd name="T3" fmla="*/ 0 h 390"/>
              <a:gd name="T4" fmla="*/ 2 w 342"/>
              <a:gd name="T5" fmla="*/ 198 h 390"/>
              <a:gd name="T6" fmla="*/ 102 w 342"/>
              <a:gd name="T7" fmla="*/ 340 h 390"/>
              <a:gd name="T8" fmla="*/ 252 w 342"/>
              <a:gd name="T9" fmla="*/ 390 h 390"/>
              <a:gd name="T10" fmla="*/ 342 w 342"/>
              <a:gd name="T11" fmla="*/ 309 h 390"/>
            </a:gdLst>
            <a:ahLst/>
            <a:cxnLst>
              <a:cxn ang="0">
                <a:pos x="T0" y="T1"/>
              </a:cxn>
              <a:cxn ang="0">
                <a:pos x="T2" y="T3"/>
              </a:cxn>
              <a:cxn ang="0">
                <a:pos x="T4" y="T5"/>
              </a:cxn>
              <a:cxn ang="0">
                <a:pos x="T6" y="T7"/>
              </a:cxn>
              <a:cxn ang="0">
                <a:pos x="T8" y="T9"/>
              </a:cxn>
              <a:cxn ang="0">
                <a:pos x="T10" y="T11"/>
              </a:cxn>
            </a:cxnLst>
            <a:rect l="0" t="0" r="r" b="b"/>
            <a:pathLst>
              <a:path w="342" h="390">
                <a:moveTo>
                  <a:pt x="342" y="309"/>
                </a:moveTo>
                <a:cubicBezTo>
                  <a:pt x="112" y="0"/>
                  <a:pt x="112" y="0"/>
                  <a:pt x="112" y="0"/>
                </a:cubicBezTo>
                <a:cubicBezTo>
                  <a:pt x="112" y="0"/>
                  <a:pt x="0" y="185"/>
                  <a:pt x="2" y="198"/>
                </a:cubicBezTo>
                <a:cubicBezTo>
                  <a:pt x="4" y="211"/>
                  <a:pt x="102" y="340"/>
                  <a:pt x="102" y="340"/>
                </a:cubicBezTo>
                <a:cubicBezTo>
                  <a:pt x="252" y="390"/>
                  <a:pt x="252" y="390"/>
                  <a:pt x="252" y="390"/>
                </a:cubicBezTo>
                <a:lnTo>
                  <a:pt x="342" y="309"/>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cs typeface="+mn-cs"/>
            </a:endParaRPr>
          </a:p>
        </p:txBody>
      </p:sp>
      <p:sp>
        <p:nvSpPr>
          <p:cNvPr id="19" name="Freeform 60"/>
          <p:cNvSpPr>
            <a:spLocks/>
          </p:cNvSpPr>
          <p:nvPr/>
        </p:nvSpPr>
        <p:spPr bwMode="auto">
          <a:xfrm rot="18900000">
            <a:off x="6634678" y="3152302"/>
            <a:ext cx="1093034" cy="691141"/>
          </a:xfrm>
          <a:custGeom>
            <a:avLst/>
            <a:gdLst>
              <a:gd name="T0" fmla="*/ 1145 w 1145"/>
              <a:gd name="T1" fmla="*/ 648 h 724"/>
              <a:gd name="T2" fmla="*/ 722 w 1145"/>
              <a:gd name="T3" fmla="*/ 0 h 724"/>
              <a:gd name="T4" fmla="*/ 0 w 1145"/>
              <a:gd name="T5" fmla="*/ 35 h 724"/>
              <a:gd name="T6" fmla="*/ 532 w 1145"/>
              <a:gd name="T7" fmla="*/ 724 h 724"/>
              <a:gd name="T8" fmla="*/ 1145 w 1145"/>
              <a:gd name="T9" fmla="*/ 648 h 724"/>
            </a:gdLst>
            <a:ahLst/>
            <a:cxnLst>
              <a:cxn ang="0">
                <a:pos x="T0" y="T1"/>
              </a:cxn>
              <a:cxn ang="0">
                <a:pos x="T2" y="T3"/>
              </a:cxn>
              <a:cxn ang="0">
                <a:pos x="T4" y="T5"/>
              </a:cxn>
              <a:cxn ang="0">
                <a:pos x="T6" y="T7"/>
              </a:cxn>
              <a:cxn ang="0">
                <a:pos x="T8" y="T9"/>
              </a:cxn>
            </a:cxnLst>
            <a:rect l="0" t="0" r="r" b="b"/>
            <a:pathLst>
              <a:path w="1145" h="724">
                <a:moveTo>
                  <a:pt x="1145" y="648"/>
                </a:moveTo>
                <a:lnTo>
                  <a:pt x="722" y="0"/>
                </a:lnTo>
                <a:lnTo>
                  <a:pt x="0" y="35"/>
                </a:lnTo>
                <a:lnTo>
                  <a:pt x="532" y="724"/>
                </a:lnTo>
                <a:lnTo>
                  <a:pt x="1145" y="648"/>
                </a:lnTo>
                <a:close/>
              </a:path>
            </a:pathLst>
          </a:custGeom>
          <a:solidFill>
            <a:schemeClr val="accent2">
              <a:lumMod val="60000"/>
              <a:lumOff val="40000"/>
            </a:schemeClr>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cs typeface="+mn-cs"/>
            </a:endParaRPr>
          </a:p>
        </p:txBody>
      </p:sp>
      <p:sp>
        <p:nvSpPr>
          <p:cNvPr id="20" name="Freeform 61"/>
          <p:cNvSpPr>
            <a:spLocks/>
          </p:cNvSpPr>
          <p:nvPr/>
        </p:nvSpPr>
        <p:spPr bwMode="auto">
          <a:xfrm rot="18900000">
            <a:off x="6492810" y="3030090"/>
            <a:ext cx="822878" cy="628137"/>
          </a:xfrm>
          <a:custGeom>
            <a:avLst/>
            <a:gdLst>
              <a:gd name="T0" fmla="*/ 177 w 364"/>
              <a:gd name="T1" fmla="*/ 278 h 278"/>
              <a:gd name="T2" fmla="*/ 0 w 364"/>
              <a:gd name="T3" fmla="*/ 22 h 278"/>
              <a:gd name="T4" fmla="*/ 163 w 364"/>
              <a:gd name="T5" fmla="*/ 0 h 278"/>
              <a:gd name="T6" fmla="*/ 344 w 364"/>
              <a:gd name="T7" fmla="*/ 71 h 278"/>
              <a:gd name="T8" fmla="*/ 357 w 364"/>
              <a:gd name="T9" fmla="*/ 198 h 278"/>
              <a:gd name="T10" fmla="*/ 177 w 364"/>
              <a:gd name="T11" fmla="*/ 278 h 278"/>
            </a:gdLst>
            <a:ahLst/>
            <a:cxnLst>
              <a:cxn ang="0">
                <a:pos x="T0" y="T1"/>
              </a:cxn>
              <a:cxn ang="0">
                <a:pos x="T2" y="T3"/>
              </a:cxn>
              <a:cxn ang="0">
                <a:pos x="T4" y="T5"/>
              </a:cxn>
              <a:cxn ang="0">
                <a:pos x="T6" y="T7"/>
              </a:cxn>
              <a:cxn ang="0">
                <a:pos x="T8" y="T9"/>
              </a:cxn>
              <a:cxn ang="0">
                <a:pos x="T10" y="T11"/>
              </a:cxn>
            </a:cxnLst>
            <a:rect l="0" t="0" r="r" b="b"/>
            <a:pathLst>
              <a:path w="364" h="278">
                <a:moveTo>
                  <a:pt x="177" y="278"/>
                </a:moveTo>
                <a:cubicBezTo>
                  <a:pt x="0" y="22"/>
                  <a:pt x="0" y="22"/>
                  <a:pt x="0" y="22"/>
                </a:cubicBezTo>
                <a:cubicBezTo>
                  <a:pt x="163" y="0"/>
                  <a:pt x="163" y="0"/>
                  <a:pt x="163" y="0"/>
                </a:cubicBezTo>
                <a:cubicBezTo>
                  <a:pt x="163" y="0"/>
                  <a:pt x="342" y="60"/>
                  <a:pt x="344" y="71"/>
                </a:cubicBezTo>
                <a:cubicBezTo>
                  <a:pt x="345" y="82"/>
                  <a:pt x="364" y="190"/>
                  <a:pt x="357" y="198"/>
                </a:cubicBezTo>
                <a:cubicBezTo>
                  <a:pt x="349" y="205"/>
                  <a:pt x="177" y="278"/>
                  <a:pt x="177" y="278"/>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cs typeface="+mn-cs"/>
            </a:endParaRPr>
          </a:p>
        </p:txBody>
      </p:sp>
      <p:sp>
        <p:nvSpPr>
          <p:cNvPr id="21" name="Freeform 62"/>
          <p:cNvSpPr>
            <a:spLocks/>
          </p:cNvSpPr>
          <p:nvPr/>
        </p:nvSpPr>
        <p:spPr bwMode="auto">
          <a:xfrm rot="18900000">
            <a:off x="6300792" y="3420595"/>
            <a:ext cx="1084443" cy="1018575"/>
          </a:xfrm>
          <a:custGeom>
            <a:avLst/>
            <a:gdLst>
              <a:gd name="T0" fmla="*/ 480 w 480"/>
              <a:gd name="T1" fmla="*/ 205 h 451"/>
              <a:gd name="T2" fmla="*/ 334 w 480"/>
              <a:gd name="T3" fmla="*/ 0 h 451"/>
              <a:gd name="T4" fmla="*/ 143 w 480"/>
              <a:gd name="T5" fmla="*/ 47 h 451"/>
              <a:gd name="T6" fmla="*/ 0 w 480"/>
              <a:gd name="T7" fmla="*/ 235 h 451"/>
              <a:gd name="T8" fmla="*/ 122 w 480"/>
              <a:gd name="T9" fmla="*/ 451 h 451"/>
              <a:gd name="T10" fmla="*/ 480 w 480"/>
              <a:gd name="T11" fmla="*/ 205 h 451"/>
            </a:gdLst>
            <a:ahLst/>
            <a:cxnLst>
              <a:cxn ang="0">
                <a:pos x="T0" y="T1"/>
              </a:cxn>
              <a:cxn ang="0">
                <a:pos x="T2" y="T3"/>
              </a:cxn>
              <a:cxn ang="0">
                <a:pos x="T4" y="T5"/>
              </a:cxn>
              <a:cxn ang="0">
                <a:pos x="T6" y="T7"/>
              </a:cxn>
              <a:cxn ang="0">
                <a:pos x="T8" y="T9"/>
              </a:cxn>
              <a:cxn ang="0">
                <a:pos x="T10" y="T11"/>
              </a:cxn>
            </a:cxnLst>
            <a:rect l="0" t="0" r="r" b="b"/>
            <a:pathLst>
              <a:path w="480" h="451">
                <a:moveTo>
                  <a:pt x="480" y="205"/>
                </a:moveTo>
                <a:cubicBezTo>
                  <a:pt x="334" y="0"/>
                  <a:pt x="334" y="0"/>
                  <a:pt x="334" y="0"/>
                </a:cubicBezTo>
                <a:cubicBezTo>
                  <a:pt x="143" y="47"/>
                  <a:pt x="143" y="47"/>
                  <a:pt x="143" y="47"/>
                </a:cubicBezTo>
                <a:cubicBezTo>
                  <a:pt x="143" y="47"/>
                  <a:pt x="0" y="226"/>
                  <a:pt x="0" y="235"/>
                </a:cubicBezTo>
                <a:cubicBezTo>
                  <a:pt x="0" y="245"/>
                  <a:pt x="122" y="451"/>
                  <a:pt x="122" y="451"/>
                </a:cubicBezTo>
                <a:lnTo>
                  <a:pt x="480" y="205"/>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cs typeface="+mn-cs"/>
            </a:endParaRPr>
          </a:p>
        </p:txBody>
      </p:sp>
      <p:sp>
        <p:nvSpPr>
          <p:cNvPr id="22" name="Freeform 63"/>
          <p:cNvSpPr>
            <a:spLocks/>
          </p:cNvSpPr>
          <p:nvPr/>
        </p:nvSpPr>
        <p:spPr bwMode="auto">
          <a:xfrm rot="18900000">
            <a:off x="4724564" y="2735883"/>
            <a:ext cx="1355553" cy="3402249"/>
          </a:xfrm>
          <a:custGeom>
            <a:avLst/>
            <a:gdLst>
              <a:gd name="T0" fmla="*/ 121 w 600"/>
              <a:gd name="T1" fmla="*/ 0 h 1506"/>
              <a:gd name="T2" fmla="*/ 0 w 600"/>
              <a:gd name="T3" fmla="*/ 438 h 1506"/>
              <a:gd name="T4" fmla="*/ 118 w 600"/>
              <a:gd name="T5" fmla="*/ 618 h 1506"/>
              <a:gd name="T6" fmla="*/ 119 w 600"/>
              <a:gd name="T7" fmla="*/ 615 h 1506"/>
              <a:gd name="T8" fmla="*/ 120 w 600"/>
              <a:gd name="T9" fmla="*/ 612 h 1506"/>
              <a:gd name="T10" fmla="*/ 121 w 600"/>
              <a:gd name="T11" fmla="*/ 610 h 1506"/>
              <a:gd name="T12" fmla="*/ 121 w 600"/>
              <a:gd name="T13" fmla="*/ 607 h 1506"/>
              <a:gd name="T14" fmla="*/ 151 w 600"/>
              <a:gd name="T15" fmla="*/ 544 h 1506"/>
              <a:gd name="T16" fmla="*/ 190 w 600"/>
              <a:gd name="T17" fmla="*/ 514 h 1506"/>
              <a:gd name="T18" fmla="*/ 235 w 600"/>
              <a:gd name="T19" fmla="*/ 519 h 1506"/>
              <a:gd name="T20" fmla="*/ 280 w 600"/>
              <a:gd name="T21" fmla="*/ 561 h 1506"/>
              <a:gd name="T22" fmla="*/ 316 w 600"/>
              <a:gd name="T23" fmla="*/ 636 h 1506"/>
              <a:gd name="T24" fmla="*/ 336 w 600"/>
              <a:gd name="T25" fmla="*/ 728 h 1506"/>
              <a:gd name="T26" fmla="*/ 339 w 600"/>
              <a:gd name="T27" fmla="*/ 824 h 1506"/>
              <a:gd name="T28" fmla="*/ 322 w 600"/>
              <a:gd name="T29" fmla="*/ 912 h 1506"/>
              <a:gd name="T30" fmla="*/ 290 w 600"/>
              <a:gd name="T31" fmla="*/ 973 h 1506"/>
              <a:gd name="T32" fmla="*/ 249 w 600"/>
              <a:gd name="T33" fmla="*/ 998 h 1506"/>
              <a:gd name="T34" fmla="*/ 204 w 600"/>
              <a:gd name="T35" fmla="*/ 987 h 1506"/>
              <a:gd name="T36" fmla="*/ 162 w 600"/>
              <a:gd name="T37" fmla="*/ 942 h 1506"/>
              <a:gd name="T38" fmla="*/ 160 w 600"/>
              <a:gd name="T39" fmla="*/ 939 h 1506"/>
              <a:gd name="T40" fmla="*/ 158 w 600"/>
              <a:gd name="T41" fmla="*/ 936 h 1506"/>
              <a:gd name="T42" fmla="*/ 157 w 600"/>
              <a:gd name="T43" fmla="*/ 933 h 1506"/>
              <a:gd name="T44" fmla="*/ 155 w 600"/>
              <a:gd name="T45" fmla="*/ 930 h 1506"/>
              <a:gd name="T46" fmla="*/ 88 w 600"/>
              <a:gd name="T47" fmla="*/ 1148 h 1506"/>
              <a:gd name="T48" fmla="*/ 303 w 600"/>
              <a:gd name="T49" fmla="*/ 1506 h 1506"/>
              <a:gd name="T50" fmla="*/ 600 w 600"/>
              <a:gd name="T51" fmla="*/ 655 h 1506"/>
              <a:gd name="T52" fmla="*/ 121 w 600"/>
              <a:gd name="T53" fmla="*/ 0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0" h="1506">
                <a:moveTo>
                  <a:pt x="121" y="0"/>
                </a:moveTo>
                <a:cubicBezTo>
                  <a:pt x="0" y="438"/>
                  <a:pt x="0" y="438"/>
                  <a:pt x="0" y="438"/>
                </a:cubicBezTo>
                <a:cubicBezTo>
                  <a:pt x="118" y="618"/>
                  <a:pt x="118" y="618"/>
                  <a:pt x="118" y="618"/>
                </a:cubicBezTo>
                <a:cubicBezTo>
                  <a:pt x="119" y="617"/>
                  <a:pt x="119" y="616"/>
                  <a:pt x="119" y="615"/>
                </a:cubicBezTo>
                <a:cubicBezTo>
                  <a:pt x="119" y="614"/>
                  <a:pt x="120" y="613"/>
                  <a:pt x="120" y="612"/>
                </a:cubicBezTo>
                <a:cubicBezTo>
                  <a:pt x="120" y="612"/>
                  <a:pt x="120" y="611"/>
                  <a:pt x="121" y="610"/>
                </a:cubicBezTo>
                <a:cubicBezTo>
                  <a:pt x="121" y="609"/>
                  <a:pt x="121" y="608"/>
                  <a:pt x="121" y="607"/>
                </a:cubicBezTo>
                <a:cubicBezTo>
                  <a:pt x="129" y="581"/>
                  <a:pt x="139" y="560"/>
                  <a:pt x="151" y="544"/>
                </a:cubicBezTo>
                <a:cubicBezTo>
                  <a:pt x="163" y="529"/>
                  <a:pt x="176" y="518"/>
                  <a:pt x="190" y="514"/>
                </a:cubicBezTo>
                <a:cubicBezTo>
                  <a:pt x="205" y="510"/>
                  <a:pt x="220" y="511"/>
                  <a:pt x="235" y="519"/>
                </a:cubicBezTo>
                <a:cubicBezTo>
                  <a:pt x="250" y="527"/>
                  <a:pt x="266" y="541"/>
                  <a:pt x="280" y="561"/>
                </a:cubicBezTo>
                <a:cubicBezTo>
                  <a:pt x="294" y="582"/>
                  <a:pt x="306" y="608"/>
                  <a:pt x="316" y="636"/>
                </a:cubicBezTo>
                <a:cubicBezTo>
                  <a:pt x="325" y="665"/>
                  <a:pt x="332" y="696"/>
                  <a:pt x="336" y="728"/>
                </a:cubicBezTo>
                <a:cubicBezTo>
                  <a:pt x="340" y="760"/>
                  <a:pt x="341" y="793"/>
                  <a:pt x="339" y="824"/>
                </a:cubicBezTo>
                <a:cubicBezTo>
                  <a:pt x="336" y="855"/>
                  <a:pt x="331" y="885"/>
                  <a:pt x="322" y="912"/>
                </a:cubicBezTo>
                <a:cubicBezTo>
                  <a:pt x="314" y="938"/>
                  <a:pt x="303" y="958"/>
                  <a:pt x="290" y="973"/>
                </a:cubicBezTo>
                <a:cubicBezTo>
                  <a:pt x="277" y="987"/>
                  <a:pt x="263" y="996"/>
                  <a:pt x="249" y="998"/>
                </a:cubicBezTo>
                <a:cubicBezTo>
                  <a:pt x="234" y="1000"/>
                  <a:pt x="219" y="997"/>
                  <a:pt x="204" y="987"/>
                </a:cubicBezTo>
                <a:cubicBezTo>
                  <a:pt x="189" y="978"/>
                  <a:pt x="175" y="963"/>
                  <a:pt x="162" y="942"/>
                </a:cubicBezTo>
                <a:cubicBezTo>
                  <a:pt x="161" y="941"/>
                  <a:pt x="160" y="940"/>
                  <a:pt x="160" y="939"/>
                </a:cubicBezTo>
                <a:cubicBezTo>
                  <a:pt x="159" y="938"/>
                  <a:pt x="159" y="937"/>
                  <a:pt x="158" y="936"/>
                </a:cubicBezTo>
                <a:cubicBezTo>
                  <a:pt x="158" y="935"/>
                  <a:pt x="157" y="934"/>
                  <a:pt x="157" y="933"/>
                </a:cubicBezTo>
                <a:cubicBezTo>
                  <a:pt x="156" y="932"/>
                  <a:pt x="155" y="931"/>
                  <a:pt x="155" y="930"/>
                </a:cubicBezTo>
                <a:cubicBezTo>
                  <a:pt x="88" y="1148"/>
                  <a:pt x="88" y="1148"/>
                  <a:pt x="88" y="1148"/>
                </a:cubicBezTo>
                <a:cubicBezTo>
                  <a:pt x="303" y="1506"/>
                  <a:pt x="303" y="1506"/>
                  <a:pt x="303" y="1506"/>
                </a:cubicBezTo>
                <a:cubicBezTo>
                  <a:pt x="600" y="655"/>
                  <a:pt x="600" y="655"/>
                  <a:pt x="600" y="655"/>
                </a:cubicBezTo>
                <a:cubicBezTo>
                  <a:pt x="121" y="0"/>
                  <a:pt x="121" y="0"/>
                  <a:pt x="121"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l="100000" b="100000"/>
            </a:path>
            <a:tileRect t="-100000" r="-100000"/>
          </a:gra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cs typeface="+mn-cs"/>
            </a:endParaRPr>
          </a:p>
        </p:txBody>
      </p:sp>
      <p:sp>
        <p:nvSpPr>
          <p:cNvPr id="25" name="Freeform 66"/>
          <p:cNvSpPr>
            <a:spLocks/>
          </p:cNvSpPr>
          <p:nvPr/>
        </p:nvSpPr>
        <p:spPr bwMode="auto">
          <a:xfrm rot="18900000">
            <a:off x="3966242" y="2166292"/>
            <a:ext cx="3171231" cy="1497791"/>
          </a:xfrm>
          <a:custGeom>
            <a:avLst/>
            <a:gdLst>
              <a:gd name="T0" fmla="*/ 455 w 1404"/>
              <a:gd name="T1" fmla="*/ 0 h 663"/>
              <a:gd name="T2" fmla="*/ 0 w 1404"/>
              <a:gd name="T3" fmla="*/ 8 h 663"/>
              <a:gd name="T4" fmla="*/ 479 w 1404"/>
              <a:gd name="T5" fmla="*/ 663 h 663"/>
              <a:gd name="T6" fmla="*/ 1404 w 1404"/>
              <a:gd name="T7" fmla="*/ 587 h 663"/>
              <a:gd name="T8" fmla="*/ 1120 w 1404"/>
              <a:gd name="T9" fmla="*/ 269 h 663"/>
              <a:gd name="T10" fmla="*/ 876 w 1404"/>
              <a:gd name="T11" fmla="*/ 280 h 663"/>
              <a:gd name="T12" fmla="*/ 877 w 1404"/>
              <a:gd name="T13" fmla="*/ 282 h 663"/>
              <a:gd name="T14" fmla="*/ 879 w 1404"/>
              <a:gd name="T15" fmla="*/ 284 h 663"/>
              <a:gd name="T16" fmla="*/ 881 w 1404"/>
              <a:gd name="T17" fmla="*/ 286 h 663"/>
              <a:gd name="T18" fmla="*/ 883 w 1404"/>
              <a:gd name="T19" fmla="*/ 289 h 663"/>
              <a:gd name="T20" fmla="*/ 913 w 1404"/>
              <a:gd name="T21" fmla="*/ 344 h 663"/>
              <a:gd name="T22" fmla="*/ 909 w 1404"/>
              <a:gd name="T23" fmla="*/ 391 h 663"/>
              <a:gd name="T24" fmla="*/ 871 w 1404"/>
              <a:gd name="T25" fmla="*/ 426 h 663"/>
              <a:gd name="T26" fmla="*/ 801 w 1404"/>
              <a:gd name="T27" fmla="*/ 443 h 663"/>
              <a:gd name="T28" fmla="*/ 710 w 1404"/>
              <a:gd name="T29" fmla="*/ 436 h 663"/>
              <a:gd name="T30" fmla="*/ 618 w 1404"/>
              <a:gd name="T31" fmla="*/ 408 h 663"/>
              <a:gd name="T32" fmla="*/ 536 w 1404"/>
              <a:gd name="T33" fmla="*/ 364 h 663"/>
              <a:gd name="T34" fmla="*/ 475 w 1404"/>
              <a:gd name="T35" fmla="*/ 308 h 663"/>
              <a:gd name="T36" fmla="*/ 448 w 1404"/>
              <a:gd name="T37" fmla="*/ 251 h 663"/>
              <a:gd name="T38" fmla="*/ 458 w 1404"/>
              <a:gd name="T39" fmla="*/ 205 h 663"/>
              <a:gd name="T40" fmla="*/ 500 w 1404"/>
              <a:gd name="T41" fmla="*/ 173 h 663"/>
              <a:gd name="T42" fmla="*/ 571 w 1404"/>
              <a:gd name="T43" fmla="*/ 160 h 663"/>
              <a:gd name="T44" fmla="*/ 574 w 1404"/>
              <a:gd name="T45" fmla="*/ 160 h 663"/>
              <a:gd name="T46" fmla="*/ 578 w 1404"/>
              <a:gd name="T47" fmla="*/ 160 h 663"/>
              <a:gd name="T48" fmla="*/ 582 w 1404"/>
              <a:gd name="T49" fmla="*/ 160 h 663"/>
              <a:gd name="T50" fmla="*/ 585 w 1404"/>
              <a:gd name="T51" fmla="*/ 160 h 663"/>
              <a:gd name="T52" fmla="*/ 455 w 1404"/>
              <a:gd name="T53" fmla="*/ 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4" h="663">
                <a:moveTo>
                  <a:pt x="455" y="0"/>
                </a:moveTo>
                <a:cubicBezTo>
                  <a:pt x="0" y="8"/>
                  <a:pt x="0" y="8"/>
                  <a:pt x="0" y="8"/>
                </a:cubicBezTo>
                <a:cubicBezTo>
                  <a:pt x="479" y="663"/>
                  <a:pt x="479" y="663"/>
                  <a:pt x="479" y="663"/>
                </a:cubicBezTo>
                <a:cubicBezTo>
                  <a:pt x="1404" y="587"/>
                  <a:pt x="1404" y="587"/>
                  <a:pt x="1404" y="587"/>
                </a:cubicBezTo>
                <a:cubicBezTo>
                  <a:pt x="1120" y="269"/>
                  <a:pt x="1120" y="269"/>
                  <a:pt x="1120" y="269"/>
                </a:cubicBezTo>
                <a:cubicBezTo>
                  <a:pt x="876" y="280"/>
                  <a:pt x="876" y="280"/>
                  <a:pt x="876" y="280"/>
                </a:cubicBezTo>
                <a:cubicBezTo>
                  <a:pt x="876" y="281"/>
                  <a:pt x="877" y="282"/>
                  <a:pt x="877" y="282"/>
                </a:cubicBezTo>
                <a:cubicBezTo>
                  <a:pt x="878" y="283"/>
                  <a:pt x="879" y="284"/>
                  <a:pt x="879" y="284"/>
                </a:cubicBezTo>
                <a:cubicBezTo>
                  <a:pt x="880" y="285"/>
                  <a:pt x="881" y="286"/>
                  <a:pt x="881" y="286"/>
                </a:cubicBezTo>
                <a:cubicBezTo>
                  <a:pt x="882" y="287"/>
                  <a:pt x="882" y="288"/>
                  <a:pt x="883" y="289"/>
                </a:cubicBezTo>
                <a:cubicBezTo>
                  <a:pt x="899" y="308"/>
                  <a:pt x="909" y="326"/>
                  <a:pt x="913" y="344"/>
                </a:cubicBezTo>
                <a:cubicBezTo>
                  <a:pt x="918" y="361"/>
                  <a:pt x="916" y="377"/>
                  <a:pt x="909" y="391"/>
                </a:cubicBezTo>
                <a:cubicBezTo>
                  <a:pt x="902" y="405"/>
                  <a:pt x="889" y="417"/>
                  <a:pt x="871" y="426"/>
                </a:cubicBezTo>
                <a:cubicBezTo>
                  <a:pt x="853" y="435"/>
                  <a:pt x="829" y="441"/>
                  <a:pt x="801" y="443"/>
                </a:cubicBezTo>
                <a:cubicBezTo>
                  <a:pt x="772" y="445"/>
                  <a:pt x="741" y="442"/>
                  <a:pt x="710" y="436"/>
                </a:cubicBezTo>
                <a:cubicBezTo>
                  <a:pt x="679" y="430"/>
                  <a:pt x="648" y="420"/>
                  <a:pt x="618" y="408"/>
                </a:cubicBezTo>
                <a:cubicBezTo>
                  <a:pt x="588" y="396"/>
                  <a:pt x="560" y="381"/>
                  <a:pt x="536" y="364"/>
                </a:cubicBezTo>
                <a:cubicBezTo>
                  <a:pt x="511" y="347"/>
                  <a:pt x="490" y="328"/>
                  <a:pt x="475" y="308"/>
                </a:cubicBezTo>
                <a:cubicBezTo>
                  <a:pt x="459" y="288"/>
                  <a:pt x="451" y="269"/>
                  <a:pt x="448" y="251"/>
                </a:cubicBezTo>
                <a:cubicBezTo>
                  <a:pt x="446" y="234"/>
                  <a:pt x="449" y="219"/>
                  <a:pt x="458" y="205"/>
                </a:cubicBezTo>
                <a:cubicBezTo>
                  <a:pt x="467" y="192"/>
                  <a:pt x="481" y="181"/>
                  <a:pt x="500" y="173"/>
                </a:cubicBezTo>
                <a:cubicBezTo>
                  <a:pt x="519" y="166"/>
                  <a:pt x="543" y="161"/>
                  <a:pt x="571" y="160"/>
                </a:cubicBezTo>
                <a:cubicBezTo>
                  <a:pt x="572" y="160"/>
                  <a:pt x="573" y="160"/>
                  <a:pt x="574" y="160"/>
                </a:cubicBezTo>
                <a:cubicBezTo>
                  <a:pt x="576" y="160"/>
                  <a:pt x="577" y="160"/>
                  <a:pt x="578" y="160"/>
                </a:cubicBezTo>
                <a:cubicBezTo>
                  <a:pt x="579" y="160"/>
                  <a:pt x="580" y="160"/>
                  <a:pt x="582" y="160"/>
                </a:cubicBezTo>
                <a:cubicBezTo>
                  <a:pt x="583" y="160"/>
                  <a:pt x="584" y="160"/>
                  <a:pt x="585" y="160"/>
                </a:cubicBezTo>
                <a:cubicBezTo>
                  <a:pt x="455" y="0"/>
                  <a:pt x="455" y="0"/>
                  <a:pt x="455"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cs typeface="+mn-cs"/>
            </a:endParaRPr>
          </a:p>
        </p:txBody>
      </p:sp>
      <p:sp>
        <p:nvSpPr>
          <p:cNvPr id="26" name="Freeform 67"/>
          <p:cNvSpPr>
            <a:spLocks/>
          </p:cNvSpPr>
          <p:nvPr/>
        </p:nvSpPr>
        <p:spPr bwMode="auto">
          <a:xfrm rot="18900000">
            <a:off x="4699405" y="1918856"/>
            <a:ext cx="1425240" cy="980390"/>
          </a:xfrm>
          <a:custGeom>
            <a:avLst/>
            <a:gdLst>
              <a:gd name="T0" fmla="*/ 399 w 631"/>
              <a:gd name="T1" fmla="*/ 0 h 434"/>
              <a:gd name="T2" fmla="*/ 4 w 631"/>
              <a:gd name="T3" fmla="*/ 7 h 434"/>
              <a:gd name="T4" fmla="*/ 137 w 631"/>
              <a:gd name="T5" fmla="*/ 168 h 434"/>
              <a:gd name="T6" fmla="*/ 150 w 631"/>
              <a:gd name="T7" fmla="*/ 184 h 434"/>
              <a:gd name="T8" fmla="*/ 143 w 631"/>
              <a:gd name="T9" fmla="*/ 184 h 434"/>
              <a:gd name="T10" fmla="*/ 137 w 631"/>
              <a:gd name="T11" fmla="*/ 183 h 434"/>
              <a:gd name="T12" fmla="*/ 131 w 631"/>
              <a:gd name="T13" fmla="*/ 183 h 434"/>
              <a:gd name="T14" fmla="*/ 124 w 631"/>
              <a:gd name="T15" fmla="*/ 183 h 434"/>
              <a:gd name="T16" fmla="*/ 121 w 631"/>
              <a:gd name="T17" fmla="*/ 183 h 434"/>
              <a:gd name="T18" fmla="*/ 117 w 631"/>
              <a:gd name="T19" fmla="*/ 183 h 434"/>
              <a:gd name="T20" fmla="*/ 113 w 631"/>
              <a:gd name="T21" fmla="*/ 183 h 434"/>
              <a:gd name="T22" fmla="*/ 110 w 631"/>
              <a:gd name="T23" fmla="*/ 183 h 434"/>
              <a:gd name="T24" fmla="*/ 48 w 631"/>
              <a:gd name="T25" fmla="*/ 195 h 434"/>
              <a:gd name="T26" fmla="*/ 11 w 631"/>
              <a:gd name="T27" fmla="*/ 223 h 434"/>
              <a:gd name="T28" fmla="*/ 2 w 631"/>
              <a:gd name="T29" fmla="*/ 264 h 434"/>
              <a:gd name="T30" fmla="*/ 26 w 631"/>
              <a:gd name="T31" fmla="*/ 314 h 434"/>
              <a:gd name="T32" fmla="*/ 79 w 631"/>
              <a:gd name="T33" fmla="*/ 363 h 434"/>
              <a:gd name="T34" fmla="*/ 152 w 631"/>
              <a:gd name="T35" fmla="*/ 402 h 434"/>
              <a:gd name="T36" fmla="*/ 233 w 631"/>
              <a:gd name="T37" fmla="*/ 426 h 434"/>
              <a:gd name="T38" fmla="*/ 313 w 631"/>
              <a:gd name="T39" fmla="*/ 432 h 434"/>
              <a:gd name="T40" fmla="*/ 375 w 631"/>
              <a:gd name="T41" fmla="*/ 418 h 434"/>
              <a:gd name="T42" fmla="*/ 408 w 631"/>
              <a:gd name="T43" fmla="*/ 387 h 434"/>
              <a:gd name="T44" fmla="*/ 413 w 631"/>
              <a:gd name="T45" fmla="*/ 345 h 434"/>
              <a:gd name="T46" fmla="*/ 386 w 631"/>
              <a:gd name="T47" fmla="*/ 297 h 434"/>
              <a:gd name="T48" fmla="*/ 384 w 631"/>
              <a:gd name="T49" fmla="*/ 295 h 434"/>
              <a:gd name="T50" fmla="*/ 382 w 631"/>
              <a:gd name="T51" fmla="*/ 293 h 434"/>
              <a:gd name="T52" fmla="*/ 380 w 631"/>
              <a:gd name="T53" fmla="*/ 291 h 434"/>
              <a:gd name="T54" fmla="*/ 379 w 631"/>
              <a:gd name="T55" fmla="*/ 289 h 434"/>
              <a:gd name="T56" fmla="*/ 375 w 631"/>
              <a:gd name="T57" fmla="*/ 284 h 434"/>
              <a:gd name="T58" fmla="*/ 370 w 631"/>
              <a:gd name="T59" fmla="*/ 280 h 434"/>
              <a:gd name="T60" fmla="*/ 366 w 631"/>
              <a:gd name="T61" fmla="*/ 276 h 434"/>
              <a:gd name="T62" fmla="*/ 362 w 631"/>
              <a:gd name="T63" fmla="*/ 272 h 434"/>
              <a:gd name="T64" fmla="*/ 385 w 631"/>
              <a:gd name="T65" fmla="*/ 271 h 434"/>
              <a:gd name="T66" fmla="*/ 631 w 631"/>
              <a:gd name="T67" fmla="*/ 260 h 434"/>
              <a:gd name="T68" fmla="*/ 399 w 631"/>
              <a:gd name="T69"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1" h="434">
                <a:moveTo>
                  <a:pt x="399" y="0"/>
                </a:moveTo>
                <a:cubicBezTo>
                  <a:pt x="4" y="7"/>
                  <a:pt x="4" y="7"/>
                  <a:pt x="4" y="7"/>
                </a:cubicBezTo>
                <a:cubicBezTo>
                  <a:pt x="137" y="168"/>
                  <a:pt x="137" y="168"/>
                  <a:pt x="137" y="168"/>
                </a:cubicBezTo>
                <a:cubicBezTo>
                  <a:pt x="150" y="184"/>
                  <a:pt x="150" y="184"/>
                  <a:pt x="150" y="184"/>
                </a:cubicBezTo>
                <a:cubicBezTo>
                  <a:pt x="148" y="184"/>
                  <a:pt x="145" y="184"/>
                  <a:pt x="143" y="184"/>
                </a:cubicBezTo>
                <a:cubicBezTo>
                  <a:pt x="141" y="184"/>
                  <a:pt x="139" y="184"/>
                  <a:pt x="137" y="183"/>
                </a:cubicBezTo>
                <a:cubicBezTo>
                  <a:pt x="135" y="183"/>
                  <a:pt x="133" y="183"/>
                  <a:pt x="131" y="183"/>
                </a:cubicBezTo>
                <a:cubicBezTo>
                  <a:pt x="128" y="183"/>
                  <a:pt x="126" y="183"/>
                  <a:pt x="124" y="183"/>
                </a:cubicBezTo>
                <a:cubicBezTo>
                  <a:pt x="123" y="183"/>
                  <a:pt x="122" y="183"/>
                  <a:pt x="121" y="183"/>
                </a:cubicBezTo>
                <a:cubicBezTo>
                  <a:pt x="119" y="183"/>
                  <a:pt x="118" y="183"/>
                  <a:pt x="117" y="183"/>
                </a:cubicBezTo>
                <a:cubicBezTo>
                  <a:pt x="116" y="183"/>
                  <a:pt x="115" y="183"/>
                  <a:pt x="113" y="183"/>
                </a:cubicBezTo>
                <a:cubicBezTo>
                  <a:pt x="112" y="183"/>
                  <a:pt x="111" y="183"/>
                  <a:pt x="110" y="183"/>
                </a:cubicBezTo>
                <a:cubicBezTo>
                  <a:pt x="85" y="184"/>
                  <a:pt x="64" y="188"/>
                  <a:pt x="48" y="195"/>
                </a:cubicBezTo>
                <a:cubicBezTo>
                  <a:pt x="31" y="202"/>
                  <a:pt x="18" y="211"/>
                  <a:pt x="11" y="223"/>
                </a:cubicBezTo>
                <a:cubicBezTo>
                  <a:pt x="3" y="235"/>
                  <a:pt x="0" y="249"/>
                  <a:pt x="2" y="264"/>
                </a:cubicBezTo>
                <a:cubicBezTo>
                  <a:pt x="4" y="279"/>
                  <a:pt x="12" y="296"/>
                  <a:pt x="26" y="314"/>
                </a:cubicBezTo>
                <a:cubicBezTo>
                  <a:pt x="39" y="331"/>
                  <a:pt x="58" y="348"/>
                  <a:pt x="79" y="363"/>
                </a:cubicBezTo>
                <a:cubicBezTo>
                  <a:pt x="101" y="378"/>
                  <a:pt x="126" y="391"/>
                  <a:pt x="152" y="402"/>
                </a:cubicBezTo>
                <a:cubicBezTo>
                  <a:pt x="178" y="413"/>
                  <a:pt x="206" y="421"/>
                  <a:pt x="233" y="426"/>
                </a:cubicBezTo>
                <a:cubicBezTo>
                  <a:pt x="260" y="432"/>
                  <a:pt x="287" y="434"/>
                  <a:pt x="313" y="432"/>
                </a:cubicBezTo>
                <a:cubicBezTo>
                  <a:pt x="338" y="431"/>
                  <a:pt x="358" y="426"/>
                  <a:pt x="375" y="418"/>
                </a:cubicBezTo>
                <a:cubicBezTo>
                  <a:pt x="391" y="410"/>
                  <a:pt x="402" y="400"/>
                  <a:pt x="408" y="387"/>
                </a:cubicBezTo>
                <a:cubicBezTo>
                  <a:pt x="415" y="375"/>
                  <a:pt x="416" y="361"/>
                  <a:pt x="413" y="345"/>
                </a:cubicBezTo>
                <a:cubicBezTo>
                  <a:pt x="409" y="330"/>
                  <a:pt x="400" y="314"/>
                  <a:pt x="386" y="297"/>
                </a:cubicBezTo>
                <a:cubicBezTo>
                  <a:pt x="385" y="296"/>
                  <a:pt x="385" y="295"/>
                  <a:pt x="384" y="295"/>
                </a:cubicBezTo>
                <a:cubicBezTo>
                  <a:pt x="383" y="294"/>
                  <a:pt x="383" y="293"/>
                  <a:pt x="382" y="293"/>
                </a:cubicBezTo>
                <a:cubicBezTo>
                  <a:pt x="382" y="292"/>
                  <a:pt x="381" y="291"/>
                  <a:pt x="380" y="291"/>
                </a:cubicBezTo>
                <a:cubicBezTo>
                  <a:pt x="380" y="290"/>
                  <a:pt x="379" y="289"/>
                  <a:pt x="379" y="289"/>
                </a:cubicBezTo>
                <a:cubicBezTo>
                  <a:pt x="377" y="287"/>
                  <a:pt x="376" y="286"/>
                  <a:pt x="375" y="284"/>
                </a:cubicBezTo>
                <a:cubicBezTo>
                  <a:pt x="373" y="283"/>
                  <a:pt x="372" y="282"/>
                  <a:pt x="370" y="280"/>
                </a:cubicBezTo>
                <a:cubicBezTo>
                  <a:pt x="369" y="279"/>
                  <a:pt x="368" y="278"/>
                  <a:pt x="366" y="276"/>
                </a:cubicBezTo>
                <a:cubicBezTo>
                  <a:pt x="365" y="275"/>
                  <a:pt x="363" y="274"/>
                  <a:pt x="362" y="272"/>
                </a:cubicBezTo>
                <a:cubicBezTo>
                  <a:pt x="385" y="271"/>
                  <a:pt x="385" y="271"/>
                  <a:pt x="385" y="271"/>
                </a:cubicBezTo>
                <a:cubicBezTo>
                  <a:pt x="631" y="260"/>
                  <a:pt x="631" y="260"/>
                  <a:pt x="631" y="260"/>
                </a:cubicBezTo>
                <a:cubicBezTo>
                  <a:pt x="399" y="0"/>
                  <a:pt x="399" y="0"/>
                  <a:pt x="39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cs typeface="+mn-cs"/>
            </a:endParaRPr>
          </a:p>
        </p:txBody>
      </p:sp>
      <p:sp>
        <p:nvSpPr>
          <p:cNvPr id="28" name="Freeform 69"/>
          <p:cNvSpPr>
            <a:spLocks/>
          </p:cNvSpPr>
          <p:nvPr/>
        </p:nvSpPr>
        <p:spPr bwMode="auto">
          <a:xfrm rot="18900000">
            <a:off x="5465964" y="2871046"/>
            <a:ext cx="2759793" cy="2094425"/>
          </a:xfrm>
          <a:custGeom>
            <a:avLst/>
            <a:gdLst>
              <a:gd name="T0" fmla="*/ 1222 w 1222"/>
              <a:gd name="T1" fmla="*/ 0 h 927"/>
              <a:gd name="T2" fmla="*/ 1037 w 1222"/>
              <a:gd name="T3" fmla="*/ 412 h 927"/>
              <a:gd name="T4" fmla="*/ 804 w 1222"/>
              <a:gd name="T5" fmla="*/ 441 h 927"/>
              <a:gd name="T6" fmla="*/ 806 w 1222"/>
              <a:gd name="T7" fmla="*/ 437 h 927"/>
              <a:gd name="T8" fmla="*/ 808 w 1222"/>
              <a:gd name="T9" fmla="*/ 434 h 927"/>
              <a:gd name="T10" fmla="*/ 809 w 1222"/>
              <a:gd name="T11" fmla="*/ 431 h 927"/>
              <a:gd name="T12" fmla="*/ 810 w 1222"/>
              <a:gd name="T13" fmla="*/ 428 h 927"/>
              <a:gd name="T14" fmla="*/ 825 w 1222"/>
              <a:gd name="T15" fmla="*/ 358 h 927"/>
              <a:gd name="T16" fmla="*/ 808 w 1222"/>
              <a:gd name="T17" fmla="*/ 303 h 927"/>
              <a:gd name="T18" fmla="*/ 761 w 1222"/>
              <a:gd name="T19" fmla="*/ 269 h 927"/>
              <a:gd name="T20" fmla="*/ 687 w 1222"/>
              <a:gd name="T21" fmla="*/ 262 h 927"/>
              <a:gd name="T22" fmla="*/ 601 w 1222"/>
              <a:gd name="T23" fmla="*/ 286 h 927"/>
              <a:gd name="T24" fmla="*/ 518 w 1222"/>
              <a:gd name="T25" fmla="*/ 335 h 927"/>
              <a:gd name="T26" fmla="*/ 449 w 1222"/>
              <a:gd name="T27" fmla="*/ 401 h 927"/>
              <a:gd name="T28" fmla="*/ 404 w 1222"/>
              <a:gd name="T29" fmla="*/ 477 h 927"/>
              <a:gd name="T30" fmla="*/ 393 w 1222"/>
              <a:gd name="T31" fmla="*/ 548 h 927"/>
              <a:gd name="T32" fmla="*/ 415 w 1222"/>
              <a:gd name="T33" fmla="*/ 601 h 927"/>
              <a:gd name="T34" fmla="*/ 465 w 1222"/>
              <a:gd name="T35" fmla="*/ 631 h 927"/>
              <a:gd name="T36" fmla="*/ 538 w 1222"/>
              <a:gd name="T37" fmla="*/ 634 h 927"/>
              <a:gd name="T38" fmla="*/ 541 w 1222"/>
              <a:gd name="T39" fmla="*/ 634 h 927"/>
              <a:gd name="T40" fmla="*/ 544 w 1222"/>
              <a:gd name="T41" fmla="*/ 633 h 927"/>
              <a:gd name="T42" fmla="*/ 547 w 1222"/>
              <a:gd name="T43" fmla="*/ 633 h 927"/>
              <a:gd name="T44" fmla="*/ 550 w 1222"/>
              <a:gd name="T45" fmla="*/ 632 h 927"/>
              <a:gd name="T46" fmla="*/ 461 w 1222"/>
              <a:gd name="T47" fmla="*/ 853 h 927"/>
              <a:gd name="T48" fmla="*/ 0 w 1222"/>
              <a:gd name="T49" fmla="*/ 927 h 927"/>
              <a:gd name="T50" fmla="*/ 297 w 1222"/>
              <a:gd name="T51" fmla="*/ 76 h 927"/>
              <a:gd name="T52" fmla="*/ 1222 w 1222"/>
              <a:gd name="T53"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22" h="927">
                <a:moveTo>
                  <a:pt x="1222" y="0"/>
                </a:moveTo>
                <a:cubicBezTo>
                  <a:pt x="1037" y="412"/>
                  <a:pt x="1037" y="412"/>
                  <a:pt x="1037" y="412"/>
                </a:cubicBezTo>
                <a:cubicBezTo>
                  <a:pt x="804" y="441"/>
                  <a:pt x="804" y="441"/>
                  <a:pt x="804" y="441"/>
                </a:cubicBezTo>
                <a:cubicBezTo>
                  <a:pt x="805" y="440"/>
                  <a:pt x="805" y="439"/>
                  <a:pt x="806" y="437"/>
                </a:cubicBezTo>
                <a:cubicBezTo>
                  <a:pt x="807" y="436"/>
                  <a:pt x="807" y="435"/>
                  <a:pt x="808" y="434"/>
                </a:cubicBezTo>
                <a:cubicBezTo>
                  <a:pt x="808" y="433"/>
                  <a:pt x="809" y="432"/>
                  <a:pt x="809" y="431"/>
                </a:cubicBezTo>
                <a:cubicBezTo>
                  <a:pt x="810" y="430"/>
                  <a:pt x="810" y="429"/>
                  <a:pt x="810" y="428"/>
                </a:cubicBezTo>
                <a:cubicBezTo>
                  <a:pt x="821" y="402"/>
                  <a:pt x="826" y="379"/>
                  <a:pt x="825" y="358"/>
                </a:cubicBezTo>
                <a:cubicBezTo>
                  <a:pt x="825" y="337"/>
                  <a:pt x="819" y="318"/>
                  <a:pt x="808" y="303"/>
                </a:cubicBezTo>
                <a:cubicBezTo>
                  <a:pt x="797" y="288"/>
                  <a:pt x="781" y="276"/>
                  <a:pt x="761" y="269"/>
                </a:cubicBezTo>
                <a:cubicBezTo>
                  <a:pt x="740" y="262"/>
                  <a:pt x="716" y="259"/>
                  <a:pt x="687" y="262"/>
                </a:cubicBezTo>
                <a:cubicBezTo>
                  <a:pt x="659" y="265"/>
                  <a:pt x="630" y="273"/>
                  <a:pt x="601" y="286"/>
                </a:cubicBezTo>
                <a:cubicBezTo>
                  <a:pt x="572" y="298"/>
                  <a:pt x="544" y="315"/>
                  <a:pt x="518" y="335"/>
                </a:cubicBezTo>
                <a:cubicBezTo>
                  <a:pt x="492" y="354"/>
                  <a:pt x="468" y="377"/>
                  <a:pt x="449" y="401"/>
                </a:cubicBezTo>
                <a:cubicBezTo>
                  <a:pt x="429" y="425"/>
                  <a:pt x="414" y="451"/>
                  <a:pt x="404" y="477"/>
                </a:cubicBezTo>
                <a:cubicBezTo>
                  <a:pt x="394" y="503"/>
                  <a:pt x="391" y="527"/>
                  <a:pt x="393" y="548"/>
                </a:cubicBezTo>
                <a:cubicBezTo>
                  <a:pt x="395" y="569"/>
                  <a:pt x="403" y="587"/>
                  <a:pt x="415" y="601"/>
                </a:cubicBezTo>
                <a:cubicBezTo>
                  <a:pt x="428" y="615"/>
                  <a:pt x="445" y="625"/>
                  <a:pt x="465" y="631"/>
                </a:cubicBezTo>
                <a:cubicBezTo>
                  <a:pt x="486" y="637"/>
                  <a:pt x="511" y="638"/>
                  <a:pt x="538" y="634"/>
                </a:cubicBezTo>
                <a:cubicBezTo>
                  <a:pt x="539" y="634"/>
                  <a:pt x="540" y="634"/>
                  <a:pt x="541" y="634"/>
                </a:cubicBezTo>
                <a:cubicBezTo>
                  <a:pt x="542" y="633"/>
                  <a:pt x="543" y="633"/>
                  <a:pt x="544" y="633"/>
                </a:cubicBezTo>
                <a:cubicBezTo>
                  <a:pt x="545" y="633"/>
                  <a:pt x="546" y="633"/>
                  <a:pt x="547" y="633"/>
                </a:cubicBezTo>
                <a:cubicBezTo>
                  <a:pt x="548" y="632"/>
                  <a:pt x="549" y="632"/>
                  <a:pt x="550" y="632"/>
                </a:cubicBezTo>
                <a:cubicBezTo>
                  <a:pt x="461" y="853"/>
                  <a:pt x="461" y="853"/>
                  <a:pt x="461" y="853"/>
                </a:cubicBezTo>
                <a:cubicBezTo>
                  <a:pt x="0" y="927"/>
                  <a:pt x="0" y="927"/>
                  <a:pt x="0" y="927"/>
                </a:cubicBezTo>
                <a:cubicBezTo>
                  <a:pt x="297" y="76"/>
                  <a:pt x="297" y="76"/>
                  <a:pt x="297" y="76"/>
                </a:cubicBezTo>
                <a:lnTo>
                  <a:pt x="1222"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cs typeface="+mn-cs"/>
            </a:endParaRPr>
          </a:p>
        </p:txBody>
      </p:sp>
      <p:sp>
        <p:nvSpPr>
          <p:cNvPr id="29" name="Freeform 70"/>
          <p:cNvSpPr>
            <a:spLocks/>
          </p:cNvSpPr>
          <p:nvPr/>
        </p:nvSpPr>
        <p:spPr bwMode="auto">
          <a:xfrm rot="18900000">
            <a:off x="6795102" y="3363644"/>
            <a:ext cx="1380373" cy="1283002"/>
          </a:xfrm>
          <a:custGeom>
            <a:avLst/>
            <a:gdLst>
              <a:gd name="T0" fmla="*/ 261 w 611"/>
              <a:gd name="T1" fmla="*/ 3 h 568"/>
              <a:gd name="T2" fmla="*/ 185 w 611"/>
              <a:gd name="T3" fmla="*/ 24 h 568"/>
              <a:gd name="T4" fmla="*/ 112 w 611"/>
              <a:gd name="T5" fmla="*/ 67 h 568"/>
              <a:gd name="T6" fmla="*/ 51 w 611"/>
              <a:gd name="T7" fmla="*/ 125 h 568"/>
              <a:gd name="T8" fmla="*/ 12 w 611"/>
              <a:gd name="T9" fmla="*/ 192 h 568"/>
              <a:gd name="T10" fmla="*/ 2 w 611"/>
              <a:gd name="T11" fmla="*/ 255 h 568"/>
              <a:gd name="T12" fmla="*/ 21 w 611"/>
              <a:gd name="T13" fmla="*/ 301 h 568"/>
              <a:gd name="T14" fmla="*/ 65 w 611"/>
              <a:gd name="T15" fmla="*/ 328 h 568"/>
              <a:gd name="T16" fmla="*/ 130 w 611"/>
              <a:gd name="T17" fmla="*/ 331 h 568"/>
              <a:gd name="T18" fmla="*/ 133 w 611"/>
              <a:gd name="T19" fmla="*/ 331 h 568"/>
              <a:gd name="T20" fmla="*/ 136 w 611"/>
              <a:gd name="T21" fmla="*/ 330 h 568"/>
              <a:gd name="T22" fmla="*/ 139 w 611"/>
              <a:gd name="T23" fmla="*/ 330 h 568"/>
              <a:gd name="T24" fmla="*/ 142 w 611"/>
              <a:gd name="T25" fmla="*/ 329 h 568"/>
              <a:gd name="T26" fmla="*/ 148 w 611"/>
              <a:gd name="T27" fmla="*/ 328 h 568"/>
              <a:gd name="T28" fmla="*/ 154 w 611"/>
              <a:gd name="T29" fmla="*/ 326 h 568"/>
              <a:gd name="T30" fmla="*/ 160 w 611"/>
              <a:gd name="T31" fmla="*/ 325 h 568"/>
              <a:gd name="T32" fmla="*/ 166 w 611"/>
              <a:gd name="T33" fmla="*/ 323 h 568"/>
              <a:gd name="T34" fmla="*/ 158 w 611"/>
              <a:gd name="T35" fmla="*/ 344 h 568"/>
              <a:gd name="T36" fmla="*/ 67 w 611"/>
              <a:gd name="T37" fmla="*/ 568 h 568"/>
              <a:gd name="T38" fmla="*/ 452 w 611"/>
              <a:gd name="T39" fmla="*/ 506 h 568"/>
              <a:gd name="T40" fmla="*/ 611 w 611"/>
              <a:gd name="T41" fmla="*/ 151 h 568"/>
              <a:gd name="T42" fmla="*/ 375 w 611"/>
              <a:gd name="T43" fmla="*/ 180 h 568"/>
              <a:gd name="T44" fmla="*/ 352 w 611"/>
              <a:gd name="T45" fmla="*/ 183 h 568"/>
              <a:gd name="T46" fmla="*/ 355 w 611"/>
              <a:gd name="T47" fmla="*/ 178 h 568"/>
              <a:gd name="T48" fmla="*/ 359 w 611"/>
              <a:gd name="T49" fmla="*/ 173 h 568"/>
              <a:gd name="T50" fmla="*/ 362 w 611"/>
              <a:gd name="T51" fmla="*/ 167 h 568"/>
              <a:gd name="T52" fmla="*/ 364 w 611"/>
              <a:gd name="T53" fmla="*/ 162 h 568"/>
              <a:gd name="T54" fmla="*/ 366 w 611"/>
              <a:gd name="T55" fmla="*/ 158 h 568"/>
              <a:gd name="T56" fmla="*/ 368 w 611"/>
              <a:gd name="T57" fmla="*/ 155 h 568"/>
              <a:gd name="T58" fmla="*/ 369 w 611"/>
              <a:gd name="T59" fmla="*/ 152 h 568"/>
              <a:gd name="T60" fmla="*/ 370 w 611"/>
              <a:gd name="T61" fmla="*/ 149 h 568"/>
              <a:gd name="T62" fmla="*/ 383 w 611"/>
              <a:gd name="T63" fmla="*/ 87 h 568"/>
              <a:gd name="T64" fmla="*/ 368 w 611"/>
              <a:gd name="T65" fmla="*/ 39 h 568"/>
              <a:gd name="T66" fmla="*/ 326 w 611"/>
              <a:gd name="T67" fmla="*/ 9 h 568"/>
              <a:gd name="T68" fmla="*/ 261 w 611"/>
              <a:gd name="T69" fmla="*/ 3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1" h="568">
                <a:moveTo>
                  <a:pt x="261" y="3"/>
                </a:moveTo>
                <a:cubicBezTo>
                  <a:pt x="236" y="5"/>
                  <a:pt x="210" y="13"/>
                  <a:pt x="185" y="24"/>
                </a:cubicBezTo>
                <a:cubicBezTo>
                  <a:pt x="160" y="35"/>
                  <a:pt x="135" y="50"/>
                  <a:pt x="112" y="67"/>
                </a:cubicBezTo>
                <a:cubicBezTo>
                  <a:pt x="89" y="84"/>
                  <a:pt x="68" y="104"/>
                  <a:pt x="51" y="125"/>
                </a:cubicBezTo>
                <a:cubicBezTo>
                  <a:pt x="34" y="147"/>
                  <a:pt x="21" y="169"/>
                  <a:pt x="12" y="192"/>
                </a:cubicBezTo>
                <a:cubicBezTo>
                  <a:pt x="3" y="215"/>
                  <a:pt x="0" y="236"/>
                  <a:pt x="2" y="255"/>
                </a:cubicBezTo>
                <a:cubicBezTo>
                  <a:pt x="4" y="273"/>
                  <a:pt x="10" y="289"/>
                  <a:pt x="21" y="301"/>
                </a:cubicBezTo>
                <a:cubicBezTo>
                  <a:pt x="32" y="314"/>
                  <a:pt x="47" y="323"/>
                  <a:pt x="65" y="328"/>
                </a:cubicBezTo>
                <a:cubicBezTo>
                  <a:pt x="84" y="333"/>
                  <a:pt x="105" y="334"/>
                  <a:pt x="130" y="331"/>
                </a:cubicBezTo>
                <a:cubicBezTo>
                  <a:pt x="131" y="331"/>
                  <a:pt x="132" y="331"/>
                  <a:pt x="133" y="331"/>
                </a:cubicBezTo>
                <a:cubicBezTo>
                  <a:pt x="134" y="330"/>
                  <a:pt x="135" y="330"/>
                  <a:pt x="136" y="330"/>
                </a:cubicBezTo>
                <a:cubicBezTo>
                  <a:pt x="137" y="330"/>
                  <a:pt x="138" y="330"/>
                  <a:pt x="139" y="330"/>
                </a:cubicBezTo>
                <a:cubicBezTo>
                  <a:pt x="140" y="329"/>
                  <a:pt x="141" y="329"/>
                  <a:pt x="142" y="329"/>
                </a:cubicBezTo>
                <a:cubicBezTo>
                  <a:pt x="144" y="329"/>
                  <a:pt x="146" y="328"/>
                  <a:pt x="148" y="328"/>
                </a:cubicBezTo>
                <a:cubicBezTo>
                  <a:pt x="150" y="327"/>
                  <a:pt x="152" y="327"/>
                  <a:pt x="154" y="326"/>
                </a:cubicBezTo>
                <a:cubicBezTo>
                  <a:pt x="156" y="326"/>
                  <a:pt x="158" y="325"/>
                  <a:pt x="160" y="325"/>
                </a:cubicBezTo>
                <a:cubicBezTo>
                  <a:pt x="162" y="324"/>
                  <a:pt x="164" y="324"/>
                  <a:pt x="166" y="323"/>
                </a:cubicBezTo>
                <a:cubicBezTo>
                  <a:pt x="158" y="344"/>
                  <a:pt x="158" y="344"/>
                  <a:pt x="158" y="344"/>
                </a:cubicBezTo>
                <a:cubicBezTo>
                  <a:pt x="67" y="568"/>
                  <a:pt x="67" y="568"/>
                  <a:pt x="67" y="568"/>
                </a:cubicBezTo>
                <a:cubicBezTo>
                  <a:pt x="452" y="506"/>
                  <a:pt x="452" y="506"/>
                  <a:pt x="452" y="506"/>
                </a:cubicBezTo>
                <a:cubicBezTo>
                  <a:pt x="611" y="151"/>
                  <a:pt x="611" y="151"/>
                  <a:pt x="611" y="151"/>
                </a:cubicBezTo>
                <a:cubicBezTo>
                  <a:pt x="375" y="180"/>
                  <a:pt x="375" y="180"/>
                  <a:pt x="375" y="180"/>
                </a:cubicBezTo>
                <a:cubicBezTo>
                  <a:pt x="352" y="183"/>
                  <a:pt x="352" y="183"/>
                  <a:pt x="352" y="183"/>
                </a:cubicBezTo>
                <a:cubicBezTo>
                  <a:pt x="353" y="182"/>
                  <a:pt x="354" y="180"/>
                  <a:pt x="355" y="178"/>
                </a:cubicBezTo>
                <a:cubicBezTo>
                  <a:pt x="356" y="176"/>
                  <a:pt x="358" y="174"/>
                  <a:pt x="359" y="173"/>
                </a:cubicBezTo>
                <a:cubicBezTo>
                  <a:pt x="360" y="171"/>
                  <a:pt x="361" y="169"/>
                  <a:pt x="362" y="167"/>
                </a:cubicBezTo>
                <a:cubicBezTo>
                  <a:pt x="363" y="165"/>
                  <a:pt x="364" y="163"/>
                  <a:pt x="364" y="162"/>
                </a:cubicBezTo>
                <a:cubicBezTo>
                  <a:pt x="365" y="160"/>
                  <a:pt x="366" y="159"/>
                  <a:pt x="366" y="158"/>
                </a:cubicBezTo>
                <a:cubicBezTo>
                  <a:pt x="367" y="157"/>
                  <a:pt x="367" y="156"/>
                  <a:pt x="368" y="155"/>
                </a:cubicBezTo>
                <a:cubicBezTo>
                  <a:pt x="368" y="154"/>
                  <a:pt x="369" y="153"/>
                  <a:pt x="369" y="152"/>
                </a:cubicBezTo>
                <a:cubicBezTo>
                  <a:pt x="369" y="151"/>
                  <a:pt x="370" y="150"/>
                  <a:pt x="370" y="149"/>
                </a:cubicBezTo>
                <a:cubicBezTo>
                  <a:pt x="380" y="126"/>
                  <a:pt x="384" y="105"/>
                  <a:pt x="383" y="87"/>
                </a:cubicBezTo>
                <a:cubicBezTo>
                  <a:pt x="383" y="68"/>
                  <a:pt x="377" y="52"/>
                  <a:pt x="368" y="39"/>
                </a:cubicBezTo>
                <a:cubicBezTo>
                  <a:pt x="358" y="25"/>
                  <a:pt x="344" y="15"/>
                  <a:pt x="326" y="9"/>
                </a:cubicBezTo>
                <a:cubicBezTo>
                  <a:pt x="308" y="2"/>
                  <a:pt x="286" y="0"/>
                  <a:pt x="261" y="3"/>
                </a:cubicBezTo>
                <a:close/>
              </a:path>
            </a:pathLst>
          </a:custGeom>
          <a:solidFill>
            <a:schemeClr val="bg1"/>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cs typeface="+mn-cs"/>
            </a:endParaRPr>
          </a:p>
        </p:txBody>
      </p:sp>
      <p:sp>
        <p:nvSpPr>
          <p:cNvPr id="31" name="Freeform 72"/>
          <p:cNvSpPr>
            <a:spLocks/>
          </p:cNvSpPr>
          <p:nvPr/>
        </p:nvSpPr>
        <p:spPr bwMode="auto">
          <a:xfrm rot="18900000">
            <a:off x="4649949" y="1901228"/>
            <a:ext cx="3174095" cy="3402249"/>
          </a:xfrm>
          <a:custGeom>
            <a:avLst/>
            <a:gdLst>
              <a:gd name="T0" fmla="*/ 3318 w 3325"/>
              <a:gd name="T1" fmla="*/ 1363 h 3564"/>
              <a:gd name="T2" fmla="*/ 1141 w 3325"/>
              <a:gd name="T3" fmla="*/ 1541 h 3564"/>
              <a:gd name="T4" fmla="*/ 15 w 3325"/>
              <a:gd name="T5" fmla="*/ 0 h 3564"/>
              <a:gd name="T6" fmla="*/ 3 w 3325"/>
              <a:gd name="T7" fmla="*/ 0 h 3564"/>
              <a:gd name="T8" fmla="*/ 0 w 3325"/>
              <a:gd name="T9" fmla="*/ 12 h 3564"/>
              <a:gd name="T10" fmla="*/ 1127 w 3325"/>
              <a:gd name="T11" fmla="*/ 1550 h 3564"/>
              <a:gd name="T12" fmla="*/ 426 w 3325"/>
              <a:gd name="T13" fmla="*/ 3555 h 3564"/>
              <a:gd name="T14" fmla="*/ 434 w 3325"/>
              <a:gd name="T15" fmla="*/ 3564 h 3564"/>
              <a:gd name="T16" fmla="*/ 443 w 3325"/>
              <a:gd name="T17" fmla="*/ 3564 h 3564"/>
              <a:gd name="T18" fmla="*/ 1143 w 3325"/>
              <a:gd name="T19" fmla="*/ 1557 h 3564"/>
              <a:gd name="T20" fmla="*/ 3321 w 3325"/>
              <a:gd name="T21" fmla="*/ 1380 h 3564"/>
              <a:gd name="T22" fmla="*/ 3325 w 3325"/>
              <a:gd name="T23" fmla="*/ 1370 h 3564"/>
              <a:gd name="T24" fmla="*/ 3318 w 3325"/>
              <a:gd name="T25" fmla="*/ 1363 h 3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25" h="3564">
                <a:moveTo>
                  <a:pt x="3318" y="1363"/>
                </a:moveTo>
                <a:lnTo>
                  <a:pt x="1141" y="1541"/>
                </a:lnTo>
                <a:lnTo>
                  <a:pt x="15" y="0"/>
                </a:lnTo>
                <a:lnTo>
                  <a:pt x="3" y="0"/>
                </a:lnTo>
                <a:lnTo>
                  <a:pt x="0" y="12"/>
                </a:lnTo>
                <a:lnTo>
                  <a:pt x="1127" y="1550"/>
                </a:lnTo>
                <a:lnTo>
                  <a:pt x="426" y="3555"/>
                </a:lnTo>
                <a:lnTo>
                  <a:pt x="434" y="3564"/>
                </a:lnTo>
                <a:lnTo>
                  <a:pt x="443" y="3564"/>
                </a:lnTo>
                <a:lnTo>
                  <a:pt x="1143" y="1557"/>
                </a:lnTo>
                <a:lnTo>
                  <a:pt x="3321" y="1380"/>
                </a:lnTo>
                <a:lnTo>
                  <a:pt x="3325" y="1370"/>
                </a:lnTo>
                <a:lnTo>
                  <a:pt x="3318" y="1363"/>
                </a:ln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cs typeface="+mn-cs"/>
            </a:endParaRPr>
          </a:p>
        </p:txBody>
      </p:sp>
      <p:sp>
        <p:nvSpPr>
          <p:cNvPr id="33" name="Freeform 68"/>
          <p:cNvSpPr>
            <a:spLocks/>
          </p:cNvSpPr>
          <p:nvPr/>
        </p:nvSpPr>
        <p:spPr bwMode="auto">
          <a:xfrm rot="18900000">
            <a:off x="4719128" y="1945036"/>
            <a:ext cx="1368918" cy="942205"/>
          </a:xfrm>
          <a:custGeom>
            <a:avLst/>
            <a:gdLst>
              <a:gd name="T0" fmla="*/ 289 w 606"/>
              <a:gd name="T1" fmla="*/ 417 h 417"/>
              <a:gd name="T2" fmla="*/ 227 w 606"/>
              <a:gd name="T3" fmla="*/ 410 h 417"/>
              <a:gd name="T4" fmla="*/ 147 w 606"/>
              <a:gd name="T5" fmla="*/ 386 h 417"/>
              <a:gd name="T6" fmla="*/ 76 w 606"/>
              <a:gd name="T7" fmla="*/ 348 h 417"/>
              <a:gd name="T8" fmla="*/ 24 w 606"/>
              <a:gd name="T9" fmla="*/ 301 h 417"/>
              <a:gd name="T10" fmla="*/ 2 w 606"/>
              <a:gd name="T11" fmla="*/ 255 h 417"/>
              <a:gd name="T12" fmla="*/ 9 w 606"/>
              <a:gd name="T13" fmla="*/ 220 h 417"/>
              <a:gd name="T14" fmla="*/ 43 w 606"/>
              <a:gd name="T15" fmla="*/ 194 h 417"/>
              <a:gd name="T16" fmla="*/ 102 w 606"/>
              <a:gd name="T17" fmla="*/ 183 h 417"/>
              <a:gd name="T18" fmla="*/ 111 w 606"/>
              <a:gd name="T19" fmla="*/ 183 h 417"/>
              <a:gd name="T20" fmla="*/ 116 w 606"/>
              <a:gd name="T21" fmla="*/ 183 h 417"/>
              <a:gd name="T22" fmla="*/ 122 w 606"/>
              <a:gd name="T23" fmla="*/ 183 h 417"/>
              <a:gd name="T24" fmla="*/ 128 w 606"/>
              <a:gd name="T25" fmla="*/ 184 h 417"/>
              <a:gd name="T26" fmla="*/ 134 w 606"/>
              <a:gd name="T27" fmla="*/ 184 h 417"/>
              <a:gd name="T28" fmla="*/ 141 w 606"/>
              <a:gd name="T29" fmla="*/ 185 h 417"/>
              <a:gd name="T30" fmla="*/ 161 w 606"/>
              <a:gd name="T31" fmla="*/ 187 h 417"/>
              <a:gd name="T32" fmla="*/ 135 w 606"/>
              <a:gd name="T33" fmla="*/ 155 h 417"/>
              <a:gd name="T34" fmla="*/ 13 w 606"/>
              <a:gd name="T35" fmla="*/ 7 h 417"/>
              <a:gd name="T36" fmla="*/ 387 w 606"/>
              <a:gd name="T37" fmla="*/ 0 h 417"/>
              <a:gd name="T38" fmla="*/ 606 w 606"/>
              <a:gd name="T39" fmla="*/ 245 h 417"/>
              <a:gd name="T40" fmla="*/ 333 w 606"/>
              <a:gd name="T41" fmla="*/ 257 h 417"/>
              <a:gd name="T42" fmla="*/ 348 w 606"/>
              <a:gd name="T43" fmla="*/ 271 h 417"/>
              <a:gd name="T44" fmla="*/ 353 w 606"/>
              <a:gd name="T45" fmla="*/ 274 h 417"/>
              <a:gd name="T46" fmla="*/ 357 w 606"/>
              <a:gd name="T47" fmla="*/ 278 h 417"/>
              <a:gd name="T48" fmla="*/ 361 w 606"/>
              <a:gd name="T49" fmla="*/ 282 h 417"/>
              <a:gd name="T50" fmla="*/ 365 w 606"/>
              <a:gd name="T51" fmla="*/ 287 h 417"/>
              <a:gd name="T52" fmla="*/ 370 w 606"/>
              <a:gd name="T53" fmla="*/ 292 h 417"/>
              <a:gd name="T54" fmla="*/ 372 w 606"/>
              <a:gd name="T55" fmla="*/ 294 h 417"/>
              <a:gd name="T56" fmla="*/ 397 w 606"/>
              <a:gd name="T57" fmla="*/ 339 h 417"/>
              <a:gd name="T58" fmla="*/ 393 w 606"/>
              <a:gd name="T59" fmla="*/ 376 h 417"/>
              <a:gd name="T60" fmla="*/ 363 w 606"/>
              <a:gd name="T61" fmla="*/ 403 h 417"/>
              <a:gd name="T62" fmla="*/ 304 w 606"/>
              <a:gd name="T63" fmla="*/ 416 h 417"/>
              <a:gd name="T64" fmla="*/ 289 w 606"/>
              <a:gd name="T65"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6" h="417">
                <a:moveTo>
                  <a:pt x="289" y="417"/>
                </a:moveTo>
                <a:cubicBezTo>
                  <a:pt x="269" y="417"/>
                  <a:pt x="248" y="415"/>
                  <a:pt x="227" y="410"/>
                </a:cubicBezTo>
                <a:cubicBezTo>
                  <a:pt x="200" y="405"/>
                  <a:pt x="173" y="397"/>
                  <a:pt x="147" y="386"/>
                </a:cubicBezTo>
                <a:cubicBezTo>
                  <a:pt x="121" y="375"/>
                  <a:pt x="97" y="363"/>
                  <a:pt x="76" y="348"/>
                </a:cubicBezTo>
                <a:cubicBezTo>
                  <a:pt x="54" y="333"/>
                  <a:pt x="37" y="317"/>
                  <a:pt x="24" y="301"/>
                </a:cubicBezTo>
                <a:cubicBezTo>
                  <a:pt x="12" y="285"/>
                  <a:pt x="4" y="269"/>
                  <a:pt x="2" y="255"/>
                </a:cubicBezTo>
                <a:cubicBezTo>
                  <a:pt x="0" y="242"/>
                  <a:pt x="3" y="230"/>
                  <a:pt x="9" y="220"/>
                </a:cubicBezTo>
                <a:cubicBezTo>
                  <a:pt x="16" y="209"/>
                  <a:pt x="28" y="201"/>
                  <a:pt x="43" y="194"/>
                </a:cubicBezTo>
                <a:cubicBezTo>
                  <a:pt x="59" y="188"/>
                  <a:pt x="79" y="184"/>
                  <a:pt x="102" y="183"/>
                </a:cubicBezTo>
                <a:cubicBezTo>
                  <a:pt x="111" y="183"/>
                  <a:pt x="111" y="183"/>
                  <a:pt x="111" y="183"/>
                </a:cubicBezTo>
                <a:cubicBezTo>
                  <a:pt x="111" y="183"/>
                  <a:pt x="115" y="183"/>
                  <a:pt x="116" y="183"/>
                </a:cubicBezTo>
                <a:cubicBezTo>
                  <a:pt x="118" y="183"/>
                  <a:pt x="120" y="183"/>
                  <a:pt x="122" y="183"/>
                </a:cubicBezTo>
                <a:cubicBezTo>
                  <a:pt x="124" y="183"/>
                  <a:pt x="126" y="183"/>
                  <a:pt x="128" y="184"/>
                </a:cubicBezTo>
                <a:cubicBezTo>
                  <a:pt x="134" y="184"/>
                  <a:pt x="134" y="184"/>
                  <a:pt x="134" y="184"/>
                </a:cubicBezTo>
                <a:cubicBezTo>
                  <a:pt x="137" y="184"/>
                  <a:pt x="139" y="184"/>
                  <a:pt x="141" y="185"/>
                </a:cubicBezTo>
                <a:cubicBezTo>
                  <a:pt x="161" y="187"/>
                  <a:pt x="161" y="187"/>
                  <a:pt x="161" y="187"/>
                </a:cubicBezTo>
                <a:cubicBezTo>
                  <a:pt x="135" y="155"/>
                  <a:pt x="135" y="155"/>
                  <a:pt x="135" y="155"/>
                </a:cubicBezTo>
                <a:cubicBezTo>
                  <a:pt x="13" y="7"/>
                  <a:pt x="13" y="7"/>
                  <a:pt x="13" y="7"/>
                </a:cubicBezTo>
                <a:cubicBezTo>
                  <a:pt x="387" y="0"/>
                  <a:pt x="387" y="0"/>
                  <a:pt x="387" y="0"/>
                </a:cubicBezTo>
                <a:cubicBezTo>
                  <a:pt x="606" y="245"/>
                  <a:pt x="606" y="245"/>
                  <a:pt x="606" y="245"/>
                </a:cubicBezTo>
                <a:cubicBezTo>
                  <a:pt x="333" y="257"/>
                  <a:pt x="333" y="257"/>
                  <a:pt x="333" y="257"/>
                </a:cubicBezTo>
                <a:cubicBezTo>
                  <a:pt x="348" y="271"/>
                  <a:pt x="348" y="271"/>
                  <a:pt x="348" y="271"/>
                </a:cubicBezTo>
                <a:cubicBezTo>
                  <a:pt x="350" y="272"/>
                  <a:pt x="351" y="273"/>
                  <a:pt x="353" y="274"/>
                </a:cubicBezTo>
                <a:cubicBezTo>
                  <a:pt x="357" y="278"/>
                  <a:pt x="357" y="278"/>
                  <a:pt x="357" y="278"/>
                </a:cubicBezTo>
                <a:cubicBezTo>
                  <a:pt x="361" y="282"/>
                  <a:pt x="361" y="282"/>
                  <a:pt x="361" y="282"/>
                </a:cubicBezTo>
                <a:cubicBezTo>
                  <a:pt x="362" y="283"/>
                  <a:pt x="365" y="287"/>
                  <a:pt x="365" y="287"/>
                </a:cubicBezTo>
                <a:cubicBezTo>
                  <a:pt x="370" y="292"/>
                  <a:pt x="370" y="292"/>
                  <a:pt x="370" y="292"/>
                </a:cubicBezTo>
                <a:cubicBezTo>
                  <a:pt x="372" y="294"/>
                  <a:pt x="372" y="294"/>
                  <a:pt x="372" y="294"/>
                </a:cubicBezTo>
                <a:cubicBezTo>
                  <a:pt x="385" y="309"/>
                  <a:pt x="393" y="325"/>
                  <a:pt x="397" y="339"/>
                </a:cubicBezTo>
                <a:cubicBezTo>
                  <a:pt x="400" y="353"/>
                  <a:pt x="399" y="365"/>
                  <a:pt x="393" y="376"/>
                </a:cubicBezTo>
                <a:cubicBezTo>
                  <a:pt x="387" y="387"/>
                  <a:pt x="377" y="396"/>
                  <a:pt x="363" y="403"/>
                </a:cubicBezTo>
                <a:cubicBezTo>
                  <a:pt x="347" y="410"/>
                  <a:pt x="328" y="415"/>
                  <a:pt x="304" y="416"/>
                </a:cubicBezTo>
                <a:cubicBezTo>
                  <a:pt x="299" y="417"/>
                  <a:pt x="294" y="417"/>
                  <a:pt x="289" y="417"/>
                </a:cubicBezTo>
                <a:close/>
              </a:path>
            </a:pathLst>
          </a:custGeom>
          <a:solidFill>
            <a:schemeClr val="accent1"/>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cs typeface="+mn-cs"/>
            </a:endParaRPr>
          </a:p>
        </p:txBody>
      </p:sp>
      <p:sp>
        <p:nvSpPr>
          <p:cNvPr id="34" name="Freeform 71"/>
          <p:cNvSpPr>
            <a:spLocks/>
          </p:cNvSpPr>
          <p:nvPr/>
        </p:nvSpPr>
        <p:spPr bwMode="auto">
          <a:xfrm rot="18900000">
            <a:off x="6813950" y="3383440"/>
            <a:ext cx="1332642" cy="1236227"/>
          </a:xfrm>
          <a:custGeom>
            <a:avLst/>
            <a:gdLst>
              <a:gd name="T0" fmla="*/ 172 w 590"/>
              <a:gd name="T1" fmla="*/ 301 h 547"/>
              <a:gd name="T2" fmla="*/ 156 w 590"/>
              <a:gd name="T3" fmla="*/ 305 h 547"/>
              <a:gd name="T4" fmla="*/ 150 w 590"/>
              <a:gd name="T5" fmla="*/ 307 h 547"/>
              <a:gd name="T6" fmla="*/ 144 w 590"/>
              <a:gd name="T7" fmla="*/ 308 h 547"/>
              <a:gd name="T8" fmla="*/ 138 w 590"/>
              <a:gd name="T9" fmla="*/ 310 h 547"/>
              <a:gd name="T10" fmla="*/ 132 w 590"/>
              <a:gd name="T11" fmla="*/ 311 h 547"/>
              <a:gd name="T12" fmla="*/ 123 w 590"/>
              <a:gd name="T13" fmla="*/ 313 h 547"/>
              <a:gd name="T14" fmla="*/ 121 w 590"/>
              <a:gd name="T15" fmla="*/ 313 h 547"/>
              <a:gd name="T16" fmla="*/ 95 w 590"/>
              <a:gd name="T17" fmla="*/ 315 h 547"/>
              <a:gd name="T18" fmla="*/ 60 w 590"/>
              <a:gd name="T19" fmla="*/ 310 h 547"/>
              <a:gd name="T20" fmla="*/ 19 w 590"/>
              <a:gd name="T21" fmla="*/ 286 h 547"/>
              <a:gd name="T22" fmla="*/ 2 w 590"/>
              <a:gd name="T23" fmla="*/ 244 h 547"/>
              <a:gd name="T24" fmla="*/ 11 w 590"/>
              <a:gd name="T25" fmla="*/ 185 h 547"/>
              <a:gd name="T26" fmla="*/ 50 w 590"/>
              <a:gd name="T27" fmla="*/ 120 h 547"/>
              <a:gd name="T28" fmla="*/ 109 w 590"/>
              <a:gd name="T29" fmla="*/ 63 h 547"/>
              <a:gd name="T30" fmla="*/ 180 w 590"/>
              <a:gd name="T31" fmla="*/ 21 h 547"/>
              <a:gd name="T32" fmla="*/ 254 w 590"/>
              <a:gd name="T33" fmla="*/ 1 h 547"/>
              <a:gd name="T34" fmla="*/ 273 w 590"/>
              <a:gd name="T35" fmla="*/ 0 h 547"/>
              <a:gd name="T36" fmla="*/ 315 w 590"/>
              <a:gd name="T37" fmla="*/ 6 h 547"/>
              <a:gd name="T38" fmla="*/ 353 w 590"/>
              <a:gd name="T39" fmla="*/ 33 h 547"/>
              <a:gd name="T40" fmla="*/ 367 w 590"/>
              <a:gd name="T41" fmla="*/ 77 h 547"/>
              <a:gd name="T42" fmla="*/ 355 w 590"/>
              <a:gd name="T43" fmla="*/ 135 h 547"/>
              <a:gd name="T44" fmla="*/ 354 w 590"/>
              <a:gd name="T45" fmla="*/ 139 h 547"/>
              <a:gd name="T46" fmla="*/ 351 w 590"/>
              <a:gd name="T47" fmla="*/ 145 h 547"/>
              <a:gd name="T48" fmla="*/ 349 w 590"/>
              <a:gd name="T49" fmla="*/ 148 h 547"/>
              <a:gd name="T50" fmla="*/ 346 w 590"/>
              <a:gd name="T51" fmla="*/ 153 h 547"/>
              <a:gd name="T52" fmla="*/ 344 w 590"/>
              <a:gd name="T53" fmla="*/ 158 h 547"/>
              <a:gd name="T54" fmla="*/ 341 w 590"/>
              <a:gd name="T55" fmla="*/ 162 h 547"/>
              <a:gd name="T56" fmla="*/ 340 w 590"/>
              <a:gd name="T57" fmla="*/ 164 h 547"/>
              <a:gd name="T58" fmla="*/ 337 w 590"/>
              <a:gd name="T59" fmla="*/ 169 h 547"/>
              <a:gd name="T60" fmla="*/ 328 w 590"/>
              <a:gd name="T61" fmla="*/ 184 h 547"/>
              <a:gd name="T62" fmla="*/ 590 w 590"/>
              <a:gd name="T63" fmla="*/ 151 h 547"/>
              <a:gd name="T64" fmla="*/ 438 w 590"/>
              <a:gd name="T65" fmla="*/ 489 h 547"/>
              <a:gd name="T66" fmla="*/ 72 w 590"/>
              <a:gd name="T67" fmla="*/ 547 h 547"/>
              <a:gd name="T68" fmla="*/ 172 w 590"/>
              <a:gd name="T69" fmla="*/ 301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0" h="547">
                <a:moveTo>
                  <a:pt x="172" y="301"/>
                </a:moveTo>
                <a:cubicBezTo>
                  <a:pt x="156" y="305"/>
                  <a:pt x="156" y="305"/>
                  <a:pt x="156" y="305"/>
                </a:cubicBezTo>
                <a:cubicBezTo>
                  <a:pt x="154" y="306"/>
                  <a:pt x="152" y="306"/>
                  <a:pt x="150" y="307"/>
                </a:cubicBezTo>
                <a:cubicBezTo>
                  <a:pt x="148" y="307"/>
                  <a:pt x="146" y="308"/>
                  <a:pt x="144" y="308"/>
                </a:cubicBezTo>
                <a:cubicBezTo>
                  <a:pt x="138" y="310"/>
                  <a:pt x="138" y="310"/>
                  <a:pt x="138" y="310"/>
                </a:cubicBezTo>
                <a:cubicBezTo>
                  <a:pt x="136" y="310"/>
                  <a:pt x="134" y="311"/>
                  <a:pt x="132" y="311"/>
                </a:cubicBezTo>
                <a:cubicBezTo>
                  <a:pt x="132" y="311"/>
                  <a:pt x="124" y="312"/>
                  <a:pt x="123" y="313"/>
                </a:cubicBezTo>
                <a:cubicBezTo>
                  <a:pt x="121" y="313"/>
                  <a:pt x="121" y="313"/>
                  <a:pt x="121" y="313"/>
                </a:cubicBezTo>
                <a:cubicBezTo>
                  <a:pt x="112" y="314"/>
                  <a:pt x="103" y="315"/>
                  <a:pt x="95" y="315"/>
                </a:cubicBezTo>
                <a:cubicBezTo>
                  <a:pt x="82" y="315"/>
                  <a:pt x="70" y="313"/>
                  <a:pt x="60" y="310"/>
                </a:cubicBezTo>
                <a:cubicBezTo>
                  <a:pt x="43" y="305"/>
                  <a:pt x="29" y="297"/>
                  <a:pt x="19" y="286"/>
                </a:cubicBezTo>
                <a:cubicBezTo>
                  <a:pt x="9" y="275"/>
                  <a:pt x="4" y="260"/>
                  <a:pt x="2" y="244"/>
                </a:cubicBezTo>
                <a:cubicBezTo>
                  <a:pt x="0" y="226"/>
                  <a:pt x="3" y="206"/>
                  <a:pt x="11" y="185"/>
                </a:cubicBezTo>
                <a:cubicBezTo>
                  <a:pt x="20" y="163"/>
                  <a:pt x="33" y="142"/>
                  <a:pt x="50" y="120"/>
                </a:cubicBezTo>
                <a:cubicBezTo>
                  <a:pt x="66" y="100"/>
                  <a:pt x="86" y="80"/>
                  <a:pt x="109" y="63"/>
                </a:cubicBezTo>
                <a:cubicBezTo>
                  <a:pt x="131" y="46"/>
                  <a:pt x="155" y="32"/>
                  <a:pt x="180" y="21"/>
                </a:cubicBezTo>
                <a:cubicBezTo>
                  <a:pt x="206" y="10"/>
                  <a:pt x="231" y="3"/>
                  <a:pt x="254" y="1"/>
                </a:cubicBezTo>
                <a:cubicBezTo>
                  <a:pt x="261" y="0"/>
                  <a:pt x="267" y="0"/>
                  <a:pt x="273" y="0"/>
                </a:cubicBezTo>
                <a:cubicBezTo>
                  <a:pt x="289" y="0"/>
                  <a:pt x="303" y="2"/>
                  <a:pt x="315" y="6"/>
                </a:cubicBezTo>
                <a:cubicBezTo>
                  <a:pt x="331" y="12"/>
                  <a:pt x="344" y="21"/>
                  <a:pt x="353" y="33"/>
                </a:cubicBezTo>
                <a:cubicBezTo>
                  <a:pt x="362" y="45"/>
                  <a:pt x="367" y="60"/>
                  <a:pt x="367" y="77"/>
                </a:cubicBezTo>
                <a:cubicBezTo>
                  <a:pt x="368" y="95"/>
                  <a:pt x="364" y="115"/>
                  <a:pt x="355" y="135"/>
                </a:cubicBezTo>
                <a:cubicBezTo>
                  <a:pt x="355" y="136"/>
                  <a:pt x="354" y="139"/>
                  <a:pt x="354" y="139"/>
                </a:cubicBezTo>
                <a:cubicBezTo>
                  <a:pt x="351" y="145"/>
                  <a:pt x="351" y="145"/>
                  <a:pt x="351" y="145"/>
                </a:cubicBezTo>
                <a:cubicBezTo>
                  <a:pt x="349" y="148"/>
                  <a:pt x="349" y="148"/>
                  <a:pt x="349" y="148"/>
                </a:cubicBezTo>
                <a:cubicBezTo>
                  <a:pt x="346" y="153"/>
                  <a:pt x="346" y="153"/>
                  <a:pt x="346" y="153"/>
                </a:cubicBezTo>
                <a:cubicBezTo>
                  <a:pt x="346" y="155"/>
                  <a:pt x="345" y="157"/>
                  <a:pt x="344" y="158"/>
                </a:cubicBezTo>
                <a:cubicBezTo>
                  <a:pt x="343" y="160"/>
                  <a:pt x="342" y="161"/>
                  <a:pt x="341" y="162"/>
                </a:cubicBezTo>
                <a:cubicBezTo>
                  <a:pt x="340" y="164"/>
                  <a:pt x="340" y="164"/>
                  <a:pt x="340" y="164"/>
                </a:cubicBezTo>
                <a:cubicBezTo>
                  <a:pt x="339" y="165"/>
                  <a:pt x="338" y="167"/>
                  <a:pt x="337" y="169"/>
                </a:cubicBezTo>
                <a:cubicBezTo>
                  <a:pt x="328" y="184"/>
                  <a:pt x="328" y="184"/>
                  <a:pt x="328" y="184"/>
                </a:cubicBezTo>
                <a:cubicBezTo>
                  <a:pt x="590" y="151"/>
                  <a:pt x="590" y="151"/>
                  <a:pt x="590" y="151"/>
                </a:cubicBezTo>
                <a:cubicBezTo>
                  <a:pt x="438" y="489"/>
                  <a:pt x="438" y="489"/>
                  <a:pt x="438" y="489"/>
                </a:cubicBezTo>
                <a:cubicBezTo>
                  <a:pt x="72" y="547"/>
                  <a:pt x="72" y="547"/>
                  <a:pt x="72" y="547"/>
                </a:cubicBezTo>
                <a:lnTo>
                  <a:pt x="172" y="301"/>
                </a:lnTo>
                <a:close/>
              </a:path>
            </a:pathLst>
          </a:custGeom>
          <a:solidFill>
            <a:schemeClr val="accent1">
              <a:lumMod val="60000"/>
              <a:lumOff val="40000"/>
            </a:schemeClr>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Arial"/>
              <a:cs typeface="+mn-cs"/>
            </a:endParaRPr>
          </a:p>
        </p:txBody>
      </p:sp>
      <p:cxnSp>
        <p:nvCxnSpPr>
          <p:cNvPr id="40" name="Straight Connector 39"/>
          <p:cNvCxnSpPr/>
          <p:nvPr/>
        </p:nvCxnSpPr>
        <p:spPr>
          <a:xfrm flipH="1">
            <a:off x="3720203" y="2909574"/>
            <a:ext cx="1505553" cy="0"/>
          </a:xfrm>
          <a:prstGeom prst="line">
            <a:avLst/>
          </a:prstGeom>
          <a:ln>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7737105" y="3896253"/>
            <a:ext cx="1379658" cy="0"/>
          </a:xfrm>
          <a:prstGeom prst="straightConnector1">
            <a:avLst/>
          </a:prstGeom>
          <a:ln>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51" name="Content Placeholder 2"/>
          <p:cNvSpPr txBox="1">
            <a:spLocks/>
          </p:cNvSpPr>
          <p:nvPr/>
        </p:nvSpPr>
        <p:spPr>
          <a:xfrm>
            <a:off x="630464" y="2088351"/>
            <a:ext cx="2930519" cy="1569660"/>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 typeface="Arial" pitchFamily="34" charset="0"/>
              <a:buNone/>
              <a:tabLst/>
              <a:defRPr/>
            </a:pPr>
            <a:endParaRPr lang="en-US" sz="1400" dirty="0">
              <a:solidFill>
                <a:prstClr val="black"/>
              </a:solidFill>
              <a:latin typeface="Lato Bold"/>
              <a:cs typeface="Times New Roman" panose="02020603050405020304" pitchFamily="18" charset="0"/>
            </a:endParaRPr>
          </a:p>
          <a:p>
            <a:pPr algn="just">
              <a:spcBef>
                <a:spcPts val="0"/>
              </a:spcBef>
              <a:buFont typeface="Wingdings" panose="05000000000000000000" pitchFamily="2" charset="2"/>
              <a:buChar char="ü"/>
              <a:defRPr/>
            </a:pPr>
            <a:r>
              <a:rPr lang="es-ES" sz="1400" dirty="0">
                <a:solidFill>
                  <a:prstClr val="black"/>
                </a:solidFill>
                <a:latin typeface="Lato Bold"/>
                <a:cs typeface="Times New Roman" panose="02020603050405020304" pitchFamily="18" charset="0"/>
              </a:rPr>
              <a:t>Cesiones, Actos Administrativos y comunicaciones elaborados para suscripción de la SAE S.A.S</a:t>
            </a:r>
          </a:p>
          <a:p>
            <a:pPr marL="0" marR="0" lvl="0" indent="0" algn="r"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200" b="0" i="0" u="none" strike="noStrike" kern="1200" cap="none" spc="0" normalizeH="0" baseline="0" noProof="0" dirty="0">
                <a:ln>
                  <a:noFill/>
                </a:ln>
                <a:solidFill>
                  <a:srgbClr val="EEECE1"/>
                </a:solidFill>
                <a:effectLst/>
                <a:uLnTx/>
                <a:uFillTx/>
                <a:latin typeface="Arial"/>
                <a:cs typeface="+mn-cs"/>
              </a:rPr>
              <a:t>.</a:t>
            </a:r>
          </a:p>
        </p:txBody>
      </p:sp>
      <p:sp>
        <p:nvSpPr>
          <p:cNvPr id="24" name="Rectángulo 23"/>
          <p:cNvSpPr/>
          <p:nvPr/>
        </p:nvSpPr>
        <p:spPr>
          <a:xfrm>
            <a:off x="0" y="-64202"/>
            <a:ext cx="12192000" cy="12312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rial"/>
              <a:cs typeface="+mn-cs"/>
            </a:endParaRPr>
          </a:p>
        </p:txBody>
      </p:sp>
      <p:sp>
        <p:nvSpPr>
          <p:cNvPr id="2" name="Rectángulo 1">
            <a:extLst>
              <a:ext uri="{FF2B5EF4-FFF2-40B4-BE49-F238E27FC236}">
                <a16:creationId xmlns:a16="http://schemas.microsoft.com/office/drawing/2014/main" id="{014ED669-EBA7-4473-9B63-B25AA92A8312}"/>
              </a:ext>
            </a:extLst>
          </p:cNvPr>
          <p:cNvSpPr/>
          <p:nvPr/>
        </p:nvSpPr>
        <p:spPr>
          <a:xfrm>
            <a:off x="267715" y="4292451"/>
            <a:ext cx="3558539" cy="523220"/>
          </a:xfrm>
          <a:prstGeom prst="rect">
            <a:avLst/>
          </a:prstGeom>
        </p:spPr>
        <p:txBody>
          <a:bodyPr wrap="square">
            <a:spAutoFit/>
          </a:bodyPr>
          <a:lstStyle/>
          <a:p>
            <a:pPr marL="742950" lvl="1" indent="-285750" algn="just">
              <a:buFont typeface="Wingdings" panose="05000000000000000000" pitchFamily="2" charset="2"/>
              <a:buChar char="ü"/>
            </a:pPr>
            <a:r>
              <a:rPr lang="es-ES" sz="1400" dirty="0">
                <a:solidFill>
                  <a:prstClr val="black"/>
                </a:solidFill>
                <a:latin typeface="Lato Bold"/>
                <a:cs typeface="Times New Roman" panose="02020603050405020304" pitchFamily="18" charset="0"/>
              </a:rPr>
              <a:t>Certificación de calidad por auditoria de la producción diaria</a:t>
            </a:r>
            <a:r>
              <a:rPr lang="es-ES" sz="1400" dirty="0">
                <a:latin typeface="Lato Bold"/>
              </a:rPr>
              <a:t>. </a:t>
            </a:r>
          </a:p>
        </p:txBody>
      </p:sp>
      <p:cxnSp>
        <p:nvCxnSpPr>
          <p:cNvPr id="37" name="Straight Connector 39">
            <a:extLst>
              <a:ext uri="{FF2B5EF4-FFF2-40B4-BE49-F238E27FC236}">
                <a16:creationId xmlns:a16="http://schemas.microsoft.com/office/drawing/2014/main" id="{F932CA0C-5CCB-4C21-B02E-B084152D87CB}"/>
              </a:ext>
            </a:extLst>
          </p:cNvPr>
          <p:cNvCxnSpPr/>
          <p:nvPr/>
        </p:nvCxnSpPr>
        <p:spPr>
          <a:xfrm flipH="1">
            <a:off x="4046304" y="4500104"/>
            <a:ext cx="1505553" cy="0"/>
          </a:xfrm>
          <a:prstGeom prst="line">
            <a:avLst/>
          </a:prstGeom>
          <a:ln>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3" name="Rectángulo 2">
            <a:extLst>
              <a:ext uri="{FF2B5EF4-FFF2-40B4-BE49-F238E27FC236}">
                <a16:creationId xmlns:a16="http://schemas.microsoft.com/office/drawing/2014/main" id="{B0CEC7A2-7533-4B40-92E6-C8210EC4BB03}"/>
              </a:ext>
            </a:extLst>
          </p:cNvPr>
          <p:cNvSpPr/>
          <p:nvPr/>
        </p:nvSpPr>
        <p:spPr>
          <a:xfrm>
            <a:off x="8620515" y="3474177"/>
            <a:ext cx="3194321" cy="1600438"/>
          </a:xfrm>
          <a:prstGeom prst="rect">
            <a:avLst/>
          </a:prstGeom>
        </p:spPr>
        <p:txBody>
          <a:bodyPr wrap="square">
            <a:spAutoFit/>
          </a:bodyPr>
          <a:lstStyle/>
          <a:p>
            <a:pPr marL="742950" lvl="1" indent="-285750" algn="just">
              <a:buFont typeface="Wingdings" panose="05000000000000000000" pitchFamily="2" charset="2"/>
              <a:buChar char="ü"/>
            </a:pPr>
            <a:r>
              <a:rPr lang="es-ES" sz="1400" dirty="0">
                <a:solidFill>
                  <a:prstClr val="black"/>
                </a:solidFill>
                <a:latin typeface="Lato Bold"/>
                <a:cs typeface="Times New Roman" panose="02020603050405020304" pitchFamily="18" charset="0"/>
              </a:rPr>
              <a:t>Carpeta digital y/o física con la documentación soporte del pago de gastos de registro, radicación de los Actos Administrativos y gestión de correcciones y notas devolutivas.</a:t>
            </a:r>
          </a:p>
        </p:txBody>
      </p:sp>
      <p:sp>
        <p:nvSpPr>
          <p:cNvPr id="5" name="Rectángulo 4">
            <a:extLst>
              <a:ext uri="{FF2B5EF4-FFF2-40B4-BE49-F238E27FC236}">
                <a16:creationId xmlns:a16="http://schemas.microsoft.com/office/drawing/2014/main" id="{9C409344-4E4F-4FC4-AEFF-A30A29C54FD0}"/>
              </a:ext>
            </a:extLst>
          </p:cNvPr>
          <p:cNvSpPr/>
          <p:nvPr/>
        </p:nvSpPr>
        <p:spPr>
          <a:xfrm>
            <a:off x="7952547" y="2237265"/>
            <a:ext cx="3963016" cy="735549"/>
          </a:xfrm>
          <a:prstGeom prst="rect">
            <a:avLst/>
          </a:prstGeom>
        </p:spPr>
        <p:txBody>
          <a:bodyPr wrap="square">
            <a:spAutoFit/>
          </a:bodyPr>
          <a:lstStyle/>
          <a:p>
            <a:pPr marL="742950" lvl="1" indent="-285750" algn="just">
              <a:buFont typeface="Wingdings" panose="05000000000000000000" pitchFamily="2" charset="2"/>
              <a:buChar char="ü"/>
            </a:pPr>
            <a:r>
              <a:rPr lang="es-ES" sz="1400" dirty="0">
                <a:latin typeface="Lato Bold"/>
              </a:rPr>
              <a:t>Base(s) de datos completamente diligenciada(s) conforme a los requerimiento de SAE S.A.S. </a:t>
            </a:r>
          </a:p>
        </p:txBody>
      </p:sp>
      <p:cxnSp>
        <p:nvCxnSpPr>
          <p:cNvPr id="48" name="Straight Connector 39">
            <a:extLst>
              <a:ext uri="{FF2B5EF4-FFF2-40B4-BE49-F238E27FC236}">
                <a16:creationId xmlns:a16="http://schemas.microsoft.com/office/drawing/2014/main" id="{A29D83C7-665A-436D-B5B5-ADCAF19678C1}"/>
              </a:ext>
            </a:extLst>
          </p:cNvPr>
          <p:cNvCxnSpPr>
            <a:cxnSpLocks/>
          </p:cNvCxnSpPr>
          <p:nvPr/>
        </p:nvCxnSpPr>
        <p:spPr>
          <a:xfrm>
            <a:off x="7293734" y="2658943"/>
            <a:ext cx="722239" cy="0"/>
          </a:xfrm>
          <a:prstGeom prst="line">
            <a:avLst/>
          </a:prstGeom>
          <a:ln>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49" name="Straight Arrow Connector 43">
            <a:extLst>
              <a:ext uri="{FF2B5EF4-FFF2-40B4-BE49-F238E27FC236}">
                <a16:creationId xmlns:a16="http://schemas.microsoft.com/office/drawing/2014/main" id="{4DEB6905-EB1E-459A-8E39-6A45CF8A9C8A}"/>
              </a:ext>
            </a:extLst>
          </p:cNvPr>
          <p:cNvCxnSpPr/>
          <p:nvPr/>
        </p:nvCxnSpPr>
        <p:spPr>
          <a:xfrm>
            <a:off x="5995004" y="5435592"/>
            <a:ext cx="1379658" cy="0"/>
          </a:xfrm>
          <a:prstGeom prst="straightConnector1">
            <a:avLst/>
          </a:prstGeom>
          <a:ln>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56" name="CuadroTexto 55">
            <a:extLst>
              <a:ext uri="{FF2B5EF4-FFF2-40B4-BE49-F238E27FC236}">
                <a16:creationId xmlns:a16="http://schemas.microsoft.com/office/drawing/2014/main" id="{1775C65E-2946-4BEA-A31F-1FC16AE0CD39}"/>
              </a:ext>
            </a:extLst>
          </p:cNvPr>
          <p:cNvSpPr txBox="1"/>
          <p:nvPr/>
        </p:nvSpPr>
        <p:spPr>
          <a:xfrm>
            <a:off x="1604427" y="240553"/>
            <a:ext cx="7460315" cy="707886"/>
          </a:xfrm>
          <a:prstGeom prst="rect">
            <a:avLst/>
          </a:prstGeom>
          <a:noFill/>
        </p:spPr>
        <p:txBody>
          <a:bodyPr wrap="square" rtlCol="0">
            <a:spAutoFit/>
          </a:bodyPr>
          <a:lstStyle/>
          <a:p>
            <a:pPr lvl="0" algn="ctr" defTabSz="457200">
              <a:defRPr/>
            </a:pPr>
            <a:r>
              <a:rPr lang="es-CO" altLang="es-CO" sz="2000" b="1" dirty="0">
                <a:solidFill>
                  <a:srgbClr val="000A8B"/>
                </a:solidFill>
                <a:effectLst>
                  <a:outerShdw blurRad="38100" dist="38100" dir="2700000" algn="tl">
                    <a:srgbClr val="000000">
                      <a:alpha val="43137"/>
                    </a:srgbClr>
                  </a:outerShdw>
                </a:effectLst>
                <a:latin typeface="Lato Bold"/>
              </a:rPr>
              <a:t>CONTRATACIÓN TRANSFERENCIA DE INMUEBLES</a:t>
            </a:r>
          </a:p>
          <a:p>
            <a:pPr lvl="0" algn="ctr" defTabSz="457200">
              <a:defRPr/>
            </a:pPr>
            <a:r>
              <a:rPr lang="es-CO" altLang="es-CO" sz="2000" b="1" dirty="0">
                <a:solidFill>
                  <a:srgbClr val="000A8B"/>
                </a:solidFill>
                <a:effectLst>
                  <a:outerShdw blurRad="38100" dist="38100" dir="2700000" algn="tl">
                    <a:srgbClr val="000000">
                      <a:alpha val="43137"/>
                    </a:srgbClr>
                  </a:outerShdw>
                </a:effectLst>
                <a:latin typeface="Lato Bold"/>
              </a:rPr>
              <a:t> VENTA MASIVA</a:t>
            </a:r>
            <a:endParaRPr lang="es-CO" sz="2000" b="1" dirty="0">
              <a:solidFill>
                <a:srgbClr val="000A8B"/>
              </a:solidFill>
              <a:effectLst>
                <a:outerShdw blurRad="38100" dist="38100" dir="2700000" algn="tl">
                  <a:srgbClr val="000000">
                    <a:alpha val="43137"/>
                  </a:srgbClr>
                </a:outerShdw>
              </a:effectLst>
              <a:latin typeface="Lato Bold"/>
            </a:endParaRPr>
          </a:p>
        </p:txBody>
      </p:sp>
      <p:sp>
        <p:nvSpPr>
          <p:cNvPr id="57" name="Rectángulo 56">
            <a:extLst>
              <a:ext uri="{FF2B5EF4-FFF2-40B4-BE49-F238E27FC236}">
                <a16:creationId xmlns:a16="http://schemas.microsoft.com/office/drawing/2014/main" id="{87D8ADA6-AD18-4BE1-B14A-F0CEC9D1D5A1}"/>
              </a:ext>
            </a:extLst>
          </p:cNvPr>
          <p:cNvSpPr/>
          <p:nvPr/>
        </p:nvSpPr>
        <p:spPr>
          <a:xfrm>
            <a:off x="3795307" y="1191749"/>
            <a:ext cx="2007546"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2400" b="1" i="1" dirty="0">
                <a:solidFill>
                  <a:srgbClr val="4F81BD">
                    <a:lumMod val="75000"/>
                  </a:srgbClr>
                </a:solidFill>
                <a:latin typeface="Calibri"/>
              </a:rPr>
              <a:t>Entregables</a:t>
            </a:r>
            <a:endParaRPr lang="es-CO" sz="2400" b="1" i="1" dirty="0">
              <a:solidFill>
                <a:srgbClr val="4F81BD">
                  <a:lumMod val="75000"/>
                </a:srgbClr>
              </a:solidFill>
              <a:latin typeface="Calibri"/>
            </a:endParaRPr>
          </a:p>
        </p:txBody>
      </p:sp>
      <p:pic>
        <p:nvPicPr>
          <p:cNvPr id="58" name="Imagen 57">
            <a:extLst>
              <a:ext uri="{FF2B5EF4-FFF2-40B4-BE49-F238E27FC236}">
                <a16:creationId xmlns:a16="http://schemas.microsoft.com/office/drawing/2014/main" id="{161BA84D-A5C4-40FB-8125-7264699CA8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8916" y="-64202"/>
            <a:ext cx="2903084" cy="498801"/>
          </a:xfrm>
          <a:prstGeom prst="rect">
            <a:avLst/>
          </a:prstGeom>
        </p:spPr>
      </p:pic>
      <p:pic>
        <p:nvPicPr>
          <p:cNvPr id="59" name="Imagen 58">
            <a:extLst>
              <a:ext uri="{FF2B5EF4-FFF2-40B4-BE49-F238E27FC236}">
                <a16:creationId xmlns:a16="http://schemas.microsoft.com/office/drawing/2014/main" id="{7510E732-F59A-4827-A55D-212A54CFFF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4202"/>
            <a:ext cx="1380253" cy="599932"/>
          </a:xfrm>
          <a:prstGeom prst="rect">
            <a:avLst/>
          </a:prstGeom>
        </p:spPr>
      </p:pic>
      <p:sp>
        <p:nvSpPr>
          <p:cNvPr id="23" name="Rectángulo 22">
            <a:extLst>
              <a:ext uri="{FF2B5EF4-FFF2-40B4-BE49-F238E27FC236}">
                <a16:creationId xmlns:a16="http://schemas.microsoft.com/office/drawing/2014/main" id="{98C83CE2-4779-4228-AFAA-056C201D4B08}"/>
              </a:ext>
            </a:extLst>
          </p:cNvPr>
          <p:cNvSpPr/>
          <p:nvPr/>
        </p:nvSpPr>
        <p:spPr>
          <a:xfrm>
            <a:off x="7204111" y="5433535"/>
            <a:ext cx="3338358" cy="523220"/>
          </a:xfrm>
          <a:prstGeom prst="rect">
            <a:avLst/>
          </a:prstGeom>
        </p:spPr>
        <p:txBody>
          <a:bodyPr wrap="square">
            <a:spAutoFit/>
          </a:bodyPr>
          <a:lstStyle/>
          <a:p>
            <a:pPr marL="742950" lvl="1" indent="-285750" algn="just">
              <a:buFont typeface="Wingdings" panose="05000000000000000000" pitchFamily="2" charset="2"/>
              <a:buChar char="ü"/>
            </a:pPr>
            <a:r>
              <a:rPr lang="es-ES" sz="1400" dirty="0">
                <a:latin typeface="Lato Bold"/>
              </a:rPr>
              <a:t>Informes de gestión requeridos por la SAE S.A.S</a:t>
            </a:r>
            <a:r>
              <a:rPr lang="es-ES" sz="1200" dirty="0">
                <a:latin typeface="Lato Bold"/>
              </a:rPr>
              <a:t>.</a:t>
            </a:r>
            <a:endParaRPr lang="es-CO" sz="1200" dirty="0">
              <a:latin typeface="Lato Bold"/>
            </a:endParaRPr>
          </a:p>
        </p:txBody>
      </p:sp>
      <p:sp>
        <p:nvSpPr>
          <p:cNvPr id="60" name="Rectángulo 59">
            <a:extLst>
              <a:ext uri="{FF2B5EF4-FFF2-40B4-BE49-F238E27FC236}">
                <a16:creationId xmlns:a16="http://schemas.microsoft.com/office/drawing/2014/main" id="{6C065255-DD19-4363-BCA4-8011A06F9E02}"/>
              </a:ext>
            </a:extLst>
          </p:cNvPr>
          <p:cNvSpPr/>
          <p:nvPr/>
        </p:nvSpPr>
        <p:spPr>
          <a:xfrm>
            <a:off x="0" y="6550628"/>
            <a:ext cx="12187451" cy="31067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1" name="CuadroTexto 60">
            <a:extLst>
              <a:ext uri="{FF2B5EF4-FFF2-40B4-BE49-F238E27FC236}">
                <a16:creationId xmlns:a16="http://schemas.microsoft.com/office/drawing/2014/main" id="{5B91C2D0-E236-492E-88E3-7B958F8ADB43}"/>
              </a:ext>
            </a:extLst>
          </p:cNvPr>
          <p:cNvSpPr txBox="1">
            <a:spLocks noChangeArrowheads="1"/>
          </p:cNvSpPr>
          <p:nvPr/>
        </p:nvSpPr>
        <p:spPr bwMode="auto">
          <a:xfrm>
            <a:off x="7586543" y="6565996"/>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spTree>
    <p:extLst>
      <p:ext uri="{BB962C8B-B14F-4D97-AF65-F5344CB8AC3E}">
        <p14:creationId xmlns:p14="http://schemas.microsoft.com/office/powerpoint/2010/main" val="15722672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8" name="Rectángulo 9">
            <a:extLst>
              <a:ext uri="{FF2B5EF4-FFF2-40B4-BE49-F238E27FC236}">
                <a16:creationId xmlns:a16="http://schemas.microsoft.com/office/drawing/2014/main" id="{312F590A-873F-4922-A16F-DBA23FC82C77}"/>
              </a:ext>
            </a:extLst>
          </p:cNvPr>
          <p:cNvSpPr>
            <a:spLocks noChangeArrowheads="1"/>
          </p:cNvSpPr>
          <p:nvPr/>
        </p:nvSpPr>
        <p:spPr bwMode="auto">
          <a:xfrm>
            <a:off x="199064" y="3240087"/>
            <a:ext cx="199741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a:spcBef>
                <a:spcPct val="0"/>
              </a:spcBef>
              <a:buFontTx/>
              <a:buNone/>
            </a:pPr>
            <a:r>
              <a:rPr lang="es-ES" altLang="es-CO" b="1" i="1" dirty="0">
                <a:solidFill>
                  <a:srgbClr val="4F81BD">
                    <a:lumMod val="75000"/>
                  </a:srgbClr>
                </a:solidFill>
                <a:latin typeface="Calibri"/>
              </a:rPr>
              <a:t>Requisitos Habilitantes Jurídicos </a:t>
            </a:r>
          </a:p>
          <a:p>
            <a:pPr algn="ctr" eaLnBrk="1" hangingPunct="1">
              <a:spcBef>
                <a:spcPct val="0"/>
              </a:spcBef>
              <a:buFontTx/>
              <a:buNone/>
            </a:pPr>
            <a:endParaRPr lang="es-ES" altLang="es-CO" sz="1800" b="1" dirty="0">
              <a:solidFill>
                <a:srgbClr val="000A8B"/>
              </a:solidFill>
              <a:latin typeface="Lato Bold"/>
            </a:endParaRPr>
          </a:p>
        </p:txBody>
      </p:sp>
      <p:sp>
        <p:nvSpPr>
          <p:cNvPr id="8" name="Rectángulo 7">
            <a:extLst>
              <a:ext uri="{FF2B5EF4-FFF2-40B4-BE49-F238E27FC236}">
                <a16:creationId xmlns:a16="http://schemas.microsoft.com/office/drawing/2014/main" id="{2DFBAA21-A7B4-4125-ABEC-126E73E1E640}"/>
              </a:ext>
            </a:extLst>
          </p:cNvPr>
          <p:cNvSpPr/>
          <p:nvPr/>
        </p:nvSpPr>
        <p:spPr>
          <a:xfrm>
            <a:off x="1" y="6550024"/>
            <a:ext cx="12192000" cy="3079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pic>
        <p:nvPicPr>
          <p:cNvPr id="10" name="Imagen 9">
            <a:extLst>
              <a:ext uri="{FF2B5EF4-FFF2-40B4-BE49-F238E27FC236}">
                <a16:creationId xmlns:a16="http://schemas.microsoft.com/office/drawing/2014/main" id="{53FAE027-6302-46E9-843B-14F0E2A998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380253" cy="599932"/>
          </a:xfrm>
          <a:prstGeom prst="rect">
            <a:avLst/>
          </a:prstGeom>
        </p:spPr>
      </p:pic>
      <p:pic>
        <p:nvPicPr>
          <p:cNvPr id="11" name="Imagen 10">
            <a:extLst>
              <a:ext uri="{FF2B5EF4-FFF2-40B4-BE49-F238E27FC236}">
                <a16:creationId xmlns:a16="http://schemas.microsoft.com/office/drawing/2014/main" id="{842075DC-917C-4D0E-AE7C-CFD65864B6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8916" y="-4208"/>
            <a:ext cx="2903084" cy="498801"/>
          </a:xfrm>
          <a:prstGeom prst="rect">
            <a:avLst/>
          </a:prstGeom>
        </p:spPr>
      </p:pic>
      <p:sp>
        <p:nvSpPr>
          <p:cNvPr id="13" name="CuadroTexto 12">
            <a:extLst>
              <a:ext uri="{FF2B5EF4-FFF2-40B4-BE49-F238E27FC236}">
                <a16:creationId xmlns:a16="http://schemas.microsoft.com/office/drawing/2014/main" id="{92C394B4-6C58-4270-820E-FC850B48D417}"/>
              </a:ext>
            </a:extLst>
          </p:cNvPr>
          <p:cNvSpPr txBox="1">
            <a:spLocks noChangeArrowheads="1"/>
          </p:cNvSpPr>
          <p:nvPr/>
        </p:nvSpPr>
        <p:spPr bwMode="auto">
          <a:xfrm>
            <a:off x="7600949" y="6540500"/>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sp>
        <p:nvSpPr>
          <p:cNvPr id="9" name="CuadroTexto 8">
            <a:extLst>
              <a:ext uri="{FF2B5EF4-FFF2-40B4-BE49-F238E27FC236}">
                <a16:creationId xmlns:a16="http://schemas.microsoft.com/office/drawing/2014/main" id="{721AD61A-4099-4D98-96AC-B0820B7EF484}"/>
              </a:ext>
            </a:extLst>
          </p:cNvPr>
          <p:cNvSpPr txBox="1"/>
          <p:nvPr/>
        </p:nvSpPr>
        <p:spPr>
          <a:xfrm>
            <a:off x="1506569" y="165441"/>
            <a:ext cx="7460315" cy="707886"/>
          </a:xfrm>
          <a:prstGeom prst="rect">
            <a:avLst/>
          </a:prstGeom>
          <a:noFill/>
        </p:spPr>
        <p:txBody>
          <a:bodyPr wrap="square" rtlCol="0">
            <a:spAutoFit/>
          </a:bodyPr>
          <a:lstStyle/>
          <a:p>
            <a:pPr lvl="0" algn="ctr" defTabSz="457200">
              <a:defRPr/>
            </a:pPr>
            <a:r>
              <a:rPr lang="es-CO" altLang="es-CO" sz="2000" b="1" dirty="0">
                <a:solidFill>
                  <a:srgbClr val="000A8B"/>
                </a:solidFill>
                <a:effectLst>
                  <a:outerShdw blurRad="38100" dist="38100" dir="2700000" algn="tl">
                    <a:srgbClr val="000000">
                      <a:alpha val="43137"/>
                    </a:srgbClr>
                  </a:outerShdw>
                </a:effectLst>
                <a:latin typeface="Lato Bold"/>
              </a:rPr>
              <a:t>CONTRATACIÓN TRANSFERENCIA DE INMUEBLES  </a:t>
            </a:r>
          </a:p>
          <a:p>
            <a:pPr lvl="0" algn="ctr" defTabSz="457200">
              <a:defRPr/>
            </a:pPr>
            <a:r>
              <a:rPr lang="es-CO" altLang="es-CO" sz="2000" b="1" dirty="0">
                <a:solidFill>
                  <a:srgbClr val="000A8B"/>
                </a:solidFill>
                <a:effectLst>
                  <a:outerShdw blurRad="38100" dist="38100" dir="2700000" algn="tl">
                    <a:srgbClr val="000000">
                      <a:alpha val="43137"/>
                    </a:srgbClr>
                  </a:outerShdw>
                </a:effectLst>
                <a:latin typeface="Lato Bold"/>
              </a:rPr>
              <a:t>VENTA MASIVA</a:t>
            </a:r>
            <a:endParaRPr lang="es-CO" sz="2000" b="1" dirty="0">
              <a:solidFill>
                <a:srgbClr val="000A8B"/>
              </a:solidFill>
              <a:effectLst>
                <a:outerShdw blurRad="38100" dist="38100" dir="2700000" algn="tl">
                  <a:srgbClr val="000000">
                    <a:alpha val="43137"/>
                  </a:srgbClr>
                </a:outerShdw>
              </a:effectLst>
              <a:latin typeface="Lato Bold"/>
            </a:endParaRPr>
          </a:p>
        </p:txBody>
      </p:sp>
      <p:sp>
        <p:nvSpPr>
          <p:cNvPr id="14" name="Freeform 1">
            <a:extLst>
              <a:ext uri="{FF2B5EF4-FFF2-40B4-BE49-F238E27FC236}">
                <a16:creationId xmlns:a16="http://schemas.microsoft.com/office/drawing/2014/main" id="{DF651681-C507-4F66-93EC-B7A95DC34CCA}"/>
              </a:ext>
            </a:extLst>
          </p:cNvPr>
          <p:cNvSpPr/>
          <p:nvPr/>
        </p:nvSpPr>
        <p:spPr>
          <a:xfrm flipH="1">
            <a:off x="2322790" y="855502"/>
            <a:ext cx="1202708" cy="5676697"/>
          </a:xfrm>
          <a:custGeom>
            <a:avLst/>
            <a:gdLst>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0" fmla="*/ 624840 w 1417320"/>
              <a:gd name="connsiteY0" fmla="*/ 800100 h 3912161"/>
              <a:gd name="connsiteX1" fmla="*/ 624840 w 1417320"/>
              <a:gd name="connsiteY1" fmla="*/ 617220 h 3912161"/>
              <a:gd name="connsiteX2" fmla="*/ 800100 w 1417320"/>
              <a:gd name="connsiteY2" fmla="*/ 617220 h 3912161"/>
              <a:gd name="connsiteX3" fmla="*/ 800100 w 1417320"/>
              <a:gd name="connsiteY3" fmla="*/ 876300 h 3912161"/>
              <a:gd name="connsiteX4" fmla="*/ 449580 w 1417320"/>
              <a:gd name="connsiteY4" fmla="*/ 876300 h 3912161"/>
              <a:gd name="connsiteX5" fmla="*/ 449580 w 1417320"/>
              <a:gd name="connsiteY5" fmla="*/ 571500 h 3912161"/>
              <a:gd name="connsiteX6" fmla="*/ 266700 w 1417320"/>
              <a:gd name="connsiteY6" fmla="*/ 571500 h 3912161"/>
              <a:gd name="connsiteX7" fmla="*/ 723900 w 1417320"/>
              <a:gd name="connsiteY7" fmla="*/ 114300 h 3912161"/>
              <a:gd name="connsiteX8" fmla="*/ 1165860 w 1417320"/>
              <a:gd name="connsiteY8" fmla="*/ 556260 h 3912161"/>
              <a:gd name="connsiteX9" fmla="*/ 1013460 w 1417320"/>
              <a:gd name="connsiteY9" fmla="*/ 556260 h 3912161"/>
              <a:gd name="connsiteX10" fmla="*/ 1013460 w 1417320"/>
              <a:gd name="connsiteY10" fmla="*/ 960120 h 3912161"/>
              <a:gd name="connsiteX11" fmla="*/ 0 w 1417320"/>
              <a:gd name="connsiteY11" fmla="*/ 960120 h 3912161"/>
              <a:gd name="connsiteX12" fmla="*/ 0 w 1417320"/>
              <a:gd name="connsiteY12" fmla="*/ 0 h 3912161"/>
              <a:gd name="connsiteX13" fmla="*/ 1417320 w 1417320"/>
              <a:gd name="connsiteY13" fmla="*/ 0 h 3912161"/>
              <a:gd name="connsiteX14" fmla="*/ 1417320 w 1417320"/>
              <a:gd name="connsiteY14" fmla="*/ 1074420 h 3912161"/>
              <a:gd name="connsiteX15" fmla="*/ 746760 w 1417320"/>
              <a:gd name="connsiteY15" fmla="*/ 1074420 h 3912161"/>
              <a:gd name="connsiteX16" fmla="*/ 746760 w 1417320"/>
              <a:gd name="connsiteY16" fmla="*/ 3855720 h 3912161"/>
              <a:gd name="connsiteX17" fmla="*/ 1132014 w 1417320"/>
              <a:gd name="connsiteY17" fmla="*/ 3912161 h 3912161"/>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0" fmla="*/ 624840 w 2109415"/>
              <a:gd name="connsiteY0" fmla="*/ 800100 h 3855720"/>
              <a:gd name="connsiteX1" fmla="*/ 624840 w 2109415"/>
              <a:gd name="connsiteY1" fmla="*/ 617220 h 3855720"/>
              <a:gd name="connsiteX2" fmla="*/ 800100 w 2109415"/>
              <a:gd name="connsiteY2" fmla="*/ 617220 h 3855720"/>
              <a:gd name="connsiteX3" fmla="*/ 800100 w 2109415"/>
              <a:gd name="connsiteY3" fmla="*/ 876300 h 3855720"/>
              <a:gd name="connsiteX4" fmla="*/ 449580 w 2109415"/>
              <a:gd name="connsiteY4" fmla="*/ 876300 h 3855720"/>
              <a:gd name="connsiteX5" fmla="*/ 449580 w 2109415"/>
              <a:gd name="connsiteY5" fmla="*/ 571500 h 3855720"/>
              <a:gd name="connsiteX6" fmla="*/ 266700 w 2109415"/>
              <a:gd name="connsiteY6" fmla="*/ 571500 h 3855720"/>
              <a:gd name="connsiteX7" fmla="*/ 723900 w 2109415"/>
              <a:gd name="connsiteY7" fmla="*/ 114300 h 3855720"/>
              <a:gd name="connsiteX8" fmla="*/ 1165860 w 2109415"/>
              <a:gd name="connsiteY8" fmla="*/ 556260 h 3855720"/>
              <a:gd name="connsiteX9" fmla="*/ 1013460 w 2109415"/>
              <a:gd name="connsiteY9" fmla="*/ 556260 h 3855720"/>
              <a:gd name="connsiteX10" fmla="*/ 1013460 w 2109415"/>
              <a:gd name="connsiteY10" fmla="*/ 960120 h 3855720"/>
              <a:gd name="connsiteX11" fmla="*/ 0 w 2109415"/>
              <a:gd name="connsiteY11" fmla="*/ 960120 h 3855720"/>
              <a:gd name="connsiteX12" fmla="*/ 0 w 2109415"/>
              <a:gd name="connsiteY12" fmla="*/ 0 h 3855720"/>
              <a:gd name="connsiteX13" fmla="*/ 1417320 w 2109415"/>
              <a:gd name="connsiteY13" fmla="*/ 0 h 3855720"/>
              <a:gd name="connsiteX14" fmla="*/ 1417320 w 2109415"/>
              <a:gd name="connsiteY14" fmla="*/ 1074420 h 3855720"/>
              <a:gd name="connsiteX15" fmla="*/ 2109415 w 2109415"/>
              <a:gd name="connsiteY15" fmla="*/ 1074420 h 3855720"/>
              <a:gd name="connsiteX16" fmla="*/ 746760 w 2109415"/>
              <a:gd name="connsiteY16" fmla="*/ 3855720 h 3855720"/>
              <a:gd name="connsiteX0" fmla="*/ 624840 w 2125540"/>
              <a:gd name="connsiteY0" fmla="*/ 800100 h 4766844"/>
              <a:gd name="connsiteX1" fmla="*/ 624840 w 2125540"/>
              <a:gd name="connsiteY1" fmla="*/ 617220 h 4766844"/>
              <a:gd name="connsiteX2" fmla="*/ 800100 w 2125540"/>
              <a:gd name="connsiteY2" fmla="*/ 617220 h 4766844"/>
              <a:gd name="connsiteX3" fmla="*/ 800100 w 2125540"/>
              <a:gd name="connsiteY3" fmla="*/ 876300 h 4766844"/>
              <a:gd name="connsiteX4" fmla="*/ 449580 w 2125540"/>
              <a:gd name="connsiteY4" fmla="*/ 876300 h 4766844"/>
              <a:gd name="connsiteX5" fmla="*/ 449580 w 2125540"/>
              <a:gd name="connsiteY5" fmla="*/ 571500 h 4766844"/>
              <a:gd name="connsiteX6" fmla="*/ 266700 w 2125540"/>
              <a:gd name="connsiteY6" fmla="*/ 571500 h 4766844"/>
              <a:gd name="connsiteX7" fmla="*/ 723900 w 2125540"/>
              <a:gd name="connsiteY7" fmla="*/ 114300 h 4766844"/>
              <a:gd name="connsiteX8" fmla="*/ 1165860 w 2125540"/>
              <a:gd name="connsiteY8" fmla="*/ 556260 h 4766844"/>
              <a:gd name="connsiteX9" fmla="*/ 1013460 w 2125540"/>
              <a:gd name="connsiteY9" fmla="*/ 556260 h 4766844"/>
              <a:gd name="connsiteX10" fmla="*/ 1013460 w 2125540"/>
              <a:gd name="connsiteY10" fmla="*/ 960120 h 4766844"/>
              <a:gd name="connsiteX11" fmla="*/ 0 w 2125540"/>
              <a:gd name="connsiteY11" fmla="*/ 960120 h 4766844"/>
              <a:gd name="connsiteX12" fmla="*/ 0 w 2125540"/>
              <a:gd name="connsiteY12" fmla="*/ 0 h 4766844"/>
              <a:gd name="connsiteX13" fmla="*/ 1417320 w 2125540"/>
              <a:gd name="connsiteY13" fmla="*/ 0 h 4766844"/>
              <a:gd name="connsiteX14" fmla="*/ 1417320 w 2125540"/>
              <a:gd name="connsiteY14" fmla="*/ 1074420 h 4766844"/>
              <a:gd name="connsiteX15" fmla="*/ 2109415 w 2125540"/>
              <a:gd name="connsiteY15" fmla="*/ 1074420 h 4766844"/>
              <a:gd name="connsiteX16" fmla="*/ 2125540 w 2125540"/>
              <a:gd name="connsiteY16" fmla="*/ 4766844 h 4766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25540" h="4766844">
                <a:moveTo>
                  <a:pt x="624840" y="800100"/>
                </a:moveTo>
                <a:lnTo>
                  <a:pt x="624840" y="617220"/>
                </a:lnTo>
                <a:lnTo>
                  <a:pt x="800100" y="617220"/>
                </a:lnTo>
                <a:lnTo>
                  <a:pt x="800100" y="876300"/>
                </a:lnTo>
                <a:lnTo>
                  <a:pt x="449580" y="876300"/>
                </a:lnTo>
                <a:lnTo>
                  <a:pt x="449580" y="571500"/>
                </a:lnTo>
                <a:lnTo>
                  <a:pt x="266700" y="571500"/>
                </a:lnTo>
                <a:lnTo>
                  <a:pt x="723900" y="114300"/>
                </a:lnTo>
                <a:lnTo>
                  <a:pt x="1165860" y="556260"/>
                </a:lnTo>
                <a:lnTo>
                  <a:pt x="1013460" y="556260"/>
                </a:lnTo>
                <a:lnTo>
                  <a:pt x="1013460" y="960120"/>
                </a:lnTo>
                <a:lnTo>
                  <a:pt x="0" y="960120"/>
                </a:lnTo>
                <a:lnTo>
                  <a:pt x="0" y="0"/>
                </a:lnTo>
                <a:lnTo>
                  <a:pt x="1417320" y="0"/>
                </a:lnTo>
                <a:lnTo>
                  <a:pt x="1417320" y="1074420"/>
                </a:lnTo>
                <a:lnTo>
                  <a:pt x="2109415" y="1074420"/>
                </a:lnTo>
                <a:lnTo>
                  <a:pt x="2125540" y="4766844"/>
                </a:lnTo>
              </a:path>
            </a:pathLst>
          </a:custGeom>
          <a:ln w="38100">
            <a:solidFill>
              <a:schemeClr val="bg1">
                <a:lumMod val="75000"/>
              </a:schemeClr>
            </a:solidFill>
          </a:ln>
          <a:effectLst>
            <a:outerShdw blurRad="25400" dist="127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dirty="0">
              <a:solidFill>
                <a:srgbClr val="FF0000"/>
              </a:solidFill>
            </a:endParaRPr>
          </a:p>
        </p:txBody>
      </p:sp>
      <p:sp>
        <p:nvSpPr>
          <p:cNvPr id="15" name="Rectángulo 14">
            <a:extLst>
              <a:ext uri="{FF2B5EF4-FFF2-40B4-BE49-F238E27FC236}">
                <a16:creationId xmlns:a16="http://schemas.microsoft.com/office/drawing/2014/main" id="{B5BF615F-3116-493F-A0FC-C9A5CC8A3200}"/>
              </a:ext>
            </a:extLst>
          </p:cNvPr>
          <p:cNvSpPr/>
          <p:nvPr/>
        </p:nvSpPr>
        <p:spPr>
          <a:xfrm>
            <a:off x="215543" y="1459903"/>
            <a:ext cx="2329420" cy="400110"/>
          </a:xfrm>
          <a:prstGeom prst="rect">
            <a:avLst/>
          </a:prstGeom>
        </p:spPr>
        <p:txBody>
          <a:bodyPr wrap="none">
            <a:spAutoFit/>
          </a:bodyPr>
          <a:lstStyle/>
          <a:p>
            <a:pPr algn="ctr"/>
            <a:r>
              <a:rPr lang="es-CO" sz="2000" b="1" i="1" dirty="0">
                <a:solidFill>
                  <a:srgbClr val="4F81BD">
                    <a:lumMod val="75000"/>
                  </a:srgbClr>
                </a:solidFill>
                <a:latin typeface="Calibri"/>
              </a:rPr>
              <a:t>Términos Generales </a:t>
            </a:r>
          </a:p>
        </p:txBody>
      </p:sp>
      <p:sp>
        <p:nvSpPr>
          <p:cNvPr id="2" name="Rectángulo 1">
            <a:extLst>
              <a:ext uri="{FF2B5EF4-FFF2-40B4-BE49-F238E27FC236}">
                <a16:creationId xmlns:a16="http://schemas.microsoft.com/office/drawing/2014/main" id="{1079F7D5-190D-4B6C-BBAC-BAED29BCB8E8}"/>
              </a:ext>
            </a:extLst>
          </p:cNvPr>
          <p:cNvSpPr/>
          <p:nvPr/>
        </p:nvSpPr>
        <p:spPr>
          <a:xfrm>
            <a:off x="3333847" y="4069753"/>
            <a:ext cx="5953093" cy="461665"/>
          </a:xfrm>
          <a:prstGeom prst="rect">
            <a:avLst/>
          </a:prstGeom>
        </p:spPr>
        <p:txBody>
          <a:bodyPr wrap="square">
            <a:spAutoFit/>
          </a:bodyPr>
          <a:lstStyle/>
          <a:p>
            <a:pPr lvl="0"/>
            <a:r>
              <a:rPr lang="es-ES" sz="1200" b="1" dirty="0">
                <a:latin typeface="Lato Bold"/>
                <a:cs typeface="Arial" panose="020B0604020202020204" pitchFamily="34" charset="0"/>
              </a:rPr>
              <a:t>Registro Único Tributario</a:t>
            </a:r>
            <a:r>
              <a:rPr lang="es-CO" sz="1200" b="1" dirty="0">
                <a:latin typeface="Lato Bold"/>
                <a:cs typeface="Arial" panose="020B0604020202020204" pitchFamily="34" charset="0"/>
              </a:rPr>
              <a:t>: </a:t>
            </a:r>
            <a:r>
              <a:rPr lang="es-CO" sz="1200" dirty="0">
                <a:latin typeface="Lato Bold"/>
                <a:cs typeface="Arial" panose="020B0604020202020204" pitchFamily="34" charset="0"/>
              </a:rPr>
              <a:t>D</a:t>
            </a:r>
            <a:r>
              <a:rPr lang="es-ES" sz="1200" dirty="0">
                <a:latin typeface="Lato Bold"/>
                <a:cs typeface="Arial" panose="020B0604020202020204" pitchFamily="34" charset="0"/>
              </a:rPr>
              <a:t>e la persona jurídica a presentarse con fecha de expedición no mayor a 30 días desde el momento de presentación de la oferta. </a:t>
            </a:r>
          </a:p>
        </p:txBody>
      </p:sp>
      <p:sp>
        <p:nvSpPr>
          <p:cNvPr id="3" name="Rectángulo 2">
            <a:extLst>
              <a:ext uri="{FF2B5EF4-FFF2-40B4-BE49-F238E27FC236}">
                <a16:creationId xmlns:a16="http://schemas.microsoft.com/office/drawing/2014/main" id="{7B561F22-C98C-408A-9714-6C703175170C}"/>
              </a:ext>
            </a:extLst>
          </p:cNvPr>
          <p:cNvSpPr/>
          <p:nvPr/>
        </p:nvSpPr>
        <p:spPr>
          <a:xfrm>
            <a:off x="3335823" y="2294061"/>
            <a:ext cx="5953093" cy="1569660"/>
          </a:xfrm>
          <a:prstGeom prst="rect">
            <a:avLst/>
          </a:prstGeom>
        </p:spPr>
        <p:txBody>
          <a:bodyPr wrap="square">
            <a:spAutoFit/>
          </a:bodyPr>
          <a:lstStyle/>
          <a:p>
            <a:pPr algn="just"/>
            <a:r>
              <a:rPr lang="es-ES" sz="1200" b="1" dirty="0">
                <a:latin typeface="Lato Bold"/>
                <a:cs typeface="Arial" panose="020B0604020202020204" pitchFamily="34" charset="0"/>
              </a:rPr>
              <a:t>Certificado De Existencia Y Representación Legal, Y Autorización Del Órgano Social De Dirección En Caso De Requerirse</a:t>
            </a:r>
            <a:endParaRPr lang="es-ES" sz="1200" dirty="0">
              <a:latin typeface="Lato Bold"/>
              <a:cs typeface="Arial" panose="020B0604020202020204" pitchFamily="34" charset="0"/>
            </a:endParaRPr>
          </a:p>
          <a:p>
            <a:pPr marL="171450" indent="-171450" algn="just">
              <a:buFont typeface="Wingdings" panose="05000000000000000000" pitchFamily="2" charset="2"/>
              <a:buChar char="Ø"/>
            </a:pPr>
            <a:r>
              <a:rPr lang="es-ES" sz="1200" dirty="0">
                <a:latin typeface="Lato Bold"/>
                <a:cs typeface="Arial" panose="020B0604020202020204" pitchFamily="34" charset="0"/>
              </a:rPr>
              <a:t>Donde conste que la persona jurídica lleva constituida como mínimo hace 5 años contados desde el momento de la presentación de la oferta, adicionalmente que su término de duración no es inferior al plazo de ejecución del contrato y un (1) año más contados a partir del cierre del proceso. </a:t>
            </a:r>
          </a:p>
          <a:p>
            <a:pPr marL="171450" indent="-171450" algn="just">
              <a:buFont typeface="Wingdings" panose="05000000000000000000" pitchFamily="2" charset="2"/>
              <a:buChar char="Ø"/>
            </a:pPr>
            <a:r>
              <a:rPr lang="es-ES" sz="1200" dirty="0">
                <a:latin typeface="Lato Bold"/>
                <a:cs typeface="Arial" panose="020B0604020202020204" pitchFamily="34" charset="0"/>
              </a:rPr>
              <a:t>Expedición con fecha no mayor a treinta (30) días calendario anteriores a la fecha de presentación de la oferta. </a:t>
            </a:r>
          </a:p>
        </p:txBody>
      </p:sp>
      <p:sp>
        <p:nvSpPr>
          <p:cNvPr id="42" name="Rectángulo 41">
            <a:extLst>
              <a:ext uri="{FF2B5EF4-FFF2-40B4-BE49-F238E27FC236}">
                <a16:creationId xmlns:a16="http://schemas.microsoft.com/office/drawing/2014/main" id="{8D3AF23B-F469-4186-A691-E0B338FE2440}"/>
              </a:ext>
            </a:extLst>
          </p:cNvPr>
          <p:cNvSpPr/>
          <p:nvPr/>
        </p:nvSpPr>
        <p:spPr>
          <a:xfrm>
            <a:off x="4559123" y="1198188"/>
            <a:ext cx="4727817" cy="830997"/>
          </a:xfrm>
          <a:prstGeom prst="rect">
            <a:avLst/>
          </a:prstGeom>
        </p:spPr>
        <p:txBody>
          <a:bodyPr wrap="square">
            <a:spAutoFit/>
          </a:bodyPr>
          <a:lstStyle/>
          <a:p>
            <a:pPr algn="just"/>
            <a:r>
              <a:rPr lang="es-ES" sz="1200" b="1" dirty="0">
                <a:latin typeface="Lato Bold"/>
                <a:cs typeface="Arial" panose="020B0604020202020204" pitchFamily="34" charset="0"/>
              </a:rPr>
              <a:t>Carta de Presentación de la Oferta (Anexo 1)</a:t>
            </a:r>
          </a:p>
          <a:p>
            <a:pPr marL="285750" indent="-285750" algn="just">
              <a:buFont typeface="Wingdings" panose="05000000000000000000" pitchFamily="2" charset="2"/>
              <a:buChar char="Ø"/>
            </a:pPr>
            <a:r>
              <a:rPr lang="es-ES" sz="1200" dirty="0">
                <a:latin typeface="Lato Bold"/>
                <a:cs typeface="Arial" panose="020B0604020202020204" pitchFamily="34" charset="0"/>
              </a:rPr>
              <a:t>Suscrita por el Representante legal de la Persona Jurídica.</a:t>
            </a:r>
          </a:p>
          <a:p>
            <a:pPr marL="285750" indent="-285750" algn="just">
              <a:buFont typeface="Wingdings" panose="05000000000000000000" pitchFamily="2" charset="2"/>
              <a:buChar char="Ø"/>
            </a:pPr>
            <a:r>
              <a:rPr lang="es-ES" sz="1200" dirty="0">
                <a:latin typeface="Lato Bold"/>
                <a:cs typeface="Arial" panose="020B0604020202020204" pitchFamily="34" charset="0"/>
              </a:rPr>
              <a:t>Validez de la propuesta no inferior a sesenta (60) días calendario contados  a partir de la fecha limite de presentación </a:t>
            </a:r>
          </a:p>
        </p:txBody>
      </p:sp>
      <p:sp>
        <p:nvSpPr>
          <p:cNvPr id="43" name="Rectángulo 42">
            <a:extLst>
              <a:ext uri="{FF2B5EF4-FFF2-40B4-BE49-F238E27FC236}">
                <a16:creationId xmlns:a16="http://schemas.microsoft.com/office/drawing/2014/main" id="{C2DA0DE4-9F06-4B2F-9F72-82A27F7F0449}"/>
              </a:ext>
            </a:extLst>
          </p:cNvPr>
          <p:cNvSpPr/>
          <p:nvPr/>
        </p:nvSpPr>
        <p:spPr>
          <a:xfrm>
            <a:off x="3333846" y="4595544"/>
            <a:ext cx="5953092" cy="830997"/>
          </a:xfrm>
          <a:prstGeom prst="rect">
            <a:avLst/>
          </a:prstGeom>
        </p:spPr>
        <p:txBody>
          <a:bodyPr wrap="square">
            <a:spAutoFit/>
          </a:bodyPr>
          <a:lstStyle/>
          <a:p>
            <a:pPr lvl="0"/>
            <a:r>
              <a:rPr lang="es-ES" sz="1200" b="1" dirty="0">
                <a:latin typeface="Lato Bold"/>
                <a:cs typeface="Arial" panose="020B0604020202020204" pitchFamily="34" charset="0"/>
              </a:rPr>
              <a:t>Antecedentes</a:t>
            </a:r>
            <a:endParaRPr lang="es-CO" sz="1200" b="1" dirty="0">
              <a:latin typeface="Lato Bold"/>
              <a:cs typeface="Arial" panose="020B0604020202020204" pitchFamily="34" charset="0"/>
            </a:endParaRPr>
          </a:p>
          <a:p>
            <a:pPr marL="285750" lvl="0" indent="-285750">
              <a:buFont typeface="Wingdings" panose="05000000000000000000" pitchFamily="2" charset="2"/>
              <a:buChar char="Ø"/>
            </a:pPr>
            <a:r>
              <a:rPr lang="es-ES" sz="1200" dirty="0">
                <a:latin typeface="Lato Bold"/>
                <a:cs typeface="Arial" panose="020B0604020202020204" pitchFamily="34" charset="0"/>
              </a:rPr>
              <a:t>Certificación Contraloría General de la Republica.</a:t>
            </a:r>
            <a:endParaRPr lang="es-CO" sz="1200" dirty="0">
              <a:latin typeface="Lato Bold"/>
              <a:cs typeface="Arial" panose="020B0604020202020204" pitchFamily="34" charset="0"/>
            </a:endParaRPr>
          </a:p>
          <a:p>
            <a:pPr marL="285750" lvl="0" indent="-285750">
              <a:buFont typeface="Wingdings" panose="05000000000000000000" pitchFamily="2" charset="2"/>
              <a:buChar char="Ø"/>
            </a:pPr>
            <a:r>
              <a:rPr lang="es-ES" sz="1200" dirty="0">
                <a:latin typeface="Lato Bold"/>
                <a:cs typeface="Arial" panose="020B0604020202020204" pitchFamily="34" charset="0"/>
              </a:rPr>
              <a:t>Certificado de antecedentes Procuraduría General de la Nación.</a:t>
            </a:r>
            <a:endParaRPr lang="es-CO" sz="1200" dirty="0">
              <a:latin typeface="Lato Bold"/>
              <a:cs typeface="Arial" panose="020B0604020202020204" pitchFamily="34" charset="0"/>
            </a:endParaRPr>
          </a:p>
          <a:p>
            <a:pPr marL="285750" lvl="0" indent="-285750">
              <a:buFont typeface="Wingdings" panose="05000000000000000000" pitchFamily="2" charset="2"/>
              <a:buChar char="Ø"/>
            </a:pPr>
            <a:r>
              <a:rPr lang="es-ES" sz="1200" dirty="0">
                <a:latin typeface="Lato Bold"/>
                <a:cs typeface="Arial" panose="020B0604020202020204" pitchFamily="34" charset="0"/>
              </a:rPr>
              <a:t>Antecedentes Policía Nacional</a:t>
            </a:r>
            <a:endParaRPr lang="es-CO" sz="1200" dirty="0">
              <a:latin typeface="Lato Bold"/>
              <a:cs typeface="Arial" panose="020B0604020202020204" pitchFamily="34" charset="0"/>
            </a:endParaRPr>
          </a:p>
        </p:txBody>
      </p:sp>
      <p:sp>
        <p:nvSpPr>
          <p:cNvPr id="4" name="Rectángulo 3">
            <a:extLst>
              <a:ext uri="{FF2B5EF4-FFF2-40B4-BE49-F238E27FC236}">
                <a16:creationId xmlns:a16="http://schemas.microsoft.com/office/drawing/2014/main" id="{5160915F-2516-455C-8F13-2D71D0187E8A}"/>
              </a:ext>
            </a:extLst>
          </p:cNvPr>
          <p:cNvSpPr/>
          <p:nvPr/>
        </p:nvSpPr>
        <p:spPr>
          <a:xfrm>
            <a:off x="3333846" y="5594116"/>
            <a:ext cx="6163207" cy="868251"/>
          </a:xfrm>
          <a:prstGeom prst="rect">
            <a:avLst/>
          </a:prstGeom>
        </p:spPr>
        <p:txBody>
          <a:bodyPr wrap="square">
            <a:spAutoFit/>
          </a:bodyPr>
          <a:lstStyle/>
          <a:p>
            <a:pPr lvl="0" algn="just">
              <a:lnSpc>
                <a:spcPct val="107000"/>
              </a:lnSpc>
              <a:spcAft>
                <a:spcPts val="800"/>
              </a:spcAft>
            </a:pPr>
            <a:r>
              <a:rPr lang="es-ES" sz="1200" b="1" dirty="0">
                <a:latin typeface="Lato Bold"/>
                <a:cs typeface="Arial" panose="020B0604020202020204" pitchFamily="34" charset="0"/>
              </a:rPr>
              <a:t>Certificaciones De Aportes A Salud, Pensión y Parafiscales: </a:t>
            </a:r>
            <a:r>
              <a:rPr lang="es-ES" sz="1200" dirty="0">
                <a:latin typeface="Lato Bold"/>
                <a:cs typeface="Arial" panose="020B0604020202020204" pitchFamily="34" charset="0"/>
              </a:rPr>
              <a:t>El proponente deberá acreditar el pago de los aportes de sus empleados y subcontratistas a los sistemas de salud, pensión, administradora de riesgos profesionales (ARP</a:t>
            </a:r>
            <a:r>
              <a:rPr lang="es-ES" sz="1200" dirty="0"/>
              <a:t>), </a:t>
            </a:r>
            <a:r>
              <a:rPr lang="es-ES" sz="1200" dirty="0">
                <a:latin typeface="Lato Bold"/>
                <a:cs typeface="Arial" panose="020B0604020202020204" pitchFamily="34" charset="0"/>
              </a:rPr>
              <a:t>caja de compensación familiar, ICBF, y SENA, de los seis (6) meses anteriores a la presentación de la oferta </a:t>
            </a:r>
            <a:endParaRPr lang="es-CO" sz="1200" dirty="0">
              <a:latin typeface="Lato Bold"/>
              <a:cs typeface="Arial" panose="020B0604020202020204" pitchFamily="34" charset="0"/>
            </a:endParaRPr>
          </a:p>
        </p:txBody>
      </p:sp>
      <p:cxnSp>
        <p:nvCxnSpPr>
          <p:cNvPr id="60" name="Google Shape;709;p47">
            <a:extLst>
              <a:ext uri="{FF2B5EF4-FFF2-40B4-BE49-F238E27FC236}">
                <a16:creationId xmlns:a16="http://schemas.microsoft.com/office/drawing/2014/main" id="{3245CF96-C5B6-467A-9881-6BB4C0BBC589}"/>
              </a:ext>
            </a:extLst>
          </p:cNvPr>
          <p:cNvCxnSpPr/>
          <p:nvPr/>
        </p:nvCxnSpPr>
        <p:spPr>
          <a:xfrm>
            <a:off x="2322790" y="4706197"/>
            <a:ext cx="813462" cy="0"/>
          </a:xfrm>
          <a:prstGeom prst="straightConnector1">
            <a:avLst/>
          </a:prstGeom>
          <a:noFill/>
          <a:ln w="19050" cap="flat" cmpd="sng">
            <a:solidFill>
              <a:srgbClr val="97ADB2"/>
            </a:solidFill>
            <a:prstDash val="solid"/>
            <a:round/>
            <a:headEnd type="none" w="med" len="med"/>
            <a:tailEnd type="diamond" w="med" len="med"/>
          </a:ln>
        </p:spPr>
      </p:cxnSp>
      <p:cxnSp>
        <p:nvCxnSpPr>
          <p:cNvPr id="61" name="Google Shape;709;p47">
            <a:extLst>
              <a:ext uri="{FF2B5EF4-FFF2-40B4-BE49-F238E27FC236}">
                <a16:creationId xmlns:a16="http://schemas.microsoft.com/office/drawing/2014/main" id="{42FDA902-26B1-4E0D-9AD8-3A08B7C28644}"/>
              </a:ext>
            </a:extLst>
          </p:cNvPr>
          <p:cNvCxnSpPr/>
          <p:nvPr/>
        </p:nvCxnSpPr>
        <p:spPr>
          <a:xfrm>
            <a:off x="2322790" y="4091135"/>
            <a:ext cx="813462" cy="0"/>
          </a:xfrm>
          <a:prstGeom prst="straightConnector1">
            <a:avLst/>
          </a:prstGeom>
          <a:noFill/>
          <a:ln w="19050" cap="flat" cmpd="sng">
            <a:solidFill>
              <a:srgbClr val="97ADB2"/>
            </a:solidFill>
            <a:prstDash val="solid"/>
            <a:round/>
            <a:headEnd type="none" w="med" len="med"/>
            <a:tailEnd type="diamond" w="med" len="med"/>
          </a:ln>
        </p:spPr>
      </p:cxnSp>
      <p:cxnSp>
        <p:nvCxnSpPr>
          <p:cNvPr id="62" name="Google Shape;709;p47">
            <a:extLst>
              <a:ext uri="{FF2B5EF4-FFF2-40B4-BE49-F238E27FC236}">
                <a16:creationId xmlns:a16="http://schemas.microsoft.com/office/drawing/2014/main" id="{CCE19F37-12D7-4A1A-AF8A-DCACA86E58EA}"/>
              </a:ext>
            </a:extLst>
          </p:cNvPr>
          <p:cNvCxnSpPr/>
          <p:nvPr/>
        </p:nvCxnSpPr>
        <p:spPr>
          <a:xfrm>
            <a:off x="2322790" y="2512811"/>
            <a:ext cx="813462" cy="0"/>
          </a:xfrm>
          <a:prstGeom prst="straightConnector1">
            <a:avLst/>
          </a:prstGeom>
          <a:noFill/>
          <a:ln w="19050" cap="flat" cmpd="sng">
            <a:solidFill>
              <a:srgbClr val="97ADB2"/>
            </a:solidFill>
            <a:prstDash val="solid"/>
            <a:round/>
            <a:headEnd type="none" w="med" len="med"/>
            <a:tailEnd type="diamond" w="med" len="med"/>
          </a:ln>
        </p:spPr>
      </p:cxnSp>
      <p:cxnSp>
        <p:nvCxnSpPr>
          <p:cNvPr id="63" name="Google Shape;709;p47">
            <a:extLst>
              <a:ext uri="{FF2B5EF4-FFF2-40B4-BE49-F238E27FC236}">
                <a16:creationId xmlns:a16="http://schemas.microsoft.com/office/drawing/2014/main" id="{DA64DA46-55F8-4F8F-96F0-1D3C28AA400B}"/>
              </a:ext>
            </a:extLst>
          </p:cNvPr>
          <p:cNvCxnSpPr/>
          <p:nvPr/>
        </p:nvCxnSpPr>
        <p:spPr>
          <a:xfrm>
            <a:off x="3635579" y="1399117"/>
            <a:ext cx="813462" cy="0"/>
          </a:xfrm>
          <a:prstGeom prst="straightConnector1">
            <a:avLst/>
          </a:prstGeom>
          <a:noFill/>
          <a:ln w="19050" cap="flat" cmpd="sng">
            <a:solidFill>
              <a:srgbClr val="97ADB2"/>
            </a:solidFill>
            <a:prstDash val="solid"/>
            <a:round/>
            <a:headEnd type="none" w="med" len="med"/>
            <a:tailEnd type="diamond" w="med" len="med"/>
          </a:ln>
        </p:spPr>
      </p:cxnSp>
      <p:cxnSp>
        <p:nvCxnSpPr>
          <p:cNvPr id="64" name="Google Shape;709;p47">
            <a:extLst>
              <a:ext uri="{FF2B5EF4-FFF2-40B4-BE49-F238E27FC236}">
                <a16:creationId xmlns:a16="http://schemas.microsoft.com/office/drawing/2014/main" id="{1E8E4B10-C80F-424C-A2C2-40EA32AE3FEB}"/>
              </a:ext>
            </a:extLst>
          </p:cNvPr>
          <p:cNvCxnSpPr/>
          <p:nvPr/>
        </p:nvCxnSpPr>
        <p:spPr>
          <a:xfrm>
            <a:off x="2322790" y="5745700"/>
            <a:ext cx="813462" cy="0"/>
          </a:xfrm>
          <a:prstGeom prst="straightConnector1">
            <a:avLst/>
          </a:prstGeom>
          <a:noFill/>
          <a:ln w="19050" cap="flat" cmpd="sng">
            <a:solidFill>
              <a:srgbClr val="97ADB2"/>
            </a:solidFill>
            <a:prstDash val="solid"/>
            <a:round/>
            <a:headEnd type="none" w="med" len="med"/>
            <a:tailEnd type="diamond" w="med" len="med"/>
          </a:ln>
        </p:spPr>
      </p:cxnSp>
      <p:sp>
        <p:nvSpPr>
          <p:cNvPr id="65" name="Rectángulo 64">
            <a:extLst>
              <a:ext uri="{FF2B5EF4-FFF2-40B4-BE49-F238E27FC236}">
                <a16:creationId xmlns:a16="http://schemas.microsoft.com/office/drawing/2014/main" id="{E0B7C907-B5B6-4C11-84F9-4EEA7F52AD11}"/>
              </a:ext>
            </a:extLst>
          </p:cNvPr>
          <p:cNvSpPr/>
          <p:nvPr/>
        </p:nvSpPr>
        <p:spPr>
          <a:xfrm>
            <a:off x="9681792" y="3024643"/>
            <a:ext cx="2311143" cy="461665"/>
          </a:xfrm>
          <a:prstGeom prst="rect">
            <a:avLst/>
          </a:prstGeom>
        </p:spPr>
        <p:txBody>
          <a:bodyPr wrap="square">
            <a:spAutoFit/>
          </a:bodyPr>
          <a:lstStyle/>
          <a:p>
            <a:pPr algn="ctr"/>
            <a:r>
              <a:rPr lang="es-ES" sz="1200" b="1" i="1" dirty="0">
                <a:latin typeface="Lato Bold"/>
              </a:rPr>
              <a:t>***GARANTÍA DE SERIEDAD DE LA OFERTA***</a:t>
            </a:r>
            <a:endParaRPr lang="es-ES" sz="1200" i="1" dirty="0"/>
          </a:p>
        </p:txBody>
      </p:sp>
      <p:cxnSp>
        <p:nvCxnSpPr>
          <p:cNvPr id="66" name="Google Shape;709;p47">
            <a:extLst>
              <a:ext uri="{FF2B5EF4-FFF2-40B4-BE49-F238E27FC236}">
                <a16:creationId xmlns:a16="http://schemas.microsoft.com/office/drawing/2014/main" id="{0BCD6EDE-BDD9-4977-874A-2929512224EC}"/>
              </a:ext>
            </a:extLst>
          </p:cNvPr>
          <p:cNvCxnSpPr>
            <a:cxnSpLocks/>
          </p:cNvCxnSpPr>
          <p:nvPr/>
        </p:nvCxnSpPr>
        <p:spPr>
          <a:xfrm>
            <a:off x="10828204" y="1701313"/>
            <a:ext cx="0" cy="1185496"/>
          </a:xfrm>
          <a:prstGeom prst="straightConnector1">
            <a:avLst/>
          </a:prstGeom>
          <a:noFill/>
          <a:ln w="19050" cap="flat" cmpd="sng">
            <a:solidFill>
              <a:srgbClr val="97ADB2"/>
            </a:solidFill>
            <a:prstDash val="solid"/>
            <a:round/>
            <a:headEnd type="none" w="med" len="med"/>
            <a:tailEnd type="diamond" w="med" len="med"/>
          </a:ln>
        </p:spPr>
      </p:cxnSp>
    </p:spTree>
    <p:extLst>
      <p:ext uri="{BB962C8B-B14F-4D97-AF65-F5344CB8AC3E}">
        <p14:creationId xmlns:p14="http://schemas.microsoft.com/office/powerpoint/2010/main" val="1085495888"/>
      </p:ext>
    </p:extLst>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8" name="Rectángulo 9">
            <a:extLst>
              <a:ext uri="{FF2B5EF4-FFF2-40B4-BE49-F238E27FC236}">
                <a16:creationId xmlns:a16="http://schemas.microsoft.com/office/drawing/2014/main" id="{312F590A-873F-4922-A16F-DBA23FC82C77}"/>
              </a:ext>
            </a:extLst>
          </p:cNvPr>
          <p:cNvSpPr>
            <a:spLocks noChangeArrowheads="1"/>
          </p:cNvSpPr>
          <p:nvPr/>
        </p:nvSpPr>
        <p:spPr bwMode="auto">
          <a:xfrm>
            <a:off x="199064" y="3240087"/>
            <a:ext cx="199741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a:spcBef>
                <a:spcPct val="0"/>
              </a:spcBef>
              <a:buFontTx/>
              <a:buNone/>
            </a:pPr>
            <a:r>
              <a:rPr lang="es-ES" altLang="es-CO" sz="2000" b="1" i="1" dirty="0">
                <a:solidFill>
                  <a:srgbClr val="4F81BD">
                    <a:lumMod val="75000"/>
                  </a:srgbClr>
                </a:solidFill>
                <a:latin typeface="Calibri"/>
              </a:rPr>
              <a:t>Requisitos Habilitantes Técnicos </a:t>
            </a:r>
          </a:p>
          <a:p>
            <a:pPr algn="ctr">
              <a:spcBef>
                <a:spcPct val="0"/>
              </a:spcBef>
              <a:buFontTx/>
              <a:buNone/>
            </a:pPr>
            <a:endParaRPr lang="es-ES" altLang="es-CO" sz="2000" b="1" i="1" dirty="0">
              <a:solidFill>
                <a:srgbClr val="4F81BD">
                  <a:lumMod val="75000"/>
                </a:srgbClr>
              </a:solidFill>
              <a:latin typeface="Calibri"/>
            </a:endParaRPr>
          </a:p>
          <a:p>
            <a:pPr algn="ctr">
              <a:spcBef>
                <a:spcPct val="0"/>
              </a:spcBef>
              <a:buFontTx/>
              <a:buNone/>
            </a:pPr>
            <a:r>
              <a:rPr lang="es-ES" altLang="es-CO" sz="2000" b="1" i="1" dirty="0">
                <a:solidFill>
                  <a:srgbClr val="4F81BD">
                    <a:lumMod val="75000"/>
                  </a:srgbClr>
                </a:solidFill>
                <a:latin typeface="Calibri"/>
              </a:rPr>
              <a:t>Experiencia del Proponente </a:t>
            </a:r>
          </a:p>
        </p:txBody>
      </p:sp>
      <p:sp>
        <p:nvSpPr>
          <p:cNvPr id="8" name="Rectángulo 7">
            <a:extLst>
              <a:ext uri="{FF2B5EF4-FFF2-40B4-BE49-F238E27FC236}">
                <a16:creationId xmlns:a16="http://schemas.microsoft.com/office/drawing/2014/main" id="{2DFBAA21-A7B4-4125-ABEC-126E73E1E640}"/>
              </a:ext>
            </a:extLst>
          </p:cNvPr>
          <p:cNvSpPr/>
          <p:nvPr/>
        </p:nvSpPr>
        <p:spPr>
          <a:xfrm>
            <a:off x="1" y="6550024"/>
            <a:ext cx="12192000" cy="3079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pic>
        <p:nvPicPr>
          <p:cNvPr id="10" name="Imagen 9">
            <a:extLst>
              <a:ext uri="{FF2B5EF4-FFF2-40B4-BE49-F238E27FC236}">
                <a16:creationId xmlns:a16="http://schemas.microsoft.com/office/drawing/2014/main" id="{53FAE027-6302-46E9-843B-14F0E2A998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380253" cy="599932"/>
          </a:xfrm>
          <a:prstGeom prst="rect">
            <a:avLst/>
          </a:prstGeom>
        </p:spPr>
      </p:pic>
      <p:pic>
        <p:nvPicPr>
          <p:cNvPr id="11" name="Imagen 10">
            <a:extLst>
              <a:ext uri="{FF2B5EF4-FFF2-40B4-BE49-F238E27FC236}">
                <a16:creationId xmlns:a16="http://schemas.microsoft.com/office/drawing/2014/main" id="{842075DC-917C-4D0E-AE7C-CFD65864B6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8916" y="-4208"/>
            <a:ext cx="2903084" cy="498801"/>
          </a:xfrm>
          <a:prstGeom prst="rect">
            <a:avLst/>
          </a:prstGeom>
        </p:spPr>
      </p:pic>
      <p:sp>
        <p:nvSpPr>
          <p:cNvPr id="13" name="CuadroTexto 12">
            <a:extLst>
              <a:ext uri="{FF2B5EF4-FFF2-40B4-BE49-F238E27FC236}">
                <a16:creationId xmlns:a16="http://schemas.microsoft.com/office/drawing/2014/main" id="{92C394B4-6C58-4270-820E-FC850B48D417}"/>
              </a:ext>
            </a:extLst>
          </p:cNvPr>
          <p:cNvSpPr txBox="1">
            <a:spLocks noChangeArrowheads="1"/>
          </p:cNvSpPr>
          <p:nvPr/>
        </p:nvSpPr>
        <p:spPr bwMode="auto">
          <a:xfrm>
            <a:off x="7600949" y="6540500"/>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sp>
        <p:nvSpPr>
          <p:cNvPr id="9" name="CuadroTexto 8">
            <a:extLst>
              <a:ext uri="{FF2B5EF4-FFF2-40B4-BE49-F238E27FC236}">
                <a16:creationId xmlns:a16="http://schemas.microsoft.com/office/drawing/2014/main" id="{721AD61A-4099-4D98-96AC-B0820B7EF484}"/>
              </a:ext>
            </a:extLst>
          </p:cNvPr>
          <p:cNvSpPr txBox="1"/>
          <p:nvPr/>
        </p:nvSpPr>
        <p:spPr>
          <a:xfrm>
            <a:off x="1506569" y="165441"/>
            <a:ext cx="7460315" cy="707886"/>
          </a:xfrm>
          <a:prstGeom prst="rect">
            <a:avLst/>
          </a:prstGeom>
          <a:noFill/>
        </p:spPr>
        <p:txBody>
          <a:bodyPr wrap="square" rtlCol="0">
            <a:spAutoFit/>
          </a:bodyPr>
          <a:lstStyle/>
          <a:p>
            <a:pPr lvl="0" algn="ctr" defTabSz="457200">
              <a:defRPr/>
            </a:pPr>
            <a:r>
              <a:rPr lang="es-CO" altLang="es-CO" sz="2000" b="1" dirty="0">
                <a:solidFill>
                  <a:srgbClr val="000A8B"/>
                </a:solidFill>
                <a:effectLst>
                  <a:outerShdw blurRad="38100" dist="38100" dir="2700000" algn="tl">
                    <a:srgbClr val="000000">
                      <a:alpha val="43137"/>
                    </a:srgbClr>
                  </a:outerShdw>
                </a:effectLst>
                <a:latin typeface="Lato Bold"/>
              </a:rPr>
              <a:t>CONTRATACIÓN TRANSFERENCIA DE INMUEBLES  </a:t>
            </a:r>
          </a:p>
          <a:p>
            <a:pPr lvl="0" algn="ctr" defTabSz="457200">
              <a:defRPr/>
            </a:pPr>
            <a:r>
              <a:rPr lang="es-CO" altLang="es-CO" sz="2000" b="1" dirty="0">
                <a:solidFill>
                  <a:srgbClr val="000A8B"/>
                </a:solidFill>
                <a:effectLst>
                  <a:outerShdw blurRad="38100" dist="38100" dir="2700000" algn="tl">
                    <a:srgbClr val="000000">
                      <a:alpha val="43137"/>
                    </a:srgbClr>
                  </a:outerShdw>
                </a:effectLst>
                <a:latin typeface="Lato Bold"/>
              </a:rPr>
              <a:t>VENTA MASIVA</a:t>
            </a:r>
            <a:endParaRPr lang="es-CO" sz="2000" b="1" dirty="0">
              <a:solidFill>
                <a:srgbClr val="000A8B"/>
              </a:solidFill>
              <a:effectLst>
                <a:outerShdw blurRad="38100" dist="38100" dir="2700000" algn="tl">
                  <a:srgbClr val="000000">
                    <a:alpha val="43137"/>
                  </a:srgbClr>
                </a:outerShdw>
              </a:effectLst>
              <a:latin typeface="Lato Bold"/>
            </a:endParaRPr>
          </a:p>
        </p:txBody>
      </p:sp>
      <p:sp>
        <p:nvSpPr>
          <p:cNvPr id="14" name="Freeform 1">
            <a:extLst>
              <a:ext uri="{FF2B5EF4-FFF2-40B4-BE49-F238E27FC236}">
                <a16:creationId xmlns:a16="http://schemas.microsoft.com/office/drawing/2014/main" id="{DF651681-C507-4F66-93EC-B7A95DC34CCA}"/>
              </a:ext>
            </a:extLst>
          </p:cNvPr>
          <p:cNvSpPr/>
          <p:nvPr/>
        </p:nvSpPr>
        <p:spPr>
          <a:xfrm flipH="1">
            <a:off x="2322790" y="855502"/>
            <a:ext cx="1202708" cy="5676697"/>
          </a:xfrm>
          <a:custGeom>
            <a:avLst/>
            <a:gdLst>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0" fmla="*/ 624840 w 1417320"/>
              <a:gd name="connsiteY0" fmla="*/ 800100 h 3912161"/>
              <a:gd name="connsiteX1" fmla="*/ 624840 w 1417320"/>
              <a:gd name="connsiteY1" fmla="*/ 617220 h 3912161"/>
              <a:gd name="connsiteX2" fmla="*/ 800100 w 1417320"/>
              <a:gd name="connsiteY2" fmla="*/ 617220 h 3912161"/>
              <a:gd name="connsiteX3" fmla="*/ 800100 w 1417320"/>
              <a:gd name="connsiteY3" fmla="*/ 876300 h 3912161"/>
              <a:gd name="connsiteX4" fmla="*/ 449580 w 1417320"/>
              <a:gd name="connsiteY4" fmla="*/ 876300 h 3912161"/>
              <a:gd name="connsiteX5" fmla="*/ 449580 w 1417320"/>
              <a:gd name="connsiteY5" fmla="*/ 571500 h 3912161"/>
              <a:gd name="connsiteX6" fmla="*/ 266700 w 1417320"/>
              <a:gd name="connsiteY6" fmla="*/ 571500 h 3912161"/>
              <a:gd name="connsiteX7" fmla="*/ 723900 w 1417320"/>
              <a:gd name="connsiteY7" fmla="*/ 114300 h 3912161"/>
              <a:gd name="connsiteX8" fmla="*/ 1165860 w 1417320"/>
              <a:gd name="connsiteY8" fmla="*/ 556260 h 3912161"/>
              <a:gd name="connsiteX9" fmla="*/ 1013460 w 1417320"/>
              <a:gd name="connsiteY9" fmla="*/ 556260 h 3912161"/>
              <a:gd name="connsiteX10" fmla="*/ 1013460 w 1417320"/>
              <a:gd name="connsiteY10" fmla="*/ 960120 h 3912161"/>
              <a:gd name="connsiteX11" fmla="*/ 0 w 1417320"/>
              <a:gd name="connsiteY11" fmla="*/ 960120 h 3912161"/>
              <a:gd name="connsiteX12" fmla="*/ 0 w 1417320"/>
              <a:gd name="connsiteY12" fmla="*/ 0 h 3912161"/>
              <a:gd name="connsiteX13" fmla="*/ 1417320 w 1417320"/>
              <a:gd name="connsiteY13" fmla="*/ 0 h 3912161"/>
              <a:gd name="connsiteX14" fmla="*/ 1417320 w 1417320"/>
              <a:gd name="connsiteY14" fmla="*/ 1074420 h 3912161"/>
              <a:gd name="connsiteX15" fmla="*/ 746760 w 1417320"/>
              <a:gd name="connsiteY15" fmla="*/ 1074420 h 3912161"/>
              <a:gd name="connsiteX16" fmla="*/ 746760 w 1417320"/>
              <a:gd name="connsiteY16" fmla="*/ 3855720 h 3912161"/>
              <a:gd name="connsiteX17" fmla="*/ 1132014 w 1417320"/>
              <a:gd name="connsiteY17" fmla="*/ 3912161 h 3912161"/>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0" fmla="*/ 624840 w 2109415"/>
              <a:gd name="connsiteY0" fmla="*/ 800100 h 3855720"/>
              <a:gd name="connsiteX1" fmla="*/ 624840 w 2109415"/>
              <a:gd name="connsiteY1" fmla="*/ 617220 h 3855720"/>
              <a:gd name="connsiteX2" fmla="*/ 800100 w 2109415"/>
              <a:gd name="connsiteY2" fmla="*/ 617220 h 3855720"/>
              <a:gd name="connsiteX3" fmla="*/ 800100 w 2109415"/>
              <a:gd name="connsiteY3" fmla="*/ 876300 h 3855720"/>
              <a:gd name="connsiteX4" fmla="*/ 449580 w 2109415"/>
              <a:gd name="connsiteY4" fmla="*/ 876300 h 3855720"/>
              <a:gd name="connsiteX5" fmla="*/ 449580 w 2109415"/>
              <a:gd name="connsiteY5" fmla="*/ 571500 h 3855720"/>
              <a:gd name="connsiteX6" fmla="*/ 266700 w 2109415"/>
              <a:gd name="connsiteY6" fmla="*/ 571500 h 3855720"/>
              <a:gd name="connsiteX7" fmla="*/ 723900 w 2109415"/>
              <a:gd name="connsiteY7" fmla="*/ 114300 h 3855720"/>
              <a:gd name="connsiteX8" fmla="*/ 1165860 w 2109415"/>
              <a:gd name="connsiteY8" fmla="*/ 556260 h 3855720"/>
              <a:gd name="connsiteX9" fmla="*/ 1013460 w 2109415"/>
              <a:gd name="connsiteY9" fmla="*/ 556260 h 3855720"/>
              <a:gd name="connsiteX10" fmla="*/ 1013460 w 2109415"/>
              <a:gd name="connsiteY10" fmla="*/ 960120 h 3855720"/>
              <a:gd name="connsiteX11" fmla="*/ 0 w 2109415"/>
              <a:gd name="connsiteY11" fmla="*/ 960120 h 3855720"/>
              <a:gd name="connsiteX12" fmla="*/ 0 w 2109415"/>
              <a:gd name="connsiteY12" fmla="*/ 0 h 3855720"/>
              <a:gd name="connsiteX13" fmla="*/ 1417320 w 2109415"/>
              <a:gd name="connsiteY13" fmla="*/ 0 h 3855720"/>
              <a:gd name="connsiteX14" fmla="*/ 1417320 w 2109415"/>
              <a:gd name="connsiteY14" fmla="*/ 1074420 h 3855720"/>
              <a:gd name="connsiteX15" fmla="*/ 2109415 w 2109415"/>
              <a:gd name="connsiteY15" fmla="*/ 1074420 h 3855720"/>
              <a:gd name="connsiteX16" fmla="*/ 746760 w 2109415"/>
              <a:gd name="connsiteY16" fmla="*/ 3855720 h 3855720"/>
              <a:gd name="connsiteX0" fmla="*/ 624840 w 2125540"/>
              <a:gd name="connsiteY0" fmla="*/ 800100 h 4766844"/>
              <a:gd name="connsiteX1" fmla="*/ 624840 w 2125540"/>
              <a:gd name="connsiteY1" fmla="*/ 617220 h 4766844"/>
              <a:gd name="connsiteX2" fmla="*/ 800100 w 2125540"/>
              <a:gd name="connsiteY2" fmla="*/ 617220 h 4766844"/>
              <a:gd name="connsiteX3" fmla="*/ 800100 w 2125540"/>
              <a:gd name="connsiteY3" fmla="*/ 876300 h 4766844"/>
              <a:gd name="connsiteX4" fmla="*/ 449580 w 2125540"/>
              <a:gd name="connsiteY4" fmla="*/ 876300 h 4766844"/>
              <a:gd name="connsiteX5" fmla="*/ 449580 w 2125540"/>
              <a:gd name="connsiteY5" fmla="*/ 571500 h 4766844"/>
              <a:gd name="connsiteX6" fmla="*/ 266700 w 2125540"/>
              <a:gd name="connsiteY6" fmla="*/ 571500 h 4766844"/>
              <a:gd name="connsiteX7" fmla="*/ 723900 w 2125540"/>
              <a:gd name="connsiteY7" fmla="*/ 114300 h 4766844"/>
              <a:gd name="connsiteX8" fmla="*/ 1165860 w 2125540"/>
              <a:gd name="connsiteY8" fmla="*/ 556260 h 4766844"/>
              <a:gd name="connsiteX9" fmla="*/ 1013460 w 2125540"/>
              <a:gd name="connsiteY9" fmla="*/ 556260 h 4766844"/>
              <a:gd name="connsiteX10" fmla="*/ 1013460 w 2125540"/>
              <a:gd name="connsiteY10" fmla="*/ 960120 h 4766844"/>
              <a:gd name="connsiteX11" fmla="*/ 0 w 2125540"/>
              <a:gd name="connsiteY11" fmla="*/ 960120 h 4766844"/>
              <a:gd name="connsiteX12" fmla="*/ 0 w 2125540"/>
              <a:gd name="connsiteY12" fmla="*/ 0 h 4766844"/>
              <a:gd name="connsiteX13" fmla="*/ 1417320 w 2125540"/>
              <a:gd name="connsiteY13" fmla="*/ 0 h 4766844"/>
              <a:gd name="connsiteX14" fmla="*/ 1417320 w 2125540"/>
              <a:gd name="connsiteY14" fmla="*/ 1074420 h 4766844"/>
              <a:gd name="connsiteX15" fmla="*/ 2109415 w 2125540"/>
              <a:gd name="connsiteY15" fmla="*/ 1074420 h 4766844"/>
              <a:gd name="connsiteX16" fmla="*/ 2125540 w 2125540"/>
              <a:gd name="connsiteY16" fmla="*/ 4766844 h 4766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25540" h="4766844">
                <a:moveTo>
                  <a:pt x="624840" y="800100"/>
                </a:moveTo>
                <a:lnTo>
                  <a:pt x="624840" y="617220"/>
                </a:lnTo>
                <a:lnTo>
                  <a:pt x="800100" y="617220"/>
                </a:lnTo>
                <a:lnTo>
                  <a:pt x="800100" y="876300"/>
                </a:lnTo>
                <a:lnTo>
                  <a:pt x="449580" y="876300"/>
                </a:lnTo>
                <a:lnTo>
                  <a:pt x="449580" y="571500"/>
                </a:lnTo>
                <a:lnTo>
                  <a:pt x="266700" y="571500"/>
                </a:lnTo>
                <a:lnTo>
                  <a:pt x="723900" y="114300"/>
                </a:lnTo>
                <a:lnTo>
                  <a:pt x="1165860" y="556260"/>
                </a:lnTo>
                <a:lnTo>
                  <a:pt x="1013460" y="556260"/>
                </a:lnTo>
                <a:lnTo>
                  <a:pt x="1013460" y="960120"/>
                </a:lnTo>
                <a:lnTo>
                  <a:pt x="0" y="960120"/>
                </a:lnTo>
                <a:lnTo>
                  <a:pt x="0" y="0"/>
                </a:lnTo>
                <a:lnTo>
                  <a:pt x="1417320" y="0"/>
                </a:lnTo>
                <a:lnTo>
                  <a:pt x="1417320" y="1074420"/>
                </a:lnTo>
                <a:lnTo>
                  <a:pt x="2109415" y="1074420"/>
                </a:lnTo>
                <a:lnTo>
                  <a:pt x="2125540" y="4766844"/>
                </a:lnTo>
              </a:path>
            </a:pathLst>
          </a:custGeom>
          <a:ln w="38100">
            <a:solidFill>
              <a:schemeClr val="bg1">
                <a:lumMod val="75000"/>
              </a:schemeClr>
            </a:solidFill>
          </a:ln>
          <a:effectLst>
            <a:outerShdw blurRad="25400" dist="127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dirty="0">
              <a:solidFill>
                <a:srgbClr val="FF0000"/>
              </a:solidFill>
            </a:endParaRPr>
          </a:p>
        </p:txBody>
      </p:sp>
      <p:sp>
        <p:nvSpPr>
          <p:cNvPr id="15" name="Rectángulo 14">
            <a:extLst>
              <a:ext uri="{FF2B5EF4-FFF2-40B4-BE49-F238E27FC236}">
                <a16:creationId xmlns:a16="http://schemas.microsoft.com/office/drawing/2014/main" id="{B5BF615F-3116-493F-A0FC-C9A5CC8A3200}"/>
              </a:ext>
            </a:extLst>
          </p:cNvPr>
          <p:cNvSpPr/>
          <p:nvPr/>
        </p:nvSpPr>
        <p:spPr>
          <a:xfrm>
            <a:off x="215543" y="1459903"/>
            <a:ext cx="2329419" cy="400110"/>
          </a:xfrm>
          <a:prstGeom prst="rect">
            <a:avLst/>
          </a:prstGeom>
        </p:spPr>
        <p:txBody>
          <a:bodyPr wrap="none">
            <a:spAutoFit/>
          </a:bodyPr>
          <a:lstStyle/>
          <a:p>
            <a:pPr algn="ctr"/>
            <a:r>
              <a:rPr lang="es-CO" sz="2000" b="1" i="1" dirty="0">
                <a:solidFill>
                  <a:srgbClr val="4F81BD">
                    <a:lumMod val="75000"/>
                  </a:srgbClr>
                </a:solidFill>
                <a:latin typeface="Calibri"/>
              </a:rPr>
              <a:t>Términos Generales </a:t>
            </a:r>
          </a:p>
        </p:txBody>
      </p:sp>
      <p:grpSp>
        <p:nvGrpSpPr>
          <p:cNvPr id="17" name="Grupo 16">
            <a:extLst>
              <a:ext uri="{FF2B5EF4-FFF2-40B4-BE49-F238E27FC236}">
                <a16:creationId xmlns:a16="http://schemas.microsoft.com/office/drawing/2014/main" id="{7910015F-0068-45E5-8384-55A89BCB79D8}"/>
              </a:ext>
            </a:extLst>
          </p:cNvPr>
          <p:cNvGrpSpPr/>
          <p:nvPr/>
        </p:nvGrpSpPr>
        <p:grpSpPr>
          <a:xfrm>
            <a:off x="3662528" y="1008523"/>
            <a:ext cx="1202708" cy="673500"/>
            <a:chOff x="2883710" y="1853558"/>
            <a:chExt cx="1457400" cy="673500"/>
          </a:xfrm>
        </p:grpSpPr>
        <p:sp>
          <p:nvSpPr>
            <p:cNvPr id="18" name="Google Shape;701;p47">
              <a:extLst>
                <a:ext uri="{FF2B5EF4-FFF2-40B4-BE49-F238E27FC236}">
                  <a16:creationId xmlns:a16="http://schemas.microsoft.com/office/drawing/2014/main" id="{FF6307D9-8D8E-4E55-8347-952887D7B9E5}"/>
                </a:ext>
              </a:extLst>
            </p:cNvPr>
            <p:cNvSpPr/>
            <p:nvPr/>
          </p:nvSpPr>
          <p:spPr>
            <a:xfrm>
              <a:off x="2883710" y="1853558"/>
              <a:ext cx="673500" cy="673500"/>
            </a:xfrm>
            <a:prstGeom prst="ellipse">
              <a:avLst/>
            </a:prstGeom>
            <a:solidFill>
              <a:schemeClr val="bg1">
                <a:lumMod val="6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19" name="Google Shape;709;p47">
              <a:extLst>
                <a:ext uri="{FF2B5EF4-FFF2-40B4-BE49-F238E27FC236}">
                  <a16:creationId xmlns:a16="http://schemas.microsoft.com/office/drawing/2014/main" id="{7F040036-2DAF-4CFF-AF26-9E23195D2684}"/>
                </a:ext>
              </a:extLst>
            </p:cNvPr>
            <p:cNvCxnSpPr/>
            <p:nvPr/>
          </p:nvCxnSpPr>
          <p:spPr>
            <a:xfrm>
              <a:off x="3557210" y="2190164"/>
              <a:ext cx="783900" cy="0"/>
            </a:xfrm>
            <a:prstGeom prst="straightConnector1">
              <a:avLst/>
            </a:prstGeom>
            <a:noFill/>
            <a:ln w="19050" cap="flat" cmpd="sng">
              <a:solidFill>
                <a:srgbClr val="97ADB2"/>
              </a:solidFill>
              <a:prstDash val="solid"/>
              <a:round/>
              <a:headEnd type="none" w="med" len="med"/>
              <a:tailEnd type="diamond" w="med" len="med"/>
            </a:ln>
          </p:spPr>
        </p:cxnSp>
        <p:grpSp>
          <p:nvGrpSpPr>
            <p:cNvPr id="20" name="Google Shape;4819;p60">
              <a:extLst>
                <a:ext uri="{FF2B5EF4-FFF2-40B4-BE49-F238E27FC236}">
                  <a16:creationId xmlns:a16="http://schemas.microsoft.com/office/drawing/2014/main" id="{22A3CAAA-CE64-426F-9E3B-586081498E57}"/>
                </a:ext>
              </a:extLst>
            </p:cNvPr>
            <p:cNvGrpSpPr/>
            <p:nvPr/>
          </p:nvGrpSpPr>
          <p:grpSpPr>
            <a:xfrm>
              <a:off x="3049806" y="1966234"/>
              <a:ext cx="348568" cy="349009"/>
              <a:chOff x="-61784125" y="1931250"/>
              <a:chExt cx="316650" cy="317050"/>
            </a:xfrm>
          </p:grpSpPr>
          <p:sp>
            <p:nvSpPr>
              <p:cNvPr id="21" name="Google Shape;4820;p60">
                <a:extLst>
                  <a:ext uri="{FF2B5EF4-FFF2-40B4-BE49-F238E27FC236}">
                    <a16:creationId xmlns:a16="http://schemas.microsoft.com/office/drawing/2014/main" id="{AFA61F9C-CD1D-4CF6-A9D8-7160B8F968AD}"/>
                  </a:ext>
                </a:extLst>
              </p:cNvPr>
              <p:cNvSpPr/>
              <p:nvPr/>
            </p:nvSpPr>
            <p:spPr>
              <a:xfrm>
                <a:off x="-61688025" y="1931250"/>
                <a:ext cx="124450" cy="134300"/>
              </a:xfrm>
              <a:custGeom>
                <a:avLst/>
                <a:gdLst/>
                <a:ahLst/>
                <a:cxnLst/>
                <a:rect l="l" t="t" r="r" b="b"/>
                <a:pathLst>
                  <a:path w="4978" h="5372" extrusionOk="0">
                    <a:moveTo>
                      <a:pt x="2497" y="845"/>
                    </a:moveTo>
                    <a:cubicBezTo>
                      <a:pt x="2709" y="845"/>
                      <a:pt x="2922" y="922"/>
                      <a:pt x="3088" y="1087"/>
                    </a:cubicBezTo>
                    <a:cubicBezTo>
                      <a:pt x="3277" y="1276"/>
                      <a:pt x="3340" y="1591"/>
                      <a:pt x="3277" y="1906"/>
                    </a:cubicBezTo>
                    <a:cubicBezTo>
                      <a:pt x="3182" y="2190"/>
                      <a:pt x="2993" y="2410"/>
                      <a:pt x="2709" y="2442"/>
                    </a:cubicBezTo>
                    <a:cubicBezTo>
                      <a:pt x="2625" y="2467"/>
                      <a:pt x="2545" y="2479"/>
                      <a:pt x="2469" y="2479"/>
                    </a:cubicBezTo>
                    <a:cubicBezTo>
                      <a:pt x="2259" y="2479"/>
                      <a:pt x="2075" y="2391"/>
                      <a:pt x="1890" y="2253"/>
                    </a:cubicBezTo>
                    <a:cubicBezTo>
                      <a:pt x="1701" y="2032"/>
                      <a:pt x="1607" y="1717"/>
                      <a:pt x="1701" y="1434"/>
                    </a:cubicBezTo>
                    <a:cubicBezTo>
                      <a:pt x="1800" y="1059"/>
                      <a:pt x="2145" y="845"/>
                      <a:pt x="2497" y="845"/>
                    </a:cubicBezTo>
                    <a:close/>
                    <a:moveTo>
                      <a:pt x="2520" y="3324"/>
                    </a:moveTo>
                    <a:cubicBezTo>
                      <a:pt x="3277" y="3324"/>
                      <a:pt x="3907" y="3828"/>
                      <a:pt x="4096" y="4553"/>
                    </a:cubicBezTo>
                    <a:lnTo>
                      <a:pt x="914" y="4553"/>
                    </a:lnTo>
                    <a:cubicBezTo>
                      <a:pt x="1103" y="3828"/>
                      <a:pt x="1733" y="3324"/>
                      <a:pt x="2520" y="3324"/>
                    </a:cubicBezTo>
                    <a:close/>
                    <a:moveTo>
                      <a:pt x="2510" y="1"/>
                    </a:moveTo>
                    <a:cubicBezTo>
                      <a:pt x="1805" y="1"/>
                      <a:pt x="1113" y="455"/>
                      <a:pt x="914" y="1213"/>
                    </a:cubicBezTo>
                    <a:cubicBezTo>
                      <a:pt x="756" y="1780"/>
                      <a:pt x="914" y="2347"/>
                      <a:pt x="1292" y="2789"/>
                    </a:cubicBezTo>
                    <a:cubicBezTo>
                      <a:pt x="567" y="3198"/>
                      <a:pt x="0" y="3986"/>
                      <a:pt x="0" y="4931"/>
                    </a:cubicBezTo>
                    <a:cubicBezTo>
                      <a:pt x="0" y="5183"/>
                      <a:pt x="189" y="5372"/>
                      <a:pt x="441" y="5372"/>
                    </a:cubicBezTo>
                    <a:lnTo>
                      <a:pt x="4568" y="5372"/>
                    </a:lnTo>
                    <a:cubicBezTo>
                      <a:pt x="4820" y="5372"/>
                      <a:pt x="4978" y="5183"/>
                      <a:pt x="4978" y="4931"/>
                    </a:cubicBezTo>
                    <a:cubicBezTo>
                      <a:pt x="4978" y="3986"/>
                      <a:pt x="4442" y="3198"/>
                      <a:pt x="3718" y="2789"/>
                    </a:cubicBezTo>
                    <a:cubicBezTo>
                      <a:pt x="3907" y="2568"/>
                      <a:pt x="4033" y="2347"/>
                      <a:pt x="4096" y="2064"/>
                    </a:cubicBezTo>
                    <a:cubicBezTo>
                      <a:pt x="4253" y="1528"/>
                      <a:pt x="4096" y="930"/>
                      <a:pt x="3655" y="489"/>
                    </a:cubicBezTo>
                    <a:cubicBezTo>
                      <a:pt x="3331" y="153"/>
                      <a:pt x="2918" y="1"/>
                      <a:pt x="2510" y="1"/>
                    </a:cubicBezTo>
                    <a:close/>
                  </a:path>
                </a:pathLst>
              </a:custGeom>
              <a:solidFill>
                <a:srgbClr val="5F7D95"/>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4821;p60">
                <a:extLst>
                  <a:ext uri="{FF2B5EF4-FFF2-40B4-BE49-F238E27FC236}">
                    <a16:creationId xmlns:a16="http://schemas.microsoft.com/office/drawing/2014/main" id="{0B74E01F-3358-412B-8DCD-CDE6631E7DEC}"/>
                  </a:ext>
                </a:extLst>
              </p:cNvPr>
              <p:cNvSpPr/>
              <p:nvPr/>
            </p:nvSpPr>
            <p:spPr>
              <a:xfrm>
                <a:off x="-61784125" y="2113325"/>
                <a:ext cx="124450" cy="134975"/>
              </a:xfrm>
              <a:custGeom>
                <a:avLst/>
                <a:gdLst/>
                <a:ahLst/>
                <a:cxnLst/>
                <a:rect l="l" t="t" r="r" b="b"/>
                <a:pathLst>
                  <a:path w="4978" h="5399" extrusionOk="0">
                    <a:moveTo>
                      <a:pt x="2482" y="848"/>
                    </a:moveTo>
                    <a:cubicBezTo>
                      <a:pt x="2688" y="848"/>
                      <a:pt x="2895" y="921"/>
                      <a:pt x="3056" y="1082"/>
                    </a:cubicBezTo>
                    <a:cubicBezTo>
                      <a:pt x="3245" y="1271"/>
                      <a:pt x="3340" y="1586"/>
                      <a:pt x="3245" y="1901"/>
                    </a:cubicBezTo>
                    <a:cubicBezTo>
                      <a:pt x="3182" y="2185"/>
                      <a:pt x="2993" y="2437"/>
                      <a:pt x="2710" y="2468"/>
                    </a:cubicBezTo>
                    <a:cubicBezTo>
                      <a:pt x="2633" y="2483"/>
                      <a:pt x="2559" y="2491"/>
                      <a:pt x="2487" y="2491"/>
                    </a:cubicBezTo>
                    <a:cubicBezTo>
                      <a:pt x="2261" y="2491"/>
                      <a:pt x="2058" y="2415"/>
                      <a:pt x="1891" y="2248"/>
                    </a:cubicBezTo>
                    <a:cubicBezTo>
                      <a:pt x="1670" y="2059"/>
                      <a:pt x="1607" y="1743"/>
                      <a:pt x="1670" y="1428"/>
                    </a:cubicBezTo>
                    <a:cubicBezTo>
                      <a:pt x="1770" y="1068"/>
                      <a:pt x="2124" y="848"/>
                      <a:pt x="2482" y="848"/>
                    </a:cubicBezTo>
                    <a:close/>
                    <a:moveTo>
                      <a:pt x="2458" y="3319"/>
                    </a:moveTo>
                    <a:cubicBezTo>
                      <a:pt x="3245" y="3319"/>
                      <a:pt x="3907" y="3854"/>
                      <a:pt x="4096" y="4547"/>
                    </a:cubicBezTo>
                    <a:lnTo>
                      <a:pt x="883" y="4547"/>
                    </a:lnTo>
                    <a:cubicBezTo>
                      <a:pt x="1040" y="3886"/>
                      <a:pt x="1733" y="3319"/>
                      <a:pt x="2458" y="3319"/>
                    </a:cubicBezTo>
                    <a:close/>
                    <a:moveTo>
                      <a:pt x="2509" y="1"/>
                    </a:moveTo>
                    <a:cubicBezTo>
                      <a:pt x="1812" y="1"/>
                      <a:pt x="1143" y="437"/>
                      <a:pt x="946" y="1208"/>
                    </a:cubicBezTo>
                    <a:cubicBezTo>
                      <a:pt x="788" y="1806"/>
                      <a:pt x="946" y="2342"/>
                      <a:pt x="1324" y="2783"/>
                    </a:cubicBezTo>
                    <a:cubicBezTo>
                      <a:pt x="568" y="3224"/>
                      <a:pt x="32" y="4012"/>
                      <a:pt x="32" y="4957"/>
                    </a:cubicBezTo>
                    <a:cubicBezTo>
                      <a:pt x="0" y="5209"/>
                      <a:pt x="189" y="5398"/>
                      <a:pt x="410" y="5398"/>
                    </a:cubicBezTo>
                    <a:lnTo>
                      <a:pt x="4569" y="5398"/>
                    </a:lnTo>
                    <a:cubicBezTo>
                      <a:pt x="4789" y="5398"/>
                      <a:pt x="4978" y="5209"/>
                      <a:pt x="4978" y="4988"/>
                    </a:cubicBezTo>
                    <a:cubicBezTo>
                      <a:pt x="4978" y="4043"/>
                      <a:pt x="4474" y="3256"/>
                      <a:pt x="3718" y="2815"/>
                    </a:cubicBezTo>
                    <a:cubicBezTo>
                      <a:pt x="3939" y="2626"/>
                      <a:pt x="4033" y="2374"/>
                      <a:pt x="4128" y="2090"/>
                    </a:cubicBezTo>
                    <a:cubicBezTo>
                      <a:pt x="4285" y="1523"/>
                      <a:pt x="4128" y="924"/>
                      <a:pt x="3687" y="483"/>
                    </a:cubicBezTo>
                    <a:cubicBezTo>
                      <a:pt x="3346" y="155"/>
                      <a:pt x="2923" y="1"/>
                      <a:pt x="2509" y="1"/>
                    </a:cubicBezTo>
                    <a:close/>
                  </a:path>
                </a:pathLst>
              </a:custGeom>
              <a:solidFill>
                <a:srgbClr val="5F7D95"/>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4822;p60">
                <a:extLst>
                  <a:ext uri="{FF2B5EF4-FFF2-40B4-BE49-F238E27FC236}">
                    <a16:creationId xmlns:a16="http://schemas.microsoft.com/office/drawing/2014/main" id="{82CCE318-25B9-4C6E-A0AE-2F93A69DBE83}"/>
                  </a:ext>
                </a:extLst>
              </p:cNvPr>
              <p:cNvSpPr/>
              <p:nvPr/>
            </p:nvSpPr>
            <p:spPr>
              <a:xfrm>
                <a:off x="-61591150" y="2113325"/>
                <a:ext cx="123675" cy="134175"/>
              </a:xfrm>
              <a:custGeom>
                <a:avLst/>
                <a:gdLst/>
                <a:ahLst/>
                <a:cxnLst/>
                <a:rect l="l" t="t" r="r" b="b"/>
                <a:pathLst>
                  <a:path w="4947" h="5367" extrusionOk="0">
                    <a:moveTo>
                      <a:pt x="2482" y="848"/>
                    </a:moveTo>
                    <a:cubicBezTo>
                      <a:pt x="2688" y="848"/>
                      <a:pt x="2895" y="921"/>
                      <a:pt x="3056" y="1082"/>
                    </a:cubicBezTo>
                    <a:cubicBezTo>
                      <a:pt x="3245" y="1271"/>
                      <a:pt x="3340" y="1586"/>
                      <a:pt x="3245" y="1901"/>
                    </a:cubicBezTo>
                    <a:cubicBezTo>
                      <a:pt x="3182" y="2185"/>
                      <a:pt x="2993" y="2437"/>
                      <a:pt x="2710" y="2468"/>
                    </a:cubicBezTo>
                    <a:cubicBezTo>
                      <a:pt x="2633" y="2483"/>
                      <a:pt x="2559" y="2491"/>
                      <a:pt x="2486" y="2491"/>
                    </a:cubicBezTo>
                    <a:cubicBezTo>
                      <a:pt x="2261" y="2491"/>
                      <a:pt x="2057" y="2415"/>
                      <a:pt x="1890" y="2248"/>
                    </a:cubicBezTo>
                    <a:cubicBezTo>
                      <a:pt x="1670" y="2059"/>
                      <a:pt x="1607" y="1743"/>
                      <a:pt x="1670" y="1428"/>
                    </a:cubicBezTo>
                    <a:cubicBezTo>
                      <a:pt x="1770" y="1068"/>
                      <a:pt x="2124" y="848"/>
                      <a:pt x="2482" y="848"/>
                    </a:cubicBezTo>
                    <a:close/>
                    <a:moveTo>
                      <a:pt x="2521" y="3382"/>
                    </a:moveTo>
                    <a:cubicBezTo>
                      <a:pt x="3308" y="3382"/>
                      <a:pt x="3938" y="3886"/>
                      <a:pt x="4127" y="4579"/>
                    </a:cubicBezTo>
                    <a:lnTo>
                      <a:pt x="882" y="4579"/>
                    </a:lnTo>
                    <a:cubicBezTo>
                      <a:pt x="1103" y="3886"/>
                      <a:pt x="1733" y="3382"/>
                      <a:pt x="2521" y="3382"/>
                    </a:cubicBezTo>
                    <a:close/>
                    <a:moveTo>
                      <a:pt x="2467" y="1"/>
                    </a:moveTo>
                    <a:cubicBezTo>
                      <a:pt x="1761" y="1"/>
                      <a:pt x="1080" y="437"/>
                      <a:pt x="882" y="1208"/>
                    </a:cubicBezTo>
                    <a:cubicBezTo>
                      <a:pt x="725" y="1806"/>
                      <a:pt x="882" y="2342"/>
                      <a:pt x="1292" y="2783"/>
                    </a:cubicBezTo>
                    <a:cubicBezTo>
                      <a:pt x="536" y="3224"/>
                      <a:pt x="0" y="4012"/>
                      <a:pt x="0" y="4957"/>
                    </a:cubicBezTo>
                    <a:cubicBezTo>
                      <a:pt x="0" y="5178"/>
                      <a:pt x="189" y="5367"/>
                      <a:pt x="378" y="5367"/>
                    </a:cubicBezTo>
                    <a:lnTo>
                      <a:pt x="4505" y="5367"/>
                    </a:lnTo>
                    <a:cubicBezTo>
                      <a:pt x="4757" y="5367"/>
                      <a:pt x="4946" y="5178"/>
                      <a:pt x="4946" y="4957"/>
                    </a:cubicBezTo>
                    <a:cubicBezTo>
                      <a:pt x="4946" y="4075"/>
                      <a:pt x="4442" y="3256"/>
                      <a:pt x="3686" y="2815"/>
                    </a:cubicBezTo>
                    <a:cubicBezTo>
                      <a:pt x="3875" y="2626"/>
                      <a:pt x="4001" y="2374"/>
                      <a:pt x="4096" y="2090"/>
                    </a:cubicBezTo>
                    <a:cubicBezTo>
                      <a:pt x="4253" y="1523"/>
                      <a:pt x="4096" y="924"/>
                      <a:pt x="3655" y="483"/>
                    </a:cubicBezTo>
                    <a:cubicBezTo>
                      <a:pt x="3314" y="155"/>
                      <a:pt x="2887" y="1"/>
                      <a:pt x="2467" y="1"/>
                    </a:cubicBezTo>
                    <a:close/>
                  </a:path>
                </a:pathLst>
              </a:custGeom>
              <a:solidFill>
                <a:srgbClr val="5F7D95"/>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4823;p60">
                <a:extLst>
                  <a:ext uri="{FF2B5EF4-FFF2-40B4-BE49-F238E27FC236}">
                    <a16:creationId xmlns:a16="http://schemas.microsoft.com/office/drawing/2014/main" id="{C8DC9D3D-A128-4382-9729-29FBD9A2867C}"/>
                  </a:ext>
                </a:extLst>
              </p:cNvPr>
              <p:cNvSpPr/>
              <p:nvPr/>
            </p:nvSpPr>
            <p:spPr>
              <a:xfrm>
                <a:off x="-61677800" y="2072225"/>
                <a:ext cx="106350" cy="62450"/>
              </a:xfrm>
              <a:custGeom>
                <a:avLst/>
                <a:gdLst/>
                <a:ahLst/>
                <a:cxnLst/>
                <a:rect l="l" t="t" r="r" b="b"/>
                <a:pathLst>
                  <a:path w="4254" h="2498" extrusionOk="0">
                    <a:moveTo>
                      <a:pt x="2096" y="1"/>
                    </a:moveTo>
                    <a:cubicBezTo>
                      <a:pt x="1985" y="1"/>
                      <a:pt x="1875" y="48"/>
                      <a:pt x="1796" y="142"/>
                    </a:cubicBezTo>
                    <a:lnTo>
                      <a:pt x="158" y="1781"/>
                    </a:lnTo>
                    <a:cubicBezTo>
                      <a:pt x="1" y="1938"/>
                      <a:pt x="1" y="2222"/>
                      <a:pt x="158" y="2379"/>
                    </a:cubicBezTo>
                    <a:cubicBezTo>
                      <a:pt x="237" y="2458"/>
                      <a:pt x="339" y="2497"/>
                      <a:pt x="442" y="2497"/>
                    </a:cubicBezTo>
                    <a:cubicBezTo>
                      <a:pt x="544" y="2497"/>
                      <a:pt x="646" y="2458"/>
                      <a:pt x="725" y="2379"/>
                    </a:cubicBezTo>
                    <a:lnTo>
                      <a:pt x="2111" y="993"/>
                    </a:lnTo>
                    <a:lnTo>
                      <a:pt x="3498" y="2379"/>
                    </a:lnTo>
                    <a:cubicBezTo>
                      <a:pt x="3576" y="2458"/>
                      <a:pt x="3687" y="2497"/>
                      <a:pt x="3797" y="2497"/>
                    </a:cubicBezTo>
                    <a:cubicBezTo>
                      <a:pt x="3907" y="2497"/>
                      <a:pt x="4017" y="2458"/>
                      <a:pt x="4096" y="2379"/>
                    </a:cubicBezTo>
                    <a:cubicBezTo>
                      <a:pt x="4254" y="2222"/>
                      <a:pt x="4254" y="1938"/>
                      <a:pt x="4096" y="1781"/>
                    </a:cubicBezTo>
                    <a:lnTo>
                      <a:pt x="2395" y="142"/>
                    </a:lnTo>
                    <a:cubicBezTo>
                      <a:pt x="2316" y="48"/>
                      <a:pt x="2206" y="1"/>
                      <a:pt x="2096" y="1"/>
                    </a:cubicBezTo>
                    <a:close/>
                  </a:path>
                </a:pathLst>
              </a:custGeom>
              <a:solidFill>
                <a:srgbClr val="5F7D95"/>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 name="Rectángulo 1">
            <a:extLst>
              <a:ext uri="{FF2B5EF4-FFF2-40B4-BE49-F238E27FC236}">
                <a16:creationId xmlns:a16="http://schemas.microsoft.com/office/drawing/2014/main" id="{1079F7D5-190D-4B6C-BBAC-BAED29BCB8E8}"/>
              </a:ext>
            </a:extLst>
          </p:cNvPr>
          <p:cNvSpPr/>
          <p:nvPr/>
        </p:nvSpPr>
        <p:spPr>
          <a:xfrm>
            <a:off x="4996315" y="1188612"/>
            <a:ext cx="6604282" cy="646331"/>
          </a:xfrm>
          <a:prstGeom prst="rect">
            <a:avLst/>
          </a:prstGeom>
        </p:spPr>
        <p:txBody>
          <a:bodyPr wrap="square">
            <a:spAutoFit/>
          </a:bodyPr>
          <a:lstStyle/>
          <a:p>
            <a:pPr algn="just"/>
            <a:r>
              <a:rPr lang="es-ES" sz="1200" dirty="0">
                <a:latin typeface="Lato Bold"/>
                <a:ea typeface="Calibri" panose="020F0502020204030204" pitchFamily="34" charset="0"/>
                <a:cs typeface="Arial" panose="020B0604020202020204" pitchFamily="34" charset="0"/>
              </a:rPr>
              <a:t>Tres (3) contratos ejecutados dentro de los cinco (5) años anteriores a la fecha límite de presentación de propuestas, </a:t>
            </a:r>
            <a:r>
              <a:rPr lang="es-ES" sz="1200" dirty="0">
                <a:latin typeface="Lato Bold"/>
                <a:cs typeface="Arial" panose="020B0604020202020204" pitchFamily="34" charset="0"/>
              </a:rPr>
              <a:t>cuya sumatoria sea igual o superior a la suma de $1.000.000.000 MCTE. </a:t>
            </a:r>
            <a:endParaRPr lang="es-CO" sz="1200" dirty="0">
              <a:latin typeface="Lato Bold"/>
              <a:cs typeface="Arial" panose="020B0604020202020204" pitchFamily="34" charset="0"/>
            </a:endParaRPr>
          </a:p>
        </p:txBody>
      </p:sp>
      <p:grpSp>
        <p:nvGrpSpPr>
          <p:cNvPr id="25" name="Grupo 24">
            <a:extLst>
              <a:ext uri="{FF2B5EF4-FFF2-40B4-BE49-F238E27FC236}">
                <a16:creationId xmlns:a16="http://schemas.microsoft.com/office/drawing/2014/main" id="{040E1252-653E-460A-A462-10E2669A1DCA}"/>
              </a:ext>
            </a:extLst>
          </p:cNvPr>
          <p:cNvGrpSpPr/>
          <p:nvPr/>
        </p:nvGrpSpPr>
        <p:grpSpPr>
          <a:xfrm>
            <a:off x="2487590" y="2223471"/>
            <a:ext cx="1512361" cy="673500"/>
            <a:chOff x="2883710" y="1853558"/>
            <a:chExt cx="1457400" cy="673500"/>
          </a:xfrm>
        </p:grpSpPr>
        <p:sp>
          <p:nvSpPr>
            <p:cNvPr id="26" name="Google Shape;701;p47">
              <a:extLst>
                <a:ext uri="{FF2B5EF4-FFF2-40B4-BE49-F238E27FC236}">
                  <a16:creationId xmlns:a16="http://schemas.microsoft.com/office/drawing/2014/main" id="{361649AC-4731-4993-88BE-5F5BCCDCF1FB}"/>
                </a:ext>
              </a:extLst>
            </p:cNvPr>
            <p:cNvSpPr/>
            <p:nvPr/>
          </p:nvSpPr>
          <p:spPr>
            <a:xfrm>
              <a:off x="2883710" y="1853558"/>
              <a:ext cx="673500" cy="673500"/>
            </a:xfrm>
            <a:prstGeom prst="ellipse">
              <a:avLst/>
            </a:prstGeom>
            <a:solidFill>
              <a:schemeClr val="bg1">
                <a:lumMod val="6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27" name="Google Shape;709;p47">
              <a:extLst>
                <a:ext uri="{FF2B5EF4-FFF2-40B4-BE49-F238E27FC236}">
                  <a16:creationId xmlns:a16="http://schemas.microsoft.com/office/drawing/2014/main" id="{B34BDB41-C5CB-444C-93CE-E0088CF2718A}"/>
                </a:ext>
              </a:extLst>
            </p:cNvPr>
            <p:cNvCxnSpPr/>
            <p:nvPr/>
          </p:nvCxnSpPr>
          <p:spPr>
            <a:xfrm>
              <a:off x="3557210" y="2190164"/>
              <a:ext cx="783900" cy="0"/>
            </a:xfrm>
            <a:prstGeom prst="straightConnector1">
              <a:avLst/>
            </a:prstGeom>
            <a:noFill/>
            <a:ln w="19050" cap="flat" cmpd="sng">
              <a:solidFill>
                <a:srgbClr val="97ADB2"/>
              </a:solidFill>
              <a:prstDash val="solid"/>
              <a:round/>
              <a:headEnd type="none" w="med" len="med"/>
              <a:tailEnd type="diamond" w="med" len="med"/>
            </a:ln>
          </p:spPr>
        </p:cxnSp>
        <p:grpSp>
          <p:nvGrpSpPr>
            <p:cNvPr id="28" name="Google Shape;4819;p60">
              <a:extLst>
                <a:ext uri="{FF2B5EF4-FFF2-40B4-BE49-F238E27FC236}">
                  <a16:creationId xmlns:a16="http://schemas.microsoft.com/office/drawing/2014/main" id="{4457CE22-603E-4AFB-9C3F-9B8C5289B609}"/>
                </a:ext>
              </a:extLst>
            </p:cNvPr>
            <p:cNvGrpSpPr/>
            <p:nvPr/>
          </p:nvGrpSpPr>
          <p:grpSpPr>
            <a:xfrm>
              <a:off x="3049806" y="1966234"/>
              <a:ext cx="348568" cy="349009"/>
              <a:chOff x="-61784125" y="1931250"/>
              <a:chExt cx="316650" cy="317050"/>
            </a:xfrm>
          </p:grpSpPr>
          <p:sp>
            <p:nvSpPr>
              <p:cNvPr id="29" name="Google Shape;4820;p60">
                <a:extLst>
                  <a:ext uri="{FF2B5EF4-FFF2-40B4-BE49-F238E27FC236}">
                    <a16:creationId xmlns:a16="http://schemas.microsoft.com/office/drawing/2014/main" id="{76C57D0C-A436-42B8-8EC5-4BC3C99858E7}"/>
                  </a:ext>
                </a:extLst>
              </p:cNvPr>
              <p:cNvSpPr/>
              <p:nvPr/>
            </p:nvSpPr>
            <p:spPr>
              <a:xfrm>
                <a:off x="-61688025" y="1931250"/>
                <a:ext cx="124450" cy="134300"/>
              </a:xfrm>
              <a:custGeom>
                <a:avLst/>
                <a:gdLst/>
                <a:ahLst/>
                <a:cxnLst/>
                <a:rect l="l" t="t" r="r" b="b"/>
                <a:pathLst>
                  <a:path w="4978" h="5372" extrusionOk="0">
                    <a:moveTo>
                      <a:pt x="2497" y="845"/>
                    </a:moveTo>
                    <a:cubicBezTo>
                      <a:pt x="2709" y="845"/>
                      <a:pt x="2922" y="922"/>
                      <a:pt x="3088" y="1087"/>
                    </a:cubicBezTo>
                    <a:cubicBezTo>
                      <a:pt x="3277" y="1276"/>
                      <a:pt x="3340" y="1591"/>
                      <a:pt x="3277" y="1906"/>
                    </a:cubicBezTo>
                    <a:cubicBezTo>
                      <a:pt x="3182" y="2190"/>
                      <a:pt x="2993" y="2410"/>
                      <a:pt x="2709" y="2442"/>
                    </a:cubicBezTo>
                    <a:cubicBezTo>
                      <a:pt x="2625" y="2467"/>
                      <a:pt x="2545" y="2479"/>
                      <a:pt x="2469" y="2479"/>
                    </a:cubicBezTo>
                    <a:cubicBezTo>
                      <a:pt x="2259" y="2479"/>
                      <a:pt x="2075" y="2391"/>
                      <a:pt x="1890" y="2253"/>
                    </a:cubicBezTo>
                    <a:cubicBezTo>
                      <a:pt x="1701" y="2032"/>
                      <a:pt x="1607" y="1717"/>
                      <a:pt x="1701" y="1434"/>
                    </a:cubicBezTo>
                    <a:cubicBezTo>
                      <a:pt x="1800" y="1059"/>
                      <a:pt x="2145" y="845"/>
                      <a:pt x="2497" y="845"/>
                    </a:cubicBezTo>
                    <a:close/>
                    <a:moveTo>
                      <a:pt x="2520" y="3324"/>
                    </a:moveTo>
                    <a:cubicBezTo>
                      <a:pt x="3277" y="3324"/>
                      <a:pt x="3907" y="3828"/>
                      <a:pt x="4096" y="4553"/>
                    </a:cubicBezTo>
                    <a:lnTo>
                      <a:pt x="914" y="4553"/>
                    </a:lnTo>
                    <a:cubicBezTo>
                      <a:pt x="1103" y="3828"/>
                      <a:pt x="1733" y="3324"/>
                      <a:pt x="2520" y="3324"/>
                    </a:cubicBezTo>
                    <a:close/>
                    <a:moveTo>
                      <a:pt x="2510" y="1"/>
                    </a:moveTo>
                    <a:cubicBezTo>
                      <a:pt x="1805" y="1"/>
                      <a:pt x="1113" y="455"/>
                      <a:pt x="914" y="1213"/>
                    </a:cubicBezTo>
                    <a:cubicBezTo>
                      <a:pt x="756" y="1780"/>
                      <a:pt x="914" y="2347"/>
                      <a:pt x="1292" y="2789"/>
                    </a:cubicBezTo>
                    <a:cubicBezTo>
                      <a:pt x="567" y="3198"/>
                      <a:pt x="0" y="3986"/>
                      <a:pt x="0" y="4931"/>
                    </a:cubicBezTo>
                    <a:cubicBezTo>
                      <a:pt x="0" y="5183"/>
                      <a:pt x="189" y="5372"/>
                      <a:pt x="441" y="5372"/>
                    </a:cubicBezTo>
                    <a:lnTo>
                      <a:pt x="4568" y="5372"/>
                    </a:lnTo>
                    <a:cubicBezTo>
                      <a:pt x="4820" y="5372"/>
                      <a:pt x="4978" y="5183"/>
                      <a:pt x="4978" y="4931"/>
                    </a:cubicBezTo>
                    <a:cubicBezTo>
                      <a:pt x="4978" y="3986"/>
                      <a:pt x="4442" y="3198"/>
                      <a:pt x="3718" y="2789"/>
                    </a:cubicBezTo>
                    <a:cubicBezTo>
                      <a:pt x="3907" y="2568"/>
                      <a:pt x="4033" y="2347"/>
                      <a:pt x="4096" y="2064"/>
                    </a:cubicBezTo>
                    <a:cubicBezTo>
                      <a:pt x="4253" y="1528"/>
                      <a:pt x="4096" y="930"/>
                      <a:pt x="3655" y="489"/>
                    </a:cubicBezTo>
                    <a:cubicBezTo>
                      <a:pt x="3331" y="153"/>
                      <a:pt x="2918" y="1"/>
                      <a:pt x="2510" y="1"/>
                    </a:cubicBezTo>
                    <a:close/>
                  </a:path>
                </a:pathLst>
              </a:custGeom>
              <a:solidFill>
                <a:srgbClr val="5F7D95"/>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821;p60">
                <a:extLst>
                  <a:ext uri="{FF2B5EF4-FFF2-40B4-BE49-F238E27FC236}">
                    <a16:creationId xmlns:a16="http://schemas.microsoft.com/office/drawing/2014/main" id="{5C9F3676-9A67-4F61-A9FD-EF67E113C23E}"/>
                  </a:ext>
                </a:extLst>
              </p:cNvPr>
              <p:cNvSpPr/>
              <p:nvPr/>
            </p:nvSpPr>
            <p:spPr>
              <a:xfrm>
                <a:off x="-61784125" y="2113325"/>
                <a:ext cx="124450" cy="134975"/>
              </a:xfrm>
              <a:custGeom>
                <a:avLst/>
                <a:gdLst/>
                <a:ahLst/>
                <a:cxnLst/>
                <a:rect l="l" t="t" r="r" b="b"/>
                <a:pathLst>
                  <a:path w="4978" h="5399" extrusionOk="0">
                    <a:moveTo>
                      <a:pt x="2482" y="848"/>
                    </a:moveTo>
                    <a:cubicBezTo>
                      <a:pt x="2688" y="848"/>
                      <a:pt x="2895" y="921"/>
                      <a:pt x="3056" y="1082"/>
                    </a:cubicBezTo>
                    <a:cubicBezTo>
                      <a:pt x="3245" y="1271"/>
                      <a:pt x="3340" y="1586"/>
                      <a:pt x="3245" y="1901"/>
                    </a:cubicBezTo>
                    <a:cubicBezTo>
                      <a:pt x="3182" y="2185"/>
                      <a:pt x="2993" y="2437"/>
                      <a:pt x="2710" y="2468"/>
                    </a:cubicBezTo>
                    <a:cubicBezTo>
                      <a:pt x="2633" y="2483"/>
                      <a:pt x="2559" y="2491"/>
                      <a:pt x="2487" y="2491"/>
                    </a:cubicBezTo>
                    <a:cubicBezTo>
                      <a:pt x="2261" y="2491"/>
                      <a:pt x="2058" y="2415"/>
                      <a:pt x="1891" y="2248"/>
                    </a:cubicBezTo>
                    <a:cubicBezTo>
                      <a:pt x="1670" y="2059"/>
                      <a:pt x="1607" y="1743"/>
                      <a:pt x="1670" y="1428"/>
                    </a:cubicBezTo>
                    <a:cubicBezTo>
                      <a:pt x="1770" y="1068"/>
                      <a:pt x="2124" y="848"/>
                      <a:pt x="2482" y="848"/>
                    </a:cubicBezTo>
                    <a:close/>
                    <a:moveTo>
                      <a:pt x="2458" y="3319"/>
                    </a:moveTo>
                    <a:cubicBezTo>
                      <a:pt x="3245" y="3319"/>
                      <a:pt x="3907" y="3854"/>
                      <a:pt x="4096" y="4547"/>
                    </a:cubicBezTo>
                    <a:lnTo>
                      <a:pt x="883" y="4547"/>
                    </a:lnTo>
                    <a:cubicBezTo>
                      <a:pt x="1040" y="3886"/>
                      <a:pt x="1733" y="3319"/>
                      <a:pt x="2458" y="3319"/>
                    </a:cubicBezTo>
                    <a:close/>
                    <a:moveTo>
                      <a:pt x="2509" y="1"/>
                    </a:moveTo>
                    <a:cubicBezTo>
                      <a:pt x="1812" y="1"/>
                      <a:pt x="1143" y="437"/>
                      <a:pt x="946" y="1208"/>
                    </a:cubicBezTo>
                    <a:cubicBezTo>
                      <a:pt x="788" y="1806"/>
                      <a:pt x="946" y="2342"/>
                      <a:pt x="1324" y="2783"/>
                    </a:cubicBezTo>
                    <a:cubicBezTo>
                      <a:pt x="568" y="3224"/>
                      <a:pt x="32" y="4012"/>
                      <a:pt x="32" y="4957"/>
                    </a:cubicBezTo>
                    <a:cubicBezTo>
                      <a:pt x="0" y="5209"/>
                      <a:pt x="189" y="5398"/>
                      <a:pt x="410" y="5398"/>
                    </a:cubicBezTo>
                    <a:lnTo>
                      <a:pt x="4569" y="5398"/>
                    </a:lnTo>
                    <a:cubicBezTo>
                      <a:pt x="4789" y="5398"/>
                      <a:pt x="4978" y="5209"/>
                      <a:pt x="4978" y="4988"/>
                    </a:cubicBezTo>
                    <a:cubicBezTo>
                      <a:pt x="4978" y="4043"/>
                      <a:pt x="4474" y="3256"/>
                      <a:pt x="3718" y="2815"/>
                    </a:cubicBezTo>
                    <a:cubicBezTo>
                      <a:pt x="3939" y="2626"/>
                      <a:pt x="4033" y="2374"/>
                      <a:pt x="4128" y="2090"/>
                    </a:cubicBezTo>
                    <a:cubicBezTo>
                      <a:pt x="4285" y="1523"/>
                      <a:pt x="4128" y="924"/>
                      <a:pt x="3687" y="483"/>
                    </a:cubicBezTo>
                    <a:cubicBezTo>
                      <a:pt x="3346" y="155"/>
                      <a:pt x="2923" y="1"/>
                      <a:pt x="2509" y="1"/>
                    </a:cubicBezTo>
                    <a:close/>
                  </a:path>
                </a:pathLst>
              </a:custGeom>
              <a:solidFill>
                <a:srgbClr val="5F7D95"/>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822;p60">
                <a:extLst>
                  <a:ext uri="{FF2B5EF4-FFF2-40B4-BE49-F238E27FC236}">
                    <a16:creationId xmlns:a16="http://schemas.microsoft.com/office/drawing/2014/main" id="{923B8818-9D79-409D-ABC9-1861A385325F}"/>
                  </a:ext>
                </a:extLst>
              </p:cNvPr>
              <p:cNvSpPr/>
              <p:nvPr/>
            </p:nvSpPr>
            <p:spPr>
              <a:xfrm>
                <a:off x="-61591150" y="2113325"/>
                <a:ext cx="123675" cy="134175"/>
              </a:xfrm>
              <a:custGeom>
                <a:avLst/>
                <a:gdLst/>
                <a:ahLst/>
                <a:cxnLst/>
                <a:rect l="l" t="t" r="r" b="b"/>
                <a:pathLst>
                  <a:path w="4947" h="5367" extrusionOk="0">
                    <a:moveTo>
                      <a:pt x="2482" y="848"/>
                    </a:moveTo>
                    <a:cubicBezTo>
                      <a:pt x="2688" y="848"/>
                      <a:pt x="2895" y="921"/>
                      <a:pt x="3056" y="1082"/>
                    </a:cubicBezTo>
                    <a:cubicBezTo>
                      <a:pt x="3245" y="1271"/>
                      <a:pt x="3340" y="1586"/>
                      <a:pt x="3245" y="1901"/>
                    </a:cubicBezTo>
                    <a:cubicBezTo>
                      <a:pt x="3182" y="2185"/>
                      <a:pt x="2993" y="2437"/>
                      <a:pt x="2710" y="2468"/>
                    </a:cubicBezTo>
                    <a:cubicBezTo>
                      <a:pt x="2633" y="2483"/>
                      <a:pt x="2559" y="2491"/>
                      <a:pt x="2486" y="2491"/>
                    </a:cubicBezTo>
                    <a:cubicBezTo>
                      <a:pt x="2261" y="2491"/>
                      <a:pt x="2057" y="2415"/>
                      <a:pt x="1890" y="2248"/>
                    </a:cubicBezTo>
                    <a:cubicBezTo>
                      <a:pt x="1670" y="2059"/>
                      <a:pt x="1607" y="1743"/>
                      <a:pt x="1670" y="1428"/>
                    </a:cubicBezTo>
                    <a:cubicBezTo>
                      <a:pt x="1770" y="1068"/>
                      <a:pt x="2124" y="848"/>
                      <a:pt x="2482" y="848"/>
                    </a:cubicBezTo>
                    <a:close/>
                    <a:moveTo>
                      <a:pt x="2521" y="3382"/>
                    </a:moveTo>
                    <a:cubicBezTo>
                      <a:pt x="3308" y="3382"/>
                      <a:pt x="3938" y="3886"/>
                      <a:pt x="4127" y="4579"/>
                    </a:cubicBezTo>
                    <a:lnTo>
                      <a:pt x="882" y="4579"/>
                    </a:lnTo>
                    <a:cubicBezTo>
                      <a:pt x="1103" y="3886"/>
                      <a:pt x="1733" y="3382"/>
                      <a:pt x="2521" y="3382"/>
                    </a:cubicBezTo>
                    <a:close/>
                    <a:moveTo>
                      <a:pt x="2467" y="1"/>
                    </a:moveTo>
                    <a:cubicBezTo>
                      <a:pt x="1761" y="1"/>
                      <a:pt x="1080" y="437"/>
                      <a:pt x="882" y="1208"/>
                    </a:cubicBezTo>
                    <a:cubicBezTo>
                      <a:pt x="725" y="1806"/>
                      <a:pt x="882" y="2342"/>
                      <a:pt x="1292" y="2783"/>
                    </a:cubicBezTo>
                    <a:cubicBezTo>
                      <a:pt x="536" y="3224"/>
                      <a:pt x="0" y="4012"/>
                      <a:pt x="0" y="4957"/>
                    </a:cubicBezTo>
                    <a:cubicBezTo>
                      <a:pt x="0" y="5178"/>
                      <a:pt x="189" y="5367"/>
                      <a:pt x="378" y="5367"/>
                    </a:cubicBezTo>
                    <a:lnTo>
                      <a:pt x="4505" y="5367"/>
                    </a:lnTo>
                    <a:cubicBezTo>
                      <a:pt x="4757" y="5367"/>
                      <a:pt x="4946" y="5178"/>
                      <a:pt x="4946" y="4957"/>
                    </a:cubicBezTo>
                    <a:cubicBezTo>
                      <a:pt x="4946" y="4075"/>
                      <a:pt x="4442" y="3256"/>
                      <a:pt x="3686" y="2815"/>
                    </a:cubicBezTo>
                    <a:cubicBezTo>
                      <a:pt x="3875" y="2626"/>
                      <a:pt x="4001" y="2374"/>
                      <a:pt x="4096" y="2090"/>
                    </a:cubicBezTo>
                    <a:cubicBezTo>
                      <a:pt x="4253" y="1523"/>
                      <a:pt x="4096" y="924"/>
                      <a:pt x="3655" y="483"/>
                    </a:cubicBezTo>
                    <a:cubicBezTo>
                      <a:pt x="3314" y="155"/>
                      <a:pt x="2887" y="1"/>
                      <a:pt x="2467" y="1"/>
                    </a:cubicBezTo>
                    <a:close/>
                  </a:path>
                </a:pathLst>
              </a:custGeom>
              <a:solidFill>
                <a:srgbClr val="5F7D95"/>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823;p60">
                <a:extLst>
                  <a:ext uri="{FF2B5EF4-FFF2-40B4-BE49-F238E27FC236}">
                    <a16:creationId xmlns:a16="http://schemas.microsoft.com/office/drawing/2014/main" id="{2E6FFC59-EC81-448F-9E6F-38C8C5D25229}"/>
                  </a:ext>
                </a:extLst>
              </p:cNvPr>
              <p:cNvSpPr/>
              <p:nvPr/>
            </p:nvSpPr>
            <p:spPr>
              <a:xfrm>
                <a:off x="-61677800" y="2072225"/>
                <a:ext cx="106350" cy="62450"/>
              </a:xfrm>
              <a:custGeom>
                <a:avLst/>
                <a:gdLst/>
                <a:ahLst/>
                <a:cxnLst/>
                <a:rect l="l" t="t" r="r" b="b"/>
                <a:pathLst>
                  <a:path w="4254" h="2498" extrusionOk="0">
                    <a:moveTo>
                      <a:pt x="2096" y="1"/>
                    </a:moveTo>
                    <a:cubicBezTo>
                      <a:pt x="1985" y="1"/>
                      <a:pt x="1875" y="48"/>
                      <a:pt x="1796" y="142"/>
                    </a:cubicBezTo>
                    <a:lnTo>
                      <a:pt x="158" y="1781"/>
                    </a:lnTo>
                    <a:cubicBezTo>
                      <a:pt x="1" y="1938"/>
                      <a:pt x="1" y="2222"/>
                      <a:pt x="158" y="2379"/>
                    </a:cubicBezTo>
                    <a:cubicBezTo>
                      <a:pt x="237" y="2458"/>
                      <a:pt x="339" y="2497"/>
                      <a:pt x="442" y="2497"/>
                    </a:cubicBezTo>
                    <a:cubicBezTo>
                      <a:pt x="544" y="2497"/>
                      <a:pt x="646" y="2458"/>
                      <a:pt x="725" y="2379"/>
                    </a:cubicBezTo>
                    <a:lnTo>
                      <a:pt x="2111" y="993"/>
                    </a:lnTo>
                    <a:lnTo>
                      <a:pt x="3498" y="2379"/>
                    </a:lnTo>
                    <a:cubicBezTo>
                      <a:pt x="3576" y="2458"/>
                      <a:pt x="3687" y="2497"/>
                      <a:pt x="3797" y="2497"/>
                    </a:cubicBezTo>
                    <a:cubicBezTo>
                      <a:pt x="3907" y="2497"/>
                      <a:pt x="4017" y="2458"/>
                      <a:pt x="4096" y="2379"/>
                    </a:cubicBezTo>
                    <a:cubicBezTo>
                      <a:pt x="4254" y="2222"/>
                      <a:pt x="4254" y="1938"/>
                      <a:pt x="4096" y="1781"/>
                    </a:cubicBezTo>
                    <a:lnTo>
                      <a:pt x="2395" y="142"/>
                    </a:lnTo>
                    <a:cubicBezTo>
                      <a:pt x="2316" y="48"/>
                      <a:pt x="2206" y="1"/>
                      <a:pt x="2096" y="1"/>
                    </a:cubicBezTo>
                    <a:close/>
                  </a:path>
                </a:pathLst>
              </a:custGeom>
              <a:solidFill>
                <a:srgbClr val="5F7D95"/>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 name="Rectángulo 2">
            <a:extLst>
              <a:ext uri="{FF2B5EF4-FFF2-40B4-BE49-F238E27FC236}">
                <a16:creationId xmlns:a16="http://schemas.microsoft.com/office/drawing/2014/main" id="{7B561F22-C98C-408A-9714-6C703175170C}"/>
              </a:ext>
            </a:extLst>
          </p:cNvPr>
          <p:cNvSpPr/>
          <p:nvPr/>
        </p:nvSpPr>
        <p:spPr>
          <a:xfrm>
            <a:off x="4087251" y="2050204"/>
            <a:ext cx="7513346" cy="1569660"/>
          </a:xfrm>
          <a:prstGeom prst="rect">
            <a:avLst/>
          </a:prstGeom>
        </p:spPr>
        <p:txBody>
          <a:bodyPr wrap="square">
            <a:spAutoFit/>
          </a:bodyPr>
          <a:lstStyle/>
          <a:p>
            <a:pPr algn="just"/>
            <a:r>
              <a:rPr lang="es-ES" sz="1200" b="1" dirty="0">
                <a:latin typeface="Lato Bold"/>
                <a:cs typeface="Arial" panose="020B0604020202020204" pitchFamily="34" charset="0"/>
              </a:rPr>
              <a:t>Actividades para acreditación de experiencia: </a:t>
            </a:r>
          </a:p>
          <a:p>
            <a:pPr algn="just"/>
            <a:endParaRPr lang="es-ES" sz="1200" dirty="0">
              <a:latin typeface="Lato Bold"/>
              <a:cs typeface="Arial" panose="020B0604020202020204" pitchFamily="34" charset="0"/>
            </a:endParaRPr>
          </a:p>
          <a:p>
            <a:pPr marL="171450" indent="-171450" algn="just">
              <a:buFont typeface="Wingdings" panose="05000000000000000000" pitchFamily="2" charset="2"/>
              <a:buChar char="Ø"/>
            </a:pPr>
            <a:r>
              <a:rPr lang="es-ES" sz="1200" dirty="0">
                <a:latin typeface="Lato Bold"/>
                <a:cs typeface="Arial" panose="020B0604020202020204" pitchFamily="34" charset="0"/>
              </a:rPr>
              <a:t>Asesorías jurídicas enderecho inmobiliario, notarial o urbanístico relacionadas con el estudio de títulos, validación de certificados de tradición y libertad ya sea con entidades públicas o privadas.</a:t>
            </a:r>
          </a:p>
          <a:p>
            <a:pPr marL="171450" indent="-171450" algn="just">
              <a:buFont typeface="Wingdings" panose="05000000000000000000" pitchFamily="2" charset="2"/>
              <a:buChar char="Ø"/>
            </a:pPr>
            <a:r>
              <a:rPr lang="es-ES" sz="1200" dirty="0">
                <a:latin typeface="Lato Bold"/>
                <a:cs typeface="Arial" panose="020B0604020202020204" pitchFamily="34" charset="0"/>
              </a:rPr>
              <a:t>Escrituración. </a:t>
            </a:r>
          </a:p>
          <a:p>
            <a:pPr marL="171450" indent="-171450" algn="just">
              <a:buFont typeface="Wingdings" panose="05000000000000000000" pitchFamily="2" charset="2"/>
              <a:buChar char="Ø"/>
            </a:pPr>
            <a:r>
              <a:rPr lang="es-ES" sz="1200" dirty="0">
                <a:latin typeface="Lato Bold"/>
                <a:cs typeface="Arial" panose="020B0604020202020204" pitchFamily="34" charset="0"/>
              </a:rPr>
              <a:t>Actividades inmobiliarias de compra, venta, administración, de inmuebles residenciales o no residenciales. </a:t>
            </a:r>
          </a:p>
          <a:p>
            <a:pPr marL="171450" indent="-171450" algn="just">
              <a:buFont typeface="Wingdings" panose="05000000000000000000" pitchFamily="2" charset="2"/>
              <a:buChar char="Ø"/>
            </a:pPr>
            <a:r>
              <a:rPr lang="es-ES" sz="1200" dirty="0">
                <a:latin typeface="Lato Bold"/>
                <a:cs typeface="Arial" panose="020B0604020202020204" pitchFamily="34" charset="0"/>
              </a:rPr>
              <a:t>Tramites registrales y manejo de actuaciones administrativas ante las oficinas de registro de instrumentos públicos.</a:t>
            </a:r>
          </a:p>
        </p:txBody>
      </p:sp>
      <p:grpSp>
        <p:nvGrpSpPr>
          <p:cNvPr id="33" name="Grupo 32">
            <a:extLst>
              <a:ext uri="{FF2B5EF4-FFF2-40B4-BE49-F238E27FC236}">
                <a16:creationId xmlns:a16="http://schemas.microsoft.com/office/drawing/2014/main" id="{2E4BF754-BCC0-4851-9027-6F1F6ECFB41E}"/>
              </a:ext>
            </a:extLst>
          </p:cNvPr>
          <p:cNvGrpSpPr/>
          <p:nvPr/>
        </p:nvGrpSpPr>
        <p:grpSpPr>
          <a:xfrm>
            <a:off x="2509386" y="3764915"/>
            <a:ext cx="1512361" cy="673500"/>
            <a:chOff x="2883710" y="1853558"/>
            <a:chExt cx="1457400" cy="673500"/>
          </a:xfrm>
        </p:grpSpPr>
        <p:sp>
          <p:nvSpPr>
            <p:cNvPr id="34" name="Google Shape;701;p47">
              <a:extLst>
                <a:ext uri="{FF2B5EF4-FFF2-40B4-BE49-F238E27FC236}">
                  <a16:creationId xmlns:a16="http://schemas.microsoft.com/office/drawing/2014/main" id="{5D8E860A-3E82-4D10-AF16-BF571FF078BD}"/>
                </a:ext>
              </a:extLst>
            </p:cNvPr>
            <p:cNvSpPr/>
            <p:nvPr/>
          </p:nvSpPr>
          <p:spPr>
            <a:xfrm>
              <a:off x="2883710" y="1853558"/>
              <a:ext cx="673500" cy="673500"/>
            </a:xfrm>
            <a:prstGeom prst="ellipse">
              <a:avLst/>
            </a:prstGeom>
            <a:solidFill>
              <a:schemeClr val="bg1">
                <a:lumMod val="6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35" name="Google Shape;709;p47">
              <a:extLst>
                <a:ext uri="{FF2B5EF4-FFF2-40B4-BE49-F238E27FC236}">
                  <a16:creationId xmlns:a16="http://schemas.microsoft.com/office/drawing/2014/main" id="{CF829B86-864B-4833-AB5E-019996C4308C}"/>
                </a:ext>
              </a:extLst>
            </p:cNvPr>
            <p:cNvCxnSpPr/>
            <p:nvPr/>
          </p:nvCxnSpPr>
          <p:spPr>
            <a:xfrm>
              <a:off x="3557210" y="2190164"/>
              <a:ext cx="783900" cy="0"/>
            </a:xfrm>
            <a:prstGeom prst="straightConnector1">
              <a:avLst/>
            </a:prstGeom>
            <a:noFill/>
            <a:ln w="19050" cap="flat" cmpd="sng">
              <a:solidFill>
                <a:srgbClr val="97ADB2"/>
              </a:solidFill>
              <a:prstDash val="solid"/>
              <a:round/>
              <a:headEnd type="none" w="med" len="med"/>
              <a:tailEnd type="diamond" w="med" len="med"/>
            </a:ln>
          </p:spPr>
        </p:cxnSp>
        <p:grpSp>
          <p:nvGrpSpPr>
            <p:cNvPr id="36" name="Google Shape;4819;p60">
              <a:extLst>
                <a:ext uri="{FF2B5EF4-FFF2-40B4-BE49-F238E27FC236}">
                  <a16:creationId xmlns:a16="http://schemas.microsoft.com/office/drawing/2014/main" id="{4F3B3000-EF2A-4AC9-BF20-C6A265A1AB5B}"/>
                </a:ext>
              </a:extLst>
            </p:cNvPr>
            <p:cNvGrpSpPr/>
            <p:nvPr/>
          </p:nvGrpSpPr>
          <p:grpSpPr>
            <a:xfrm>
              <a:off x="3049806" y="1966234"/>
              <a:ext cx="348568" cy="349009"/>
              <a:chOff x="-61784125" y="1931250"/>
              <a:chExt cx="316650" cy="317050"/>
            </a:xfrm>
          </p:grpSpPr>
          <p:sp>
            <p:nvSpPr>
              <p:cNvPr id="37" name="Google Shape;4820;p60">
                <a:extLst>
                  <a:ext uri="{FF2B5EF4-FFF2-40B4-BE49-F238E27FC236}">
                    <a16:creationId xmlns:a16="http://schemas.microsoft.com/office/drawing/2014/main" id="{F05A0559-971C-43F0-8488-93700FAC4555}"/>
                  </a:ext>
                </a:extLst>
              </p:cNvPr>
              <p:cNvSpPr/>
              <p:nvPr/>
            </p:nvSpPr>
            <p:spPr>
              <a:xfrm>
                <a:off x="-61688025" y="1931250"/>
                <a:ext cx="124450" cy="134300"/>
              </a:xfrm>
              <a:custGeom>
                <a:avLst/>
                <a:gdLst/>
                <a:ahLst/>
                <a:cxnLst/>
                <a:rect l="l" t="t" r="r" b="b"/>
                <a:pathLst>
                  <a:path w="4978" h="5372" extrusionOk="0">
                    <a:moveTo>
                      <a:pt x="2497" y="845"/>
                    </a:moveTo>
                    <a:cubicBezTo>
                      <a:pt x="2709" y="845"/>
                      <a:pt x="2922" y="922"/>
                      <a:pt x="3088" y="1087"/>
                    </a:cubicBezTo>
                    <a:cubicBezTo>
                      <a:pt x="3277" y="1276"/>
                      <a:pt x="3340" y="1591"/>
                      <a:pt x="3277" y="1906"/>
                    </a:cubicBezTo>
                    <a:cubicBezTo>
                      <a:pt x="3182" y="2190"/>
                      <a:pt x="2993" y="2410"/>
                      <a:pt x="2709" y="2442"/>
                    </a:cubicBezTo>
                    <a:cubicBezTo>
                      <a:pt x="2625" y="2467"/>
                      <a:pt x="2545" y="2479"/>
                      <a:pt x="2469" y="2479"/>
                    </a:cubicBezTo>
                    <a:cubicBezTo>
                      <a:pt x="2259" y="2479"/>
                      <a:pt x="2075" y="2391"/>
                      <a:pt x="1890" y="2253"/>
                    </a:cubicBezTo>
                    <a:cubicBezTo>
                      <a:pt x="1701" y="2032"/>
                      <a:pt x="1607" y="1717"/>
                      <a:pt x="1701" y="1434"/>
                    </a:cubicBezTo>
                    <a:cubicBezTo>
                      <a:pt x="1800" y="1059"/>
                      <a:pt x="2145" y="845"/>
                      <a:pt x="2497" y="845"/>
                    </a:cubicBezTo>
                    <a:close/>
                    <a:moveTo>
                      <a:pt x="2520" y="3324"/>
                    </a:moveTo>
                    <a:cubicBezTo>
                      <a:pt x="3277" y="3324"/>
                      <a:pt x="3907" y="3828"/>
                      <a:pt x="4096" y="4553"/>
                    </a:cubicBezTo>
                    <a:lnTo>
                      <a:pt x="914" y="4553"/>
                    </a:lnTo>
                    <a:cubicBezTo>
                      <a:pt x="1103" y="3828"/>
                      <a:pt x="1733" y="3324"/>
                      <a:pt x="2520" y="3324"/>
                    </a:cubicBezTo>
                    <a:close/>
                    <a:moveTo>
                      <a:pt x="2510" y="1"/>
                    </a:moveTo>
                    <a:cubicBezTo>
                      <a:pt x="1805" y="1"/>
                      <a:pt x="1113" y="455"/>
                      <a:pt x="914" y="1213"/>
                    </a:cubicBezTo>
                    <a:cubicBezTo>
                      <a:pt x="756" y="1780"/>
                      <a:pt x="914" y="2347"/>
                      <a:pt x="1292" y="2789"/>
                    </a:cubicBezTo>
                    <a:cubicBezTo>
                      <a:pt x="567" y="3198"/>
                      <a:pt x="0" y="3986"/>
                      <a:pt x="0" y="4931"/>
                    </a:cubicBezTo>
                    <a:cubicBezTo>
                      <a:pt x="0" y="5183"/>
                      <a:pt x="189" y="5372"/>
                      <a:pt x="441" y="5372"/>
                    </a:cubicBezTo>
                    <a:lnTo>
                      <a:pt x="4568" y="5372"/>
                    </a:lnTo>
                    <a:cubicBezTo>
                      <a:pt x="4820" y="5372"/>
                      <a:pt x="4978" y="5183"/>
                      <a:pt x="4978" y="4931"/>
                    </a:cubicBezTo>
                    <a:cubicBezTo>
                      <a:pt x="4978" y="3986"/>
                      <a:pt x="4442" y="3198"/>
                      <a:pt x="3718" y="2789"/>
                    </a:cubicBezTo>
                    <a:cubicBezTo>
                      <a:pt x="3907" y="2568"/>
                      <a:pt x="4033" y="2347"/>
                      <a:pt x="4096" y="2064"/>
                    </a:cubicBezTo>
                    <a:cubicBezTo>
                      <a:pt x="4253" y="1528"/>
                      <a:pt x="4096" y="930"/>
                      <a:pt x="3655" y="489"/>
                    </a:cubicBezTo>
                    <a:cubicBezTo>
                      <a:pt x="3331" y="153"/>
                      <a:pt x="2918" y="1"/>
                      <a:pt x="2510" y="1"/>
                    </a:cubicBezTo>
                    <a:close/>
                  </a:path>
                </a:pathLst>
              </a:custGeom>
              <a:solidFill>
                <a:srgbClr val="5F7D95"/>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4821;p60">
                <a:extLst>
                  <a:ext uri="{FF2B5EF4-FFF2-40B4-BE49-F238E27FC236}">
                    <a16:creationId xmlns:a16="http://schemas.microsoft.com/office/drawing/2014/main" id="{7CC9B7A3-7694-4AD1-885B-1DA5460FC20F}"/>
                  </a:ext>
                </a:extLst>
              </p:cNvPr>
              <p:cNvSpPr/>
              <p:nvPr/>
            </p:nvSpPr>
            <p:spPr>
              <a:xfrm>
                <a:off x="-61784125" y="2113325"/>
                <a:ext cx="124450" cy="134975"/>
              </a:xfrm>
              <a:custGeom>
                <a:avLst/>
                <a:gdLst/>
                <a:ahLst/>
                <a:cxnLst/>
                <a:rect l="l" t="t" r="r" b="b"/>
                <a:pathLst>
                  <a:path w="4978" h="5399" extrusionOk="0">
                    <a:moveTo>
                      <a:pt x="2482" y="848"/>
                    </a:moveTo>
                    <a:cubicBezTo>
                      <a:pt x="2688" y="848"/>
                      <a:pt x="2895" y="921"/>
                      <a:pt x="3056" y="1082"/>
                    </a:cubicBezTo>
                    <a:cubicBezTo>
                      <a:pt x="3245" y="1271"/>
                      <a:pt x="3340" y="1586"/>
                      <a:pt x="3245" y="1901"/>
                    </a:cubicBezTo>
                    <a:cubicBezTo>
                      <a:pt x="3182" y="2185"/>
                      <a:pt x="2993" y="2437"/>
                      <a:pt x="2710" y="2468"/>
                    </a:cubicBezTo>
                    <a:cubicBezTo>
                      <a:pt x="2633" y="2483"/>
                      <a:pt x="2559" y="2491"/>
                      <a:pt x="2487" y="2491"/>
                    </a:cubicBezTo>
                    <a:cubicBezTo>
                      <a:pt x="2261" y="2491"/>
                      <a:pt x="2058" y="2415"/>
                      <a:pt x="1891" y="2248"/>
                    </a:cubicBezTo>
                    <a:cubicBezTo>
                      <a:pt x="1670" y="2059"/>
                      <a:pt x="1607" y="1743"/>
                      <a:pt x="1670" y="1428"/>
                    </a:cubicBezTo>
                    <a:cubicBezTo>
                      <a:pt x="1770" y="1068"/>
                      <a:pt x="2124" y="848"/>
                      <a:pt x="2482" y="848"/>
                    </a:cubicBezTo>
                    <a:close/>
                    <a:moveTo>
                      <a:pt x="2458" y="3319"/>
                    </a:moveTo>
                    <a:cubicBezTo>
                      <a:pt x="3245" y="3319"/>
                      <a:pt x="3907" y="3854"/>
                      <a:pt x="4096" y="4547"/>
                    </a:cubicBezTo>
                    <a:lnTo>
                      <a:pt x="883" y="4547"/>
                    </a:lnTo>
                    <a:cubicBezTo>
                      <a:pt x="1040" y="3886"/>
                      <a:pt x="1733" y="3319"/>
                      <a:pt x="2458" y="3319"/>
                    </a:cubicBezTo>
                    <a:close/>
                    <a:moveTo>
                      <a:pt x="2509" y="1"/>
                    </a:moveTo>
                    <a:cubicBezTo>
                      <a:pt x="1812" y="1"/>
                      <a:pt x="1143" y="437"/>
                      <a:pt x="946" y="1208"/>
                    </a:cubicBezTo>
                    <a:cubicBezTo>
                      <a:pt x="788" y="1806"/>
                      <a:pt x="946" y="2342"/>
                      <a:pt x="1324" y="2783"/>
                    </a:cubicBezTo>
                    <a:cubicBezTo>
                      <a:pt x="568" y="3224"/>
                      <a:pt x="32" y="4012"/>
                      <a:pt x="32" y="4957"/>
                    </a:cubicBezTo>
                    <a:cubicBezTo>
                      <a:pt x="0" y="5209"/>
                      <a:pt x="189" y="5398"/>
                      <a:pt x="410" y="5398"/>
                    </a:cubicBezTo>
                    <a:lnTo>
                      <a:pt x="4569" y="5398"/>
                    </a:lnTo>
                    <a:cubicBezTo>
                      <a:pt x="4789" y="5398"/>
                      <a:pt x="4978" y="5209"/>
                      <a:pt x="4978" y="4988"/>
                    </a:cubicBezTo>
                    <a:cubicBezTo>
                      <a:pt x="4978" y="4043"/>
                      <a:pt x="4474" y="3256"/>
                      <a:pt x="3718" y="2815"/>
                    </a:cubicBezTo>
                    <a:cubicBezTo>
                      <a:pt x="3939" y="2626"/>
                      <a:pt x="4033" y="2374"/>
                      <a:pt x="4128" y="2090"/>
                    </a:cubicBezTo>
                    <a:cubicBezTo>
                      <a:pt x="4285" y="1523"/>
                      <a:pt x="4128" y="924"/>
                      <a:pt x="3687" y="483"/>
                    </a:cubicBezTo>
                    <a:cubicBezTo>
                      <a:pt x="3346" y="155"/>
                      <a:pt x="2923" y="1"/>
                      <a:pt x="2509" y="1"/>
                    </a:cubicBezTo>
                    <a:close/>
                  </a:path>
                </a:pathLst>
              </a:custGeom>
              <a:solidFill>
                <a:srgbClr val="5F7D95"/>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822;p60">
                <a:extLst>
                  <a:ext uri="{FF2B5EF4-FFF2-40B4-BE49-F238E27FC236}">
                    <a16:creationId xmlns:a16="http://schemas.microsoft.com/office/drawing/2014/main" id="{C3D0D0BE-5DD7-4263-85B0-B3A13E0BA510}"/>
                  </a:ext>
                </a:extLst>
              </p:cNvPr>
              <p:cNvSpPr/>
              <p:nvPr/>
            </p:nvSpPr>
            <p:spPr>
              <a:xfrm>
                <a:off x="-61591150" y="2113325"/>
                <a:ext cx="123675" cy="134175"/>
              </a:xfrm>
              <a:custGeom>
                <a:avLst/>
                <a:gdLst/>
                <a:ahLst/>
                <a:cxnLst/>
                <a:rect l="l" t="t" r="r" b="b"/>
                <a:pathLst>
                  <a:path w="4947" h="5367" extrusionOk="0">
                    <a:moveTo>
                      <a:pt x="2482" y="848"/>
                    </a:moveTo>
                    <a:cubicBezTo>
                      <a:pt x="2688" y="848"/>
                      <a:pt x="2895" y="921"/>
                      <a:pt x="3056" y="1082"/>
                    </a:cubicBezTo>
                    <a:cubicBezTo>
                      <a:pt x="3245" y="1271"/>
                      <a:pt x="3340" y="1586"/>
                      <a:pt x="3245" y="1901"/>
                    </a:cubicBezTo>
                    <a:cubicBezTo>
                      <a:pt x="3182" y="2185"/>
                      <a:pt x="2993" y="2437"/>
                      <a:pt x="2710" y="2468"/>
                    </a:cubicBezTo>
                    <a:cubicBezTo>
                      <a:pt x="2633" y="2483"/>
                      <a:pt x="2559" y="2491"/>
                      <a:pt x="2486" y="2491"/>
                    </a:cubicBezTo>
                    <a:cubicBezTo>
                      <a:pt x="2261" y="2491"/>
                      <a:pt x="2057" y="2415"/>
                      <a:pt x="1890" y="2248"/>
                    </a:cubicBezTo>
                    <a:cubicBezTo>
                      <a:pt x="1670" y="2059"/>
                      <a:pt x="1607" y="1743"/>
                      <a:pt x="1670" y="1428"/>
                    </a:cubicBezTo>
                    <a:cubicBezTo>
                      <a:pt x="1770" y="1068"/>
                      <a:pt x="2124" y="848"/>
                      <a:pt x="2482" y="848"/>
                    </a:cubicBezTo>
                    <a:close/>
                    <a:moveTo>
                      <a:pt x="2521" y="3382"/>
                    </a:moveTo>
                    <a:cubicBezTo>
                      <a:pt x="3308" y="3382"/>
                      <a:pt x="3938" y="3886"/>
                      <a:pt x="4127" y="4579"/>
                    </a:cubicBezTo>
                    <a:lnTo>
                      <a:pt x="882" y="4579"/>
                    </a:lnTo>
                    <a:cubicBezTo>
                      <a:pt x="1103" y="3886"/>
                      <a:pt x="1733" y="3382"/>
                      <a:pt x="2521" y="3382"/>
                    </a:cubicBezTo>
                    <a:close/>
                    <a:moveTo>
                      <a:pt x="2467" y="1"/>
                    </a:moveTo>
                    <a:cubicBezTo>
                      <a:pt x="1761" y="1"/>
                      <a:pt x="1080" y="437"/>
                      <a:pt x="882" y="1208"/>
                    </a:cubicBezTo>
                    <a:cubicBezTo>
                      <a:pt x="725" y="1806"/>
                      <a:pt x="882" y="2342"/>
                      <a:pt x="1292" y="2783"/>
                    </a:cubicBezTo>
                    <a:cubicBezTo>
                      <a:pt x="536" y="3224"/>
                      <a:pt x="0" y="4012"/>
                      <a:pt x="0" y="4957"/>
                    </a:cubicBezTo>
                    <a:cubicBezTo>
                      <a:pt x="0" y="5178"/>
                      <a:pt x="189" y="5367"/>
                      <a:pt x="378" y="5367"/>
                    </a:cubicBezTo>
                    <a:lnTo>
                      <a:pt x="4505" y="5367"/>
                    </a:lnTo>
                    <a:cubicBezTo>
                      <a:pt x="4757" y="5367"/>
                      <a:pt x="4946" y="5178"/>
                      <a:pt x="4946" y="4957"/>
                    </a:cubicBezTo>
                    <a:cubicBezTo>
                      <a:pt x="4946" y="4075"/>
                      <a:pt x="4442" y="3256"/>
                      <a:pt x="3686" y="2815"/>
                    </a:cubicBezTo>
                    <a:cubicBezTo>
                      <a:pt x="3875" y="2626"/>
                      <a:pt x="4001" y="2374"/>
                      <a:pt x="4096" y="2090"/>
                    </a:cubicBezTo>
                    <a:cubicBezTo>
                      <a:pt x="4253" y="1523"/>
                      <a:pt x="4096" y="924"/>
                      <a:pt x="3655" y="483"/>
                    </a:cubicBezTo>
                    <a:cubicBezTo>
                      <a:pt x="3314" y="155"/>
                      <a:pt x="2887" y="1"/>
                      <a:pt x="2467" y="1"/>
                    </a:cubicBezTo>
                    <a:close/>
                  </a:path>
                </a:pathLst>
              </a:custGeom>
              <a:solidFill>
                <a:srgbClr val="5F7D95"/>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823;p60">
                <a:extLst>
                  <a:ext uri="{FF2B5EF4-FFF2-40B4-BE49-F238E27FC236}">
                    <a16:creationId xmlns:a16="http://schemas.microsoft.com/office/drawing/2014/main" id="{903811B8-E4C6-41A3-98B4-B8F862C23A5B}"/>
                  </a:ext>
                </a:extLst>
              </p:cNvPr>
              <p:cNvSpPr/>
              <p:nvPr/>
            </p:nvSpPr>
            <p:spPr>
              <a:xfrm>
                <a:off x="-61677800" y="2072225"/>
                <a:ext cx="106350" cy="62450"/>
              </a:xfrm>
              <a:custGeom>
                <a:avLst/>
                <a:gdLst/>
                <a:ahLst/>
                <a:cxnLst/>
                <a:rect l="l" t="t" r="r" b="b"/>
                <a:pathLst>
                  <a:path w="4254" h="2498" extrusionOk="0">
                    <a:moveTo>
                      <a:pt x="2096" y="1"/>
                    </a:moveTo>
                    <a:cubicBezTo>
                      <a:pt x="1985" y="1"/>
                      <a:pt x="1875" y="48"/>
                      <a:pt x="1796" y="142"/>
                    </a:cubicBezTo>
                    <a:lnTo>
                      <a:pt x="158" y="1781"/>
                    </a:lnTo>
                    <a:cubicBezTo>
                      <a:pt x="1" y="1938"/>
                      <a:pt x="1" y="2222"/>
                      <a:pt x="158" y="2379"/>
                    </a:cubicBezTo>
                    <a:cubicBezTo>
                      <a:pt x="237" y="2458"/>
                      <a:pt x="339" y="2497"/>
                      <a:pt x="442" y="2497"/>
                    </a:cubicBezTo>
                    <a:cubicBezTo>
                      <a:pt x="544" y="2497"/>
                      <a:pt x="646" y="2458"/>
                      <a:pt x="725" y="2379"/>
                    </a:cubicBezTo>
                    <a:lnTo>
                      <a:pt x="2111" y="993"/>
                    </a:lnTo>
                    <a:lnTo>
                      <a:pt x="3498" y="2379"/>
                    </a:lnTo>
                    <a:cubicBezTo>
                      <a:pt x="3576" y="2458"/>
                      <a:pt x="3687" y="2497"/>
                      <a:pt x="3797" y="2497"/>
                    </a:cubicBezTo>
                    <a:cubicBezTo>
                      <a:pt x="3907" y="2497"/>
                      <a:pt x="4017" y="2458"/>
                      <a:pt x="4096" y="2379"/>
                    </a:cubicBezTo>
                    <a:cubicBezTo>
                      <a:pt x="4254" y="2222"/>
                      <a:pt x="4254" y="1938"/>
                      <a:pt x="4096" y="1781"/>
                    </a:cubicBezTo>
                    <a:lnTo>
                      <a:pt x="2395" y="142"/>
                    </a:lnTo>
                    <a:cubicBezTo>
                      <a:pt x="2316" y="48"/>
                      <a:pt x="2206" y="1"/>
                      <a:pt x="2096" y="1"/>
                    </a:cubicBezTo>
                    <a:close/>
                  </a:path>
                </a:pathLst>
              </a:custGeom>
              <a:solidFill>
                <a:srgbClr val="5F7D95"/>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1" name="Rectángulo 40">
            <a:extLst>
              <a:ext uri="{FF2B5EF4-FFF2-40B4-BE49-F238E27FC236}">
                <a16:creationId xmlns:a16="http://schemas.microsoft.com/office/drawing/2014/main" id="{6622A7D3-18D0-4AAA-B41C-FB6291D3FE80}"/>
              </a:ext>
            </a:extLst>
          </p:cNvPr>
          <p:cNvSpPr/>
          <p:nvPr/>
        </p:nvSpPr>
        <p:spPr>
          <a:xfrm>
            <a:off x="4087250" y="3774053"/>
            <a:ext cx="7513346" cy="1015663"/>
          </a:xfrm>
          <a:prstGeom prst="rect">
            <a:avLst/>
          </a:prstGeom>
        </p:spPr>
        <p:txBody>
          <a:bodyPr wrap="square">
            <a:spAutoFit/>
          </a:bodyPr>
          <a:lstStyle/>
          <a:p>
            <a:pPr algn="just"/>
            <a:r>
              <a:rPr lang="es-ES" sz="1200" b="1" dirty="0">
                <a:latin typeface="Lato Bold"/>
                <a:cs typeface="Arial" panose="020B0604020202020204" pitchFamily="34" charset="0"/>
              </a:rPr>
              <a:t>Reconocimientos y/o Publicaciones: </a:t>
            </a:r>
          </a:p>
          <a:p>
            <a:pPr algn="just"/>
            <a:endParaRPr lang="es-ES" sz="1200" dirty="0">
              <a:latin typeface="Lato Bold"/>
              <a:cs typeface="Arial" panose="020B0604020202020204" pitchFamily="34" charset="0"/>
            </a:endParaRPr>
          </a:p>
          <a:p>
            <a:pPr marL="171450" indent="-171450" algn="just">
              <a:buFont typeface="Wingdings" panose="05000000000000000000" pitchFamily="2" charset="2"/>
              <a:buChar char="Ø"/>
            </a:pPr>
            <a:r>
              <a:rPr lang="es-ES" sz="1200" dirty="0">
                <a:latin typeface="Lato Bold"/>
                <a:cs typeface="Arial" panose="020B0604020202020204" pitchFamily="34" charset="0"/>
              </a:rPr>
              <a:t>El proponente deberá acreditar que ha recibido como mínimo un (1) reconocimiento por alguna de las publicaciones a nivel nacional o internacional especializadas en el mercado de firmas de abogados, para lo cual deberá adjuntar certificación debidamente soportada. </a:t>
            </a:r>
          </a:p>
        </p:txBody>
      </p:sp>
      <p:sp>
        <p:nvSpPr>
          <p:cNvPr id="4" name="Rectángulo 3">
            <a:extLst>
              <a:ext uri="{FF2B5EF4-FFF2-40B4-BE49-F238E27FC236}">
                <a16:creationId xmlns:a16="http://schemas.microsoft.com/office/drawing/2014/main" id="{6AFE38E9-221A-47E7-ADCD-AB6143A9D5DB}"/>
              </a:ext>
            </a:extLst>
          </p:cNvPr>
          <p:cNvSpPr/>
          <p:nvPr/>
        </p:nvSpPr>
        <p:spPr>
          <a:xfrm>
            <a:off x="4069322" y="4953923"/>
            <a:ext cx="7531274" cy="1200329"/>
          </a:xfrm>
          <a:prstGeom prst="rect">
            <a:avLst/>
          </a:prstGeom>
        </p:spPr>
        <p:txBody>
          <a:bodyPr wrap="square">
            <a:spAutoFit/>
          </a:bodyPr>
          <a:lstStyle/>
          <a:p>
            <a:pPr algn="just"/>
            <a:r>
              <a:rPr lang="es-ES" sz="1200" b="1" dirty="0">
                <a:latin typeface="Lato Bold"/>
                <a:cs typeface="Arial" panose="020B0604020202020204" pitchFamily="34" charset="0"/>
              </a:rPr>
              <a:t>Sistemas: </a:t>
            </a:r>
            <a:r>
              <a:rPr lang="es-ES" sz="1200" dirty="0">
                <a:latin typeface="Lato Bold"/>
                <a:cs typeface="Arial" panose="020B0604020202020204" pitchFamily="34" charset="0"/>
              </a:rPr>
              <a:t>Deberá cumplir con las herramientas tecnológicas suficientes equipos de cómputo, internet, telefonía local, sistemas de información de control y consulta, que permitan el ágil y oportuno cumplimiento de las actividades propuestas para la transferencia de activos, así como contar con instalaciones adecuadas (puestos de trabajo) para cada uno de los abogados y técnicos que ejecutarán las actividades anteriormente descritas. </a:t>
            </a:r>
          </a:p>
          <a:p>
            <a:pPr algn="just"/>
            <a:endParaRPr lang="es-ES" sz="1200" b="1" u="sng" dirty="0">
              <a:latin typeface="Lato Bold"/>
              <a:cs typeface="Arial" panose="020B0604020202020204" pitchFamily="34" charset="0"/>
            </a:endParaRPr>
          </a:p>
        </p:txBody>
      </p:sp>
      <p:grpSp>
        <p:nvGrpSpPr>
          <p:cNvPr id="42" name="Grupo 41">
            <a:extLst>
              <a:ext uri="{FF2B5EF4-FFF2-40B4-BE49-F238E27FC236}">
                <a16:creationId xmlns:a16="http://schemas.microsoft.com/office/drawing/2014/main" id="{34B621F6-990C-4BA8-8CB5-B6BD6C91D63F}"/>
              </a:ext>
            </a:extLst>
          </p:cNvPr>
          <p:cNvGrpSpPr/>
          <p:nvPr/>
        </p:nvGrpSpPr>
        <p:grpSpPr>
          <a:xfrm>
            <a:off x="2487590" y="5030054"/>
            <a:ext cx="1512361" cy="673500"/>
            <a:chOff x="2883710" y="1853558"/>
            <a:chExt cx="1457400" cy="673500"/>
          </a:xfrm>
        </p:grpSpPr>
        <p:sp>
          <p:nvSpPr>
            <p:cNvPr id="43" name="Google Shape;701;p47">
              <a:extLst>
                <a:ext uri="{FF2B5EF4-FFF2-40B4-BE49-F238E27FC236}">
                  <a16:creationId xmlns:a16="http://schemas.microsoft.com/office/drawing/2014/main" id="{C0D2278F-9386-49CE-A8AC-E258CED5E8E4}"/>
                </a:ext>
              </a:extLst>
            </p:cNvPr>
            <p:cNvSpPr/>
            <p:nvPr/>
          </p:nvSpPr>
          <p:spPr>
            <a:xfrm>
              <a:off x="2883710" y="1853558"/>
              <a:ext cx="673500" cy="673500"/>
            </a:xfrm>
            <a:prstGeom prst="ellipse">
              <a:avLst/>
            </a:prstGeom>
            <a:solidFill>
              <a:schemeClr val="bg1">
                <a:lumMod val="6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44" name="Google Shape;709;p47">
              <a:extLst>
                <a:ext uri="{FF2B5EF4-FFF2-40B4-BE49-F238E27FC236}">
                  <a16:creationId xmlns:a16="http://schemas.microsoft.com/office/drawing/2014/main" id="{2898C726-8E72-4BA5-AF23-8B2F3D7C4BC4}"/>
                </a:ext>
              </a:extLst>
            </p:cNvPr>
            <p:cNvCxnSpPr/>
            <p:nvPr/>
          </p:nvCxnSpPr>
          <p:spPr>
            <a:xfrm>
              <a:off x="3557210" y="2190164"/>
              <a:ext cx="783900" cy="0"/>
            </a:xfrm>
            <a:prstGeom prst="straightConnector1">
              <a:avLst/>
            </a:prstGeom>
            <a:noFill/>
            <a:ln w="19050" cap="flat" cmpd="sng">
              <a:solidFill>
                <a:srgbClr val="97ADB2"/>
              </a:solidFill>
              <a:prstDash val="solid"/>
              <a:round/>
              <a:headEnd type="none" w="med" len="med"/>
              <a:tailEnd type="diamond" w="med" len="med"/>
            </a:ln>
          </p:spPr>
        </p:cxnSp>
        <p:grpSp>
          <p:nvGrpSpPr>
            <p:cNvPr id="45" name="Google Shape;4819;p60">
              <a:extLst>
                <a:ext uri="{FF2B5EF4-FFF2-40B4-BE49-F238E27FC236}">
                  <a16:creationId xmlns:a16="http://schemas.microsoft.com/office/drawing/2014/main" id="{911D8060-7911-4AF5-8B04-E6BCEB2F6213}"/>
                </a:ext>
              </a:extLst>
            </p:cNvPr>
            <p:cNvGrpSpPr/>
            <p:nvPr/>
          </p:nvGrpSpPr>
          <p:grpSpPr>
            <a:xfrm>
              <a:off x="3049806" y="1966234"/>
              <a:ext cx="348568" cy="349009"/>
              <a:chOff x="-61784125" y="1931250"/>
              <a:chExt cx="316650" cy="317050"/>
            </a:xfrm>
          </p:grpSpPr>
          <p:sp>
            <p:nvSpPr>
              <p:cNvPr id="46" name="Google Shape;4820;p60">
                <a:extLst>
                  <a:ext uri="{FF2B5EF4-FFF2-40B4-BE49-F238E27FC236}">
                    <a16:creationId xmlns:a16="http://schemas.microsoft.com/office/drawing/2014/main" id="{A31283EA-5707-4193-A8FD-50E5B8624370}"/>
                  </a:ext>
                </a:extLst>
              </p:cNvPr>
              <p:cNvSpPr/>
              <p:nvPr/>
            </p:nvSpPr>
            <p:spPr>
              <a:xfrm>
                <a:off x="-61688025" y="1931250"/>
                <a:ext cx="124450" cy="134300"/>
              </a:xfrm>
              <a:custGeom>
                <a:avLst/>
                <a:gdLst/>
                <a:ahLst/>
                <a:cxnLst/>
                <a:rect l="l" t="t" r="r" b="b"/>
                <a:pathLst>
                  <a:path w="4978" h="5372" extrusionOk="0">
                    <a:moveTo>
                      <a:pt x="2497" y="845"/>
                    </a:moveTo>
                    <a:cubicBezTo>
                      <a:pt x="2709" y="845"/>
                      <a:pt x="2922" y="922"/>
                      <a:pt x="3088" y="1087"/>
                    </a:cubicBezTo>
                    <a:cubicBezTo>
                      <a:pt x="3277" y="1276"/>
                      <a:pt x="3340" y="1591"/>
                      <a:pt x="3277" y="1906"/>
                    </a:cubicBezTo>
                    <a:cubicBezTo>
                      <a:pt x="3182" y="2190"/>
                      <a:pt x="2993" y="2410"/>
                      <a:pt x="2709" y="2442"/>
                    </a:cubicBezTo>
                    <a:cubicBezTo>
                      <a:pt x="2625" y="2467"/>
                      <a:pt x="2545" y="2479"/>
                      <a:pt x="2469" y="2479"/>
                    </a:cubicBezTo>
                    <a:cubicBezTo>
                      <a:pt x="2259" y="2479"/>
                      <a:pt x="2075" y="2391"/>
                      <a:pt x="1890" y="2253"/>
                    </a:cubicBezTo>
                    <a:cubicBezTo>
                      <a:pt x="1701" y="2032"/>
                      <a:pt x="1607" y="1717"/>
                      <a:pt x="1701" y="1434"/>
                    </a:cubicBezTo>
                    <a:cubicBezTo>
                      <a:pt x="1800" y="1059"/>
                      <a:pt x="2145" y="845"/>
                      <a:pt x="2497" y="845"/>
                    </a:cubicBezTo>
                    <a:close/>
                    <a:moveTo>
                      <a:pt x="2520" y="3324"/>
                    </a:moveTo>
                    <a:cubicBezTo>
                      <a:pt x="3277" y="3324"/>
                      <a:pt x="3907" y="3828"/>
                      <a:pt x="4096" y="4553"/>
                    </a:cubicBezTo>
                    <a:lnTo>
                      <a:pt x="914" y="4553"/>
                    </a:lnTo>
                    <a:cubicBezTo>
                      <a:pt x="1103" y="3828"/>
                      <a:pt x="1733" y="3324"/>
                      <a:pt x="2520" y="3324"/>
                    </a:cubicBezTo>
                    <a:close/>
                    <a:moveTo>
                      <a:pt x="2510" y="1"/>
                    </a:moveTo>
                    <a:cubicBezTo>
                      <a:pt x="1805" y="1"/>
                      <a:pt x="1113" y="455"/>
                      <a:pt x="914" y="1213"/>
                    </a:cubicBezTo>
                    <a:cubicBezTo>
                      <a:pt x="756" y="1780"/>
                      <a:pt x="914" y="2347"/>
                      <a:pt x="1292" y="2789"/>
                    </a:cubicBezTo>
                    <a:cubicBezTo>
                      <a:pt x="567" y="3198"/>
                      <a:pt x="0" y="3986"/>
                      <a:pt x="0" y="4931"/>
                    </a:cubicBezTo>
                    <a:cubicBezTo>
                      <a:pt x="0" y="5183"/>
                      <a:pt x="189" y="5372"/>
                      <a:pt x="441" y="5372"/>
                    </a:cubicBezTo>
                    <a:lnTo>
                      <a:pt x="4568" y="5372"/>
                    </a:lnTo>
                    <a:cubicBezTo>
                      <a:pt x="4820" y="5372"/>
                      <a:pt x="4978" y="5183"/>
                      <a:pt x="4978" y="4931"/>
                    </a:cubicBezTo>
                    <a:cubicBezTo>
                      <a:pt x="4978" y="3986"/>
                      <a:pt x="4442" y="3198"/>
                      <a:pt x="3718" y="2789"/>
                    </a:cubicBezTo>
                    <a:cubicBezTo>
                      <a:pt x="3907" y="2568"/>
                      <a:pt x="4033" y="2347"/>
                      <a:pt x="4096" y="2064"/>
                    </a:cubicBezTo>
                    <a:cubicBezTo>
                      <a:pt x="4253" y="1528"/>
                      <a:pt x="4096" y="930"/>
                      <a:pt x="3655" y="489"/>
                    </a:cubicBezTo>
                    <a:cubicBezTo>
                      <a:pt x="3331" y="153"/>
                      <a:pt x="2918" y="1"/>
                      <a:pt x="2510" y="1"/>
                    </a:cubicBezTo>
                    <a:close/>
                  </a:path>
                </a:pathLst>
              </a:custGeom>
              <a:solidFill>
                <a:srgbClr val="5F7D95"/>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821;p60">
                <a:extLst>
                  <a:ext uri="{FF2B5EF4-FFF2-40B4-BE49-F238E27FC236}">
                    <a16:creationId xmlns:a16="http://schemas.microsoft.com/office/drawing/2014/main" id="{DA8615CE-4298-40CD-96CA-64DD881C1D4D}"/>
                  </a:ext>
                </a:extLst>
              </p:cNvPr>
              <p:cNvSpPr/>
              <p:nvPr/>
            </p:nvSpPr>
            <p:spPr>
              <a:xfrm>
                <a:off x="-61784125" y="2113325"/>
                <a:ext cx="124450" cy="134975"/>
              </a:xfrm>
              <a:custGeom>
                <a:avLst/>
                <a:gdLst/>
                <a:ahLst/>
                <a:cxnLst/>
                <a:rect l="l" t="t" r="r" b="b"/>
                <a:pathLst>
                  <a:path w="4978" h="5399" extrusionOk="0">
                    <a:moveTo>
                      <a:pt x="2482" y="848"/>
                    </a:moveTo>
                    <a:cubicBezTo>
                      <a:pt x="2688" y="848"/>
                      <a:pt x="2895" y="921"/>
                      <a:pt x="3056" y="1082"/>
                    </a:cubicBezTo>
                    <a:cubicBezTo>
                      <a:pt x="3245" y="1271"/>
                      <a:pt x="3340" y="1586"/>
                      <a:pt x="3245" y="1901"/>
                    </a:cubicBezTo>
                    <a:cubicBezTo>
                      <a:pt x="3182" y="2185"/>
                      <a:pt x="2993" y="2437"/>
                      <a:pt x="2710" y="2468"/>
                    </a:cubicBezTo>
                    <a:cubicBezTo>
                      <a:pt x="2633" y="2483"/>
                      <a:pt x="2559" y="2491"/>
                      <a:pt x="2487" y="2491"/>
                    </a:cubicBezTo>
                    <a:cubicBezTo>
                      <a:pt x="2261" y="2491"/>
                      <a:pt x="2058" y="2415"/>
                      <a:pt x="1891" y="2248"/>
                    </a:cubicBezTo>
                    <a:cubicBezTo>
                      <a:pt x="1670" y="2059"/>
                      <a:pt x="1607" y="1743"/>
                      <a:pt x="1670" y="1428"/>
                    </a:cubicBezTo>
                    <a:cubicBezTo>
                      <a:pt x="1770" y="1068"/>
                      <a:pt x="2124" y="848"/>
                      <a:pt x="2482" y="848"/>
                    </a:cubicBezTo>
                    <a:close/>
                    <a:moveTo>
                      <a:pt x="2458" y="3319"/>
                    </a:moveTo>
                    <a:cubicBezTo>
                      <a:pt x="3245" y="3319"/>
                      <a:pt x="3907" y="3854"/>
                      <a:pt x="4096" y="4547"/>
                    </a:cubicBezTo>
                    <a:lnTo>
                      <a:pt x="883" y="4547"/>
                    </a:lnTo>
                    <a:cubicBezTo>
                      <a:pt x="1040" y="3886"/>
                      <a:pt x="1733" y="3319"/>
                      <a:pt x="2458" y="3319"/>
                    </a:cubicBezTo>
                    <a:close/>
                    <a:moveTo>
                      <a:pt x="2509" y="1"/>
                    </a:moveTo>
                    <a:cubicBezTo>
                      <a:pt x="1812" y="1"/>
                      <a:pt x="1143" y="437"/>
                      <a:pt x="946" y="1208"/>
                    </a:cubicBezTo>
                    <a:cubicBezTo>
                      <a:pt x="788" y="1806"/>
                      <a:pt x="946" y="2342"/>
                      <a:pt x="1324" y="2783"/>
                    </a:cubicBezTo>
                    <a:cubicBezTo>
                      <a:pt x="568" y="3224"/>
                      <a:pt x="32" y="4012"/>
                      <a:pt x="32" y="4957"/>
                    </a:cubicBezTo>
                    <a:cubicBezTo>
                      <a:pt x="0" y="5209"/>
                      <a:pt x="189" y="5398"/>
                      <a:pt x="410" y="5398"/>
                    </a:cubicBezTo>
                    <a:lnTo>
                      <a:pt x="4569" y="5398"/>
                    </a:lnTo>
                    <a:cubicBezTo>
                      <a:pt x="4789" y="5398"/>
                      <a:pt x="4978" y="5209"/>
                      <a:pt x="4978" y="4988"/>
                    </a:cubicBezTo>
                    <a:cubicBezTo>
                      <a:pt x="4978" y="4043"/>
                      <a:pt x="4474" y="3256"/>
                      <a:pt x="3718" y="2815"/>
                    </a:cubicBezTo>
                    <a:cubicBezTo>
                      <a:pt x="3939" y="2626"/>
                      <a:pt x="4033" y="2374"/>
                      <a:pt x="4128" y="2090"/>
                    </a:cubicBezTo>
                    <a:cubicBezTo>
                      <a:pt x="4285" y="1523"/>
                      <a:pt x="4128" y="924"/>
                      <a:pt x="3687" y="483"/>
                    </a:cubicBezTo>
                    <a:cubicBezTo>
                      <a:pt x="3346" y="155"/>
                      <a:pt x="2923" y="1"/>
                      <a:pt x="2509" y="1"/>
                    </a:cubicBezTo>
                    <a:close/>
                  </a:path>
                </a:pathLst>
              </a:custGeom>
              <a:solidFill>
                <a:srgbClr val="5F7D95"/>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22;p60">
                <a:extLst>
                  <a:ext uri="{FF2B5EF4-FFF2-40B4-BE49-F238E27FC236}">
                    <a16:creationId xmlns:a16="http://schemas.microsoft.com/office/drawing/2014/main" id="{E72E9178-67D6-480C-A774-BC4B61493265}"/>
                  </a:ext>
                </a:extLst>
              </p:cNvPr>
              <p:cNvSpPr/>
              <p:nvPr/>
            </p:nvSpPr>
            <p:spPr>
              <a:xfrm>
                <a:off x="-61591150" y="2113325"/>
                <a:ext cx="123675" cy="134175"/>
              </a:xfrm>
              <a:custGeom>
                <a:avLst/>
                <a:gdLst/>
                <a:ahLst/>
                <a:cxnLst/>
                <a:rect l="l" t="t" r="r" b="b"/>
                <a:pathLst>
                  <a:path w="4947" h="5367" extrusionOk="0">
                    <a:moveTo>
                      <a:pt x="2482" y="848"/>
                    </a:moveTo>
                    <a:cubicBezTo>
                      <a:pt x="2688" y="848"/>
                      <a:pt x="2895" y="921"/>
                      <a:pt x="3056" y="1082"/>
                    </a:cubicBezTo>
                    <a:cubicBezTo>
                      <a:pt x="3245" y="1271"/>
                      <a:pt x="3340" y="1586"/>
                      <a:pt x="3245" y="1901"/>
                    </a:cubicBezTo>
                    <a:cubicBezTo>
                      <a:pt x="3182" y="2185"/>
                      <a:pt x="2993" y="2437"/>
                      <a:pt x="2710" y="2468"/>
                    </a:cubicBezTo>
                    <a:cubicBezTo>
                      <a:pt x="2633" y="2483"/>
                      <a:pt x="2559" y="2491"/>
                      <a:pt x="2486" y="2491"/>
                    </a:cubicBezTo>
                    <a:cubicBezTo>
                      <a:pt x="2261" y="2491"/>
                      <a:pt x="2057" y="2415"/>
                      <a:pt x="1890" y="2248"/>
                    </a:cubicBezTo>
                    <a:cubicBezTo>
                      <a:pt x="1670" y="2059"/>
                      <a:pt x="1607" y="1743"/>
                      <a:pt x="1670" y="1428"/>
                    </a:cubicBezTo>
                    <a:cubicBezTo>
                      <a:pt x="1770" y="1068"/>
                      <a:pt x="2124" y="848"/>
                      <a:pt x="2482" y="848"/>
                    </a:cubicBezTo>
                    <a:close/>
                    <a:moveTo>
                      <a:pt x="2521" y="3382"/>
                    </a:moveTo>
                    <a:cubicBezTo>
                      <a:pt x="3308" y="3382"/>
                      <a:pt x="3938" y="3886"/>
                      <a:pt x="4127" y="4579"/>
                    </a:cubicBezTo>
                    <a:lnTo>
                      <a:pt x="882" y="4579"/>
                    </a:lnTo>
                    <a:cubicBezTo>
                      <a:pt x="1103" y="3886"/>
                      <a:pt x="1733" y="3382"/>
                      <a:pt x="2521" y="3382"/>
                    </a:cubicBezTo>
                    <a:close/>
                    <a:moveTo>
                      <a:pt x="2467" y="1"/>
                    </a:moveTo>
                    <a:cubicBezTo>
                      <a:pt x="1761" y="1"/>
                      <a:pt x="1080" y="437"/>
                      <a:pt x="882" y="1208"/>
                    </a:cubicBezTo>
                    <a:cubicBezTo>
                      <a:pt x="725" y="1806"/>
                      <a:pt x="882" y="2342"/>
                      <a:pt x="1292" y="2783"/>
                    </a:cubicBezTo>
                    <a:cubicBezTo>
                      <a:pt x="536" y="3224"/>
                      <a:pt x="0" y="4012"/>
                      <a:pt x="0" y="4957"/>
                    </a:cubicBezTo>
                    <a:cubicBezTo>
                      <a:pt x="0" y="5178"/>
                      <a:pt x="189" y="5367"/>
                      <a:pt x="378" y="5367"/>
                    </a:cubicBezTo>
                    <a:lnTo>
                      <a:pt x="4505" y="5367"/>
                    </a:lnTo>
                    <a:cubicBezTo>
                      <a:pt x="4757" y="5367"/>
                      <a:pt x="4946" y="5178"/>
                      <a:pt x="4946" y="4957"/>
                    </a:cubicBezTo>
                    <a:cubicBezTo>
                      <a:pt x="4946" y="4075"/>
                      <a:pt x="4442" y="3256"/>
                      <a:pt x="3686" y="2815"/>
                    </a:cubicBezTo>
                    <a:cubicBezTo>
                      <a:pt x="3875" y="2626"/>
                      <a:pt x="4001" y="2374"/>
                      <a:pt x="4096" y="2090"/>
                    </a:cubicBezTo>
                    <a:cubicBezTo>
                      <a:pt x="4253" y="1523"/>
                      <a:pt x="4096" y="924"/>
                      <a:pt x="3655" y="483"/>
                    </a:cubicBezTo>
                    <a:cubicBezTo>
                      <a:pt x="3314" y="155"/>
                      <a:pt x="2887" y="1"/>
                      <a:pt x="2467" y="1"/>
                    </a:cubicBezTo>
                    <a:close/>
                  </a:path>
                </a:pathLst>
              </a:custGeom>
              <a:solidFill>
                <a:srgbClr val="5F7D95"/>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823;p60">
                <a:extLst>
                  <a:ext uri="{FF2B5EF4-FFF2-40B4-BE49-F238E27FC236}">
                    <a16:creationId xmlns:a16="http://schemas.microsoft.com/office/drawing/2014/main" id="{254520AE-2576-47F5-949F-CCE3FCE3F2E2}"/>
                  </a:ext>
                </a:extLst>
              </p:cNvPr>
              <p:cNvSpPr/>
              <p:nvPr/>
            </p:nvSpPr>
            <p:spPr>
              <a:xfrm>
                <a:off x="-61677800" y="2072225"/>
                <a:ext cx="106350" cy="62450"/>
              </a:xfrm>
              <a:custGeom>
                <a:avLst/>
                <a:gdLst/>
                <a:ahLst/>
                <a:cxnLst/>
                <a:rect l="l" t="t" r="r" b="b"/>
                <a:pathLst>
                  <a:path w="4254" h="2498" extrusionOk="0">
                    <a:moveTo>
                      <a:pt x="2096" y="1"/>
                    </a:moveTo>
                    <a:cubicBezTo>
                      <a:pt x="1985" y="1"/>
                      <a:pt x="1875" y="48"/>
                      <a:pt x="1796" y="142"/>
                    </a:cubicBezTo>
                    <a:lnTo>
                      <a:pt x="158" y="1781"/>
                    </a:lnTo>
                    <a:cubicBezTo>
                      <a:pt x="1" y="1938"/>
                      <a:pt x="1" y="2222"/>
                      <a:pt x="158" y="2379"/>
                    </a:cubicBezTo>
                    <a:cubicBezTo>
                      <a:pt x="237" y="2458"/>
                      <a:pt x="339" y="2497"/>
                      <a:pt x="442" y="2497"/>
                    </a:cubicBezTo>
                    <a:cubicBezTo>
                      <a:pt x="544" y="2497"/>
                      <a:pt x="646" y="2458"/>
                      <a:pt x="725" y="2379"/>
                    </a:cubicBezTo>
                    <a:lnTo>
                      <a:pt x="2111" y="993"/>
                    </a:lnTo>
                    <a:lnTo>
                      <a:pt x="3498" y="2379"/>
                    </a:lnTo>
                    <a:cubicBezTo>
                      <a:pt x="3576" y="2458"/>
                      <a:pt x="3687" y="2497"/>
                      <a:pt x="3797" y="2497"/>
                    </a:cubicBezTo>
                    <a:cubicBezTo>
                      <a:pt x="3907" y="2497"/>
                      <a:pt x="4017" y="2458"/>
                      <a:pt x="4096" y="2379"/>
                    </a:cubicBezTo>
                    <a:cubicBezTo>
                      <a:pt x="4254" y="2222"/>
                      <a:pt x="4254" y="1938"/>
                      <a:pt x="4096" y="1781"/>
                    </a:cubicBezTo>
                    <a:lnTo>
                      <a:pt x="2395" y="142"/>
                    </a:lnTo>
                    <a:cubicBezTo>
                      <a:pt x="2316" y="48"/>
                      <a:pt x="2206" y="1"/>
                      <a:pt x="2096" y="1"/>
                    </a:cubicBezTo>
                    <a:close/>
                  </a:path>
                </a:pathLst>
              </a:custGeom>
              <a:solidFill>
                <a:srgbClr val="5F7D95"/>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 name="Rectángulo 4">
            <a:extLst>
              <a:ext uri="{FF2B5EF4-FFF2-40B4-BE49-F238E27FC236}">
                <a16:creationId xmlns:a16="http://schemas.microsoft.com/office/drawing/2014/main" id="{CCA08EEA-00CA-4955-965A-17BCABA44A04}"/>
              </a:ext>
            </a:extLst>
          </p:cNvPr>
          <p:cNvSpPr/>
          <p:nvPr/>
        </p:nvSpPr>
        <p:spPr>
          <a:xfrm>
            <a:off x="2659950" y="5997799"/>
            <a:ext cx="8940646" cy="523220"/>
          </a:xfrm>
          <a:prstGeom prst="rect">
            <a:avLst/>
          </a:prstGeom>
        </p:spPr>
        <p:txBody>
          <a:bodyPr wrap="square">
            <a:spAutoFit/>
          </a:bodyPr>
          <a:lstStyle/>
          <a:p>
            <a:pPr algn="just"/>
            <a:r>
              <a:rPr lang="es-ES" sz="1400" b="1" u="sng" dirty="0">
                <a:latin typeface="Lato Bold"/>
                <a:cs typeface="Arial" panose="020B0604020202020204" pitchFamily="34" charset="0"/>
              </a:rPr>
              <a:t>***Convenio con una empresa que preste servicios postales de mensajería para llevar a cabo el envió de las comunicaciones externas de cada acto administrativo.</a:t>
            </a:r>
            <a:endParaRPr lang="es-CO" sz="1400" b="1" u="sng" dirty="0">
              <a:latin typeface="Lato Bold"/>
              <a:cs typeface="Arial" panose="020B0604020202020204" pitchFamily="34" charset="0"/>
            </a:endParaRPr>
          </a:p>
        </p:txBody>
      </p:sp>
      <p:pic>
        <p:nvPicPr>
          <p:cNvPr id="50" name="Imagen 24" descr="Logo">
            <a:extLst>
              <a:ext uri="{FF2B5EF4-FFF2-40B4-BE49-F238E27FC236}">
                <a16:creationId xmlns:a16="http://schemas.microsoft.com/office/drawing/2014/main" id="{7B827A17-E550-4A09-BF8A-C0AE38EB27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74828" y="3527538"/>
            <a:ext cx="660183" cy="660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8" name="Imagen 25" descr="Logo">
            <a:extLst>
              <a:ext uri="{FF2B5EF4-FFF2-40B4-BE49-F238E27FC236}">
                <a16:creationId xmlns:a16="http://schemas.microsoft.com/office/drawing/2014/main" id="{2AD345FE-DA93-43F5-A2D7-30882206FB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8453" y="3560745"/>
            <a:ext cx="961483" cy="558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5" descr="IFLR 1000">
            <a:extLst>
              <a:ext uri="{FF2B5EF4-FFF2-40B4-BE49-F238E27FC236}">
                <a16:creationId xmlns:a16="http://schemas.microsoft.com/office/drawing/2014/main" id="{60A32D80-EA5B-450A-BF5C-B30E3FE14D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83378" y="3545350"/>
            <a:ext cx="961483" cy="515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77225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02B961A2-9526-4B02-A22B-1DE27B058EF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00E56A64-942D-4082-8FBA-0C7876EA3338}"/>
              </a:ext>
            </a:extLst>
          </p:cNvPr>
          <p:cNvSpPr txBox="1">
            <a:spLocks noChangeArrowheads="1"/>
          </p:cNvSpPr>
          <p:nvPr/>
        </p:nvSpPr>
        <p:spPr bwMode="auto">
          <a:xfrm>
            <a:off x="7235825" y="6519863"/>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grpSp>
        <p:nvGrpSpPr>
          <p:cNvPr id="26" name="Google Shape;4799;p60">
            <a:extLst>
              <a:ext uri="{FF2B5EF4-FFF2-40B4-BE49-F238E27FC236}">
                <a16:creationId xmlns:a16="http://schemas.microsoft.com/office/drawing/2014/main" id="{9C1CA6E1-C160-4340-A09C-CBCBF7092161}"/>
              </a:ext>
            </a:extLst>
          </p:cNvPr>
          <p:cNvGrpSpPr/>
          <p:nvPr/>
        </p:nvGrpSpPr>
        <p:grpSpPr>
          <a:xfrm>
            <a:off x="3135325" y="3215051"/>
            <a:ext cx="347715" cy="351155"/>
            <a:chOff x="-59100700" y="1911950"/>
            <a:chExt cx="315875" cy="319000"/>
          </a:xfrm>
          <a:solidFill>
            <a:schemeClr val="bg1"/>
          </a:solidFill>
        </p:grpSpPr>
        <p:sp>
          <p:nvSpPr>
            <p:cNvPr id="27" name="Google Shape;4800;p60">
              <a:extLst>
                <a:ext uri="{FF2B5EF4-FFF2-40B4-BE49-F238E27FC236}">
                  <a16:creationId xmlns:a16="http://schemas.microsoft.com/office/drawing/2014/main" id="{2DFF3C1D-DD8D-4C2B-942F-0F913612D1DB}"/>
                </a:ext>
              </a:extLst>
            </p:cNvPr>
            <p:cNvSpPr/>
            <p:nvPr/>
          </p:nvSpPr>
          <p:spPr>
            <a:xfrm>
              <a:off x="-59015625" y="19938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4801;p60">
              <a:extLst>
                <a:ext uri="{FF2B5EF4-FFF2-40B4-BE49-F238E27FC236}">
                  <a16:creationId xmlns:a16="http://schemas.microsoft.com/office/drawing/2014/main" id="{200DCACA-A2B7-4BEB-B1D7-2B2AA4824827}"/>
                </a:ext>
              </a:extLst>
            </p:cNvPr>
            <p:cNvSpPr/>
            <p:nvPr/>
          </p:nvSpPr>
          <p:spPr>
            <a:xfrm>
              <a:off x="-58954200" y="19938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802;p60">
              <a:extLst>
                <a:ext uri="{FF2B5EF4-FFF2-40B4-BE49-F238E27FC236}">
                  <a16:creationId xmlns:a16="http://schemas.microsoft.com/office/drawing/2014/main" id="{771E188C-E175-4E0E-8364-387CEB475B23}"/>
                </a:ext>
              </a:extLst>
            </p:cNvPr>
            <p:cNvSpPr/>
            <p:nvPr/>
          </p:nvSpPr>
          <p:spPr>
            <a:xfrm>
              <a:off x="-58891975" y="19938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803;p60">
              <a:extLst>
                <a:ext uri="{FF2B5EF4-FFF2-40B4-BE49-F238E27FC236}">
                  <a16:creationId xmlns:a16="http://schemas.microsoft.com/office/drawing/2014/main" id="{EA7BEF41-9B78-4119-B852-AE245C059894}"/>
                </a:ext>
              </a:extLst>
            </p:cNvPr>
            <p:cNvSpPr/>
            <p:nvPr/>
          </p:nvSpPr>
          <p:spPr>
            <a:xfrm>
              <a:off x="-59015625" y="2034825"/>
              <a:ext cx="20500" cy="21275"/>
            </a:xfrm>
            <a:custGeom>
              <a:avLst/>
              <a:gdLst/>
              <a:ahLst/>
              <a:cxnLst/>
              <a:rect l="l" t="t" r="r" b="b"/>
              <a:pathLst>
                <a:path w="820" h="851" extrusionOk="0">
                  <a:moveTo>
                    <a:pt x="189" y="0"/>
                  </a:moveTo>
                  <a:cubicBezTo>
                    <a:pt x="63" y="0"/>
                    <a:pt x="0" y="95"/>
                    <a:pt x="0" y="221"/>
                  </a:cubicBezTo>
                  <a:lnTo>
                    <a:pt x="0" y="630"/>
                  </a:lnTo>
                  <a:cubicBezTo>
                    <a:pt x="0" y="756"/>
                    <a:pt x="95" y="851"/>
                    <a:pt x="189" y="851"/>
                  </a:cubicBezTo>
                  <a:lnTo>
                    <a:pt x="630" y="851"/>
                  </a:lnTo>
                  <a:cubicBezTo>
                    <a:pt x="725" y="851"/>
                    <a:pt x="820" y="756"/>
                    <a:pt x="820" y="630"/>
                  </a:cubicBezTo>
                  <a:lnTo>
                    <a:pt x="820" y="221"/>
                  </a:lnTo>
                  <a:cubicBezTo>
                    <a:pt x="820" y="95"/>
                    <a:pt x="725" y="0"/>
                    <a:pt x="6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804;p60">
              <a:extLst>
                <a:ext uri="{FF2B5EF4-FFF2-40B4-BE49-F238E27FC236}">
                  <a16:creationId xmlns:a16="http://schemas.microsoft.com/office/drawing/2014/main" id="{CD8DDAD7-CCE3-41C4-8B64-851198E721CA}"/>
                </a:ext>
              </a:extLst>
            </p:cNvPr>
            <p:cNvSpPr/>
            <p:nvPr/>
          </p:nvSpPr>
          <p:spPr>
            <a:xfrm>
              <a:off x="-58954200" y="2034825"/>
              <a:ext cx="21300" cy="21275"/>
            </a:xfrm>
            <a:custGeom>
              <a:avLst/>
              <a:gdLst/>
              <a:ahLst/>
              <a:cxnLst/>
              <a:rect l="l" t="t" r="r" b="b"/>
              <a:pathLst>
                <a:path w="852" h="851" extrusionOk="0">
                  <a:moveTo>
                    <a:pt x="221" y="0"/>
                  </a:moveTo>
                  <a:cubicBezTo>
                    <a:pt x="95" y="0"/>
                    <a:pt x="1" y="95"/>
                    <a:pt x="1" y="221"/>
                  </a:cubicBezTo>
                  <a:lnTo>
                    <a:pt x="1" y="630"/>
                  </a:lnTo>
                  <a:cubicBezTo>
                    <a:pt x="1" y="756"/>
                    <a:pt x="127" y="851"/>
                    <a:pt x="221" y="851"/>
                  </a:cubicBezTo>
                  <a:lnTo>
                    <a:pt x="631" y="851"/>
                  </a:lnTo>
                  <a:cubicBezTo>
                    <a:pt x="757" y="851"/>
                    <a:pt x="851" y="756"/>
                    <a:pt x="851" y="630"/>
                  </a:cubicBezTo>
                  <a:lnTo>
                    <a:pt x="851" y="221"/>
                  </a:lnTo>
                  <a:cubicBezTo>
                    <a:pt x="851" y="95"/>
                    <a:pt x="757" y="0"/>
                    <a:pt x="6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4805;p60">
              <a:extLst>
                <a:ext uri="{FF2B5EF4-FFF2-40B4-BE49-F238E27FC236}">
                  <a16:creationId xmlns:a16="http://schemas.microsoft.com/office/drawing/2014/main" id="{F51A850F-7D43-47B5-A5D2-6B04B0A0003D}"/>
                </a:ext>
              </a:extLst>
            </p:cNvPr>
            <p:cNvSpPr/>
            <p:nvPr/>
          </p:nvSpPr>
          <p:spPr>
            <a:xfrm>
              <a:off x="-58891975" y="2034825"/>
              <a:ext cx="21300" cy="21275"/>
            </a:xfrm>
            <a:custGeom>
              <a:avLst/>
              <a:gdLst/>
              <a:ahLst/>
              <a:cxnLst/>
              <a:rect l="l" t="t" r="r" b="b"/>
              <a:pathLst>
                <a:path w="852" h="851" extrusionOk="0">
                  <a:moveTo>
                    <a:pt x="190" y="0"/>
                  </a:moveTo>
                  <a:cubicBezTo>
                    <a:pt x="95" y="0"/>
                    <a:pt x="1" y="95"/>
                    <a:pt x="1" y="221"/>
                  </a:cubicBezTo>
                  <a:lnTo>
                    <a:pt x="1" y="630"/>
                  </a:lnTo>
                  <a:cubicBezTo>
                    <a:pt x="1" y="756"/>
                    <a:pt x="127" y="851"/>
                    <a:pt x="190" y="851"/>
                  </a:cubicBezTo>
                  <a:lnTo>
                    <a:pt x="631" y="851"/>
                  </a:lnTo>
                  <a:cubicBezTo>
                    <a:pt x="757" y="851"/>
                    <a:pt x="851" y="756"/>
                    <a:pt x="851" y="630"/>
                  </a:cubicBezTo>
                  <a:lnTo>
                    <a:pt x="851" y="221"/>
                  </a:lnTo>
                  <a:cubicBezTo>
                    <a:pt x="851" y="95"/>
                    <a:pt x="757" y="0"/>
                    <a:pt x="6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4806;p60">
              <a:extLst>
                <a:ext uri="{FF2B5EF4-FFF2-40B4-BE49-F238E27FC236}">
                  <a16:creationId xmlns:a16="http://schemas.microsoft.com/office/drawing/2014/main" id="{CD3EAAA4-534A-4B2D-A0FB-66177719E058}"/>
                </a:ext>
              </a:extLst>
            </p:cNvPr>
            <p:cNvSpPr/>
            <p:nvPr/>
          </p:nvSpPr>
          <p:spPr>
            <a:xfrm>
              <a:off x="-59015625" y="20765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807;p60">
              <a:extLst>
                <a:ext uri="{FF2B5EF4-FFF2-40B4-BE49-F238E27FC236}">
                  <a16:creationId xmlns:a16="http://schemas.microsoft.com/office/drawing/2014/main" id="{E58B1ED5-ABFB-40D6-9B5F-F090E8C5210A}"/>
                </a:ext>
              </a:extLst>
            </p:cNvPr>
            <p:cNvSpPr/>
            <p:nvPr/>
          </p:nvSpPr>
          <p:spPr>
            <a:xfrm>
              <a:off x="-58954200" y="20765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4808;p60">
              <a:extLst>
                <a:ext uri="{FF2B5EF4-FFF2-40B4-BE49-F238E27FC236}">
                  <a16:creationId xmlns:a16="http://schemas.microsoft.com/office/drawing/2014/main" id="{11213449-3675-4E40-BE7C-9AE177020F1C}"/>
                </a:ext>
              </a:extLst>
            </p:cNvPr>
            <p:cNvSpPr/>
            <p:nvPr/>
          </p:nvSpPr>
          <p:spPr>
            <a:xfrm>
              <a:off x="-58891975" y="20765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809;p60">
              <a:extLst>
                <a:ext uri="{FF2B5EF4-FFF2-40B4-BE49-F238E27FC236}">
                  <a16:creationId xmlns:a16="http://schemas.microsoft.com/office/drawing/2014/main" id="{5B42BE5E-8032-437C-8D22-401119313BE0}"/>
                </a:ext>
              </a:extLst>
            </p:cNvPr>
            <p:cNvSpPr/>
            <p:nvPr/>
          </p:nvSpPr>
          <p:spPr>
            <a:xfrm>
              <a:off x="-59100700" y="1911950"/>
              <a:ext cx="315875" cy="319000"/>
            </a:xfrm>
            <a:custGeom>
              <a:avLst/>
              <a:gdLst/>
              <a:ahLst/>
              <a:cxnLst/>
              <a:rect l="l" t="t" r="r" b="b"/>
              <a:pathLst>
                <a:path w="12635" h="12760" extrusionOk="0">
                  <a:moveTo>
                    <a:pt x="9169" y="788"/>
                  </a:moveTo>
                  <a:lnTo>
                    <a:pt x="9169" y="1607"/>
                  </a:lnTo>
                  <a:lnTo>
                    <a:pt x="3403" y="1607"/>
                  </a:lnTo>
                  <a:lnTo>
                    <a:pt x="3403" y="788"/>
                  </a:lnTo>
                  <a:close/>
                  <a:moveTo>
                    <a:pt x="1734" y="9074"/>
                  </a:moveTo>
                  <a:lnTo>
                    <a:pt x="1734" y="11815"/>
                  </a:lnTo>
                  <a:lnTo>
                    <a:pt x="788" y="11815"/>
                  </a:lnTo>
                  <a:lnTo>
                    <a:pt x="788" y="9074"/>
                  </a:lnTo>
                  <a:close/>
                  <a:moveTo>
                    <a:pt x="5861" y="9074"/>
                  </a:moveTo>
                  <a:lnTo>
                    <a:pt x="5861" y="11815"/>
                  </a:lnTo>
                  <a:lnTo>
                    <a:pt x="4223" y="11815"/>
                  </a:lnTo>
                  <a:lnTo>
                    <a:pt x="4223" y="9074"/>
                  </a:lnTo>
                  <a:close/>
                  <a:moveTo>
                    <a:pt x="8350" y="9074"/>
                  </a:moveTo>
                  <a:lnTo>
                    <a:pt x="8350" y="11815"/>
                  </a:lnTo>
                  <a:lnTo>
                    <a:pt x="6711" y="11815"/>
                  </a:lnTo>
                  <a:lnTo>
                    <a:pt x="6711" y="9074"/>
                  </a:lnTo>
                  <a:close/>
                  <a:moveTo>
                    <a:pt x="10051" y="2458"/>
                  </a:moveTo>
                  <a:lnTo>
                    <a:pt x="10051" y="11815"/>
                  </a:lnTo>
                  <a:lnTo>
                    <a:pt x="9169" y="11815"/>
                  </a:lnTo>
                  <a:lnTo>
                    <a:pt x="9169" y="8664"/>
                  </a:lnTo>
                  <a:cubicBezTo>
                    <a:pt x="9169" y="8444"/>
                    <a:pt x="8980" y="8223"/>
                    <a:pt x="8791" y="8223"/>
                  </a:cubicBezTo>
                  <a:lnTo>
                    <a:pt x="3813" y="8223"/>
                  </a:lnTo>
                  <a:cubicBezTo>
                    <a:pt x="3592" y="8223"/>
                    <a:pt x="3435" y="8444"/>
                    <a:pt x="3435" y="8664"/>
                  </a:cubicBezTo>
                  <a:lnTo>
                    <a:pt x="3435" y="11815"/>
                  </a:lnTo>
                  <a:lnTo>
                    <a:pt x="2616" y="11815"/>
                  </a:lnTo>
                  <a:lnTo>
                    <a:pt x="2616" y="2458"/>
                  </a:lnTo>
                  <a:close/>
                  <a:moveTo>
                    <a:pt x="11815" y="9074"/>
                  </a:moveTo>
                  <a:lnTo>
                    <a:pt x="11815" y="11815"/>
                  </a:lnTo>
                  <a:lnTo>
                    <a:pt x="10839" y="11815"/>
                  </a:lnTo>
                  <a:lnTo>
                    <a:pt x="10839" y="9074"/>
                  </a:lnTo>
                  <a:close/>
                  <a:moveTo>
                    <a:pt x="2994" y="0"/>
                  </a:moveTo>
                  <a:cubicBezTo>
                    <a:pt x="2773" y="0"/>
                    <a:pt x="2616" y="190"/>
                    <a:pt x="2616" y="410"/>
                  </a:cubicBezTo>
                  <a:lnTo>
                    <a:pt x="2616" y="1670"/>
                  </a:lnTo>
                  <a:lnTo>
                    <a:pt x="2206" y="1670"/>
                  </a:lnTo>
                  <a:cubicBezTo>
                    <a:pt x="1986" y="1670"/>
                    <a:pt x="1765" y="1859"/>
                    <a:pt x="1765" y="2080"/>
                  </a:cubicBezTo>
                  <a:lnTo>
                    <a:pt x="1765" y="8318"/>
                  </a:lnTo>
                  <a:lnTo>
                    <a:pt x="410" y="8318"/>
                  </a:lnTo>
                  <a:cubicBezTo>
                    <a:pt x="158" y="8318"/>
                    <a:pt x="1" y="8507"/>
                    <a:pt x="1" y="8727"/>
                  </a:cubicBezTo>
                  <a:lnTo>
                    <a:pt x="1" y="12319"/>
                  </a:lnTo>
                  <a:cubicBezTo>
                    <a:pt x="1" y="12571"/>
                    <a:pt x="190" y="12760"/>
                    <a:pt x="410" y="12760"/>
                  </a:cubicBezTo>
                  <a:lnTo>
                    <a:pt x="12256" y="12760"/>
                  </a:lnTo>
                  <a:cubicBezTo>
                    <a:pt x="12477" y="12760"/>
                    <a:pt x="12634" y="12571"/>
                    <a:pt x="12634" y="12319"/>
                  </a:cubicBezTo>
                  <a:lnTo>
                    <a:pt x="12634" y="8664"/>
                  </a:lnTo>
                  <a:cubicBezTo>
                    <a:pt x="12634" y="8444"/>
                    <a:pt x="12445" y="8223"/>
                    <a:pt x="12225" y="8223"/>
                  </a:cubicBezTo>
                  <a:lnTo>
                    <a:pt x="10839" y="8223"/>
                  </a:lnTo>
                  <a:lnTo>
                    <a:pt x="10839" y="2017"/>
                  </a:lnTo>
                  <a:cubicBezTo>
                    <a:pt x="10839" y="1765"/>
                    <a:pt x="10650" y="1576"/>
                    <a:pt x="10429" y="1576"/>
                  </a:cubicBezTo>
                  <a:lnTo>
                    <a:pt x="10019" y="1576"/>
                  </a:lnTo>
                  <a:lnTo>
                    <a:pt x="10019" y="410"/>
                  </a:lnTo>
                  <a:cubicBezTo>
                    <a:pt x="10019" y="158"/>
                    <a:pt x="9799" y="0"/>
                    <a:pt x="961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aphicFrame>
        <p:nvGraphicFramePr>
          <p:cNvPr id="2" name="Tabla 3">
            <a:extLst>
              <a:ext uri="{FF2B5EF4-FFF2-40B4-BE49-F238E27FC236}">
                <a16:creationId xmlns:a16="http://schemas.microsoft.com/office/drawing/2014/main" id="{CA68566E-C9AF-4BE0-BF37-094EA18AB1B6}"/>
              </a:ext>
            </a:extLst>
          </p:cNvPr>
          <p:cNvGraphicFramePr>
            <a:graphicFrameLocks noGrp="1"/>
          </p:cNvGraphicFramePr>
          <p:nvPr/>
        </p:nvGraphicFramePr>
        <p:xfrm>
          <a:off x="2785377" y="1699544"/>
          <a:ext cx="8900895" cy="4145280"/>
        </p:xfrm>
        <a:graphic>
          <a:graphicData uri="http://schemas.openxmlformats.org/drawingml/2006/table">
            <a:tbl>
              <a:tblPr firstRow="1" bandRow="1">
                <a:tableStyleId>{5C22544A-7EE6-4342-B048-85BDC9FD1C3A}</a:tableStyleId>
              </a:tblPr>
              <a:tblGrid>
                <a:gridCol w="1638318">
                  <a:extLst>
                    <a:ext uri="{9D8B030D-6E8A-4147-A177-3AD203B41FA5}">
                      <a16:colId xmlns:a16="http://schemas.microsoft.com/office/drawing/2014/main" val="2488385385"/>
                    </a:ext>
                  </a:extLst>
                </a:gridCol>
                <a:gridCol w="2444350">
                  <a:extLst>
                    <a:ext uri="{9D8B030D-6E8A-4147-A177-3AD203B41FA5}">
                      <a16:colId xmlns:a16="http://schemas.microsoft.com/office/drawing/2014/main" val="3339477266"/>
                    </a:ext>
                  </a:extLst>
                </a:gridCol>
                <a:gridCol w="2593002">
                  <a:extLst>
                    <a:ext uri="{9D8B030D-6E8A-4147-A177-3AD203B41FA5}">
                      <a16:colId xmlns:a16="http://schemas.microsoft.com/office/drawing/2014/main" val="2083287178"/>
                    </a:ext>
                  </a:extLst>
                </a:gridCol>
                <a:gridCol w="2225225">
                  <a:extLst>
                    <a:ext uri="{9D8B030D-6E8A-4147-A177-3AD203B41FA5}">
                      <a16:colId xmlns:a16="http://schemas.microsoft.com/office/drawing/2014/main" val="3252995271"/>
                    </a:ext>
                  </a:extLst>
                </a:gridCol>
              </a:tblGrid>
              <a:tr h="313919">
                <a:tc>
                  <a:txBody>
                    <a:bodyPr/>
                    <a:lstStyle/>
                    <a:p>
                      <a:pPr algn="ctr"/>
                      <a:r>
                        <a:rPr lang="es-ES" sz="1600" dirty="0">
                          <a:latin typeface="Lato Bold"/>
                        </a:rPr>
                        <a:t>Personal –Rol</a:t>
                      </a:r>
                      <a:endParaRPr lang="es-CO" sz="1600" dirty="0">
                        <a:latin typeface="Lato Bold"/>
                      </a:endParaRPr>
                    </a:p>
                  </a:txBody>
                  <a:tcPr/>
                </a:tc>
                <a:tc>
                  <a:txBody>
                    <a:bodyPr/>
                    <a:lstStyle/>
                    <a:p>
                      <a:pPr algn="ctr"/>
                      <a:r>
                        <a:rPr lang="es-ES" sz="1600" dirty="0">
                          <a:latin typeface="Lato Bold"/>
                        </a:rPr>
                        <a:t>Cantidad</a:t>
                      </a:r>
                      <a:endParaRPr lang="es-CO" sz="1600" dirty="0">
                        <a:latin typeface="Lato Bold"/>
                      </a:endParaRPr>
                    </a:p>
                  </a:txBody>
                  <a:tcPr/>
                </a:tc>
                <a:tc>
                  <a:txBody>
                    <a:bodyPr/>
                    <a:lstStyle/>
                    <a:p>
                      <a:pPr algn="ctr"/>
                      <a:r>
                        <a:rPr lang="es-ES" sz="1600" dirty="0">
                          <a:latin typeface="Lato Bold"/>
                        </a:rPr>
                        <a:t>Actividad</a:t>
                      </a:r>
                      <a:endParaRPr lang="es-CO" sz="1600" dirty="0">
                        <a:latin typeface="Lato Bold"/>
                      </a:endParaRPr>
                    </a:p>
                  </a:txBody>
                  <a:tcPr/>
                </a:tc>
                <a:tc>
                  <a:txBody>
                    <a:bodyPr/>
                    <a:lstStyle/>
                    <a:p>
                      <a:pPr algn="ctr"/>
                      <a:r>
                        <a:rPr lang="es-ES" sz="1600" dirty="0">
                          <a:latin typeface="Lato Bold"/>
                        </a:rPr>
                        <a:t>Tiempo Estimado</a:t>
                      </a:r>
                      <a:endParaRPr lang="es-CO" sz="1600" dirty="0">
                        <a:latin typeface="Lato Bold"/>
                      </a:endParaRPr>
                    </a:p>
                  </a:txBody>
                  <a:tcPr/>
                </a:tc>
                <a:extLst>
                  <a:ext uri="{0D108BD9-81ED-4DB2-BD59-A6C34878D82A}">
                    <a16:rowId xmlns:a16="http://schemas.microsoft.com/office/drawing/2014/main" val="3453827215"/>
                  </a:ext>
                </a:extLst>
              </a:tr>
              <a:tr h="1284214">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O" sz="1400" b="1" kern="1200" dirty="0">
                          <a:solidFill>
                            <a:schemeClr val="dk1"/>
                          </a:solidFill>
                          <a:latin typeface="Lato Bold"/>
                          <a:ea typeface="Times New Roman" panose="02020603050405020304" pitchFamily="18" charset="0"/>
                          <a:cs typeface="+mn-cs"/>
                        </a:rPr>
                        <a:t>Coordinadores líderes de proceso</a:t>
                      </a:r>
                      <a:endParaRPr lang="es-CO" sz="1400" dirty="0">
                        <a:latin typeface="Lato Bold"/>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O" sz="1400" b="0" i="0" kern="1200" dirty="0">
                          <a:solidFill>
                            <a:schemeClr val="dk1"/>
                          </a:solidFill>
                          <a:effectLst/>
                          <a:latin typeface="Lato Bold"/>
                          <a:ea typeface="+mn-ea"/>
                          <a:cs typeface="+mn-cs"/>
                        </a:rPr>
                        <a:t>dos (2) abogados; 1 para el grupo de abogados, 1 para el grupo de técnicos</a:t>
                      </a:r>
                    </a:p>
                    <a:p>
                      <a:pPr algn="ctr"/>
                      <a:endParaRPr lang="es-CO" sz="1400" dirty="0">
                        <a:latin typeface="Lato Bold"/>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400" b="0" i="0" kern="1200" dirty="0">
                          <a:solidFill>
                            <a:schemeClr val="dk1"/>
                          </a:solidFill>
                          <a:effectLst/>
                          <a:latin typeface="Lato Bold"/>
                          <a:ea typeface="+mn-ea"/>
                          <a:cs typeface="+mn-cs"/>
                        </a:rPr>
                        <a:t>Enlace entre contratista y SAE:</a:t>
                      </a:r>
                      <a:br>
                        <a:rPr lang="es-ES" sz="1400" b="0" i="0" kern="1200" dirty="0">
                          <a:solidFill>
                            <a:schemeClr val="dk1"/>
                          </a:solidFill>
                          <a:effectLst/>
                          <a:latin typeface="Lato Bold"/>
                          <a:ea typeface="+mn-ea"/>
                          <a:cs typeface="+mn-cs"/>
                        </a:rPr>
                      </a:br>
                      <a:r>
                        <a:rPr lang="es-ES" sz="1400" b="0" i="0" kern="1200" dirty="0">
                          <a:solidFill>
                            <a:schemeClr val="dk1"/>
                          </a:solidFill>
                          <a:effectLst/>
                          <a:latin typeface="Lato Bold"/>
                          <a:ea typeface="+mn-ea"/>
                          <a:cs typeface="+mn-cs"/>
                        </a:rPr>
                        <a:t>- Atender y liderar el grupo de 30 abogados.</a:t>
                      </a:r>
                      <a:br>
                        <a:rPr lang="es-ES" sz="1400" b="0" i="0" kern="1200" dirty="0">
                          <a:solidFill>
                            <a:schemeClr val="dk1"/>
                          </a:solidFill>
                          <a:effectLst/>
                          <a:latin typeface="Lato Bold"/>
                          <a:ea typeface="+mn-ea"/>
                          <a:cs typeface="+mn-cs"/>
                        </a:rPr>
                      </a:br>
                      <a:r>
                        <a:rPr lang="es-ES" sz="1400" b="0" i="0" kern="1200" dirty="0">
                          <a:solidFill>
                            <a:schemeClr val="dk1"/>
                          </a:solidFill>
                          <a:effectLst/>
                          <a:latin typeface="Lato Bold"/>
                          <a:ea typeface="+mn-ea"/>
                          <a:cs typeface="+mn-cs"/>
                        </a:rPr>
                        <a:t>- Atender y liderar el grupo de 30 técnicos.</a:t>
                      </a:r>
                    </a:p>
                    <a:p>
                      <a:pPr algn="ctr"/>
                      <a:endParaRPr lang="es-CO" sz="1400" dirty="0">
                        <a:latin typeface="Lato Bold"/>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400" b="0" i="0" kern="1200" dirty="0">
                          <a:solidFill>
                            <a:schemeClr val="dk1"/>
                          </a:solidFill>
                          <a:effectLst/>
                          <a:latin typeface="Lato Bold"/>
                          <a:ea typeface="+mn-ea"/>
                          <a:cs typeface="+mn-cs"/>
                        </a:rPr>
                        <a:t>Durante todo el proceso. </a:t>
                      </a:r>
                    </a:p>
                    <a:p>
                      <a:pPr algn="ctr"/>
                      <a:endParaRPr lang="es-CO" sz="1400" dirty="0">
                        <a:latin typeface="Lato Bold"/>
                      </a:endParaRPr>
                    </a:p>
                  </a:txBody>
                  <a:tcPr/>
                </a:tc>
                <a:extLst>
                  <a:ext uri="{0D108BD9-81ED-4DB2-BD59-A6C34878D82A}">
                    <a16:rowId xmlns:a16="http://schemas.microsoft.com/office/drawing/2014/main" val="3699393627"/>
                  </a:ext>
                </a:extLst>
              </a:tr>
              <a:tr h="2283046">
                <a:tc>
                  <a:txBody>
                    <a:bodyPr/>
                    <a:lstStyle/>
                    <a:p>
                      <a:pPr algn="ctr"/>
                      <a:r>
                        <a:rPr lang="es-ES" sz="1400" b="1" kern="1200" dirty="0">
                          <a:solidFill>
                            <a:schemeClr val="dk1"/>
                          </a:solidFill>
                          <a:latin typeface="Lato Bold"/>
                          <a:ea typeface="+mn-ea"/>
                          <a:cs typeface="+mn-cs"/>
                        </a:rPr>
                        <a:t>Líderes de nodo</a:t>
                      </a:r>
                      <a:endParaRPr lang="es-CO" sz="1400" dirty="0">
                        <a:latin typeface="Lato Bold"/>
                      </a:endParaRPr>
                    </a:p>
                  </a:txBody>
                  <a:tcPr/>
                </a:tc>
                <a:tc>
                  <a:txBody>
                    <a:bodyPr/>
                    <a:lstStyle/>
                    <a:p>
                      <a:pPr algn="ctr"/>
                      <a:r>
                        <a:rPr lang="es-ES" sz="1400" dirty="0">
                          <a:latin typeface="Lato Bold"/>
                        </a:rPr>
                        <a:t>Cuatro (4) líderes-abogados; 1 por cada siete abogados</a:t>
                      </a:r>
                      <a:endParaRPr lang="es-CO" sz="1400" dirty="0">
                        <a:latin typeface="Lato Bold"/>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400" dirty="0">
                          <a:latin typeface="Lato Bold"/>
                        </a:rPr>
                        <a:t>Estos líderes se encargarán de realizar la validación de calidad de fondo y forma y como resultado de esta autorizar o rechazar los actos administrativos elaborados, así como las comunicaciones, y despejar de manera primaria las inquietudes que se generen.</a:t>
                      </a:r>
                    </a:p>
                    <a:p>
                      <a:pPr algn="ctr"/>
                      <a:endParaRPr lang="es-CO" sz="1400" dirty="0">
                        <a:latin typeface="Lato Bold"/>
                      </a:endParaRPr>
                    </a:p>
                  </a:txBody>
                  <a:tcPr/>
                </a:tc>
                <a:tc>
                  <a:txBody>
                    <a:bodyPr/>
                    <a:lstStyle/>
                    <a:p>
                      <a:pPr algn="ctr"/>
                      <a:r>
                        <a:rPr lang="es-CO" sz="1400" kern="1200" dirty="0">
                          <a:solidFill>
                            <a:schemeClr val="dk1"/>
                          </a:solidFill>
                          <a:effectLst/>
                          <a:latin typeface="Lato Bold"/>
                          <a:ea typeface="+mn-ea"/>
                          <a:cs typeface="+mn-cs"/>
                        </a:rPr>
                        <a:t>Periodo de elaboración Actos Administrativos. </a:t>
                      </a:r>
                    </a:p>
                    <a:p>
                      <a:pPr algn="ctr"/>
                      <a:endParaRPr lang="es-CO" sz="1400" kern="1200" dirty="0">
                        <a:solidFill>
                          <a:schemeClr val="dk1"/>
                        </a:solidFill>
                        <a:effectLst/>
                        <a:latin typeface="Lato Bold"/>
                        <a:ea typeface="+mn-ea"/>
                        <a:cs typeface="+mn-cs"/>
                      </a:endParaRPr>
                    </a:p>
                    <a:p>
                      <a:pPr algn="ctr"/>
                      <a:r>
                        <a:rPr lang="es-CO" sz="1400" kern="1200" dirty="0">
                          <a:solidFill>
                            <a:schemeClr val="dk1"/>
                          </a:solidFill>
                          <a:effectLst/>
                          <a:latin typeface="Lato Bold"/>
                          <a:ea typeface="+mn-ea"/>
                          <a:cs typeface="+mn-cs"/>
                        </a:rPr>
                        <a:t>La validación  se hace sobre un 30% de la producción diaria entregada. </a:t>
                      </a:r>
                    </a:p>
                    <a:p>
                      <a:pPr algn="ctr"/>
                      <a:r>
                        <a:rPr lang="es-CO" sz="1400" kern="1200" dirty="0">
                          <a:solidFill>
                            <a:schemeClr val="dk1"/>
                          </a:solidFill>
                          <a:effectLst/>
                          <a:latin typeface="Lato Bold"/>
                          <a:ea typeface="+mn-ea"/>
                          <a:cs typeface="+mn-cs"/>
                        </a:rPr>
                        <a:t>Confiabilidad del 98%</a:t>
                      </a:r>
                      <a:endParaRPr lang="es-CO" sz="1400" dirty="0">
                        <a:latin typeface="Lato Bold"/>
                      </a:endParaRPr>
                    </a:p>
                  </a:txBody>
                  <a:tcPr/>
                </a:tc>
                <a:extLst>
                  <a:ext uri="{0D108BD9-81ED-4DB2-BD59-A6C34878D82A}">
                    <a16:rowId xmlns:a16="http://schemas.microsoft.com/office/drawing/2014/main" val="1571714238"/>
                  </a:ext>
                </a:extLst>
              </a:tr>
            </a:tbl>
          </a:graphicData>
        </a:graphic>
      </p:graphicFrame>
      <p:sp>
        <p:nvSpPr>
          <p:cNvPr id="19" name="Rectángulo 18">
            <a:extLst>
              <a:ext uri="{FF2B5EF4-FFF2-40B4-BE49-F238E27FC236}">
                <a16:creationId xmlns:a16="http://schemas.microsoft.com/office/drawing/2014/main" id="{DF8CDA99-81A0-421D-A1F4-A9BADB029F7D}"/>
              </a:ext>
            </a:extLst>
          </p:cNvPr>
          <p:cNvSpPr/>
          <p:nvPr/>
        </p:nvSpPr>
        <p:spPr>
          <a:xfrm>
            <a:off x="0" y="6554311"/>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r" defTabSz="914400">
              <a:defRPr/>
            </a:pPr>
            <a:endParaRPr lang="es-ES" dirty="0">
              <a:solidFill>
                <a:srgbClr val="A9A8A9"/>
              </a:solidFill>
            </a:endParaRPr>
          </a:p>
        </p:txBody>
      </p:sp>
      <p:sp>
        <p:nvSpPr>
          <p:cNvPr id="20" name="CuadroTexto 19">
            <a:extLst>
              <a:ext uri="{FF2B5EF4-FFF2-40B4-BE49-F238E27FC236}">
                <a16:creationId xmlns:a16="http://schemas.microsoft.com/office/drawing/2014/main" id="{06E47BFC-DAFD-47A0-9707-470CDF7473BF}"/>
              </a:ext>
            </a:extLst>
          </p:cNvPr>
          <p:cNvSpPr txBox="1"/>
          <p:nvPr/>
        </p:nvSpPr>
        <p:spPr>
          <a:xfrm>
            <a:off x="3870791" y="681570"/>
            <a:ext cx="7460315" cy="830997"/>
          </a:xfrm>
          <a:prstGeom prst="rect">
            <a:avLst/>
          </a:prstGeom>
          <a:noFill/>
        </p:spPr>
        <p:txBody>
          <a:bodyPr wrap="square" rtlCol="0">
            <a:spAutoFit/>
          </a:bodyPr>
          <a:lstStyle/>
          <a:p>
            <a:pPr lvl="0" algn="ctr" defTabSz="457200">
              <a:defRPr/>
            </a:pPr>
            <a:r>
              <a:rPr lang="es-CO" altLang="es-CO" sz="2400" b="1" dirty="0">
                <a:solidFill>
                  <a:srgbClr val="000A8B"/>
                </a:solidFill>
                <a:effectLst>
                  <a:outerShdw blurRad="38100" dist="38100" dir="2700000" algn="tl">
                    <a:srgbClr val="000000">
                      <a:alpha val="43137"/>
                    </a:srgbClr>
                  </a:outerShdw>
                </a:effectLst>
                <a:latin typeface="Lato Bold"/>
              </a:rPr>
              <a:t>CONTRATACIÓN TRANSFERENCIA DE INMUEBLES  </a:t>
            </a:r>
          </a:p>
          <a:p>
            <a:pPr lvl="0" algn="ctr" defTabSz="457200">
              <a:defRPr/>
            </a:pPr>
            <a:r>
              <a:rPr lang="es-CO" altLang="es-CO" sz="2400" b="1" dirty="0">
                <a:solidFill>
                  <a:srgbClr val="000A8B"/>
                </a:solidFill>
                <a:effectLst>
                  <a:outerShdw blurRad="38100" dist="38100" dir="2700000" algn="tl">
                    <a:srgbClr val="000000">
                      <a:alpha val="43137"/>
                    </a:srgbClr>
                  </a:outerShdw>
                </a:effectLst>
                <a:latin typeface="Lato Bold"/>
              </a:rPr>
              <a:t>VENTA MASIVA</a:t>
            </a:r>
            <a:endParaRPr lang="es-CO" sz="2400" b="1" dirty="0">
              <a:solidFill>
                <a:srgbClr val="000A8B"/>
              </a:solidFill>
              <a:effectLst>
                <a:outerShdw blurRad="38100" dist="38100" dir="2700000" algn="tl">
                  <a:srgbClr val="000000">
                    <a:alpha val="43137"/>
                  </a:srgbClr>
                </a:outerShdw>
              </a:effectLst>
              <a:latin typeface="Lato Bold"/>
            </a:endParaRPr>
          </a:p>
        </p:txBody>
      </p:sp>
      <p:pic>
        <p:nvPicPr>
          <p:cNvPr id="21" name="Imagen 20">
            <a:extLst>
              <a:ext uri="{FF2B5EF4-FFF2-40B4-BE49-F238E27FC236}">
                <a16:creationId xmlns:a16="http://schemas.microsoft.com/office/drawing/2014/main" id="{353338BA-4342-46AA-B9D8-4CAEC47998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380253" cy="599932"/>
          </a:xfrm>
          <a:prstGeom prst="rect">
            <a:avLst/>
          </a:prstGeom>
        </p:spPr>
      </p:pic>
      <p:pic>
        <p:nvPicPr>
          <p:cNvPr id="22" name="Imagen 21">
            <a:extLst>
              <a:ext uri="{FF2B5EF4-FFF2-40B4-BE49-F238E27FC236}">
                <a16:creationId xmlns:a16="http://schemas.microsoft.com/office/drawing/2014/main" id="{83B81B1D-A896-4244-AFB8-2BDF2C3CA4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8916" y="-4208"/>
            <a:ext cx="2903084" cy="498801"/>
          </a:xfrm>
          <a:prstGeom prst="rect">
            <a:avLst/>
          </a:prstGeom>
        </p:spPr>
      </p:pic>
      <p:sp>
        <p:nvSpPr>
          <p:cNvPr id="23" name="Freeform 1">
            <a:extLst>
              <a:ext uri="{FF2B5EF4-FFF2-40B4-BE49-F238E27FC236}">
                <a16:creationId xmlns:a16="http://schemas.microsoft.com/office/drawing/2014/main" id="{B7E694EF-B378-4CCF-AB64-8CFCE3CF6F60}"/>
              </a:ext>
            </a:extLst>
          </p:cNvPr>
          <p:cNvSpPr/>
          <p:nvPr/>
        </p:nvSpPr>
        <p:spPr>
          <a:xfrm flipH="1">
            <a:off x="2495860" y="124363"/>
            <a:ext cx="1278929" cy="6361686"/>
          </a:xfrm>
          <a:custGeom>
            <a:avLst/>
            <a:gdLst>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0" fmla="*/ 624840 w 1417320"/>
              <a:gd name="connsiteY0" fmla="*/ 800100 h 3912161"/>
              <a:gd name="connsiteX1" fmla="*/ 624840 w 1417320"/>
              <a:gd name="connsiteY1" fmla="*/ 617220 h 3912161"/>
              <a:gd name="connsiteX2" fmla="*/ 800100 w 1417320"/>
              <a:gd name="connsiteY2" fmla="*/ 617220 h 3912161"/>
              <a:gd name="connsiteX3" fmla="*/ 800100 w 1417320"/>
              <a:gd name="connsiteY3" fmla="*/ 876300 h 3912161"/>
              <a:gd name="connsiteX4" fmla="*/ 449580 w 1417320"/>
              <a:gd name="connsiteY4" fmla="*/ 876300 h 3912161"/>
              <a:gd name="connsiteX5" fmla="*/ 449580 w 1417320"/>
              <a:gd name="connsiteY5" fmla="*/ 571500 h 3912161"/>
              <a:gd name="connsiteX6" fmla="*/ 266700 w 1417320"/>
              <a:gd name="connsiteY6" fmla="*/ 571500 h 3912161"/>
              <a:gd name="connsiteX7" fmla="*/ 723900 w 1417320"/>
              <a:gd name="connsiteY7" fmla="*/ 114300 h 3912161"/>
              <a:gd name="connsiteX8" fmla="*/ 1165860 w 1417320"/>
              <a:gd name="connsiteY8" fmla="*/ 556260 h 3912161"/>
              <a:gd name="connsiteX9" fmla="*/ 1013460 w 1417320"/>
              <a:gd name="connsiteY9" fmla="*/ 556260 h 3912161"/>
              <a:gd name="connsiteX10" fmla="*/ 1013460 w 1417320"/>
              <a:gd name="connsiteY10" fmla="*/ 960120 h 3912161"/>
              <a:gd name="connsiteX11" fmla="*/ 0 w 1417320"/>
              <a:gd name="connsiteY11" fmla="*/ 960120 h 3912161"/>
              <a:gd name="connsiteX12" fmla="*/ 0 w 1417320"/>
              <a:gd name="connsiteY12" fmla="*/ 0 h 3912161"/>
              <a:gd name="connsiteX13" fmla="*/ 1417320 w 1417320"/>
              <a:gd name="connsiteY13" fmla="*/ 0 h 3912161"/>
              <a:gd name="connsiteX14" fmla="*/ 1417320 w 1417320"/>
              <a:gd name="connsiteY14" fmla="*/ 1074420 h 3912161"/>
              <a:gd name="connsiteX15" fmla="*/ 746760 w 1417320"/>
              <a:gd name="connsiteY15" fmla="*/ 1074420 h 3912161"/>
              <a:gd name="connsiteX16" fmla="*/ 746760 w 1417320"/>
              <a:gd name="connsiteY16" fmla="*/ 3855720 h 3912161"/>
              <a:gd name="connsiteX17" fmla="*/ 1132014 w 1417320"/>
              <a:gd name="connsiteY17" fmla="*/ 3912161 h 3912161"/>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0" fmla="*/ 624840 w 2109415"/>
              <a:gd name="connsiteY0" fmla="*/ 800100 h 3855720"/>
              <a:gd name="connsiteX1" fmla="*/ 624840 w 2109415"/>
              <a:gd name="connsiteY1" fmla="*/ 617220 h 3855720"/>
              <a:gd name="connsiteX2" fmla="*/ 800100 w 2109415"/>
              <a:gd name="connsiteY2" fmla="*/ 617220 h 3855720"/>
              <a:gd name="connsiteX3" fmla="*/ 800100 w 2109415"/>
              <a:gd name="connsiteY3" fmla="*/ 876300 h 3855720"/>
              <a:gd name="connsiteX4" fmla="*/ 449580 w 2109415"/>
              <a:gd name="connsiteY4" fmla="*/ 876300 h 3855720"/>
              <a:gd name="connsiteX5" fmla="*/ 449580 w 2109415"/>
              <a:gd name="connsiteY5" fmla="*/ 571500 h 3855720"/>
              <a:gd name="connsiteX6" fmla="*/ 266700 w 2109415"/>
              <a:gd name="connsiteY6" fmla="*/ 571500 h 3855720"/>
              <a:gd name="connsiteX7" fmla="*/ 723900 w 2109415"/>
              <a:gd name="connsiteY7" fmla="*/ 114300 h 3855720"/>
              <a:gd name="connsiteX8" fmla="*/ 1165860 w 2109415"/>
              <a:gd name="connsiteY8" fmla="*/ 556260 h 3855720"/>
              <a:gd name="connsiteX9" fmla="*/ 1013460 w 2109415"/>
              <a:gd name="connsiteY9" fmla="*/ 556260 h 3855720"/>
              <a:gd name="connsiteX10" fmla="*/ 1013460 w 2109415"/>
              <a:gd name="connsiteY10" fmla="*/ 960120 h 3855720"/>
              <a:gd name="connsiteX11" fmla="*/ 0 w 2109415"/>
              <a:gd name="connsiteY11" fmla="*/ 960120 h 3855720"/>
              <a:gd name="connsiteX12" fmla="*/ 0 w 2109415"/>
              <a:gd name="connsiteY12" fmla="*/ 0 h 3855720"/>
              <a:gd name="connsiteX13" fmla="*/ 1417320 w 2109415"/>
              <a:gd name="connsiteY13" fmla="*/ 0 h 3855720"/>
              <a:gd name="connsiteX14" fmla="*/ 1417320 w 2109415"/>
              <a:gd name="connsiteY14" fmla="*/ 1074420 h 3855720"/>
              <a:gd name="connsiteX15" fmla="*/ 2109415 w 2109415"/>
              <a:gd name="connsiteY15" fmla="*/ 1074420 h 3855720"/>
              <a:gd name="connsiteX16" fmla="*/ 746760 w 2109415"/>
              <a:gd name="connsiteY16" fmla="*/ 3855720 h 3855720"/>
              <a:gd name="connsiteX0" fmla="*/ 624840 w 2125540"/>
              <a:gd name="connsiteY0" fmla="*/ 800100 h 4766844"/>
              <a:gd name="connsiteX1" fmla="*/ 624840 w 2125540"/>
              <a:gd name="connsiteY1" fmla="*/ 617220 h 4766844"/>
              <a:gd name="connsiteX2" fmla="*/ 800100 w 2125540"/>
              <a:gd name="connsiteY2" fmla="*/ 617220 h 4766844"/>
              <a:gd name="connsiteX3" fmla="*/ 800100 w 2125540"/>
              <a:gd name="connsiteY3" fmla="*/ 876300 h 4766844"/>
              <a:gd name="connsiteX4" fmla="*/ 449580 w 2125540"/>
              <a:gd name="connsiteY4" fmla="*/ 876300 h 4766844"/>
              <a:gd name="connsiteX5" fmla="*/ 449580 w 2125540"/>
              <a:gd name="connsiteY5" fmla="*/ 571500 h 4766844"/>
              <a:gd name="connsiteX6" fmla="*/ 266700 w 2125540"/>
              <a:gd name="connsiteY6" fmla="*/ 571500 h 4766844"/>
              <a:gd name="connsiteX7" fmla="*/ 723900 w 2125540"/>
              <a:gd name="connsiteY7" fmla="*/ 114300 h 4766844"/>
              <a:gd name="connsiteX8" fmla="*/ 1165860 w 2125540"/>
              <a:gd name="connsiteY8" fmla="*/ 556260 h 4766844"/>
              <a:gd name="connsiteX9" fmla="*/ 1013460 w 2125540"/>
              <a:gd name="connsiteY9" fmla="*/ 556260 h 4766844"/>
              <a:gd name="connsiteX10" fmla="*/ 1013460 w 2125540"/>
              <a:gd name="connsiteY10" fmla="*/ 960120 h 4766844"/>
              <a:gd name="connsiteX11" fmla="*/ 0 w 2125540"/>
              <a:gd name="connsiteY11" fmla="*/ 960120 h 4766844"/>
              <a:gd name="connsiteX12" fmla="*/ 0 w 2125540"/>
              <a:gd name="connsiteY12" fmla="*/ 0 h 4766844"/>
              <a:gd name="connsiteX13" fmla="*/ 1417320 w 2125540"/>
              <a:gd name="connsiteY13" fmla="*/ 0 h 4766844"/>
              <a:gd name="connsiteX14" fmla="*/ 1417320 w 2125540"/>
              <a:gd name="connsiteY14" fmla="*/ 1074420 h 4766844"/>
              <a:gd name="connsiteX15" fmla="*/ 2109415 w 2125540"/>
              <a:gd name="connsiteY15" fmla="*/ 1074420 h 4766844"/>
              <a:gd name="connsiteX16" fmla="*/ 2125540 w 2125540"/>
              <a:gd name="connsiteY16" fmla="*/ 4766844 h 4766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25540" h="4766844">
                <a:moveTo>
                  <a:pt x="624840" y="800100"/>
                </a:moveTo>
                <a:lnTo>
                  <a:pt x="624840" y="617220"/>
                </a:lnTo>
                <a:lnTo>
                  <a:pt x="800100" y="617220"/>
                </a:lnTo>
                <a:lnTo>
                  <a:pt x="800100" y="876300"/>
                </a:lnTo>
                <a:lnTo>
                  <a:pt x="449580" y="876300"/>
                </a:lnTo>
                <a:lnTo>
                  <a:pt x="449580" y="571500"/>
                </a:lnTo>
                <a:lnTo>
                  <a:pt x="266700" y="571500"/>
                </a:lnTo>
                <a:lnTo>
                  <a:pt x="723900" y="114300"/>
                </a:lnTo>
                <a:lnTo>
                  <a:pt x="1165860" y="556260"/>
                </a:lnTo>
                <a:lnTo>
                  <a:pt x="1013460" y="556260"/>
                </a:lnTo>
                <a:lnTo>
                  <a:pt x="1013460" y="960120"/>
                </a:lnTo>
                <a:lnTo>
                  <a:pt x="0" y="960120"/>
                </a:lnTo>
                <a:lnTo>
                  <a:pt x="0" y="0"/>
                </a:lnTo>
                <a:lnTo>
                  <a:pt x="1417320" y="0"/>
                </a:lnTo>
                <a:lnTo>
                  <a:pt x="1417320" y="1074420"/>
                </a:lnTo>
                <a:lnTo>
                  <a:pt x="2109415" y="1074420"/>
                </a:lnTo>
                <a:lnTo>
                  <a:pt x="2125540" y="4766844"/>
                </a:lnTo>
              </a:path>
            </a:pathLst>
          </a:custGeom>
          <a:ln w="38100">
            <a:solidFill>
              <a:schemeClr val="bg1">
                <a:lumMod val="75000"/>
              </a:schemeClr>
            </a:solidFill>
          </a:ln>
          <a:effectLst>
            <a:outerShdw blurRad="25400" dist="127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dirty="0">
              <a:solidFill>
                <a:srgbClr val="FF0000"/>
              </a:solidFill>
            </a:endParaRPr>
          </a:p>
        </p:txBody>
      </p:sp>
      <p:sp>
        <p:nvSpPr>
          <p:cNvPr id="24" name="CuadroTexto 23">
            <a:extLst>
              <a:ext uri="{FF2B5EF4-FFF2-40B4-BE49-F238E27FC236}">
                <a16:creationId xmlns:a16="http://schemas.microsoft.com/office/drawing/2014/main" id="{C60BCBA9-75CD-4C8A-B3B0-200B1FCC0F3E}"/>
              </a:ext>
            </a:extLst>
          </p:cNvPr>
          <p:cNvSpPr txBox="1"/>
          <p:nvPr/>
        </p:nvSpPr>
        <p:spPr>
          <a:xfrm>
            <a:off x="359254" y="2376488"/>
            <a:ext cx="2004002" cy="2246769"/>
          </a:xfrm>
          <a:prstGeom prst="rect">
            <a:avLst/>
          </a:prstGeom>
        </p:spPr>
        <p:txBody>
          <a:bodyPr wrap="square">
            <a:spAutoFit/>
          </a:bodyPr>
          <a:lstStyle>
            <a:defPPr>
              <a:defRPr lang="es-CO"/>
            </a:defPPr>
            <a:lvl1pPr algn="ctr">
              <a:defRPr sz="2000" b="1" i="1">
                <a:solidFill>
                  <a:srgbClr val="4F81BD">
                    <a:lumMod val="75000"/>
                  </a:srgbClr>
                </a:solidFill>
                <a:latin typeface="Calibri"/>
              </a:defRPr>
            </a:lvl1pPr>
          </a:lstStyle>
          <a:p>
            <a:endParaRPr lang="es-CO" dirty="0"/>
          </a:p>
          <a:p>
            <a:r>
              <a:rPr lang="es-ES" altLang="es-CO" dirty="0"/>
              <a:t>Requisitos Habilitantes Técnicos </a:t>
            </a:r>
          </a:p>
          <a:p>
            <a:endParaRPr lang="es-ES" altLang="es-CO" dirty="0"/>
          </a:p>
          <a:p>
            <a:r>
              <a:rPr lang="es-CO" dirty="0"/>
              <a:t>Personal Mínimo Requerido</a:t>
            </a:r>
          </a:p>
        </p:txBody>
      </p:sp>
      <p:sp>
        <p:nvSpPr>
          <p:cNvPr id="3" name="Rectángulo 2">
            <a:extLst>
              <a:ext uri="{FF2B5EF4-FFF2-40B4-BE49-F238E27FC236}">
                <a16:creationId xmlns:a16="http://schemas.microsoft.com/office/drawing/2014/main" id="{26F72A56-C0DC-4B53-952E-B6ABC1692D99}"/>
              </a:ext>
            </a:extLst>
          </p:cNvPr>
          <p:cNvSpPr/>
          <p:nvPr/>
        </p:nvSpPr>
        <p:spPr>
          <a:xfrm>
            <a:off x="328662" y="942795"/>
            <a:ext cx="2329419" cy="400110"/>
          </a:xfrm>
          <a:prstGeom prst="rect">
            <a:avLst/>
          </a:prstGeom>
        </p:spPr>
        <p:txBody>
          <a:bodyPr wrap="none">
            <a:spAutoFit/>
          </a:bodyPr>
          <a:lstStyle/>
          <a:p>
            <a:pPr algn="ctr"/>
            <a:r>
              <a:rPr lang="es-CO" sz="2000" b="1" i="1" dirty="0">
                <a:solidFill>
                  <a:srgbClr val="4F81BD">
                    <a:lumMod val="75000"/>
                  </a:srgbClr>
                </a:solidFill>
                <a:latin typeface="Calibri"/>
              </a:rPr>
              <a:t>Términos Generales </a:t>
            </a:r>
          </a:p>
        </p:txBody>
      </p:sp>
      <p:sp>
        <p:nvSpPr>
          <p:cNvPr id="40" name="CuadroTexto 39">
            <a:extLst>
              <a:ext uri="{FF2B5EF4-FFF2-40B4-BE49-F238E27FC236}">
                <a16:creationId xmlns:a16="http://schemas.microsoft.com/office/drawing/2014/main" id="{0F754A16-D4DD-435D-B1DD-9391FE3C3A1D}"/>
              </a:ext>
            </a:extLst>
          </p:cNvPr>
          <p:cNvSpPr txBox="1">
            <a:spLocks noChangeArrowheads="1"/>
          </p:cNvSpPr>
          <p:nvPr/>
        </p:nvSpPr>
        <p:spPr bwMode="auto">
          <a:xfrm>
            <a:off x="7600949" y="6540500"/>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sp>
        <p:nvSpPr>
          <p:cNvPr id="41" name="Rectángulo 40">
            <a:extLst>
              <a:ext uri="{FF2B5EF4-FFF2-40B4-BE49-F238E27FC236}">
                <a16:creationId xmlns:a16="http://schemas.microsoft.com/office/drawing/2014/main" id="{226EB20F-AD9E-4E55-A1EB-7C3168ABB4DE}"/>
              </a:ext>
            </a:extLst>
          </p:cNvPr>
          <p:cNvSpPr/>
          <p:nvPr/>
        </p:nvSpPr>
        <p:spPr>
          <a:xfrm>
            <a:off x="2917590" y="6002276"/>
            <a:ext cx="8768682" cy="461665"/>
          </a:xfrm>
          <a:prstGeom prst="rect">
            <a:avLst/>
          </a:prstGeom>
        </p:spPr>
        <p:txBody>
          <a:bodyPr wrap="square">
            <a:spAutoFit/>
          </a:bodyPr>
          <a:lstStyle/>
          <a:p>
            <a:pPr algn="just"/>
            <a:r>
              <a:rPr lang="es-ES" sz="1200" b="1" u="sng" dirty="0">
                <a:latin typeface="Lato Bold"/>
                <a:cs typeface="Arial" panose="020B0604020202020204" pitchFamily="34" charset="0"/>
              </a:rPr>
              <a:t>***Para la presentación de la propuesta solamente se tendrá que acreditar la vinculación de los Coordinadores Líderes de proceso.*** y Para la Firma del contrato, deberá garantizar la vinculación de todo el personal. </a:t>
            </a:r>
          </a:p>
        </p:txBody>
      </p:sp>
    </p:spTree>
    <p:extLst>
      <p:ext uri="{BB962C8B-B14F-4D97-AF65-F5344CB8AC3E}">
        <p14:creationId xmlns:p14="http://schemas.microsoft.com/office/powerpoint/2010/main" val="13983659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02B961A2-9526-4B02-A22B-1DE27B058EF0}"/>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00E56A64-942D-4082-8FBA-0C7876EA3338}"/>
              </a:ext>
            </a:extLst>
          </p:cNvPr>
          <p:cNvSpPr txBox="1">
            <a:spLocks noChangeArrowheads="1"/>
          </p:cNvSpPr>
          <p:nvPr/>
        </p:nvSpPr>
        <p:spPr bwMode="auto">
          <a:xfrm>
            <a:off x="7424469" y="6540500"/>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grpSp>
        <p:nvGrpSpPr>
          <p:cNvPr id="26" name="Google Shape;4799;p60">
            <a:extLst>
              <a:ext uri="{FF2B5EF4-FFF2-40B4-BE49-F238E27FC236}">
                <a16:creationId xmlns:a16="http://schemas.microsoft.com/office/drawing/2014/main" id="{9C1CA6E1-C160-4340-A09C-CBCBF7092161}"/>
              </a:ext>
            </a:extLst>
          </p:cNvPr>
          <p:cNvGrpSpPr/>
          <p:nvPr/>
        </p:nvGrpSpPr>
        <p:grpSpPr>
          <a:xfrm>
            <a:off x="3135325" y="3215051"/>
            <a:ext cx="347715" cy="351155"/>
            <a:chOff x="-59100700" y="1911950"/>
            <a:chExt cx="315875" cy="319000"/>
          </a:xfrm>
          <a:solidFill>
            <a:schemeClr val="bg1"/>
          </a:solidFill>
        </p:grpSpPr>
        <p:sp>
          <p:nvSpPr>
            <p:cNvPr id="27" name="Google Shape;4800;p60">
              <a:extLst>
                <a:ext uri="{FF2B5EF4-FFF2-40B4-BE49-F238E27FC236}">
                  <a16:creationId xmlns:a16="http://schemas.microsoft.com/office/drawing/2014/main" id="{2DFF3C1D-DD8D-4C2B-942F-0F913612D1DB}"/>
                </a:ext>
              </a:extLst>
            </p:cNvPr>
            <p:cNvSpPr/>
            <p:nvPr/>
          </p:nvSpPr>
          <p:spPr>
            <a:xfrm>
              <a:off x="-59015625" y="19938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4801;p60">
              <a:extLst>
                <a:ext uri="{FF2B5EF4-FFF2-40B4-BE49-F238E27FC236}">
                  <a16:creationId xmlns:a16="http://schemas.microsoft.com/office/drawing/2014/main" id="{200DCACA-A2B7-4BEB-B1D7-2B2AA4824827}"/>
                </a:ext>
              </a:extLst>
            </p:cNvPr>
            <p:cNvSpPr/>
            <p:nvPr/>
          </p:nvSpPr>
          <p:spPr>
            <a:xfrm>
              <a:off x="-58954200" y="19938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802;p60">
              <a:extLst>
                <a:ext uri="{FF2B5EF4-FFF2-40B4-BE49-F238E27FC236}">
                  <a16:creationId xmlns:a16="http://schemas.microsoft.com/office/drawing/2014/main" id="{771E188C-E175-4E0E-8364-387CEB475B23}"/>
                </a:ext>
              </a:extLst>
            </p:cNvPr>
            <p:cNvSpPr/>
            <p:nvPr/>
          </p:nvSpPr>
          <p:spPr>
            <a:xfrm>
              <a:off x="-58891975" y="19938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803;p60">
              <a:extLst>
                <a:ext uri="{FF2B5EF4-FFF2-40B4-BE49-F238E27FC236}">
                  <a16:creationId xmlns:a16="http://schemas.microsoft.com/office/drawing/2014/main" id="{EA7BEF41-9B78-4119-B852-AE245C059894}"/>
                </a:ext>
              </a:extLst>
            </p:cNvPr>
            <p:cNvSpPr/>
            <p:nvPr/>
          </p:nvSpPr>
          <p:spPr>
            <a:xfrm>
              <a:off x="-59015625" y="2034825"/>
              <a:ext cx="20500" cy="21275"/>
            </a:xfrm>
            <a:custGeom>
              <a:avLst/>
              <a:gdLst/>
              <a:ahLst/>
              <a:cxnLst/>
              <a:rect l="l" t="t" r="r" b="b"/>
              <a:pathLst>
                <a:path w="820" h="851" extrusionOk="0">
                  <a:moveTo>
                    <a:pt x="189" y="0"/>
                  </a:moveTo>
                  <a:cubicBezTo>
                    <a:pt x="63" y="0"/>
                    <a:pt x="0" y="95"/>
                    <a:pt x="0" y="221"/>
                  </a:cubicBezTo>
                  <a:lnTo>
                    <a:pt x="0" y="630"/>
                  </a:lnTo>
                  <a:cubicBezTo>
                    <a:pt x="0" y="756"/>
                    <a:pt x="95" y="851"/>
                    <a:pt x="189" y="851"/>
                  </a:cubicBezTo>
                  <a:lnTo>
                    <a:pt x="630" y="851"/>
                  </a:lnTo>
                  <a:cubicBezTo>
                    <a:pt x="725" y="851"/>
                    <a:pt x="820" y="756"/>
                    <a:pt x="820" y="630"/>
                  </a:cubicBezTo>
                  <a:lnTo>
                    <a:pt x="820" y="221"/>
                  </a:lnTo>
                  <a:cubicBezTo>
                    <a:pt x="820" y="95"/>
                    <a:pt x="725" y="0"/>
                    <a:pt x="6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804;p60">
              <a:extLst>
                <a:ext uri="{FF2B5EF4-FFF2-40B4-BE49-F238E27FC236}">
                  <a16:creationId xmlns:a16="http://schemas.microsoft.com/office/drawing/2014/main" id="{CD8DDAD7-CCE3-41C4-8B64-851198E721CA}"/>
                </a:ext>
              </a:extLst>
            </p:cNvPr>
            <p:cNvSpPr/>
            <p:nvPr/>
          </p:nvSpPr>
          <p:spPr>
            <a:xfrm>
              <a:off x="-58954200" y="2034825"/>
              <a:ext cx="21300" cy="21275"/>
            </a:xfrm>
            <a:custGeom>
              <a:avLst/>
              <a:gdLst/>
              <a:ahLst/>
              <a:cxnLst/>
              <a:rect l="l" t="t" r="r" b="b"/>
              <a:pathLst>
                <a:path w="852" h="851" extrusionOk="0">
                  <a:moveTo>
                    <a:pt x="221" y="0"/>
                  </a:moveTo>
                  <a:cubicBezTo>
                    <a:pt x="95" y="0"/>
                    <a:pt x="1" y="95"/>
                    <a:pt x="1" y="221"/>
                  </a:cubicBezTo>
                  <a:lnTo>
                    <a:pt x="1" y="630"/>
                  </a:lnTo>
                  <a:cubicBezTo>
                    <a:pt x="1" y="756"/>
                    <a:pt x="127" y="851"/>
                    <a:pt x="221" y="851"/>
                  </a:cubicBezTo>
                  <a:lnTo>
                    <a:pt x="631" y="851"/>
                  </a:lnTo>
                  <a:cubicBezTo>
                    <a:pt x="757" y="851"/>
                    <a:pt x="851" y="756"/>
                    <a:pt x="851" y="630"/>
                  </a:cubicBezTo>
                  <a:lnTo>
                    <a:pt x="851" y="221"/>
                  </a:lnTo>
                  <a:cubicBezTo>
                    <a:pt x="851" y="95"/>
                    <a:pt x="757" y="0"/>
                    <a:pt x="6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4805;p60">
              <a:extLst>
                <a:ext uri="{FF2B5EF4-FFF2-40B4-BE49-F238E27FC236}">
                  <a16:creationId xmlns:a16="http://schemas.microsoft.com/office/drawing/2014/main" id="{F51A850F-7D43-47B5-A5D2-6B04B0A0003D}"/>
                </a:ext>
              </a:extLst>
            </p:cNvPr>
            <p:cNvSpPr/>
            <p:nvPr/>
          </p:nvSpPr>
          <p:spPr>
            <a:xfrm>
              <a:off x="-58891975" y="2034825"/>
              <a:ext cx="21300" cy="21275"/>
            </a:xfrm>
            <a:custGeom>
              <a:avLst/>
              <a:gdLst/>
              <a:ahLst/>
              <a:cxnLst/>
              <a:rect l="l" t="t" r="r" b="b"/>
              <a:pathLst>
                <a:path w="852" h="851" extrusionOk="0">
                  <a:moveTo>
                    <a:pt x="190" y="0"/>
                  </a:moveTo>
                  <a:cubicBezTo>
                    <a:pt x="95" y="0"/>
                    <a:pt x="1" y="95"/>
                    <a:pt x="1" y="221"/>
                  </a:cubicBezTo>
                  <a:lnTo>
                    <a:pt x="1" y="630"/>
                  </a:lnTo>
                  <a:cubicBezTo>
                    <a:pt x="1" y="756"/>
                    <a:pt x="127" y="851"/>
                    <a:pt x="190" y="851"/>
                  </a:cubicBezTo>
                  <a:lnTo>
                    <a:pt x="631" y="851"/>
                  </a:lnTo>
                  <a:cubicBezTo>
                    <a:pt x="757" y="851"/>
                    <a:pt x="851" y="756"/>
                    <a:pt x="851" y="630"/>
                  </a:cubicBezTo>
                  <a:lnTo>
                    <a:pt x="851" y="221"/>
                  </a:lnTo>
                  <a:cubicBezTo>
                    <a:pt x="851" y="95"/>
                    <a:pt x="757" y="0"/>
                    <a:pt x="6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4806;p60">
              <a:extLst>
                <a:ext uri="{FF2B5EF4-FFF2-40B4-BE49-F238E27FC236}">
                  <a16:creationId xmlns:a16="http://schemas.microsoft.com/office/drawing/2014/main" id="{CD3EAAA4-534A-4B2D-A0FB-66177719E058}"/>
                </a:ext>
              </a:extLst>
            </p:cNvPr>
            <p:cNvSpPr/>
            <p:nvPr/>
          </p:nvSpPr>
          <p:spPr>
            <a:xfrm>
              <a:off x="-59015625" y="20765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807;p60">
              <a:extLst>
                <a:ext uri="{FF2B5EF4-FFF2-40B4-BE49-F238E27FC236}">
                  <a16:creationId xmlns:a16="http://schemas.microsoft.com/office/drawing/2014/main" id="{E58B1ED5-ABFB-40D6-9B5F-F090E8C5210A}"/>
                </a:ext>
              </a:extLst>
            </p:cNvPr>
            <p:cNvSpPr/>
            <p:nvPr/>
          </p:nvSpPr>
          <p:spPr>
            <a:xfrm>
              <a:off x="-58954200" y="20765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4808;p60">
              <a:extLst>
                <a:ext uri="{FF2B5EF4-FFF2-40B4-BE49-F238E27FC236}">
                  <a16:creationId xmlns:a16="http://schemas.microsoft.com/office/drawing/2014/main" id="{11213449-3675-4E40-BE7C-9AE177020F1C}"/>
                </a:ext>
              </a:extLst>
            </p:cNvPr>
            <p:cNvSpPr/>
            <p:nvPr/>
          </p:nvSpPr>
          <p:spPr>
            <a:xfrm>
              <a:off x="-58891975" y="20765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809;p60">
              <a:extLst>
                <a:ext uri="{FF2B5EF4-FFF2-40B4-BE49-F238E27FC236}">
                  <a16:creationId xmlns:a16="http://schemas.microsoft.com/office/drawing/2014/main" id="{5B42BE5E-8032-437C-8D22-401119313BE0}"/>
                </a:ext>
              </a:extLst>
            </p:cNvPr>
            <p:cNvSpPr/>
            <p:nvPr/>
          </p:nvSpPr>
          <p:spPr>
            <a:xfrm>
              <a:off x="-59100700" y="1911950"/>
              <a:ext cx="315875" cy="319000"/>
            </a:xfrm>
            <a:custGeom>
              <a:avLst/>
              <a:gdLst/>
              <a:ahLst/>
              <a:cxnLst/>
              <a:rect l="l" t="t" r="r" b="b"/>
              <a:pathLst>
                <a:path w="12635" h="12760" extrusionOk="0">
                  <a:moveTo>
                    <a:pt x="9169" y="788"/>
                  </a:moveTo>
                  <a:lnTo>
                    <a:pt x="9169" y="1607"/>
                  </a:lnTo>
                  <a:lnTo>
                    <a:pt x="3403" y="1607"/>
                  </a:lnTo>
                  <a:lnTo>
                    <a:pt x="3403" y="788"/>
                  </a:lnTo>
                  <a:close/>
                  <a:moveTo>
                    <a:pt x="1734" y="9074"/>
                  </a:moveTo>
                  <a:lnTo>
                    <a:pt x="1734" y="11815"/>
                  </a:lnTo>
                  <a:lnTo>
                    <a:pt x="788" y="11815"/>
                  </a:lnTo>
                  <a:lnTo>
                    <a:pt x="788" y="9074"/>
                  </a:lnTo>
                  <a:close/>
                  <a:moveTo>
                    <a:pt x="5861" y="9074"/>
                  </a:moveTo>
                  <a:lnTo>
                    <a:pt x="5861" y="11815"/>
                  </a:lnTo>
                  <a:lnTo>
                    <a:pt x="4223" y="11815"/>
                  </a:lnTo>
                  <a:lnTo>
                    <a:pt x="4223" y="9074"/>
                  </a:lnTo>
                  <a:close/>
                  <a:moveTo>
                    <a:pt x="8350" y="9074"/>
                  </a:moveTo>
                  <a:lnTo>
                    <a:pt x="8350" y="11815"/>
                  </a:lnTo>
                  <a:lnTo>
                    <a:pt x="6711" y="11815"/>
                  </a:lnTo>
                  <a:lnTo>
                    <a:pt x="6711" y="9074"/>
                  </a:lnTo>
                  <a:close/>
                  <a:moveTo>
                    <a:pt x="10051" y="2458"/>
                  </a:moveTo>
                  <a:lnTo>
                    <a:pt x="10051" y="11815"/>
                  </a:lnTo>
                  <a:lnTo>
                    <a:pt x="9169" y="11815"/>
                  </a:lnTo>
                  <a:lnTo>
                    <a:pt x="9169" y="8664"/>
                  </a:lnTo>
                  <a:cubicBezTo>
                    <a:pt x="9169" y="8444"/>
                    <a:pt x="8980" y="8223"/>
                    <a:pt x="8791" y="8223"/>
                  </a:cubicBezTo>
                  <a:lnTo>
                    <a:pt x="3813" y="8223"/>
                  </a:lnTo>
                  <a:cubicBezTo>
                    <a:pt x="3592" y="8223"/>
                    <a:pt x="3435" y="8444"/>
                    <a:pt x="3435" y="8664"/>
                  </a:cubicBezTo>
                  <a:lnTo>
                    <a:pt x="3435" y="11815"/>
                  </a:lnTo>
                  <a:lnTo>
                    <a:pt x="2616" y="11815"/>
                  </a:lnTo>
                  <a:lnTo>
                    <a:pt x="2616" y="2458"/>
                  </a:lnTo>
                  <a:close/>
                  <a:moveTo>
                    <a:pt x="11815" y="9074"/>
                  </a:moveTo>
                  <a:lnTo>
                    <a:pt x="11815" y="11815"/>
                  </a:lnTo>
                  <a:lnTo>
                    <a:pt x="10839" y="11815"/>
                  </a:lnTo>
                  <a:lnTo>
                    <a:pt x="10839" y="9074"/>
                  </a:lnTo>
                  <a:close/>
                  <a:moveTo>
                    <a:pt x="2994" y="0"/>
                  </a:moveTo>
                  <a:cubicBezTo>
                    <a:pt x="2773" y="0"/>
                    <a:pt x="2616" y="190"/>
                    <a:pt x="2616" y="410"/>
                  </a:cubicBezTo>
                  <a:lnTo>
                    <a:pt x="2616" y="1670"/>
                  </a:lnTo>
                  <a:lnTo>
                    <a:pt x="2206" y="1670"/>
                  </a:lnTo>
                  <a:cubicBezTo>
                    <a:pt x="1986" y="1670"/>
                    <a:pt x="1765" y="1859"/>
                    <a:pt x="1765" y="2080"/>
                  </a:cubicBezTo>
                  <a:lnTo>
                    <a:pt x="1765" y="8318"/>
                  </a:lnTo>
                  <a:lnTo>
                    <a:pt x="410" y="8318"/>
                  </a:lnTo>
                  <a:cubicBezTo>
                    <a:pt x="158" y="8318"/>
                    <a:pt x="1" y="8507"/>
                    <a:pt x="1" y="8727"/>
                  </a:cubicBezTo>
                  <a:lnTo>
                    <a:pt x="1" y="12319"/>
                  </a:lnTo>
                  <a:cubicBezTo>
                    <a:pt x="1" y="12571"/>
                    <a:pt x="190" y="12760"/>
                    <a:pt x="410" y="12760"/>
                  </a:cubicBezTo>
                  <a:lnTo>
                    <a:pt x="12256" y="12760"/>
                  </a:lnTo>
                  <a:cubicBezTo>
                    <a:pt x="12477" y="12760"/>
                    <a:pt x="12634" y="12571"/>
                    <a:pt x="12634" y="12319"/>
                  </a:cubicBezTo>
                  <a:lnTo>
                    <a:pt x="12634" y="8664"/>
                  </a:lnTo>
                  <a:cubicBezTo>
                    <a:pt x="12634" y="8444"/>
                    <a:pt x="12445" y="8223"/>
                    <a:pt x="12225" y="8223"/>
                  </a:cubicBezTo>
                  <a:lnTo>
                    <a:pt x="10839" y="8223"/>
                  </a:lnTo>
                  <a:lnTo>
                    <a:pt x="10839" y="2017"/>
                  </a:lnTo>
                  <a:cubicBezTo>
                    <a:pt x="10839" y="1765"/>
                    <a:pt x="10650" y="1576"/>
                    <a:pt x="10429" y="1576"/>
                  </a:cubicBezTo>
                  <a:lnTo>
                    <a:pt x="10019" y="1576"/>
                  </a:lnTo>
                  <a:lnTo>
                    <a:pt x="10019" y="410"/>
                  </a:lnTo>
                  <a:cubicBezTo>
                    <a:pt x="10019" y="158"/>
                    <a:pt x="9799" y="0"/>
                    <a:pt x="961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aphicFrame>
        <p:nvGraphicFramePr>
          <p:cNvPr id="2" name="Tabla 3">
            <a:extLst>
              <a:ext uri="{FF2B5EF4-FFF2-40B4-BE49-F238E27FC236}">
                <a16:creationId xmlns:a16="http://schemas.microsoft.com/office/drawing/2014/main" id="{CA68566E-C9AF-4BE0-BF37-094EA18AB1B6}"/>
              </a:ext>
            </a:extLst>
          </p:cNvPr>
          <p:cNvGraphicFramePr>
            <a:graphicFrameLocks noGrp="1"/>
          </p:cNvGraphicFramePr>
          <p:nvPr/>
        </p:nvGraphicFramePr>
        <p:xfrm>
          <a:off x="2265528" y="1548075"/>
          <a:ext cx="9700043" cy="4834601"/>
        </p:xfrm>
        <a:graphic>
          <a:graphicData uri="http://schemas.openxmlformats.org/drawingml/2006/table">
            <a:tbl>
              <a:tblPr firstRow="1" bandRow="1">
                <a:tableStyleId>{5C22544A-7EE6-4342-B048-85BDC9FD1C3A}</a:tableStyleId>
              </a:tblPr>
              <a:tblGrid>
                <a:gridCol w="1963427">
                  <a:extLst>
                    <a:ext uri="{9D8B030D-6E8A-4147-A177-3AD203B41FA5}">
                      <a16:colId xmlns:a16="http://schemas.microsoft.com/office/drawing/2014/main" val="2488385385"/>
                    </a:ext>
                  </a:extLst>
                </a:gridCol>
                <a:gridCol w="1583508">
                  <a:extLst>
                    <a:ext uri="{9D8B030D-6E8A-4147-A177-3AD203B41FA5}">
                      <a16:colId xmlns:a16="http://schemas.microsoft.com/office/drawing/2014/main" val="3339477266"/>
                    </a:ext>
                  </a:extLst>
                </a:gridCol>
                <a:gridCol w="3728099">
                  <a:extLst>
                    <a:ext uri="{9D8B030D-6E8A-4147-A177-3AD203B41FA5}">
                      <a16:colId xmlns:a16="http://schemas.microsoft.com/office/drawing/2014/main" val="2083287178"/>
                    </a:ext>
                  </a:extLst>
                </a:gridCol>
                <a:gridCol w="2425009">
                  <a:extLst>
                    <a:ext uri="{9D8B030D-6E8A-4147-A177-3AD203B41FA5}">
                      <a16:colId xmlns:a16="http://schemas.microsoft.com/office/drawing/2014/main" val="3252995271"/>
                    </a:ext>
                  </a:extLst>
                </a:gridCol>
              </a:tblGrid>
              <a:tr h="340288">
                <a:tc>
                  <a:txBody>
                    <a:bodyPr/>
                    <a:lstStyle/>
                    <a:p>
                      <a:pPr algn="ctr"/>
                      <a:r>
                        <a:rPr lang="es-ES" sz="1600" dirty="0">
                          <a:latin typeface="Lato Bold"/>
                        </a:rPr>
                        <a:t>Personal –Rol</a:t>
                      </a:r>
                      <a:endParaRPr lang="es-CO" sz="1600" dirty="0">
                        <a:latin typeface="Lato Bold"/>
                      </a:endParaRPr>
                    </a:p>
                  </a:txBody>
                  <a:tcPr/>
                </a:tc>
                <a:tc>
                  <a:txBody>
                    <a:bodyPr/>
                    <a:lstStyle/>
                    <a:p>
                      <a:pPr algn="ctr"/>
                      <a:r>
                        <a:rPr lang="es-ES" sz="1600" dirty="0">
                          <a:latin typeface="Lato Bold"/>
                        </a:rPr>
                        <a:t>Cantidad</a:t>
                      </a:r>
                      <a:endParaRPr lang="es-CO" sz="1600" dirty="0">
                        <a:latin typeface="Lato Bold"/>
                      </a:endParaRPr>
                    </a:p>
                  </a:txBody>
                  <a:tcPr/>
                </a:tc>
                <a:tc>
                  <a:txBody>
                    <a:bodyPr/>
                    <a:lstStyle/>
                    <a:p>
                      <a:pPr algn="ctr"/>
                      <a:r>
                        <a:rPr lang="es-ES" sz="1600" dirty="0">
                          <a:latin typeface="Lato Bold"/>
                        </a:rPr>
                        <a:t>Actividad</a:t>
                      </a:r>
                      <a:endParaRPr lang="es-CO" sz="1600" dirty="0">
                        <a:latin typeface="Lato Bold"/>
                      </a:endParaRPr>
                    </a:p>
                  </a:txBody>
                  <a:tcPr/>
                </a:tc>
                <a:tc>
                  <a:txBody>
                    <a:bodyPr/>
                    <a:lstStyle/>
                    <a:p>
                      <a:pPr algn="ctr"/>
                      <a:r>
                        <a:rPr lang="es-ES" sz="1600" dirty="0">
                          <a:latin typeface="Lato Bold"/>
                        </a:rPr>
                        <a:t>Tiempo Estimado</a:t>
                      </a:r>
                      <a:endParaRPr lang="es-CO" sz="1600" dirty="0">
                        <a:latin typeface="Lato Bold"/>
                      </a:endParaRPr>
                    </a:p>
                  </a:txBody>
                  <a:tcPr/>
                </a:tc>
                <a:extLst>
                  <a:ext uri="{0D108BD9-81ED-4DB2-BD59-A6C34878D82A}">
                    <a16:rowId xmlns:a16="http://schemas.microsoft.com/office/drawing/2014/main" val="3453827215"/>
                  </a:ext>
                </a:extLst>
              </a:tr>
              <a:tr h="1842553">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400" b="1" dirty="0">
                          <a:latin typeface="Lato Bold"/>
                        </a:rPr>
                        <a:t>Abogados para elaboración de actos administrativos y comunicaciones</a:t>
                      </a:r>
                      <a:endParaRPr lang="es-CO" sz="1400" dirty="0">
                        <a:latin typeface="Lato Bold"/>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400" b="0" i="0" kern="1200" dirty="0">
                          <a:solidFill>
                            <a:schemeClr val="dk1"/>
                          </a:solidFill>
                          <a:effectLst/>
                          <a:latin typeface="Lato Bold"/>
                          <a:ea typeface="+mn-ea"/>
                          <a:cs typeface="+mn-cs"/>
                        </a:rPr>
                        <a:t>Mínimo 30 profesionales en derecho.</a:t>
                      </a:r>
                      <a:endParaRPr lang="es-CO" sz="1400" b="0" i="0" kern="1200" dirty="0">
                        <a:solidFill>
                          <a:schemeClr val="dk1"/>
                        </a:solidFill>
                        <a:effectLst/>
                        <a:latin typeface="Lato Bold"/>
                        <a:ea typeface="+mn-ea"/>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O" sz="1400" kern="1200" dirty="0">
                          <a:solidFill>
                            <a:schemeClr val="dk1"/>
                          </a:solidFill>
                          <a:effectLst/>
                          <a:latin typeface="Lato Bold"/>
                          <a:ea typeface="+mn-ea"/>
                          <a:cs typeface="+mn-cs"/>
                        </a:rPr>
                        <a:t>Elaborar un mínimo de </a:t>
                      </a:r>
                      <a:r>
                        <a:rPr lang="es-CO" sz="1400" b="1" kern="1200" dirty="0">
                          <a:solidFill>
                            <a:schemeClr val="dk1"/>
                          </a:solidFill>
                          <a:effectLst/>
                          <a:latin typeface="Lato Bold"/>
                          <a:ea typeface="+mn-ea"/>
                          <a:cs typeface="+mn-cs"/>
                        </a:rPr>
                        <a:t>cuatro (4) </a:t>
                      </a:r>
                      <a:r>
                        <a:rPr lang="es-CO" sz="1400" kern="1200" dirty="0">
                          <a:solidFill>
                            <a:schemeClr val="dk1"/>
                          </a:solidFill>
                          <a:effectLst/>
                          <a:latin typeface="Lato Bold"/>
                          <a:ea typeface="+mn-ea"/>
                          <a:cs typeface="+mn-cs"/>
                        </a:rPr>
                        <a:t>actos administrativos diarios con sus respectivas comunicaciones, un promedio de </a:t>
                      </a:r>
                      <a:r>
                        <a:rPr lang="es-CO" sz="1400" b="1" kern="1200" dirty="0">
                          <a:solidFill>
                            <a:schemeClr val="dk1"/>
                          </a:solidFill>
                          <a:effectLst/>
                          <a:latin typeface="Lato Bold"/>
                          <a:ea typeface="+mn-ea"/>
                          <a:cs typeface="+mn-cs"/>
                        </a:rPr>
                        <a:t>ciento veinte (120)</a:t>
                      </a:r>
                      <a:r>
                        <a:rPr lang="es-CO" sz="1400" kern="1200" dirty="0">
                          <a:solidFill>
                            <a:schemeClr val="dk1"/>
                          </a:solidFill>
                          <a:effectLst/>
                          <a:latin typeface="Lato Bold"/>
                          <a:ea typeface="+mn-ea"/>
                          <a:cs typeface="+mn-cs"/>
                        </a:rPr>
                        <a:t> A.A. por día entre los 30 abogados, y de </a:t>
                      </a:r>
                      <a:r>
                        <a:rPr lang="es-CO" sz="1400" b="1" kern="1200" dirty="0">
                          <a:solidFill>
                            <a:schemeClr val="dk1"/>
                          </a:solidFill>
                          <a:effectLst/>
                          <a:latin typeface="Lato Bold"/>
                          <a:ea typeface="+mn-ea"/>
                          <a:cs typeface="+mn-cs"/>
                        </a:rPr>
                        <a:t>seiscientos (600)</a:t>
                      </a:r>
                      <a:r>
                        <a:rPr lang="es-CO" sz="1400" kern="1200" dirty="0">
                          <a:solidFill>
                            <a:schemeClr val="dk1"/>
                          </a:solidFill>
                          <a:effectLst/>
                          <a:latin typeface="Lato Bold"/>
                          <a:ea typeface="+mn-ea"/>
                          <a:cs typeface="+mn-cs"/>
                        </a:rPr>
                        <a:t> por semana.</a:t>
                      </a:r>
                      <a:endParaRPr lang="es-CO" sz="1400" dirty="0">
                        <a:latin typeface="Lato Bold"/>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400" b="0" i="0" kern="1200" dirty="0">
                          <a:solidFill>
                            <a:schemeClr val="dk1"/>
                          </a:solidFill>
                          <a:effectLst/>
                          <a:latin typeface="Lato Bold"/>
                          <a:ea typeface="+mn-ea"/>
                          <a:cs typeface="+mn-cs"/>
                        </a:rPr>
                        <a:t>Durante el proceso de elaboración de los A.A.</a:t>
                      </a:r>
                      <a:br>
                        <a:rPr lang="es-ES" sz="1400" b="0" i="0" kern="1200" dirty="0">
                          <a:solidFill>
                            <a:schemeClr val="dk1"/>
                          </a:solidFill>
                          <a:effectLst/>
                          <a:latin typeface="Lato Bold"/>
                          <a:ea typeface="+mn-ea"/>
                          <a:cs typeface="+mn-cs"/>
                        </a:rPr>
                      </a:br>
                      <a:r>
                        <a:rPr lang="es-ES" sz="1400" b="0" i="0" kern="1200" dirty="0">
                          <a:solidFill>
                            <a:schemeClr val="dk1"/>
                          </a:solidFill>
                          <a:effectLst/>
                          <a:latin typeface="Lato Bold"/>
                          <a:ea typeface="+mn-ea"/>
                          <a:cs typeface="+mn-cs"/>
                        </a:rPr>
                        <a:t>* Transcurrido este periodo se requiera solamente de 15 abogados para las actividades de corrección, subsanación y atención de notas devolutivas </a:t>
                      </a:r>
                      <a:endParaRPr lang="es-CO" sz="1400" dirty="0">
                        <a:latin typeface="Lato Bold"/>
                      </a:endParaRPr>
                    </a:p>
                  </a:txBody>
                  <a:tcPr/>
                </a:tc>
                <a:extLst>
                  <a:ext uri="{0D108BD9-81ED-4DB2-BD59-A6C34878D82A}">
                    <a16:rowId xmlns:a16="http://schemas.microsoft.com/office/drawing/2014/main" val="3699393627"/>
                  </a:ext>
                </a:extLst>
              </a:tr>
              <a:tr h="2624241">
                <a:tc>
                  <a:txBody>
                    <a:bodyPr/>
                    <a:lstStyle/>
                    <a:p>
                      <a:pPr algn="ctr"/>
                      <a:r>
                        <a:rPr lang="es-ES" sz="1400" b="1" dirty="0">
                          <a:latin typeface="Lato Bold"/>
                        </a:rPr>
                        <a:t>Técnicos para </a:t>
                      </a:r>
                    </a:p>
                    <a:p>
                      <a:pPr algn="ctr"/>
                      <a:r>
                        <a:rPr lang="es-ES" sz="1400" b="1" dirty="0">
                          <a:latin typeface="Lato Bold"/>
                        </a:rPr>
                        <a:t>liquidación y </a:t>
                      </a:r>
                    </a:p>
                    <a:p>
                      <a:pPr algn="ctr"/>
                      <a:r>
                        <a:rPr lang="es-ES" sz="1400" b="1" dirty="0">
                          <a:latin typeface="Lato Bold"/>
                        </a:rPr>
                        <a:t>radicación ante las </a:t>
                      </a:r>
                    </a:p>
                    <a:p>
                      <a:pPr algn="ctr"/>
                      <a:r>
                        <a:rPr lang="es-ES" sz="1400" b="1" dirty="0">
                          <a:latin typeface="Lato Bold"/>
                        </a:rPr>
                        <a:t>Oficinas de Registro</a:t>
                      </a:r>
                      <a:endParaRPr lang="es-CO" sz="1400" dirty="0">
                        <a:latin typeface="Lato Bold"/>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400" b="0" i="0" kern="1200" dirty="0">
                          <a:solidFill>
                            <a:schemeClr val="dk1"/>
                          </a:solidFill>
                          <a:effectLst/>
                          <a:latin typeface="Lato Bold"/>
                          <a:ea typeface="+mn-ea"/>
                          <a:cs typeface="+mn-cs"/>
                        </a:rPr>
                        <a:t>Mínimo 30 estudiantes de derecho, con presencia en todo el territorio colombiano</a:t>
                      </a:r>
                      <a:endParaRPr lang="es-CO" sz="1400" b="0" i="0" kern="1200" dirty="0">
                        <a:solidFill>
                          <a:schemeClr val="dk1"/>
                        </a:solidFill>
                        <a:effectLst/>
                        <a:latin typeface="Lato Bold"/>
                        <a:ea typeface="+mn-ea"/>
                        <a:cs typeface="+mn-cs"/>
                      </a:endParaRPr>
                    </a:p>
                  </a:txBody>
                  <a:tcPr/>
                </a:tc>
                <a:tc>
                  <a:txBody>
                    <a:bodyPr/>
                    <a:lstStyle/>
                    <a:p>
                      <a:pPr algn="ctr"/>
                      <a:r>
                        <a:rPr lang="es-ES" sz="1400" dirty="0">
                          <a:latin typeface="Lato Bold"/>
                        </a:rPr>
                        <a:t>Los técnicos  serán los encargados de </a:t>
                      </a:r>
                    </a:p>
                    <a:p>
                      <a:pPr algn="ctr"/>
                      <a:r>
                        <a:rPr lang="es-ES" sz="1400" dirty="0">
                          <a:latin typeface="Lato Bold"/>
                        </a:rPr>
                        <a:t>numerar los actos administrativos, obtener la liquidación de los gastos asociados al </a:t>
                      </a:r>
                    </a:p>
                    <a:p>
                      <a:pPr algn="ctr"/>
                      <a:r>
                        <a:rPr lang="es-ES" sz="1400" dirty="0">
                          <a:latin typeface="Lato Bold"/>
                        </a:rPr>
                        <a:t>registro, trasladar y/o enviar las </a:t>
                      </a:r>
                    </a:p>
                    <a:p>
                      <a:pPr algn="ctr"/>
                      <a:r>
                        <a:rPr lang="es-ES" sz="1400" dirty="0">
                          <a:latin typeface="Lato Bold"/>
                        </a:rPr>
                        <a:t>comunicaciones externas e internas por cada acto administrativo,  radicar los actos </a:t>
                      </a:r>
                    </a:p>
                    <a:p>
                      <a:pPr algn="ctr"/>
                      <a:r>
                        <a:rPr lang="es-ES" sz="1400" dirty="0">
                          <a:latin typeface="Lato Bold"/>
                        </a:rPr>
                        <a:t>administrativos ante las ORIP, hacer </a:t>
                      </a:r>
                    </a:p>
                    <a:p>
                      <a:pPr algn="ctr"/>
                      <a:r>
                        <a:rPr lang="es-ES" sz="1400" dirty="0">
                          <a:latin typeface="Lato Bold"/>
                        </a:rPr>
                        <a:t>seguimiento y monitorear el estado de</a:t>
                      </a:r>
                    </a:p>
                    <a:p>
                      <a:pPr algn="ctr"/>
                      <a:r>
                        <a:rPr lang="es-ES" sz="1400" dirty="0">
                          <a:latin typeface="Lato Bold"/>
                        </a:rPr>
                        <a:t>inscripción de estos, y radicar las  solicitudes del estado del trámite, correcciones y </a:t>
                      </a:r>
                    </a:p>
                    <a:p>
                      <a:pPr algn="ctr"/>
                      <a:r>
                        <a:rPr lang="es-ES" sz="1400" dirty="0">
                          <a:latin typeface="Lato Bold"/>
                        </a:rPr>
                        <a:t>respuesta a notas devolutivas generadas </a:t>
                      </a:r>
                    </a:p>
                    <a:p>
                      <a:pPr algn="ctr"/>
                      <a:r>
                        <a:rPr lang="es-ES" sz="1400" dirty="0">
                          <a:latin typeface="Lato Bold"/>
                        </a:rPr>
                        <a:t>por los abogados. </a:t>
                      </a:r>
                    </a:p>
                  </a:txBody>
                  <a:tcPr/>
                </a:tc>
                <a:tc>
                  <a:txBody>
                    <a:bodyPr/>
                    <a:lstStyle/>
                    <a:p>
                      <a:pPr algn="ctr"/>
                      <a:r>
                        <a:rPr lang="es-ES" sz="1400" dirty="0">
                          <a:latin typeface="Lato Bold"/>
                        </a:rPr>
                        <a:t>Durante toda la ejecución del contrato.</a:t>
                      </a:r>
                    </a:p>
                    <a:p>
                      <a:pPr algn="ctr"/>
                      <a:endParaRPr lang="es-ES" sz="1400" dirty="0">
                        <a:latin typeface="Lato Bold"/>
                      </a:endParaRPr>
                    </a:p>
                    <a:p>
                      <a:pPr algn="ctr"/>
                      <a:r>
                        <a:rPr lang="es-ES" sz="1400" dirty="0">
                          <a:latin typeface="Lato Bold"/>
                        </a:rPr>
                        <a:t>Productividad mínima igual a la solicitada para los </a:t>
                      </a:r>
                    </a:p>
                    <a:p>
                      <a:pPr algn="ctr"/>
                      <a:r>
                        <a:rPr lang="es-ES" sz="1400" dirty="0">
                          <a:latin typeface="Lato Bold"/>
                        </a:rPr>
                        <a:t>abogados.</a:t>
                      </a:r>
                    </a:p>
                  </a:txBody>
                  <a:tcPr/>
                </a:tc>
                <a:extLst>
                  <a:ext uri="{0D108BD9-81ED-4DB2-BD59-A6C34878D82A}">
                    <a16:rowId xmlns:a16="http://schemas.microsoft.com/office/drawing/2014/main" val="1571714238"/>
                  </a:ext>
                </a:extLst>
              </a:tr>
            </a:tbl>
          </a:graphicData>
        </a:graphic>
      </p:graphicFrame>
      <p:sp>
        <p:nvSpPr>
          <p:cNvPr id="21" name="CuadroTexto 20">
            <a:extLst>
              <a:ext uri="{FF2B5EF4-FFF2-40B4-BE49-F238E27FC236}">
                <a16:creationId xmlns:a16="http://schemas.microsoft.com/office/drawing/2014/main" id="{2B00F83E-4E6D-4C3F-B7FD-9D9D46E102A7}"/>
              </a:ext>
            </a:extLst>
          </p:cNvPr>
          <p:cNvSpPr txBox="1"/>
          <p:nvPr/>
        </p:nvSpPr>
        <p:spPr>
          <a:xfrm>
            <a:off x="3694312" y="625771"/>
            <a:ext cx="7460315" cy="830997"/>
          </a:xfrm>
          <a:prstGeom prst="rect">
            <a:avLst/>
          </a:prstGeom>
          <a:noFill/>
        </p:spPr>
        <p:txBody>
          <a:bodyPr wrap="square" rtlCol="0">
            <a:spAutoFit/>
          </a:bodyPr>
          <a:lstStyle/>
          <a:p>
            <a:pPr lvl="0" algn="ctr" defTabSz="457200">
              <a:defRPr/>
            </a:pPr>
            <a:r>
              <a:rPr lang="es-CO" altLang="es-CO" sz="2400" b="1" dirty="0">
                <a:solidFill>
                  <a:srgbClr val="000A8B"/>
                </a:solidFill>
                <a:effectLst>
                  <a:outerShdw blurRad="38100" dist="38100" dir="2700000" algn="tl">
                    <a:srgbClr val="000000">
                      <a:alpha val="43137"/>
                    </a:srgbClr>
                  </a:outerShdw>
                </a:effectLst>
                <a:latin typeface="Lato Bold"/>
              </a:rPr>
              <a:t>CONTRATACIÓN TRANSFERENCIA DE INMUEBLES  </a:t>
            </a:r>
          </a:p>
          <a:p>
            <a:pPr lvl="0" algn="ctr" defTabSz="457200">
              <a:defRPr/>
            </a:pPr>
            <a:r>
              <a:rPr lang="es-CO" altLang="es-CO" sz="2400" b="1" dirty="0">
                <a:solidFill>
                  <a:srgbClr val="000A8B"/>
                </a:solidFill>
                <a:effectLst>
                  <a:outerShdw blurRad="38100" dist="38100" dir="2700000" algn="tl">
                    <a:srgbClr val="000000">
                      <a:alpha val="43137"/>
                    </a:srgbClr>
                  </a:outerShdw>
                </a:effectLst>
                <a:latin typeface="Lato Bold"/>
              </a:rPr>
              <a:t>VENTA MASIVA</a:t>
            </a:r>
            <a:endParaRPr lang="es-CO" sz="2400" b="1" dirty="0">
              <a:solidFill>
                <a:srgbClr val="000A8B"/>
              </a:solidFill>
              <a:effectLst>
                <a:outerShdw blurRad="38100" dist="38100" dir="2700000" algn="tl">
                  <a:srgbClr val="000000">
                    <a:alpha val="43137"/>
                  </a:srgbClr>
                </a:outerShdw>
              </a:effectLst>
              <a:latin typeface="Lato Bold"/>
            </a:endParaRPr>
          </a:p>
        </p:txBody>
      </p:sp>
      <p:pic>
        <p:nvPicPr>
          <p:cNvPr id="22" name="Imagen 21">
            <a:extLst>
              <a:ext uri="{FF2B5EF4-FFF2-40B4-BE49-F238E27FC236}">
                <a16:creationId xmlns:a16="http://schemas.microsoft.com/office/drawing/2014/main" id="{05E49A6A-2EC2-4CE6-83C3-5612260572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380253" cy="599932"/>
          </a:xfrm>
          <a:prstGeom prst="rect">
            <a:avLst/>
          </a:prstGeom>
        </p:spPr>
      </p:pic>
      <p:pic>
        <p:nvPicPr>
          <p:cNvPr id="23" name="Imagen 22">
            <a:extLst>
              <a:ext uri="{FF2B5EF4-FFF2-40B4-BE49-F238E27FC236}">
                <a16:creationId xmlns:a16="http://schemas.microsoft.com/office/drawing/2014/main" id="{79EA0BB2-DE63-482B-9ED7-B54A14EEF7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8916" y="-4208"/>
            <a:ext cx="2903084" cy="498801"/>
          </a:xfrm>
          <a:prstGeom prst="rect">
            <a:avLst/>
          </a:prstGeom>
        </p:spPr>
      </p:pic>
      <p:sp>
        <p:nvSpPr>
          <p:cNvPr id="24" name="Rectángulo 23">
            <a:extLst>
              <a:ext uri="{FF2B5EF4-FFF2-40B4-BE49-F238E27FC236}">
                <a16:creationId xmlns:a16="http://schemas.microsoft.com/office/drawing/2014/main" id="{56283BE7-899C-45DD-99CC-2D02DE8747FE}"/>
              </a:ext>
            </a:extLst>
          </p:cNvPr>
          <p:cNvSpPr/>
          <p:nvPr/>
        </p:nvSpPr>
        <p:spPr>
          <a:xfrm>
            <a:off x="81644" y="830465"/>
            <a:ext cx="2329419" cy="400110"/>
          </a:xfrm>
          <a:prstGeom prst="rect">
            <a:avLst/>
          </a:prstGeom>
        </p:spPr>
        <p:txBody>
          <a:bodyPr wrap="square">
            <a:spAutoFit/>
          </a:bodyPr>
          <a:lstStyle/>
          <a:p>
            <a:pPr algn="ctr"/>
            <a:r>
              <a:rPr lang="es-CO" sz="2000" b="1" i="1" dirty="0">
                <a:solidFill>
                  <a:srgbClr val="4F81BD">
                    <a:lumMod val="75000"/>
                  </a:srgbClr>
                </a:solidFill>
                <a:latin typeface="Calibri"/>
              </a:rPr>
              <a:t>Términos Generales </a:t>
            </a:r>
          </a:p>
        </p:txBody>
      </p:sp>
      <p:sp>
        <p:nvSpPr>
          <p:cNvPr id="41" name="Freeform 1">
            <a:extLst>
              <a:ext uri="{FF2B5EF4-FFF2-40B4-BE49-F238E27FC236}">
                <a16:creationId xmlns:a16="http://schemas.microsoft.com/office/drawing/2014/main" id="{74E2ABE8-29D0-4768-A563-4E61D6C1CCA8}"/>
              </a:ext>
            </a:extLst>
          </p:cNvPr>
          <p:cNvSpPr/>
          <p:nvPr/>
        </p:nvSpPr>
        <p:spPr>
          <a:xfrm flipH="1">
            <a:off x="2172635" y="145979"/>
            <a:ext cx="1282875" cy="6394521"/>
          </a:xfrm>
          <a:custGeom>
            <a:avLst/>
            <a:gdLst>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0" fmla="*/ 624840 w 1417320"/>
              <a:gd name="connsiteY0" fmla="*/ 800100 h 3912161"/>
              <a:gd name="connsiteX1" fmla="*/ 624840 w 1417320"/>
              <a:gd name="connsiteY1" fmla="*/ 617220 h 3912161"/>
              <a:gd name="connsiteX2" fmla="*/ 800100 w 1417320"/>
              <a:gd name="connsiteY2" fmla="*/ 617220 h 3912161"/>
              <a:gd name="connsiteX3" fmla="*/ 800100 w 1417320"/>
              <a:gd name="connsiteY3" fmla="*/ 876300 h 3912161"/>
              <a:gd name="connsiteX4" fmla="*/ 449580 w 1417320"/>
              <a:gd name="connsiteY4" fmla="*/ 876300 h 3912161"/>
              <a:gd name="connsiteX5" fmla="*/ 449580 w 1417320"/>
              <a:gd name="connsiteY5" fmla="*/ 571500 h 3912161"/>
              <a:gd name="connsiteX6" fmla="*/ 266700 w 1417320"/>
              <a:gd name="connsiteY6" fmla="*/ 571500 h 3912161"/>
              <a:gd name="connsiteX7" fmla="*/ 723900 w 1417320"/>
              <a:gd name="connsiteY7" fmla="*/ 114300 h 3912161"/>
              <a:gd name="connsiteX8" fmla="*/ 1165860 w 1417320"/>
              <a:gd name="connsiteY8" fmla="*/ 556260 h 3912161"/>
              <a:gd name="connsiteX9" fmla="*/ 1013460 w 1417320"/>
              <a:gd name="connsiteY9" fmla="*/ 556260 h 3912161"/>
              <a:gd name="connsiteX10" fmla="*/ 1013460 w 1417320"/>
              <a:gd name="connsiteY10" fmla="*/ 960120 h 3912161"/>
              <a:gd name="connsiteX11" fmla="*/ 0 w 1417320"/>
              <a:gd name="connsiteY11" fmla="*/ 960120 h 3912161"/>
              <a:gd name="connsiteX12" fmla="*/ 0 w 1417320"/>
              <a:gd name="connsiteY12" fmla="*/ 0 h 3912161"/>
              <a:gd name="connsiteX13" fmla="*/ 1417320 w 1417320"/>
              <a:gd name="connsiteY13" fmla="*/ 0 h 3912161"/>
              <a:gd name="connsiteX14" fmla="*/ 1417320 w 1417320"/>
              <a:gd name="connsiteY14" fmla="*/ 1074420 h 3912161"/>
              <a:gd name="connsiteX15" fmla="*/ 746760 w 1417320"/>
              <a:gd name="connsiteY15" fmla="*/ 1074420 h 3912161"/>
              <a:gd name="connsiteX16" fmla="*/ 746760 w 1417320"/>
              <a:gd name="connsiteY16" fmla="*/ 3855720 h 3912161"/>
              <a:gd name="connsiteX17" fmla="*/ 1132014 w 1417320"/>
              <a:gd name="connsiteY17" fmla="*/ 3912161 h 3912161"/>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0" fmla="*/ 624840 w 2109415"/>
              <a:gd name="connsiteY0" fmla="*/ 800100 h 3855720"/>
              <a:gd name="connsiteX1" fmla="*/ 624840 w 2109415"/>
              <a:gd name="connsiteY1" fmla="*/ 617220 h 3855720"/>
              <a:gd name="connsiteX2" fmla="*/ 800100 w 2109415"/>
              <a:gd name="connsiteY2" fmla="*/ 617220 h 3855720"/>
              <a:gd name="connsiteX3" fmla="*/ 800100 w 2109415"/>
              <a:gd name="connsiteY3" fmla="*/ 876300 h 3855720"/>
              <a:gd name="connsiteX4" fmla="*/ 449580 w 2109415"/>
              <a:gd name="connsiteY4" fmla="*/ 876300 h 3855720"/>
              <a:gd name="connsiteX5" fmla="*/ 449580 w 2109415"/>
              <a:gd name="connsiteY5" fmla="*/ 571500 h 3855720"/>
              <a:gd name="connsiteX6" fmla="*/ 266700 w 2109415"/>
              <a:gd name="connsiteY6" fmla="*/ 571500 h 3855720"/>
              <a:gd name="connsiteX7" fmla="*/ 723900 w 2109415"/>
              <a:gd name="connsiteY7" fmla="*/ 114300 h 3855720"/>
              <a:gd name="connsiteX8" fmla="*/ 1165860 w 2109415"/>
              <a:gd name="connsiteY8" fmla="*/ 556260 h 3855720"/>
              <a:gd name="connsiteX9" fmla="*/ 1013460 w 2109415"/>
              <a:gd name="connsiteY9" fmla="*/ 556260 h 3855720"/>
              <a:gd name="connsiteX10" fmla="*/ 1013460 w 2109415"/>
              <a:gd name="connsiteY10" fmla="*/ 960120 h 3855720"/>
              <a:gd name="connsiteX11" fmla="*/ 0 w 2109415"/>
              <a:gd name="connsiteY11" fmla="*/ 960120 h 3855720"/>
              <a:gd name="connsiteX12" fmla="*/ 0 w 2109415"/>
              <a:gd name="connsiteY12" fmla="*/ 0 h 3855720"/>
              <a:gd name="connsiteX13" fmla="*/ 1417320 w 2109415"/>
              <a:gd name="connsiteY13" fmla="*/ 0 h 3855720"/>
              <a:gd name="connsiteX14" fmla="*/ 1417320 w 2109415"/>
              <a:gd name="connsiteY14" fmla="*/ 1074420 h 3855720"/>
              <a:gd name="connsiteX15" fmla="*/ 2109415 w 2109415"/>
              <a:gd name="connsiteY15" fmla="*/ 1074420 h 3855720"/>
              <a:gd name="connsiteX16" fmla="*/ 746760 w 2109415"/>
              <a:gd name="connsiteY16" fmla="*/ 3855720 h 3855720"/>
              <a:gd name="connsiteX0" fmla="*/ 624840 w 2125540"/>
              <a:gd name="connsiteY0" fmla="*/ 800100 h 4766844"/>
              <a:gd name="connsiteX1" fmla="*/ 624840 w 2125540"/>
              <a:gd name="connsiteY1" fmla="*/ 617220 h 4766844"/>
              <a:gd name="connsiteX2" fmla="*/ 800100 w 2125540"/>
              <a:gd name="connsiteY2" fmla="*/ 617220 h 4766844"/>
              <a:gd name="connsiteX3" fmla="*/ 800100 w 2125540"/>
              <a:gd name="connsiteY3" fmla="*/ 876300 h 4766844"/>
              <a:gd name="connsiteX4" fmla="*/ 449580 w 2125540"/>
              <a:gd name="connsiteY4" fmla="*/ 876300 h 4766844"/>
              <a:gd name="connsiteX5" fmla="*/ 449580 w 2125540"/>
              <a:gd name="connsiteY5" fmla="*/ 571500 h 4766844"/>
              <a:gd name="connsiteX6" fmla="*/ 266700 w 2125540"/>
              <a:gd name="connsiteY6" fmla="*/ 571500 h 4766844"/>
              <a:gd name="connsiteX7" fmla="*/ 723900 w 2125540"/>
              <a:gd name="connsiteY7" fmla="*/ 114300 h 4766844"/>
              <a:gd name="connsiteX8" fmla="*/ 1165860 w 2125540"/>
              <a:gd name="connsiteY8" fmla="*/ 556260 h 4766844"/>
              <a:gd name="connsiteX9" fmla="*/ 1013460 w 2125540"/>
              <a:gd name="connsiteY9" fmla="*/ 556260 h 4766844"/>
              <a:gd name="connsiteX10" fmla="*/ 1013460 w 2125540"/>
              <a:gd name="connsiteY10" fmla="*/ 960120 h 4766844"/>
              <a:gd name="connsiteX11" fmla="*/ 0 w 2125540"/>
              <a:gd name="connsiteY11" fmla="*/ 960120 h 4766844"/>
              <a:gd name="connsiteX12" fmla="*/ 0 w 2125540"/>
              <a:gd name="connsiteY12" fmla="*/ 0 h 4766844"/>
              <a:gd name="connsiteX13" fmla="*/ 1417320 w 2125540"/>
              <a:gd name="connsiteY13" fmla="*/ 0 h 4766844"/>
              <a:gd name="connsiteX14" fmla="*/ 1417320 w 2125540"/>
              <a:gd name="connsiteY14" fmla="*/ 1074420 h 4766844"/>
              <a:gd name="connsiteX15" fmla="*/ 2109415 w 2125540"/>
              <a:gd name="connsiteY15" fmla="*/ 1074420 h 4766844"/>
              <a:gd name="connsiteX16" fmla="*/ 2125540 w 2125540"/>
              <a:gd name="connsiteY16" fmla="*/ 4766844 h 4766844"/>
              <a:gd name="connsiteX0" fmla="*/ 624840 w 2125540"/>
              <a:gd name="connsiteY0" fmla="*/ 800100 h 4766844"/>
              <a:gd name="connsiteX1" fmla="*/ 624840 w 2125540"/>
              <a:gd name="connsiteY1" fmla="*/ 617220 h 4766844"/>
              <a:gd name="connsiteX2" fmla="*/ 800100 w 2125540"/>
              <a:gd name="connsiteY2" fmla="*/ 617220 h 4766844"/>
              <a:gd name="connsiteX3" fmla="*/ 800100 w 2125540"/>
              <a:gd name="connsiteY3" fmla="*/ 876300 h 4766844"/>
              <a:gd name="connsiteX4" fmla="*/ 449580 w 2125540"/>
              <a:gd name="connsiteY4" fmla="*/ 876300 h 4766844"/>
              <a:gd name="connsiteX5" fmla="*/ 449580 w 2125540"/>
              <a:gd name="connsiteY5" fmla="*/ 571500 h 4766844"/>
              <a:gd name="connsiteX6" fmla="*/ 266700 w 2125540"/>
              <a:gd name="connsiteY6" fmla="*/ 571500 h 4766844"/>
              <a:gd name="connsiteX7" fmla="*/ 723900 w 2125540"/>
              <a:gd name="connsiteY7" fmla="*/ 114300 h 4766844"/>
              <a:gd name="connsiteX8" fmla="*/ 1165860 w 2125540"/>
              <a:gd name="connsiteY8" fmla="*/ 556260 h 4766844"/>
              <a:gd name="connsiteX9" fmla="*/ 1013460 w 2125540"/>
              <a:gd name="connsiteY9" fmla="*/ 556260 h 4766844"/>
              <a:gd name="connsiteX10" fmla="*/ 1013460 w 2125540"/>
              <a:gd name="connsiteY10" fmla="*/ 960120 h 4766844"/>
              <a:gd name="connsiteX11" fmla="*/ 0 w 2125540"/>
              <a:gd name="connsiteY11" fmla="*/ 960120 h 4766844"/>
              <a:gd name="connsiteX12" fmla="*/ 0 w 2125540"/>
              <a:gd name="connsiteY12" fmla="*/ 0 h 4766844"/>
              <a:gd name="connsiteX13" fmla="*/ 1417320 w 2125540"/>
              <a:gd name="connsiteY13" fmla="*/ 100877 h 4766844"/>
              <a:gd name="connsiteX14" fmla="*/ 1417320 w 2125540"/>
              <a:gd name="connsiteY14" fmla="*/ 1074420 h 4766844"/>
              <a:gd name="connsiteX15" fmla="*/ 2109415 w 2125540"/>
              <a:gd name="connsiteY15" fmla="*/ 1074420 h 4766844"/>
              <a:gd name="connsiteX16" fmla="*/ 2125540 w 2125540"/>
              <a:gd name="connsiteY16" fmla="*/ 4766844 h 4766844"/>
              <a:gd name="connsiteX0" fmla="*/ 624840 w 2125540"/>
              <a:gd name="connsiteY0" fmla="*/ 719398 h 4686142"/>
              <a:gd name="connsiteX1" fmla="*/ 624840 w 2125540"/>
              <a:gd name="connsiteY1" fmla="*/ 536518 h 4686142"/>
              <a:gd name="connsiteX2" fmla="*/ 800100 w 2125540"/>
              <a:gd name="connsiteY2" fmla="*/ 536518 h 4686142"/>
              <a:gd name="connsiteX3" fmla="*/ 800100 w 2125540"/>
              <a:gd name="connsiteY3" fmla="*/ 795598 h 4686142"/>
              <a:gd name="connsiteX4" fmla="*/ 449580 w 2125540"/>
              <a:gd name="connsiteY4" fmla="*/ 795598 h 4686142"/>
              <a:gd name="connsiteX5" fmla="*/ 449580 w 2125540"/>
              <a:gd name="connsiteY5" fmla="*/ 490798 h 4686142"/>
              <a:gd name="connsiteX6" fmla="*/ 266700 w 2125540"/>
              <a:gd name="connsiteY6" fmla="*/ 490798 h 4686142"/>
              <a:gd name="connsiteX7" fmla="*/ 723900 w 2125540"/>
              <a:gd name="connsiteY7" fmla="*/ 33598 h 4686142"/>
              <a:gd name="connsiteX8" fmla="*/ 1165860 w 2125540"/>
              <a:gd name="connsiteY8" fmla="*/ 475558 h 4686142"/>
              <a:gd name="connsiteX9" fmla="*/ 1013460 w 2125540"/>
              <a:gd name="connsiteY9" fmla="*/ 475558 h 4686142"/>
              <a:gd name="connsiteX10" fmla="*/ 1013460 w 2125540"/>
              <a:gd name="connsiteY10" fmla="*/ 879418 h 4686142"/>
              <a:gd name="connsiteX11" fmla="*/ 0 w 2125540"/>
              <a:gd name="connsiteY11" fmla="*/ 879418 h 4686142"/>
              <a:gd name="connsiteX12" fmla="*/ 0 w 2125540"/>
              <a:gd name="connsiteY12" fmla="*/ 0 h 4686142"/>
              <a:gd name="connsiteX13" fmla="*/ 1417320 w 2125540"/>
              <a:gd name="connsiteY13" fmla="*/ 20175 h 4686142"/>
              <a:gd name="connsiteX14" fmla="*/ 1417320 w 2125540"/>
              <a:gd name="connsiteY14" fmla="*/ 993718 h 4686142"/>
              <a:gd name="connsiteX15" fmla="*/ 2109415 w 2125540"/>
              <a:gd name="connsiteY15" fmla="*/ 993718 h 4686142"/>
              <a:gd name="connsiteX16" fmla="*/ 2125540 w 2125540"/>
              <a:gd name="connsiteY16" fmla="*/ 4686142 h 4686142"/>
              <a:gd name="connsiteX0" fmla="*/ 624840 w 2125540"/>
              <a:gd name="connsiteY0" fmla="*/ 749661 h 4716405"/>
              <a:gd name="connsiteX1" fmla="*/ 624840 w 2125540"/>
              <a:gd name="connsiteY1" fmla="*/ 566781 h 4716405"/>
              <a:gd name="connsiteX2" fmla="*/ 800100 w 2125540"/>
              <a:gd name="connsiteY2" fmla="*/ 566781 h 4716405"/>
              <a:gd name="connsiteX3" fmla="*/ 800100 w 2125540"/>
              <a:gd name="connsiteY3" fmla="*/ 825861 h 4716405"/>
              <a:gd name="connsiteX4" fmla="*/ 449580 w 2125540"/>
              <a:gd name="connsiteY4" fmla="*/ 825861 h 4716405"/>
              <a:gd name="connsiteX5" fmla="*/ 449580 w 2125540"/>
              <a:gd name="connsiteY5" fmla="*/ 521061 h 4716405"/>
              <a:gd name="connsiteX6" fmla="*/ 266700 w 2125540"/>
              <a:gd name="connsiteY6" fmla="*/ 521061 h 4716405"/>
              <a:gd name="connsiteX7" fmla="*/ 723900 w 2125540"/>
              <a:gd name="connsiteY7" fmla="*/ 63861 h 4716405"/>
              <a:gd name="connsiteX8" fmla="*/ 1165860 w 2125540"/>
              <a:gd name="connsiteY8" fmla="*/ 505821 h 4716405"/>
              <a:gd name="connsiteX9" fmla="*/ 1013460 w 2125540"/>
              <a:gd name="connsiteY9" fmla="*/ 505821 h 4716405"/>
              <a:gd name="connsiteX10" fmla="*/ 1013460 w 2125540"/>
              <a:gd name="connsiteY10" fmla="*/ 909681 h 4716405"/>
              <a:gd name="connsiteX11" fmla="*/ 0 w 2125540"/>
              <a:gd name="connsiteY11" fmla="*/ 909681 h 4716405"/>
              <a:gd name="connsiteX12" fmla="*/ 0 w 2125540"/>
              <a:gd name="connsiteY12" fmla="*/ 30263 h 4716405"/>
              <a:gd name="connsiteX13" fmla="*/ 1440003 w 2125540"/>
              <a:gd name="connsiteY13" fmla="*/ 0 h 4716405"/>
              <a:gd name="connsiteX14" fmla="*/ 1417320 w 2125540"/>
              <a:gd name="connsiteY14" fmla="*/ 1023981 h 4716405"/>
              <a:gd name="connsiteX15" fmla="*/ 2109415 w 2125540"/>
              <a:gd name="connsiteY15" fmla="*/ 1023981 h 4716405"/>
              <a:gd name="connsiteX16" fmla="*/ 2125540 w 2125540"/>
              <a:gd name="connsiteY16" fmla="*/ 4716405 h 4716405"/>
              <a:gd name="connsiteX0" fmla="*/ 624840 w 2125540"/>
              <a:gd name="connsiteY0" fmla="*/ 759749 h 4726493"/>
              <a:gd name="connsiteX1" fmla="*/ 624840 w 2125540"/>
              <a:gd name="connsiteY1" fmla="*/ 576869 h 4726493"/>
              <a:gd name="connsiteX2" fmla="*/ 800100 w 2125540"/>
              <a:gd name="connsiteY2" fmla="*/ 576869 h 4726493"/>
              <a:gd name="connsiteX3" fmla="*/ 800100 w 2125540"/>
              <a:gd name="connsiteY3" fmla="*/ 835949 h 4726493"/>
              <a:gd name="connsiteX4" fmla="*/ 449580 w 2125540"/>
              <a:gd name="connsiteY4" fmla="*/ 835949 h 4726493"/>
              <a:gd name="connsiteX5" fmla="*/ 449580 w 2125540"/>
              <a:gd name="connsiteY5" fmla="*/ 531149 h 4726493"/>
              <a:gd name="connsiteX6" fmla="*/ 266700 w 2125540"/>
              <a:gd name="connsiteY6" fmla="*/ 531149 h 4726493"/>
              <a:gd name="connsiteX7" fmla="*/ 723900 w 2125540"/>
              <a:gd name="connsiteY7" fmla="*/ 73949 h 4726493"/>
              <a:gd name="connsiteX8" fmla="*/ 1165860 w 2125540"/>
              <a:gd name="connsiteY8" fmla="*/ 515909 h 4726493"/>
              <a:gd name="connsiteX9" fmla="*/ 1013460 w 2125540"/>
              <a:gd name="connsiteY9" fmla="*/ 515909 h 4726493"/>
              <a:gd name="connsiteX10" fmla="*/ 1013460 w 2125540"/>
              <a:gd name="connsiteY10" fmla="*/ 919769 h 4726493"/>
              <a:gd name="connsiteX11" fmla="*/ 0 w 2125540"/>
              <a:gd name="connsiteY11" fmla="*/ 919769 h 4726493"/>
              <a:gd name="connsiteX12" fmla="*/ 22681 w 2125540"/>
              <a:gd name="connsiteY12" fmla="*/ 0 h 4726493"/>
              <a:gd name="connsiteX13" fmla="*/ 1440003 w 2125540"/>
              <a:gd name="connsiteY13" fmla="*/ 10088 h 4726493"/>
              <a:gd name="connsiteX14" fmla="*/ 1417320 w 2125540"/>
              <a:gd name="connsiteY14" fmla="*/ 1034069 h 4726493"/>
              <a:gd name="connsiteX15" fmla="*/ 2109415 w 2125540"/>
              <a:gd name="connsiteY15" fmla="*/ 1034069 h 4726493"/>
              <a:gd name="connsiteX16" fmla="*/ 2125540 w 2125540"/>
              <a:gd name="connsiteY16" fmla="*/ 4726493 h 4726493"/>
              <a:gd name="connsiteX0" fmla="*/ 624840 w 2132098"/>
              <a:gd name="connsiteY0" fmla="*/ 759749 h 4726493"/>
              <a:gd name="connsiteX1" fmla="*/ 624840 w 2132098"/>
              <a:gd name="connsiteY1" fmla="*/ 576869 h 4726493"/>
              <a:gd name="connsiteX2" fmla="*/ 800100 w 2132098"/>
              <a:gd name="connsiteY2" fmla="*/ 576869 h 4726493"/>
              <a:gd name="connsiteX3" fmla="*/ 800100 w 2132098"/>
              <a:gd name="connsiteY3" fmla="*/ 835949 h 4726493"/>
              <a:gd name="connsiteX4" fmla="*/ 449580 w 2132098"/>
              <a:gd name="connsiteY4" fmla="*/ 835949 h 4726493"/>
              <a:gd name="connsiteX5" fmla="*/ 449580 w 2132098"/>
              <a:gd name="connsiteY5" fmla="*/ 531149 h 4726493"/>
              <a:gd name="connsiteX6" fmla="*/ 266700 w 2132098"/>
              <a:gd name="connsiteY6" fmla="*/ 531149 h 4726493"/>
              <a:gd name="connsiteX7" fmla="*/ 723900 w 2132098"/>
              <a:gd name="connsiteY7" fmla="*/ 73949 h 4726493"/>
              <a:gd name="connsiteX8" fmla="*/ 1165860 w 2132098"/>
              <a:gd name="connsiteY8" fmla="*/ 515909 h 4726493"/>
              <a:gd name="connsiteX9" fmla="*/ 1013460 w 2132098"/>
              <a:gd name="connsiteY9" fmla="*/ 515909 h 4726493"/>
              <a:gd name="connsiteX10" fmla="*/ 1013460 w 2132098"/>
              <a:gd name="connsiteY10" fmla="*/ 919769 h 4726493"/>
              <a:gd name="connsiteX11" fmla="*/ 0 w 2132098"/>
              <a:gd name="connsiteY11" fmla="*/ 919769 h 4726493"/>
              <a:gd name="connsiteX12" fmla="*/ 22681 w 2132098"/>
              <a:gd name="connsiteY12" fmla="*/ 0 h 4726493"/>
              <a:gd name="connsiteX13" fmla="*/ 1440003 w 2132098"/>
              <a:gd name="connsiteY13" fmla="*/ 10088 h 4726493"/>
              <a:gd name="connsiteX14" fmla="*/ 1417320 w 2132098"/>
              <a:gd name="connsiteY14" fmla="*/ 1034069 h 4726493"/>
              <a:gd name="connsiteX15" fmla="*/ 2132098 w 2132098"/>
              <a:gd name="connsiteY15" fmla="*/ 963455 h 4726493"/>
              <a:gd name="connsiteX16" fmla="*/ 2125540 w 2132098"/>
              <a:gd name="connsiteY16" fmla="*/ 4726493 h 4726493"/>
              <a:gd name="connsiteX0" fmla="*/ 624840 w 2132098"/>
              <a:gd name="connsiteY0" fmla="*/ 759749 h 4726493"/>
              <a:gd name="connsiteX1" fmla="*/ 624840 w 2132098"/>
              <a:gd name="connsiteY1" fmla="*/ 576869 h 4726493"/>
              <a:gd name="connsiteX2" fmla="*/ 800100 w 2132098"/>
              <a:gd name="connsiteY2" fmla="*/ 576869 h 4726493"/>
              <a:gd name="connsiteX3" fmla="*/ 800100 w 2132098"/>
              <a:gd name="connsiteY3" fmla="*/ 835949 h 4726493"/>
              <a:gd name="connsiteX4" fmla="*/ 449580 w 2132098"/>
              <a:gd name="connsiteY4" fmla="*/ 835949 h 4726493"/>
              <a:gd name="connsiteX5" fmla="*/ 449580 w 2132098"/>
              <a:gd name="connsiteY5" fmla="*/ 531149 h 4726493"/>
              <a:gd name="connsiteX6" fmla="*/ 266700 w 2132098"/>
              <a:gd name="connsiteY6" fmla="*/ 531149 h 4726493"/>
              <a:gd name="connsiteX7" fmla="*/ 723900 w 2132098"/>
              <a:gd name="connsiteY7" fmla="*/ 73949 h 4726493"/>
              <a:gd name="connsiteX8" fmla="*/ 1165860 w 2132098"/>
              <a:gd name="connsiteY8" fmla="*/ 515909 h 4726493"/>
              <a:gd name="connsiteX9" fmla="*/ 1013460 w 2132098"/>
              <a:gd name="connsiteY9" fmla="*/ 515909 h 4726493"/>
              <a:gd name="connsiteX10" fmla="*/ 1013460 w 2132098"/>
              <a:gd name="connsiteY10" fmla="*/ 919769 h 4726493"/>
              <a:gd name="connsiteX11" fmla="*/ 0 w 2132098"/>
              <a:gd name="connsiteY11" fmla="*/ 919769 h 4726493"/>
              <a:gd name="connsiteX12" fmla="*/ 22681 w 2132098"/>
              <a:gd name="connsiteY12" fmla="*/ 0 h 4726493"/>
              <a:gd name="connsiteX13" fmla="*/ 1440003 w 2132098"/>
              <a:gd name="connsiteY13" fmla="*/ 10088 h 4726493"/>
              <a:gd name="connsiteX14" fmla="*/ 1417320 w 2132098"/>
              <a:gd name="connsiteY14" fmla="*/ 953368 h 4726493"/>
              <a:gd name="connsiteX15" fmla="*/ 2132098 w 2132098"/>
              <a:gd name="connsiteY15" fmla="*/ 963455 h 4726493"/>
              <a:gd name="connsiteX16" fmla="*/ 2125540 w 2132098"/>
              <a:gd name="connsiteY16" fmla="*/ 4726493 h 4726493"/>
              <a:gd name="connsiteX0" fmla="*/ 624840 w 2132098"/>
              <a:gd name="connsiteY0" fmla="*/ 759749 h 4726493"/>
              <a:gd name="connsiteX1" fmla="*/ 624840 w 2132098"/>
              <a:gd name="connsiteY1" fmla="*/ 576869 h 4726493"/>
              <a:gd name="connsiteX2" fmla="*/ 800100 w 2132098"/>
              <a:gd name="connsiteY2" fmla="*/ 576869 h 4726493"/>
              <a:gd name="connsiteX3" fmla="*/ 800100 w 2132098"/>
              <a:gd name="connsiteY3" fmla="*/ 835949 h 4726493"/>
              <a:gd name="connsiteX4" fmla="*/ 449580 w 2132098"/>
              <a:gd name="connsiteY4" fmla="*/ 835949 h 4726493"/>
              <a:gd name="connsiteX5" fmla="*/ 449580 w 2132098"/>
              <a:gd name="connsiteY5" fmla="*/ 531149 h 4726493"/>
              <a:gd name="connsiteX6" fmla="*/ 266700 w 2132098"/>
              <a:gd name="connsiteY6" fmla="*/ 531149 h 4726493"/>
              <a:gd name="connsiteX7" fmla="*/ 723900 w 2132098"/>
              <a:gd name="connsiteY7" fmla="*/ 73949 h 4726493"/>
              <a:gd name="connsiteX8" fmla="*/ 1165860 w 2132098"/>
              <a:gd name="connsiteY8" fmla="*/ 515909 h 4726493"/>
              <a:gd name="connsiteX9" fmla="*/ 1013460 w 2132098"/>
              <a:gd name="connsiteY9" fmla="*/ 515909 h 4726493"/>
              <a:gd name="connsiteX10" fmla="*/ 1013460 w 2132098"/>
              <a:gd name="connsiteY10" fmla="*/ 919769 h 4726493"/>
              <a:gd name="connsiteX11" fmla="*/ 0 w 2132098"/>
              <a:gd name="connsiteY11" fmla="*/ 919769 h 4726493"/>
              <a:gd name="connsiteX12" fmla="*/ 22681 w 2132098"/>
              <a:gd name="connsiteY12" fmla="*/ 0 h 4726493"/>
              <a:gd name="connsiteX13" fmla="*/ 1440003 w 2132098"/>
              <a:gd name="connsiteY13" fmla="*/ 10088 h 4726493"/>
              <a:gd name="connsiteX14" fmla="*/ 1417320 w 2132098"/>
              <a:gd name="connsiteY14" fmla="*/ 953368 h 4726493"/>
              <a:gd name="connsiteX15" fmla="*/ 2132098 w 2132098"/>
              <a:gd name="connsiteY15" fmla="*/ 963455 h 4726493"/>
              <a:gd name="connsiteX16" fmla="*/ 2125540 w 2132098"/>
              <a:gd name="connsiteY16" fmla="*/ 4726493 h 472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32098" h="4726493">
                <a:moveTo>
                  <a:pt x="624840" y="759749"/>
                </a:moveTo>
                <a:lnTo>
                  <a:pt x="624840" y="576869"/>
                </a:lnTo>
                <a:lnTo>
                  <a:pt x="800100" y="576869"/>
                </a:lnTo>
                <a:lnTo>
                  <a:pt x="800100" y="835949"/>
                </a:lnTo>
                <a:lnTo>
                  <a:pt x="449580" y="835949"/>
                </a:lnTo>
                <a:lnTo>
                  <a:pt x="449580" y="531149"/>
                </a:lnTo>
                <a:lnTo>
                  <a:pt x="266700" y="531149"/>
                </a:lnTo>
                <a:lnTo>
                  <a:pt x="723900" y="73949"/>
                </a:lnTo>
                <a:lnTo>
                  <a:pt x="1165860" y="515909"/>
                </a:lnTo>
                <a:lnTo>
                  <a:pt x="1013460" y="515909"/>
                </a:lnTo>
                <a:lnTo>
                  <a:pt x="1013460" y="919769"/>
                </a:lnTo>
                <a:lnTo>
                  <a:pt x="0" y="919769"/>
                </a:lnTo>
                <a:lnTo>
                  <a:pt x="22681" y="0"/>
                </a:lnTo>
                <a:lnTo>
                  <a:pt x="1440003" y="10088"/>
                </a:lnTo>
                <a:lnTo>
                  <a:pt x="1417320" y="953368"/>
                </a:lnTo>
                <a:lnTo>
                  <a:pt x="2132098" y="963455"/>
                </a:lnTo>
                <a:lnTo>
                  <a:pt x="2125540" y="4726493"/>
                </a:lnTo>
              </a:path>
            </a:pathLst>
          </a:custGeom>
          <a:ln w="38100">
            <a:solidFill>
              <a:schemeClr val="bg1">
                <a:lumMod val="75000"/>
              </a:schemeClr>
            </a:solidFill>
          </a:ln>
          <a:effectLst>
            <a:outerShdw blurRad="25400" dist="127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dirty="0">
              <a:solidFill>
                <a:srgbClr val="FF0000"/>
              </a:solidFill>
            </a:endParaRPr>
          </a:p>
        </p:txBody>
      </p:sp>
      <p:sp>
        <p:nvSpPr>
          <p:cNvPr id="29" name="CuadroTexto 28">
            <a:extLst>
              <a:ext uri="{FF2B5EF4-FFF2-40B4-BE49-F238E27FC236}">
                <a16:creationId xmlns:a16="http://schemas.microsoft.com/office/drawing/2014/main" id="{11603559-4B30-4003-87DF-C702237D72DF}"/>
              </a:ext>
            </a:extLst>
          </p:cNvPr>
          <p:cNvSpPr txBox="1"/>
          <p:nvPr/>
        </p:nvSpPr>
        <p:spPr>
          <a:xfrm>
            <a:off x="-46532" y="2468424"/>
            <a:ext cx="2284530" cy="2246769"/>
          </a:xfrm>
          <a:prstGeom prst="rect">
            <a:avLst/>
          </a:prstGeom>
        </p:spPr>
        <p:txBody>
          <a:bodyPr wrap="square">
            <a:spAutoFit/>
          </a:bodyPr>
          <a:lstStyle>
            <a:defPPr>
              <a:defRPr lang="es-CO"/>
            </a:defPPr>
            <a:lvl1pPr algn="ctr">
              <a:defRPr sz="2000" b="1" i="1">
                <a:solidFill>
                  <a:srgbClr val="4F81BD">
                    <a:lumMod val="75000"/>
                  </a:srgbClr>
                </a:solidFill>
                <a:latin typeface="Calibri"/>
              </a:defRPr>
            </a:lvl1pPr>
          </a:lstStyle>
          <a:p>
            <a:endParaRPr lang="es-CO" dirty="0"/>
          </a:p>
          <a:p>
            <a:r>
              <a:rPr lang="es-ES" altLang="es-CO" dirty="0"/>
              <a:t>Requisitos Habilitantes Técnicos </a:t>
            </a:r>
          </a:p>
          <a:p>
            <a:endParaRPr lang="es-ES" altLang="es-CO" dirty="0"/>
          </a:p>
          <a:p>
            <a:r>
              <a:rPr lang="es-CO" dirty="0"/>
              <a:t>Personal Mínimo Requerido</a:t>
            </a:r>
          </a:p>
        </p:txBody>
      </p:sp>
    </p:spTree>
    <p:extLst>
      <p:ext uri="{BB962C8B-B14F-4D97-AF65-F5344CB8AC3E}">
        <p14:creationId xmlns:p14="http://schemas.microsoft.com/office/powerpoint/2010/main" val="4156745106"/>
      </p:ext>
    </p:extLst>
  </p:cSld>
  <p:clrMapOvr>
    <a:masterClrMapping/>
  </p:clrMapOvr>
  <p:transition spd="med">
    <p:pull/>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02B961A2-9526-4B02-A22B-1DE27B058EF0}"/>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00E56A64-942D-4082-8FBA-0C7876EA3338}"/>
              </a:ext>
            </a:extLst>
          </p:cNvPr>
          <p:cNvSpPr txBox="1">
            <a:spLocks noChangeArrowheads="1"/>
          </p:cNvSpPr>
          <p:nvPr/>
        </p:nvSpPr>
        <p:spPr bwMode="auto">
          <a:xfrm>
            <a:off x="7424469" y="6540500"/>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grpSp>
        <p:nvGrpSpPr>
          <p:cNvPr id="26" name="Google Shape;4799;p60">
            <a:extLst>
              <a:ext uri="{FF2B5EF4-FFF2-40B4-BE49-F238E27FC236}">
                <a16:creationId xmlns:a16="http://schemas.microsoft.com/office/drawing/2014/main" id="{9C1CA6E1-C160-4340-A09C-CBCBF7092161}"/>
              </a:ext>
            </a:extLst>
          </p:cNvPr>
          <p:cNvGrpSpPr/>
          <p:nvPr/>
        </p:nvGrpSpPr>
        <p:grpSpPr>
          <a:xfrm>
            <a:off x="3135325" y="3215051"/>
            <a:ext cx="347715" cy="351155"/>
            <a:chOff x="-59100700" y="1911950"/>
            <a:chExt cx="315875" cy="319000"/>
          </a:xfrm>
          <a:solidFill>
            <a:schemeClr val="bg1"/>
          </a:solidFill>
        </p:grpSpPr>
        <p:sp>
          <p:nvSpPr>
            <p:cNvPr id="27" name="Google Shape;4800;p60">
              <a:extLst>
                <a:ext uri="{FF2B5EF4-FFF2-40B4-BE49-F238E27FC236}">
                  <a16:creationId xmlns:a16="http://schemas.microsoft.com/office/drawing/2014/main" id="{2DFF3C1D-DD8D-4C2B-942F-0F913612D1DB}"/>
                </a:ext>
              </a:extLst>
            </p:cNvPr>
            <p:cNvSpPr/>
            <p:nvPr/>
          </p:nvSpPr>
          <p:spPr>
            <a:xfrm>
              <a:off x="-59015625" y="19938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4801;p60">
              <a:extLst>
                <a:ext uri="{FF2B5EF4-FFF2-40B4-BE49-F238E27FC236}">
                  <a16:creationId xmlns:a16="http://schemas.microsoft.com/office/drawing/2014/main" id="{200DCACA-A2B7-4BEB-B1D7-2B2AA4824827}"/>
                </a:ext>
              </a:extLst>
            </p:cNvPr>
            <p:cNvSpPr/>
            <p:nvPr/>
          </p:nvSpPr>
          <p:spPr>
            <a:xfrm>
              <a:off x="-58954200" y="19938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802;p60">
              <a:extLst>
                <a:ext uri="{FF2B5EF4-FFF2-40B4-BE49-F238E27FC236}">
                  <a16:creationId xmlns:a16="http://schemas.microsoft.com/office/drawing/2014/main" id="{771E188C-E175-4E0E-8364-387CEB475B23}"/>
                </a:ext>
              </a:extLst>
            </p:cNvPr>
            <p:cNvSpPr/>
            <p:nvPr/>
          </p:nvSpPr>
          <p:spPr>
            <a:xfrm>
              <a:off x="-58891975" y="19938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803;p60">
              <a:extLst>
                <a:ext uri="{FF2B5EF4-FFF2-40B4-BE49-F238E27FC236}">
                  <a16:creationId xmlns:a16="http://schemas.microsoft.com/office/drawing/2014/main" id="{EA7BEF41-9B78-4119-B852-AE245C059894}"/>
                </a:ext>
              </a:extLst>
            </p:cNvPr>
            <p:cNvSpPr/>
            <p:nvPr/>
          </p:nvSpPr>
          <p:spPr>
            <a:xfrm>
              <a:off x="-59015625" y="2034825"/>
              <a:ext cx="20500" cy="21275"/>
            </a:xfrm>
            <a:custGeom>
              <a:avLst/>
              <a:gdLst/>
              <a:ahLst/>
              <a:cxnLst/>
              <a:rect l="l" t="t" r="r" b="b"/>
              <a:pathLst>
                <a:path w="820" h="851" extrusionOk="0">
                  <a:moveTo>
                    <a:pt x="189" y="0"/>
                  </a:moveTo>
                  <a:cubicBezTo>
                    <a:pt x="63" y="0"/>
                    <a:pt x="0" y="95"/>
                    <a:pt x="0" y="221"/>
                  </a:cubicBezTo>
                  <a:lnTo>
                    <a:pt x="0" y="630"/>
                  </a:lnTo>
                  <a:cubicBezTo>
                    <a:pt x="0" y="756"/>
                    <a:pt x="95" y="851"/>
                    <a:pt x="189" y="851"/>
                  </a:cubicBezTo>
                  <a:lnTo>
                    <a:pt x="630" y="851"/>
                  </a:lnTo>
                  <a:cubicBezTo>
                    <a:pt x="725" y="851"/>
                    <a:pt x="820" y="756"/>
                    <a:pt x="820" y="630"/>
                  </a:cubicBezTo>
                  <a:lnTo>
                    <a:pt x="820" y="221"/>
                  </a:lnTo>
                  <a:cubicBezTo>
                    <a:pt x="820" y="95"/>
                    <a:pt x="725" y="0"/>
                    <a:pt x="6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804;p60">
              <a:extLst>
                <a:ext uri="{FF2B5EF4-FFF2-40B4-BE49-F238E27FC236}">
                  <a16:creationId xmlns:a16="http://schemas.microsoft.com/office/drawing/2014/main" id="{CD8DDAD7-CCE3-41C4-8B64-851198E721CA}"/>
                </a:ext>
              </a:extLst>
            </p:cNvPr>
            <p:cNvSpPr/>
            <p:nvPr/>
          </p:nvSpPr>
          <p:spPr>
            <a:xfrm>
              <a:off x="-58954200" y="2034825"/>
              <a:ext cx="21300" cy="21275"/>
            </a:xfrm>
            <a:custGeom>
              <a:avLst/>
              <a:gdLst/>
              <a:ahLst/>
              <a:cxnLst/>
              <a:rect l="l" t="t" r="r" b="b"/>
              <a:pathLst>
                <a:path w="852" h="851" extrusionOk="0">
                  <a:moveTo>
                    <a:pt x="221" y="0"/>
                  </a:moveTo>
                  <a:cubicBezTo>
                    <a:pt x="95" y="0"/>
                    <a:pt x="1" y="95"/>
                    <a:pt x="1" y="221"/>
                  </a:cubicBezTo>
                  <a:lnTo>
                    <a:pt x="1" y="630"/>
                  </a:lnTo>
                  <a:cubicBezTo>
                    <a:pt x="1" y="756"/>
                    <a:pt x="127" y="851"/>
                    <a:pt x="221" y="851"/>
                  </a:cubicBezTo>
                  <a:lnTo>
                    <a:pt x="631" y="851"/>
                  </a:lnTo>
                  <a:cubicBezTo>
                    <a:pt x="757" y="851"/>
                    <a:pt x="851" y="756"/>
                    <a:pt x="851" y="630"/>
                  </a:cubicBezTo>
                  <a:lnTo>
                    <a:pt x="851" y="221"/>
                  </a:lnTo>
                  <a:cubicBezTo>
                    <a:pt x="851" y="95"/>
                    <a:pt x="757" y="0"/>
                    <a:pt x="6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4805;p60">
              <a:extLst>
                <a:ext uri="{FF2B5EF4-FFF2-40B4-BE49-F238E27FC236}">
                  <a16:creationId xmlns:a16="http://schemas.microsoft.com/office/drawing/2014/main" id="{F51A850F-7D43-47B5-A5D2-6B04B0A0003D}"/>
                </a:ext>
              </a:extLst>
            </p:cNvPr>
            <p:cNvSpPr/>
            <p:nvPr/>
          </p:nvSpPr>
          <p:spPr>
            <a:xfrm>
              <a:off x="-58891975" y="2034825"/>
              <a:ext cx="21300" cy="21275"/>
            </a:xfrm>
            <a:custGeom>
              <a:avLst/>
              <a:gdLst/>
              <a:ahLst/>
              <a:cxnLst/>
              <a:rect l="l" t="t" r="r" b="b"/>
              <a:pathLst>
                <a:path w="852" h="851" extrusionOk="0">
                  <a:moveTo>
                    <a:pt x="190" y="0"/>
                  </a:moveTo>
                  <a:cubicBezTo>
                    <a:pt x="95" y="0"/>
                    <a:pt x="1" y="95"/>
                    <a:pt x="1" y="221"/>
                  </a:cubicBezTo>
                  <a:lnTo>
                    <a:pt x="1" y="630"/>
                  </a:lnTo>
                  <a:cubicBezTo>
                    <a:pt x="1" y="756"/>
                    <a:pt x="127" y="851"/>
                    <a:pt x="190" y="851"/>
                  </a:cubicBezTo>
                  <a:lnTo>
                    <a:pt x="631" y="851"/>
                  </a:lnTo>
                  <a:cubicBezTo>
                    <a:pt x="757" y="851"/>
                    <a:pt x="851" y="756"/>
                    <a:pt x="851" y="630"/>
                  </a:cubicBezTo>
                  <a:lnTo>
                    <a:pt x="851" y="221"/>
                  </a:lnTo>
                  <a:cubicBezTo>
                    <a:pt x="851" y="95"/>
                    <a:pt x="757" y="0"/>
                    <a:pt x="6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4806;p60">
              <a:extLst>
                <a:ext uri="{FF2B5EF4-FFF2-40B4-BE49-F238E27FC236}">
                  <a16:creationId xmlns:a16="http://schemas.microsoft.com/office/drawing/2014/main" id="{CD3EAAA4-534A-4B2D-A0FB-66177719E058}"/>
                </a:ext>
              </a:extLst>
            </p:cNvPr>
            <p:cNvSpPr/>
            <p:nvPr/>
          </p:nvSpPr>
          <p:spPr>
            <a:xfrm>
              <a:off x="-59015625" y="20765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807;p60">
              <a:extLst>
                <a:ext uri="{FF2B5EF4-FFF2-40B4-BE49-F238E27FC236}">
                  <a16:creationId xmlns:a16="http://schemas.microsoft.com/office/drawing/2014/main" id="{E58B1ED5-ABFB-40D6-9B5F-F090E8C5210A}"/>
                </a:ext>
              </a:extLst>
            </p:cNvPr>
            <p:cNvSpPr/>
            <p:nvPr/>
          </p:nvSpPr>
          <p:spPr>
            <a:xfrm>
              <a:off x="-58954200" y="20765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4808;p60">
              <a:extLst>
                <a:ext uri="{FF2B5EF4-FFF2-40B4-BE49-F238E27FC236}">
                  <a16:creationId xmlns:a16="http://schemas.microsoft.com/office/drawing/2014/main" id="{11213449-3675-4E40-BE7C-9AE177020F1C}"/>
                </a:ext>
              </a:extLst>
            </p:cNvPr>
            <p:cNvSpPr/>
            <p:nvPr/>
          </p:nvSpPr>
          <p:spPr>
            <a:xfrm>
              <a:off x="-58891975" y="20765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809;p60">
              <a:extLst>
                <a:ext uri="{FF2B5EF4-FFF2-40B4-BE49-F238E27FC236}">
                  <a16:creationId xmlns:a16="http://schemas.microsoft.com/office/drawing/2014/main" id="{5B42BE5E-8032-437C-8D22-401119313BE0}"/>
                </a:ext>
              </a:extLst>
            </p:cNvPr>
            <p:cNvSpPr/>
            <p:nvPr/>
          </p:nvSpPr>
          <p:spPr>
            <a:xfrm>
              <a:off x="-59100700" y="1911950"/>
              <a:ext cx="315875" cy="319000"/>
            </a:xfrm>
            <a:custGeom>
              <a:avLst/>
              <a:gdLst/>
              <a:ahLst/>
              <a:cxnLst/>
              <a:rect l="l" t="t" r="r" b="b"/>
              <a:pathLst>
                <a:path w="12635" h="12760" extrusionOk="0">
                  <a:moveTo>
                    <a:pt x="9169" y="788"/>
                  </a:moveTo>
                  <a:lnTo>
                    <a:pt x="9169" y="1607"/>
                  </a:lnTo>
                  <a:lnTo>
                    <a:pt x="3403" y="1607"/>
                  </a:lnTo>
                  <a:lnTo>
                    <a:pt x="3403" y="788"/>
                  </a:lnTo>
                  <a:close/>
                  <a:moveTo>
                    <a:pt x="1734" y="9074"/>
                  </a:moveTo>
                  <a:lnTo>
                    <a:pt x="1734" y="11815"/>
                  </a:lnTo>
                  <a:lnTo>
                    <a:pt x="788" y="11815"/>
                  </a:lnTo>
                  <a:lnTo>
                    <a:pt x="788" y="9074"/>
                  </a:lnTo>
                  <a:close/>
                  <a:moveTo>
                    <a:pt x="5861" y="9074"/>
                  </a:moveTo>
                  <a:lnTo>
                    <a:pt x="5861" y="11815"/>
                  </a:lnTo>
                  <a:lnTo>
                    <a:pt x="4223" y="11815"/>
                  </a:lnTo>
                  <a:lnTo>
                    <a:pt x="4223" y="9074"/>
                  </a:lnTo>
                  <a:close/>
                  <a:moveTo>
                    <a:pt x="8350" y="9074"/>
                  </a:moveTo>
                  <a:lnTo>
                    <a:pt x="8350" y="11815"/>
                  </a:lnTo>
                  <a:lnTo>
                    <a:pt x="6711" y="11815"/>
                  </a:lnTo>
                  <a:lnTo>
                    <a:pt x="6711" y="9074"/>
                  </a:lnTo>
                  <a:close/>
                  <a:moveTo>
                    <a:pt x="10051" y="2458"/>
                  </a:moveTo>
                  <a:lnTo>
                    <a:pt x="10051" y="11815"/>
                  </a:lnTo>
                  <a:lnTo>
                    <a:pt x="9169" y="11815"/>
                  </a:lnTo>
                  <a:lnTo>
                    <a:pt x="9169" y="8664"/>
                  </a:lnTo>
                  <a:cubicBezTo>
                    <a:pt x="9169" y="8444"/>
                    <a:pt x="8980" y="8223"/>
                    <a:pt x="8791" y="8223"/>
                  </a:cubicBezTo>
                  <a:lnTo>
                    <a:pt x="3813" y="8223"/>
                  </a:lnTo>
                  <a:cubicBezTo>
                    <a:pt x="3592" y="8223"/>
                    <a:pt x="3435" y="8444"/>
                    <a:pt x="3435" y="8664"/>
                  </a:cubicBezTo>
                  <a:lnTo>
                    <a:pt x="3435" y="11815"/>
                  </a:lnTo>
                  <a:lnTo>
                    <a:pt x="2616" y="11815"/>
                  </a:lnTo>
                  <a:lnTo>
                    <a:pt x="2616" y="2458"/>
                  </a:lnTo>
                  <a:close/>
                  <a:moveTo>
                    <a:pt x="11815" y="9074"/>
                  </a:moveTo>
                  <a:lnTo>
                    <a:pt x="11815" y="11815"/>
                  </a:lnTo>
                  <a:lnTo>
                    <a:pt x="10839" y="11815"/>
                  </a:lnTo>
                  <a:lnTo>
                    <a:pt x="10839" y="9074"/>
                  </a:lnTo>
                  <a:close/>
                  <a:moveTo>
                    <a:pt x="2994" y="0"/>
                  </a:moveTo>
                  <a:cubicBezTo>
                    <a:pt x="2773" y="0"/>
                    <a:pt x="2616" y="190"/>
                    <a:pt x="2616" y="410"/>
                  </a:cubicBezTo>
                  <a:lnTo>
                    <a:pt x="2616" y="1670"/>
                  </a:lnTo>
                  <a:lnTo>
                    <a:pt x="2206" y="1670"/>
                  </a:lnTo>
                  <a:cubicBezTo>
                    <a:pt x="1986" y="1670"/>
                    <a:pt x="1765" y="1859"/>
                    <a:pt x="1765" y="2080"/>
                  </a:cubicBezTo>
                  <a:lnTo>
                    <a:pt x="1765" y="8318"/>
                  </a:lnTo>
                  <a:lnTo>
                    <a:pt x="410" y="8318"/>
                  </a:lnTo>
                  <a:cubicBezTo>
                    <a:pt x="158" y="8318"/>
                    <a:pt x="1" y="8507"/>
                    <a:pt x="1" y="8727"/>
                  </a:cubicBezTo>
                  <a:lnTo>
                    <a:pt x="1" y="12319"/>
                  </a:lnTo>
                  <a:cubicBezTo>
                    <a:pt x="1" y="12571"/>
                    <a:pt x="190" y="12760"/>
                    <a:pt x="410" y="12760"/>
                  </a:cubicBezTo>
                  <a:lnTo>
                    <a:pt x="12256" y="12760"/>
                  </a:lnTo>
                  <a:cubicBezTo>
                    <a:pt x="12477" y="12760"/>
                    <a:pt x="12634" y="12571"/>
                    <a:pt x="12634" y="12319"/>
                  </a:cubicBezTo>
                  <a:lnTo>
                    <a:pt x="12634" y="8664"/>
                  </a:lnTo>
                  <a:cubicBezTo>
                    <a:pt x="12634" y="8444"/>
                    <a:pt x="12445" y="8223"/>
                    <a:pt x="12225" y="8223"/>
                  </a:cubicBezTo>
                  <a:lnTo>
                    <a:pt x="10839" y="8223"/>
                  </a:lnTo>
                  <a:lnTo>
                    <a:pt x="10839" y="2017"/>
                  </a:lnTo>
                  <a:cubicBezTo>
                    <a:pt x="10839" y="1765"/>
                    <a:pt x="10650" y="1576"/>
                    <a:pt x="10429" y="1576"/>
                  </a:cubicBezTo>
                  <a:lnTo>
                    <a:pt x="10019" y="1576"/>
                  </a:lnTo>
                  <a:lnTo>
                    <a:pt x="10019" y="410"/>
                  </a:lnTo>
                  <a:cubicBezTo>
                    <a:pt x="10019" y="158"/>
                    <a:pt x="9799" y="0"/>
                    <a:pt x="961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CuadroTexto 20">
            <a:extLst>
              <a:ext uri="{FF2B5EF4-FFF2-40B4-BE49-F238E27FC236}">
                <a16:creationId xmlns:a16="http://schemas.microsoft.com/office/drawing/2014/main" id="{2B00F83E-4E6D-4C3F-B7FD-9D9D46E102A7}"/>
              </a:ext>
            </a:extLst>
          </p:cNvPr>
          <p:cNvSpPr txBox="1"/>
          <p:nvPr/>
        </p:nvSpPr>
        <p:spPr>
          <a:xfrm>
            <a:off x="3694312" y="625771"/>
            <a:ext cx="7460315" cy="830997"/>
          </a:xfrm>
          <a:prstGeom prst="rect">
            <a:avLst/>
          </a:prstGeom>
          <a:noFill/>
        </p:spPr>
        <p:txBody>
          <a:bodyPr wrap="square" rtlCol="0">
            <a:spAutoFit/>
          </a:bodyPr>
          <a:lstStyle/>
          <a:p>
            <a:pPr lvl="0" algn="ctr" defTabSz="457200">
              <a:defRPr/>
            </a:pPr>
            <a:r>
              <a:rPr lang="es-CO" altLang="es-CO" sz="2400" b="1" dirty="0">
                <a:solidFill>
                  <a:srgbClr val="000A8B"/>
                </a:solidFill>
                <a:effectLst>
                  <a:outerShdw blurRad="38100" dist="38100" dir="2700000" algn="tl">
                    <a:srgbClr val="000000">
                      <a:alpha val="43137"/>
                    </a:srgbClr>
                  </a:outerShdw>
                </a:effectLst>
                <a:latin typeface="Lato Bold"/>
              </a:rPr>
              <a:t>CONTRATACIÓN TRANSFERENCIA DE INMUEBLES  </a:t>
            </a:r>
          </a:p>
          <a:p>
            <a:pPr lvl="0" algn="ctr" defTabSz="457200">
              <a:defRPr/>
            </a:pPr>
            <a:r>
              <a:rPr lang="es-CO" altLang="es-CO" sz="2400" b="1" dirty="0">
                <a:solidFill>
                  <a:srgbClr val="000A8B"/>
                </a:solidFill>
                <a:effectLst>
                  <a:outerShdw blurRad="38100" dist="38100" dir="2700000" algn="tl">
                    <a:srgbClr val="000000">
                      <a:alpha val="43137"/>
                    </a:srgbClr>
                  </a:outerShdw>
                </a:effectLst>
                <a:latin typeface="Lato Bold"/>
              </a:rPr>
              <a:t>VENTA MASIVA</a:t>
            </a:r>
            <a:endParaRPr lang="es-CO" sz="2400" b="1" dirty="0">
              <a:solidFill>
                <a:srgbClr val="000A8B"/>
              </a:solidFill>
              <a:effectLst>
                <a:outerShdw blurRad="38100" dist="38100" dir="2700000" algn="tl">
                  <a:srgbClr val="000000">
                    <a:alpha val="43137"/>
                  </a:srgbClr>
                </a:outerShdw>
              </a:effectLst>
              <a:latin typeface="Lato Bold"/>
            </a:endParaRPr>
          </a:p>
        </p:txBody>
      </p:sp>
      <p:pic>
        <p:nvPicPr>
          <p:cNvPr id="22" name="Imagen 21">
            <a:extLst>
              <a:ext uri="{FF2B5EF4-FFF2-40B4-BE49-F238E27FC236}">
                <a16:creationId xmlns:a16="http://schemas.microsoft.com/office/drawing/2014/main" id="{05E49A6A-2EC2-4CE6-83C3-5612260572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380253" cy="599932"/>
          </a:xfrm>
          <a:prstGeom prst="rect">
            <a:avLst/>
          </a:prstGeom>
        </p:spPr>
      </p:pic>
      <p:pic>
        <p:nvPicPr>
          <p:cNvPr id="23" name="Imagen 22">
            <a:extLst>
              <a:ext uri="{FF2B5EF4-FFF2-40B4-BE49-F238E27FC236}">
                <a16:creationId xmlns:a16="http://schemas.microsoft.com/office/drawing/2014/main" id="{79EA0BB2-DE63-482B-9ED7-B54A14EEF7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8916" y="-4208"/>
            <a:ext cx="2903084" cy="498801"/>
          </a:xfrm>
          <a:prstGeom prst="rect">
            <a:avLst/>
          </a:prstGeom>
        </p:spPr>
      </p:pic>
      <p:sp>
        <p:nvSpPr>
          <p:cNvPr id="24" name="Rectángulo 23">
            <a:extLst>
              <a:ext uri="{FF2B5EF4-FFF2-40B4-BE49-F238E27FC236}">
                <a16:creationId xmlns:a16="http://schemas.microsoft.com/office/drawing/2014/main" id="{56283BE7-899C-45DD-99CC-2D02DE8747FE}"/>
              </a:ext>
            </a:extLst>
          </p:cNvPr>
          <p:cNvSpPr/>
          <p:nvPr/>
        </p:nvSpPr>
        <p:spPr>
          <a:xfrm>
            <a:off x="81644" y="830465"/>
            <a:ext cx="2329419" cy="400110"/>
          </a:xfrm>
          <a:prstGeom prst="rect">
            <a:avLst/>
          </a:prstGeom>
        </p:spPr>
        <p:txBody>
          <a:bodyPr wrap="square">
            <a:spAutoFit/>
          </a:bodyPr>
          <a:lstStyle/>
          <a:p>
            <a:pPr algn="ctr"/>
            <a:r>
              <a:rPr lang="es-CO" sz="2000" b="1" i="1" dirty="0">
                <a:solidFill>
                  <a:srgbClr val="4F81BD">
                    <a:lumMod val="75000"/>
                  </a:srgbClr>
                </a:solidFill>
                <a:latin typeface="Calibri"/>
              </a:rPr>
              <a:t>Términos Generales </a:t>
            </a:r>
          </a:p>
        </p:txBody>
      </p:sp>
      <p:sp>
        <p:nvSpPr>
          <p:cNvPr id="41" name="Freeform 1">
            <a:extLst>
              <a:ext uri="{FF2B5EF4-FFF2-40B4-BE49-F238E27FC236}">
                <a16:creationId xmlns:a16="http://schemas.microsoft.com/office/drawing/2014/main" id="{74E2ABE8-29D0-4768-A563-4E61D6C1CCA8}"/>
              </a:ext>
            </a:extLst>
          </p:cNvPr>
          <p:cNvSpPr/>
          <p:nvPr/>
        </p:nvSpPr>
        <p:spPr>
          <a:xfrm flipH="1">
            <a:off x="2172635" y="145979"/>
            <a:ext cx="1282875" cy="6394521"/>
          </a:xfrm>
          <a:custGeom>
            <a:avLst/>
            <a:gdLst>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0" fmla="*/ 624840 w 1417320"/>
              <a:gd name="connsiteY0" fmla="*/ 800100 h 3912161"/>
              <a:gd name="connsiteX1" fmla="*/ 624840 w 1417320"/>
              <a:gd name="connsiteY1" fmla="*/ 617220 h 3912161"/>
              <a:gd name="connsiteX2" fmla="*/ 800100 w 1417320"/>
              <a:gd name="connsiteY2" fmla="*/ 617220 h 3912161"/>
              <a:gd name="connsiteX3" fmla="*/ 800100 w 1417320"/>
              <a:gd name="connsiteY3" fmla="*/ 876300 h 3912161"/>
              <a:gd name="connsiteX4" fmla="*/ 449580 w 1417320"/>
              <a:gd name="connsiteY4" fmla="*/ 876300 h 3912161"/>
              <a:gd name="connsiteX5" fmla="*/ 449580 w 1417320"/>
              <a:gd name="connsiteY5" fmla="*/ 571500 h 3912161"/>
              <a:gd name="connsiteX6" fmla="*/ 266700 w 1417320"/>
              <a:gd name="connsiteY6" fmla="*/ 571500 h 3912161"/>
              <a:gd name="connsiteX7" fmla="*/ 723900 w 1417320"/>
              <a:gd name="connsiteY7" fmla="*/ 114300 h 3912161"/>
              <a:gd name="connsiteX8" fmla="*/ 1165860 w 1417320"/>
              <a:gd name="connsiteY8" fmla="*/ 556260 h 3912161"/>
              <a:gd name="connsiteX9" fmla="*/ 1013460 w 1417320"/>
              <a:gd name="connsiteY9" fmla="*/ 556260 h 3912161"/>
              <a:gd name="connsiteX10" fmla="*/ 1013460 w 1417320"/>
              <a:gd name="connsiteY10" fmla="*/ 960120 h 3912161"/>
              <a:gd name="connsiteX11" fmla="*/ 0 w 1417320"/>
              <a:gd name="connsiteY11" fmla="*/ 960120 h 3912161"/>
              <a:gd name="connsiteX12" fmla="*/ 0 w 1417320"/>
              <a:gd name="connsiteY12" fmla="*/ 0 h 3912161"/>
              <a:gd name="connsiteX13" fmla="*/ 1417320 w 1417320"/>
              <a:gd name="connsiteY13" fmla="*/ 0 h 3912161"/>
              <a:gd name="connsiteX14" fmla="*/ 1417320 w 1417320"/>
              <a:gd name="connsiteY14" fmla="*/ 1074420 h 3912161"/>
              <a:gd name="connsiteX15" fmla="*/ 746760 w 1417320"/>
              <a:gd name="connsiteY15" fmla="*/ 1074420 h 3912161"/>
              <a:gd name="connsiteX16" fmla="*/ 746760 w 1417320"/>
              <a:gd name="connsiteY16" fmla="*/ 3855720 h 3912161"/>
              <a:gd name="connsiteX17" fmla="*/ 1132014 w 1417320"/>
              <a:gd name="connsiteY17" fmla="*/ 3912161 h 3912161"/>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0" fmla="*/ 624840 w 2109415"/>
              <a:gd name="connsiteY0" fmla="*/ 800100 h 3855720"/>
              <a:gd name="connsiteX1" fmla="*/ 624840 w 2109415"/>
              <a:gd name="connsiteY1" fmla="*/ 617220 h 3855720"/>
              <a:gd name="connsiteX2" fmla="*/ 800100 w 2109415"/>
              <a:gd name="connsiteY2" fmla="*/ 617220 h 3855720"/>
              <a:gd name="connsiteX3" fmla="*/ 800100 w 2109415"/>
              <a:gd name="connsiteY3" fmla="*/ 876300 h 3855720"/>
              <a:gd name="connsiteX4" fmla="*/ 449580 w 2109415"/>
              <a:gd name="connsiteY4" fmla="*/ 876300 h 3855720"/>
              <a:gd name="connsiteX5" fmla="*/ 449580 w 2109415"/>
              <a:gd name="connsiteY5" fmla="*/ 571500 h 3855720"/>
              <a:gd name="connsiteX6" fmla="*/ 266700 w 2109415"/>
              <a:gd name="connsiteY6" fmla="*/ 571500 h 3855720"/>
              <a:gd name="connsiteX7" fmla="*/ 723900 w 2109415"/>
              <a:gd name="connsiteY7" fmla="*/ 114300 h 3855720"/>
              <a:gd name="connsiteX8" fmla="*/ 1165860 w 2109415"/>
              <a:gd name="connsiteY8" fmla="*/ 556260 h 3855720"/>
              <a:gd name="connsiteX9" fmla="*/ 1013460 w 2109415"/>
              <a:gd name="connsiteY9" fmla="*/ 556260 h 3855720"/>
              <a:gd name="connsiteX10" fmla="*/ 1013460 w 2109415"/>
              <a:gd name="connsiteY10" fmla="*/ 960120 h 3855720"/>
              <a:gd name="connsiteX11" fmla="*/ 0 w 2109415"/>
              <a:gd name="connsiteY11" fmla="*/ 960120 h 3855720"/>
              <a:gd name="connsiteX12" fmla="*/ 0 w 2109415"/>
              <a:gd name="connsiteY12" fmla="*/ 0 h 3855720"/>
              <a:gd name="connsiteX13" fmla="*/ 1417320 w 2109415"/>
              <a:gd name="connsiteY13" fmla="*/ 0 h 3855720"/>
              <a:gd name="connsiteX14" fmla="*/ 1417320 w 2109415"/>
              <a:gd name="connsiteY14" fmla="*/ 1074420 h 3855720"/>
              <a:gd name="connsiteX15" fmla="*/ 2109415 w 2109415"/>
              <a:gd name="connsiteY15" fmla="*/ 1074420 h 3855720"/>
              <a:gd name="connsiteX16" fmla="*/ 746760 w 2109415"/>
              <a:gd name="connsiteY16" fmla="*/ 3855720 h 3855720"/>
              <a:gd name="connsiteX0" fmla="*/ 624840 w 2125540"/>
              <a:gd name="connsiteY0" fmla="*/ 800100 h 4766844"/>
              <a:gd name="connsiteX1" fmla="*/ 624840 w 2125540"/>
              <a:gd name="connsiteY1" fmla="*/ 617220 h 4766844"/>
              <a:gd name="connsiteX2" fmla="*/ 800100 w 2125540"/>
              <a:gd name="connsiteY2" fmla="*/ 617220 h 4766844"/>
              <a:gd name="connsiteX3" fmla="*/ 800100 w 2125540"/>
              <a:gd name="connsiteY3" fmla="*/ 876300 h 4766844"/>
              <a:gd name="connsiteX4" fmla="*/ 449580 w 2125540"/>
              <a:gd name="connsiteY4" fmla="*/ 876300 h 4766844"/>
              <a:gd name="connsiteX5" fmla="*/ 449580 w 2125540"/>
              <a:gd name="connsiteY5" fmla="*/ 571500 h 4766844"/>
              <a:gd name="connsiteX6" fmla="*/ 266700 w 2125540"/>
              <a:gd name="connsiteY6" fmla="*/ 571500 h 4766844"/>
              <a:gd name="connsiteX7" fmla="*/ 723900 w 2125540"/>
              <a:gd name="connsiteY7" fmla="*/ 114300 h 4766844"/>
              <a:gd name="connsiteX8" fmla="*/ 1165860 w 2125540"/>
              <a:gd name="connsiteY8" fmla="*/ 556260 h 4766844"/>
              <a:gd name="connsiteX9" fmla="*/ 1013460 w 2125540"/>
              <a:gd name="connsiteY9" fmla="*/ 556260 h 4766844"/>
              <a:gd name="connsiteX10" fmla="*/ 1013460 w 2125540"/>
              <a:gd name="connsiteY10" fmla="*/ 960120 h 4766844"/>
              <a:gd name="connsiteX11" fmla="*/ 0 w 2125540"/>
              <a:gd name="connsiteY11" fmla="*/ 960120 h 4766844"/>
              <a:gd name="connsiteX12" fmla="*/ 0 w 2125540"/>
              <a:gd name="connsiteY12" fmla="*/ 0 h 4766844"/>
              <a:gd name="connsiteX13" fmla="*/ 1417320 w 2125540"/>
              <a:gd name="connsiteY13" fmla="*/ 0 h 4766844"/>
              <a:gd name="connsiteX14" fmla="*/ 1417320 w 2125540"/>
              <a:gd name="connsiteY14" fmla="*/ 1074420 h 4766844"/>
              <a:gd name="connsiteX15" fmla="*/ 2109415 w 2125540"/>
              <a:gd name="connsiteY15" fmla="*/ 1074420 h 4766844"/>
              <a:gd name="connsiteX16" fmla="*/ 2125540 w 2125540"/>
              <a:gd name="connsiteY16" fmla="*/ 4766844 h 4766844"/>
              <a:gd name="connsiteX0" fmla="*/ 624840 w 2125540"/>
              <a:gd name="connsiteY0" fmla="*/ 800100 h 4766844"/>
              <a:gd name="connsiteX1" fmla="*/ 624840 w 2125540"/>
              <a:gd name="connsiteY1" fmla="*/ 617220 h 4766844"/>
              <a:gd name="connsiteX2" fmla="*/ 800100 w 2125540"/>
              <a:gd name="connsiteY2" fmla="*/ 617220 h 4766844"/>
              <a:gd name="connsiteX3" fmla="*/ 800100 w 2125540"/>
              <a:gd name="connsiteY3" fmla="*/ 876300 h 4766844"/>
              <a:gd name="connsiteX4" fmla="*/ 449580 w 2125540"/>
              <a:gd name="connsiteY4" fmla="*/ 876300 h 4766844"/>
              <a:gd name="connsiteX5" fmla="*/ 449580 w 2125540"/>
              <a:gd name="connsiteY5" fmla="*/ 571500 h 4766844"/>
              <a:gd name="connsiteX6" fmla="*/ 266700 w 2125540"/>
              <a:gd name="connsiteY6" fmla="*/ 571500 h 4766844"/>
              <a:gd name="connsiteX7" fmla="*/ 723900 w 2125540"/>
              <a:gd name="connsiteY7" fmla="*/ 114300 h 4766844"/>
              <a:gd name="connsiteX8" fmla="*/ 1165860 w 2125540"/>
              <a:gd name="connsiteY8" fmla="*/ 556260 h 4766844"/>
              <a:gd name="connsiteX9" fmla="*/ 1013460 w 2125540"/>
              <a:gd name="connsiteY9" fmla="*/ 556260 h 4766844"/>
              <a:gd name="connsiteX10" fmla="*/ 1013460 w 2125540"/>
              <a:gd name="connsiteY10" fmla="*/ 960120 h 4766844"/>
              <a:gd name="connsiteX11" fmla="*/ 0 w 2125540"/>
              <a:gd name="connsiteY11" fmla="*/ 960120 h 4766844"/>
              <a:gd name="connsiteX12" fmla="*/ 0 w 2125540"/>
              <a:gd name="connsiteY12" fmla="*/ 0 h 4766844"/>
              <a:gd name="connsiteX13" fmla="*/ 1417320 w 2125540"/>
              <a:gd name="connsiteY13" fmla="*/ 100877 h 4766844"/>
              <a:gd name="connsiteX14" fmla="*/ 1417320 w 2125540"/>
              <a:gd name="connsiteY14" fmla="*/ 1074420 h 4766844"/>
              <a:gd name="connsiteX15" fmla="*/ 2109415 w 2125540"/>
              <a:gd name="connsiteY15" fmla="*/ 1074420 h 4766844"/>
              <a:gd name="connsiteX16" fmla="*/ 2125540 w 2125540"/>
              <a:gd name="connsiteY16" fmla="*/ 4766844 h 4766844"/>
              <a:gd name="connsiteX0" fmla="*/ 624840 w 2125540"/>
              <a:gd name="connsiteY0" fmla="*/ 719398 h 4686142"/>
              <a:gd name="connsiteX1" fmla="*/ 624840 w 2125540"/>
              <a:gd name="connsiteY1" fmla="*/ 536518 h 4686142"/>
              <a:gd name="connsiteX2" fmla="*/ 800100 w 2125540"/>
              <a:gd name="connsiteY2" fmla="*/ 536518 h 4686142"/>
              <a:gd name="connsiteX3" fmla="*/ 800100 w 2125540"/>
              <a:gd name="connsiteY3" fmla="*/ 795598 h 4686142"/>
              <a:gd name="connsiteX4" fmla="*/ 449580 w 2125540"/>
              <a:gd name="connsiteY4" fmla="*/ 795598 h 4686142"/>
              <a:gd name="connsiteX5" fmla="*/ 449580 w 2125540"/>
              <a:gd name="connsiteY5" fmla="*/ 490798 h 4686142"/>
              <a:gd name="connsiteX6" fmla="*/ 266700 w 2125540"/>
              <a:gd name="connsiteY6" fmla="*/ 490798 h 4686142"/>
              <a:gd name="connsiteX7" fmla="*/ 723900 w 2125540"/>
              <a:gd name="connsiteY7" fmla="*/ 33598 h 4686142"/>
              <a:gd name="connsiteX8" fmla="*/ 1165860 w 2125540"/>
              <a:gd name="connsiteY8" fmla="*/ 475558 h 4686142"/>
              <a:gd name="connsiteX9" fmla="*/ 1013460 w 2125540"/>
              <a:gd name="connsiteY9" fmla="*/ 475558 h 4686142"/>
              <a:gd name="connsiteX10" fmla="*/ 1013460 w 2125540"/>
              <a:gd name="connsiteY10" fmla="*/ 879418 h 4686142"/>
              <a:gd name="connsiteX11" fmla="*/ 0 w 2125540"/>
              <a:gd name="connsiteY11" fmla="*/ 879418 h 4686142"/>
              <a:gd name="connsiteX12" fmla="*/ 0 w 2125540"/>
              <a:gd name="connsiteY12" fmla="*/ 0 h 4686142"/>
              <a:gd name="connsiteX13" fmla="*/ 1417320 w 2125540"/>
              <a:gd name="connsiteY13" fmla="*/ 20175 h 4686142"/>
              <a:gd name="connsiteX14" fmla="*/ 1417320 w 2125540"/>
              <a:gd name="connsiteY14" fmla="*/ 993718 h 4686142"/>
              <a:gd name="connsiteX15" fmla="*/ 2109415 w 2125540"/>
              <a:gd name="connsiteY15" fmla="*/ 993718 h 4686142"/>
              <a:gd name="connsiteX16" fmla="*/ 2125540 w 2125540"/>
              <a:gd name="connsiteY16" fmla="*/ 4686142 h 4686142"/>
              <a:gd name="connsiteX0" fmla="*/ 624840 w 2125540"/>
              <a:gd name="connsiteY0" fmla="*/ 749661 h 4716405"/>
              <a:gd name="connsiteX1" fmla="*/ 624840 w 2125540"/>
              <a:gd name="connsiteY1" fmla="*/ 566781 h 4716405"/>
              <a:gd name="connsiteX2" fmla="*/ 800100 w 2125540"/>
              <a:gd name="connsiteY2" fmla="*/ 566781 h 4716405"/>
              <a:gd name="connsiteX3" fmla="*/ 800100 w 2125540"/>
              <a:gd name="connsiteY3" fmla="*/ 825861 h 4716405"/>
              <a:gd name="connsiteX4" fmla="*/ 449580 w 2125540"/>
              <a:gd name="connsiteY4" fmla="*/ 825861 h 4716405"/>
              <a:gd name="connsiteX5" fmla="*/ 449580 w 2125540"/>
              <a:gd name="connsiteY5" fmla="*/ 521061 h 4716405"/>
              <a:gd name="connsiteX6" fmla="*/ 266700 w 2125540"/>
              <a:gd name="connsiteY6" fmla="*/ 521061 h 4716405"/>
              <a:gd name="connsiteX7" fmla="*/ 723900 w 2125540"/>
              <a:gd name="connsiteY7" fmla="*/ 63861 h 4716405"/>
              <a:gd name="connsiteX8" fmla="*/ 1165860 w 2125540"/>
              <a:gd name="connsiteY8" fmla="*/ 505821 h 4716405"/>
              <a:gd name="connsiteX9" fmla="*/ 1013460 w 2125540"/>
              <a:gd name="connsiteY9" fmla="*/ 505821 h 4716405"/>
              <a:gd name="connsiteX10" fmla="*/ 1013460 w 2125540"/>
              <a:gd name="connsiteY10" fmla="*/ 909681 h 4716405"/>
              <a:gd name="connsiteX11" fmla="*/ 0 w 2125540"/>
              <a:gd name="connsiteY11" fmla="*/ 909681 h 4716405"/>
              <a:gd name="connsiteX12" fmla="*/ 0 w 2125540"/>
              <a:gd name="connsiteY12" fmla="*/ 30263 h 4716405"/>
              <a:gd name="connsiteX13" fmla="*/ 1440003 w 2125540"/>
              <a:gd name="connsiteY13" fmla="*/ 0 h 4716405"/>
              <a:gd name="connsiteX14" fmla="*/ 1417320 w 2125540"/>
              <a:gd name="connsiteY14" fmla="*/ 1023981 h 4716405"/>
              <a:gd name="connsiteX15" fmla="*/ 2109415 w 2125540"/>
              <a:gd name="connsiteY15" fmla="*/ 1023981 h 4716405"/>
              <a:gd name="connsiteX16" fmla="*/ 2125540 w 2125540"/>
              <a:gd name="connsiteY16" fmla="*/ 4716405 h 4716405"/>
              <a:gd name="connsiteX0" fmla="*/ 624840 w 2125540"/>
              <a:gd name="connsiteY0" fmla="*/ 759749 h 4726493"/>
              <a:gd name="connsiteX1" fmla="*/ 624840 w 2125540"/>
              <a:gd name="connsiteY1" fmla="*/ 576869 h 4726493"/>
              <a:gd name="connsiteX2" fmla="*/ 800100 w 2125540"/>
              <a:gd name="connsiteY2" fmla="*/ 576869 h 4726493"/>
              <a:gd name="connsiteX3" fmla="*/ 800100 w 2125540"/>
              <a:gd name="connsiteY3" fmla="*/ 835949 h 4726493"/>
              <a:gd name="connsiteX4" fmla="*/ 449580 w 2125540"/>
              <a:gd name="connsiteY4" fmla="*/ 835949 h 4726493"/>
              <a:gd name="connsiteX5" fmla="*/ 449580 w 2125540"/>
              <a:gd name="connsiteY5" fmla="*/ 531149 h 4726493"/>
              <a:gd name="connsiteX6" fmla="*/ 266700 w 2125540"/>
              <a:gd name="connsiteY6" fmla="*/ 531149 h 4726493"/>
              <a:gd name="connsiteX7" fmla="*/ 723900 w 2125540"/>
              <a:gd name="connsiteY7" fmla="*/ 73949 h 4726493"/>
              <a:gd name="connsiteX8" fmla="*/ 1165860 w 2125540"/>
              <a:gd name="connsiteY8" fmla="*/ 515909 h 4726493"/>
              <a:gd name="connsiteX9" fmla="*/ 1013460 w 2125540"/>
              <a:gd name="connsiteY9" fmla="*/ 515909 h 4726493"/>
              <a:gd name="connsiteX10" fmla="*/ 1013460 w 2125540"/>
              <a:gd name="connsiteY10" fmla="*/ 919769 h 4726493"/>
              <a:gd name="connsiteX11" fmla="*/ 0 w 2125540"/>
              <a:gd name="connsiteY11" fmla="*/ 919769 h 4726493"/>
              <a:gd name="connsiteX12" fmla="*/ 22681 w 2125540"/>
              <a:gd name="connsiteY12" fmla="*/ 0 h 4726493"/>
              <a:gd name="connsiteX13" fmla="*/ 1440003 w 2125540"/>
              <a:gd name="connsiteY13" fmla="*/ 10088 h 4726493"/>
              <a:gd name="connsiteX14" fmla="*/ 1417320 w 2125540"/>
              <a:gd name="connsiteY14" fmla="*/ 1034069 h 4726493"/>
              <a:gd name="connsiteX15" fmla="*/ 2109415 w 2125540"/>
              <a:gd name="connsiteY15" fmla="*/ 1034069 h 4726493"/>
              <a:gd name="connsiteX16" fmla="*/ 2125540 w 2125540"/>
              <a:gd name="connsiteY16" fmla="*/ 4726493 h 4726493"/>
              <a:gd name="connsiteX0" fmla="*/ 624840 w 2132098"/>
              <a:gd name="connsiteY0" fmla="*/ 759749 h 4726493"/>
              <a:gd name="connsiteX1" fmla="*/ 624840 w 2132098"/>
              <a:gd name="connsiteY1" fmla="*/ 576869 h 4726493"/>
              <a:gd name="connsiteX2" fmla="*/ 800100 w 2132098"/>
              <a:gd name="connsiteY2" fmla="*/ 576869 h 4726493"/>
              <a:gd name="connsiteX3" fmla="*/ 800100 w 2132098"/>
              <a:gd name="connsiteY3" fmla="*/ 835949 h 4726493"/>
              <a:gd name="connsiteX4" fmla="*/ 449580 w 2132098"/>
              <a:gd name="connsiteY4" fmla="*/ 835949 h 4726493"/>
              <a:gd name="connsiteX5" fmla="*/ 449580 w 2132098"/>
              <a:gd name="connsiteY5" fmla="*/ 531149 h 4726493"/>
              <a:gd name="connsiteX6" fmla="*/ 266700 w 2132098"/>
              <a:gd name="connsiteY6" fmla="*/ 531149 h 4726493"/>
              <a:gd name="connsiteX7" fmla="*/ 723900 w 2132098"/>
              <a:gd name="connsiteY7" fmla="*/ 73949 h 4726493"/>
              <a:gd name="connsiteX8" fmla="*/ 1165860 w 2132098"/>
              <a:gd name="connsiteY8" fmla="*/ 515909 h 4726493"/>
              <a:gd name="connsiteX9" fmla="*/ 1013460 w 2132098"/>
              <a:gd name="connsiteY9" fmla="*/ 515909 h 4726493"/>
              <a:gd name="connsiteX10" fmla="*/ 1013460 w 2132098"/>
              <a:gd name="connsiteY10" fmla="*/ 919769 h 4726493"/>
              <a:gd name="connsiteX11" fmla="*/ 0 w 2132098"/>
              <a:gd name="connsiteY11" fmla="*/ 919769 h 4726493"/>
              <a:gd name="connsiteX12" fmla="*/ 22681 w 2132098"/>
              <a:gd name="connsiteY12" fmla="*/ 0 h 4726493"/>
              <a:gd name="connsiteX13" fmla="*/ 1440003 w 2132098"/>
              <a:gd name="connsiteY13" fmla="*/ 10088 h 4726493"/>
              <a:gd name="connsiteX14" fmla="*/ 1417320 w 2132098"/>
              <a:gd name="connsiteY14" fmla="*/ 1034069 h 4726493"/>
              <a:gd name="connsiteX15" fmla="*/ 2132098 w 2132098"/>
              <a:gd name="connsiteY15" fmla="*/ 963455 h 4726493"/>
              <a:gd name="connsiteX16" fmla="*/ 2125540 w 2132098"/>
              <a:gd name="connsiteY16" fmla="*/ 4726493 h 4726493"/>
              <a:gd name="connsiteX0" fmla="*/ 624840 w 2132098"/>
              <a:gd name="connsiteY0" fmla="*/ 759749 h 4726493"/>
              <a:gd name="connsiteX1" fmla="*/ 624840 w 2132098"/>
              <a:gd name="connsiteY1" fmla="*/ 576869 h 4726493"/>
              <a:gd name="connsiteX2" fmla="*/ 800100 w 2132098"/>
              <a:gd name="connsiteY2" fmla="*/ 576869 h 4726493"/>
              <a:gd name="connsiteX3" fmla="*/ 800100 w 2132098"/>
              <a:gd name="connsiteY3" fmla="*/ 835949 h 4726493"/>
              <a:gd name="connsiteX4" fmla="*/ 449580 w 2132098"/>
              <a:gd name="connsiteY4" fmla="*/ 835949 h 4726493"/>
              <a:gd name="connsiteX5" fmla="*/ 449580 w 2132098"/>
              <a:gd name="connsiteY5" fmla="*/ 531149 h 4726493"/>
              <a:gd name="connsiteX6" fmla="*/ 266700 w 2132098"/>
              <a:gd name="connsiteY6" fmla="*/ 531149 h 4726493"/>
              <a:gd name="connsiteX7" fmla="*/ 723900 w 2132098"/>
              <a:gd name="connsiteY7" fmla="*/ 73949 h 4726493"/>
              <a:gd name="connsiteX8" fmla="*/ 1165860 w 2132098"/>
              <a:gd name="connsiteY8" fmla="*/ 515909 h 4726493"/>
              <a:gd name="connsiteX9" fmla="*/ 1013460 w 2132098"/>
              <a:gd name="connsiteY9" fmla="*/ 515909 h 4726493"/>
              <a:gd name="connsiteX10" fmla="*/ 1013460 w 2132098"/>
              <a:gd name="connsiteY10" fmla="*/ 919769 h 4726493"/>
              <a:gd name="connsiteX11" fmla="*/ 0 w 2132098"/>
              <a:gd name="connsiteY11" fmla="*/ 919769 h 4726493"/>
              <a:gd name="connsiteX12" fmla="*/ 22681 w 2132098"/>
              <a:gd name="connsiteY12" fmla="*/ 0 h 4726493"/>
              <a:gd name="connsiteX13" fmla="*/ 1440003 w 2132098"/>
              <a:gd name="connsiteY13" fmla="*/ 10088 h 4726493"/>
              <a:gd name="connsiteX14" fmla="*/ 1417320 w 2132098"/>
              <a:gd name="connsiteY14" fmla="*/ 953368 h 4726493"/>
              <a:gd name="connsiteX15" fmla="*/ 2132098 w 2132098"/>
              <a:gd name="connsiteY15" fmla="*/ 963455 h 4726493"/>
              <a:gd name="connsiteX16" fmla="*/ 2125540 w 2132098"/>
              <a:gd name="connsiteY16" fmla="*/ 4726493 h 4726493"/>
              <a:gd name="connsiteX0" fmla="*/ 624840 w 2132098"/>
              <a:gd name="connsiteY0" fmla="*/ 759749 h 4726493"/>
              <a:gd name="connsiteX1" fmla="*/ 624840 w 2132098"/>
              <a:gd name="connsiteY1" fmla="*/ 576869 h 4726493"/>
              <a:gd name="connsiteX2" fmla="*/ 800100 w 2132098"/>
              <a:gd name="connsiteY2" fmla="*/ 576869 h 4726493"/>
              <a:gd name="connsiteX3" fmla="*/ 800100 w 2132098"/>
              <a:gd name="connsiteY3" fmla="*/ 835949 h 4726493"/>
              <a:gd name="connsiteX4" fmla="*/ 449580 w 2132098"/>
              <a:gd name="connsiteY4" fmla="*/ 835949 h 4726493"/>
              <a:gd name="connsiteX5" fmla="*/ 449580 w 2132098"/>
              <a:gd name="connsiteY5" fmla="*/ 531149 h 4726493"/>
              <a:gd name="connsiteX6" fmla="*/ 266700 w 2132098"/>
              <a:gd name="connsiteY6" fmla="*/ 531149 h 4726493"/>
              <a:gd name="connsiteX7" fmla="*/ 723900 w 2132098"/>
              <a:gd name="connsiteY7" fmla="*/ 73949 h 4726493"/>
              <a:gd name="connsiteX8" fmla="*/ 1165860 w 2132098"/>
              <a:gd name="connsiteY8" fmla="*/ 515909 h 4726493"/>
              <a:gd name="connsiteX9" fmla="*/ 1013460 w 2132098"/>
              <a:gd name="connsiteY9" fmla="*/ 515909 h 4726493"/>
              <a:gd name="connsiteX10" fmla="*/ 1013460 w 2132098"/>
              <a:gd name="connsiteY10" fmla="*/ 919769 h 4726493"/>
              <a:gd name="connsiteX11" fmla="*/ 0 w 2132098"/>
              <a:gd name="connsiteY11" fmla="*/ 919769 h 4726493"/>
              <a:gd name="connsiteX12" fmla="*/ 22681 w 2132098"/>
              <a:gd name="connsiteY12" fmla="*/ 0 h 4726493"/>
              <a:gd name="connsiteX13" fmla="*/ 1440003 w 2132098"/>
              <a:gd name="connsiteY13" fmla="*/ 10088 h 4726493"/>
              <a:gd name="connsiteX14" fmla="*/ 1417320 w 2132098"/>
              <a:gd name="connsiteY14" fmla="*/ 953368 h 4726493"/>
              <a:gd name="connsiteX15" fmla="*/ 2132098 w 2132098"/>
              <a:gd name="connsiteY15" fmla="*/ 963455 h 4726493"/>
              <a:gd name="connsiteX16" fmla="*/ 2125540 w 2132098"/>
              <a:gd name="connsiteY16" fmla="*/ 4726493 h 472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32098" h="4726493">
                <a:moveTo>
                  <a:pt x="624840" y="759749"/>
                </a:moveTo>
                <a:lnTo>
                  <a:pt x="624840" y="576869"/>
                </a:lnTo>
                <a:lnTo>
                  <a:pt x="800100" y="576869"/>
                </a:lnTo>
                <a:lnTo>
                  <a:pt x="800100" y="835949"/>
                </a:lnTo>
                <a:lnTo>
                  <a:pt x="449580" y="835949"/>
                </a:lnTo>
                <a:lnTo>
                  <a:pt x="449580" y="531149"/>
                </a:lnTo>
                <a:lnTo>
                  <a:pt x="266700" y="531149"/>
                </a:lnTo>
                <a:lnTo>
                  <a:pt x="723900" y="73949"/>
                </a:lnTo>
                <a:lnTo>
                  <a:pt x="1165860" y="515909"/>
                </a:lnTo>
                <a:lnTo>
                  <a:pt x="1013460" y="515909"/>
                </a:lnTo>
                <a:lnTo>
                  <a:pt x="1013460" y="919769"/>
                </a:lnTo>
                <a:lnTo>
                  <a:pt x="0" y="919769"/>
                </a:lnTo>
                <a:lnTo>
                  <a:pt x="22681" y="0"/>
                </a:lnTo>
                <a:lnTo>
                  <a:pt x="1440003" y="10088"/>
                </a:lnTo>
                <a:lnTo>
                  <a:pt x="1417320" y="953368"/>
                </a:lnTo>
                <a:lnTo>
                  <a:pt x="2132098" y="963455"/>
                </a:lnTo>
                <a:lnTo>
                  <a:pt x="2125540" y="4726493"/>
                </a:lnTo>
              </a:path>
            </a:pathLst>
          </a:custGeom>
          <a:ln w="38100">
            <a:solidFill>
              <a:schemeClr val="bg1">
                <a:lumMod val="75000"/>
              </a:schemeClr>
            </a:solidFill>
          </a:ln>
          <a:effectLst>
            <a:outerShdw blurRad="25400" dist="127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dirty="0">
              <a:solidFill>
                <a:srgbClr val="FF0000"/>
              </a:solidFill>
            </a:endParaRPr>
          </a:p>
        </p:txBody>
      </p:sp>
      <p:sp>
        <p:nvSpPr>
          <p:cNvPr id="29" name="CuadroTexto 28">
            <a:extLst>
              <a:ext uri="{FF2B5EF4-FFF2-40B4-BE49-F238E27FC236}">
                <a16:creationId xmlns:a16="http://schemas.microsoft.com/office/drawing/2014/main" id="{11603559-4B30-4003-87DF-C702237D72DF}"/>
              </a:ext>
            </a:extLst>
          </p:cNvPr>
          <p:cNvSpPr txBox="1"/>
          <p:nvPr/>
        </p:nvSpPr>
        <p:spPr>
          <a:xfrm>
            <a:off x="-46532" y="2468424"/>
            <a:ext cx="2284530" cy="1631216"/>
          </a:xfrm>
          <a:prstGeom prst="rect">
            <a:avLst/>
          </a:prstGeom>
        </p:spPr>
        <p:txBody>
          <a:bodyPr wrap="square">
            <a:spAutoFit/>
          </a:bodyPr>
          <a:lstStyle>
            <a:defPPr>
              <a:defRPr lang="es-CO"/>
            </a:defPPr>
            <a:lvl1pPr algn="ctr">
              <a:defRPr sz="2000" b="1" i="1">
                <a:solidFill>
                  <a:srgbClr val="4F81BD">
                    <a:lumMod val="75000"/>
                  </a:srgbClr>
                </a:solidFill>
                <a:latin typeface="Calibri"/>
              </a:defRPr>
            </a:lvl1pPr>
          </a:lstStyle>
          <a:p>
            <a:endParaRPr lang="es-CO" dirty="0"/>
          </a:p>
          <a:p>
            <a:r>
              <a:rPr lang="es-ES" altLang="es-CO" dirty="0"/>
              <a:t>Requisitos Habilitantes</a:t>
            </a:r>
          </a:p>
          <a:p>
            <a:r>
              <a:rPr lang="es-ES" altLang="es-CO" dirty="0"/>
              <a:t>Financieros</a:t>
            </a:r>
          </a:p>
          <a:p>
            <a:endParaRPr lang="es-ES" altLang="es-CO" dirty="0"/>
          </a:p>
        </p:txBody>
      </p:sp>
      <p:graphicFrame>
        <p:nvGraphicFramePr>
          <p:cNvPr id="25" name="Tabla 24">
            <a:extLst>
              <a:ext uri="{FF2B5EF4-FFF2-40B4-BE49-F238E27FC236}">
                <a16:creationId xmlns:a16="http://schemas.microsoft.com/office/drawing/2014/main" id="{78AC8E33-8FDD-4771-B045-7C29EEBB7AAB}"/>
              </a:ext>
            </a:extLst>
          </p:cNvPr>
          <p:cNvGraphicFramePr>
            <a:graphicFrameLocks noGrp="1"/>
          </p:cNvGraphicFramePr>
          <p:nvPr/>
        </p:nvGraphicFramePr>
        <p:xfrm>
          <a:off x="3251542" y="3331126"/>
          <a:ext cx="7156003" cy="1853137"/>
        </p:xfrm>
        <a:graphic>
          <a:graphicData uri="http://schemas.openxmlformats.org/drawingml/2006/table">
            <a:tbl>
              <a:tblPr firstRow="1" firstCol="1" bandRow="1">
                <a:tableStyleId>{5C22544A-7EE6-4342-B048-85BDC9FD1C3A}</a:tableStyleId>
              </a:tblPr>
              <a:tblGrid>
                <a:gridCol w="3407690">
                  <a:extLst>
                    <a:ext uri="{9D8B030D-6E8A-4147-A177-3AD203B41FA5}">
                      <a16:colId xmlns:a16="http://schemas.microsoft.com/office/drawing/2014/main" val="580050466"/>
                    </a:ext>
                  </a:extLst>
                </a:gridCol>
                <a:gridCol w="3748313">
                  <a:extLst>
                    <a:ext uri="{9D8B030D-6E8A-4147-A177-3AD203B41FA5}">
                      <a16:colId xmlns:a16="http://schemas.microsoft.com/office/drawing/2014/main" val="2277671738"/>
                    </a:ext>
                  </a:extLst>
                </a:gridCol>
              </a:tblGrid>
              <a:tr h="437459">
                <a:tc>
                  <a:txBody>
                    <a:bodyPr/>
                    <a:lstStyle/>
                    <a:p>
                      <a:pPr marL="285750" indent="-285750" algn="just" defTabSz="914400" rtl="0" eaLnBrk="1" latinLnBrk="0" hangingPunct="1">
                        <a:spcAft>
                          <a:spcPts val="0"/>
                        </a:spcAft>
                        <a:buFont typeface="Wingdings" panose="05000000000000000000" pitchFamily="2" charset="2"/>
                        <a:buChar char="§"/>
                        <a:defRPr/>
                      </a:pPr>
                      <a:r>
                        <a:rPr lang="es-ES" sz="1400" kern="1200" dirty="0">
                          <a:solidFill>
                            <a:schemeClr val="bg1"/>
                          </a:solidFill>
                          <a:latin typeface="Lato Bold"/>
                          <a:ea typeface="+mn-ea"/>
                          <a:cs typeface="+mn-cs"/>
                        </a:rPr>
                        <a:t>INDICADOR</a:t>
                      </a:r>
                      <a:endParaRPr lang="es-CO" sz="1400" kern="1200" dirty="0">
                        <a:solidFill>
                          <a:schemeClr val="bg1"/>
                        </a:solidFill>
                        <a:latin typeface="Lato Bold"/>
                        <a:ea typeface="+mn-ea"/>
                        <a:cs typeface="+mn-cs"/>
                      </a:endParaRPr>
                    </a:p>
                  </a:txBody>
                  <a:tcPr marL="68580" marR="68580" marT="0" marB="0"/>
                </a:tc>
                <a:tc>
                  <a:txBody>
                    <a:bodyPr/>
                    <a:lstStyle/>
                    <a:p>
                      <a:pPr marL="285750" indent="-285750" algn="just" defTabSz="914400" rtl="0" eaLnBrk="1" latinLnBrk="0" hangingPunct="1">
                        <a:spcAft>
                          <a:spcPts val="0"/>
                        </a:spcAft>
                        <a:buFont typeface="Wingdings" panose="05000000000000000000" pitchFamily="2" charset="2"/>
                        <a:buChar char="§"/>
                        <a:defRPr/>
                      </a:pPr>
                      <a:r>
                        <a:rPr lang="es-ES" sz="1400" kern="1200" dirty="0">
                          <a:solidFill>
                            <a:schemeClr val="bg1"/>
                          </a:solidFill>
                          <a:latin typeface="Lato Bold"/>
                          <a:ea typeface="+mn-ea"/>
                          <a:cs typeface="+mn-cs"/>
                        </a:rPr>
                        <a:t>INDICE REQUERIDO</a:t>
                      </a:r>
                      <a:endParaRPr lang="es-CO" sz="1400" kern="1200" dirty="0">
                        <a:solidFill>
                          <a:schemeClr val="bg1"/>
                        </a:solidFill>
                        <a:latin typeface="Lato Bold"/>
                        <a:ea typeface="+mn-ea"/>
                        <a:cs typeface="+mn-cs"/>
                      </a:endParaRPr>
                    </a:p>
                  </a:txBody>
                  <a:tcPr marL="68580" marR="68580" marT="0" marB="0"/>
                </a:tc>
                <a:extLst>
                  <a:ext uri="{0D108BD9-81ED-4DB2-BD59-A6C34878D82A}">
                    <a16:rowId xmlns:a16="http://schemas.microsoft.com/office/drawing/2014/main" val="825694286"/>
                  </a:ext>
                </a:extLst>
              </a:tr>
              <a:tr h="437459">
                <a:tc>
                  <a:txBody>
                    <a:bodyPr/>
                    <a:lstStyle/>
                    <a:p>
                      <a:pPr marL="285750" indent="-285750" algn="just" defTabSz="914400" rtl="0" eaLnBrk="1" latinLnBrk="0" hangingPunct="1">
                        <a:spcAft>
                          <a:spcPts val="0"/>
                        </a:spcAft>
                        <a:buFont typeface="Wingdings" panose="05000000000000000000" pitchFamily="2" charset="2"/>
                        <a:buChar char="§"/>
                        <a:defRPr/>
                      </a:pPr>
                      <a:r>
                        <a:rPr lang="es-ES" sz="1400" kern="1200" dirty="0">
                          <a:solidFill>
                            <a:schemeClr val="bg1"/>
                          </a:solidFill>
                          <a:latin typeface="Lato Bold"/>
                          <a:ea typeface="+mn-ea"/>
                          <a:cs typeface="+mn-cs"/>
                        </a:rPr>
                        <a:t>Índice de Liquidez </a:t>
                      </a:r>
                      <a:endParaRPr lang="es-CO" sz="1400" kern="1200" dirty="0">
                        <a:solidFill>
                          <a:schemeClr val="bg1"/>
                        </a:solidFill>
                        <a:latin typeface="Lato Bold"/>
                        <a:ea typeface="+mn-ea"/>
                        <a:cs typeface="+mn-cs"/>
                      </a:endParaRPr>
                    </a:p>
                  </a:txBody>
                  <a:tcPr marL="68580" marR="68580" marT="0" marB="0" anchor="ctr"/>
                </a:tc>
                <a:tc>
                  <a:txBody>
                    <a:bodyPr/>
                    <a:lstStyle/>
                    <a:p>
                      <a:pPr marL="285750" indent="-285750" algn="just" defTabSz="914400" rtl="0" eaLnBrk="1" latinLnBrk="0" hangingPunct="1">
                        <a:spcAft>
                          <a:spcPts val="0"/>
                        </a:spcAft>
                        <a:buFont typeface="Wingdings" panose="05000000000000000000" pitchFamily="2" charset="2"/>
                        <a:buChar char="§"/>
                        <a:defRPr/>
                      </a:pPr>
                      <a:r>
                        <a:rPr lang="es-ES" sz="1400" kern="1200" dirty="0">
                          <a:solidFill>
                            <a:schemeClr val="tx1"/>
                          </a:solidFill>
                          <a:latin typeface="Lato Bold"/>
                          <a:ea typeface="+mn-ea"/>
                          <a:cs typeface="+mn-cs"/>
                        </a:rPr>
                        <a:t>Mayor o igual a 1.5</a:t>
                      </a:r>
                      <a:endParaRPr lang="es-CO" sz="1400" kern="1200" dirty="0">
                        <a:solidFill>
                          <a:schemeClr val="tx1"/>
                        </a:solidFill>
                        <a:latin typeface="Lato Bold"/>
                        <a:ea typeface="+mn-ea"/>
                        <a:cs typeface="+mn-cs"/>
                      </a:endParaRPr>
                    </a:p>
                  </a:txBody>
                  <a:tcPr marL="68580" marR="68580" marT="0" marB="0"/>
                </a:tc>
                <a:extLst>
                  <a:ext uri="{0D108BD9-81ED-4DB2-BD59-A6C34878D82A}">
                    <a16:rowId xmlns:a16="http://schemas.microsoft.com/office/drawing/2014/main" val="4141844414"/>
                  </a:ext>
                </a:extLst>
              </a:tr>
              <a:tr h="437459">
                <a:tc>
                  <a:txBody>
                    <a:bodyPr/>
                    <a:lstStyle/>
                    <a:p>
                      <a:pPr marL="285750" indent="-285750" algn="just" defTabSz="914400" rtl="0" eaLnBrk="1" latinLnBrk="0" hangingPunct="1">
                        <a:spcAft>
                          <a:spcPts val="0"/>
                        </a:spcAft>
                        <a:buFont typeface="Wingdings" panose="05000000000000000000" pitchFamily="2" charset="2"/>
                        <a:buChar char="§"/>
                        <a:defRPr/>
                      </a:pPr>
                      <a:r>
                        <a:rPr lang="es-ES" sz="1400" kern="1200" dirty="0">
                          <a:solidFill>
                            <a:schemeClr val="bg1"/>
                          </a:solidFill>
                          <a:latin typeface="Lato Bold"/>
                          <a:ea typeface="+mn-ea"/>
                          <a:cs typeface="+mn-cs"/>
                        </a:rPr>
                        <a:t>Índice de Endeudamiento </a:t>
                      </a:r>
                      <a:endParaRPr lang="es-CO" sz="1400" kern="1200" dirty="0">
                        <a:solidFill>
                          <a:schemeClr val="bg1"/>
                        </a:solidFill>
                        <a:latin typeface="Lato Bold"/>
                        <a:ea typeface="+mn-ea"/>
                        <a:cs typeface="+mn-cs"/>
                      </a:endParaRPr>
                    </a:p>
                  </a:txBody>
                  <a:tcPr marL="68580" marR="68580" marT="0" marB="0" anchor="ctr"/>
                </a:tc>
                <a:tc>
                  <a:txBody>
                    <a:bodyPr/>
                    <a:lstStyle/>
                    <a:p>
                      <a:pPr marL="285750" indent="-285750" algn="just" defTabSz="914400" rtl="0" eaLnBrk="1" latinLnBrk="0" hangingPunct="1">
                        <a:spcAft>
                          <a:spcPts val="0"/>
                        </a:spcAft>
                        <a:buFont typeface="Wingdings" panose="05000000000000000000" pitchFamily="2" charset="2"/>
                        <a:buChar char="§"/>
                        <a:defRPr/>
                      </a:pPr>
                      <a:r>
                        <a:rPr lang="es-ES" sz="1400" kern="1200" dirty="0">
                          <a:solidFill>
                            <a:schemeClr val="tx1"/>
                          </a:solidFill>
                          <a:latin typeface="Lato Bold"/>
                          <a:ea typeface="+mn-ea"/>
                          <a:cs typeface="+mn-cs"/>
                        </a:rPr>
                        <a:t>Menor o igual a 75%</a:t>
                      </a:r>
                      <a:endParaRPr lang="es-CO" sz="1400" kern="1200" dirty="0">
                        <a:solidFill>
                          <a:schemeClr val="tx1"/>
                        </a:solidFill>
                        <a:latin typeface="Lato Bold"/>
                        <a:ea typeface="+mn-ea"/>
                        <a:cs typeface="+mn-cs"/>
                      </a:endParaRPr>
                    </a:p>
                  </a:txBody>
                  <a:tcPr marL="68580" marR="68580" marT="0" marB="0"/>
                </a:tc>
                <a:extLst>
                  <a:ext uri="{0D108BD9-81ED-4DB2-BD59-A6C34878D82A}">
                    <a16:rowId xmlns:a16="http://schemas.microsoft.com/office/drawing/2014/main" val="661808104"/>
                  </a:ext>
                </a:extLst>
              </a:tr>
              <a:tr h="540760">
                <a:tc>
                  <a:txBody>
                    <a:bodyPr/>
                    <a:lstStyle/>
                    <a:p>
                      <a:pPr marL="285750" indent="-285750" algn="just" defTabSz="914400" rtl="0" eaLnBrk="1" latinLnBrk="0" hangingPunct="1">
                        <a:spcAft>
                          <a:spcPts val="0"/>
                        </a:spcAft>
                        <a:buFont typeface="Wingdings" panose="05000000000000000000" pitchFamily="2" charset="2"/>
                        <a:buChar char="§"/>
                        <a:defRPr/>
                      </a:pPr>
                      <a:r>
                        <a:rPr lang="es-ES" sz="1400" kern="1200" dirty="0">
                          <a:solidFill>
                            <a:schemeClr val="bg1"/>
                          </a:solidFill>
                          <a:latin typeface="Lato Bold"/>
                          <a:ea typeface="+mn-ea"/>
                          <a:cs typeface="+mn-cs"/>
                        </a:rPr>
                        <a:t>Capital de Trabajo</a:t>
                      </a:r>
                      <a:endParaRPr lang="es-CO" sz="1400" kern="1200" dirty="0">
                        <a:solidFill>
                          <a:schemeClr val="bg1"/>
                        </a:solidFill>
                        <a:latin typeface="Lato Bold"/>
                        <a:ea typeface="+mn-ea"/>
                        <a:cs typeface="+mn-cs"/>
                      </a:endParaRPr>
                    </a:p>
                  </a:txBody>
                  <a:tcPr marL="68580" marR="68580" marT="0" marB="0" anchor="ctr"/>
                </a:tc>
                <a:tc>
                  <a:txBody>
                    <a:bodyPr/>
                    <a:lstStyle/>
                    <a:p>
                      <a:pPr marL="285750" indent="-285750" algn="just" defTabSz="914400" rtl="0" eaLnBrk="1" latinLnBrk="0" hangingPunct="1">
                        <a:spcAft>
                          <a:spcPts val="0"/>
                        </a:spcAft>
                        <a:buFont typeface="Wingdings" panose="05000000000000000000" pitchFamily="2" charset="2"/>
                        <a:buChar char="§"/>
                        <a:defRPr/>
                      </a:pPr>
                      <a:r>
                        <a:rPr lang="es-ES" sz="1400" kern="1200" dirty="0">
                          <a:solidFill>
                            <a:schemeClr val="tx1"/>
                          </a:solidFill>
                          <a:latin typeface="Lato Bold"/>
                          <a:ea typeface="+mn-ea"/>
                          <a:cs typeface="+mn-cs"/>
                        </a:rPr>
                        <a:t>Mayor o igual al 10% del presupuesto del contrato</a:t>
                      </a:r>
                      <a:endParaRPr lang="es-CO" sz="1400" kern="1200" dirty="0">
                        <a:solidFill>
                          <a:schemeClr val="tx1"/>
                        </a:solidFill>
                        <a:latin typeface="Lato Bold"/>
                        <a:ea typeface="+mn-ea"/>
                        <a:cs typeface="+mn-cs"/>
                      </a:endParaRPr>
                    </a:p>
                  </a:txBody>
                  <a:tcPr marL="68580" marR="68580" marT="0" marB="0"/>
                </a:tc>
                <a:extLst>
                  <a:ext uri="{0D108BD9-81ED-4DB2-BD59-A6C34878D82A}">
                    <a16:rowId xmlns:a16="http://schemas.microsoft.com/office/drawing/2014/main" val="1394219882"/>
                  </a:ext>
                </a:extLst>
              </a:tr>
            </a:tbl>
          </a:graphicData>
        </a:graphic>
      </p:graphicFrame>
      <p:sp>
        <p:nvSpPr>
          <p:cNvPr id="3" name="Rectángulo 2">
            <a:extLst>
              <a:ext uri="{FF2B5EF4-FFF2-40B4-BE49-F238E27FC236}">
                <a16:creationId xmlns:a16="http://schemas.microsoft.com/office/drawing/2014/main" id="{2743257F-273E-49B6-B473-761F4C57779A}"/>
              </a:ext>
            </a:extLst>
          </p:cNvPr>
          <p:cNvSpPr/>
          <p:nvPr/>
        </p:nvSpPr>
        <p:spPr>
          <a:xfrm>
            <a:off x="3099386" y="2025820"/>
            <a:ext cx="7460314" cy="738664"/>
          </a:xfrm>
          <a:prstGeom prst="rect">
            <a:avLst/>
          </a:prstGeom>
        </p:spPr>
        <p:txBody>
          <a:bodyPr wrap="square">
            <a:spAutoFit/>
          </a:bodyPr>
          <a:lstStyle/>
          <a:p>
            <a:pPr algn="just">
              <a:spcAft>
                <a:spcPts val="0"/>
              </a:spcAft>
              <a:defRPr/>
            </a:pPr>
            <a:r>
              <a:rPr lang="es-ES" sz="1400" dirty="0">
                <a:latin typeface="Lato Bold"/>
              </a:rPr>
              <a:t>Los oferentes para ser habilitados deberán acreditar el cumplimiento de los siguientes indicadores de capacidad financiera. El cumplimiento de estos indicadores será aplicable para la realización del contrato:</a:t>
            </a:r>
            <a:endParaRPr lang="es-CO" sz="1400" dirty="0">
              <a:latin typeface="Lato Bold"/>
            </a:endParaRPr>
          </a:p>
        </p:txBody>
      </p:sp>
      <p:cxnSp>
        <p:nvCxnSpPr>
          <p:cNvPr id="33" name="Google Shape;709;p47">
            <a:extLst>
              <a:ext uri="{FF2B5EF4-FFF2-40B4-BE49-F238E27FC236}">
                <a16:creationId xmlns:a16="http://schemas.microsoft.com/office/drawing/2014/main" id="{5E157F0A-35E5-45DD-A2FA-4F2BB6E9443C}"/>
              </a:ext>
            </a:extLst>
          </p:cNvPr>
          <p:cNvCxnSpPr/>
          <p:nvPr/>
        </p:nvCxnSpPr>
        <p:spPr>
          <a:xfrm>
            <a:off x="2172635" y="2297492"/>
            <a:ext cx="813462" cy="0"/>
          </a:xfrm>
          <a:prstGeom prst="straightConnector1">
            <a:avLst/>
          </a:prstGeom>
          <a:noFill/>
          <a:ln w="19050" cap="flat" cmpd="sng">
            <a:solidFill>
              <a:srgbClr val="97ADB2"/>
            </a:solidFill>
            <a:prstDash val="solid"/>
            <a:round/>
            <a:headEnd type="none" w="med" len="med"/>
            <a:tailEnd type="diamond" w="med" len="med"/>
          </a:ln>
        </p:spPr>
      </p:cxnSp>
    </p:spTree>
    <p:extLst>
      <p:ext uri="{BB962C8B-B14F-4D97-AF65-F5344CB8AC3E}">
        <p14:creationId xmlns:p14="http://schemas.microsoft.com/office/powerpoint/2010/main" val="754048609"/>
      </p:ext>
    </p:extLst>
  </p:cSld>
  <p:clrMapOvr>
    <a:masterClrMapping/>
  </p:clrMapOvr>
  <p:transition spd="med">
    <p:pull/>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02B961A2-9526-4B02-A22B-1DE27B058EF0}"/>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00E56A64-942D-4082-8FBA-0C7876EA3338}"/>
              </a:ext>
            </a:extLst>
          </p:cNvPr>
          <p:cNvSpPr txBox="1">
            <a:spLocks noChangeArrowheads="1"/>
          </p:cNvSpPr>
          <p:nvPr/>
        </p:nvSpPr>
        <p:spPr bwMode="auto">
          <a:xfrm>
            <a:off x="7424469" y="6540500"/>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grpSp>
        <p:nvGrpSpPr>
          <p:cNvPr id="26" name="Google Shape;4799;p60">
            <a:extLst>
              <a:ext uri="{FF2B5EF4-FFF2-40B4-BE49-F238E27FC236}">
                <a16:creationId xmlns:a16="http://schemas.microsoft.com/office/drawing/2014/main" id="{9C1CA6E1-C160-4340-A09C-CBCBF7092161}"/>
              </a:ext>
            </a:extLst>
          </p:cNvPr>
          <p:cNvGrpSpPr/>
          <p:nvPr/>
        </p:nvGrpSpPr>
        <p:grpSpPr>
          <a:xfrm>
            <a:off x="3135325" y="3215051"/>
            <a:ext cx="347715" cy="351155"/>
            <a:chOff x="-59100700" y="1911950"/>
            <a:chExt cx="315875" cy="319000"/>
          </a:xfrm>
          <a:solidFill>
            <a:schemeClr val="bg1"/>
          </a:solidFill>
        </p:grpSpPr>
        <p:sp>
          <p:nvSpPr>
            <p:cNvPr id="27" name="Google Shape;4800;p60">
              <a:extLst>
                <a:ext uri="{FF2B5EF4-FFF2-40B4-BE49-F238E27FC236}">
                  <a16:creationId xmlns:a16="http://schemas.microsoft.com/office/drawing/2014/main" id="{2DFF3C1D-DD8D-4C2B-942F-0F913612D1DB}"/>
                </a:ext>
              </a:extLst>
            </p:cNvPr>
            <p:cNvSpPr/>
            <p:nvPr/>
          </p:nvSpPr>
          <p:spPr>
            <a:xfrm>
              <a:off x="-59015625" y="19938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4801;p60">
              <a:extLst>
                <a:ext uri="{FF2B5EF4-FFF2-40B4-BE49-F238E27FC236}">
                  <a16:creationId xmlns:a16="http://schemas.microsoft.com/office/drawing/2014/main" id="{200DCACA-A2B7-4BEB-B1D7-2B2AA4824827}"/>
                </a:ext>
              </a:extLst>
            </p:cNvPr>
            <p:cNvSpPr/>
            <p:nvPr/>
          </p:nvSpPr>
          <p:spPr>
            <a:xfrm>
              <a:off x="-58954200" y="19938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802;p60">
              <a:extLst>
                <a:ext uri="{FF2B5EF4-FFF2-40B4-BE49-F238E27FC236}">
                  <a16:creationId xmlns:a16="http://schemas.microsoft.com/office/drawing/2014/main" id="{771E188C-E175-4E0E-8364-387CEB475B23}"/>
                </a:ext>
              </a:extLst>
            </p:cNvPr>
            <p:cNvSpPr/>
            <p:nvPr/>
          </p:nvSpPr>
          <p:spPr>
            <a:xfrm>
              <a:off x="-58891975" y="19938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803;p60">
              <a:extLst>
                <a:ext uri="{FF2B5EF4-FFF2-40B4-BE49-F238E27FC236}">
                  <a16:creationId xmlns:a16="http://schemas.microsoft.com/office/drawing/2014/main" id="{EA7BEF41-9B78-4119-B852-AE245C059894}"/>
                </a:ext>
              </a:extLst>
            </p:cNvPr>
            <p:cNvSpPr/>
            <p:nvPr/>
          </p:nvSpPr>
          <p:spPr>
            <a:xfrm>
              <a:off x="-59015625" y="2034825"/>
              <a:ext cx="20500" cy="21275"/>
            </a:xfrm>
            <a:custGeom>
              <a:avLst/>
              <a:gdLst/>
              <a:ahLst/>
              <a:cxnLst/>
              <a:rect l="l" t="t" r="r" b="b"/>
              <a:pathLst>
                <a:path w="820" h="851" extrusionOk="0">
                  <a:moveTo>
                    <a:pt x="189" y="0"/>
                  </a:moveTo>
                  <a:cubicBezTo>
                    <a:pt x="63" y="0"/>
                    <a:pt x="0" y="95"/>
                    <a:pt x="0" y="221"/>
                  </a:cubicBezTo>
                  <a:lnTo>
                    <a:pt x="0" y="630"/>
                  </a:lnTo>
                  <a:cubicBezTo>
                    <a:pt x="0" y="756"/>
                    <a:pt x="95" y="851"/>
                    <a:pt x="189" y="851"/>
                  </a:cubicBezTo>
                  <a:lnTo>
                    <a:pt x="630" y="851"/>
                  </a:lnTo>
                  <a:cubicBezTo>
                    <a:pt x="725" y="851"/>
                    <a:pt x="820" y="756"/>
                    <a:pt x="820" y="630"/>
                  </a:cubicBezTo>
                  <a:lnTo>
                    <a:pt x="820" y="221"/>
                  </a:lnTo>
                  <a:cubicBezTo>
                    <a:pt x="820" y="95"/>
                    <a:pt x="725" y="0"/>
                    <a:pt x="6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804;p60">
              <a:extLst>
                <a:ext uri="{FF2B5EF4-FFF2-40B4-BE49-F238E27FC236}">
                  <a16:creationId xmlns:a16="http://schemas.microsoft.com/office/drawing/2014/main" id="{CD8DDAD7-CCE3-41C4-8B64-851198E721CA}"/>
                </a:ext>
              </a:extLst>
            </p:cNvPr>
            <p:cNvSpPr/>
            <p:nvPr/>
          </p:nvSpPr>
          <p:spPr>
            <a:xfrm>
              <a:off x="-58954200" y="2034825"/>
              <a:ext cx="21300" cy="21275"/>
            </a:xfrm>
            <a:custGeom>
              <a:avLst/>
              <a:gdLst/>
              <a:ahLst/>
              <a:cxnLst/>
              <a:rect l="l" t="t" r="r" b="b"/>
              <a:pathLst>
                <a:path w="852" h="851" extrusionOk="0">
                  <a:moveTo>
                    <a:pt x="221" y="0"/>
                  </a:moveTo>
                  <a:cubicBezTo>
                    <a:pt x="95" y="0"/>
                    <a:pt x="1" y="95"/>
                    <a:pt x="1" y="221"/>
                  </a:cubicBezTo>
                  <a:lnTo>
                    <a:pt x="1" y="630"/>
                  </a:lnTo>
                  <a:cubicBezTo>
                    <a:pt x="1" y="756"/>
                    <a:pt x="127" y="851"/>
                    <a:pt x="221" y="851"/>
                  </a:cubicBezTo>
                  <a:lnTo>
                    <a:pt x="631" y="851"/>
                  </a:lnTo>
                  <a:cubicBezTo>
                    <a:pt x="757" y="851"/>
                    <a:pt x="851" y="756"/>
                    <a:pt x="851" y="630"/>
                  </a:cubicBezTo>
                  <a:lnTo>
                    <a:pt x="851" y="221"/>
                  </a:lnTo>
                  <a:cubicBezTo>
                    <a:pt x="851" y="95"/>
                    <a:pt x="757" y="0"/>
                    <a:pt x="6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4805;p60">
              <a:extLst>
                <a:ext uri="{FF2B5EF4-FFF2-40B4-BE49-F238E27FC236}">
                  <a16:creationId xmlns:a16="http://schemas.microsoft.com/office/drawing/2014/main" id="{F51A850F-7D43-47B5-A5D2-6B04B0A0003D}"/>
                </a:ext>
              </a:extLst>
            </p:cNvPr>
            <p:cNvSpPr/>
            <p:nvPr/>
          </p:nvSpPr>
          <p:spPr>
            <a:xfrm>
              <a:off x="-58891975" y="2034825"/>
              <a:ext cx="21300" cy="21275"/>
            </a:xfrm>
            <a:custGeom>
              <a:avLst/>
              <a:gdLst/>
              <a:ahLst/>
              <a:cxnLst/>
              <a:rect l="l" t="t" r="r" b="b"/>
              <a:pathLst>
                <a:path w="852" h="851" extrusionOk="0">
                  <a:moveTo>
                    <a:pt x="190" y="0"/>
                  </a:moveTo>
                  <a:cubicBezTo>
                    <a:pt x="95" y="0"/>
                    <a:pt x="1" y="95"/>
                    <a:pt x="1" y="221"/>
                  </a:cubicBezTo>
                  <a:lnTo>
                    <a:pt x="1" y="630"/>
                  </a:lnTo>
                  <a:cubicBezTo>
                    <a:pt x="1" y="756"/>
                    <a:pt x="127" y="851"/>
                    <a:pt x="190" y="851"/>
                  </a:cubicBezTo>
                  <a:lnTo>
                    <a:pt x="631" y="851"/>
                  </a:lnTo>
                  <a:cubicBezTo>
                    <a:pt x="757" y="851"/>
                    <a:pt x="851" y="756"/>
                    <a:pt x="851" y="630"/>
                  </a:cubicBezTo>
                  <a:lnTo>
                    <a:pt x="851" y="221"/>
                  </a:lnTo>
                  <a:cubicBezTo>
                    <a:pt x="851" y="95"/>
                    <a:pt x="757" y="0"/>
                    <a:pt x="6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4806;p60">
              <a:extLst>
                <a:ext uri="{FF2B5EF4-FFF2-40B4-BE49-F238E27FC236}">
                  <a16:creationId xmlns:a16="http://schemas.microsoft.com/office/drawing/2014/main" id="{CD3EAAA4-534A-4B2D-A0FB-66177719E058}"/>
                </a:ext>
              </a:extLst>
            </p:cNvPr>
            <p:cNvSpPr/>
            <p:nvPr/>
          </p:nvSpPr>
          <p:spPr>
            <a:xfrm>
              <a:off x="-59015625" y="20765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807;p60">
              <a:extLst>
                <a:ext uri="{FF2B5EF4-FFF2-40B4-BE49-F238E27FC236}">
                  <a16:creationId xmlns:a16="http://schemas.microsoft.com/office/drawing/2014/main" id="{E58B1ED5-ABFB-40D6-9B5F-F090E8C5210A}"/>
                </a:ext>
              </a:extLst>
            </p:cNvPr>
            <p:cNvSpPr/>
            <p:nvPr/>
          </p:nvSpPr>
          <p:spPr>
            <a:xfrm>
              <a:off x="-58954200" y="20765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4808;p60">
              <a:extLst>
                <a:ext uri="{FF2B5EF4-FFF2-40B4-BE49-F238E27FC236}">
                  <a16:creationId xmlns:a16="http://schemas.microsoft.com/office/drawing/2014/main" id="{11213449-3675-4E40-BE7C-9AE177020F1C}"/>
                </a:ext>
              </a:extLst>
            </p:cNvPr>
            <p:cNvSpPr/>
            <p:nvPr/>
          </p:nvSpPr>
          <p:spPr>
            <a:xfrm>
              <a:off x="-58891975" y="20765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809;p60">
              <a:extLst>
                <a:ext uri="{FF2B5EF4-FFF2-40B4-BE49-F238E27FC236}">
                  <a16:creationId xmlns:a16="http://schemas.microsoft.com/office/drawing/2014/main" id="{5B42BE5E-8032-437C-8D22-401119313BE0}"/>
                </a:ext>
              </a:extLst>
            </p:cNvPr>
            <p:cNvSpPr/>
            <p:nvPr/>
          </p:nvSpPr>
          <p:spPr>
            <a:xfrm>
              <a:off x="-59100700" y="1911950"/>
              <a:ext cx="315875" cy="319000"/>
            </a:xfrm>
            <a:custGeom>
              <a:avLst/>
              <a:gdLst/>
              <a:ahLst/>
              <a:cxnLst/>
              <a:rect l="l" t="t" r="r" b="b"/>
              <a:pathLst>
                <a:path w="12635" h="12760" extrusionOk="0">
                  <a:moveTo>
                    <a:pt x="9169" y="788"/>
                  </a:moveTo>
                  <a:lnTo>
                    <a:pt x="9169" y="1607"/>
                  </a:lnTo>
                  <a:lnTo>
                    <a:pt x="3403" y="1607"/>
                  </a:lnTo>
                  <a:lnTo>
                    <a:pt x="3403" y="788"/>
                  </a:lnTo>
                  <a:close/>
                  <a:moveTo>
                    <a:pt x="1734" y="9074"/>
                  </a:moveTo>
                  <a:lnTo>
                    <a:pt x="1734" y="11815"/>
                  </a:lnTo>
                  <a:lnTo>
                    <a:pt x="788" y="11815"/>
                  </a:lnTo>
                  <a:lnTo>
                    <a:pt x="788" y="9074"/>
                  </a:lnTo>
                  <a:close/>
                  <a:moveTo>
                    <a:pt x="5861" y="9074"/>
                  </a:moveTo>
                  <a:lnTo>
                    <a:pt x="5861" y="11815"/>
                  </a:lnTo>
                  <a:lnTo>
                    <a:pt x="4223" y="11815"/>
                  </a:lnTo>
                  <a:lnTo>
                    <a:pt x="4223" y="9074"/>
                  </a:lnTo>
                  <a:close/>
                  <a:moveTo>
                    <a:pt x="8350" y="9074"/>
                  </a:moveTo>
                  <a:lnTo>
                    <a:pt x="8350" y="11815"/>
                  </a:lnTo>
                  <a:lnTo>
                    <a:pt x="6711" y="11815"/>
                  </a:lnTo>
                  <a:lnTo>
                    <a:pt x="6711" y="9074"/>
                  </a:lnTo>
                  <a:close/>
                  <a:moveTo>
                    <a:pt x="10051" y="2458"/>
                  </a:moveTo>
                  <a:lnTo>
                    <a:pt x="10051" y="11815"/>
                  </a:lnTo>
                  <a:lnTo>
                    <a:pt x="9169" y="11815"/>
                  </a:lnTo>
                  <a:lnTo>
                    <a:pt x="9169" y="8664"/>
                  </a:lnTo>
                  <a:cubicBezTo>
                    <a:pt x="9169" y="8444"/>
                    <a:pt x="8980" y="8223"/>
                    <a:pt x="8791" y="8223"/>
                  </a:cubicBezTo>
                  <a:lnTo>
                    <a:pt x="3813" y="8223"/>
                  </a:lnTo>
                  <a:cubicBezTo>
                    <a:pt x="3592" y="8223"/>
                    <a:pt x="3435" y="8444"/>
                    <a:pt x="3435" y="8664"/>
                  </a:cubicBezTo>
                  <a:lnTo>
                    <a:pt x="3435" y="11815"/>
                  </a:lnTo>
                  <a:lnTo>
                    <a:pt x="2616" y="11815"/>
                  </a:lnTo>
                  <a:lnTo>
                    <a:pt x="2616" y="2458"/>
                  </a:lnTo>
                  <a:close/>
                  <a:moveTo>
                    <a:pt x="11815" y="9074"/>
                  </a:moveTo>
                  <a:lnTo>
                    <a:pt x="11815" y="11815"/>
                  </a:lnTo>
                  <a:lnTo>
                    <a:pt x="10839" y="11815"/>
                  </a:lnTo>
                  <a:lnTo>
                    <a:pt x="10839" y="9074"/>
                  </a:lnTo>
                  <a:close/>
                  <a:moveTo>
                    <a:pt x="2994" y="0"/>
                  </a:moveTo>
                  <a:cubicBezTo>
                    <a:pt x="2773" y="0"/>
                    <a:pt x="2616" y="190"/>
                    <a:pt x="2616" y="410"/>
                  </a:cubicBezTo>
                  <a:lnTo>
                    <a:pt x="2616" y="1670"/>
                  </a:lnTo>
                  <a:lnTo>
                    <a:pt x="2206" y="1670"/>
                  </a:lnTo>
                  <a:cubicBezTo>
                    <a:pt x="1986" y="1670"/>
                    <a:pt x="1765" y="1859"/>
                    <a:pt x="1765" y="2080"/>
                  </a:cubicBezTo>
                  <a:lnTo>
                    <a:pt x="1765" y="8318"/>
                  </a:lnTo>
                  <a:lnTo>
                    <a:pt x="410" y="8318"/>
                  </a:lnTo>
                  <a:cubicBezTo>
                    <a:pt x="158" y="8318"/>
                    <a:pt x="1" y="8507"/>
                    <a:pt x="1" y="8727"/>
                  </a:cubicBezTo>
                  <a:lnTo>
                    <a:pt x="1" y="12319"/>
                  </a:lnTo>
                  <a:cubicBezTo>
                    <a:pt x="1" y="12571"/>
                    <a:pt x="190" y="12760"/>
                    <a:pt x="410" y="12760"/>
                  </a:cubicBezTo>
                  <a:lnTo>
                    <a:pt x="12256" y="12760"/>
                  </a:lnTo>
                  <a:cubicBezTo>
                    <a:pt x="12477" y="12760"/>
                    <a:pt x="12634" y="12571"/>
                    <a:pt x="12634" y="12319"/>
                  </a:cubicBezTo>
                  <a:lnTo>
                    <a:pt x="12634" y="8664"/>
                  </a:lnTo>
                  <a:cubicBezTo>
                    <a:pt x="12634" y="8444"/>
                    <a:pt x="12445" y="8223"/>
                    <a:pt x="12225" y="8223"/>
                  </a:cubicBezTo>
                  <a:lnTo>
                    <a:pt x="10839" y="8223"/>
                  </a:lnTo>
                  <a:lnTo>
                    <a:pt x="10839" y="2017"/>
                  </a:lnTo>
                  <a:cubicBezTo>
                    <a:pt x="10839" y="1765"/>
                    <a:pt x="10650" y="1576"/>
                    <a:pt x="10429" y="1576"/>
                  </a:cubicBezTo>
                  <a:lnTo>
                    <a:pt x="10019" y="1576"/>
                  </a:lnTo>
                  <a:lnTo>
                    <a:pt x="10019" y="410"/>
                  </a:lnTo>
                  <a:cubicBezTo>
                    <a:pt x="10019" y="158"/>
                    <a:pt x="9799" y="0"/>
                    <a:pt x="961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CuadroTexto 20">
            <a:extLst>
              <a:ext uri="{FF2B5EF4-FFF2-40B4-BE49-F238E27FC236}">
                <a16:creationId xmlns:a16="http://schemas.microsoft.com/office/drawing/2014/main" id="{2B00F83E-4E6D-4C3F-B7FD-9D9D46E102A7}"/>
              </a:ext>
            </a:extLst>
          </p:cNvPr>
          <p:cNvSpPr txBox="1"/>
          <p:nvPr/>
        </p:nvSpPr>
        <p:spPr>
          <a:xfrm>
            <a:off x="3694312" y="625771"/>
            <a:ext cx="7460315" cy="830997"/>
          </a:xfrm>
          <a:prstGeom prst="rect">
            <a:avLst/>
          </a:prstGeom>
          <a:noFill/>
        </p:spPr>
        <p:txBody>
          <a:bodyPr wrap="square" rtlCol="0">
            <a:spAutoFit/>
          </a:bodyPr>
          <a:lstStyle/>
          <a:p>
            <a:pPr lvl="0" algn="ctr" defTabSz="457200">
              <a:defRPr/>
            </a:pPr>
            <a:r>
              <a:rPr lang="es-CO" altLang="es-CO" sz="2400" b="1" dirty="0">
                <a:solidFill>
                  <a:srgbClr val="000A8B"/>
                </a:solidFill>
                <a:effectLst>
                  <a:outerShdw blurRad="38100" dist="38100" dir="2700000" algn="tl">
                    <a:srgbClr val="000000">
                      <a:alpha val="43137"/>
                    </a:srgbClr>
                  </a:outerShdw>
                </a:effectLst>
                <a:latin typeface="Lato Bold"/>
              </a:rPr>
              <a:t>CONTRATACIÓN TRANSFERENCIA DE INMUEBLES  </a:t>
            </a:r>
          </a:p>
          <a:p>
            <a:pPr lvl="0" algn="ctr" defTabSz="457200">
              <a:defRPr/>
            </a:pPr>
            <a:r>
              <a:rPr lang="es-CO" altLang="es-CO" sz="2400" b="1" dirty="0">
                <a:solidFill>
                  <a:srgbClr val="000A8B"/>
                </a:solidFill>
                <a:effectLst>
                  <a:outerShdw blurRad="38100" dist="38100" dir="2700000" algn="tl">
                    <a:srgbClr val="000000">
                      <a:alpha val="43137"/>
                    </a:srgbClr>
                  </a:outerShdw>
                </a:effectLst>
                <a:latin typeface="Lato Bold"/>
              </a:rPr>
              <a:t>VENTA MASIVA</a:t>
            </a:r>
            <a:endParaRPr lang="es-CO" sz="2400" b="1" dirty="0">
              <a:solidFill>
                <a:srgbClr val="000A8B"/>
              </a:solidFill>
              <a:effectLst>
                <a:outerShdw blurRad="38100" dist="38100" dir="2700000" algn="tl">
                  <a:srgbClr val="000000">
                    <a:alpha val="43137"/>
                  </a:srgbClr>
                </a:outerShdw>
              </a:effectLst>
              <a:latin typeface="Lato Bold"/>
            </a:endParaRPr>
          </a:p>
        </p:txBody>
      </p:sp>
      <p:pic>
        <p:nvPicPr>
          <p:cNvPr id="22" name="Imagen 21">
            <a:extLst>
              <a:ext uri="{FF2B5EF4-FFF2-40B4-BE49-F238E27FC236}">
                <a16:creationId xmlns:a16="http://schemas.microsoft.com/office/drawing/2014/main" id="{05E49A6A-2EC2-4CE6-83C3-5612260572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380253" cy="599932"/>
          </a:xfrm>
          <a:prstGeom prst="rect">
            <a:avLst/>
          </a:prstGeom>
        </p:spPr>
      </p:pic>
      <p:pic>
        <p:nvPicPr>
          <p:cNvPr id="23" name="Imagen 22">
            <a:extLst>
              <a:ext uri="{FF2B5EF4-FFF2-40B4-BE49-F238E27FC236}">
                <a16:creationId xmlns:a16="http://schemas.microsoft.com/office/drawing/2014/main" id="{79EA0BB2-DE63-482B-9ED7-B54A14EEF7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8916" y="-4208"/>
            <a:ext cx="2903084" cy="498801"/>
          </a:xfrm>
          <a:prstGeom prst="rect">
            <a:avLst/>
          </a:prstGeom>
        </p:spPr>
      </p:pic>
      <p:sp>
        <p:nvSpPr>
          <p:cNvPr id="24" name="Rectángulo 23">
            <a:extLst>
              <a:ext uri="{FF2B5EF4-FFF2-40B4-BE49-F238E27FC236}">
                <a16:creationId xmlns:a16="http://schemas.microsoft.com/office/drawing/2014/main" id="{56283BE7-899C-45DD-99CC-2D02DE8747FE}"/>
              </a:ext>
            </a:extLst>
          </p:cNvPr>
          <p:cNvSpPr/>
          <p:nvPr/>
        </p:nvSpPr>
        <p:spPr>
          <a:xfrm>
            <a:off x="81644" y="830465"/>
            <a:ext cx="2329419" cy="400110"/>
          </a:xfrm>
          <a:prstGeom prst="rect">
            <a:avLst/>
          </a:prstGeom>
        </p:spPr>
        <p:txBody>
          <a:bodyPr wrap="square">
            <a:spAutoFit/>
          </a:bodyPr>
          <a:lstStyle/>
          <a:p>
            <a:pPr algn="ctr"/>
            <a:r>
              <a:rPr lang="es-CO" sz="2000" b="1" i="1" dirty="0">
                <a:solidFill>
                  <a:srgbClr val="4F81BD">
                    <a:lumMod val="75000"/>
                  </a:srgbClr>
                </a:solidFill>
                <a:latin typeface="Calibri"/>
              </a:rPr>
              <a:t>Términos Generales </a:t>
            </a:r>
          </a:p>
        </p:txBody>
      </p:sp>
      <p:sp>
        <p:nvSpPr>
          <p:cNvPr id="41" name="Freeform 1">
            <a:extLst>
              <a:ext uri="{FF2B5EF4-FFF2-40B4-BE49-F238E27FC236}">
                <a16:creationId xmlns:a16="http://schemas.microsoft.com/office/drawing/2014/main" id="{74E2ABE8-29D0-4768-A563-4E61D6C1CCA8}"/>
              </a:ext>
            </a:extLst>
          </p:cNvPr>
          <p:cNvSpPr/>
          <p:nvPr/>
        </p:nvSpPr>
        <p:spPr>
          <a:xfrm flipH="1">
            <a:off x="2172635" y="145979"/>
            <a:ext cx="1282875" cy="6394521"/>
          </a:xfrm>
          <a:custGeom>
            <a:avLst/>
            <a:gdLst>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0" fmla="*/ 624840 w 1417320"/>
              <a:gd name="connsiteY0" fmla="*/ 800100 h 3912161"/>
              <a:gd name="connsiteX1" fmla="*/ 624840 w 1417320"/>
              <a:gd name="connsiteY1" fmla="*/ 617220 h 3912161"/>
              <a:gd name="connsiteX2" fmla="*/ 800100 w 1417320"/>
              <a:gd name="connsiteY2" fmla="*/ 617220 h 3912161"/>
              <a:gd name="connsiteX3" fmla="*/ 800100 w 1417320"/>
              <a:gd name="connsiteY3" fmla="*/ 876300 h 3912161"/>
              <a:gd name="connsiteX4" fmla="*/ 449580 w 1417320"/>
              <a:gd name="connsiteY4" fmla="*/ 876300 h 3912161"/>
              <a:gd name="connsiteX5" fmla="*/ 449580 w 1417320"/>
              <a:gd name="connsiteY5" fmla="*/ 571500 h 3912161"/>
              <a:gd name="connsiteX6" fmla="*/ 266700 w 1417320"/>
              <a:gd name="connsiteY6" fmla="*/ 571500 h 3912161"/>
              <a:gd name="connsiteX7" fmla="*/ 723900 w 1417320"/>
              <a:gd name="connsiteY7" fmla="*/ 114300 h 3912161"/>
              <a:gd name="connsiteX8" fmla="*/ 1165860 w 1417320"/>
              <a:gd name="connsiteY8" fmla="*/ 556260 h 3912161"/>
              <a:gd name="connsiteX9" fmla="*/ 1013460 w 1417320"/>
              <a:gd name="connsiteY9" fmla="*/ 556260 h 3912161"/>
              <a:gd name="connsiteX10" fmla="*/ 1013460 w 1417320"/>
              <a:gd name="connsiteY10" fmla="*/ 960120 h 3912161"/>
              <a:gd name="connsiteX11" fmla="*/ 0 w 1417320"/>
              <a:gd name="connsiteY11" fmla="*/ 960120 h 3912161"/>
              <a:gd name="connsiteX12" fmla="*/ 0 w 1417320"/>
              <a:gd name="connsiteY12" fmla="*/ 0 h 3912161"/>
              <a:gd name="connsiteX13" fmla="*/ 1417320 w 1417320"/>
              <a:gd name="connsiteY13" fmla="*/ 0 h 3912161"/>
              <a:gd name="connsiteX14" fmla="*/ 1417320 w 1417320"/>
              <a:gd name="connsiteY14" fmla="*/ 1074420 h 3912161"/>
              <a:gd name="connsiteX15" fmla="*/ 746760 w 1417320"/>
              <a:gd name="connsiteY15" fmla="*/ 1074420 h 3912161"/>
              <a:gd name="connsiteX16" fmla="*/ 746760 w 1417320"/>
              <a:gd name="connsiteY16" fmla="*/ 3855720 h 3912161"/>
              <a:gd name="connsiteX17" fmla="*/ 1132014 w 1417320"/>
              <a:gd name="connsiteY17" fmla="*/ 3912161 h 3912161"/>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0" fmla="*/ 624840 w 2109415"/>
              <a:gd name="connsiteY0" fmla="*/ 800100 h 3855720"/>
              <a:gd name="connsiteX1" fmla="*/ 624840 w 2109415"/>
              <a:gd name="connsiteY1" fmla="*/ 617220 h 3855720"/>
              <a:gd name="connsiteX2" fmla="*/ 800100 w 2109415"/>
              <a:gd name="connsiteY2" fmla="*/ 617220 h 3855720"/>
              <a:gd name="connsiteX3" fmla="*/ 800100 w 2109415"/>
              <a:gd name="connsiteY3" fmla="*/ 876300 h 3855720"/>
              <a:gd name="connsiteX4" fmla="*/ 449580 w 2109415"/>
              <a:gd name="connsiteY4" fmla="*/ 876300 h 3855720"/>
              <a:gd name="connsiteX5" fmla="*/ 449580 w 2109415"/>
              <a:gd name="connsiteY5" fmla="*/ 571500 h 3855720"/>
              <a:gd name="connsiteX6" fmla="*/ 266700 w 2109415"/>
              <a:gd name="connsiteY6" fmla="*/ 571500 h 3855720"/>
              <a:gd name="connsiteX7" fmla="*/ 723900 w 2109415"/>
              <a:gd name="connsiteY7" fmla="*/ 114300 h 3855720"/>
              <a:gd name="connsiteX8" fmla="*/ 1165860 w 2109415"/>
              <a:gd name="connsiteY8" fmla="*/ 556260 h 3855720"/>
              <a:gd name="connsiteX9" fmla="*/ 1013460 w 2109415"/>
              <a:gd name="connsiteY9" fmla="*/ 556260 h 3855720"/>
              <a:gd name="connsiteX10" fmla="*/ 1013460 w 2109415"/>
              <a:gd name="connsiteY10" fmla="*/ 960120 h 3855720"/>
              <a:gd name="connsiteX11" fmla="*/ 0 w 2109415"/>
              <a:gd name="connsiteY11" fmla="*/ 960120 h 3855720"/>
              <a:gd name="connsiteX12" fmla="*/ 0 w 2109415"/>
              <a:gd name="connsiteY12" fmla="*/ 0 h 3855720"/>
              <a:gd name="connsiteX13" fmla="*/ 1417320 w 2109415"/>
              <a:gd name="connsiteY13" fmla="*/ 0 h 3855720"/>
              <a:gd name="connsiteX14" fmla="*/ 1417320 w 2109415"/>
              <a:gd name="connsiteY14" fmla="*/ 1074420 h 3855720"/>
              <a:gd name="connsiteX15" fmla="*/ 2109415 w 2109415"/>
              <a:gd name="connsiteY15" fmla="*/ 1074420 h 3855720"/>
              <a:gd name="connsiteX16" fmla="*/ 746760 w 2109415"/>
              <a:gd name="connsiteY16" fmla="*/ 3855720 h 3855720"/>
              <a:gd name="connsiteX0" fmla="*/ 624840 w 2125540"/>
              <a:gd name="connsiteY0" fmla="*/ 800100 h 4766844"/>
              <a:gd name="connsiteX1" fmla="*/ 624840 w 2125540"/>
              <a:gd name="connsiteY1" fmla="*/ 617220 h 4766844"/>
              <a:gd name="connsiteX2" fmla="*/ 800100 w 2125540"/>
              <a:gd name="connsiteY2" fmla="*/ 617220 h 4766844"/>
              <a:gd name="connsiteX3" fmla="*/ 800100 w 2125540"/>
              <a:gd name="connsiteY3" fmla="*/ 876300 h 4766844"/>
              <a:gd name="connsiteX4" fmla="*/ 449580 w 2125540"/>
              <a:gd name="connsiteY4" fmla="*/ 876300 h 4766844"/>
              <a:gd name="connsiteX5" fmla="*/ 449580 w 2125540"/>
              <a:gd name="connsiteY5" fmla="*/ 571500 h 4766844"/>
              <a:gd name="connsiteX6" fmla="*/ 266700 w 2125540"/>
              <a:gd name="connsiteY6" fmla="*/ 571500 h 4766844"/>
              <a:gd name="connsiteX7" fmla="*/ 723900 w 2125540"/>
              <a:gd name="connsiteY7" fmla="*/ 114300 h 4766844"/>
              <a:gd name="connsiteX8" fmla="*/ 1165860 w 2125540"/>
              <a:gd name="connsiteY8" fmla="*/ 556260 h 4766844"/>
              <a:gd name="connsiteX9" fmla="*/ 1013460 w 2125540"/>
              <a:gd name="connsiteY9" fmla="*/ 556260 h 4766844"/>
              <a:gd name="connsiteX10" fmla="*/ 1013460 w 2125540"/>
              <a:gd name="connsiteY10" fmla="*/ 960120 h 4766844"/>
              <a:gd name="connsiteX11" fmla="*/ 0 w 2125540"/>
              <a:gd name="connsiteY11" fmla="*/ 960120 h 4766844"/>
              <a:gd name="connsiteX12" fmla="*/ 0 w 2125540"/>
              <a:gd name="connsiteY12" fmla="*/ 0 h 4766844"/>
              <a:gd name="connsiteX13" fmla="*/ 1417320 w 2125540"/>
              <a:gd name="connsiteY13" fmla="*/ 0 h 4766844"/>
              <a:gd name="connsiteX14" fmla="*/ 1417320 w 2125540"/>
              <a:gd name="connsiteY14" fmla="*/ 1074420 h 4766844"/>
              <a:gd name="connsiteX15" fmla="*/ 2109415 w 2125540"/>
              <a:gd name="connsiteY15" fmla="*/ 1074420 h 4766844"/>
              <a:gd name="connsiteX16" fmla="*/ 2125540 w 2125540"/>
              <a:gd name="connsiteY16" fmla="*/ 4766844 h 4766844"/>
              <a:gd name="connsiteX0" fmla="*/ 624840 w 2125540"/>
              <a:gd name="connsiteY0" fmla="*/ 800100 h 4766844"/>
              <a:gd name="connsiteX1" fmla="*/ 624840 w 2125540"/>
              <a:gd name="connsiteY1" fmla="*/ 617220 h 4766844"/>
              <a:gd name="connsiteX2" fmla="*/ 800100 w 2125540"/>
              <a:gd name="connsiteY2" fmla="*/ 617220 h 4766844"/>
              <a:gd name="connsiteX3" fmla="*/ 800100 w 2125540"/>
              <a:gd name="connsiteY3" fmla="*/ 876300 h 4766844"/>
              <a:gd name="connsiteX4" fmla="*/ 449580 w 2125540"/>
              <a:gd name="connsiteY4" fmla="*/ 876300 h 4766844"/>
              <a:gd name="connsiteX5" fmla="*/ 449580 w 2125540"/>
              <a:gd name="connsiteY5" fmla="*/ 571500 h 4766844"/>
              <a:gd name="connsiteX6" fmla="*/ 266700 w 2125540"/>
              <a:gd name="connsiteY6" fmla="*/ 571500 h 4766844"/>
              <a:gd name="connsiteX7" fmla="*/ 723900 w 2125540"/>
              <a:gd name="connsiteY7" fmla="*/ 114300 h 4766844"/>
              <a:gd name="connsiteX8" fmla="*/ 1165860 w 2125540"/>
              <a:gd name="connsiteY8" fmla="*/ 556260 h 4766844"/>
              <a:gd name="connsiteX9" fmla="*/ 1013460 w 2125540"/>
              <a:gd name="connsiteY9" fmla="*/ 556260 h 4766844"/>
              <a:gd name="connsiteX10" fmla="*/ 1013460 w 2125540"/>
              <a:gd name="connsiteY10" fmla="*/ 960120 h 4766844"/>
              <a:gd name="connsiteX11" fmla="*/ 0 w 2125540"/>
              <a:gd name="connsiteY11" fmla="*/ 960120 h 4766844"/>
              <a:gd name="connsiteX12" fmla="*/ 0 w 2125540"/>
              <a:gd name="connsiteY12" fmla="*/ 0 h 4766844"/>
              <a:gd name="connsiteX13" fmla="*/ 1417320 w 2125540"/>
              <a:gd name="connsiteY13" fmla="*/ 100877 h 4766844"/>
              <a:gd name="connsiteX14" fmla="*/ 1417320 w 2125540"/>
              <a:gd name="connsiteY14" fmla="*/ 1074420 h 4766844"/>
              <a:gd name="connsiteX15" fmla="*/ 2109415 w 2125540"/>
              <a:gd name="connsiteY15" fmla="*/ 1074420 h 4766844"/>
              <a:gd name="connsiteX16" fmla="*/ 2125540 w 2125540"/>
              <a:gd name="connsiteY16" fmla="*/ 4766844 h 4766844"/>
              <a:gd name="connsiteX0" fmla="*/ 624840 w 2125540"/>
              <a:gd name="connsiteY0" fmla="*/ 719398 h 4686142"/>
              <a:gd name="connsiteX1" fmla="*/ 624840 w 2125540"/>
              <a:gd name="connsiteY1" fmla="*/ 536518 h 4686142"/>
              <a:gd name="connsiteX2" fmla="*/ 800100 w 2125540"/>
              <a:gd name="connsiteY2" fmla="*/ 536518 h 4686142"/>
              <a:gd name="connsiteX3" fmla="*/ 800100 w 2125540"/>
              <a:gd name="connsiteY3" fmla="*/ 795598 h 4686142"/>
              <a:gd name="connsiteX4" fmla="*/ 449580 w 2125540"/>
              <a:gd name="connsiteY4" fmla="*/ 795598 h 4686142"/>
              <a:gd name="connsiteX5" fmla="*/ 449580 w 2125540"/>
              <a:gd name="connsiteY5" fmla="*/ 490798 h 4686142"/>
              <a:gd name="connsiteX6" fmla="*/ 266700 w 2125540"/>
              <a:gd name="connsiteY6" fmla="*/ 490798 h 4686142"/>
              <a:gd name="connsiteX7" fmla="*/ 723900 w 2125540"/>
              <a:gd name="connsiteY7" fmla="*/ 33598 h 4686142"/>
              <a:gd name="connsiteX8" fmla="*/ 1165860 w 2125540"/>
              <a:gd name="connsiteY8" fmla="*/ 475558 h 4686142"/>
              <a:gd name="connsiteX9" fmla="*/ 1013460 w 2125540"/>
              <a:gd name="connsiteY9" fmla="*/ 475558 h 4686142"/>
              <a:gd name="connsiteX10" fmla="*/ 1013460 w 2125540"/>
              <a:gd name="connsiteY10" fmla="*/ 879418 h 4686142"/>
              <a:gd name="connsiteX11" fmla="*/ 0 w 2125540"/>
              <a:gd name="connsiteY11" fmla="*/ 879418 h 4686142"/>
              <a:gd name="connsiteX12" fmla="*/ 0 w 2125540"/>
              <a:gd name="connsiteY12" fmla="*/ 0 h 4686142"/>
              <a:gd name="connsiteX13" fmla="*/ 1417320 w 2125540"/>
              <a:gd name="connsiteY13" fmla="*/ 20175 h 4686142"/>
              <a:gd name="connsiteX14" fmla="*/ 1417320 w 2125540"/>
              <a:gd name="connsiteY14" fmla="*/ 993718 h 4686142"/>
              <a:gd name="connsiteX15" fmla="*/ 2109415 w 2125540"/>
              <a:gd name="connsiteY15" fmla="*/ 993718 h 4686142"/>
              <a:gd name="connsiteX16" fmla="*/ 2125540 w 2125540"/>
              <a:gd name="connsiteY16" fmla="*/ 4686142 h 4686142"/>
              <a:gd name="connsiteX0" fmla="*/ 624840 w 2125540"/>
              <a:gd name="connsiteY0" fmla="*/ 749661 h 4716405"/>
              <a:gd name="connsiteX1" fmla="*/ 624840 w 2125540"/>
              <a:gd name="connsiteY1" fmla="*/ 566781 h 4716405"/>
              <a:gd name="connsiteX2" fmla="*/ 800100 w 2125540"/>
              <a:gd name="connsiteY2" fmla="*/ 566781 h 4716405"/>
              <a:gd name="connsiteX3" fmla="*/ 800100 w 2125540"/>
              <a:gd name="connsiteY3" fmla="*/ 825861 h 4716405"/>
              <a:gd name="connsiteX4" fmla="*/ 449580 w 2125540"/>
              <a:gd name="connsiteY4" fmla="*/ 825861 h 4716405"/>
              <a:gd name="connsiteX5" fmla="*/ 449580 w 2125540"/>
              <a:gd name="connsiteY5" fmla="*/ 521061 h 4716405"/>
              <a:gd name="connsiteX6" fmla="*/ 266700 w 2125540"/>
              <a:gd name="connsiteY6" fmla="*/ 521061 h 4716405"/>
              <a:gd name="connsiteX7" fmla="*/ 723900 w 2125540"/>
              <a:gd name="connsiteY7" fmla="*/ 63861 h 4716405"/>
              <a:gd name="connsiteX8" fmla="*/ 1165860 w 2125540"/>
              <a:gd name="connsiteY8" fmla="*/ 505821 h 4716405"/>
              <a:gd name="connsiteX9" fmla="*/ 1013460 w 2125540"/>
              <a:gd name="connsiteY9" fmla="*/ 505821 h 4716405"/>
              <a:gd name="connsiteX10" fmla="*/ 1013460 w 2125540"/>
              <a:gd name="connsiteY10" fmla="*/ 909681 h 4716405"/>
              <a:gd name="connsiteX11" fmla="*/ 0 w 2125540"/>
              <a:gd name="connsiteY11" fmla="*/ 909681 h 4716405"/>
              <a:gd name="connsiteX12" fmla="*/ 0 w 2125540"/>
              <a:gd name="connsiteY12" fmla="*/ 30263 h 4716405"/>
              <a:gd name="connsiteX13" fmla="*/ 1440003 w 2125540"/>
              <a:gd name="connsiteY13" fmla="*/ 0 h 4716405"/>
              <a:gd name="connsiteX14" fmla="*/ 1417320 w 2125540"/>
              <a:gd name="connsiteY14" fmla="*/ 1023981 h 4716405"/>
              <a:gd name="connsiteX15" fmla="*/ 2109415 w 2125540"/>
              <a:gd name="connsiteY15" fmla="*/ 1023981 h 4716405"/>
              <a:gd name="connsiteX16" fmla="*/ 2125540 w 2125540"/>
              <a:gd name="connsiteY16" fmla="*/ 4716405 h 4716405"/>
              <a:gd name="connsiteX0" fmla="*/ 624840 w 2125540"/>
              <a:gd name="connsiteY0" fmla="*/ 759749 h 4726493"/>
              <a:gd name="connsiteX1" fmla="*/ 624840 w 2125540"/>
              <a:gd name="connsiteY1" fmla="*/ 576869 h 4726493"/>
              <a:gd name="connsiteX2" fmla="*/ 800100 w 2125540"/>
              <a:gd name="connsiteY2" fmla="*/ 576869 h 4726493"/>
              <a:gd name="connsiteX3" fmla="*/ 800100 w 2125540"/>
              <a:gd name="connsiteY3" fmla="*/ 835949 h 4726493"/>
              <a:gd name="connsiteX4" fmla="*/ 449580 w 2125540"/>
              <a:gd name="connsiteY4" fmla="*/ 835949 h 4726493"/>
              <a:gd name="connsiteX5" fmla="*/ 449580 w 2125540"/>
              <a:gd name="connsiteY5" fmla="*/ 531149 h 4726493"/>
              <a:gd name="connsiteX6" fmla="*/ 266700 w 2125540"/>
              <a:gd name="connsiteY6" fmla="*/ 531149 h 4726493"/>
              <a:gd name="connsiteX7" fmla="*/ 723900 w 2125540"/>
              <a:gd name="connsiteY7" fmla="*/ 73949 h 4726493"/>
              <a:gd name="connsiteX8" fmla="*/ 1165860 w 2125540"/>
              <a:gd name="connsiteY8" fmla="*/ 515909 h 4726493"/>
              <a:gd name="connsiteX9" fmla="*/ 1013460 w 2125540"/>
              <a:gd name="connsiteY9" fmla="*/ 515909 h 4726493"/>
              <a:gd name="connsiteX10" fmla="*/ 1013460 w 2125540"/>
              <a:gd name="connsiteY10" fmla="*/ 919769 h 4726493"/>
              <a:gd name="connsiteX11" fmla="*/ 0 w 2125540"/>
              <a:gd name="connsiteY11" fmla="*/ 919769 h 4726493"/>
              <a:gd name="connsiteX12" fmla="*/ 22681 w 2125540"/>
              <a:gd name="connsiteY12" fmla="*/ 0 h 4726493"/>
              <a:gd name="connsiteX13" fmla="*/ 1440003 w 2125540"/>
              <a:gd name="connsiteY13" fmla="*/ 10088 h 4726493"/>
              <a:gd name="connsiteX14" fmla="*/ 1417320 w 2125540"/>
              <a:gd name="connsiteY14" fmla="*/ 1034069 h 4726493"/>
              <a:gd name="connsiteX15" fmla="*/ 2109415 w 2125540"/>
              <a:gd name="connsiteY15" fmla="*/ 1034069 h 4726493"/>
              <a:gd name="connsiteX16" fmla="*/ 2125540 w 2125540"/>
              <a:gd name="connsiteY16" fmla="*/ 4726493 h 4726493"/>
              <a:gd name="connsiteX0" fmla="*/ 624840 w 2132098"/>
              <a:gd name="connsiteY0" fmla="*/ 759749 h 4726493"/>
              <a:gd name="connsiteX1" fmla="*/ 624840 w 2132098"/>
              <a:gd name="connsiteY1" fmla="*/ 576869 h 4726493"/>
              <a:gd name="connsiteX2" fmla="*/ 800100 w 2132098"/>
              <a:gd name="connsiteY2" fmla="*/ 576869 h 4726493"/>
              <a:gd name="connsiteX3" fmla="*/ 800100 w 2132098"/>
              <a:gd name="connsiteY3" fmla="*/ 835949 h 4726493"/>
              <a:gd name="connsiteX4" fmla="*/ 449580 w 2132098"/>
              <a:gd name="connsiteY4" fmla="*/ 835949 h 4726493"/>
              <a:gd name="connsiteX5" fmla="*/ 449580 w 2132098"/>
              <a:gd name="connsiteY5" fmla="*/ 531149 h 4726493"/>
              <a:gd name="connsiteX6" fmla="*/ 266700 w 2132098"/>
              <a:gd name="connsiteY6" fmla="*/ 531149 h 4726493"/>
              <a:gd name="connsiteX7" fmla="*/ 723900 w 2132098"/>
              <a:gd name="connsiteY7" fmla="*/ 73949 h 4726493"/>
              <a:gd name="connsiteX8" fmla="*/ 1165860 w 2132098"/>
              <a:gd name="connsiteY8" fmla="*/ 515909 h 4726493"/>
              <a:gd name="connsiteX9" fmla="*/ 1013460 w 2132098"/>
              <a:gd name="connsiteY9" fmla="*/ 515909 h 4726493"/>
              <a:gd name="connsiteX10" fmla="*/ 1013460 w 2132098"/>
              <a:gd name="connsiteY10" fmla="*/ 919769 h 4726493"/>
              <a:gd name="connsiteX11" fmla="*/ 0 w 2132098"/>
              <a:gd name="connsiteY11" fmla="*/ 919769 h 4726493"/>
              <a:gd name="connsiteX12" fmla="*/ 22681 w 2132098"/>
              <a:gd name="connsiteY12" fmla="*/ 0 h 4726493"/>
              <a:gd name="connsiteX13" fmla="*/ 1440003 w 2132098"/>
              <a:gd name="connsiteY13" fmla="*/ 10088 h 4726493"/>
              <a:gd name="connsiteX14" fmla="*/ 1417320 w 2132098"/>
              <a:gd name="connsiteY14" fmla="*/ 1034069 h 4726493"/>
              <a:gd name="connsiteX15" fmla="*/ 2132098 w 2132098"/>
              <a:gd name="connsiteY15" fmla="*/ 963455 h 4726493"/>
              <a:gd name="connsiteX16" fmla="*/ 2125540 w 2132098"/>
              <a:gd name="connsiteY16" fmla="*/ 4726493 h 4726493"/>
              <a:gd name="connsiteX0" fmla="*/ 624840 w 2132098"/>
              <a:gd name="connsiteY0" fmla="*/ 759749 h 4726493"/>
              <a:gd name="connsiteX1" fmla="*/ 624840 w 2132098"/>
              <a:gd name="connsiteY1" fmla="*/ 576869 h 4726493"/>
              <a:gd name="connsiteX2" fmla="*/ 800100 w 2132098"/>
              <a:gd name="connsiteY2" fmla="*/ 576869 h 4726493"/>
              <a:gd name="connsiteX3" fmla="*/ 800100 w 2132098"/>
              <a:gd name="connsiteY3" fmla="*/ 835949 h 4726493"/>
              <a:gd name="connsiteX4" fmla="*/ 449580 w 2132098"/>
              <a:gd name="connsiteY4" fmla="*/ 835949 h 4726493"/>
              <a:gd name="connsiteX5" fmla="*/ 449580 w 2132098"/>
              <a:gd name="connsiteY5" fmla="*/ 531149 h 4726493"/>
              <a:gd name="connsiteX6" fmla="*/ 266700 w 2132098"/>
              <a:gd name="connsiteY6" fmla="*/ 531149 h 4726493"/>
              <a:gd name="connsiteX7" fmla="*/ 723900 w 2132098"/>
              <a:gd name="connsiteY7" fmla="*/ 73949 h 4726493"/>
              <a:gd name="connsiteX8" fmla="*/ 1165860 w 2132098"/>
              <a:gd name="connsiteY8" fmla="*/ 515909 h 4726493"/>
              <a:gd name="connsiteX9" fmla="*/ 1013460 w 2132098"/>
              <a:gd name="connsiteY9" fmla="*/ 515909 h 4726493"/>
              <a:gd name="connsiteX10" fmla="*/ 1013460 w 2132098"/>
              <a:gd name="connsiteY10" fmla="*/ 919769 h 4726493"/>
              <a:gd name="connsiteX11" fmla="*/ 0 w 2132098"/>
              <a:gd name="connsiteY11" fmla="*/ 919769 h 4726493"/>
              <a:gd name="connsiteX12" fmla="*/ 22681 w 2132098"/>
              <a:gd name="connsiteY12" fmla="*/ 0 h 4726493"/>
              <a:gd name="connsiteX13" fmla="*/ 1440003 w 2132098"/>
              <a:gd name="connsiteY13" fmla="*/ 10088 h 4726493"/>
              <a:gd name="connsiteX14" fmla="*/ 1417320 w 2132098"/>
              <a:gd name="connsiteY14" fmla="*/ 953368 h 4726493"/>
              <a:gd name="connsiteX15" fmla="*/ 2132098 w 2132098"/>
              <a:gd name="connsiteY15" fmla="*/ 963455 h 4726493"/>
              <a:gd name="connsiteX16" fmla="*/ 2125540 w 2132098"/>
              <a:gd name="connsiteY16" fmla="*/ 4726493 h 4726493"/>
              <a:gd name="connsiteX0" fmla="*/ 624840 w 2132098"/>
              <a:gd name="connsiteY0" fmla="*/ 759749 h 4726493"/>
              <a:gd name="connsiteX1" fmla="*/ 624840 w 2132098"/>
              <a:gd name="connsiteY1" fmla="*/ 576869 h 4726493"/>
              <a:gd name="connsiteX2" fmla="*/ 800100 w 2132098"/>
              <a:gd name="connsiteY2" fmla="*/ 576869 h 4726493"/>
              <a:gd name="connsiteX3" fmla="*/ 800100 w 2132098"/>
              <a:gd name="connsiteY3" fmla="*/ 835949 h 4726493"/>
              <a:gd name="connsiteX4" fmla="*/ 449580 w 2132098"/>
              <a:gd name="connsiteY4" fmla="*/ 835949 h 4726493"/>
              <a:gd name="connsiteX5" fmla="*/ 449580 w 2132098"/>
              <a:gd name="connsiteY5" fmla="*/ 531149 h 4726493"/>
              <a:gd name="connsiteX6" fmla="*/ 266700 w 2132098"/>
              <a:gd name="connsiteY6" fmla="*/ 531149 h 4726493"/>
              <a:gd name="connsiteX7" fmla="*/ 723900 w 2132098"/>
              <a:gd name="connsiteY7" fmla="*/ 73949 h 4726493"/>
              <a:gd name="connsiteX8" fmla="*/ 1165860 w 2132098"/>
              <a:gd name="connsiteY8" fmla="*/ 515909 h 4726493"/>
              <a:gd name="connsiteX9" fmla="*/ 1013460 w 2132098"/>
              <a:gd name="connsiteY9" fmla="*/ 515909 h 4726493"/>
              <a:gd name="connsiteX10" fmla="*/ 1013460 w 2132098"/>
              <a:gd name="connsiteY10" fmla="*/ 919769 h 4726493"/>
              <a:gd name="connsiteX11" fmla="*/ 0 w 2132098"/>
              <a:gd name="connsiteY11" fmla="*/ 919769 h 4726493"/>
              <a:gd name="connsiteX12" fmla="*/ 22681 w 2132098"/>
              <a:gd name="connsiteY12" fmla="*/ 0 h 4726493"/>
              <a:gd name="connsiteX13" fmla="*/ 1440003 w 2132098"/>
              <a:gd name="connsiteY13" fmla="*/ 10088 h 4726493"/>
              <a:gd name="connsiteX14" fmla="*/ 1417320 w 2132098"/>
              <a:gd name="connsiteY14" fmla="*/ 953368 h 4726493"/>
              <a:gd name="connsiteX15" fmla="*/ 2132098 w 2132098"/>
              <a:gd name="connsiteY15" fmla="*/ 963455 h 4726493"/>
              <a:gd name="connsiteX16" fmla="*/ 2125540 w 2132098"/>
              <a:gd name="connsiteY16" fmla="*/ 4726493 h 472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32098" h="4726493">
                <a:moveTo>
                  <a:pt x="624840" y="759749"/>
                </a:moveTo>
                <a:lnTo>
                  <a:pt x="624840" y="576869"/>
                </a:lnTo>
                <a:lnTo>
                  <a:pt x="800100" y="576869"/>
                </a:lnTo>
                <a:lnTo>
                  <a:pt x="800100" y="835949"/>
                </a:lnTo>
                <a:lnTo>
                  <a:pt x="449580" y="835949"/>
                </a:lnTo>
                <a:lnTo>
                  <a:pt x="449580" y="531149"/>
                </a:lnTo>
                <a:lnTo>
                  <a:pt x="266700" y="531149"/>
                </a:lnTo>
                <a:lnTo>
                  <a:pt x="723900" y="73949"/>
                </a:lnTo>
                <a:lnTo>
                  <a:pt x="1165860" y="515909"/>
                </a:lnTo>
                <a:lnTo>
                  <a:pt x="1013460" y="515909"/>
                </a:lnTo>
                <a:lnTo>
                  <a:pt x="1013460" y="919769"/>
                </a:lnTo>
                <a:lnTo>
                  <a:pt x="0" y="919769"/>
                </a:lnTo>
                <a:lnTo>
                  <a:pt x="22681" y="0"/>
                </a:lnTo>
                <a:lnTo>
                  <a:pt x="1440003" y="10088"/>
                </a:lnTo>
                <a:lnTo>
                  <a:pt x="1417320" y="953368"/>
                </a:lnTo>
                <a:lnTo>
                  <a:pt x="2132098" y="963455"/>
                </a:lnTo>
                <a:lnTo>
                  <a:pt x="2125540" y="4726493"/>
                </a:lnTo>
              </a:path>
            </a:pathLst>
          </a:custGeom>
          <a:ln w="38100">
            <a:solidFill>
              <a:schemeClr val="bg1">
                <a:lumMod val="75000"/>
              </a:schemeClr>
            </a:solidFill>
          </a:ln>
          <a:effectLst>
            <a:outerShdw blurRad="25400" dist="127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dirty="0">
              <a:solidFill>
                <a:srgbClr val="FF0000"/>
              </a:solidFill>
            </a:endParaRPr>
          </a:p>
        </p:txBody>
      </p:sp>
      <p:sp>
        <p:nvSpPr>
          <p:cNvPr id="3" name="Rectángulo 2">
            <a:extLst>
              <a:ext uri="{FF2B5EF4-FFF2-40B4-BE49-F238E27FC236}">
                <a16:creationId xmlns:a16="http://schemas.microsoft.com/office/drawing/2014/main" id="{2743257F-273E-49B6-B473-761F4C57779A}"/>
              </a:ext>
            </a:extLst>
          </p:cNvPr>
          <p:cNvSpPr/>
          <p:nvPr/>
        </p:nvSpPr>
        <p:spPr>
          <a:xfrm>
            <a:off x="3002333" y="1590928"/>
            <a:ext cx="7460314" cy="677108"/>
          </a:xfrm>
          <a:prstGeom prst="rect">
            <a:avLst/>
          </a:prstGeom>
        </p:spPr>
        <p:txBody>
          <a:bodyPr wrap="square">
            <a:spAutoFit/>
          </a:bodyPr>
          <a:lstStyle/>
          <a:p>
            <a:pPr algn="just"/>
            <a:r>
              <a:rPr lang="es-ES" sz="1200" dirty="0">
                <a:latin typeface="Lato Bold"/>
                <a:cs typeface="Arial" panose="020B0604020202020204" pitchFamily="34" charset="0"/>
              </a:rPr>
              <a:t>Para evaluar las ofertas se tendrán en cuenta únicamente aquellas que cumplan con los requisitos habilitantes. La calificación se realizará sobre un total de Cien (100) puntos con base en los siguientes factores de verificación y ponderación</a:t>
            </a:r>
            <a:r>
              <a:rPr lang="es-CO" sz="1400" dirty="0">
                <a:latin typeface="Lato Bold"/>
                <a:cs typeface="Arial" panose="020B0604020202020204" pitchFamily="34" charset="0"/>
              </a:rPr>
              <a:t>.</a:t>
            </a:r>
            <a:endParaRPr lang="es-CO" sz="1200" dirty="0">
              <a:latin typeface="Lato Bold"/>
              <a:cs typeface="Arial" panose="020B0604020202020204" pitchFamily="34" charset="0"/>
            </a:endParaRPr>
          </a:p>
        </p:txBody>
      </p:sp>
      <p:cxnSp>
        <p:nvCxnSpPr>
          <p:cNvPr id="33" name="Google Shape;709;p47">
            <a:extLst>
              <a:ext uri="{FF2B5EF4-FFF2-40B4-BE49-F238E27FC236}">
                <a16:creationId xmlns:a16="http://schemas.microsoft.com/office/drawing/2014/main" id="{5E157F0A-35E5-45DD-A2FA-4F2BB6E9443C}"/>
              </a:ext>
            </a:extLst>
          </p:cNvPr>
          <p:cNvCxnSpPr/>
          <p:nvPr/>
        </p:nvCxnSpPr>
        <p:spPr>
          <a:xfrm>
            <a:off x="2172163" y="1839419"/>
            <a:ext cx="813462" cy="0"/>
          </a:xfrm>
          <a:prstGeom prst="straightConnector1">
            <a:avLst/>
          </a:prstGeom>
          <a:noFill/>
          <a:ln w="19050" cap="flat" cmpd="sng">
            <a:solidFill>
              <a:srgbClr val="97ADB2"/>
            </a:solidFill>
            <a:prstDash val="solid"/>
            <a:round/>
            <a:headEnd type="none" w="med" len="med"/>
            <a:tailEnd type="diamond" w="med" len="med"/>
          </a:ln>
        </p:spPr>
      </p:cxnSp>
      <p:sp>
        <p:nvSpPr>
          <p:cNvPr id="34" name="Rectángulo 9">
            <a:extLst>
              <a:ext uri="{FF2B5EF4-FFF2-40B4-BE49-F238E27FC236}">
                <a16:creationId xmlns:a16="http://schemas.microsoft.com/office/drawing/2014/main" id="{047B91AD-CCF9-4B8E-973C-7D9B7DB93D6D}"/>
              </a:ext>
            </a:extLst>
          </p:cNvPr>
          <p:cNvSpPr>
            <a:spLocks noChangeArrowheads="1"/>
          </p:cNvSpPr>
          <p:nvPr/>
        </p:nvSpPr>
        <p:spPr bwMode="auto">
          <a:xfrm>
            <a:off x="174753" y="2898620"/>
            <a:ext cx="19974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a:spcBef>
                <a:spcPct val="0"/>
              </a:spcBef>
              <a:buFontTx/>
              <a:buNone/>
            </a:pPr>
            <a:r>
              <a:rPr lang="es-ES" altLang="es-CO" sz="1800" b="1" i="1" dirty="0">
                <a:solidFill>
                  <a:srgbClr val="4F81BD">
                    <a:lumMod val="75000"/>
                  </a:srgbClr>
                </a:solidFill>
                <a:latin typeface="Calibri"/>
              </a:rPr>
              <a:t>Criterios de selección </a:t>
            </a:r>
            <a:endParaRPr lang="es-ES" altLang="es-CO" sz="1800" b="1" dirty="0">
              <a:solidFill>
                <a:srgbClr val="000A8B"/>
              </a:solidFill>
              <a:latin typeface="Lato Bold"/>
            </a:endParaRPr>
          </a:p>
        </p:txBody>
      </p:sp>
      <p:graphicFrame>
        <p:nvGraphicFramePr>
          <p:cNvPr id="4" name="Tabla 3">
            <a:extLst>
              <a:ext uri="{FF2B5EF4-FFF2-40B4-BE49-F238E27FC236}">
                <a16:creationId xmlns:a16="http://schemas.microsoft.com/office/drawing/2014/main" id="{A6105EF0-78BC-47E4-BC5D-230954663D8C}"/>
              </a:ext>
            </a:extLst>
          </p:cNvPr>
          <p:cNvGraphicFramePr>
            <a:graphicFrameLocks noGrp="1"/>
          </p:cNvGraphicFramePr>
          <p:nvPr/>
        </p:nvGraphicFramePr>
        <p:xfrm>
          <a:off x="2312527" y="2322891"/>
          <a:ext cx="6254925" cy="1129683"/>
        </p:xfrm>
        <a:graphic>
          <a:graphicData uri="http://schemas.openxmlformats.org/drawingml/2006/table">
            <a:tbl>
              <a:tblPr firstRow="1" firstCol="1" lastRow="1" lastCol="1" bandRow="1" bandCol="1">
                <a:tableStyleId>{5C22544A-7EE6-4342-B048-85BDC9FD1C3A}</a:tableStyleId>
              </a:tblPr>
              <a:tblGrid>
                <a:gridCol w="3176045">
                  <a:extLst>
                    <a:ext uri="{9D8B030D-6E8A-4147-A177-3AD203B41FA5}">
                      <a16:colId xmlns:a16="http://schemas.microsoft.com/office/drawing/2014/main" val="2499009595"/>
                    </a:ext>
                  </a:extLst>
                </a:gridCol>
                <a:gridCol w="3078880">
                  <a:extLst>
                    <a:ext uri="{9D8B030D-6E8A-4147-A177-3AD203B41FA5}">
                      <a16:colId xmlns:a16="http://schemas.microsoft.com/office/drawing/2014/main" val="361853056"/>
                    </a:ext>
                  </a:extLst>
                </a:gridCol>
              </a:tblGrid>
              <a:tr h="317115">
                <a:tc>
                  <a:txBody>
                    <a:bodyPr/>
                    <a:lstStyle/>
                    <a:p>
                      <a:pPr marL="67945">
                        <a:lnSpc>
                          <a:spcPts val="1050"/>
                        </a:lnSpc>
                        <a:spcAft>
                          <a:spcPts val="0"/>
                        </a:spcAft>
                      </a:pPr>
                      <a:endParaRPr lang="es-ES" sz="1200" kern="1200" dirty="0">
                        <a:solidFill>
                          <a:schemeClr val="bg1"/>
                        </a:solidFill>
                        <a:latin typeface="Lato Bold"/>
                        <a:ea typeface="+mn-ea"/>
                        <a:cs typeface="Arial" panose="020B0604020202020204" pitchFamily="34" charset="0"/>
                      </a:endParaRPr>
                    </a:p>
                    <a:p>
                      <a:pPr marL="67945">
                        <a:lnSpc>
                          <a:spcPts val="1050"/>
                        </a:lnSpc>
                        <a:spcAft>
                          <a:spcPts val="0"/>
                        </a:spcAft>
                      </a:pPr>
                      <a:r>
                        <a:rPr lang="es-ES" sz="1200" kern="1200" dirty="0">
                          <a:solidFill>
                            <a:schemeClr val="tx1"/>
                          </a:solidFill>
                          <a:latin typeface="Lato Bold"/>
                          <a:ea typeface="+mn-ea"/>
                          <a:cs typeface="Arial" panose="020B0604020202020204" pitchFamily="34" charset="0"/>
                        </a:rPr>
                        <a:t>Factor económico</a:t>
                      </a:r>
                      <a:endParaRPr lang="es-CO" sz="1200" kern="1200" dirty="0">
                        <a:solidFill>
                          <a:schemeClr val="tx1"/>
                        </a:solidFill>
                        <a:latin typeface="Lato Bold"/>
                        <a:ea typeface="+mn-ea"/>
                        <a:cs typeface="Arial" panose="020B0604020202020204" pitchFamily="34" charset="0"/>
                      </a:endParaRPr>
                    </a:p>
                  </a:txBody>
                  <a:tcPr marL="0" marR="0" marT="0" marB="0">
                    <a:solidFill>
                      <a:schemeClr val="tx2">
                        <a:lumMod val="40000"/>
                        <a:lumOff val="60000"/>
                      </a:schemeClr>
                    </a:solidFill>
                  </a:tcPr>
                </a:tc>
                <a:tc>
                  <a:txBody>
                    <a:bodyPr/>
                    <a:lstStyle/>
                    <a:p>
                      <a:pPr marL="232410" marR="191770" algn="ctr">
                        <a:lnSpc>
                          <a:spcPts val="1050"/>
                        </a:lnSpc>
                        <a:spcAft>
                          <a:spcPts val="0"/>
                        </a:spcAft>
                      </a:pPr>
                      <a:endParaRPr lang="es-ES" sz="1200" dirty="0">
                        <a:effectLst/>
                        <a:latin typeface="Lato Bold"/>
                      </a:endParaRPr>
                    </a:p>
                    <a:p>
                      <a:pPr marL="232410" marR="191770" algn="ctr">
                        <a:lnSpc>
                          <a:spcPts val="1050"/>
                        </a:lnSpc>
                        <a:spcAft>
                          <a:spcPts val="0"/>
                        </a:spcAft>
                      </a:pPr>
                      <a:r>
                        <a:rPr lang="es-ES" sz="1200" dirty="0">
                          <a:effectLst/>
                          <a:latin typeface="Lato Bold"/>
                        </a:rPr>
                        <a:t>60</a:t>
                      </a:r>
                    </a:p>
                  </a:txBody>
                  <a:tcPr marL="0" marR="0" marT="0" marB="0">
                    <a:solidFill>
                      <a:schemeClr val="accent4">
                        <a:lumMod val="75000"/>
                      </a:schemeClr>
                    </a:solidFill>
                  </a:tcPr>
                </a:tc>
                <a:extLst>
                  <a:ext uri="{0D108BD9-81ED-4DB2-BD59-A6C34878D82A}">
                    <a16:rowId xmlns:a16="http://schemas.microsoft.com/office/drawing/2014/main" val="3170558241"/>
                  </a:ext>
                </a:extLst>
              </a:tr>
              <a:tr h="364985">
                <a:tc>
                  <a:txBody>
                    <a:bodyPr/>
                    <a:lstStyle/>
                    <a:p>
                      <a:pPr marL="67945">
                        <a:lnSpc>
                          <a:spcPts val="1040"/>
                        </a:lnSpc>
                        <a:spcAft>
                          <a:spcPts val="0"/>
                        </a:spcAft>
                      </a:pPr>
                      <a:endParaRPr lang="es-ES" sz="1200" kern="1200" dirty="0">
                        <a:solidFill>
                          <a:schemeClr val="bg1"/>
                        </a:solidFill>
                        <a:latin typeface="Lato Bold"/>
                        <a:ea typeface="+mn-ea"/>
                        <a:cs typeface="Arial" panose="020B0604020202020204" pitchFamily="34" charset="0"/>
                      </a:endParaRPr>
                    </a:p>
                    <a:p>
                      <a:pPr marL="67945">
                        <a:lnSpc>
                          <a:spcPts val="1040"/>
                        </a:lnSpc>
                        <a:spcAft>
                          <a:spcPts val="0"/>
                        </a:spcAft>
                      </a:pPr>
                      <a:r>
                        <a:rPr lang="es-ES" sz="1200" kern="1200" dirty="0">
                          <a:solidFill>
                            <a:schemeClr val="tx1"/>
                          </a:solidFill>
                          <a:latin typeface="Lato Bold"/>
                          <a:ea typeface="+mn-ea"/>
                          <a:cs typeface="Arial" panose="020B0604020202020204" pitchFamily="34" charset="0"/>
                        </a:rPr>
                        <a:t>Factor de experiencia</a:t>
                      </a:r>
                      <a:endParaRPr lang="es-CO" sz="1200" kern="1200" dirty="0">
                        <a:solidFill>
                          <a:schemeClr val="tx1"/>
                        </a:solidFill>
                        <a:latin typeface="Lato Bold"/>
                        <a:ea typeface="+mn-ea"/>
                        <a:cs typeface="Arial" panose="020B0604020202020204" pitchFamily="34" charset="0"/>
                      </a:endParaRPr>
                    </a:p>
                  </a:txBody>
                  <a:tcPr marL="0" marR="0" marT="0" marB="0">
                    <a:solidFill>
                      <a:schemeClr val="tx2">
                        <a:lumMod val="40000"/>
                        <a:lumOff val="60000"/>
                      </a:schemeClr>
                    </a:solidFill>
                  </a:tcPr>
                </a:tc>
                <a:tc>
                  <a:txBody>
                    <a:bodyPr/>
                    <a:lstStyle/>
                    <a:p>
                      <a:pPr marL="232410" marR="191770" algn="ctr">
                        <a:lnSpc>
                          <a:spcPts val="1040"/>
                        </a:lnSpc>
                        <a:spcAft>
                          <a:spcPts val="0"/>
                        </a:spcAft>
                      </a:pPr>
                      <a:endParaRPr lang="es-ES" sz="1200" dirty="0">
                        <a:effectLst/>
                        <a:latin typeface="Lato Bold"/>
                      </a:endParaRPr>
                    </a:p>
                    <a:p>
                      <a:pPr marL="232410" marR="191770" algn="ctr">
                        <a:lnSpc>
                          <a:spcPts val="1040"/>
                        </a:lnSpc>
                        <a:spcAft>
                          <a:spcPts val="0"/>
                        </a:spcAft>
                      </a:pPr>
                      <a:r>
                        <a:rPr lang="es-ES" sz="1200" dirty="0">
                          <a:effectLst/>
                          <a:latin typeface="Lato Bold"/>
                          <a:ea typeface="Liberation Sans Narrow"/>
                          <a:cs typeface="Liberation Sans Narrow"/>
                        </a:rPr>
                        <a:t>40</a:t>
                      </a:r>
                      <a:endParaRPr lang="es-CO" sz="1200" dirty="0">
                        <a:effectLst/>
                        <a:latin typeface="Lato Bold"/>
                        <a:ea typeface="Liberation Sans Narrow"/>
                        <a:cs typeface="Liberation Sans Narrow"/>
                      </a:endParaRPr>
                    </a:p>
                  </a:txBody>
                  <a:tcPr marL="0" marR="0" marT="0" marB="0">
                    <a:solidFill>
                      <a:schemeClr val="accent4">
                        <a:lumMod val="75000"/>
                      </a:schemeClr>
                    </a:solidFill>
                  </a:tcPr>
                </a:tc>
                <a:extLst>
                  <a:ext uri="{0D108BD9-81ED-4DB2-BD59-A6C34878D82A}">
                    <a16:rowId xmlns:a16="http://schemas.microsoft.com/office/drawing/2014/main" val="3711949358"/>
                  </a:ext>
                </a:extLst>
              </a:tr>
              <a:tr h="447583">
                <a:tc>
                  <a:txBody>
                    <a:bodyPr/>
                    <a:lstStyle/>
                    <a:p>
                      <a:pPr marL="67945">
                        <a:lnSpc>
                          <a:spcPts val="1050"/>
                        </a:lnSpc>
                        <a:spcAft>
                          <a:spcPts val="0"/>
                        </a:spcAft>
                      </a:pPr>
                      <a:endParaRPr lang="es-ES" sz="1200" kern="1200" dirty="0">
                        <a:solidFill>
                          <a:schemeClr val="tx1"/>
                        </a:solidFill>
                        <a:latin typeface="Lato Bold"/>
                        <a:ea typeface="+mn-ea"/>
                        <a:cs typeface="Arial" panose="020B0604020202020204" pitchFamily="34" charset="0"/>
                      </a:endParaRPr>
                    </a:p>
                    <a:p>
                      <a:pPr marL="67945">
                        <a:lnSpc>
                          <a:spcPts val="1050"/>
                        </a:lnSpc>
                        <a:spcAft>
                          <a:spcPts val="0"/>
                        </a:spcAft>
                      </a:pPr>
                      <a:r>
                        <a:rPr lang="es-ES" sz="1200" kern="1200" dirty="0">
                          <a:solidFill>
                            <a:schemeClr val="tx1"/>
                          </a:solidFill>
                          <a:latin typeface="Lato Bold"/>
                          <a:ea typeface="+mn-ea"/>
                          <a:cs typeface="Arial" panose="020B0604020202020204" pitchFamily="34" charset="0"/>
                        </a:rPr>
                        <a:t>Puntaje total</a:t>
                      </a:r>
                      <a:endParaRPr lang="es-CO" sz="1200" kern="1200" dirty="0">
                        <a:solidFill>
                          <a:schemeClr val="tx1"/>
                        </a:solidFill>
                        <a:latin typeface="Lato Bold"/>
                        <a:ea typeface="+mn-ea"/>
                        <a:cs typeface="Arial" panose="020B0604020202020204" pitchFamily="34" charset="0"/>
                      </a:endParaRPr>
                    </a:p>
                  </a:txBody>
                  <a:tcPr marL="0" marR="0" marT="0" marB="0">
                    <a:solidFill>
                      <a:schemeClr val="tx2">
                        <a:lumMod val="40000"/>
                        <a:lumOff val="60000"/>
                      </a:schemeClr>
                    </a:solidFill>
                  </a:tcPr>
                </a:tc>
                <a:tc>
                  <a:txBody>
                    <a:bodyPr/>
                    <a:lstStyle/>
                    <a:p>
                      <a:pPr marL="232410" marR="191770" algn="ctr">
                        <a:lnSpc>
                          <a:spcPts val="1050"/>
                        </a:lnSpc>
                        <a:spcAft>
                          <a:spcPts val="0"/>
                        </a:spcAft>
                      </a:pPr>
                      <a:endParaRPr lang="es-ES" sz="1200" dirty="0">
                        <a:effectLst/>
                        <a:latin typeface="Lato Bold"/>
                      </a:endParaRPr>
                    </a:p>
                    <a:p>
                      <a:pPr marL="232410" marR="191770" algn="ctr">
                        <a:lnSpc>
                          <a:spcPts val="1050"/>
                        </a:lnSpc>
                        <a:spcAft>
                          <a:spcPts val="0"/>
                        </a:spcAft>
                      </a:pPr>
                      <a:r>
                        <a:rPr lang="es-ES" sz="1200" dirty="0">
                          <a:effectLst/>
                          <a:latin typeface="Lato Bold"/>
                        </a:rPr>
                        <a:t>100</a:t>
                      </a:r>
                      <a:endParaRPr lang="es-CO" sz="1200" dirty="0">
                        <a:effectLst/>
                        <a:latin typeface="Lato Bold"/>
                        <a:ea typeface="+mn-ea"/>
                        <a:cs typeface="Arial" panose="020B0604020202020204" pitchFamily="34" charset="0"/>
                      </a:endParaRPr>
                    </a:p>
                  </a:txBody>
                  <a:tcPr marL="0" marR="0" marT="0" marB="0">
                    <a:solidFill>
                      <a:schemeClr val="accent4">
                        <a:lumMod val="75000"/>
                      </a:schemeClr>
                    </a:solidFill>
                  </a:tcPr>
                </a:tc>
                <a:extLst>
                  <a:ext uri="{0D108BD9-81ED-4DB2-BD59-A6C34878D82A}">
                    <a16:rowId xmlns:a16="http://schemas.microsoft.com/office/drawing/2014/main" val="3612307710"/>
                  </a:ext>
                </a:extLst>
              </a:tr>
            </a:tbl>
          </a:graphicData>
        </a:graphic>
      </p:graphicFrame>
      <p:sp>
        <p:nvSpPr>
          <p:cNvPr id="5" name="Rectángulo 4">
            <a:extLst>
              <a:ext uri="{FF2B5EF4-FFF2-40B4-BE49-F238E27FC236}">
                <a16:creationId xmlns:a16="http://schemas.microsoft.com/office/drawing/2014/main" id="{A9A6C338-7C0A-4E2B-BEA2-6EEB584DA5AC}"/>
              </a:ext>
            </a:extLst>
          </p:cNvPr>
          <p:cNvSpPr/>
          <p:nvPr/>
        </p:nvSpPr>
        <p:spPr>
          <a:xfrm>
            <a:off x="8790546" y="2212242"/>
            <a:ext cx="3244066" cy="1569660"/>
          </a:xfrm>
          <a:prstGeom prst="rect">
            <a:avLst/>
          </a:prstGeom>
        </p:spPr>
        <p:txBody>
          <a:bodyPr wrap="square">
            <a:spAutoFit/>
          </a:bodyPr>
          <a:lstStyle/>
          <a:p>
            <a:pPr marL="68580">
              <a:spcBef>
                <a:spcPts val="885"/>
              </a:spcBef>
              <a:spcAft>
                <a:spcPts val="0"/>
              </a:spcAft>
            </a:pPr>
            <a:r>
              <a:rPr lang="es-ES" sz="1200" b="1" dirty="0">
                <a:latin typeface="Lato Bold"/>
                <a:cs typeface="Arial" panose="020B0604020202020204" pitchFamily="34" charset="0"/>
              </a:rPr>
              <a:t>Factor Económico:</a:t>
            </a:r>
            <a:endParaRPr lang="es-CO" sz="1200" dirty="0">
              <a:latin typeface="Lato Bold"/>
              <a:cs typeface="Arial" panose="020B0604020202020204" pitchFamily="34" charset="0"/>
            </a:endParaRPr>
          </a:p>
          <a:p>
            <a:pPr marL="68580" marR="64135" algn="just">
              <a:spcAft>
                <a:spcPts val="0"/>
              </a:spcAft>
            </a:pPr>
            <a:r>
              <a:rPr lang="es-ES" sz="1200" dirty="0">
                <a:latin typeface="Lato Bold"/>
                <a:cs typeface="Arial" panose="020B0604020202020204" pitchFamily="34" charset="0"/>
              </a:rPr>
              <a:t>El valor de la propuesta deberá incluir todos los costos directos e indirectos (impuestos, IVA, seguros, fletes, </a:t>
            </a:r>
            <a:r>
              <a:rPr lang="es-ES" sz="1200" dirty="0" err="1">
                <a:latin typeface="Lato Bold"/>
                <a:cs typeface="Arial" panose="020B0604020202020204" pitchFamily="34" charset="0"/>
              </a:rPr>
              <a:t>etc</a:t>
            </a:r>
            <a:r>
              <a:rPr lang="es-ES" sz="1200" dirty="0">
                <a:latin typeface="Lato Bold"/>
                <a:cs typeface="Arial" panose="020B0604020202020204" pitchFamily="34" charset="0"/>
              </a:rPr>
              <a:t>). A la propuesta de menor valor se le asignarán setenta (70) puntos y a las demás se le asignará un puntaje proporcional en relación con la propuesta de menor</a:t>
            </a:r>
            <a:endParaRPr lang="es-CO" sz="1200" dirty="0">
              <a:latin typeface="Lato Bold"/>
              <a:cs typeface="Arial" panose="020B0604020202020204" pitchFamily="34" charset="0"/>
            </a:endParaRPr>
          </a:p>
        </p:txBody>
      </p:sp>
      <p:cxnSp>
        <p:nvCxnSpPr>
          <p:cNvPr id="40" name="Google Shape;709;p47">
            <a:extLst>
              <a:ext uri="{FF2B5EF4-FFF2-40B4-BE49-F238E27FC236}">
                <a16:creationId xmlns:a16="http://schemas.microsoft.com/office/drawing/2014/main" id="{F5E18B4B-9909-46CE-9D25-625F8FE83EF0}"/>
              </a:ext>
            </a:extLst>
          </p:cNvPr>
          <p:cNvCxnSpPr/>
          <p:nvPr/>
        </p:nvCxnSpPr>
        <p:spPr>
          <a:xfrm>
            <a:off x="2172163" y="3661717"/>
            <a:ext cx="813462" cy="0"/>
          </a:xfrm>
          <a:prstGeom prst="straightConnector1">
            <a:avLst/>
          </a:prstGeom>
          <a:noFill/>
          <a:ln w="19050" cap="flat" cmpd="sng">
            <a:solidFill>
              <a:srgbClr val="97ADB2"/>
            </a:solidFill>
            <a:prstDash val="solid"/>
            <a:round/>
            <a:headEnd type="none" w="med" len="med"/>
            <a:tailEnd type="diamond" w="med" len="med"/>
          </a:ln>
        </p:spPr>
      </p:cxnSp>
      <p:sp>
        <p:nvSpPr>
          <p:cNvPr id="9" name="Rectángulo 8">
            <a:extLst>
              <a:ext uri="{FF2B5EF4-FFF2-40B4-BE49-F238E27FC236}">
                <a16:creationId xmlns:a16="http://schemas.microsoft.com/office/drawing/2014/main" id="{2A2115A1-5134-4994-B2ED-1B72EBCC64DC}"/>
              </a:ext>
            </a:extLst>
          </p:cNvPr>
          <p:cNvSpPr/>
          <p:nvPr/>
        </p:nvSpPr>
        <p:spPr>
          <a:xfrm>
            <a:off x="2959598" y="3555952"/>
            <a:ext cx="1653594" cy="276999"/>
          </a:xfrm>
          <a:prstGeom prst="rect">
            <a:avLst/>
          </a:prstGeom>
        </p:spPr>
        <p:txBody>
          <a:bodyPr wrap="none">
            <a:spAutoFit/>
          </a:bodyPr>
          <a:lstStyle/>
          <a:p>
            <a:pPr marL="68580">
              <a:spcBef>
                <a:spcPts val="885"/>
              </a:spcBef>
              <a:spcAft>
                <a:spcPts val="0"/>
              </a:spcAft>
            </a:pPr>
            <a:r>
              <a:rPr lang="es-ES" sz="1200" b="1" dirty="0">
                <a:latin typeface="Lato Bold"/>
                <a:cs typeface="Arial" panose="020B0604020202020204" pitchFamily="34" charset="0"/>
              </a:rPr>
              <a:t>Factor  Experiencia:</a:t>
            </a:r>
            <a:endParaRPr lang="es-CO" sz="1200" b="1" dirty="0">
              <a:latin typeface="Lato Bold"/>
              <a:cs typeface="Arial" panose="020B0604020202020204" pitchFamily="34" charset="0"/>
            </a:endParaRPr>
          </a:p>
        </p:txBody>
      </p:sp>
      <p:graphicFrame>
        <p:nvGraphicFramePr>
          <p:cNvPr id="11" name="Tabla 11">
            <a:extLst>
              <a:ext uri="{FF2B5EF4-FFF2-40B4-BE49-F238E27FC236}">
                <a16:creationId xmlns:a16="http://schemas.microsoft.com/office/drawing/2014/main" id="{259B7914-D550-450E-88E3-5E1AA10E0F2D}"/>
              </a:ext>
            </a:extLst>
          </p:cNvPr>
          <p:cNvGraphicFramePr>
            <a:graphicFrameLocks noGrp="1"/>
          </p:cNvGraphicFramePr>
          <p:nvPr/>
        </p:nvGraphicFramePr>
        <p:xfrm>
          <a:off x="2312527" y="3820081"/>
          <a:ext cx="9047227" cy="2590800"/>
        </p:xfrm>
        <a:graphic>
          <a:graphicData uri="http://schemas.openxmlformats.org/drawingml/2006/table">
            <a:tbl>
              <a:tblPr firstRow="1" bandRow="1">
                <a:tableStyleId>{5C22544A-7EE6-4342-B048-85BDC9FD1C3A}</a:tableStyleId>
              </a:tblPr>
              <a:tblGrid>
                <a:gridCol w="7763590">
                  <a:extLst>
                    <a:ext uri="{9D8B030D-6E8A-4147-A177-3AD203B41FA5}">
                      <a16:colId xmlns:a16="http://schemas.microsoft.com/office/drawing/2014/main" val="45390241"/>
                    </a:ext>
                  </a:extLst>
                </a:gridCol>
                <a:gridCol w="1283637">
                  <a:extLst>
                    <a:ext uri="{9D8B030D-6E8A-4147-A177-3AD203B41FA5}">
                      <a16:colId xmlns:a16="http://schemas.microsoft.com/office/drawing/2014/main" val="1359271221"/>
                    </a:ext>
                  </a:extLst>
                </a:gridCol>
              </a:tblGrid>
              <a:tr h="347559">
                <a:tc>
                  <a:txBody>
                    <a:bodyPr/>
                    <a:lstStyle/>
                    <a:p>
                      <a:pPr marR="111760" algn="ctr">
                        <a:spcAft>
                          <a:spcPts val="0"/>
                        </a:spcAft>
                      </a:pPr>
                      <a:endParaRPr lang="es-ES" sz="1200" b="1" kern="1200" dirty="0">
                        <a:solidFill>
                          <a:schemeClr val="bg1"/>
                        </a:solidFill>
                        <a:latin typeface="Lato Bold"/>
                        <a:ea typeface="+mn-ea"/>
                        <a:cs typeface="Arial" panose="020B0604020202020204" pitchFamily="34" charset="0"/>
                      </a:endParaRPr>
                    </a:p>
                    <a:p>
                      <a:pPr marR="111760" algn="ctr">
                        <a:spcAft>
                          <a:spcPts val="0"/>
                        </a:spcAft>
                      </a:pPr>
                      <a:r>
                        <a:rPr lang="es-ES" sz="1200" b="1" kern="1200" dirty="0">
                          <a:solidFill>
                            <a:schemeClr val="bg1"/>
                          </a:solidFill>
                          <a:latin typeface="Lato Bold"/>
                          <a:ea typeface="+mn-ea"/>
                          <a:cs typeface="Arial" panose="020B0604020202020204" pitchFamily="34" charset="0"/>
                        </a:rPr>
                        <a:t>CRITERIOS DE SELECCIÓN</a:t>
                      </a:r>
                      <a:endParaRPr lang="es-CO" sz="1200" b="1" kern="1200" dirty="0">
                        <a:solidFill>
                          <a:schemeClr val="bg1"/>
                        </a:solidFill>
                        <a:latin typeface="Lato Bold"/>
                        <a:ea typeface="+mn-ea"/>
                        <a:cs typeface="Arial" panose="020B0604020202020204" pitchFamily="34" charset="0"/>
                      </a:endParaRPr>
                    </a:p>
                  </a:txBody>
                  <a:tcPr marL="68580" marR="68580" marT="0" marB="0"/>
                </a:tc>
                <a:tc>
                  <a:txBody>
                    <a:bodyPr/>
                    <a:lstStyle/>
                    <a:p>
                      <a:pPr marR="111760" algn="ctr">
                        <a:spcAft>
                          <a:spcPts val="0"/>
                        </a:spcAft>
                      </a:pPr>
                      <a:endParaRPr lang="es-ES" sz="1200" b="1" kern="1200" dirty="0">
                        <a:solidFill>
                          <a:schemeClr val="bg1"/>
                        </a:solidFill>
                        <a:latin typeface="Lato Bold"/>
                        <a:ea typeface="+mn-ea"/>
                        <a:cs typeface="Arial" panose="020B0604020202020204" pitchFamily="34" charset="0"/>
                      </a:endParaRPr>
                    </a:p>
                    <a:p>
                      <a:pPr marR="111760" algn="ctr">
                        <a:spcAft>
                          <a:spcPts val="0"/>
                        </a:spcAft>
                      </a:pPr>
                      <a:r>
                        <a:rPr lang="es-ES" sz="1200" b="1" kern="1200" dirty="0">
                          <a:solidFill>
                            <a:schemeClr val="bg1"/>
                          </a:solidFill>
                          <a:latin typeface="Lato Bold"/>
                          <a:ea typeface="+mn-ea"/>
                          <a:cs typeface="Arial" panose="020B0604020202020204" pitchFamily="34" charset="0"/>
                        </a:rPr>
                        <a:t>PUNTAJE</a:t>
                      </a:r>
                      <a:endParaRPr lang="es-CO" sz="1200" b="1" kern="1200" dirty="0">
                        <a:solidFill>
                          <a:schemeClr val="bg1"/>
                        </a:solidFill>
                        <a:latin typeface="Lato Bold"/>
                        <a:ea typeface="+mn-ea"/>
                        <a:cs typeface="Arial" panose="020B0604020202020204" pitchFamily="34" charset="0"/>
                      </a:endParaRPr>
                    </a:p>
                  </a:txBody>
                  <a:tcPr marL="68580" marR="68580" marT="0" marB="0"/>
                </a:tc>
                <a:extLst>
                  <a:ext uri="{0D108BD9-81ED-4DB2-BD59-A6C34878D82A}">
                    <a16:rowId xmlns:a16="http://schemas.microsoft.com/office/drawing/2014/main" val="430516456"/>
                  </a:ext>
                </a:extLst>
              </a:tr>
              <a:tr h="1365312">
                <a:tc>
                  <a:txBody>
                    <a:bodyPr/>
                    <a:lstStyle/>
                    <a:p>
                      <a:r>
                        <a:rPr lang="es-CO" sz="1200" kern="1200" dirty="0">
                          <a:solidFill>
                            <a:schemeClr val="tx1"/>
                          </a:solidFill>
                          <a:latin typeface="Lato Bold"/>
                          <a:ea typeface="+mn-ea"/>
                          <a:cs typeface="Arial" panose="020B0604020202020204" pitchFamily="34" charset="0"/>
                        </a:rPr>
                        <a:t>El proponente que demuestre la realización de proyectos de escrituración o actividades a fines al objeto del </a:t>
                      </a:r>
                    </a:p>
                    <a:p>
                      <a:r>
                        <a:rPr lang="es-CO" sz="1200" kern="1200" dirty="0">
                          <a:solidFill>
                            <a:schemeClr val="tx1"/>
                          </a:solidFill>
                          <a:latin typeface="Lato Bold"/>
                          <a:ea typeface="+mn-ea"/>
                          <a:cs typeface="Arial" panose="020B0604020202020204" pitchFamily="34" charset="0"/>
                        </a:rPr>
                        <a:t>contrato  superior a 1.200 unidades se le asignará un puntaje de 10 puntos adicionales</a:t>
                      </a:r>
                    </a:p>
                    <a:p>
                      <a:r>
                        <a:rPr lang="es-CO" sz="1200" kern="1200" dirty="0">
                          <a:solidFill>
                            <a:schemeClr val="tx1"/>
                          </a:solidFill>
                          <a:latin typeface="Lato Bold"/>
                          <a:ea typeface="+mn-ea"/>
                          <a:cs typeface="Arial" panose="020B0604020202020204" pitchFamily="34" charset="0"/>
                        </a:rPr>
                        <a:t> </a:t>
                      </a:r>
                    </a:p>
                    <a:p>
                      <a:r>
                        <a:rPr lang="es-CO" sz="1200" kern="1200" dirty="0">
                          <a:solidFill>
                            <a:schemeClr val="tx1"/>
                          </a:solidFill>
                          <a:latin typeface="Lato Bold"/>
                          <a:ea typeface="+mn-ea"/>
                          <a:cs typeface="Arial" panose="020B0604020202020204" pitchFamily="34" charset="0"/>
                        </a:rPr>
                        <a:t>El proponente que demuestre la realización de proyectos de escrituración o actividades a fines al objeto del </a:t>
                      </a:r>
                    </a:p>
                    <a:p>
                      <a:r>
                        <a:rPr lang="es-CO" sz="1200" kern="1200" dirty="0">
                          <a:solidFill>
                            <a:schemeClr val="tx1"/>
                          </a:solidFill>
                          <a:latin typeface="Lato Bold"/>
                          <a:ea typeface="+mn-ea"/>
                          <a:cs typeface="Arial" panose="020B0604020202020204" pitchFamily="34" charset="0"/>
                        </a:rPr>
                        <a:t>contrato superior a 1.500 unidades se le asignará un puntaje de 20 puntos adicionales.</a:t>
                      </a:r>
                    </a:p>
                    <a:p>
                      <a:r>
                        <a:rPr lang="es-CO" sz="1200" kern="1200" dirty="0">
                          <a:solidFill>
                            <a:schemeClr val="tx1"/>
                          </a:solidFill>
                          <a:latin typeface="Lato Bold"/>
                          <a:ea typeface="+mn-ea"/>
                          <a:cs typeface="Arial" panose="020B0604020202020204" pitchFamily="34" charset="0"/>
                        </a:rPr>
                        <a:t> </a:t>
                      </a:r>
                    </a:p>
                    <a:p>
                      <a:r>
                        <a:rPr lang="es-CO" sz="1200" kern="1200" dirty="0">
                          <a:solidFill>
                            <a:schemeClr val="tx1"/>
                          </a:solidFill>
                          <a:latin typeface="Lato Bold"/>
                          <a:ea typeface="+mn-ea"/>
                          <a:cs typeface="Arial" panose="020B0604020202020204" pitchFamily="34" charset="0"/>
                        </a:rPr>
                        <a:t>Nota: Las propuestas que acrediten estos criterios, serán ponderas conforme a la cantidad de estudios acreditados.</a:t>
                      </a:r>
                    </a:p>
                  </a:txBody>
                  <a:tcPr/>
                </a:tc>
                <a:tc>
                  <a:txBody>
                    <a:bodyPr/>
                    <a:lstStyle/>
                    <a:p>
                      <a:pPr algn="ctr"/>
                      <a:endParaRPr lang="es-CO" sz="1400" kern="1200" dirty="0">
                        <a:solidFill>
                          <a:schemeClr val="tx1"/>
                        </a:solidFill>
                        <a:latin typeface="Lato Bold"/>
                        <a:ea typeface="+mn-ea"/>
                        <a:cs typeface="Arial" panose="020B0604020202020204" pitchFamily="34" charset="0"/>
                      </a:endParaRPr>
                    </a:p>
                    <a:p>
                      <a:pPr algn="ctr"/>
                      <a:endParaRPr lang="es-CO" sz="1400" kern="1200" dirty="0">
                        <a:solidFill>
                          <a:schemeClr val="tx1"/>
                        </a:solidFill>
                        <a:latin typeface="Lato Bold"/>
                        <a:ea typeface="+mn-ea"/>
                        <a:cs typeface="Arial" panose="020B0604020202020204" pitchFamily="34" charset="0"/>
                      </a:endParaRPr>
                    </a:p>
                    <a:p>
                      <a:pPr algn="ctr"/>
                      <a:r>
                        <a:rPr lang="es-CO" sz="1400" b="1" kern="1200" dirty="0">
                          <a:solidFill>
                            <a:schemeClr val="tx1"/>
                          </a:solidFill>
                          <a:latin typeface="Lato Bold"/>
                          <a:ea typeface="+mn-ea"/>
                          <a:cs typeface="Arial" panose="020B0604020202020204" pitchFamily="34" charset="0"/>
                        </a:rPr>
                        <a:t>20</a:t>
                      </a:r>
                    </a:p>
                  </a:txBody>
                  <a:tcPr/>
                </a:tc>
                <a:extLst>
                  <a:ext uri="{0D108BD9-81ED-4DB2-BD59-A6C34878D82A}">
                    <a16:rowId xmlns:a16="http://schemas.microsoft.com/office/drawing/2014/main" val="4240218115"/>
                  </a:ext>
                </a:extLst>
              </a:tr>
              <a:tr h="625607">
                <a:tc>
                  <a:txBody>
                    <a:bodyPr/>
                    <a:lstStyle/>
                    <a:p>
                      <a:pPr marL="0" marR="0" lvl="0" indent="0" algn="l" defTabSz="1219170" rtl="0" eaLnBrk="1" fontAlgn="auto" latinLnBrk="1" hangingPunct="1">
                        <a:lnSpc>
                          <a:spcPct val="100000"/>
                        </a:lnSpc>
                        <a:spcBef>
                          <a:spcPts val="0"/>
                        </a:spcBef>
                        <a:spcAft>
                          <a:spcPts val="0"/>
                        </a:spcAft>
                        <a:buClrTx/>
                        <a:buSzTx/>
                        <a:buFontTx/>
                        <a:buNone/>
                        <a:tabLst/>
                        <a:defRPr/>
                      </a:pPr>
                      <a:r>
                        <a:rPr lang="es-CO" sz="1200" kern="1200" dirty="0">
                          <a:solidFill>
                            <a:schemeClr val="tx1"/>
                          </a:solidFill>
                          <a:latin typeface="Lato Bold"/>
                          <a:ea typeface="+mn-ea"/>
                          <a:cs typeface="Arial" panose="020B0604020202020204" pitchFamily="34" charset="0"/>
                        </a:rPr>
                        <a:t>El proponente que demuestre Dos (2) contratos adicionales ejecutados dentro de los diez (10) años anteriores a la fecha límite de presentación de propuestas, cuya sumatoria sea igual o superior a la suma de $2.000.000.000 MCTE.</a:t>
                      </a:r>
                    </a:p>
                  </a:txBody>
                  <a:tcPr/>
                </a:tc>
                <a:tc>
                  <a:txBody>
                    <a:bodyPr/>
                    <a:lstStyle/>
                    <a:p>
                      <a:pPr marL="0" marR="0" lvl="0" indent="0" algn="ctr" defTabSz="1219170" rtl="0" eaLnBrk="1" fontAlgn="auto" latinLnBrk="1" hangingPunct="1">
                        <a:lnSpc>
                          <a:spcPct val="100000"/>
                        </a:lnSpc>
                        <a:spcBef>
                          <a:spcPts val="0"/>
                        </a:spcBef>
                        <a:spcAft>
                          <a:spcPts val="0"/>
                        </a:spcAft>
                        <a:buClrTx/>
                        <a:buSzTx/>
                        <a:buFontTx/>
                        <a:buNone/>
                        <a:tabLst/>
                        <a:defRPr/>
                      </a:pPr>
                      <a:r>
                        <a:rPr lang="es-CO" sz="1400" b="1" kern="1200" dirty="0">
                          <a:solidFill>
                            <a:schemeClr val="tx1"/>
                          </a:solidFill>
                          <a:latin typeface="Lato Bold"/>
                          <a:ea typeface="+mn-ea"/>
                          <a:cs typeface="Arial" panose="020B0604020202020204" pitchFamily="34" charset="0"/>
                        </a:rPr>
                        <a:t>20</a:t>
                      </a:r>
                    </a:p>
                    <a:p>
                      <a:endParaRPr lang="es-CO" dirty="0"/>
                    </a:p>
                  </a:txBody>
                  <a:tcPr/>
                </a:tc>
                <a:extLst>
                  <a:ext uri="{0D108BD9-81ED-4DB2-BD59-A6C34878D82A}">
                    <a16:rowId xmlns:a16="http://schemas.microsoft.com/office/drawing/2014/main" val="3268209648"/>
                  </a:ext>
                </a:extLst>
              </a:tr>
            </a:tbl>
          </a:graphicData>
        </a:graphic>
      </p:graphicFrame>
    </p:spTree>
    <p:extLst>
      <p:ext uri="{BB962C8B-B14F-4D97-AF65-F5344CB8AC3E}">
        <p14:creationId xmlns:p14="http://schemas.microsoft.com/office/powerpoint/2010/main" val="1797748712"/>
      </p:ext>
    </p:extLst>
  </p:cSld>
  <p:clrMapOvr>
    <a:masterClrMapping/>
  </p:clrMapOvr>
  <p:transition spd="med">
    <p:pull/>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112294"/>
            <a:ext cx="12192000" cy="1304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rial"/>
              <a:cs typeface="+mn-cs"/>
            </a:endParaRPr>
          </a:p>
        </p:txBody>
      </p:sp>
      <p:sp>
        <p:nvSpPr>
          <p:cNvPr id="126" name="Rectangle 1436"/>
          <p:cNvSpPr>
            <a:spLocks noChangeArrowheads="1"/>
          </p:cNvSpPr>
          <p:nvPr/>
        </p:nvSpPr>
        <p:spPr bwMode="auto">
          <a:xfrm>
            <a:off x="483722" y="3354731"/>
            <a:ext cx="2813142" cy="307777"/>
          </a:xfrm>
          <a:prstGeom prst="rect">
            <a:avLst/>
          </a:prstGeom>
        </p:spPr>
        <p:txBody>
          <a:bodyPr vert="horz" wrap="square" lIns="91440" tIns="45720" rIns="91440" bIns="45720" rtlCol="0">
            <a:spAutoFit/>
          </a:bodyPr>
          <a:lstStyle/>
          <a:p>
            <a:pPr marR="0" lvl="0" algn="just" defTabSz="914400" rtl="0" eaLnBrk="1" fontAlgn="auto" latinLnBrk="0" hangingPunct="1">
              <a:lnSpc>
                <a:spcPct val="100000"/>
              </a:lnSpc>
              <a:spcBef>
                <a:spcPts val="0"/>
              </a:spcBef>
              <a:spcAft>
                <a:spcPts val="0"/>
              </a:spcAft>
              <a:buClrTx/>
              <a:buSzTx/>
              <a:tabLst/>
              <a:defRPr/>
            </a:pPr>
            <a:r>
              <a:rPr kumimoji="0" lang="es-CO" sz="1400" b="0" i="0" u="none" strike="noStrike" kern="1200" cap="none" spc="0" normalizeH="0" baseline="0" noProof="0" dirty="0">
                <a:ln>
                  <a:noFill/>
                </a:ln>
                <a:solidFill>
                  <a:srgbClr val="EEECE1">
                    <a:lumMod val="10000"/>
                  </a:srgbClr>
                </a:solidFill>
                <a:effectLst/>
                <a:uLnTx/>
                <a:uFillTx/>
                <a:latin typeface="Lato Bold"/>
              </a:rPr>
              <a:t> </a:t>
            </a:r>
            <a:endParaRPr kumimoji="0" lang="en-US" sz="1400" b="0" i="0" u="none" strike="noStrike" kern="1200" cap="none" spc="0" normalizeH="0" baseline="0" noProof="0" dirty="0">
              <a:ln>
                <a:noFill/>
              </a:ln>
              <a:solidFill>
                <a:srgbClr val="EEECE1">
                  <a:lumMod val="10000"/>
                </a:srgbClr>
              </a:solidFill>
              <a:effectLst/>
              <a:uLnTx/>
              <a:uFillTx/>
              <a:latin typeface="Lato Bold"/>
            </a:endParaRPr>
          </a:p>
        </p:txBody>
      </p:sp>
      <p:sp>
        <p:nvSpPr>
          <p:cNvPr id="57" name="Rectángulo 56">
            <a:extLst>
              <a:ext uri="{FF2B5EF4-FFF2-40B4-BE49-F238E27FC236}">
                <a16:creationId xmlns:a16="http://schemas.microsoft.com/office/drawing/2014/main" id="{EA15D987-55DA-41BC-B360-086B07C3E77D}"/>
              </a:ext>
            </a:extLst>
          </p:cNvPr>
          <p:cNvSpPr/>
          <p:nvPr/>
        </p:nvSpPr>
        <p:spPr>
          <a:xfrm>
            <a:off x="0" y="6651363"/>
            <a:ext cx="12192000" cy="24949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350" b="0" i="0" u="none" strike="noStrike" kern="1200" cap="none" spc="0" normalizeH="0" baseline="0" noProof="0">
              <a:ln>
                <a:noFill/>
              </a:ln>
              <a:solidFill>
                <a:prstClr val="white"/>
              </a:solidFill>
              <a:effectLst/>
              <a:uLnTx/>
              <a:uFillTx/>
              <a:latin typeface="Arial"/>
              <a:cs typeface="+mn-cs"/>
            </a:endParaRPr>
          </a:p>
        </p:txBody>
      </p:sp>
      <p:sp>
        <p:nvSpPr>
          <p:cNvPr id="60" name="Subtitle 2">
            <a:extLst>
              <a:ext uri="{FF2B5EF4-FFF2-40B4-BE49-F238E27FC236}">
                <a16:creationId xmlns:a16="http://schemas.microsoft.com/office/drawing/2014/main" id="{F03F6884-1B1B-4DB2-AB07-DFBB610AB031}"/>
              </a:ext>
            </a:extLst>
          </p:cNvPr>
          <p:cNvSpPr txBox="1">
            <a:spLocks/>
          </p:cNvSpPr>
          <p:nvPr/>
        </p:nvSpPr>
        <p:spPr>
          <a:xfrm>
            <a:off x="4427427" y="1268387"/>
            <a:ext cx="2911627" cy="4801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es-CO" sz="2000" b="1" dirty="0">
                <a:solidFill>
                  <a:srgbClr val="4F81BD">
                    <a:lumMod val="75000"/>
                  </a:srgbClr>
                </a:solidFill>
                <a:latin typeface="Calibri"/>
              </a:rPr>
              <a:t>ASPECTOS SUSTANCIALES</a:t>
            </a:r>
            <a:endParaRPr lang="en-US" sz="2000" b="1" dirty="0">
              <a:solidFill>
                <a:srgbClr val="4F81BD">
                  <a:lumMod val="75000"/>
                </a:srgbClr>
              </a:solidFill>
              <a:latin typeface="Calibri"/>
            </a:endParaRPr>
          </a:p>
        </p:txBody>
      </p:sp>
      <p:sp>
        <p:nvSpPr>
          <p:cNvPr id="51" name="CuadroTexto 50">
            <a:extLst>
              <a:ext uri="{FF2B5EF4-FFF2-40B4-BE49-F238E27FC236}">
                <a16:creationId xmlns:a16="http://schemas.microsoft.com/office/drawing/2014/main" id="{84D2E1C7-17C8-488B-A351-3384DC563EF1}"/>
              </a:ext>
            </a:extLst>
          </p:cNvPr>
          <p:cNvSpPr txBox="1"/>
          <p:nvPr/>
        </p:nvSpPr>
        <p:spPr>
          <a:xfrm>
            <a:off x="8757762" y="6623856"/>
            <a:ext cx="3434238"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A9A8A9"/>
                </a:solidFill>
                <a:effectLst/>
                <a:uLnTx/>
                <a:uFillTx/>
                <a:latin typeface="Lato Regular"/>
                <a:cs typeface="Lato Regular"/>
              </a:rPr>
              <a:t>Vicepresidencia Jurídica</a:t>
            </a:r>
          </a:p>
        </p:txBody>
      </p:sp>
      <p:grpSp>
        <p:nvGrpSpPr>
          <p:cNvPr id="123" name="Group 76">
            <a:extLst>
              <a:ext uri="{FF2B5EF4-FFF2-40B4-BE49-F238E27FC236}">
                <a16:creationId xmlns:a16="http://schemas.microsoft.com/office/drawing/2014/main" id="{9092A49B-FFF0-4860-9B4D-04CE8E03A9B0}"/>
              </a:ext>
            </a:extLst>
          </p:cNvPr>
          <p:cNvGrpSpPr/>
          <p:nvPr/>
        </p:nvGrpSpPr>
        <p:grpSpPr>
          <a:xfrm>
            <a:off x="3902323" y="1772350"/>
            <a:ext cx="4372091" cy="4363312"/>
            <a:chOff x="8575383" y="1732601"/>
            <a:chExt cx="4122738" cy="3973512"/>
          </a:xfrm>
        </p:grpSpPr>
        <p:sp>
          <p:nvSpPr>
            <p:cNvPr id="128" name="Freeform 2227">
              <a:extLst>
                <a:ext uri="{FF2B5EF4-FFF2-40B4-BE49-F238E27FC236}">
                  <a16:creationId xmlns:a16="http://schemas.microsoft.com/office/drawing/2014/main" id="{722DD9E5-9755-4030-9587-E7BA81BBC488}"/>
                </a:ext>
              </a:extLst>
            </p:cNvPr>
            <p:cNvSpPr>
              <a:spLocks/>
            </p:cNvSpPr>
            <p:nvPr/>
          </p:nvSpPr>
          <p:spPr bwMode="auto">
            <a:xfrm>
              <a:off x="8575383" y="1732601"/>
              <a:ext cx="4122738" cy="1574800"/>
            </a:xfrm>
            <a:custGeom>
              <a:avLst/>
              <a:gdLst>
                <a:gd name="T0" fmla="*/ 1284 w 2597"/>
                <a:gd name="T1" fmla="*/ 0 h 992"/>
                <a:gd name="T2" fmla="*/ 1313 w 2597"/>
                <a:gd name="T3" fmla="*/ 0 h 992"/>
                <a:gd name="T4" fmla="*/ 1342 w 2597"/>
                <a:gd name="T5" fmla="*/ 7 h 992"/>
                <a:gd name="T6" fmla="*/ 1368 w 2597"/>
                <a:gd name="T7" fmla="*/ 20 h 992"/>
                <a:gd name="T8" fmla="*/ 2536 w 2597"/>
                <a:gd name="T9" fmla="*/ 749 h 992"/>
                <a:gd name="T10" fmla="*/ 2560 w 2597"/>
                <a:gd name="T11" fmla="*/ 769 h 992"/>
                <a:gd name="T12" fmla="*/ 2578 w 2597"/>
                <a:gd name="T13" fmla="*/ 791 h 992"/>
                <a:gd name="T14" fmla="*/ 2591 w 2597"/>
                <a:gd name="T15" fmla="*/ 817 h 992"/>
                <a:gd name="T16" fmla="*/ 2597 w 2597"/>
                <a:gd name="T17" fmla="*/ 846 h 992"/>
                <a:gd name="T18" fmla="*/ 2597 w 2597"/>
                <a:gd name="T19" fmla="*/ 875 h 992"/>
                <a:gd name="T20" fmla="*/ 2591 w 2597"/>
                <a:gd name="T21" fmla="*/ 903 h 992"/>
                <a:gd name="T22" fmla="*/ 2578 w 2597"/>
                <a:gd name="T23" fmla="*/ 931 h 992"/>
                <a:gd name="T24" fmla="*/ 2561 w 2597"/>
                <a:gd name="T25" fmla="*/ 952 h 992"/>
                <a:gd name="T26" fmla="*/ 2540 w 2597"/>
                <a:gd name="T27" fmla="*/ 970 h 992"/>
                <a:gd name="T28" fmla="*/ 2518 w 2597"/>
                <a:gd name="T29" fmla="*/ 982 h 992"/>
                <a:gd name="T30" fmla="*/ 2491 w 2597"/>
                <a:gd name="T31" fmla="*/ 990 h 992"/>
                <a:gd name="T32" fmla="*/ 2467 w 2597"/>
                <a:gd name="T33" fmla="*/ 992 h 992"/>
                <a:gd name="T34" fmla="*/ 2442 w 2597"/>
                <a:gd name="T35" fmla="*/ 991 h 992"/>
                <a:gd name="T36" fmla="*/ 2418 w 2597"/>
                <a:gd name="T37" fmla="*/ 985 h 992"/>
                <a:gd name="T38" fmla="*/ 2396 w 2597"/>
                <a:gd name="T39" fmla="*/ 973 h 992"/>
                <a:gd name="T40" fmla="*/ 1299 w 2597"/>
                <a:gd name="T41" fmla="*/ 287 h 992"/>
                <a:gd name="T42" fmla="*/ 202 w 2597"/>
                <a:gd name="T43" fmla="*/ 973 h 992"/>
                <a:gd name="T44" fmla="*/ 177 w 2597"/>
                <a:gd name="T45" fmla="*/ 985 h 992"/>
                <a:gd name="T46" fmla="*/ 152 w 2597"/>
                <a:gd name="T47" fmla="*/ 991 h 992"/>
                <a:gd name="T48" fmla="*/ 127 w 2597"/>
                <a:gd name="T49" fmla="*/ 992 h 992"/>
                <a:gd name="T50" fmla="*/ 102 w 2597"/>
                <a:gd name="T51" fmla="*/ 990 h 992"/>
                <a:gd name="T52" fmla="*/ 77 w 2597"/>
                <a:gd name="T53" fmla="*/ 982 h 992"/>
                <a:gd name="T54" fmla="*/ 55 w 2597"/>
                <a:gd name="T55" fmla="*/ 969 h 992"/>
                <a:gd name="T56" fmla="*/ 36 w 2597"/>
                <a:gd name="T57" fmla="*/ 952 h 992"/>
                <a:gd name="T58" fmla="*/ 20 w 2597"/>
                <a:gd name="T59" fmla="*/ 931 h 992"/>
                <a:gd name="T60" fmla="*/ 7 w 2597"/>
                <a:gd name="T61" fmla="*/ 903 h 992"/>
                <a:gd name="T62" fmla="*/ 0 w 2597"/>
                <a:gd name="T63" fmla="*/ 875 h 992"/>
                <a:gd name="T64" fmla="*/ 0 w 2597"/>
                <a:gd name="T65" fmla="*/ 846 h 992"/>
                <a:gd name="T66" fmla="*/ 7 w 2597"/>
                <a:gd name="T67" fmla="*/ 817 h 992"/>
                <a:gd name="T68" fmla="*/ 20 w 2597"/>
                <a:gd name="T69" fmla="*/ 791 h 992"/>
                <a:gd name="T70" fmla="*/ 38 w 2597"/>
                <a:gd name="T71" fmla="*/ 769 h 992"/>
                <a:gd name="T72" fmla="*/ 62 w 2597"/>
                <a:gd name="T73" fmla="*/ 749 h 992"/>
                <a:gd name="T74" fmla="*/ 1229 w 2597"/>
                <a:gd name="T75" fmla="*/ 20 h 992"/>
                <a:gd name="T76" fmla="*/ 1256 w 2597"/>
                <a:gd name="T77" fmla="*/ 7 h 992"/>
                <a:gd name="T78" fmla="*/ 1284 w 2597"/>
                <a:gd name="T79" fmla="*/ 0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97" h="992">
                  <a:moveTo>
                    <a:pt x="1284" y="0"/>
                  </a:moveTo>
                  <a:lnTo>
                    <a:pt x="1313" y="0"/>
                  </a:lnTo>
                  <a:lnTo>
                    <a:pt x="1342" y="7"/>
                  </a:lnTo>
                  <a:lnTo>
                    <a:pt x="1368" y="20"/>
                  </a:lnTo>
                  <a:lnTo>
                    <a:pt x="2536" y="749"/>
                  </a:lnTo>
                  <a:lnTo>
                    <a:pt x="2560" y="769"/>
                  </a:lnTo>
                  <a:lnTo>
                    <a:pt x="2578" y="791"/>
                  </a:lnTo>
                  <a:lnTo>
                    <a:pt x="2591" y="817"/>
                  </a:lnTo>
                  <a:lnTo>
                    <a:pt x="2597" y="846"/>
                  </a:lnTo>
                  <a:lnTo>
                    <a:pt x="2597" y="875"/>
                  </a:lnTo>
                  <a:lnTo>
                    <a:pt x="2591" y="903"/>
                  </a:lnTo>
                  <a:lnTo>
                    <a:pt x="2578" y="931"/>
                  </a:lnTo>
                  <a:lnTo>
                    <a:pt x="2561" y="952"/>
                  </a:lnTo>
                  <a:lnTo>
                    <a:pt x="2540" y="970"/>
                  </a:lnTo>
                  <a:lnTo>
                    <a:pt x="2518" y="982"/>
                  </a:lnTo>
                  <a:lnTo>
                    <a:pt x="2491" y="990"/>
                  </a:lnTo>
                  <a:lnTo>
                    <a:pt x="2467" y="992"/>
                  </a:lnTo>
                  <a:lnTo>
                    <a:pt x="2442" y="991"/>
                  </a:lnTo>
                  <a:lnTo>
                    <a:pt x="2418" y="985"/>
                  </a:lnTo>
                  <a:lnTo>
                    <a:pt x="2396" y="973"/>
                  </a:lnTo>
                  <a:lnTo>
                    <a:pt x="1299" y="287"/>
                  </a:lnTo>
                  <a:lnTo>
                    <a:pt x="202" y="973"/>
                  </a:lnTo>
                  <a:lnTo>
                    <a:pt x="177" y="985"/>
                  </a:lnTo>
                  <a:lnTo>
                    <a:pt x="152" y="991"/>
                  </a:lnTo>
                  <a:lnTo>
                    <a:pt x="127" y="992"/>
                  </a:lnTo>
                  <a:lnTo>
                    <a:pt x="102" y="990"/>
                  </a:lnTo>
                  <a:lnTo>
                    <a:pt x="77" y="982"/>
                  </a:lnTo>
                  <a:lnTo>
                    <a:pt x="55" y="969"/>
                  </a:lnTo>
                  <a:lnTo>
                    <a:pt x="36" y="952"/>
                  </a:lnTo>
                  <a:lnTo>
                    <a:pt x="20" y="931"/>
                  </a:lnTo>
                  <a:lnTo>
                    <a:pt x="7" y="903"/>
                  </a:lnTo>
                  <a:lnTo>
                    <a:pt x="0" y="875"/>
                  </a:lnTo>
                  <a:lnTo>
                    <a:pt x="0" y="846"/>
                  </a:lnTo>
                  <a:lnTo>
                    <a:pt x="7" y="817"/>
                  </a:lnTo>
                  <a:lnTo>
                    <a:pt x="20" y="791"/>
                  </a:lnTo>
                  <a:lnTo>
                    <a:pt x="38" y="769"/>
                  </a:lnTo>
                  <a:lnTo>
                    <a:pt x="62" y="749"/>
                  </a:lnTo>
                  <a:lnTo>
                    <a:pt x="1229" y="20"/>
                  </a:lnTo>
                  <a:lnTo>
                    <a:pt x="1256" y="7"/>
                  </a:lnTo>
                  <a:lnTo>
                    <a:pt x="1284" y="0"/>
                  </a:lnTo>
                  <a:close/>
                </a:path>
              </a:pathLst>
            </a:custGeom>
            <a:solidFill>
              <a:srgbClr val="273339"/>
            </a:solidFill>
            <a:ln w="0">
              <a:solidFill>
                <a:srgbClr val="00156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73339"/>
                </a:solidFill>
                <a:effectLst/>
                <a:uLnTx/>
                <a:uFillTx/>
                <a:latin typeface="Calibri" panose="020F0502020204030204"/>
              </a:endParaRPr>
            </a:p>
          </p:txBody>
        </p:sp>
        <p:sp>
          <p:nvSpPr>
            <p:cNvPr id="132" name="Freeform 2228">
              <a:extLst>
                <a:ext uri="{FF2B5EF4-FFF2-40B4-BE49-F238E27FC236}">
                  <a16:creationId xmlns:a16="http://schemas.microsoft.com/office/drawing/2014/main" id="{619B0EAA-A524-4E36-80AF-0F9D82DC76FD}"/>
                </a:ext>
              </a:extLst>
            </p:cNvPr>
            <p:cNvSpPr>
              <a:spLocks/>
            </p:cNvSpPr>
            <p:nvPr/>
          </p:nvSpPr>
          <p:spPr bwMode="auto">
            <a:xfrm>
              <a:off x="11185233" y="4410713"/>
              <a:ext cx="990600" cy="1295400"/>
            </a:xfrm>
            <a:custGeom>
              <a:avLst/>
              <a:gdLst>
                <a:gd name="T0" fmla="*/ 340 w 624"/>
                <a:gd name="T1" fmla="*/ 3 h 816"/>
                <a:gd name="T2" fmla="*/ 374 w 624"/>
                <a:gd name="T3" fmla="*/ 25 h 816"/>
                <a:gd name="T4" fmla="*/ 387 w 624"/>
                <a:gd name="T5" fmla="*/ 60 h 816"/>
                <a:gd name="T6" fmla="*/ 380 w 624"/>
                <a:gd name="T7" fmla="*/ 88 h 816"/>
                <a:gd name="T8" fmla="*/ 368 w 624"/>
                <a:gd name="T9" fmla="*/ 118 h 816"/>
                <a:gd name="T10" fmla="*/ 363 w 624"/>
                <a:gd name="T11" fmla="*/ 140 h 816"/>
                <a:gd name="T12" fmla="*/ 364 w 624"/>
                <a:gd name="T13" fmla="*/ 152 h 816"/>
                <a:gd name="T14" fmla="*/ 375 w 624"/>
                <a:gd name="T15" fmla="*/ 168 h 816"/>
                <a:gd name="T16" fmla="*/ 398 w 624"/>
                <a:gd name="T17" fmla="*/ 180 h 816"/>
                <a:gd name="T18" fmla="*/ 624 w 624"/>
                <a:gd name="T19" fmla="*/ 181 h 816"/>
                <a:gd name="T20" fmla="*/ 621 w 624"/>
                <a:gd name="T21" fmla="*/ 707 h 816"/>
                <a:gd name="T22" fmla="*/ 593 w 624"/>
                <a:gd name="T23" fmla="*/ 763 h 816"/>
                <a:gd name="T24" fmla="*/ 545 w 624"/>
                <a:gd name="T25" fmla="*/ 801 h 816"/>
                <a:gd name="T26" fmla="*/ 484 w 624"/>
                <a:gd name="T27" fmla="*/ 816 h 816"/>
                <a:gd name="T28" fmla="*/ 6 w 624"/>
                <a:gd name="T29" fmla="*/ 816 h 816"/>
                <a:gd name="T30" fmla="*/ 2 w 624"/>
                <a:gd name="T31" fmla="*/ 604 h 816"/>
                <a:gd name="T32" fmla="*/ 0 w 624"/>
                <a:gd name="T33" fmla="*/ 597 h 816"/>
                <a:gd name="T34" fmla="*/ 4 w 624"/>
                <a:gd name="T35" fmla="*/ 585 h 816"/>
                <a:gd name="T36" fmla="*/ 11 w 624"/>
                <a:gd name="T37" fmla="*/ 579 h 816"/>
                <a:gd name="T38" fmla="*/ 19 w 624"/>
                <a:gd name="T39" fmla="*/ 578 h 816"/>
                <a:gd name="T40" fmla="*/ 29 w 624"/>
                <a:gd name="T41" fmla="*/ 580 h 816"/>
                <a:gd name="T42" fmla="*/ 44 w 624"/>
                <a:gd name="T43" fmla="*/ 587 h 816"/>
                <a:gd name="T44" fmla="*/ 71 w 624"/>
                <a:gd name="T45" fmla="*/ 597 h 816"/>
                <a:gd name="T46" fmla="*/ 97 w 624"/>
                <a:gd name="T47" fmla="*/ 602 h 816"/>
                <a:gd name="T48" fmla="*/ 141 w 624"/>
                <a:gd name="T49" fmla="*/ 589 h 816"/>
                <a:gd name="T50" fmla="*/ 173 w 624"/>
                <a:gd name="T51" fmla="*/ 555 h 816"/>
                <a:gd name="T52" fmla="*/ 186 w 624"/>
                <a:gd name="T53" fmla="*/ 508 h 816"/>
                <a:gd name="T54" fmla="*/ 173 w 624"/>
                <a:gd name="T55" fmla="*/ 462 h 816"/>
                <a:gd name="T56" fmla="*/ 141 w 624"/>
                <a:gd name="T57" fmla="*/ 428 h 816"/>
                <a:gd name="T58" fmla="*/ 97 w 624"/>
                <a:gd name="T59" fmla="*/ 415 h 816"/>
                <a:gd name="T60" fmla="*/ 71 w 624"/>
                <a:gd name="T61" fmla="*/ 420 h 816"/>
                <a:gd name="T62" fmla="*/ 44 w 624"/>
                <a:gd name="T63" fmla="*/ 431 h 816"/>
                <a:gd name="T64" fmla="*/ 29 w 624"/>
                <a:gd name="T65" fmla="*/ 437 h 816"/>
                <a:gd name="T66" fmla="*/ 23 w 624"/>
                <a:gd name="T67" fmla="*/ 440 h 816"/>
                <a:gd name="T68" fmla="*/ 15 w 624"/>
                <a:gd name="T69" fmla="*/ 440 h 816"/>
                <a:gd name="T70" fmla="*/ 7 w 624"/>
                <a:gd name="T71" fmla="*/ 436 h 816"/>
                <a:gd name="T72" fmla="*/ 3 w 624"/>
                <a:gd name="T73" fmla="*/ 427 h 816"/>
                <a:gd name="T74" fmla="*/ 2 w 624"/>
                <a:gd name="T75" fmla="*/ 419 h 816"/>
                <a:gd name="T76" fmla="*/ 2 w 624"/>
                <a:gd name="T77" fmla="*/ 224 h 816"/>
                <a:gd name="T78" fmla="*/ 223 w 624"/>
                <a:gd name="T79" fmla="*/ 181 h 816"/>
                <a:gd name="T80" fmla="*/ 230 w 624"/>
                <a:gd name="T81" fmla="*/ 181 h 816"/>
                <a:gd name="T82" fmla="*/ 261 w 624"/>
                <a:gd name="T83" fmla="*/ 168 h 816"/>
                <a:gd name="T84" fmla="*/ 273 w 624"/>
                <a:gd name="T85" fmla="*/ 140 h 816"/>
                <a:gd name="T86" fmla="*/ 268 w 624"/>
                <a:gd name="T87" fmla="*/ 118 h 816"/>
                <a:gd name="T88" fmla="*/ 256 w 624"/>
                <a:gd name="T89" fmla="*/ 88 h 816"/>
                <a:gd name="T90" fmla="*/ 248 w 624"/>
                <a:gd name="T91" fmla="*/ 60 h 816"/>
                <a:gd name="T92" fmla="*/ 262 w 624"/>
                <a:gd name="T93" fmla="*/ 25 h 816"/>
                <a:gd name="T94" fmla="*/ 296 w 624"/>
                <a:gd name="T95" fmla="*/ 3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4" h="816">
                  <a:moveTo>
                    <a:pt x="317" y="0"/>
                  </a:moveTo>
                  <a:lnTo>
                    <a:pt x="340" y="3"/>
                  </a:lnTo>
                  <a:lnTo>
                    <a:pt x="359" y="12"/>
                  </a:lnTo>
                  <a:lnTo>
                    <a:pt x="374" y="25"/>
                  </a:lnTo>
                  <a:lnTo>
                    <a:pt x="384" y="41"/>
                  </a:lnTo>
                  <a:lnTo>
                    <a:pt x="387" y="60"/>
                  </a:lnTo>
                  <a:lnTo>
                    <a:pt x="385" y="74"/>
                  </a:lnTo>
                  <a:lnTo>
                    <a:pt x="380" y="88"/>
                  </a:lnTo>
                  <a:lnTo>
                    <a:pt x="374" y="104"/>
                  </a:lnTo>
                  <a:lnTo>
                    <a:pt x="368" y="118"/>
                  </a:lnTo>
                  <a:lnTo>
                    <a:pt x="364" y="129"/>
                  </a:lnTo>
                  <a:lnTo>
                    <a:pt x="363" y="140"/>
                  </a:lnTo>
                  <a:lnTo>
                    <a:pt x="363" y="146"/>
                  </a:lnTo>
                  <a:lnTo>
                    <a:pt x="364" y="152"/>
                  </a:lnTo>
                  <a:lnTo>
                    <a:pt x="367" y="159"/>
                  </a:lnTo>
                  <a:lnTo>
                    <a:pt x="375" y="168"/>
                  </a:lnTo>
                  <a:lnTo>
                    <a:pt x="387" y="176"/>
                  </a:lnTo>
                  <a:lnTo>
                    <a:pt x="398" y="180"/>
                  </a:lnTo>
                  <a:lnTo>
                    <a:pt x="412" y="181"/>
                  </a:lnTo>
                  <a:lnTo>
                    <a:pt x="624" y="181"/>
                  </a:lnTo>
                  <a:lnTo>
                    <a:pt x="624" y="676"/>
                  </a:lnTo>
                  <a:lnTo>
                    <a:pt x="621" y="707"/>
                  </a:lnTo>
                  <a:lnTo>
                    <a:pt x="610" y="737"/>
                  </a:lnTo>
                  <a:lnTo>
                    <a:pt x="593" y="763"/>
                  </a:lnTo>
                  <a:lnTo>
                    <a:pt x="571" y="786"/>
                  </a:lnTo>
                  <a:lnTo>
                    <a:pt x="545" y="801"/>
                  </a:lnTo>
                  <a:lnTo>
                    <a:pt x="516" y="812"/>
                  </a:lnTo>
                  <a:lnTo>
                    <a:pt x="484" y="816"/>
                  </a:lnTo>
                  <a:lnTo>
                    <a:pt x="23" y="816"/>
                  </a:lnTo>
                  <a:lnTo>
                    <a:pt x="6" y="816"/>
                  </a:lnTo>
                  <a:lnTo>
                    <a:pt x="2" y="816"/>
                  </a:lnTo>
                  <a:lnTo>
                    <a:pt x="2" y="604"/>
                  </a:lnTo>
                  <a:lnTo>
                    <a:pt x="2" y="598"/>
                  </a:lnTo>
                  <a:lnTo>
                    <a:pt x="0" y="597"/>
                  </a:lnTo>
                  <a:lnTo>
                    <a:pt x="2" y="592"/>
                  </a:lnTo>
                  <a:lnTo>
                    <a:pt x="4" y="585"/>
                  </a:lnTo>
                  <a:lnTo>
                    <a:pt x="7" y="581"/>
                  </a:lnTo>
                  <a:lnTo>
                    <a:pt x="11" y="579"/>
                  </a:lnTo>
                  <a:lnTo>
                    <a:pt x="15" y="578"/>
                  </a:lnTo>
                  <a:lnTo>
                    <a:pt x="19" y="578"/>
                  </a:lnTo>
                  <a:lnTo>
                    <a:pt x="24" y="578"/>
                  </a:lnTo>
                  <a:lnTo>
                    <a:pt x="29" y="580"/>
                  </a:lnTo>
                  <a:lnTo>
                    <a:pt x="34" y="583"/>
                  </a:lnTo>
                  <a:lnTo>
                    <a:pt x="44" y="587"/>
                  </a:lnTo>
                  <a:lnTo>
                    <a:pt x="57" y="592"/>
                  </a:lnTo>
                  <a:lnTo>
                    <a:pt x="71" y="597"/>
                  </a:lnTo>
                  <a:lnTo>
                    <a:pt x="84" y="600"/>
                  </a:lnTo>
                  <a:lnTo>
                    <a:pt x="97" y="602"/>
                  </a:lnTo>
                  <a:lnTo>
                    <a:pt x="120" y="598"/>
                  </a:lnTo>
                  <a:lnTo>
                    <a:pt x="141" y="589"/>
                  </a:lnTo>
                  <a:lnTo>
                    <a:pt x="159" y="575"/>
                  </a:lnTo>
                  <a:lnTo>
                    <a:pt x="173" y="555"/>
                  </a:lnTo>
                  <a:lnTo>
                    <a:pt x="184" y="533"/>
                  </a:lnTo>
                  <a:lnTo>
                    <a:pt x="186" y="508"/>
                  </a:lnTo>
                  <a:lnTo>
                    <a:pt x="184" y="485"/>
                  </a:lnTo>
                  <a:lnTo>
                    <a:pt x="173" y="462"/>
                  </a:lnTo>
                  <a:lnTo>
                    <a:pt x="159" y="443"/>
                  </a:lnTo>
                  <a:lnTo>
                    <a:pt x="141" y="428"/>
                  </a:lnTo>
                  <a:lnTo>
                    <a:pt x="120" y="419"/>
                  </a:lnTo>
                  <a:lnTo>
                    <a:pt x="97" y="415"/>
                  </a:lnTo>
                  <a:lnTo>
                    <a:pt x="84" y="418"/>
                  </a:lnTo>
                  <a:lnTo>
                    <a:pt x="71" y="420"/>
                  </a:lnTo>
                  <a:lnTo>
                    <a:pt x="57" y="426"/>
                  </a:lnTo>
                  <a:lnTo>
                    <a:pt x="44" y="431"/>
                  </a:lnTo>
                  <a:lnTo>
                    <a:pt x="34" y="435"/>
                  </a:lnTo>
                  <a:lnTo>
                    <a:pt x="29" y="437"/>
                  </a:lnTo>
                  <a:lnTo>
                    <a:pt x="27" y="439"/>
                  </a:lnTo>
                  <a:lnTo>
                    <a:pt x="23" y="440"/>
                  </a:lnTo>
                  <a:lnTo>
                    <a:pt x="19" y="440"/>
                  </a:lnTo>
                  <a:lnTo>
                    <a:pt x="15" y="440"/>
                  </a:lnTo>
                  <a:lnTo>
                    <a:pt x="11" y="439"/>
                  </a:lnTo>
                  <a:lnTo>
                    <a:pt x="7" y="436"/>
                  </a:lnTo>
                  <a:lnTo>
                    <a:pt x="4" y="432"/>
                  </a:lnTo>
                  <a:lnTo>
                    <a:pt x="3" y="427"/>
                  </a:lnTo>
                  <a:lnTo>
                    <a:pt x="2" y="422"/>
                  </a:lnTo>
                  <a:lnTo>
                    <a:pt x="2" y="419"/>
                  </a:lnTo>
                  <a:lnTo>
                    <a:pt x="2" y="415"/>
                  </a:lnTo>
                  <a:lnTo>
                    <a:pt x="2" y="224"/>
                  </a:lnTo>
                  <a:lnTo>
                    <a:pt x="2" y="181"/>
                  </a:lnTo>
                  <a:lnTo>
                    <a:pt x="223" y="181"/>
                  </a:lnTo>
                  <a:lnTo>
                    <a:pt x="228" y="181"/>
                  </a:lnTo>
                  <a:lnTo>
                    <a:pt x="230" y="181"/>
                  </a:lnTo>
                  <a:lnTo>
                    <a:pt x="247" y="177"/>
                  </a:lnTo>
                  <a:lnTo>
                    <a:pt x="261" y="168"/>
                  </a:lnTo>
                  <a:lnTo>
                    <a:pt x="270" y="155"/>
                  </a:lnTo>
                  <a:lnTo>
                    <a:pt x="273" y="140"/>
                  </a:lnTo>
                  <a:lnTo>
                    <a:pt x="271" y="129"/>
                  </a:lnTo>
                  <a:lnTo>
                    <a:pt x="268" y="118"/>
                  </a:lnTo>
                  <a:lnTo>
                    <a:pt x="261" y="104"/>
                  </a:lnTo>
                  <a:lnTo>
                    <a:pt x="256" y="88"/>
                  </a:lnTo>
                  <a:lnTo>
                    <a:pt x="250" y="74"/>
                  </a:lnTo>
                  <a:lnTo>
                    <a:pt x="248" y="60"/>
                  </a:lnTo>
                  <a:lnTo>
                    <a:pt x="252" y="41"/>
                  </a:lnTo>
                  <a:lnTo>
                    <a:pt x="262" y="25"/>
                  </a:lnTo>
                  <a:lnTo>
                    <a:pt x="277" y="12"/>
                  </a:lnTo>
                  <a:lnTo>
                    <a:pt x="296" y="3"/>
                  </a:lnTo>
                  <a:lnTo>
                    <a:pt x="317" y="0"/>
                  </a:lnTo>
                  <a:close/>
                </a:path>
              </a:pathLst>
            </a:custGeom>
            <a:solidFill>
              <a:srgbClr val="324D5E"/>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73339"/>
                </a:solidFill>
                <a:effectLst/>
                <a:uLnTx/>
                <a:uFillTx/>
                <a:latin typeface="Calibri" panose="020F0502020204030204"/>
              </a:endParaRPr>
            </a:p>
          </p:txBody>
        </p:sp>
        <p:sp>
          <p:nvSpPr>
            <p:cNvPr id="140" name="Freeform 2230">
              <a:extLst>
                <a:ext uri="{FF2B5EF4-FFF2-40B4-BE49-F238E27FC236}">
                  <a16:creationId xmlns:a16="http://schemas.microsoft.com/office/drawing/2014/main" id="{F89E5B90-583F-4976-B4D7-E9E0F90E98D1}"/>
                </a:ext>
              </a:extLst>
            </p:cNvPr>
            <p:cNvSpPr>
              <a:spLocks/>
            </p:cNvSpPr>
            <p:nvPr/>
          </p:nvSpPr>
          <p:spPr bwMode="auto">
            <a:xfrm>
              <a:off x="11182058" y="2669225"/>
              <a:ext cx="993775" cy="1190625"/>
            </a:xfrm>
            <a:custGeom>
              <a:avLst/>
              <a:gdLst>
                <a:gd name="T0" fmla="*/ 560 w 626"/>
                <a:gd name="T1" fmla="*/ 350 h 750"/>
                <a:gd name="T2" fmla="*/ 601 w 626"/>
                <a:gd name="T3" fmla="*/ 389 h 750"/>
                <a:gd name="T4" fmla="*/ 623 w 626"/>
                <a:gd name="T5" fmla="*/ 440 h 750"/>
                <a:gd name="T6" fmla="*/ 626 w 626"/>
                <a:gd name="T7" fmla="*/ 559 h 750"/>
                <a:gd name="T8" fmla="*/ 410 w 626"/>
                <a:gd name="T9" fmla="*/ 561 h 750"/>
                <a:gd name="T10" fmla="*/ 394 w 626"/>
                <a:gd name="T11" fmla="*/ 563 h 750"/>
                <a:gd name="T12" fmla="*/ 382 w 626"/>
                <a:gd name="T13" fmla="*/ 570 h 750"/>
                <a:gd name="T14" fmla="*/ 374 w 626"/>
                <a:gd name="T15" fmla="*/ 578 h 750"/>
                <a:gd name="T16" fmla="*/ 366 w 626"/>
                <a:gd name="T17" fmla="*/ 601 h 750"/>
                <a:gd name="T18" fmla="*/ 372 w 626"/>
                <a:gd name="T19" fmla="*/ 623 h 750"/>
                <a:gd name="T20" fmla="*/ 385 w 626"/>
                <a:gd name="T21" fmla="*/ 652 h 750"/>
                <a:gd name="T22" fmla="*/ 391 w 626"/>
                <a:gd name="T23" fmla="*/ 680 h 750"/>
                <a:gd name="T24" fmla="*/ 382 w 626"/>
                <a:gd name="T25" fmla="*/ 714 h 750"/>
                <a:gd name="T26" fmla="*/ 357 w 626"/>
                <a:gd name="T27" fmla="*/ 740 h 750"/>
                <a:gd name="T28" fmla="*/ 322 w 626"/>
                <a:gd name="T29" fmla="*/ 750 h 750"/>
                <a:gd name="T30" fmla="*/ 287 w 626"/>
                <a:gd name="T31" fmla="*/ 740 h 750"/>
                <a:gd name="T32" fmla="*/ 262 w 626"/>
                <a:gd name="T33" fmla="*/ 714 h 750"/>
                <a:gd name="T34" fmla="*/ 252 w 626"/>
                <a:gd name="T35" fmla="*/ 680 h 750"/>
                <a:gd name="T36" fmla="*/ 259 w 626"/>
                <a:gd name="T37" fmla="*/ 652 h 750"/>
                <a:gd name="T38" fmla="*/ 272 w 626"/>
                <a:gd name="T39" fmla="*/ 623 h 750"/>
                <a:gd name="T40" fmla="*/ 277 w 626"/>
                <a:gd name="T41" fmla="*/ 601 h 750"/>
                <a:gd name="T42" fmla="*/ 266 w 626"/>
                <a:gd name="T43" fmla="*/ 578 h 750"/>
                <a:gd name="T44" fmla="*/ 238 w 626"/>
                <a:gd name="T45" fmla="*/ 563 h 750"/>
                <a:gd name="T46" fmla="*/ 233 w 626"/>
                <a:gd name="T47" fmla="*/ 561 h 750"/>
                <a:gd name="T48" fmla="*/ 228 w 626"/>
                <a:gd name="T49" fmla="*/ 559 h 750"/>
                <a:gd name="T50" fmla="*/ 0 w 626"/>
                <a:gd name="T51" fmla="*/ 528 h 750"/>
                <a:gd name="T52" fmla="*/ 0 w 626"/>
                <a:gd name="T53" fmla="*/ 325 h 750"/>
                <a:gd name="T54" fmla="*/ 0 w 626"/>
                <a:gd name="T55" fmla="*/ 320 h 750"/>
                <a:gd name="T56" fmla="*/ 4 w 626"/>
                <a:gd name="T57" fmla="*/ 308 h 750"/>
                <a:gd name="T58" fmla="*/ 10 w 626"/>
                <a:gd name="T59" fmla="*/ 301 h 750"/>
                <a:gd name="T60" fmla="*/ 18 w 626"/>
                <a:gd name="T61" fmla="*/ 300 h 750"/>
                <a:gd name="T62" fmla="*/ 26 w 626"/>
                <a:gd name="T63" fmla="*/ 301 h 750"/>
                <a:gd name="T64" fmla="*/ 34 w 626"/>
                <a:gd name="T65" fmla="*/ 305 h 750"/>
                <a:gd name="T66" fmla="*/ 56 w 626"/>
                <a:gd name="T67" fmla="*/ 314 h 750"/>
                <a:gd name="T68" fmla="*/ 84 w 626"/>
                <a:gd name="T69" fmla="*/ 324 h 750"/>
                <a:gd name="T70" fmla="*/ 119 w 626"/>
                <a:gd name="T71" fmla="*/ 321 h 750"/>
                <a:gd name="T72" fmla="*/ 156 w 626"/>
                <a:gd name="T73" fmla="*/ 297 h 750"/>
                <a:gd name="T74" fmla="*/ 178 w 626"/>
                <a:gd name="T75" fmla="*/ 257 h 750"/>
                <a:gd name="T76" fmla="*/ 178 w 626"/>
                <a:gd name="T77" fmla="*/ 207 h 750"/>
                <a:gd name="T78" fmla="*/ 156 w 626"/>
                <a:gd name="T79" fmla="*/ 166 h 750"/>
                <a:gd name="T80" fmla="*/ 119 w 626"/>
                <a:gd name="T81" fmla="*/ 142 h 750"/>
                <a:gd name="T82" fmla="*/ 84 w 626"/>
                <a:gd name="T83" fmla="*/ 140 h 750"/>
                <a:gd name="T84" fmla="*/ 56 w 626"/>
                <a:gd name="T85" fmla="*/ 148 h 750"/>
                <a:gd name="T86" fmla="*/ 34 w 626"/>
                <a:gd name="T87" fmla="*/ 157 h 750"/>
                <a:gd name="T88" fmla="*/ 23 w 626"/>
                <a:gd name="T89" fmla="*/ 163 h 750"/>
                <a:gd name="T90" fmla="*/ 14 w 626"/>
                <a:gd name="T91" fmla="*/ 163 h 750"/>
                <a:gd name="T92" fmla="*/ 6 w 626"/>
                <a:gd name="T93" fmla="*/ 159 h 750"/>
                <a:gd name="T94" fmla="*/ 1 w 626"/>
                <a:gd name="T95" fmla="*/ 149 h 750"/>
                <a:gd name="T96" fmla="*/ 0 w 626"/>
                <a:gd name="T97" fmla="*/ 142 h 750"/>
                <a:gd name="T98" fmla="*/ 0 w 626"/>
                <a:gd name="T99" fmla="*/ 0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26" h="750">
                  <a:moveTo>
                    <a:pt x="0" y="0"/>
                  </a:moveTo>
                  <a:lnTo>
                    <a:pt x="560" y="350"/>
                  </a:lnTo>
                  <a:lnTo>
                    <a:pt x="582" y="368"/>
                  </a:lnTo>
                  <a:lnTo>
                    <a:pt x="601" y="389"/>
                  </a:lnTo>
                  <a:lnTo>
                    <a:pt x="615" y="414"/>
                  </a:lnTo>
                  <a:lnTo>
                    <a:pt x="623" y="440"/>
                  </a:lnTo>
                  <a:lnTo>
                    <a:pt x="626" y="469"/>
                  </a:lnTo>
                  <a:lnTo>
                    <a:pt x="626" y="559"/>
                  </a:lnTo>
                  <a:lnTo>
                    <a:pt x="417" y="559"/>
                  </a:lnTo>
                  <a:lnTo>
                    <a:pt x="410" y="561"/>
                  </a:lnTo>
                  <a:lnTo>
                    <a:pt x="402" y="562"/>
                  </a:lnTo>
                  <a:lnTo>
                    <a:pt x="394" y="563"/>
                  </a:lnTo>
                  <a:lnTo>
                    <a:pt x="387" y="566"/>
                  </a:lnTo>
                  <a:lnTo>
                    <a:pt x="382" y="570"/>
                  </a:lnTo>
                  <a:lnTo>
                    <a:pt x="378" y="574"/>
                  </a:lnTo>
                  <a:lnTo>
                    <a:pt x="374" y="578"/>
                  </a:lnTo>
                  <a:lnTo>
                    <a:pt x="369" y="589"/>
                  </a:lnTo>
                  <a:lnTo>
                    <a:pt x="366" y="601"/>
                  </a:lnTo>
                  <a:lnTo>
                    <a:pt x="368" y="612"/>
                  </a:lnTo>
                  <a:lnTo>
                    <a:pt x="372" y="623"/>
                  </a:lnTo>
                  <a:lnTo>
                    <a:pt x="378" y="636"/>
                  </a:lnTo>
                  <a:lnTo>
                    <a:pt x="385" y="652"/>
                  </a:lnTo>
                  <a:lnTo>
                    <a:pt x="390" y="668"/>
                  </a:lnTo>
                  <a:lnTo>
                    <a:pt x="391" y="680"/>
                  </a:lnTo>
                  <a:lnTo>
                    <a:pt x="389" y="697"/>
                  </a:lnTo>
                  <a:lnTo>
                    <a:pt x="382" y="714"/>
                  </a:lnTo>
                  <a:lnTo>
                    <a:pt x="372" y="728"/>
                  </a:lnTo>
                  <a:lnTo>
                    <a:pt x="357" y="740"/>
                  </a:lnTo>
                  <a:lnTo>
                    <a:pt x="340" y="748"/>
                  </a:lnTo>
                  <a:lnTo>
                    <a:pt x="322" y="750"/>
                  </a:lnTo>
                  <a:lnTo>
                    <a:pt x="304" y="748"/>
                  </a:lnTo>
                  <a:lnTo>
                    <a:pt x="287" y="740"/>
                  </a:lnTo>
                  <a:lnTo>
                    <a:pt x="273" y="728"/>
                  </a:lnTo>
                  <a:lnTo>
                    <a:pt x="262" y="714"/>
                  </a:lnTo>
                  <a:lnTo>
                    <a:pt x="255" y="697"/>
                  </a:lnTo>
                  <a:lnTo>
                    <a:pt x="252" y="680"/>
                  </a:lnTo>
                  <a:lnTo>
                    <a:pt x="255" y="668"/>
                  </a:lnTo>
                  <a:lnTo>
                    <a:pt x="259" y="652"/>
                  </a:lnTo>
                  <a:lnTo>
                    <a:pt x="266" y="636"/>
                  </a:lnTo>
                  <a:lnTo>
                    <a:pt x="272" y="623"/>
                  </a:lnTo>
                  <a:lnTo>
                    <a:pt x="276" y="612"/>
                  </a:lnTo>
                  <a:lnTo>
                    <a:pt x="277" y="601"/>
                  </a:lnTo>
                  <a:lnTo>
                    <a:pt x="275" y="588"/>
                  </a:lnTo>
                  <a:lnTo>
                    <a:pt x="266" y="578"/>
                  </a:lnTo>
                  <a:lnTo>
                    <a:pt x="254" y="568"/>
                  </a:lnTo>
                  <a:lnTo>
                    <a:pt x="238" y="563"/>
                  </a:lnTo>
                  <a:lnTo>
                    <a:pt x="222" y="561"/>
                  </a:lnTo>
                  <a:lnTo>
                    <a:pt x="233" y="561"/>
                  </a:lnTo>
                  <a:lnTo>
                    <a:pt x="233" y="561"/>
                  </a:lnTo>
                  <a:lnTo>
                    <a:pt x="228" y="559"/>
                  </a:lnTo>
                  <a:lnTo>
                    <a:pt x="0" y="559"/>
                  </a:lnTo>
                  <a:lnTo>
                    <a:pt x="0" y="528"/>
                  </a:lnTo>
                  <a:lnTo>
                    <a:pt x="0" y="516"/>
                  </a:lnTo>
                  <a:lnTo>
                    <a:pt x="0" y="325"/>
                  </a:lnTo>
                  <a:lnTo>
                    <a:pt x="0" y="321"/>
                  </a:lnTo>
                  <a:lnTo>
                    <a:pt x="0" y="320"/>
                  </a:lnTo>
                  <a:lnTo>
                    <a:pt x="1" y="313"/>
                  </a:lnTo>
                  <a:lnTo>
                    <a:pt x="4" y="308"/>
                  </a:lnTo>
                  <a:lnTo>
                    <a:pt x="6" y="304"/>
                  </a:lnTo>
                  <a:lnTo>
                    <a:pt x="10" y="301"/>
                  </a:lnTo>
                  <a:lnTo>
                    <a:pt x="14" y="300"/>
                  </a:lnTo>
                  <a:lnTo>
                    <a:pt x="18" y="300"/>
                  </a:lnTo>
                  <a:lnTo>
                    <a:pt x="22" y="300"/>
                  </a:lnTo>
                  <a:lnTo>
                    <a:pt x="26" y="301"/>
                  </a:lnTo>
                  <a:lnTo>
                    <a:pt x="29" y="303"/>
                  </a:lnTo>
                  <a:lnTo>
                    <a:pt x="34" y="305"/>
                  </a:lnTo>
                  <a:lnTo>
                    <a:pt x="43" y="309"/>
                  </a:lnTo>
                  <a:lnTo>
                    <a:pt x="56" y="314"/>
                  </a:lnTo>
                  <a:lnTo>
                    <a:pt x="69" y="320"/>
                  </a:lnTo>
                  <a:lnTo>
                    <a:pt x="84" y="324"/>
                  </a:lnTo>
                  <a:lnTo>
                    <a:pt x="97" y="325"/>
                  </a:lnTo>
                  <a:lnTo>
                    <a:pt x="119" y="321"/>
                  </a:lnTo>
                  <a:lnTo>
                    <a:pt x="139" y="312"/>
                  </a:lnTo>
                  <a:lnTo>
                    <a:pt x="156" y="297"/>
                  </a:lnTo>
                  <a:lnTo>
                    <a:pt x="169" y="279"/>
                  </a:lnTo>
                  <a:lnTo>
                    <a:pt x="178" y="257"/>
                  </a:lnTo>
                  <a:lnTo>
                    <a:pt x="180" y="232"/>
                  </a:lnTo>
                  <a:lnTo>
                    <a:pt x="178" y="207"/>
                  </a:lnTo>
                  <a:lnTo>
                    <a:pt x="169" y="185"/>
                  </a:lnTo>
                  <a:lnTo>
                    <a:pt x="156" y="166"/>
                  </a:lnTo>
                  <a:lnTo>
                    <a:pt x="139" y="151"/>
                  </a:lnTo>
                  <a:lnTo>
                    <a:pt x="119" y="142"/>
                  </a:lnTo>
                  <a:lnTo>
                    <a:pt x="97" y="139"/>
                  </a:lnTo>
                  <a:lnTo>
                    <a:pt x="84" y="140"/>
                  </a:lnTo>
                  <a:lnTo>
                    <a:pt x="69" y="144"/>
                  </a:lnTo>
                  <a:lnTo>
                    <a:pt x="56" y="148"/>
                  </a:lnTo>
                  <a:lnTo>
                    <a:pt x="43" y="153"/>
                  </a:lnTo>
                  <a:lnTo>
                    <a:pt x="34" y="157"/>
                  </a:lnTo>
                  <a:lnTo>
                    <a:pt x="29" y="160"/>
                  </a:lnTo>
                  <a:lnTo>
                    <a:pt x="23" y="163"/>
                  </a:lnTo>
                  <a:lnTo>
                    <a:pt x="18" y="163"/>
                  </a:lnTo>
                  <a:lnTo>
                    <a:pt x="14" y="163"/>
                  </a:lnTo>
                  <a:lnTo>
                    <a:pt x="10" y="161"/>
                  </a:lnTo>
                  <a:lnTo>
                    <a:pt x="6" y="159"/>
                  </a:lnTo>
                  <a:lnTo>
                    <a:pt x="4" y="155"/>
                  </a:lnTo>
                  <a:lnTo>
                    <a:pt x="1" y="149"/>
                  </a:lnTo>
                  <a:lnTo>
                    <a:pt x="0" y="143"/>
                  </a:lnTo>
                  <a:lnTo>
                    <a:pt x="0" y="142"/>
                  </a:lnTo>
                  <a:lnTo>
                    <a:pt x="0" y="136"/>
                  </a:lnTo>
                  <a:lnTo>
                    <a:pt x="0" y="0"/>
                  </a:lnTo>
                  <a:close/>
                </a:path>
              </a:pathLst>
            </a:custGeom>
            <a:solidFill>
              <a:srgbClr val="0095CD"/>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73339"/>
                </a:solidFill>
                <a:effectLst/>
                <a:uLnTx/>
                <a:uFillTx/>
                <a:latin typeface="Calibri" panose="020F0502020204030204"/>
              </a:endParaRPr>
            </a:p>
          </p:txBody>
        </p:sp>
        <p:sp>
          <p:nvSpPr>
            <p:cNvPr id="143" name="Freeform 2232">
              <a:extLst>
                <a:ext uri="{FF2B5EF4-FFF2-40B4-BE49-F238E27FC236}">
                  <a16:creationId xmlns:a16="http://schemas.microsoft.com/office/drawing/2014/main" id="{AE567EE2-2603-4427-9207-53CF83756F27}"/>
                </a:ext>
              </a:extLst>
            </p:cNvPr>
            <p:cNvSpPr>
              <a:spLocks/>
            </p:cNvSpPr>
            <p:nvPr/>
          </p:nvSpPr>
          <p:spPr bwMode="auto">
            <a:xfrm>
              <a:off x="9810458" y="2364425"/>
              <a:ext cx="1628775" cy="1190625"/>
            </a:xfrm>
            <a:custGeom>
              <a:avLst/>
              <a:gdLst>
                <a:gd name="T0" fmla="*/ 589 w 1026"/>
                <a:gd name="T1" fmla="*/ 21 h 750"/>
                <a:gd name="T2" fmla="*/ 842 w 1026"/>
                <a:gd name="T3" fmla="*/ 331 h 750"/>
                <a:gd name="T4" fmla="*/ 846 w 1026"/>
                <a:gd name="T5" fmla="*/ 349 h 750"/>
                <a:gd name="T6" fmla="*/ 876 w 1026"/>
                <a:gd name="T7" fmla="*/ 375 h 750"/>
                <a:gd name="T8" fmla="*/ 912 w 1026"/>
                <a:gd name="T9" fmla="*/ 366 h 750"/>
                <a:gd name="T10" fmla="*/ 952 w 1026"/>
                <a:gd name="T11" fmla="*/ 352 h 750"/>
                <a:gd name="T12" fmla="*/ 1000 w 1026"/>
                <a:gd name="T13" fmla="*/ 365 h 750"/>
                <a:gd name="T14" fmla="*/ 1026 w 1026"/>
                <a:gd name="T15" fmla="*/ 423 h 750"/>
                <a:gd name="T16" fmla="*/ 1000 w 1026"/>
                <a:gd name="T17" fmla="*/ 482 h 750"/>
                <a:gd name="T18" fmla="*/ 952 w 1026"/>
                <a:gd name="T19" fmla="*/ 493 h 750"/>
                <a:gd name="T20" fmla="*/ 912 w 1026"/>
                <a:gd name="T21" fmla="*/ 480 h 750"/>
                <a:gd name="T22" fmla="*/ 876 w 1026"/>
                <a:gd name="T23" fmla="*/ 471 h 750"/>
                <a:gd name="T24" fmla="*/ 844 w 1026"/>
                <a:gd name="T25" fmla="*/ 497 h 750"/>
                <a:gd name="T26" fmla="*/ 842 w 1026"/>
                <a:gd name="T27" fmla="*/ 749 h 750"/>
                <a:gd name="T28" fmla="*/ 806 w 1026"/>
                <a:gd name="T29" fmla="*/ 749 h 750"/>
                <a:gd name="T30" fmla="*/ 692 w 1026"/>
                <a:gd name="T31" fmla="*/ 749 h 750"/>
                <a:gd name="T32" fmla="*/ 644 w 1026"/>
                <a:gd name="T33" fmla="*/ 750 h 750"/>
                <a:gd name="T34" fmla="*/ 618 w 1026"/>
                <a:gd name="T35" fmla="*/ 750 h 750"/>
                <a:gd name="T36" fmla="*/ 593 w 1026"/>
                <a:gd name="T37" fmla="*/ 730 h 750"/>
                <a:gd name="T38" fmla="*/ 598 w 1026"/>
                <a:gd name="T39" fmla="*/ 712 h 750"/>
                <a:gd name="T40" fmla="*/ 612 w 1026"/>
                <a:gd name="T41" fmla="*/ 677 h 750"/>
                <a:gd name="T42" fmla="*/ 615 w 1026"/>
                <a:gd name="T43" fmla="*/ 627 h 750"/>
                <a:gd name="T44" fmla="*/ 572 w 1026"/>
                <a:gd name="T45" fmla="*/ 576 h 750"/>
                <a:gd name="T46" fmla="*/ 500 w 1026"/>
                <a:gd name="T47" fmla="*/ 568 h 750"/>
                <a:gd name="T48" fmla="*/ 444 w 1026"/>
                <a:gd name="T49" fmla="*/ 607 h 750"/>
                <a:gd name="T50" fmla="*/ 433 w 1026"/>
                <a:gd name="T51" fmla="*/ 662 h 750"/>
                <a:gd name="T52" fmla="*/ 446 w 1026"/>
                <a:gd name="T53" fmla="*/ 703 h 750"/>
                <a:gd name="T54" fmla="*/ 455 w 1026"/>
                <a:gd name="T55" fmla="*/ 724 h 750"/>
                <a:gd name="T56" fmla="*/ 445 w 1026"/>
                <a:gd name="T57" fmla="*/ 746 h 750"/>
                <a:gd name="T58" fmla="*/ 216 w 1026"/>
                <a:gd name="T59" fmla="*/ 749 h 750"/>
                <a:gd name="T60" fmla="*/ 184 w 1026"/>
                <a:gd name="T61" fmla="*/ 509 h 750"/>
                <a:gd name="T62" fmla="*/ 163 w 1026"/>
                <a:gd name="T63" fmla="*/ 470 h 750"/>
                <a:gd name="T64" fmla="*/ 123 w 1026"/>
                <a:gd name="T65" fmla="*/ 471 h 750"/>
                <a:gd name="T66" fmla="*/ 88 w 1026"/>
                <a:gd name="T67" fmla="*/ 485 h 750"/>
                <a:gd name="T68" fmla="*/ 44 w 1026"/>
                <a:gd name="T69" fmla="*/ 487 h 750"/>
                <a:gd name="T70" fmla="*/ 4 w 1026"/>
                <a:gd name="T71" fmla="*/ 441 h 750"/>
                <a:gd name="T72" fmla="*/ 13 w 1026"/>
                <a:gd name="T73" fmla="*/ 375 h 750"/>
                <a:gd name="T74" fmla="*/ 64 w 1026"/>
                <a:gd name="T75" fmla="*/ 345 h 750"/>
                <a:gd name="T76" fmla="*/ 102 w 1026"/>
                <a:gd name="T77" fmla="*/ 356 h 750"/>
                <a:gd name="T78" fmla="*/ 137 w 1026"/>
                <a:gd name="T79" fmla="*/ 370 h 750"/>
                <a:gd name="T80" fmla="*/ 174 w 1026"/>
                <a:gd name="T81" fmla="*/ 357 h 750"/>
                <a:gd name="T82" fmla="*/ 184 w 1026"/>
                <a:gd name="T83" fmla="*/ 328 h 750"/>
                <a:gd name="T84" fmla="*/ 184 w 1026"/>
                <a:gd name="T85" fmla="*/ 179 h 750"/>
                <a:gd name="T86" fmla="*/ 499 w 1026"/>
                <a:gd name="T87" fmla="*/ 0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26" h="750">
                  <a:moveTo>
                    <a:pt x="530" y="0"/>
                  </a:moveTo>
                  <a:lnTo>
                    <a:pt x="560" y="6"/>
                  </a:lnTo>
                  <a:lnTo>
                    <a:pt x="589" y="21"/>
                  </a:lnTo>
                  <a:lnTo>
                    <a:pt x="842" y="178"/>
                  </a:lnTo>
                  <a:lnTo>
                    <a:pt x="842" y="327"/>
                  </a:lnTo>
                  <a:lnTo>
                    <a:pt x="842" y="331"/>
                  </a:lnTo>
                  <a:lnTo>
                    <a:pt x="842" y="334"/>
                  </a:lnTo>
                  <a:lnTo>
                    <a:pt x="842" y="334"/>
                  </a:lnTo>
                  <a:lnTo>
                    <a:pt x="846" y="349"/>
                  </a:lnTo>
                  <a:lnTo>
                    <a:pt x="852" y="362"/>
                  </a:lnTo>
                  <a:lnTo>
                    <a:pt x="863" y="372"/>
                  </a:lnTo>
                  <a:lnTo>
                    <a:pt x="876" y="375"/>
                  </a:lnTo>
                  <a:lnTo>
                    <a:pt x="889" y="375"/>
                  </a:lnTo>
                  <a:lnTo>
                    <a:pt x="903" y="370"/>
                  </a:lnTo>
                  <a:lnTo>
                    <a:pt x="912" y="366"/>
                  </a:lnTo>
                  <a:lnTo>
                    <a:pt x="924" y="361"/>
                  </a:lnTo>
                  <a:lnTo>
                    <a:pt x="938" y="356"/>
                  </a:lnTo>
                  <a:lnTo>
                    <a:pt x="952" y="352"/>
                  </a:lnTo>
                  <a:lnTo>
                    <a:pt x="962" y="351"/>
                  </a:lnTo>
                  <a:lnTo>
                    <a:pt x="983" y="355"/>
                  </a:lnTo>
                  <a:lnTo>
                    <a:pt x="1000" y="365"/>
                  </a:lnTo>
                  <a:lnTo>
                    <a:pt x="1013" y="381"/>
                  </a:lnTo>
                  <a:lnTo>
                    <a:pt x="1022" y="400"/>
                  </a:lnTo>
                  <a:lnTo>
                    <a:pt x="1026" y="423"/>
                  </a:lnTo>
                  <a:lnTo>
                    <a:pt x="1022" y="446"/>
                  </a:lnTo>
                  <a:lnTo>
                    <a:pt x="1013" y="466"/>
                  </a:lnTo>
                  <a:lnTo>
                    <a:pt x="1000" y="482"/>
                  </a:lnTo>
                  <a:lnTo>
                    <a:pt x="983" y="492"/>
                  </a:lnTo>
                  <a:lnTo>
                    <a:pt x="962" y="496"/>
                  </a:lnTo>
                  <a:lnTo>
                    <a:pt x="952" y="493"/>
                  </a:lnTo>
                  <a:lnTo>
                    <a:pt x="938" y="491"/>
                  </a:lnTo>
                  <a:lnTo>
                    <a:pt x="924" y="485"/>
                  </a:lnTo>
                  <a:lnTo>
                    <a:pt x="912" y="480"/>
                  </a:lnTo>
                  <a:lnTo>
                    <a:pt x="903" y="476"/>
                  </a:lnTo>
                  <a:lnTo>
                    <a:pt x="889" y="471"/>
                  </a:lnTo>
                  <a:lnTo>
                    <a:pt x="876" y="471"/>
                  </a:lnTo>
                  <a:lnTo>
                    <a:pt x="863" y="475"/>
                  </a:lnTo>
                  <a:lnTo>
                    <a:pt x="852" y="484"/>
                  </a:lnTo>
                  <a:lnTo>
                    <a:pt x="844" y="497"/>
                  </a:lnTo>
                  <a:lnTo>
                    <a:pt x="842" y="514"/>
                  </a:lnTo>
                  <a:lnTo>
                    <a:pt x="842" y="519"/>
                  </a:lnTo>
                  <a:lnTo>
                    <a:pt x="842" y="749"/>
                  </a:lnTo>
                  <a:lnTo>
                    <a:pt x="830" y="749"/>
                  </a:lnTo>
                  <a:lnTo>
                    <a:pt x="817" y="749"/>
                  </a:lnTo>
                  <a:lnTo>
                    <a:pt x="806" y="749"/>
                  </a:lnTo>
                  <a:lnTo>
                    <a:pt x="801" y="749"/>
                  </a:lnTo>
                  <a:lnTo>
                    <a:pt x="703" y="749"/>
                  </a:lnTo>
                  <a:lnTo>
                    <a:pt x="692" y="749"/>
                  </a:lnTo>
                  <a:lnTo>
                    <a:pt x="658" y="750"/>
                  </a:lnTo>
                  <a:lnTo>
                    <a:pt x="654" y="750"/>
                  </a:lnTo>
                  <a:lnTo>
                    <a:pt x="644" y="750"/>
                  </a:lnTo>
                  <a:lnTo>
                    <a:pt x="632" y="750"/>
                  </a:lnTo>
                  <a:lnTo>
                    <a:pt x="622" y="750"/>
                  </a:lnTo>
                  <a:lnTo>
                    <a:pt x="618" y="750"/>
                  </a:lnTo>
                  <a:lnTo>
                    <a:pt x="605" y="746"/>
                  </a:lnTo>
                  <a:lnTo>
                    <a:pt x="595" y="739"/>
                  </a:lnTo>
                  <a:lnTo>
                    <a:pt x="593" y="730"/>
                  </a:lnTo>
                  <a:lnTo>
                    <a:pt x="594" y="724"/>
                  </a:lnTo>
                  <a:lnTo>
                    <a:pt x="597" y="717"/>
                  </a:lnTo>
                  <a:lnTo>
                    <a:pt x="598" y="712"/>
                  </a:lnTo>
                  <a:lnTo>
                    <a:pt x="603" y="703"/>
                  </a:lnTo>
                  <a:lnTo>
                    <a:pt x="609" y="691"/>
                  </a:lnTo>
                  <a:lnTo>
                    <a:pt x="612" y="677"/>
                  </a:lnTo>
                  <a:lnTo>
                    <a:pt x="616" y="662"/>
                  </a:lnTo>
                  <a:lnTo>
                    <a:pt x="618" y="649"/>
                  </a:lnTo>
                  <a:lnTo>
                    <a:pt x="615" y="627"/>
                  </a:lnTo>
                  <a:lnTo>
                    <a:pt x="606" y="607"/>
                  </a:lnTo>
                  <a:lnTo>
                    <a:pt x="590" y="590"/>
                  </a:lnTo>
                  <a:lnTo>
                    <a:pt x="572" y="576"/>
                  </a:lnTo>
                  <a:lnTo>
                    <a:pt x="550" y="568"/>
                  </a:lnTo>
                  <a:lnTo>
                    <a:pt x="525" y="565"/>
                  </a:lnTo>
                  <a:lnTo>
                    <a:pt x="500" y="568"/>
                  </a:lnTo>
                  <a:lnTo>
                    <a:pt x="478" y="576"/>
                  </a:lnTo>
                  <a:lnTo>
                    <a:pt x="459" y="590"/>
                  </a:lnTo>
                  <a:lnTo>
                    <a:pt x="444" y="607"/>
                  </a:lnTo>
                  <a:lnTo>
                    <a:pt x="434" y="627"/>
                  </a:lnTo>
                  <a:lnTo>
                    <a:pt x="432" y="649"/>
                  </a:lnTo>
                  <a:lnTo>
                    <a:pt x="433" y="662"/>
                  </a:lnTo>
                  <a:lnTo>
                    <a:pt x="437" y="677"/>
                  </a:lnTo>
                  <a:lnTo>
                    <a:pt x="441" y="691"/>
                  </a:lnTo>
                  <a:lnTo>
                    <a:pt x="446" y="703"/>
                  </a:lnTo>
                  <a:lnTo>
                    <a:pt x="451" y="712"/>
                  </a:lnTo>
                  <a:lnTo>
                    <a:pt x="453" y="717"/>
                  </a:lnTo>
                  <a:lnTo>
                    <a:pt x="455" y="724"/>
                  </a:lnTo>
                  <a:lnTo>
                    <a:pt x="457" y="730"/>
                  </a:lnTo>
                  <a:lnTo>
                    <a:pt x="454" y="739"/>
                  </a:lnTo>
                  <a:lnTo>
                    <a:pt x="445" y="746"/>
                  </a:lnTo>
                  <a:lnTo>
                    <a:pt x="432" y="750"/>
                  </a:lnTo>
                  <a:lnTo>
                    <a:pt x="339" y="750"/>
                  </a:lnTo>
                  <a:lnTo>
                    <a:pt x="216" y="749"/>
                  </a:lnTo>
                  <a:lnTo>
                    <a:pt x="184" y="749"/>
                  </a:lnTo>
                  <a:lnTo>
                    <a:pt x="184" y="514"/>
                  </a:lnTo>
                  <a:lnTo>
                    <a:pt x="184" y="509"/>
                  </a:lnTo>
                  <a:lnTo>
                    <a:pt x="182" y="493"/>
                  </a:lnTo>
                  <a:lnTo>
                    <a:pt x="174" y="480"/>
                  </a:lnTo>
                  <a:lnTo>
                    <a:pt x="163" y="470"/>
                  </a:lnTo>
                  <a:lnTo>
                    <a:pt x="152" y="466"/>
                  </a:lnTo>
                  <a:lnTo>
                    <a:pt x="137" y="466"/>
                  </a:lnTo>
                  <a:lnTo>
                    <a:pt x="123" y="471"/>
                  </a:lnTo>
                  <a:lnTo>
                    <a:pt x="114" y="475"/>
                  </a:lnTo>
                  <a:lnTo>
                    <a:pt x="102" y="480"/>
                  </a:lnTo>
                  <a:lnTo>
                    <a:pt x="88" y="485"/>
                  </a:lnTo>
                  <a:lnTo>
                    <a:pt x="74" y="489"/>
                  </a:lnTo>
                  <a:lnTo>
                    <a:pt x="64" y="491"/>
                  </a:lnTo>
                  <a:lnTo>
                    <a:pt x="44" y="487"/>
                  </a:lnTo>
                  <a:lnTo>
                    <a:pt x="26" y="476"/>
                  </a:lnTo>
                  <a:lnTo>
                    <a:pt x="13" y="461"/>
                  </a:lnTo>
                  <a:lnTo>
                    <a:pt x="4" y="441"/>
                  </a:lnTo>
                  <a:lnTo>
                    <a:pt x="0" y="419"/>
                  </a:lnTo>
                  <a:lnTo>
                    <a:pt x="4" y="395"/>
                  </a:lnTo>
                  <a:lnTo>
                    <a:pt x="13" y="375"/>
                  </a:lnTo>
                  <a:lnTo>
                    <a:pt x="26" y="360"/>
                  </a:lnTo>
                  <a:lnTo>
                    <a:pt x="44" y="349"/>
                  </a:lnTo>
                  <a:lnTo>
                    <a:pt x="64" y="345"/>
                  </a:lnTo>
                  <a:lnTo>
                    <a:pt x="74" y="348"/>
                  </a:lnTo>
                  <a:lnTo>
                    <a:pt x="88" y="351"/>
                  </a:lnTo>
                  <a:lnTo>
                    <a:pt x="102" y="356"/>
                  </a:lnTo>
                  <a:lnTo>
                    <a:pt x="114" y="361"/>
                  </a:lnTo>
                  <a:lnTo>
                    <a:pt x="123" y="365"/>
                  </a:lnTo>
                  <a:lnTo>
                    <a:pt x="137" y="370"/>
                  </a:lnTo>
                  <a:lnTo>
                    <a:pt x="152" y="370"/>
                  </a:lnTo>
                  <a:lnTo>
                    <a:pt x="163" y="366"/>
                  </a:lnTo>
                  <a:lnTo>
                    <a:pt x="174" y="357"/>
                  </a:lnTo>
                  <a:lnTo>
                    <a:pt x="182" y="344"/>
                  </a:lnTo>
                  <a:lnTo>
                    <a:pt x="184" y="328"/>
                  </a:lnTo>
                  <a:lnTo>
                    <a:pt x="184" y="328"/>
                  </a:lnTo>
                  <a:lnTo>
                    <a:pt x="184" y="326"/>
                  </a:lnTo>
                  <a:lnTo>
                    <a:pt x="184" y="322"/>
                  </a:lnTo>
                  <a:lnTo>
                    <a:pt x="184" y="179"/>
                  </a:lnTo>
                  <a:lnTo>
                    <a:pt x="440" y="21"/>
                  </a:lnTo>
                  <a:lnTo>
                    <a:pt x="468" y="6"/>
                  </a:lnTo>
                  <a:lnTo>
                    <a:pt x="499" y="0"/>
                  </a:lnTo>
                  <a:lnTo>
                    <a:pt x="530" y="0"/>
                  </a:lnTo>
                  <a:close/>
                </a:path>
              </a:pathLst>
            </a:custGeom>
            <a:solidFill>
              <a:srgbClr val="F17C3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73339"/>
                </a:solidFill>
                <a:effectLst/>
                <a:uLnTx/>
                <a:uFillTx/>
                <a:latin typeface="Calibri" panose="020F0502020204030204"/>
              </a:endParaRPr>
            </a:p>
          </p:txBody>
        </p:sp>
        <p:sp>
          <p:nvSpPr>
            <p:cNvPr id="146" name="Freeform 2234">
              <a:extLst>
                <a:ext uri="{FF2B5EF4-FFF2-40B4-BE49-F238E27FC236}">
                  <a16:creationId xmlns:a16="http://schemas.microsoft.com/office/drawing/2014/main" id="{0317AAEC-E8D8-478A-9A17-155B34ABB209}"/>
                </a:ext>
              </a:extLst>
            </p:cNvPr>
            <p:cNvSpPr>
              <a:spLocks/>
            </p:cNvSpPr>
            <p:nvPr/>
          </p:nvSpPr>
          <p:spPr bwMode="auto">
            <a:xfrm>
              <a:off x="9810458" y="4686938"/>
              <a:ext cx="1639888" cy="1019175"/>
            </a:xfrm>
            <a:custGeom>
              <a:avLst/>
              <a:gdLst>
                <a:gd name="T0" fmla="*/ 692 w 1033"/>
                <a:gd name="T1" fmla="*/ 0 h 642"/>
                <a:gd name="T2" fmla="*/ 847 w 1033"/>
                <a:gd name="T3" fmla="*/ 236 h 642"/>
                <a:gd name="T4" fmla="*/ 857 w 1033"/>
                <a:gd name="T5" fmla="*/ 271 h 642"/>
                <a:gd name="T6" fmla="*/ 895 w 1033"/>
                <a:gd name="T7" fmla="*/ 286 h 642"/>
                <a:gd name="T8" fmla="*/ 931 w 1033"/>
                <a:gd name="T9" fmla="*/ 271 h 642"/>
                <a:gd name="T10" fmla="*/ 969 w 1033"/>
                <a:gd name="T11" fmla="*/ 261 h 642"/>
                <a:gd name="T12" fmla="*/ 1021 w 1033"/>
                <a:gd name="T13" fmla="*/ 291 h 642"/>
                <a:gd name="T14" fmla="*/ 1030 w 1033"/>
                <a:gd name="T15" fmla="*/ 356 h 642"/>
                <a:gd name="T16" fmla="*/ 990 w 1033"/>
                <a:gd name="T17" fmla="*/ 402 h 642"/>
                <a:gd name="T18" fmla="*/ 945 w 1033"/>
                <a:gd name="T19" fmla="*/ 401 h 642"/>
                <a:gd name="T20" fmla="*/ 910 w 1033"/>
                <a:gd name="T21" fmla="*/ 387 h 642"/>
                <a:gd name="T22" fmla="*/ 869 w 1033"/>
                <a:gd name="T23" fmla="*/ 385 h 642"/>
                <a:gd name="T24" fmla="*/ 848 w 1033"/>
                <a:gd name="T25" fmla="*/ 424 h 642"/>
                <a:gd name="T26" fmla="*/ 847 w 1033"/>
                <a:gd name="T27" fmla="*/ 430 h 642"/>
                <a:gd name="T28" fmla="*/ 404 w 1033"/>
                <a:gd name="T29" fmla="*/ 642 h 642"/>
                <a:gd name="T30" fmla="*/ 256 w 1033"/>
                <a:gd name="T31" fmla="*/ 642 h 642"/>
                <a:gd name="T32" fmla="*/ 186 w 1033"/>
                <a:gd name="T33" fmla="*/ 430 h 642"/>
                <a:gd name="T34" fmla="*/ 186 w 1033"/>
                <a:gd name="T35" fmla="*/ 424 h 642"/>
                <a:gd name="T36" fmla="*/ 165 w 1033"/>
                <a:gd name="T37" fmla="*/ 387 h 642"/>
                <a:gd name="T38" fmla="*/ 123 w 1033"/>
                <a:gd name="T39" fmla="*/ 387 h 642"/>
                <a:gd name="T40" fmla="*/ 89 w 1033"/>
                <a:gd name="T41" fmla="*/ 401 h 642"/>
                <a:gd name="T42" fmla="*/ 44 w 1033"/>
                <a:gd name="T43" fmla="*/ 402 h 642"/>
                <a:gd name="T44" fmla="*/ 4 w 1033"/>
                <a:gd name="T45" fmla="*/ 356 h 642"/>
                <a:gd name="T46" fmla="*/ 13 w 1033"/>
                <a:gd name="T47" fmla="*/ 291 h 642"/>
                <a:gd name="T48" fmla="*/ 64 w 1033"/>
                <a:gd name="T49" fmla="*/ 261 h 642"/>
                <a:gd name="T50" fmla="*/ 102 w 1033"/>
                <a:gd name="T51" fmla="*/ 271 h 642"/>
                <a:gd name="T52" fmla="*/ 137 w 1033"/>
                <a:gd name="T53" fmla="*/ 286 h 642"/>
                <a:gd name="T54" fmla="*/ 175 w 1033"/>
                <a:gd name="T55" fmla="*/ 271 h 642"/>
                <a:gd name="T56" fmla="*/ 186 w 1033"/>
                <a:gd name="T57" fmla="*/ 236 h 642"/>
                <a:gd name="T58" fmla="*/ 211 w 1033"/>
                <a:gd name="T59" fmla="*/ 0 h 642"/>
                <a:gd name="T60" fmla="*/ 326 w 1033"/>
                <a:gd name="T61" fmla="*/ 0 h 642"/>
                <a:gd name="T62" fmla="*/ 395 w 1033"/>
                <a:gd name="T63" fmla="*/ 0 h 642"/>
                <a:gd name="T64" fmla="*/ 428 w 1033"/>
                <a:gd name="T65" fmla="*/ 0 h 642"/>
                <a:gd name="T66" fmla="*/ 454 w 1033"/>
                <a:gd name="T67" fmla="*/ 10 h 642"/>
                <a:gd name="T68" fmla="*/ 453 w 1033"/>
                <a:gd name="T69" fmla="*/ 32 h 642"/>
                <a:gd name="T70" fmla="*/ 441 w 1033"/>
                <a:gd name="T71" fmla="*/ 59 h 642"/>
                <a:gd name="T72" fmla="*/ 432 w 1033"/>
                <a:gd name="T73" fmla="*/ 100 h 642"/>
                <a:gd name="T74" fmla="*/ 459 w 1033"/>
                <a:gd name="T75" fmla="*/ 160 h 642"/>
                <a:gd name="T76" fmla="*/ 525 w 1033"/>
                <a:gd name="T77" fmla="*/ 186 h 642"/>
                <a:gd name="T78" fmla="*/ 592 w 1033"/>
                <a:gd name="T79" fmla="*/ 160 h 642"/>
                <a:gd name="T80" fmla="*/ 619 w 1033"/>
                <a:gd name="T81" fmla="*/ 100 h 642"/>
                <a:gd name="T82" fmla="*/ 609 w 1033"/>
                <a:gd name="T83" fmla="*/ 59 h 642"/>
                <a:gd name="T84" fmla="*/ 597 w 1033"/>
                <a:gd name="T85" fmla="*/ 32 h 642"/>
                <a:gd name="T86" fmla="*/ 597 w 1033"/>
                <a:gd name="T87" fmla="*/ 10 h 642"/>
                <a:gd name="T88" fmla="*/ 619 w 1033"/>
                <a:gd name="T89" fmla="*/ 0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33" h="642">
                  <a:moveTo>
                    <a:pt x="619" y="0"/>
                  </a:moveTo>
                  <a:lnTo>
                    <a:pt x="623" y="0"/>
                  </a:lnTo>
                  <a:lnTo>
                    <a:pt x="692" y="0"/>
                  </a:lnTo>
                  <a:lnTo>
                    <a:pt x="817" y="0"/>
                  </a:lnTo>
                  <a:lnTo>
                    <a:pt x="847" y="0"/>
                  </a:lnTo>
                  <a:lnTo>
                    <a:pt x="847" y="236"/>
                  </a:lnTo>
                  <a:lnTo>
                    <a:pt x="847" y="241"/>
                  </a:lnTo>
                  <a:lnTo>
                    <a:pt x="851" y="258"/>
                  </a:lnTo>
                  <a:lnTo>
                    <a:pt x="857" y="271"/>
                  </a:lnTo>
                  <a:lnTo>
                    <a:pt x="869" y="280"/>
                  </a:lnTo>
                  <a:lnTo>
                    <a:pt x="881" y="286"/>
                  </a:lnTo>
                  <a:lnTo>
                    <a:pt x="895" y="286"/>
                  </a:lnTo>
                  <a:lnTo>
                    <a:pt x="910" y="280"/>
                  </a:lnTo>
                  <a:lnTo>
                    <a:pt x="919" y="277"/>
                  </a:lnTo>
                  <a:lnTo>
                    <a:pt x="931" y="271"/>
                  </a:lnTo>
                  <a:lnTo>
                    <a:pt x="945" y="266"/>
                  </a:lnTo>
                  <a:lnTo>
                    <a:pt x="958" y="262"/>
                  </a:lnTo>
                  <a:lnTo>
                    <a:pt x="969" y="261"/>
                  </a:lnTo>
                  <a:lnTo>
                    <a:pt x="990" y="265"/>
                  </a:lnTo>
                  <a:lnTo>
                    <a:pt x="1007" y="274"/>
                  </a:lnTo>
                  <a:lnTo>
                    <a:pt x="1021" y="291"/>
                  </a:lnTo>
                  <a:lnTo>
                    <a:pt x="1030" y="311"/>
                  </a:lnTo>
                  <a:lnTo>
                    <a:pt x="1033" y="333"/>
                  </a:lnTo>
                  <a:lnTo>
                    <a:pt x="1030" y="356"/>
                  </a:lnTo>
                  <a:lnTo>
                    <a:pt x="1021" y="376"/>
                  </a:lnTo>
                  <a:lnTo>
                    <a:pt x="1007" y="392"/>
                  </a:lnTo>
                  <a:lnTo>
                    <a:pt x="990" y="402"/>
                  </a:lnTo>
                  <a:lnTo>
                    <a:pt x="969" y="406"/>
                  </a:lnTo>
                  <a:lnTo>
                    <a:pt x="958" y="405"/>
                  </a:lnTo>
                  <a:lnTo>
                    <a:pt x="945" y="401"/>
                  </a:lnTo>
                  <a:lnTo>
                    <a:pt x="931" y="396"/>
                  </a:lnTo>
                  <a:lnTo>
                    <a:pt x="919" y="390"/>
                  </a:lnTo>
                  <a:lnTo>
                    <a:pt x="910" y="387"/>
                  </a:lnTo>
                  <a:lnTo>
                    <a:pt x="895" y="381"/>
                  </a:lnTo>
                  <a:lnTo>
                    <a:pt x="881" y="381"/>
                  </a:lnTo>
                  <a:lnTo>
                    <a:pt x="869" y="385"/>
                  </a:lnTo>
                  <a:lnTo>
                    <a:pt x="859" y="394"/>
                  </a:lnTo>
                  <a:lnTo>
                    <a:pt x="851" y="407"/>
                  </a:lnTo>
                  <a:lnTo>
                    <a:pt x="848" y="424"/>
                  </a:lnTo>
                  <a:lnTo>
                    <a:pt x="847" y="424"/>
                  </a:lnTo>
                  <a:lnTo>
                    <a:pt x="847" y="426"/>
                  </a:lnTo>
                  <a:lnTo>
                    <a:pt x="847" y="430"/>
                  </a:lnTo>
                  <a:lnTo>
                    <a:pt x="847" y="642"/>
                  </a:lnTo>
                  <a:lnTo>
                    <a:pt x="459" y="642"/>
                  </a:lnTo>
                  <a:lnTo>
                    <a:pt x="404" y="642"/>
                  </a:lnTo>
                  <a:lnTo>
                    <a:pt x="352" y="642"/>
                  </a:lnTo>
                  <a:lnTo>
                    <a:pt x="302" y="642"/>
                  </a:lnTo>
                  <a:lnTo>
                    <a:pt x="256" y="642"/>
                  </a:lnTo>
                  <a:lnTo>
                    <a:pt x="217" y="642"/>
                  </a:lnTo>
                  <a:lnTo>
                    <a:pt x="186" y="642"/>
                  </a:lnTo>
                  <a:lnTo>
                    <a:pt x="186" y="430"/>
                  </a:lnTo>
                  <a:lnTo>
                    <a:pt x="186" y="426"/>
                  </a:lnTo>
                  <a:lnTo>
                    <a:pt x="186" y="424"/>
                  </a:lnTo>
                  <a:lnTo>
                    <a:pt x="186" y="424"/>
                  </a:lnTo>
                  <a:lnTo>
                    <a:pt x="182" y="407"/>
                  </a:lnTo>
                  <a:lnTo>
                    <a:pt x="175" y="396"/>
                  </a:lnTo>
                  <a:lnTo>
                    <a:pt x="165" y="387"/>
                  </a:lnTo>
                  <a:lnTo>
                    <a:pt x="152" y="381"/>
                  </a:lnTo>
                  <a:lnTo>
                    <a:pt x="137" y="381"/>
                  </a:lnTo>
                  <a:lnTo>
                    <a:pt x="123" y="387"/>
                  </a:lnTo>
                  <a:lnTo>
                    <a:pt x="115" y="390"/>
                  </a:lnTo>
                  <a:lnTo>
                    <a:pt x="102" y="396"/>
                  </a:lnTo>
                  <a:lnTo>
                    <a:pt x="89" y="401"/>
                  </a:lnTo>
                  <a:lnTo>
                    <a:pt x="74" y="405"/>
                  </a:lnTo>
                  <a:lnTo>
                    <a:pt x="64" y="406"/>
                  </a:lnTo>
                  <a:lnTo>
                    <a:pt x="44" y="402"/>
                  </a:lnTo>
                  <a:lnTo>
                    <a:pt x="26" y="392"/>
                  </a:lnTo>
                  <a:lnTo>
                    <a:pt x="13" y="376"/>
                  </a:lnTo>
                  <a:lnTo>
                    <a:pt x="4" y="356"/>
                  </a:lnTo>
                  <a:lnTo>
                    <a:pt x="0" y="333"/>
                  </a:lnTo>
                  <a:lnTo>
                    <a:pt x="4" y="311"/>
                  </a:lnTo>
                  <a:lnTo>
                    <a:pt x="13" y="291"/>
                  </a:lnTo>
                  <a:lnTo>
                    <a:pt x="26" y="275"/>
                  </a:lnTo>
                  <a:lnTo>
                    <a:pt x="44" y="265"/>
                  </a:lnTo>
                  <a:lnTo>
                    <a:pt x="64" y="261"/>
                  </a:lnTo>
                  <a:lnTo>
                    <a:pt x="74" y="262"/>
                  </a:lnTo>
                  <a:lnTo>
                    <a:pt x="89" y="266"/>
                  </a:lnTo>
                  <a:lnTo>
                    <a:pt x="102" y="271"/>
                  </a:lnTo>
                  <a:lnTo>
                    <a:pt x="114" y="277"/>
                  </a:lnTo>
                  <a:lnTo>
                    <a:pt x="123" y="280"/>
                  </a:lnTo>
                  <a:lnTo>
                    <a:pt x="137" y="286"/>
                  </a:lnTo>
                  <a:lnTo>
                    <a:pt x="152" y="286"/>
                  </a:lnTo>
                  <a:lnTo>
                    <a:pt x="165" y="280"/>
                  </a:lnTo>
                  <a:lnTo>
                    <a:pt x="175" y="271"/>
                  </a:lnTo>
                  <a:lnTo>
                    <a:pt x="183" y="258"/>
                  </a:lnTo>
                  <a:lnTo>
                    <a:pt x="186" y="241"/>
                  </a:lnTo>
                  <a:lnTo>
                    <a:pt x="186" y="236"/>
                  </a:lnTo>
                  <a:lnTo>
                    <a:pt x="186" y="0"/>
                  </a:lnTo>
                  <a:lnTo>
                    <a:pt x="198" y="0"/>
                  </a:lnTo>
                  <a:lnTo>
                    <a:pt x="211" y="0"/>
                  </a:lnTo>
                  <a:lnTo>
                    <a:pt x="221" y="0"/>
                  </a:lnTo>
                  <a:lnTo>
                    <a:pt x="226" y="0"/>
                  </a:lnTo>
                  <a:lnTo>
                    <a:pt x="326" y="0"/>
                  </a:lnTo>
                  <a:lnTo>
                    <a:pt x="336" y="0"/>
                  </a:lnTo>
                  <a:lnTo>
                    <a:pt x="391" y="0"/>
                  </a:lnTo>
                  <a:lnTo>
                    <a:pt x="395" y="0"/>
                  </a:lnTo>
                  <a:lnTo>
                    <a:pt x="406" y="0"/>
                  </a:lnTo>
                  <a:lnTo>
                    <a:pt x="417" y="0"/>
                  </a:lnTo>
                  <a:lnTo>
                    <a:pt x="428" y="0"/>
                  </a:lnTo>
                  <a:lnTo>
                    <a:pt x="432" y="0"/>
                  </a:lnTo>
                  <a:lnTo>
                    <a:pt x="445" y="3"/>
                  </a:lnTo>
                  <a:lnTo>
                    <a:pt x="454" y="10"/>
                  </a:lnTo>
                  <a:lnTo>
                    <a:pt x="457" y="19"/>
                  </a:lnTo>
                  <a:lnTo>
                    <a:pt x="455" y="25"/>
                  </a:lnTo>
                  <a:lnTo>
                    <a:pt x="453" y="32"/>
                  </a:lnTo>
                  <a:lnTo>
                    <a:pt x="451" y="37"/>
                  </a:lnTo>
                  <a:lnTo>
                    <a:pt x="446" y="46"/>
                  </a:lnTo>
                  <a:lnTo>
                    <a:pt x="441" y="59"/>
                  </a:lnTo>
                  <a:lnTo>
                    <a:pt x="437" y="74"/>
                  </a:lnTo>
                  <a:lnTo>
                    <a:pt x="433" y="88"/>
                  </a:lnTo>
                  <a:lnTo>
                    <a:pt x="432" y="100"/>
                  </a:lnTo>
                  <a:lnTo>
                    <a:pt x="434" y="123"/>
                  </a:lnTo>
                  <a:lnTo>
                    <a:pt x="444" y="143"/>
                  </a:lnTo>
                  <a:lnTo>
                    <a:pt x="459" y="160"/>
                  </a:lnTo>
                  <a:lnTo>
                    <a:pt x="478" y="174"/>
                  </a:lnTo>
                  <a:lnTo>
                    <a:pt x="500" y="182"/>
                  </a:lnTo>
                  <a:lnTo>
                    <a:pt x="525" y="186"/>
                  </a:lnTo>
                  <a:lnTo>
                    <a:pt x="550" y="182"/>
                  </a:lnTo>
                  <a:lnTo>
                    <a:pt x="573" y="174"/>
                  </a:lnTo>
                  <a:lnTo>
                    <a:pt x="592" y="160"/>
                  </a:lnTo>
                  <a:lnTo>
                    <a:pt x="606" y="143"/>
                  </a:lnTo>
                  <a:lnTo>
                    <a:pt x="616" y="123"/>
                  </a:lnTo>
                  <a:lnTo>
                    <a:pt x="619" y="100"/>
                  </a:lnTo>
                  <a:lnTo>
                    <a:pt x="618" y="88"/>
                  </a:lnTo>
                  <a:lnTo>
                    <a:pt x="614" y="74"/>
                  </a:lnTo>
                  <a:lnTo>
                    <a:pt x="609" y="59"/>
                  </a:lnTo>
                  <a:lnTo>
                    <a:pt x="605" y="46"/>
                  </a:lnTo>
                  <a:lnTo>
                    <a:pt x="599" y="37"/>
                  </a:lnTo>
                  <a:lnTo>
                    <a:pt x="597" y="32"/>
                  </a:lnTo>
                  <a:lnTo>
                    <a:pt x="595" y="25"/>
                  </a:lnTo>
                  <a:lnTo>
                    <a:pt x="594" y="19"/>
                  </a:lnTo>
                  <a:lnTo>
                    <a:pt x="597" y="10"/>
                  </a:lnTo>
                  <a:lnTo>
                    <a:pt x="606" y="3"/>
                  </a:lnTo>
                  <a:lnTo>
                    <a:pt x="619" y="0"/>
                  </a:lnTo>
                  <a:lnTo>
                    <a:pt x="619" y="0"/>
                  </a:lnTo>
                  <a:close/>
                </a:path>
              </a:pathLst>
            </a:custGeom>
            <a:solidFill>
              <a:srgbClr val="0095CD"/>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73339"/>
                </a:solidFill>
                <a:effectLst/>
                <a:uLnTx/>
                <a:uFillTx/>
                <a:latin typeface="Calibri" panose="020F0502020204030204"/>
              </a:endParaRPr>
            </a:p>
          </p:txBody>
        </p:sp>
        <p:sp>
          <p:nvSpPr>
            <p:cNvPr id="147" name="Freeform 2236">
              <a:extLst>
                <a:ext uri="{FF2B5EF4-FFF2-40B4-BE49-F238E27FC236}">
                  <a16:creationId xmlns:a16="http://schemas.microsoft.com/office/drawing/2014/main" id="{39A46EB0-77BE-4BD8-9AFD-3E289D79C2DC}"/>
                </a:ext>
              </a:extLst>
            </p:cNvPr>
            <p:cNvSpPr>
              <a:spLocks/>
            </p:cNvSpPr>
            <p:nvPr/>
          </p:nvSpPr>
          <p:spPr bwMode="auto">
            <a:xfrm>
              <a:off x="9819983" y="3299463"/>
              <a:ext cx="1624013" cy="1655763"/>
            </a:xfrm>
            <a:custGeom>
              <a:avLst/>
              <a:gdLst>
                <a:gd name="T0" fmla="*/ 559 w 1023"/>
                <a:gd name="T1" fmla="*/ 9 h 1043"/>
                <a:gd name="T2" fmla="*/ 593 w 1023"/>
                <a:gd name="T3" fmla="*/ 52 h 1043"/>
                <a:gd name="T4" fmla="*/ 591 w 1023"/>
                <a:gd name="T5" fmla="*/ 97 h 1043"/>
                <a:gd name="T6" fmla="*/ 576 w 1023"/>
                <a:gd name="T7" fmla="*/ 131 h 1043"/>
                <a:gd name="T8" fmla="*/ 575 w 1023"/>
                <a:gd name="T9" fmla="*/ 160 h 1043"/>
                <a:gd name="T10" fmla="*/ 610 w 1023"/>
                <a:gd name="T11" fmla="*/ 179 h 1043"/>
                <a:gd name="T12" fmla="*/ 842 w 1023"/>
                <a:gd name="T13" fmla="*/ 233 h 1043"/>
                <a:gd name="T14" fmla="*/ 842 w 1023"/>
                <a:gd name="T15" fmla="*/ 440 h 1043"/>
                <a:gd name="T16" fmla="*/ 842 w 1023"/>
                <a:gd name="T17" fmla="*/ 440 h 1043"/>
                <a:gd name="T18" fmla="*/ 862 w 1023"/>
                <a:gd name="T19" fmla="*/ 475 h 1043"/>
                <a:gd name="T20" fmla="*/ 891 w 1023"/>
                <a:gd name="T21" fmla="*/ 472 h 1043"/>
                <a:gd name="T22" fmla="*/ 917 w 1023"/>
                <a:gd name="T23" fmla="*/ 458 h 1043"/>
                <a:gd name="T24" fmla="*/ 951 w 1023"/>
                <a:gd name="T25" fmla="*/ 449 h 1043"/>
                <a:gd name="T26" fmla="*/ 1002 w 1023"/>
                <a:gd name="T27" fmla="*/ 472 h 1043"/>
                <a:gd name="T28" fmla="*/ 1023 w 1023"/>
                <a:gd name="T29" fmla="*/ 530 h 1043"/>
                <a:gd name="T30" fmla="*/ 1002 w 1023"/>
                <a:gd name="T31" fmla="*/ 586 h 1043"/>
                <a:gd name="T32" fmla="*/ 951 w 1023"/>
                <a:gd name="T33" fmla="*/ 611 h 1043"/>
                <a:gd name="T34" fmla="*/ 912 w 1023"/>
                <a:gd name="T35" fmla="*/ 601 h 1043"/>
                <a:gd name="T36" fmla="*/ 888 w 1023"/>
                <a:gd name="T37" fmla="*/ 590 h 1043"/>
                <a:gd name="T38" fmla="*/ 853 w 1023"/>
                <a:gd name="T39" fmla="*/ 594 h 1043"/>
                <a:gd name="T40" fmla="*/ 842 w 1023"/>
                <a:gd name="T41" fmla="*/ 624 h 1043"/>
                <a:gd name="T42" fmla="*/ 610 w 1023"/>
                <a:gd name="T43" fmla="*/ 852 h 1043"/>
                <a:gd name="T44" fmla="*/ 575 w 1023"/>
                <a:gd name="T45" fmla="*/ 872 h 1043"/>
                <a:gd name="T46" fmla="*/ 576 w 1023"/>
                <a:gd name="T47" fmla="*/ 901 h 1043"/>
                <a:gd name="T48" fmla="*/ 591 w 1023"/>
                <a:gd name="T49" fmla="*/ 931 h 1043"/>
                <a:gd name="T50" fmla="*/ 601 w 1023"/>
                <a:gd name="T51" fmla="*/ 966 h 1043"/>
                <a:gd name="T52" fmla="*/ 578 w 1023"/>
                <a:gd name="T53" fmla="*/ 1020 h 1043"/>
                <a:gd name="T54" fmla="*/ 520 w 1023"/>
                <a:gd name="T55" fmla="*/ 1043 h 1043"/>
                <a:gd name="T56" fmla="*/ 462 w 1023"/>
                <a:gd name="T57" fmla="*/ 1020 h 1043"/>
                <a:gd name="T58" fmla="*/ 439 w 1023"/>
                <a:gd name="T59" fmla="*/ 966 h 1043"/>
                <a:gd name="T60" fmla="*/ 449 w 1023"/>
                <a:gd name="T61" fmla="*/ 931 h 1043"/>
                <a:gd name="T62" fmla="*/ 462 w 1023"/>
                <a:gd name="T63" fmla="*/ 901 h 1043"/>
                <a:gd name="T64" fmla="*/ 465 w 1023"/>
                <a:gd name="T65" fmla="*/ 872 h 1043"/>
                <a:gd name="T66" fmla="*/ 430 w 1023"/>
                <a:gd name="T67" fmla="*/ 852 h 1043"/>
                <a:gd name="T68" fmla="*/ 430 w 1023"/>
                <a:gd name="T69" fmla="*/ 852 h 1043"/>
                <a:gd name="T70" fmla="*/ 181 w 1023"/>
                <a:gd name="T71" fmla="*/ 848 h 1043"/>
                <a:gd name="T72" fmla="*/ 181 w 1023"/>
                <a:gd name="T73" fmla="*/ 813 h 1043"/>
                <a:gd name="T74" fmla="*/ 181 w 1023"/>
                <a:gd name="T75" fmla="*/ 616 h 1043"/>
                <a:gd name="T76" fmla="*/ 177 w 1023"/>
                <a:gd name="T77" fmla="*/ 605 h 1043"/>
                <a:gd name="T78" fmla="*/ 148 w 1023"/>
                <a:gd name="T79" fmla="*/ 581 h 1043"/>
                <a:gd name="T80" fmla="*/ 126 w 1023"/>
                <a:gd name="T81" fmla="*/ 590 h 1043"/>
                <a:gd name="T82" fmla="*/ 95 w 1023"/>
                <a:gd name="T83" fmla="*/ 606 h 1043"/>
                <a:gd name="T84" fmla="*/ 54 w 1023"/>
                <a:gd name="T85" fmla="*/ 607 h 1043"/>
                <a:gd name="T86" fmla="*/ 10 w 1023"/>
                <a:gd name="T87" fmla="*/ 571 h 1043"/>
                <a:gd name="T88" fmla="*/ 3 w 1023"/>
                <a:gd name="T89" fmla="*/ 508 h 1043"/>
                <a:gd name="T90" fmla="*/ 36 w 1023"/>
                <a:gd name="T91" fmla="*/ 459 h 1043"/>
                <a:gd name="T92" fmla="*/ 83 w 1023"/>
                <a:gd name="T93" fmla="*/ 450 h 1043"/>
                <a:gd name="T94" fmla="*/ 117 w 1023"/>
                <a:gd name="T95" fmla="*/ 465 h 1043"/>
                <a:gd name="T96" fmla="*/ 135 w 1023"/>
                <a:gd name="T97" fmla="*/ 474 h 1043"/>
                <a:gd name="T98" fmla="*/ 171 w 1023"/>
                <a:gd name="T99" fmla="*/ 467 h 1043"/>
                <a:gd name="T100" fmla="*/ 181 w 1023"/>
                <a:gd name="T101" fmla="*/ 436 h 1043"/>
                <a:gd name="T102" fmla="*/ 181 w 1023"/>
                <a:gd name="T103" fmla="*/ 241 h 1043"/>
                <a:gd name="T104" fmla="*/ 181 w 1023"/>
                <a:gd name="T105" fmla="*/ 208 h 1043"/>
                <a:gd name="T106" fmla="*/ 180 w 1023"/>
                <a:gd name="T107" fmla="*/ 179 h 1043"/>
                <a:gd name="T108" fmla="*/ 432 w 1023"/>
                <a:gd name="T109" fmla="*/ 181 h 1043"/>
                <a:gd name="T110" fmla="*/ 445 w 1023"/>
                <a:gd name="T111" fmla="*/ 177 h 1043"/>
                <a:gd name="T112" fmla="*/ 468 w 1023"/>
                <a:gd name="T113" fmla="*/ 148 h 1043"/>
                <a:gd name="T114" fmla="*/ 459 w 1023"/>
                <a:gd name="T115" fmla="*/ 123 h 1043"/>
                <a:gd name="T116" fmla="*/ 445 w 1023"/>
                <a:gd name="T117" fmla="*/ 84 h 1043"/>
                <a:gd name="T118" fmla="*/ 453 w 1023"/>
                <a:gd name="T119" fmla="*/ 35 h 1043"/>
                <a:gd name="T120" fmla="*/ 499 w 1023"/>
                <a:gd name="T121" fmla="*/ 2 h 1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23" h="1043">
                  <a:moveTo>
                    <a:pt x="520" y="0"/>
                  </a:moveTo>
                  <a:lnTo>
                    <a:pt x="541" y="2"/>
                  </a:lnTo>
                  <a:lnTo>
                    <a:pt x="559" y="9"/>
                  </a:lnTo>
                  <a:lnTo>
                    <a:pt x="575" y="21"/>
                  </a:lnTo>
                  <a:lnTo>
                    <a:pt x="586" y="35"/>
                  </a:lnTo>
                  <a:lnTo>
                    <a:pt x="593" y="52"/>
                  </a:lnTo>
                  <a:lnTo>
                    <a:pt x="596" y="72"/>
                  </a:lnTo>
                  <a:lnTo>
                    <a:pt x="595" y="84"/>
                  </a:lnTo>
                  <a:lnTo>
                    <a:pt x="591" y="97"/>
                  </a:lnTo>
                  <a:lnTo>
                    <a:pt x="586" y="111"/>
                  </a:lnTo>
                  <a:lnTo>
                    <a:pt x="580" y="123"/>
                  </a:lnTo>
                  <a:lnTo>
                    <a:pt x="576" y="131"/>
                  </a:lnTo>
                  <a:lnTo>
                    <a:pt x="575" y="133"/>
                  </a:lnTo>
                  <a:lnTo>
                    <a:pt x="572" y="148"/>
                  </a:lnTo>
                  <a:lnTo>
                    <a:pt x="575" y="160"/>
                  </a:lnTo>
                  <a:lnTo>
                    <a:pt x="583" y="170"/>
                  </a:lnTo>
                  <a:lnTo>
                    <a:pt x="595" y="177"/>
                  </a:lnTo>
                  <a:lnTo>
                    <a:pt x="610" y="179"/>
                  </a:lnTo>
                  <a:lnTo>
                    <a:pt x="614" y="179"/>
                  </a:lnTo>
                  <a:lnTo>
                    <a:pt x="842" y="179"/>
                  </a:lnTo>
                  <a:lnTo>
                    <a:pt x="842" y="233"/>
                  </a:lnTo>
                  <a:lnTo>
                    <a:pt x="842" y="233"/>
                  </a:lnTo>
                  <a:lnTo>
                    <a:pt x="842" y="436"/>
                  </a:lnTo>
                  <a:lnTo>
                    <a:pt x="842" y="440"/>
                  </a:lnTo>
                  <a:lnTo>
                    <a:pt x="842" y="442"/>
                  </a:lnTo>
                  <a:lnTo>
                    <a:pt x="842" y="441"/>
                  </a:lnTo>
                  <a:lnTo>
                    <a:pt x="842" y="440"/>
                  </a:lnTo>
                  <a:lnTo>
                    <a:pt x="846" y="455"/>
                  </a:lnTo>
                  <a:lnTo>
                    <a:pt x="853" y="467"/>
                  </a:lnTo>
                  <a:lnTo>
                    <a:pt x="862" y="475"/>
                  </a:lnTo>
                  <a:lnTo>
                    <a:pt x="875" y="478"/>
                  </a:lnTo>
                  <a:lnTo>
                    <a:pt x="888" y="474"/>
                  </a:lnTo>
                  <a:lnTo>
                    <a:pt x="891" y="472"/>
                  </a:lnTo>
                  <a:lnTo>
                    <a:pt x="897" y="469"/>
                  </a:lnTo>
                  <a:lnTo>
                    <a:pt x="906" y="465"/>
                  </a:lnTo>
                  <a:lnTo>
                    <a:pt x="917" y="458"/>
                  </a:lnTo>
                  <a:lnTo>
                    <a:pt x="929" y="454"/>
                  </a:lnTo>
                  <a:lnTo>
                    <a:pt x="940" y="450"/>
                  </a:lnTo>
                  <a:lnTo>
                    <a:pt x="951" y="449"/>
                  </a:lnTo>
                  <a:lnTo>
                    <a:pt x="969" y="452"/>
                  </a:lnTo>
                  <a:lnTo>
                    <a:pt x="987" y="459"/>
                  </a:lnTo>
                  <a:lnTo>
                    <a:pt x="1002" y="472"/>
                  </a:lnTo>
                  <a:lnTo>
                    <a:pt x="1012" y="488"/>
                  </a:lnTo>
                  <a:lnTo>
                    <a:pt x="1020" y="508"/>
                  </a:lnTo>
                  <a:lnTo>
                    <a:pt x="1023" y="530"/>
                  </a:lnTo>
                  <a:lnTo>
                    <a:pt x="1020" y="551"/>
                  </a:lnTo>
                  <a:lnTo>
                    <a:pt x="1012" y="571"/>
                  </a:lnTo>
                  <a:lnTo>
                    <a:pt x="1002" y="586"/>
                  </a:lnTo>
                  <a:lnTo>
                    <a:pt x="987" y="599"/>
                  </a:lnTo>
                  <a:lnTo>
                    <a:pt x="969" y="607"/>
                  </a:lnTo>
                  <a:lnTo>
                    <a:pt x="951" y="611"/>
                  </a:lnTo>
                  <a:lnTo>
                    <a:pt x="939" y="609"/>
                  </a:lnTo>
                  <a:lnTo>
                    <a:pt x="925" y="606"/>
                  </a:lnTo>
                  <a:lnTo>
                    <a:pt x="912" y="601"/>
                  </a:lnTo>
                  <a:lnTo>
                    <a:pt x="900" y="596"/>
                  </a:lnTo>
                  <a:lnTo>
                    <a:pt x="892" y="592"/>
                  </a:lnTo>
                  <a:lnTo>
                    <a:pt x="888" y="590"/>
                  </a:lnTo>
                  <a:lnTo>
                    <a:pt x="875" y="586"/>
                  </a:lnTo>
                  <a:lnTo>
                    <a:pt x="862" y="588"/>
                  </a:lnTo>
                  <a:lnTo>
                    <a:pt x="853" y="594"/>
                  </a:lnTo>
                  <a:lnTo>
                    <a:pt x="846" y="605"/>
                  </a:lnTo>
                  <a:lnTo>
                    <a:pt x="842" y="620"/>
                  </a:lnTo>
                  <a:lnTo>
                    <a:pt x="842" y="624"/>
                  </a:lnTo>
                  <a:lnTo>
                    <a:pt x="842" y="852"/>
                  </a:lnTo>
                  <a:lnTo>
                    <a:pt x="614" y="852"/>
                  </a:lnTo>
                  <a:lnTo>
                    <a:pt x="610" y="852"/>
                  </a:lnTo>
                  <a:lnTo>
                    <a:pt x="595" y="856"/>
                  </a:lnTo>
                  <a:lnTo>
                    <a:pt x="583" y="863"/>
                  </a:lnTo>
                  <a:lnTo>
                    <a:pt x="575" y="872"/>
                  </a:lnTo>
                  <a:lnTo>
                    <a:pt x="572" y="885"/>
                  </a:lnTo>
                  <a:lnTo>
                    <a:pt x="575" y="898"/>
                  </a:lnTo>
                  <a:lnTo>
                    <a:pt x="576" y="901"/>
                  </a:lnTo>
                  <a:lnTo>
                    <a:pt x="580" y="908"/>
                  </a:lnTo>
                  <a:lnTo>
                    <a:pt x="586" y="919"/>
                  </a:lnTo>
                  <a:lnTo>
                    <a:pt x="591" y="931"/>
                  </a:lnTo>
                  <a:lnTo>
                    <a:pt x="596" y="944"/>
                  </a:lnTo>
                  <a:lnTo>
                    <a:pt x="600" y="956"/>
                  </a:lnTo>
                  <a:lnTo>
                    <a:pt x="601" y="966"/>
                  </a:lnTo>
                  <a:lnTo>
                    <a:pt x="599" y="986"/>
                  </a:lnTo>
                  <a:lnTo>
                    <a:pt x="589" y="1004"/>
                  </a:lnTo>
                  <a:lnTo>
                    <a:pt x="578" y="1020"/>
                  </a:lnTo>
                  <a:lnTo>
                    <a:pt x="561" y="1031"/>
                  </a:lnTo>
                  <a:lnTo>
                    <a:pt x="541" y="1041"/>
                  </a:lnTo>
                  <a:lnTo>
                    <a:pt x="520" y="1043"/>
                  </a:lnTo>
                  <a:lnTo>
                    <a:pt x="498" y="1041"/>
                  </a:lnTo>
                  <a:lnTo>
                    <a:pt x="480" y="1031"/>
                  </a:lnTo>
                  <a:lnTo>
                    <a:pt x="462" y="1020"/>
                  </a:lnTo>
                  <a:lnTo>
                    <a:pt x="449" y="1004"/>
                  </a:lnTo>
                  <a:lnTo>
                    <a:pt x="442" y="986"/>
                  </a:lnTo>
                  <a:lnTo>
                    <a:pt x="439" y="966"/>
                  </a:lnTo>
                  <a:lnTo>
                    <a:pt x="440" y="956"/>
                  </a:lnTo>
                  <a:lnTo>
                    <a:pt x="444" y="944"/>
                  </a:lnTo>
                  <a:lnTo>
                    <a:pt x="449" y="931"/>
                  </a:lnTo>
                  <a:lnTo>
                    <a:pt x="455" y="919"/>
                  </a:lnTo>
                  <a:lnTo>
                    <a:pt x="460" y="908"/>
                  </a:lnTo>
                  <a:lnTo>
                    <a:pt x="462" y="901"/>
                  </a:lnTo>
                  <a:lnTo>
                    <a:pt x="464" y="898"/>
                  </a:lnTo>
                  <a:lnTo>
                    <a:pt x="468" y="885"/>
                  </a:lnTo>
                  <a:lnTo>
                    <a:pt x="465" y="872"/>
                  </a:lnTo>
                  <a:lnTo>
                    <a:pt x="457" y="863"/>
                  </a:lnTo>
                  <a:lnTo>
                    <a:pt x="445" y="856"/>
                  </a:lnTo>
                  <a:lnTo>
                    <a:pt x="430" y="852"/>
                  </a:lnTo>
                  <a:lnTo>
                    <a:pt x="431" y="852"/>
                  </a:lnTo>
                  <a:lnTo>
                    <a:pt x="432" y="852"/>
                  </a:lnTo>
                  <a:lnTo>
                    <a:pt x="430" y="852"/>
                  </a:lnTo>
                  <a:lnTo>
                    <a:pt x="426" y="852"/>
                  </a:lnTo>
                  <a:lnTo>
                    <a:pt x="181" y="852"/>
                  </a:lnTo>
                  <a:lnTo>
                    <a:pt x="181" y="848"/>
                  </a:lnTo>
                  <a:lnTo>
                    <a:pt x="181" y="838"/>
                  </a:lnTo>
                  <a:lnTo>
                    <a:pt x="181" y="825"/>
                  </a:lnTo>
                  <a:lnTo>
                    <a:pt x="181" y="813"/>
                  </a:lnTo>
                  <a:lnTo>
                    <a:pt x="181" y="623"/>
                  </a:lnTo>
                  <a:lnTo>
                    <a:pt x="181" y="619"/>
                  </a:lnTo>
                  <a:lnTo>
                    <a:pt x="181" y="616"/>
                  </a:lnTo>
                  <a:lnTo>
                    <a:pt x="181" y="618"/>
                  </a:lnTo>
                  <a:lnTo>
                    <a:pt x="181" y="620"/>
                  </a:lnTo>
                  <a:lnTo>
                    <a:pt x="177" y="605"/>
                  </a:lnTo>
                  <a:lnTo>
                    <a:pt x="171" y="592"/>
                  </a:lnTo>
                  <a:lnTo>
                    <a:pt x="161" y="584"/>
                  </a:lnTo>
                  <a:lnTo>
                    <a:pt x="148" y="581"/>
                  </a:lnTo>
                  <a:lnTo>
                    <a:pt x="135" y="585"/>
                  </a:lnTo>
                  <a:lnTo>
                    <a:pt x="133" y="586"/>
                  </a:lnTo>
                  <a:lnTo>
                    <a:pt x="126" y="590"/>
                  </a:lnTo>
                  <a:lnTo>
                    <a:pt x="117" y="596"/>
                  </a:lnTo>
                  <a:lnTo>
                    <a:pt x="106" y="601"/>
                  </a:lnTo>
                  <a:lnTo>
                    <a:pt x="95" y="606"/>
                  </a:lnTo>
                  <a:lnTo>
                    <a:pt x="83" y="610"/>
                  </a:lnTo>
                  <a:lnTo>
                    <a:pt x="72" y="611"/>
                  </a:lnTo>
                  <a:lnTo>
                    <a:pt x="54" y="607"/>
                  </a:lnTo>
                  <a:lnTo>
                    <a:pt x="36" y="599"/>
                  </a:lnTo>
                  <a:lnTo>
                    <a:pt x="21" y="588"/>
                  </a:lnTo>
                  <a:lnTo>
                    <a:pt x="10" y="571"/>
                  </a:lnTo>
                  <a:lnTo>
                    <a:pt x="3" y="551"/>
                  </a:lnTo>
                  <a:lnTo>
                    <a:pt x="0" y="530"/>
                  </a:lnTo>
                  <a:lnTo>
                    <a:pt x="3" y="508"/>
                  </a:lnTo>
                  <a:lnTo>
                    <a:pt x="10" y="489"/>
                  </a:lnTo>
                  <a:lnTo>
                    <a:pt x="21" y="472"/>
                  </a:lnTo>
                  <a:lnTo>
                    <a:pt x="36" y="459"/>
                  </a:lnTo>
                  <a:lnTo>
                    <a:pt x="54" y="452"/>
                  </a:lnTo>
                  <a:lnTo>
                    <a:pt x="72" y="449"/>
                  </a:lnTo>
                  <a:lnTo>
                    <a:pt x="83" y="450"/>
                  </a:lnTo>
                  <a:lnTo>
                    <a:pt x="95" y="454"/>
                  </a:lnTo>
                  <a:lnTo>
                    <a:pt x="106" y="458"/>
                  </a:lnTo>
                  <a:lnTo>
                    <a:pt x="117" y="465"/>
                  </a:lnTo>
                  <a:lnTo>
                    <a:pt x="126" y="469"/>
                  </a:lnTo>
                  <a:lnTo>
                    <a:pt x="133" y="472"/>
                  </a:lnTo>
                  <a:lnTo>
                    <a:pt x="135" y="474"/>
                  </a:lnTo>
                  <a:lnTo>
                    <a:pt x="148" y="478"/>
                  </a:lnTo>
                  <a:lnTo>
                    <a:pt x="161" y="475"/>
                  </a:lnTo>
                  <a:lnTo>
                    <a:pt x="171" y="467"/>
                  </a:lnTo>
                  <a:lnTo>
                    <a:pt x="177" y="455"/>
                  </a:lnTo>
                  <a:lnTo>
                    <a:pt x="181" y="440"/>
                  </a:lnTo>
                  <a:lnTo>
                    <a:pt x="181" y="436"/>
                  </a:lnTo>
                  <a:lnTo>
                    <a:pt x="181" y="336"/>
                  </a:lnTo>
                  <a:lnTo>
                    <a:pt x="181" y="336"/>
                  </a:lnTo>
                  <a:lnTo>
                    <a:pt x="181" y="241"/>
                  </a:lnTo>
                  <a:lnTo>
                    <a:pt x="181" y="234"/>
                  </a:lnTo>
                  <a:lnTo>
                    <a:pt x="181" y="222"/>
                  </a:lnTo>
                  <a:lnTo>
                    <a:pt x="181" y="208"/>
                  </a:lnTo>
                  <a:lnTo>
                    <a:pt x="180" y="195"/>
                  </a:lnTo>
                  <a:lnTo>
                    <a:pt x="180" y="184"/>
                  </a:lnTo>
                  <a:lnTo>
                    <a:pt x="180" y="179"/>
                  </a:lnTo>
                  <a:lnTo>
                    <a:pt x="426" y="179"/>
                  </a:lnTo>
                  <a:lnTo>
                    <a:pt x="430" y="181"/>
                  </a:lnTo>
                  <a:lnTo>
                    <a:pt x="432" y="181"/>
                  </a:lnTo>
                  <a:lnTo>
                    <a:pt x="431" y="181"/>
                  </a:lnTo>
                  <a:lnTo>
                    <a:pt x="430" y="179"/>
                  </a:lnTo>
                  <a:lnTo>
                    <a:pt x="445" y="177"/>
                  </a:lnTo>
                  <a:lnTo>
                    <a:pt x="457" y="170"/>
                  </a:lnTo>
                  <a:lnTo>
                    <a:pt x="465" y="160"/>
                  </a:lnTo>
                  <a:lnTo>
                    <a:pt x="468" y="148"/>
                  </a:lnTo>
                  <a:lnTo>
                    <a:pt x="464" y="133"/>
                  </a:lnTo>
                  <a:lnTo>
                    <a:pt x="462" y="131"/>
                  </a:lnTo>
                  <a:lnTo>
                    <a:pt x="459" y="123"/>
                  </a:lnTo>
                  <a:lnTo>
                    <a:pt x="455" y="111"/>
                  </a:lnTo>
                  <a:lnTo>
                    <a:pt x="449" y="97"/>
                  </a:lnTo>
                  <a:lnTo>
                    <a:pt x="445" y="84"/>
                  </a:lnTo>
                  <a:lnTo>
                    <a:pt x="444" y="72"/>
                  </a:lnTo>
                  <a:lnTo>
                    <a:pt x="447" y="52"/>
                  </a:lnTo>
                  <a:lnTo>
                    <a:pt x="453" y="35"/>
                  </a:lnTo>
                  <a:lnTo>
                    <a:pt x="465" y="21"/>
                  </a:lnTo>
                  <a:lnTo>
                    <a:pt x="481" y="9"/>
                  </a:lnTo>
                  <a:lnTo>
                    <a:pt x="499" y="2"/>
                  </a:lnTo>
                  <a:lnTo>
                    <a:pt x="520" y="0"/>
                  </a:lnTo>
                  <a:close/>
                </a:path>
              </a:pathLst>
            </a:custGeom>
            <a:solidFill>
              <a:srgbClr val="9D1217"/>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73339"/>
                </a:solidFill>
                <a:effectLst/>
                <a:uLnTx/>
                <a:uFillTx/>
                <a:latin typeface="Calibri" panose="020F0502020204030204"/>
              </a:endParaRPr>
            </a:p>
          </p:txBody>
        </p:sp>
        <p:sp>
          <p:nvSpPr>
            <p:cNvPr id="148" name="Freeform 2238">
              <a:extLst>
                <a:ext uri="{FF2B5EF4-FFF2-40B4-BE49-F238E27FC236}">
                  <a16:creationId xmlns:a16="http://schemas.microsoft.com/office/drawing/2014/main" id="{C7CA811E-4AD8-47A8-A39E-71CCE00F6A6E}"/>
                </a:ext>
              </a:extLst>
            </p:cNvPr>
            <p:cNvSpPr>
              <a:spLocks/>
            </p:cNvSpPr>
            <p:nvPr/>
          </p:nvSpPr>
          <p:spPr bwMode="auto">
            <a:xfrm>
              <a:off x="9078620" y="3583625"/>
              <a:ext cx="990600" cy="1076325"/>
            </a:xfrm>
            <a:custGeom>
              <a:avLst/>
              <a:gdLst>
                <a:gd name="T0" fmla="*/ 624 w 624"/>
                <a:gd name="T1" fmla="*/ 0 h 678"/>
                <a:gd name="T2" fmla="*/ 624 w 624"/>
                <a:gd name="T3" fmla="*/ 249 h 678"/>
                <a:gd name="T4" fmla="*/ 624 w 624"/>
                <a:gd name="T5" fmla="*/ 254 h 678"/>
                <a:gd name="T6" fmla="*/ 618 w 624"/>
                <a:gd name="T7" fmla="*/ 270 h 678"/>
                <a:gd name="T8" fmla="*/ 607 w 624"/>
                <a:gd name="T9" fmla="*/ 275 h 678"/>
                <a:gd name="T10" fmla="*/ 596 w 624"/>
                <a:gd name="T11" fmla="*/ 273 h 678"/>
                <a:gd name="T12" fmla="*/ 569 w 624"/>
                <a:gd name="T13" fmla="*/ 259 h 678"/>
                <a:gd name="T14" fmla="*/ 529 w 624"/>
                <a:gd name="T15" fmla="*/ 249 h 678"/>
                <a:gd name="T16" fmla="*/ 469 w 624"/>
                <a:gd name="T17" fmla="*/ 278 h 678"/>
                <a:gd name="T18" fmla="*/ 444 w 624"/>
                <a:gd name="T19" fmla="*/ 347 h 678"/>
                <a:gd name="T20" fmla="*/ 469 w 624"/>
                <a:gd name="T21" fmla="*/ 418 h 678"/>
                <a:gd name="T22" fmla="*/ 529 w 624"/>
                <a:gd name="T23" fmla="*/ 447 h 678"/>
                <a:gd name="T24" fmla="*/ 569 w 624"/>
                <a:gd name="T25" fmla="*/ 436 h 678"/>
                <a:gd name="T26" fmla="*/ 596 w 624"/>
                <a:gd name="T27" fmla="*/ 423 h 678"/>
                <a:gd name="T28" fmla="*/ 611 w 624"/>
                <a:gd name="T29" fmla="*/ 420 h 678"/>
                <a:gd name="T30" fmla="*/ 622 w 624"/>
                <a:gd name="T31" fmla="*/ 430 h 678"/>
                <a:gd name="T32" fmla="*/ 624 w 624"/>
                <a:gd name="T33" fmla="*/ 444 h 678"/>
                <a:gd name="T34" fmla="*/ 408 w 624"/>
                <a:gd name="T35" fmla="*/ 678 h 678"/>
                <a:gd name="T36" fmla="*/ 399 w 624"/>
                <a:gd name="T37" fmla="*/ 677 h 678"/>
                <a:gd name="T38" fmla="*/ 384 w 624"/>
                <a:gd name="T39" fmla="*/ 668 h 678"/>
                <a:gd name="T40" fmla="*/ 385 w 624"/>
                <a:gd name="T41" fmla="*/ 647 h 678"/>
                <a:gd name="T42" fmla="*/ 397 w 624"/>
                <a:gd name="T43" fmla="*/ 618 h 678"/>
                <a:gd name="T44" fmla="*/ 406 w 624"/>
                <a:gd name="T45" fmla="*/ 576 h 678"/>
                <a:gd name="T46" fmla="*/ 378 w 624"/>
                <a:gd name="T47" fmla="*/ 515 h 678"/>
                <a:gd name="T48" fmla="*/ 313 w 624"/>
                <a:gd name="T49" fmla="*/ 491 h 678"/>
                <a:gd name="T50" fmla="*/ 247 w 624"/>
                <a:gd name="T51" fmla="*/ 515 h 678"/>
                <a:gd name="T52" fmla="*/ 220 w 624"/>
                <a:gd name="T53" fmla="*/ 576 h 678"/>
                <a:gd name="T54" fmla="*/ 230 w 624"/>
                <a:gd name="T55" fmla="*/ 618 h 678"/>
                <a:gd name="T56" fmla="*/ 242 w 624"/>
                <a:gd name="T57" fmla="*/ 647 h 678"/>
                <a:gd name="T58" fmla="*/ 242 w 624"/>
                <a:gd name="T59" fmla="*/ 668 h 678"/>
                <a:gd name="T60" fmla="*/ 224 w 624"/>
                <a:gd name="T61" fmla="*/ 677 h 678"/>
                <a:gd name="T62" fmla="*/ 217 w 624"/>
                <a:gd name="T63" fmla="*/ 678 h 678"/>
                <a:gd name="T64" fmla="*/ 161 w 624"/>
                <a:gd name="T65" fmla="*/ 678 h 678"/>
                <a:gd name="T66" fmla="*/ 75 w 624"/>
                <a:gd name="T67" fmla="*/ 678 h 678"/>
                <a:gd name="T68" fmla="*/ 4 w 624"/>
                <a:gd name="T69" fmla="*/ 678 h 678"/>
                <a:gd name="T70" fmla="*/ 219 w 624"/>
                <a:gd name="T71" fmla="*/ 0 h 678"/>
                <a:gd name="T72" fmla="*/ 227 w 624"/>
                <a:gd name="T73" fmla="*/ 0 h 678"/>
                <a:gd name="T74" fmla="*/ 237 w 624"/>
                <a:gd name="T75" fmla="*/ 4 h 678"/>
                <a:gd name="T76" fmla="*/ 244 w 624"/>
                <a:gd name="T77" fmla="*/ 13 h 678"/>
                <a:gd name="T78" fmla="*/ 242 w 624"/>
                <a:gd name="T79" fmla="*/ 30 h 678"/>
                <a:gd name="T80" fmla="*/ 230 w 624"/>
                <a:gd name="T81" fmla="*/ 59 h 678"/>
                <a:gd name="T82" fmla="*/ 220 w 624"/>
                <a:gd name="T83" fmla="*/ 102 h 678"/>
                <a:gd name="T84" fmla="*/ 247 w 624"/>
                <a:gd name="T85" fmla="*/ 163 h 678"/>
                <a:gd name="T86" fmla="*/ 313 w 624"/>
                <a:gd name="T87" fmla="*/ 186 h 678"/>
                <a:gd name="T88" fmla="*/ 378 w 624"/>
                <a:gd name="T89" fmla="*/ 163 h 678"/>
                <a:gd name="T90" fmla="*/ 406 w 624"/>
                <a:gd name="T91" fmla="*/ 102 h 678"/>
                <a:gd name="T92" fmla="*/ 397 w 624"/>
                <a:gd name="T93" fmla="*/ 59 h 678"/>
                <a:gd name="T94" fmla="*/ 385 w 624"/>
                <a:gd name="T95" fmla="*/ 30 h 678"/>
                <a:gd name="T96" fmla="*/ 384 w 624"/>
                <a:gd name="T97" fmla="*/ 9 h 678"/>
                <a:gd name="T98" fmla="*/ 403 w 624"/>
                <a:gd name="T99" fmla="*/ 0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24" h="678">
                  <a:moveTo>
                    <a:pt x="403" y="0"/>
                  </a:moveTo>
                  <a:lnTo>
                    <a:pt x="408" y="0"/>
                  </a:lnTo>
                  <a:lnTo>
                    <a:pt x="624" y="0"/>
                  </a:lnTo>
                  <a:lnTo>
                    <a:pt x="624" y="33"/>
                  </a:lnTo>
                  <a:lnTo>
                    <a:pt x="624" y="46"/>
                  </a:lnTo>
                  <a:lnTo>
                    <a:pt x="624" y="249"/>
                  </a:lnTo>
                  <a:lnTo>
                    <a:pt x="624" y="253"/>
                  </a:lnTo>
                  <a:lnTo>
                    <a:pt x="624" y="254"/>
                  </a:lnTo>
                  <a:lnTo>
                    <a:pt x="624" y="254"/>
                  </a:lnTo>
                  <a:lnTo>
                    <a:pt x="623" y="261"/>
                  </a:lnTo>
                  <a:lnTo>
                    <a:pt x="622" y="266"/>
                  </a:lnTo>
                  <a:lnTo>
                    <a:pt x="618" y="270"/>
                  </a:lnTo>
                  <a:lnTo>
                    <a:pt x="615" y="274"/>
                  </a:lnTo>
                  <a:lnTo>
                    <a:pt x="611" y="275"/>
                  </a:lnTo>
                  <a:lnTo>
                    <a:pt x="607" y="275"/>
                  </a:lnTo>
                  <a:lnTo>
                    <a:pt x="604" y="275"/>
                  </a:lnTo>
                  <a:lnTo>
                    <a:pt x="600" y="274"/>
                  </a:lnTo>
                  <a:lnTo>
                    <a:pt x="596" y="273"/>
                  </a:lnTo>
                  <a:lnTo>
                    <a:pt x="592" y="270"/>
                  </a:lnTo>
                  <a:lnTo>
                    <a:pt x="581" y="265"/>
                  </a:lnTo>
                  <a:lnTo>
                    <a:pt x="569" y="259"/>
                  </a:lnTo>
                  <a:lnTo>
                    <a:pt x="555" y="254"/>
                  </a:lnTo>
                  <a:lnTo>
                    <a:pt x="541" y="250"/>
                  </a:lnTo>
                  <a:lnTo>
                    <a:pt x="529" y="249"/>
                  </a:lnTo>
                  <a:lnTo>
                    <a:pt x="507" y="253"/>
                  </a:lnTo>
                  <a:lnTo>
                    <a:pt x="486" y="262"/>
                  </a:lnTo>
                  <a:lnTo>
                    <a:pt x="469" y="278"/>
                  </a:lnTo>
                  <a:lnTo>
                    <a:pt x="456" y="297"/>
                  </a:lnTo>
                  <a:lnTo>
                    <a:pt x="448" y="321"/>
                  </a:lnTo>
                  <a:lnTo>
                    <a:pt x="444" y="347"/>
                  </a:lnTo>
                  <a:lnTo>
                    <a:pt x="448" y="373"/>
                  </a:lnTo>
                  <a:lnTo>
                    <a:pt x="456" y="397"/>
                  </a:lnTo>
                  <a:lnTo>
                    <a:pt x="469" y="418"/>
                  </a:lnTo>
                  <a:lnTo>
                    <a:pt x="486" y="432"/>
                  </a:lnTo>
                  <a:lnTo>
                    <a:pt x="507" y="443"/>
                  </a:lnTo>
                  <a:lnTo>
                    <a:pt x="529" y="447"/>
                  </a:lnTo>
                  <a:lnTo>
                    <a:pt x="541" y="444"/>
                  </a:lnTo>
                  <a:lnTo>
                    <a:pt x="555" y="440"/>
                  </a:lnTo>
                  <a:lnTo>
                    <a:pt x="569" y="436"/>
                  </a:lnTo>
                  <a:lnTo>
                    <a:pt x="581" y="430"/>
                  </a:lnTo>
                  <a:lnTo>
                    <a:pt x="592" y="426"/>
                  </a:lnTo>
                  <a:lnTo>
                    <a:pt x="596" y="423"/>
                  </a:lnTo>
                  <a:lnTo>
                    <a:pt x="601" y="420"/>
                  </a:lnTo>
                  <a:lnTo>
                    <a:pt x="606" y="420"/>
                  </a:lnTo>
                  <a:lnTo>
                    <a:pt x="611" y="420"/>
                  </a:lnTo>
                  <a:lnTo>
                    <a:pt x="615" y="422"/>
                  </a:lnTo>
                  <a:lnTo>
                    <a:pt x="619" y="424"/>
                  </a:lnTo>
                  <a:lnTo>
                    <a:pt x="622" y="430"/>
                  </a:lnTo>
                  <a:lnTo>
                    <a:pt x="623" y="435"/>
                  </a:lnTo>
                  <a:lnTo>
                    <a:pt x="624" y="441"/>
                  </a:lnTo>
                  <a:lnTo>
                    <a:pt x="624" y="444"/>
                  </a:lnTo>
                  <a:lnTo>
                    <a:pt x="624" y="448"/>
                  </a:lnTo>
                  <a:lnTo>
                    <a:pt x="624" y="678"/>
                  </a:lnTo>
                  <a:lnTo>
                    <a:pt x="408" y="678"/>
                  </a:lnTo>
                  <a:lnTo>
                    <a:pt x="405" y="678"/>
                  </a:lnTo>
                  <a:lnTo>
                    <a:pt x="403" y="678"/>
                  </a:lnTo>
                  <a:lnTo>
                    <a:pt x="399" y="677"/>
                  </a:lnTo>
                  <a:lnTo>
                    <a:pt x="394" y="676"/>
                  </a:lnTo>
                  <a:lnTo>
                    <a:pt x="388" y="673"/>
                  </a:lnTo>
                  <a:lnTo>
                    <a:pt x="384" y="668"/>
                  </a:lnTo>
                  <a:lnTo>
                    <a:pt x="381" y="660"/>
                  </a:lnTo>
                  <a:lnTo>
                    <a:pt x="382" y="653"/>
                  </a:lnTo>
                  <a:lnTo>
                    <a:pt x="385" y="647"/>
                  </a:lnTo>
                  <a:lnTo>
                    <a:pt x="388" y="642"/>
                  </a:lnTo>
                  <a:lnTo>
                    <a:pt x="391" y="633"/>
                  </a:lnTo>
                  <a:lnTo>
                    <a:pt x="397" y="618"/>
                  </a:lnTo>
                  <a:lnTo>
                    <a:pt x="401" y="604"/>
                  </a:lnTo>
                  <a:lnTo>
                    <a:pt x="405" y="589"/>
                  </a:lnTo>
                  <a:lnTo>
                    <a:pt x="406" y="576"/>
                  </a:lnTo>
                  <a:lnTo>
                    <a:pt x="403" y="553"/>
                  </a:lnTo>
                  <a:lnTo>
                    <a:pt x="394" y="532"/>
                  </a:lnTo>
                  <a:lnTo>
                    <a:pt x="378" y="515"/>
                  </a:lnTo>
                  <a:lnTo>
                    <a:pt x="360" y="503"/>
                  </a:lnTo>
                  <a:lnTo>
                    <a:pt x="338" y="494"/>
                  </a:lnTo>
                  <a:lnTo>
                    <a:pt x="313" y="491"/>
                  </a:lnTo>
                  <a:lnTo>
                    <a:pt x="288" y="494"/>
                  </a:lnTo>
                  <a:lnTo>
                    <a:pt x="266" y="503"/>
                  </a:lnTo>
                  <a:lnTo>
                    <a:pt x="247" y="515"/>
                  </a:lnTo>
                  <a:lnTo>
                    <a:pt x="233" y="532"/>
                  </a:lnTo>
                  <a:lnTo>
                    <a:pt x="224" y="553"/>
                  </a:lnTo>
                  <a:lnTo>
                    <a:pt x="220" y="576"/>
                  </a:lnTo>
                  <a:lnTo>
                    <a:pt x="221" y="589"/>
                  </a:lnTo>
                  <a:lnTo>
                    <a:pt x="225" y="604"/>
                  </a:lnTo>
                  <a:lnTo>
                    <a:pt x="230" y="618"/>
                  </a:lnTo>
                  <a:lnTo>
                    <a:pt x="236" y="633"/>
                  </a:lnTo>
                  <a:lnTo>
                    <a:pt x="240" y="642"/>
                  </a:lnTo>
                  <a:lnTo>
                    <a:pt x="242" y="647"/>
                  </a:lnTo>
                  <a:lnTo>
                    <a:pt x="244" y="653"/>
                  </a:lnTo>
                  <a:lnTo>
                    <a:pt x="245" y="660"/>
                  </a:lnTo>
                  <a:lnTo>
                    <a:pt x="242" y="668"/>
                  </a:lnTo>
                  <a:lnTo>
                    <a:pt x="237" y="673"/>
                  </a:lnTo>
                  <a:lnTo>
                    <a:pt x="230" y="677"/>
                  </a:lnTo>
                  <a:lnTo>
                    <a:pt x="224" y="677"/>
                  </a:lnTo>
                  <a:lnTo>
                    <a:pt x="223" y="678"/>
                  </a:lnTo>
                  <a:lnTo>
                    <a:pt x="223" y="678"/>
                  </a:lnTo>
                  <a:lnTo>
                    <a:pt x="217" y="678"/>
                  </a:lnTo>
                  <a:lnTo>
                    <a:pt x="204" y="678"/>
                  </a:lnTo>
                  <a:lnTo>
                    <a:pt x="186" y="678"/>
                  </a:lnTo>
                  <a:lnTo>
                    <a:pt x="161" y="678"/>
                  </a:lnTo>
                  <a:lnTo>
                    <a:pt x="134" y="678"/>
                  </a:lnTo>
                  <a:lnTo>
                    <a:pt x="105" y="678"/>
                  </a:lnTo>
                  <a:lnTo>
                    <a:pt x="75" y="678"/>
                  </a:lnTo>
                  <a:lnTo>
                    <a:pt x="47" y="678"/>
                  </a:lnTo>
                  <a:lnTo>
                    <a:pt x="24" y="678"/>
                  </a:lnTo>
                  <a:lnTo>
                    <a:pt x="4" y="678"/>
                  </a:lnTo>
                  <a:lnTo>
                    <a:pt x="0" y="678"/>
                  </a:lnTo>
                  <a:lnTo>
                    <a:pt x="0" y="0"/>
                  </a:lnTo>
                  <a:lnTo>
                    <a:pt x="219" y="0"/>
                  </a:lnTo>
                  <a:lnTo>
                    <a:pt x="221" y="0"/>
                  </a:lnTo>
                  <a:lnTo>
                    <a:pt x="224" y="0"/>
                  </a:lnTo>
                  <a:lnTo>
                    <a:pt x="227" y="0"/>
                  </a:lnTo>
                  <a:lnTo>
                    <a:pt x="230" y="2"/>
                  </a:lnTo>
                  <a:lnTo>
                    <a:pt x="233" y="3"/>
                  </a:lnTo>
                  <a:lnTo>
                    <a:pt x="237" y="4"/>
                  </a:lnTo>
                  <a:lnTo>
                    <a:pt x="240" y="7"/>
                  </a:lnTo>
                  <a:lnTo>
                    <a:pt x="242" y="9"/>
                  </a:lnTo>
                  <a:lnTo>
                    <a:pt x="244" y="13"/>
                  </a:lnTo>
                  <a:lnTo>
                    <a:pt x="245" y="17"/>
                  </a:lnTo>
                  <a:lnTo>
                    <a:pt x="244" y="24"/>
                  </a:lnTo>
                  <a:lnTo>
                    <a:pt x="242" y="30"/>
                  </a:lnTo>
                  <a:lnTo>
                    <a:pt x="240" y="36"/>
                  </a:lnTo>
                  <a:lnTo>
                    <a:pt x="236" y="46"/>
                  </a:lnTo>
                  <a:lnTo>
                    <a:pt x="230" y="59"/>
                  </a:lnTo>
                  <a:lnTo>
                    <a:pt x="225" y="74"/>
                  </a:lnTo>
                  <a:lnTo>
                    <a:pt x="221" y="88"/>
                  </a:lnTo>
                  <a:lnTo>
                    <a:pt x="220" y="102"/>
                  </a:lnTo>
                  <a:lnTo>
                    <a:pt x="224" y="125"/>
                  </a:lnTo>
                  <a:lnTo>
                    <a:pt x="233" y="146"/>
                  </a:lnTo>
                  <a:lnTo>
                    <a:pt x="247" y="163"/>
                  </a:lnTo>
                  <a:lnTo>
                    <a:pt x="266" y="176"/>
                  </a:lnTo>
                  <a:lnTo>
                    <a:pt x="288" y="183"/>
                  </a:lnTo>
                  <a:lnTo>
                    <a:pt x="313" y="186"/>
                  </a:lnTo>
                  <a:lnTo>
                    <a:pt x="338" y="183"/>
                  </a:lnTo>
                  <a:lnTo>
                    <a:pt x="360" y="176"/>
                  </a:lnTo>
                  <a:lnTo>
                    <a:pt x="378" y="163"/>
                  </a:lnTo>
                  <a:lnTo>
                    <a:pt x="393" y="146"/>
                  </a:lnTo>
                  <a:lnTo>
                    <a:pt x="403" y="125"/>
                  </a:lnTo>
                  <a:lnTo>
                    <a:pt x="406" y="102"/>
                  </a:lnTo>
                  <a:lnTo>
                    <a:pt x="405" y="88"/>
                  </a:lnTo>
                  <a:lnTo>
                    <a:pt x="401" y="74"/>
                  </a:lnTo>
                  <a:lnTo>
                    <a:pt x="397" y="59"/>
                  </a:lnTo>
                  <a:lnTo>
                    <a:pt x="391" y="46"/>
                  </a:lnTo>
                  <a:lnTo>
                    <a:pt x="386" y="36"/>
                  </a:lnTo>
                  <a:lnTo>
                    <a:pt x="385" y="30"/>
                  </a:lnTo>
                  <a:lnTo>
                    <a:pt x="382" y="24"/>
                  </a:lnTo>
                  <a:lnTo>
                    <a:pt x="381" y="17"/>
                  </a:lnTo>
                  <a:lnTo>
                    <a:pt x="384" y="9"/>
                  </a:lnTo>
                  <a:lnTo>
                    <a:pt x="390" y="4"/>
                  </a:lnTo>
                  <a:lnTo>
                    <a:pt x="397" y="0"/>
                  </a:lnTo>
                  <a:lnTo>
                    <a:pt x="403" y="0"/>
                  </a:lnTo>
                  <a:close/>
                </a:path>
              </a:pathLst>
            </a:custGeom>
            <a:solidFill>
              <a:srgbClr val="814E7E"/>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73339"/>
                </a:solidFill>
                <a:effectLst/>
                <a:uLnTx/>
                <a:uFillTx/>
                <a:latin typeface="Calibri" panose="020F0502020204030204"/>
              </a:endParaRPr>
            </a:p>
          </p:txBody>
        </p:sp>
        <p:sp>
          <p:nvSpPr>
            <p:cNvPr id="149" name="Freeform 2240">
              <a:extLst>
                <a:ext uri="{FF2B5EF4-FFF2-40B4-BE49-F238E27FC236}">
                  <a16:creationId xmlns:a16="http://schemas.microsoft.com/office/drawing/2014/main" id="{FCFD57F8-34D4-4ED3-A6AA-F1AF295F679F}"/>
                </a:ext>
              </a:extLst>
            </p:cNvPr>
            <p:cNvSpPr>
              <a:spLocks/>
            </p:cNvSpPr>
            <p:nvPr/>
          </p:nvSpPr>
          <p:spPr bwMode="auto">
            <a:xfrm>
              <a:off x="11196345" y="3589975"/>
              <a:ext cx="979488" cy="1074738"/>
            </a:xfrm>
            <a:custGeom>
              <a:avLst/>
              <a:gdLst>
                <a:gd name="T0" fmla="*/ 611 w 617"/>
                <a:gd name="T1" fmla="*/ 0 h 677"/>
                <a:gd name="T2" fmla="*/ 405 w 617"/>
                <a:gd name="T3" fmla="*/ 677 h 677"/>
                <a:gd name="T4" fmla="*/ 402 w 617"/>
                <a:gd name="T5" fmla="*/ 677 h 677"/>
                <a:gd name="T6" fmla="*/ 394 w 617"/>
                <a:gd name="T7" fmla="*/ 676 h 677"/>
                <a:gd name="T8" fmla="*/ 380 w 617"/>
                <a:gd name="T9" fmla="*/ 659 h 677"/>
                <a:gd name="T10" fmla="*/ 385 w 617"/>
                <a:gd name="T11" fmla="*/ 642 h 677"/>
                <a:gd name="T12" fmla="*/ 399 w 617"/>
                <a:gd name="T13" fmla="*/ 604 h 677"/>
                <a:gd name="T14" fmla="*/ 401 w 617"/>
                <a:gd name="T15" fmla="*/ 553 h 677"/>
                <a:gd name="T16" fmla="*/ 357 w 617"/>
                <a:gd name="T17" fmla="*/ 499 h 677"/>
                <a:gd name="T18" fmla="*/ 287 w 617"/>
                <a:gd name="T19" fmla="*/ 491 h 677"/>
                <a:gd name="T20" fmla="*/ 230 w 617"/>
                <a:gd name="T21" fmla="*/ 532 h 677"/>
                <a:gd name="T22" fmla="*/ 220 w 617"/>
                <a:gd name="T23" fmla="*/ 589 h 677"/>
                <a:gd name="T24" fmla="*/ 233 w 617"/>
                <a:gd name="T25" fmla="*/ 631 h 677"/>
                <a:gd name="T26" fmla="*/ 242 w 617"/>
                <a:gd name="T27" fmla="*/ 653 h 677"/>
                <a:gd name="T28" fmla="*/ 237 w 617"/>
                <a:gd name="T29" fmla="*/ 672 h 677"/>
                <a:gd name="T30" fmla="*/ 220 w 617"/>
                <a:gd name="T31" fmla="*/ 677 h 677"/>
                <a:gd name="T32" fmla="*/ 0 w 617"/>
                <a:gd name="T33" fmla="*/ 677 h 677"/>
                <a:gd name="T34" fmla="*/ 0 w 617"/>
                <a:gd name="T35" fmla="*/ 444 h 677"/>
                <a:gd name="T36" fmla="*/ 5 w 617"/>
                <a:gd name="T37" fmla="*/ 427 h 677"/>
                <a:gd name="T38" fmla="*/ 18 w 617"/>
                <a:gd name="T39" fmla="*/ 422 h 677"/>
                <a:gd name="T40" fmla="*/ 33 w 617"/>
                <a:gd name="T41" fmla="*/ 427 h 677"/>
                <a:gd name="T42" fmla="*/ 69 w 617"/>
                <a:gd name="T43" fmla="*/ 443 h 677"/>
                <a:gd name="T44" fmla="*/ 118 w 617"/>
                <a:gd name="T45" fmla="*/ 444 h 677"/>
                <a:gd name="T46" fmla="*/ 169 w 617"/>
                <a:gd name="T47" fmla="*/ 399 h 677"/>
                <a:gd name="T48" fmla="*/ 177 w 617"/>
                <a:gd name="T49" fmla="*/ 325 h 677"/>
                <a:gd name="T50" fmla="*/ 139 w 617"/>
                <a:gd name="T51" fmla="*/ 266 h 677"/>
                <a:gd name="T52" fmla="*/ 82 w 617"/>
                <a:gd name="T53" fmla="*/ 254 h 677"/>
                <a:gd name="T54" fmla="*/ 43 w 617"/>
                <a:gd name="T55" fmla="*/ 269 h 677"/>
                <a:gd name="T56" fmla="*/ 25 w 617"/>
                <a:gd name="T57" fmla="*/ 276 h 677"/>
                <a:gd name="T58" fmla="*/ 13 w 617"/>
                <a:gd name="T59" fmla="*/ 278 h 677"/>
                <a:gd name="T60" fmla="*/ 3 w 617"/>
                <a:gd name="T61" fmla="*/ 270 h 677"/>
                <a:gd name="T62" fmla="*/ 0 w 617"/>
                <a:gd name="T63" fmla="*/ 258 h 677"/>
                <a:gd name="T64" fmla="*/ 0 w 617"/>
                <a:gd name="T65" fmla="*/ 51 h 677"/>
                <a:gd name="T66" fmla="*/ 216 w 617"/>
                <a:gd name="T67" fmla="*/ 1 h 677"/>
                <a:gd name="T68" fmla="*/ 234 w 617"/>
                <a:gd name="T69" fmla="*/ 7 h 677"/>
                <a:gd name="T70" fmla="*/ 242 w 617"/>
                <a:gd name="T71" fmla="*/ 29 h 677"/>
                <a:gd name="T72" fmla="*/ 233 w 617"/>
                <a:gd name="T73" fmla="*/ 51 h 677"/>
                <a:gd name="T74" fmla="*/ 220 w 617"/>
                <a:gd name="T75" fmla="*/ 93 h 677"/>
                <a:gd name="T76" fmla="*/ 230 w 617"/>
                <a:gd name="T77" fmla="*/ 152 h 677"/>
                <a:gd name="T78" fmla="*/ 287 w 617"/>
                <a:gd name="T79" fmla="*/ 193 h 677"/>
                <a:gd name="T80" fmla="*/ 359 w 617"/>
                <a:gd name="T81" fmla="*/ 183 h 677"/>
                <a:gd name="T82" fmla="*/ 401 w 617"/>
                <a:gd name="T83" fmla="*/ 130 h 677"/>
                <a:gd name="T84" fmla="*/ 399 w 617"/>
                <a:gd name="T85" fmla="*/ 79 h 677"/>
                <a:gd name="T86" fmla="*/ 385 w 617"/>
                <a:gd name="T87" fmla="*/ 41 h 677"/>
                <a:gd name="T88" fmla="*/ 380 w 617"/>
                <a:gd name="T89" fmla="*/ 24 h 677"/>
                <a:gd name="T90" fmla="*/ 394 w 617"/>
                <a:gd name="T91" fmla="*/ 3 h 677"/>
                <a:gd name="T92" fmla="*/ 406 w 617"/>
                <a:gd name="T93" fmla="*/ 1 h 677"/>
                <a:gd name="T94" fmla="*/ 441 w 617"/>
                <a:gd name="T95" fmla="*/ 0 h 677"/>
                <a:gd name="T96" fmla="*/ 524 w 617"/>
                <a:gd name="T9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17" h="677">
                  <a:moveTo>
                    <a:pt x="554" y="0"/>
                  </a:moveTo>
                  <a:lnTo>
                    <a:pt x="584" y="0"/>
                  </a:lnTo>
                  <a:lnTo>
                    <a:pt x="611" y="0"/>
                  </a:lnTo>
                  <a:lnTo>
                    <a:pt x="617" y="0"/>
                  </a:lnTo>
                  <a:lnTo>
                    <a:pt x="617" y="677"/>
                  </a:lnTo>
                  <a:lnTo>
                    <a:pt x="405" y="677"/>
                  </a:lnTo>
                  <a:lnTo>
                    <a:pt x="405" y="677"/>
                  </a:lnTo>
                  <a:lnTo>
                    <a:pt x="403" y="677"/>
                  </a:lnTo>
                  <a:lnTo>
                    <a:pt x="402" y="677"/>
                  </a:lnTo>
                  <a:lnTo>
                    <a:pt x="402" y="677"/>
                  </a:lnTo>
                  <a:lnTo>
                    <a:pt x="401" y="677"/>
                  </a:lnTo>
                  <a:lnTo>
                    <a:pt x="394" y="676"/>
                  </a:lnTo>
                  <a:lnTo>
                    <a:pt x="387" y="673"/>
                  </a:lnTo>
                  <a:lnTo>
                    <a:pt x="382" y="668"/>
                  </a:lnTo>
                  <a:lnTo>
                    <a:pt x="380" y="659"/>
                  </a:lnTo>
                  <a:lnTo>
                    <a:pt x="380" y="653"/>
                  </a:lnTo>
                  <a:lnTo>
                    <a:pt x="382" y="647"/>
                  </a:lnTo>
                  <a:lnTo>
                    <a:pt x="385" y="642"/>
                  </a:lnTo>
                  <a:lnTo>
                    <a:pt x="389" y="631"/>
                  </a:lnTo>
                  <a:lnTo>
                    <a:pt x="394" y="618"/>
                  </a:lnTo>
                  <a:lnTo>
                    <a:pt x="399" y="604"/>
                  </a:lnTo>
                  <a:lnTo>
                    <a:pt x="403" y="589"/>
                  </a:lnTo>
                  <a:lnTo>
                    <a:pt x="405" y="576"/>
                  </a:lnTo>
                  <a:lnTo>
                    <a:pt x="401" y="553"/>
                  </a:lnTo>
                  <a:lnTo>
                    <a:pt x="391" y="532"/>
                  </a:lnTo>
                  <a:lnTo>
                    <a:pt x="377" y="513"/>
                  </a:lnTo>
                  <a:lnTo>
                    <a:pt x="357" y="499"/>
                  </a:lnTo>
                  <a:lnTo>
                    <a:pt x="336" y="491"/>
                  </a:lnTo>
                  <a:lnTo>
                    <a:pt x="312" y="487"/>
                  </a:lnTo>
                  <a:lnTo>
                    <a:pt x="287" y="491"/>
                  </a:lnTo>
                  <a:lnTo>
                    <a:pt x="264" y="499"/>
                  </a:lnTo>
                  <a:lnTo>
                    <a:pt x="245" y="513"/>
                  </a:lnTo>
                  <a:lnTo>
                    <a:pt x="230" y="532"/>
                  </a:lnTo>
                  <a:lnTo>
                    <a:pt x="221" y="553"/>
                  </a:lnTo>
                  <a:lnTo>
                    <a:pt x="219" y="576"/>
                  </a:lnTo>
                  <a:lnTo>
                    <a:pt x="220" y="589"/>
                  </a:lnTo>
                  <a:lnTo>
                    <a:pt x="224" y="604"/>
                  </a:lnTo>
                  <a:lnTo>
                    <a:pt x="228" y="618"/>
                  </a:lnTo>
                  <a:lnTo>
                    <a:pt x="233" y="631"/>
                  </a:lnTo>
                  <a:lnTo>
                    <a:pt x="237" y="642"/>
                  </a:lnTo>
                  <a:lnTo>
                    <a:pt x="240" y="647"/>
                  </a:lnTo>
                  <a:lnTo>
                    <a:pt x="242" y="653"/>
                  </a:lnTo>
                  <a:lnTo>
                    <a:pt x="242" y="659"/>
                  </a:lnTo>
                  <a:lnTo>
                    <a:pt x="241" y="666"/>
                  </a:lnTo>
                  <a:lnTo>
                    <a:pt x="237" y="672"/>
                  </a:lnTo>
                  <a:lnTo>
                    <a:pt x="230" y="674"/>
                  </a:lnTo>
                  <a:lnTo>
                    <a:pt x="225" y="677"/>
                  </a:lnTo>
                  <a:lnTo>
                    <a:pt x="220" y="677"/>
                  </a:lnTo>
                  <a:lnTo>
                    <a:pt x="220" y="677"/>
                  </a:lnTo>
                  <a:lnTo>
                    <a:pt x="216" y="677"/>
                  </a:lnTo>
                  <a:lnTo>
                    <a:pt x="0" y="677"/>
                  </a:lnTo>
                  <a:lnTo>
                    <a:pt x="0" y="449"/>
                  </a:lnTo>
                  <a:lnTo>
                    <a:pt x="0" y="445"/>
                  </a:lnTo>
                  <a:lnTo>
                    <a:pt x="0" y="444"/>
                  </a:lnTo>
                  <a:lnTo>
                    <a:pt x="1" y="436"/>
                  </a:lnTo>
                  <a:lnTo>
                    <a:pt x="3" y="431"/>
                  </a:lnTo>
                  <a:lnTo>
                    <a:pt x="5" y="427"/>
                  </a:lnTo>
                  <a:lnTo>
                    <a:pt x="9" y="423"/>
                  </a:lnTo>
                  <a:lnTo>
                    <a:pt x="13" y="422"/>
                  </a:lnTo>
                  <a:lnTo>
                    <a:pt x="18" y="422"/>
                  </a:lnTo>
                  <a:lnTo>
                    <a:pt x="22" y="423"/>
                  </a:lnTo>
                  <a:lnTo>
                    <a:pt x="29" y="426"/>
                  </a:lnTo>
                  <a:lnTo>
                    <a:pt x="33" y="427"/>
                  </a:lnTo>
                  <a:lnTo>
                    <a:pt x="43" y="432"/>
                  </a:lnTo>
                  <a:lnTo>
                    <a:pt x="55" y="437"/>
                  </a:lnTo>
                  <a:lnTo>
                    <a:pt x="69" y="443"/>
                  </a:lnTo>
                  <a:lnTo>
                    <a:pt x="82" y="447"/>
                  </a:lnTo>
                  <a:lnTo>
                    <a:pt x="96" y="448"/>
                  </a:lnTo>
                  <a:lnTo>
                    <a:pt x="118" y="444"/>
                  </a:lnTo>
                  <a:lnTo>
                    <a:pt x="139" y="435"/>
                  </a:lnTo>
                  <a:lnTo>
                    <a:pt x="156" y="419"/>
                  </a:lnTo>
                  <a:lnTo>
                    <a:pt x="169" y="399"/>
                  </a:lnTo>
                  <a:lnTo>
                    <a:pt x="177" y="376"/>
                  </a:lnTo>
                  <a:lnTo>
                    <a:pt x="181" y="350"/>
                  </a:lnTo>
                  <a:lnTo>
                    <a:pt x="177" y="325"/>
                  </a:lnTo>
                  <a:lnTo>
                    <a:pt x="169" y="301"/>
                  </a:lnTo>
                  <a:lnTo>
                    <a:pt x="156" y="282"/>
                  </a:lnTo>
                  <a:lnTo>
                    <a:pt x="139" y="266"/>
                  </a:lnTo>
                  <a:lnTo>
                    <a:pt x="118" y="255"/>
                  </a:lnTo>
                  <a:lnTo>
                    <a:pt x="96" y="253"/>
                  </a:lnTo>
                  <a:lnTo>
                    <a:pt x="82" y="254"/>
                  </a:lnTo>
                  <a:lnTo>
                    <a:pt x="69" y="258"/>
                  </a:lnTo>
                  <a:lnTo>
                    <a:pt x="55" y="263"/>
                  </a:lnTo>
                  <a:lnTo>
                    <a:pt x="43" y="269"/>
                  </a:lnTo>
                  <a:lnTo>
                    <a:pt x="33" y="272"/>
                  </a:lnTo>
                  <a:lnTo>
                    <a:pt x="29" y="275"/>
                  </a:lnTo>
                  <a:lnTo>
                    <a:pt x="25" y="276"/>
                  </a:lnTo>
                  <a:lnTo>
                    <a:pt x="21" y="278"/>
                  </a:lnTo>
                  <a:lnTo>
                    <a:pt x="17" y="279"/>
                  </a:lnTo>
                  <a:lnTo>
                    <a:pt x="13" y="278"/>
                  </a:lnTo>
                  <a:lnTo>
                    <a:pt x="9" y="276"/>
                  </a:lnTo>
                  <a:lnTo>
                    <a:pt x="5" y="274"/>
                  </a:lnTo>
                  <a:lnTo>
                    <a:pt x="3" y="270"/>
                  </a:lnTo>
                  <a:lnTo>
                    <a:pt x="1" y="265"/>
                  </a:lnTo>
                  <a:lnTo>
                    <a:pt x="0" y="258"/>
                  </a:lnTo>
                  <a:lnTo>
                    <a:pt x="0" y="258"/>
                  </a:lnTo>
                  <a:lnTo>
                    <a:pt x="0" y="255"/>
                  </a:lnTo>
                  <a:lnTo>
                    <a:pt x="0" y="251"/>
                  </a:lnTo>
                  <a:lnTo>
                    <a:pt x="0" y="51"/>
                  </a:lnTo>
                  <a:lnTo>
                    <a:pt x="0" y="51"/>
                  </a:lnTo>
                  <a:lnTo>
                    <a:pt x="0" y="1"/>
                  </a:lnTo>
                  <a:lnTo>
                    <a:pt x="216" y="1"/>
                  </a:lnTo>
                  <a:lnTo>
                    <a:pt x="221" y="0"/>
                  </a:lnTo>
                  <a:lnTo>
                    <a:pt x="228" y="3"/>
                  </a:lnTo>
                  <a:lnTo>
                    <a:pt x="234" y="7"/>
                  </a:lnTo>
                  <a:lnTo>
                    <a:pt x="241" y="15"/>
                  </a:lnTo>
                  <a:lnTo>
                    <a:pt x="243" y="24"/>
                  </a:lnTo>
                  <a:lnTo>
                    <a:pt x="242" y="29"/>
                  </a:lnTo>
                  <a:lnTo>
                    <a:pt x="240" y="35"/>
                  </a:lnTo>
                  <a:lnTo>
                    <a:pt x="237" y="41"/>
                  </a:lnTo>
                  <a:lnTo>
                    <a:pt x="233" y="51"/>
                  </a:lnTo>
                  <a:lnTo>
                    <a:pt x="228" y="64"/>
                  </a:lnTo>
                  <a:lnTo>
                    <a:pt x="224" y="79"/>
                  </a:lnTo>
                  <a:lnTo>
                    <a:pt x="220" y="93"/>
                  </a:lnTo>
                  <a:lnTo>
                    <a:pt x="219" y="106"/>
                  </a:lnTo>
                  <a:lnTo>
                    <a:pt x="221" y="130"/>
                  </a:lnTo>
                  <a:lnTo>
                    <a:pt x="230" y="152"/>
                  </a:lnTo>
                  <a:lnTo>
                    <a:pt x="246" y="169"/>
                  </a:lnTo>
                  <a:lnTo>
                    <a:pt x="264" y="183"/>
                  </a:lnTo>
                  <a:lnTo>
                    <a:pt x="287" y="193"/>
                  </a:lnTo>
                  <a:lnTo>
                    <a:pt x="312" y="195"/>
                  </a:lnTo>
                  <a:lnTo>
                    <a:pt x="336" y="193"/>
                  </a:lnTo>
                  <a:lnTo>
                    <a:pt x="359" y="183"/>
                  </a:lnTo>
                  <a:lnTo>
                    <a:pt x="377" y="169"/>
                  </a:lnTo>
                  <a:lnTo>
                    <a:pt x="391" y="152"/>
                  </a:lnTo>
                  <a:lnTo>
                    <a:pt x="401" y="130"/>
                  </a:lnTo>
                  <a:lnTo>
                    <a:pt x="405" y="106"/>
                  </a:lnTo>
                  <a:lnTo>
                    <a:pt x="403" y="93"/>
                  </a:lnTo>
                  <a:lnTo>
                    <a:pt x="399" y="79"/>
                  </a:lnTo>
                  <a:lnTo>
                    <a:pt x="394" y="64"/>
                  </a:lnTo>
                  <a:lnTo>
                    <a:pt x="389" y="51"/>
                  </a:lnTo>
                  <a:lnTo>
                    <a:pt x="385" y="41"/>
                  </a:lnTo>
                  <a:lnTo>
                    <a:pt x="382" y="35"/>
                  </a:lnTo>
                  <a:lnTo>
                    <a:pt x="381" y="29"/>
                  </a:lnTo>
                  <a:lnTo>
                    <a:pt x="380" y="24"/>
                  </a:lnTo>
                  <a:lnTo>
                    <a:pt x="382" y="15"/>
                  </a:lnTo>
                  <a:lnTo>
                    <a:pt x="387" y="7"/>
                  </a:lnTo>
                  <a:lnTo>
                    <a:pt x="394" y="3"/>
                  </a:lnTo>
                  <a:lnTo>
                    <a:pt x="401" y="1"/>
                  </a:lnTo>
                  <a:lnTo>
                    <a:pt x="402" y="1"/>
                  </a:lnTo>
                  <a:lnTo>
                    <a:pt x="406" y="1"/>
                  </a:lnTo>
                  <a:lnTo>
                    <a:pt x="410" y="0"/>
                  </a:lnTo>
                  <a:lnTo>
                    <a:pt x="423" y="0"/>
                  </a:lnTo>
                  <a:lnTo>
                    <a:pt x="441" y="0"/>
                  </a:lnTo>
                  <a:lnTo>
                    <a:pt x="466" y="0"/>
                  </a:lnTo>
                  <a:lnTo>
                    <a:pt x="494" y="0"/>
                  </a:lnTo>
                  <a:lnTo>
                    <a:pt x="524" y="0"/>
                  </a:lnTo>
                  <a:lnTo>
                    <a:pt x="554" y="0"/>
                  </a:lnTo>
                  <a:close/>
                </a:path>
              </a:pathLst>
            </a:custGeom>
            <a:solidFill>
              <a:srgbClr val="7BB21B"/>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73339"/>
                </a:solidFill>
                <a:effectLst/>
                <a:uLnTx/>
                <a:uFillTx/>
                <a:latin typeface="Calibri" panose="020F0502020204030204"/>
              </a:endParaRPr>
            </a:p>
          </p:txBody>
        </p:sp>
        <p:sp>
          <p:nvSpPr>
            <p:cNvPr id="150" name="Freeform 2242">
              <a:extLst>
                <a:ext uri="{FF2B5EF4-FFF2-40B4-BE49-F238E27FC236}">
                  <a16:creationId xmlns:a16="http://schemas.microsoft.com/office/drawing/2014/main" id="{A7D31C5A-988C-41D1-9292-61EEC0DEBBF6}"/>
                </a:ext>
              </a:extLst>
            </p:cNvPr>
            <p:cNvSpPr>
              <a:spLocks/>
            </p:cNvSpPr>
            <p:nvPr/>
          </p:nvSpPr>
          <p:spPr bwMode="auto">
            <a:xfrm>
              <a:off x="9078620" y="2672400"/>
              <a:ext cx="990600" cy="1166813"/>
            </a:xfrm>
            <a:custGeom>
              <a:avLst/>
              <a:gdLst>
                <a:gd name="T0" fmla="*/ 624 w 624"/>
                <a:gd name="T1" fmla="*/ 130 h 735"/>
                <a:gd name="T2" fmla="*/ 624 w 624"/>
                <a:gd name="T3" fmla="*/ 137 h 735"/>
                <a:gd name="T4" fmla="*/ 622 w 624"/>
                <a:gd name="T5" fmla="*/ 149 h 735"/>
                <a:gd name="T6" fmla="*/ 615 w 624"/>
                <a:gd name="T7" fmla="*/ 155 h 735"/>
                <a:gd name="T8" fmla="*/ 606 w 624"/>
                <a:gd name="T9" fmla="*/ 158 h 735"/>
                <a:gd name="T10" fmla="*/ 596 w 624"/>
                <a:gd name="T11" fmla="*/ 154 h 735"/>
                <a:gd name="T12" fmla="*/ 581 w 624"/>
                <a:gd name="T13" fmla="*/ 147 h 735"/>
                <a:gd name="T14" fmla="*/ 555 w 624"/>
                <a:gd name="T15" fmla="*/ 138 h 735"/>
                <a:gd name="T16" fmla="*/ 529 w 624"/>
                <a:gd name="T17" fmla="*/ 133 h 735"/>
                <a:gd name="T18" fmla="*/ 486 w 624"/>
                <a:gd name="T19" fmla="*/ 145 h 735"/>
                <a:gd name="T20" fmla="*/ 456 w 624"/>
                <a:gd name="T21" fmla="*/ 179 h 735"/>
                <a:gd name="T22" fmla="*/ 444 w 624"/>
                <a:gd name="T23" fmla="*/ 226 h 735"/>
                <a:gd name="T24" fmla="*/ 456 w 624"/>
                <a:gd name="T25" fmla="*/ 273 h 735"/>
                <a:gd name="T26" fmla="*/ 486 w 624"/>
                <a:gd name="T27" fmla="*/ 306 h 735"/>
                <a:gd name="T28" fmla="*/ 529 w 624"/>
                <a:gd name="T29" fmla="*/ 319 h 735"/>
                <a:gd name="T30" fmla="*/ 555 w 624"/>
                <a:gd name="T31" fmla="*/ 314 h 735"/>
                <a:gd name="T32" fmla="*/ 581 w 624"/>
                <a:gd name="T33" fmla="*/ 303 h 735"/>
                <a:gd name="T34" fmla="*/ 596 w 624"/>
                <a:gd name="T35" fmla="*/ 297 h 735"/>
                <a:gd name="T36" fmla="*/ 604 w 624"/>
                <a:gd name="T37" fmla="*/ 294 h 735"/>
                <a:gd name="T38" fmla="*/ 611 w 624"/>
                <a:gd name="T39" fmla="*/ 294 h 735"/>
                <a:gd name="T40" fmla="*/ 618 w 624"/>
                <a:gd name="T41" fmla="*/ 298 h 735"/>
                <a:gd name="T42" fmla="*/ 623 w 624"/>
                <a:gd name="T43" fmla="*/ 307 h 735"/>
                <a:gd name="T44" fmla="*/ 624 w 624"/>
                <a:gd name="T45" fmla="*/ 315 h 735"/>
                <a:gd name="T46" fmla="*/ 624 w 624"/>
                <a:gd name="T47" fmla="*/ 510 h 735"/>
                <a:gd name="T48" fmla="*/ 407 w 624"/>
                <a:gd name="T49" fmla="*/ 555 h 735"/>
                <a:gd name="T50" fmla="*/ 402 w 624"/>
                <a:gd name="T51" fmla="*/ 555 h 735"/>
                <a:gd name="T52" fmla="*/ 371 w 624"/>
                <a:gd name="T53" fmla="*/ 566 h 735"/>
                <a:gd name="T54" fmla="*/ 357 w 624"/>
                <a:gd name="T55" fmla="*/ 595 h 735"/>
                <a:gd name="T56" fmla="*/ 364 w 624"/>
                <a:gd name="T57" fmla="*/ 617 h 735"/>
                <a:gd name="T58" fmla="*/ 376 w 624"/>
                <a:gd name="T59" fmla="*/ 646 h 735"/>
                <a:gd name="T60" fmla="*/ 382 w 624"/>
                <a:gd name="T61" fmla="*/ 674 h 735"/>
                <a:gd name="T62" fmla="*/ 369 w 624"/>
                <a:gd name="T63" fmla="*/ 710 h 735"/>
                <a:gd name="T64" fmla="*/ 335 w 624"/>
                <a:gd name="T65" fmla="*/ 731 h 735"/>
                <a:gd name="T66" fmla="*/ 291 w 624"/>
                <a:gd name="T67" fmla="*/ 731 h 735"/>
                <a:gd name="T68" fmla="*/ 257 w 624"/>
                <a:gd name="T69" fmla="*/ 710 h 735"/>
                <a:gd name="T70" fmla="*/ 244 w 624"/>
                <a:gd name="T71" fmla="*/ 674 h 735"/>
                <a:gd name="T72" fmla="*/ 250 w 624"/>
                <a:gd name="T73" fmla="*/ 646 h 735"/>
                <a:gd name="T74" fmla="*/ 263 w 624"/>
                <a:gd name="T75" fmla="*/ 617 h 735"/>
                <a:gd name="T76" fmla="*/ 268 w 624"/>
                <a:gd name="T77" fmla="*/ 595 h 735"/>
                <a:gd name="T78" fmla="*/ 258 w 624"/>
                <a:gd name="T79" fmla="*/ 569 h 735"/>
                <a:gd name="T80" fmla="*/ 236 w 624"/>
                <a:gd name="T81" fmla="*/ 556 h 735"/>
                <a:gd name="T82" fmla="*/ 219 w 624"/>
                <a:gd name="T83" fmla="*/ 555 h 735"/>
                <a:gd name="T84" fmla="*/ 0 w 624"/>
                <a:gd name="T85" fmla="*/ 555 h 735"/>
                <a:gd name="T86" fmla="*/ 3 w 624"/>
                <a:gd name="T87" fmla="*/ 438 h 735"/>
                <a:gd name="T88" fmla="*/ 25 w 624"/>
                <a:gd name="T89" fmla="*/ 387 h 735"/>
                <a:gd name="T90" fmla="*/ 65 w 624"/>
                <a:gd name="T91" fmla="*/ 348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24" h="735">
                  <a:moveTo>
                    <a:pt x="624" y="0"/>
                  </a:moveTo>
                  <a:lnTo>
                    <a:pt x="624" y="130"/>
                  </a:lnTo>
                  <a:lnTo>
                    <a:pt x="624" y="136"/>
                  </a:lnTo>
                  <a:lnTo>
                    <a:pt x="624" y="137"/>
                  </a:lnTo>
                  <a:lnTo>
                    <a:pt x="623" y="144"/>
                  </a:lnTo>
                  <a:lnTo>
                    <a:pt x="622" y="149"/>
                  </a:lnTo>
                  <a:lnTo>
                    <a:pt x="619" y="153"/>
                  </a:lnTo>
                  <a:lnTo>
                    <a:pt x="615" y="155"/>
                  </a:lnTo>
                  <a:lnTo>
                    <a:pt x="611" y="157"/>
                  </a:lnTo>
                  <a:lnTo>
                    <a:pt x="606" y="158"/>
                  </a:lnTo>
                  <a:lnTo>
                    <a:pt x="601" y="157"/>
                  </a:lnTo>
                  <a:lnTo>
                    <a:pt x="596" y="154"/>
                  </a:lnTo>
                  <a:lnTo>
                    <a:pt x="592" y="151"/>
                  </a:lnTo>
                  <a:lnTo>
                    <a:pt x="581" y="147"/>
                  </a:lnTo>
                  <a:lnTo>
                    <a:pt x="569" y="142"/>
                  </a:lnTo>
                  <a:lnTo>
                    <a:pt x="555" y="138"/>
                  </a:lnTo>
                  <a:lnTo>
                    <a:pt x="541" y="134"/>
                  </a:lnTo>
                  <a:lnTo>
                    <a:pt x="529" y="133"/>
                  </a:lnTo>
                  <a:lnTo>
                    <a:pt x="507" y="136"/>
                  </a:lnTo>
                  <a:lnTo>
                    <a:pt x="486" y="145"/>
                  </a:lnTo>
                  <a:lnTo>
                    <a:pt x="469" y="161"/>
                  </a:lnTo>
                  <a:lnTo>
                    <a:pt x="456" y="179"/>
                  </a:lnTo>
                  <a:lnTo>
                    <a:pt x="448" y="201"/>
                  </a:lnTo>
                  <a:lnTo>
                    <a:pt x="444" y="226"/>
                  </a:lnTo>
                  <a:lnTo>
                    <a:pt x="448" y="251"/>
                  </a:lnTo>
                  <a:lnTo>
                    <a:pt x="456" y="273"/>
                  </a:lnTo>
                  <a:lnTo>
                    <a:pt x="469" y="291"/>
                  </a:lnTo>
                  <a:lnTo>
                    <a:pt x="486" y="306"/>
                  </a:lnTo>
                  <a:lnTo>
                    <a:pt x="507" y="315"/>
                  </a:lnTo>
                  <a:lnTo>
                    <a:pt x="529" y="319"/>
                  </a:lnTo>
                  <a:lnTo>
                    <a:pt x="541" y="318"/>
                  </a:lnTo>
                  <a:lnTo>
                    <a:pt x="555" y="314"/>
                  </a:lnTo>
                  <a:lnTo>
                    <a:pt x="569" y="308"/>
                  </a:lnTo>
                  <a:lnTo>
                    <a:pt x="581" y="303"/>
                  </a:lnTo>
                  <a:lnTo>
                    <a:pt x="592" y="299"/>
                  </a:lnTo>
                  <a:lnTo>
                    <a:pt x="596" y="297"/>
                  </a:lnTo>
                  <a:lnTo>
                    <a:pt x="600" y="295"/>
                  </a:lnTo>
                  <a:lnTo>
                    <a:pt x="604" y="294"/>
                  </a:lnTo>
                  <a:lnTo>
                    <a:pt x="607" y="294"/>
                  </a:lnTo>
                  <a:lnTo>
                    <a:pt x="611" y="294"/>
                  </a:lnTo>
                  <a:lnTo>
                    <a:pt x="615" y="295"/>
                  </a:lnTo>
                  <a:lnTo>
                    <a:pt x="618" y="298"/>
                  </a:lnTo>
                  <a:lnTo>
                    <a:pt x="622" y="302"/>
                  </a:lnTo>
                  <a:lnTo>
                    <a:pt x="623" y="307"/>
                  </a:lnTo>
                  <a:lnTo>
                    <a:pt x="624" y="314"/>
                  </a:lnTo>
                  <a:lnTo>
                    <a:pt x="624" y="315"/>
                  </a:lnTo>
                  <a:lnTo>
                    <a:pt x="624" y="319"/>
                  </a:lnTo>
                  <a:lnTo>
                    <a:pt x="624" y="510"/>
                  </a:lnTo>
                  <a:lnTo>
                    <a:pt x="624" y="555"/>
                  </a:lnTo>
                  <a:lnTo>
                    <a:pt x="407" y="555"/>
                  </a:lnTo>
                  <a:lnTo>
                    <a:pt x="403" y="555"/>
                  </a:lnTo>
                  <a:lnTo>
                    <a:pt x="402" y="555"/>
                  </a:lnTo>
                  <a:lnTo>
                    <a:pt x="384" y="559"/>
                  </a:lnTo>
                  <a:lnTo>
                    <a:pt x="371" y="566"/>
                  </a:lnTo>
                  <a:lnTo>
                    <a:pt x="361" y="579"/>
                  </a:lnTo>
                  <a:lnTo>
                    <a:pt x="357" y="595"/>
                  </a:lnTo>
                  <a:lnTo>
                    <a:pt x="359" y="606"/>
                  </a:lnTo>
                  <a:lnTo>
                    <a:pt x="364" y="617"/>
                  </a:lnTo>
                  <a:lnTo>
                    <a:pt x="369" y="631"/>
                  </a:lnTo>
                  <a:lnTo>
                    <a:pt x="376" y="646"/>
                  </a:lnTo>
                  <a:lnTo>
                    <a:pt x="381" y="662"/>
                  </a:lnTo>
                  <a:lnTo>
                    <a:pt x="382" y="674"/>
                  </a:lnTo>
                  <a:lnTo>
                    <a:pt x="378" y="693"/>
                  </a:lnTo>
                  <a:lnTo>
                    <a:pt x="369" y="710"/>
                  </a:lnTo>
                  <a:lnTo>
                    <a:pt x="353" y="723"/>
                  </a:lnTo>
                  <a:lnTo>
                    <a:pt x="335" y="731"/>
                  </a:lnTo>
                  <a:lnTo>
                    <a:pt x="313" y="735"/>
                  </a:lnTo>
                  <a:lnTo>
                    <a:pt x="291" y="731"/>
                  </a:lnTo>
                  <a:lnTo>
                    <a:pt x="272" y="723"/>
                  </a:lnTo>
                  <a:lnTo>
                    <a:pt x="257" y="710"/>
                  </a:lnTo>
                  <a:lnTo>
                    <a:pt x="247" y="693"/>
                  </a:lnTo>
                  <a:lnTo>
                    <a:pt x="244" y="674"/>
                  </a:lnTo>
                  <a:lnTo>
                    <a:pt x="246" y="662"/>
                  </a:lnTo>
                  <a:lnTo>
                    <a:pt x="250" y="646"/>
                  </a:lnTo>
                  <a:lnTo>
                    <a:pt x="257" y="631"/>
                  </a:lnTo>
                  <a:lnTo>
                    <a:pt x="263" y="617"/>
                  </a:lnTo>
                  <a:lnTo>
                    <a:pt x="267" y="606"/>
                  </a:lnTo>
                  <a:lnTo>
                    <a:pt x="268" y="595"/>
                  </a:lnTo>
                  <a:lnTo>
                    <a:pt x="266" y="581"/>
                  </a:lnTo>
                  <a:lnTo>
                    <a:pt x="258" y="569"/>
                  </a:lnTo>
                  <a:lnTo>
                    <a:pt x="247" y="561"/>
                  </a:lnTo>
                  <a:lnTo>
                    <a:pt x="236" y="556"/>
                  </a:lnTo>
                  <a:lnTo>
                    <a:pt x="228" y="555"/>
                  </a:lnTo>
                  <a:lnTo>
                    <a:pt x="219" y="555"/>
                  </a:lnTo>
                  <a:lnTo>
                    <a:pt x="203" y="555"/>
                  </a:lnTo>
                  <a:lnTo>
                    <a:pt x="0" y="555"/>
                  </a:lnTo>
                  <a:lnTo>
                    <a:pt x="0" y="467"/>
                  </a:lnTo>
                  <a:lnTo>
                    <a:pt x="3" y="438"/>
                  </a:lnTo>
                  <a:lnTo>
                    <a:pt x="11" y="412"/>
                  </a:lnTo>
                  <a:lnTo>
                    <a:pt x="25" y="387"/>
                  </a:lnTo>
                  <a:lnTo>
                    <a:pt x="43" y="366"/>
                  </a:lnTo>
                  <a:lnTo>
                    <a:pt x="65" y="348"/>
                  </a:lnTo>
                  <a:lnTo>
                    <a:pt x="624" y="0"/>
                  </a:lnTo>
                  <a:close/>
                </a:path>
              </a:pathLst>
            </a:custGeom>
            <a:solidFill>
              <a:srgbClr val="7BB21B"/>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73339"/>
                </a:solidFill>
                <a:effectLst/>
                <a:uLnTx/>
                <a:uFillTx/>
                <a:latin typeface="Calibri" panose="020F0502020204030204"/>
              </a:endParaRPr>
            </a:p>
          </p:txBody>
        </p:sp>
        <p:sp>
          <p:nvSpPr>
            <p:cNvPr id="151" name="Freeform 2244">
              <a:extLst>
                <a:ext uri="{FF2B5EF4-FFF2-40B4-BE49-F238E27FC236}">
                  <a16:creationId xmlns:a16="http://schemas.microsoft.com/office/drawing/2014/main" id="{F59C2657-30DF-4EA0-94CB-52884CBBA787}"/>
                </a:ext>
              </a:extLst>
            </p:cNvPr>
            <p:cNvSpPr>
              <a:spLocks/>
            </p:cNvSpPr>
            <p:nvPr/>
          </p:nvSpPr>
          <p:spPr bwMode="auto">
            <a:xfrm>
              <a:off x="9078620" y="4402775"/>
              <a:ext cx="990600" cy="1303338"/>
            </a:xfrm>
            <a:custGeom>
              <a:avLst/>
              <a:gdLst>
                <a:gd name="T0" fmla="*/ 335 w 624"/>
                <a:gd name="T1" fmla="*/ 4 h 821"/>
                <a:gd name="T2" fmla="*/ 369 w 624"/>
                <a:gd name="T3" fmla="*/ 29 h 821"/>
                <a:gd name="T4" fmla="*/ 382 w 624"/>
                <a:gd name="T5" fmla="*/ 65 h 821"/>
                <a:gd name="T6" fmla="*/ 376 w 624"/>
                <a:gd name="T7" fmla="*/ 94 h 821"/>
                <a:gd name="T8" fmla="*/ 364 w 624"/>
                <a:gd name="T9" fmla="*/ 123 h 821"/>
                <a:gd name="T10" fmla="*/ 357 w 624"/>
                <a:gd name="T11" fmla="*/ 145 h 821"/>
                <a:gd name="T12" fmla="*/ 369 w 624"/>
                <a:gd name="T13" fmla="*/ 171 h 821"/>
                <a:gd name="T14" fmla="*/ 394 w 624"/>
                <a:gd name="T15" fmla="*/ 185 h 821"/>
                <a:gd name="T16" fmla="*/ 593 w 624"/>
                <a:gd name="T17" fmla="*/ 186 h 821"/>
                <a:gd name="T18" fmla="*/ 605 w 624"/>
                <a:gd name="T19" fmla="*/ 186 h 821"/>
                <a:gd name="T20" fmla="*/ 622 w 624"/>
                <a:gd name="T21" fmla="*/ 186 h 821"/>
                <a:gd name="T22" fmla="*/ 624 w 624"/>
                <a:gd name="T23" fmla="*/ 217 h 821"/>
                <a:gd name="T24" fmla="*/ 624 w 624"/>
                <a:gd name="T25" fmla="*/ 420 h 821"/>
                <a:gd name="T26" fmla="*/ 624 w 624"/>
                <a:gd name="T27" fmla="*/ 427 h 821"/>
                <a:gd name="T28" fmla="*/ 622 w 624"/>
                <a:gd name="T29" fmla="*/ 437 h 821"/>
                <a:gd name="T30" fmla="*/ 615 w 624"/>
                <a:gd name="T31" fmla="*/ 444 h 821"/>
                <a:gd name="T32" fmla="*/ 607 w 624"/>
                <a:gd name="T33" fmla="*/ 446 h 821"/>
                <a:gd name="T34" fmla="*/ 600 w 624"/>
                <a:gd name="T35" fmla="*/ 444 h 821"/>
                <a:gd name="T36" fmla="*/ 592 w 624"/>
                <a:gd name="T37" fmla="*/ 440 h 821"/>
                <a:gd name="T38" fmla="*/ 569 w 624"/>
                <a:gd name="T39" fmla="*/ 431 h 821"/>
                <a:gd name="T40" fmla="*/ 541 w 624"/>
                <a:gd name="T41" fmla="*/ 423 h 821"/>
                <a:gd name="T42" fmla="*/ 507 w 624"/>
                <a:gd name="T43" fmla="*/ 424 h 821"/>
                <a:gd name="T44" fmla="*/ 469 w 624"/>
                <a:gd name="T45" fmla="*/ 449 h 821"/>
                <a:gd name="T46" fmla="*/ 448 w 624"/>
                <a:gd name="T47" fmla="*/ 490 h 821"/>
                <a:gd name="T48" fmla="*/ 448 w 624"/>
                <a:gd name="T49" fmla="*/ 539 h 821"/>
                <a:gd name="T50" fmla="*/ 469 w 624"/>
                <a:gd name="T51" fmla="*/ 580 h 821"/>
                <a:gd name="T52" fmla="*/ 507 w 624"/>
                <a:gd name="T53" fmla="*/ 603 h 821"/>
                <a:gd name="T54" fmla="*/ 541 w 624"/>
                <a:gd name="T55" fmla="*/ 606 h 821"/>
                <a:gd name="T56" fmla="*/ 569 w 624"/>
                <a:gd name="T57" fmla="*/ 597 h 821"/>
                <a:gd name="T58" fmla="*/ 592 w 624"/>
                <a:gd name="T59" fmla="*/ 588 h 821"/>
                <a:gd name="T60" fmla="*/ 601 w 624"/>
                <a:gd name="T61" fmla="*/ 584 h 821"/>
                <a:gd name="T62" fmla="*/ 611 w 624"/>
                <a:gd name="T63" fmla="*/ 583 h 821"/>
                <a:gd name="T64" fmla="*/ 619 w 624"/>
                <a:gd name="T65" fmla="*/ 588 h 821"/>
                <a:gd name="T66" fmla="*/ 623 w 624"/>
                <a:gd name="T67" fmla="*/ 597 h 821"/>
                <a:gd name="T68" fmla="*/ 624 w 624"/>
                <a:gd name="T69" fmla="*/ 605 h 821"/>
                <a:gd name="T70" fmla="*/ 624 w 624"/>
                <a:gd name="T71" fmla="*/ 821 h 821"/>
                <a:gd name="T72" fmla="*/ 107 w 624"/>
                <a:gd name="T73" fmla="*/ 817 h 821"/>
                <a:gd name="T74" fmla="*/ 52 w 624"/>
                <a:gd name="T75" fmla="*/ 791 h 821"/>
                <a:gd name="T76" fmla="*/ 13 w 624"/>
                <a:gd name="T77" fmla="*/ 742 h 821"/>
                <a:gd name="T78" fmla="*/ 0 w 624"/>
                <a:gd name="T79" fmla="*/ 681 h 821"/>
                <a:gd name="T80" fmla="*/ 219 w 624"/>
                <a:gd name="T81" fmla="*/ 186 h 821"/>
                <a:gd name="T82" fmla="*/ 236 w 624"/>
                <a:gd name="T83" fmla="*/ 185 h 821"/>
                <a:gd name="T84" fmla="*/ 247 w 624"/>
                <a:gd name="T85" fmla="*/ 179 h 821"/>
                <a:gd name="T86" fmla="*/ 257 w 624"/>
                <a:gd name="T87" fmla="*/ 173 h 821"/>
                <a:gd name="T88" fmla="*/ 267 w 624"/>
                <a:gd name="T89" fmla="*/ 157 h 821"/>
                <a:gd name="T90" fmla="*/ 267 w 624"/>
                <a:gd name="T91" fmla="*/ 135 h 821"/>
                <a:gd name="T92" fmla="*/ 257 w 624"/>
                <a:gd name="T93" fmla="*/ 110 h 821"/>
                <a:gd name="T94" fmla="*/ 246 w 624"/>
                <a:gd name="T95" fmla="*/ 79 h 821"/>
                <a:gd name="T96" fmla="*/ 247 w 624"/>
                <a:gd name="T97" fmla="*/ 46 h 821"/>
                <a:gd name="T98" fmla="*/ 272 w 624"/>
                <a:gd name="T99" fmla="*/ 13 h 821"/>
                <a:gd name="T100" fmla="*/ 313 w 624"/>
                <a:gd name="T101"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4" h="821">
                  <a:moveTo>
                    <a:pt x="313" y="0"/>
                  </a:moveTo>
                  <a:lnTo>
                    <a:pt x="335" y="4"/>
                  </a:lnTo>
                  <a:lnTo>
                    <a:pt x="353" y="13"/>
                  </a:lnTo>
                  <a:lnTo>
                    <a:pt x="369" y="29"/>
                  </a:lnTo>
                  <a:lnTo>
                    <a:pt x="378" y="46"/>
                  </a:lnTo>
                  <a:lnTo>
                    <a:pt x="382" y="65"/>
                  </a:lnTo>
                  <a:lnTo>
                    <a:pt x="381" y="79"/>
                  </a:lnTo>
                  <a:lnTo>
                    <a:pt x="376" y="94"/>
                  </a:lnTo>
                  <a:lnTo>
                    <a:pt x="369" y="110"/>
                  </a:lnTo>
                  <a:lnTo>
                    <a:pt x="364" y="123"/>
                  </a:lnTo>
                  <a:lnTo>
                    <a:pt x="359" y="135"/>
                  </a:lnTo>
                  <a:lnTo>
                    <a:pt x="357" y="145"/>
                  </a:lnTo>
                  <a:lnTo>
                    <a:pt x="361" y="160"/>
                  </a:lnTo>
                  <a:lnTo>
                    <a:pt x="369" y="171"/>
                  </a:lnTo>
                  <a:lnTo>
                    <a:pt x="380" y="179"/>
                  </a:lnTo>
                  <a:lnTo>
                    <a:pt x="394" y="185"/>
                  </a:lnTo>
                  <a:lnTo>
                    <a:pt x="408" y="186"/>
                  </a:lnTo>
                  <a:lnTo>
                    <a:pt x="593" y="186"/>
                  </a:lnTo>
                  <a:lnTo>
                    <a:pt x="597" y="186"/>
                  </a:lnTo>
                  <a:lnTo>
                    <a:pt x="605" y="186"/>
                  </a:lnTo>
                  <a:lnTo>
                    <a:pt x="614" y="186"/>
                  </a:lnTo>
                  <a:lnTo>
                    <a:pt x="622" y="186"/>
                  </a:lnTo>
                  <a:lnTo>
                    <a:pt x="624" y="186"/>
                  </a:lnTo>
                  <a:lnTo>
                    <a:pt x="624" y="217"/>
                  </a:lnTo>
                  <a:lnTo>
                    <a:pt x="624" y="229"/>
                  </a:lnTo>
                  <a:lnTo>
                    <a:pt x="624" y="420"/>
                  </a:lnTo>
                  <a:lnTo>
                    <a:pt x="624" y="424"/>
                  </a:lnTo>
                  <a:lnTo>
                    <a:pt x="624" y="427"/>
                  </a:lnTo>
                  <a:lnTo>
                    <a:pt x="623" y="432"/>
                  </a:lnTo>
                  <a:lnTo>
                    <a:pt x="622" y="437"/>
                  </a:lnTo>
                  <a:lnTo>
                    <a:pt x="618" y="441"/>
                  </a:lnTo>
                  <a:lnTo>
                    <a:pt x="615" y="444"/>
                  </a:lnTo>
                  <a:lnTo>
                    <a:pt x="611" y="445"/>
                  </a:lnTo>
                  <a:lnTo>
                    <a:pt x="607" y="446"/>
                  </a:lnTo>
                  <a:lnTo>
                    <a:pt x="604" y="445"/>
                  </a:lnTo>
                  <a:lnTo>
                    <a:pt x="600" y="444"/>
                  </a:lnTo>
                  <a:lnTo>
                    <a:pt x="596" y="442"/>
                  </a:lnTo>
                  <a:lnTo>
                    <a:pt x="592" y="440"/>
                  </a:lnTo>
                  <a:lnTo>
                    <a:pt x="581" y="436"/>
                  </a:lnTo>
                  <a:lnTo>
                    <a:pt x="569" y="431"/>
                  </a:lnTo>
                  <a:lnTo>
                    <a:pt x="555" y="427"/>
                  </a:lnTo>
                  <a:lnTo>
                    <a:pt x="541" y="423"/>
                  </a:lnTo>
                  <a:lnTo>
                    <a:pt x="529" y="422"/>
                  </a:lnTo>
                  <a:lnTo>
                    <a:pt x="507" y="424"/>
                  </a:lnTo>
                  <a:lnTo>
                    <a:pt x="486" y="433"/>
                  </a:lnTo>
                  <a:lnTo>
                    <a:pt x="469" y="449"/>
                  </a:lnTo>
                  <a:lnTo>
                    <a:pt x="456" y="467"/>
                  </a:lnTo>
                  <a:lnTo>
                    <a:pt x="448" y="490"/>
                  </a:lnTo>
                  <a:lnTo>
                    <a:pt x="444" y="514"/>
                  </a:lnTo>
                  <a:lnTo>
                    <a:pt x="448" y="539"/>
                  </a:lnTo>
                  <a:lnTo>
                    <a:pt x="456" y="562"/>
                  </a:lnTo>
                  <a:lnTo>
                    <a:pt x="469" y="580"/>
                  </a:lnTo>
                  <a:lnTo>
                    <a:pt x="486" y="594"/>
                  </a:lnTo>
                  <a:lnTo>
                    <a:pt x="507" y="603"/>
                  </a:lnTo>
                  <a:lnTo>
                    <a:pt x="529" y="607"/>
                  </a:lnTo>
                  <a:lnTo>
                    <a:pt x="541" y="606"/>
                  </a:lnTo>
                  <a:lnTo>
                    <a:pt x="555" y="602"/>
                  </a:lnTo>
                  <a:lnTo>
                    <a:pt x="569" y="597"/>
                  </a:lnTo>
                  <a:lnTo>
                    <a:pt x="581" y="592"/>
                  </a:lnTo>
                  <a:lnTo>
                    <a:pt x="592" y="588"/>
                  </a:lnTo>
                  <a:lnTo>
                    <a:pt x="596" y="585"/>
                  </a:lnTo>
                  <a:lnTo>
                    <a:pt x="601" y="584"/>
                  </a:lnTo>
                  <a:lnTo>
                    <a:pt x="606" y="583"/>
                  </a:lnTo>
                  <a:lnTo>
                    <a:pt x="611" y="583"/>
                  </a:lnTo>
                  <a:lnTo>
                    <a:pt x="615" y="584"/>
                  </a:lnTo>
                  <a:lnTo>
                    <a:pt x="619" y="588"/>
                  </a:lnTo>
                  <a:lnTo>
                    <a:pt x="622" y="592"/>
                  </a:lnTo>
                  <a:lnTo>
                    <a:pt x="623" y="597"/>
                  </a:lnTo>
                  <a:lnTo>
                    <a:pt x="624" y="603"/>
                  </a:lnTo>
                  <a:lnTo>
                    <a:pt x="624" y="605"/>
                  </a:lnTo>
                  <a:lnTo>
                    <a:pt x="624" y="609"/>
                  </a:lnTo>
                  <a:lnTo>
                    <a:pt x="624" y="821"/>
                  </a:lnTo>
                  <a:lnTo>
                    <a:pt x="140" y="821"/>
                  </a:lnTo>
                  <a:lnTo>
                    <a:pt x="107" y="817"/>
                  </a:lnTo>
                  <a:lnTo>
                    <a:pt x="79" y="806"/>
                  </a:lnTo>
                  <a:lnTo>
                    <a:pt x="52" y="791"/>
                  </a:lnTo>
                  <a:lnTo>
                    <a:pt x="30" y="768"/>
                  </a:lnTo>
                  <a:lnTo>
                    <a:pt x="13" y="742"/>
                  </a:lnTo>
                  <a:lnTo>
                    <a:pt x="3" y="713"/>
                  </a:lnTo>
                  <a:lnTo>
                    <a:pt x="0" y="681"/>
                  </a:lnTo>
                  <a:lnTo>
                    <a:pt x="0" y="186"/>
                  </a:lnTo>
                  <a:lnTo>
                    <a:pt x="219" y="186"/>
                  </a:lnTo>
                  <a:lnTo>
                    <a:pt x="229" y="185"/>
                  </a:lnTo>
                  <a:lnTo>
                    <a:pt x="236" y="185"/>
                  </a:lnTo>
                  <a:lnTo>
                    <a:pt x="242" y="182"/>
                  </a:lnTo>
                  <a:lnTo>
                    <a:pt x="247" y="179"/>
                  </a:lnTo>
                  <a:lnTo>
                    <a:pt x="253" y="177"/>
                  </a:lnTo>
                  <a:lnTo>
                    <a:pt x="257" y="173"/>
                  </a:lnTo>
                  <a:lnTo>
                    <a:pt x="262" y="168"/>
                  </a:lnTo>
                  <a:lnTo>
                    <a:pt x="267" y="157"/>
                  </a:lnTo>
                  <a:lnTo>
                    <a:pt x="268" y="145"/>
                  </a:lnTo>
                  <a:lnTo>
                    <a:pt x="267" y="135"/>
                  </a:lnTo>
                  <a:lnTo>
                    <a:pt x="263" y="123"/>
                  </a:lnTo>
                  <a:lnTo>
                    <a:pt x="257" y="110"/>
                  </a:lnTo>
                  <a:lnTo>
                    <a:pt x="250" y="94"/>
                  </a:lnTo>
                  <a:lnTo>
                    <a:pt x="246" y="79"/>
                  </a:lnTo>
                  <a:lnTo>
                    <a:pt x="244" y="65"/>
                  </a:lnTo>
                  <a:lnTo>
                    <a:pt x="247" y="46"/>
                  </a:lnTo>
                  <a:lnTo>
                    <a:pt x="257" y="29"/>
                  </a:lnTo>
                  <a:lnTo>
                    <a:pt x="272" y="13"/>
                  </a:lnTo>
                  <a:lnTo>
                    <a:pt x="291" y="4"/>
                  </a:lnTo>
                  <a:lnTo>
                    <a:pt x="313" y="0"/>
                  </a:lnTo>
                  <a:close/>
                </a:path>
              </a:pathLst>
            </a:custGeom>
            <a:solidFill>
              <a:srgbClr val="7BB21B"/>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73339"/>
                </a:solidFill>
                <a:effectLst/>
                <a:uLnTx/>
                <a:uFillTx/>
                <a:latin typeface="Calibri" panose="020F0502020204030204"/>
              </a:endParaRPr>
            </a:p>
          </p:txBody>
        </p:sp>
        <p:grpSp>
          <p:nvGrpSpPr>
            <p:cNvPr id="152" name="Group 87">
              <a:extLst>
                <a:ext uri="{FF2B5EF4-FFF2-40B4-BE49-F238E27FC236}">
                  <a16:creationId xmlns:a16="http://schemas.microsoft.com/office/drawing/2014/main" id="{466441A5-C39A-4981-B964-E27A680A9ACD}"/>
                </a:ext>
              </a:extLst>
            </p:cNvPr>
            <p:cNvGrpSpPr/>
            <p:nvPr/>
          </p:nvGrpSpPr>
          <p:grpSpPr>
            <a:xfrm>
              <a:off x="9078620" y="2639063"/>
              <a:ext cx="3097213" cy="3067050"/>
              <a:chOff x="4549775" y="2693988"/>
              <a:chExt cx="3097213" cy="3067050"/>
            </a:xfrm>
            <a:solidFill>
              <a:sysClr val="window" lastClr="FFFFFF"/>
            </a:solidFill>
          </p:grpSpPr>
          <p:sp>
            <p:nvSpPr>
              <p:cNvPr id="153" name="Freeform 2229">
                <a:extLst>
                  <a:ext uri="{FF2B5EF4-FFF2-40B4-BE49-F238E27FC236}">
                    <a16:creationId xmlns:a16="http://schemas.microsoft.com/office/drawing/2014/main" id="{4733C761-514E-47FE-89F8-C8DB139F27CE}"/>
                  </a:ext>
                </a:extLst>
              </p:cNvPr>
              <p:cNvSpPr>
                <a:spLocks noEditPoints="1"/>
              </p:cNvSpPr>
              <p:nvPr/>
            </p:nvSpPr>
            <p:spPr bwMode="auto">
              <a:xfrm>
                <a:off x="6645275" y="4451350"/>
                <a:ext cx="1001713" cy="1309688"/>
              </a:xfrm>
              <a:custGeom>
                <a:avLst/>
                <a:gdLst>
                  <a:gd name="T0" fmla="*/ 14 w 631"/>
                  <a:gd name="T1" fmla="*/ 581 h 825"/>
                  <a:gd name="T2" fmla="*/ 379 w 631"/>
                  <a:gd name="T3" fmla="*/ 21 h 825"/>
                  <a:gd name="T4" fmla="*/ 401 w 631"/>
                  <a:gd name="T5" fmla="*/ 76 h 825"/>
                  <a:gd name="T6" fmla="*/ 388 w 631"/>
                  <a:gd name="T7" fmla="*/ 117 h 825"/>
                  <a:gd name="T8" fmla="*/ 378 w 631"/>
                  <a:gd name="T9" fmla="*/ 143 h 825"/>
                  <a:gd name="T10" fmla="*/ 381 w 631"/>
                  <a:gd name="T11" fmla="*/ 164 h 825"/>
                  <a:gd name="T12" fmla="*/ 407 w 631"/>
                  <a:gd name="T13" fmla="*/ 181 h 825"/>
                  <a:gd name="T14" fmla="*/ 419 w 631"/>
                  <a:gd name="T15" fmla="*/ 198 h 825"/>
                  <a:gd name="T16" fmla="*/ 366 w 631"/>
                  <a:gd name="T17" fmla="*/ 170 h 825"/>
                  <a:gd name="T18" fmla="*/ 367 w 631"/>
                  <a:gd name="T19" fmla="*/ 123 h 825"/>
                  <a:gd name="T20" fmla="*/ 384 w 631"/>
                  <a:gd name="T21" fmla="*/ 80 h 825"/>
                  <a:gd name="T22" fmla="*/ 384 w 631"/>
                  <a:gd name="T23" fmla="*/ 56 h 825"/>
                  <a:gd name="T24" fmla="*/ 341 w 631"/>
                  <a:gd name="T25" fmla="*/ 18 h 825"/>
                  <a:gd name="T26" fmla="*/ 281 w 631"/>
                  <a:gd name="T27" fmla="*/ 33 h 825"/>
                  <a:gd name="T28" fmla="*/ 264 w 631"/>
                  <a:gd name="T29" fmla="*/ 72 h 825"/>
                  <a:gd name="T30" fmla="*/ 269 w 631"/>
                  <a:gd name="T31" fmla="*/ 94 h 825"/>
                  <a:gd name="T32" fmla="*/ 288 w 631"/>
                  <a:gd name="T33" fmla="*/ 149 h 825"/>
                  <a:gd name="T34" fmla="*/ 257 w 631"/>
                  <a:gd name="T35" fmla="*/ 193 h 825"/>
                  <a:gd name="T36" fmla="*/ 235 w 631"/>
                  <a:gd name="T37" fmla="*/ 198 h 825"/>
                  <a:gd name="T38" fmla="*/ 17 w 631"/>
                  <a:gd name="T39" fmla="*/ 424 h 825"/>
                  <a:gd name="T40" fmla="*/ 19 w 631"/>
                  <a:gd name="T41" fmla="*/ 437 h 825"/>
                  <a:gd name="T42" fmla="*/ 24 w 631"/>
                  <a:gd name="T43" fmla="*/ 441 h 825"/>
                  <a:gd name="T44" fmla="*/ 38 w 631"/>
                  <a:gd name="T45" fmla="*/ 437 h 825"/>
                  <a:gd name="T46" fmla="*/ 82 w 631"/>
                  <a:gd name="T47" fmla="*/ 420 h 825"/>
                  <a:gd name="T48" fmla="*/ 153 w 631"/>
                  <a:gd name="T49" fmla="*/ 431 h 825"/>
                  <a:gd name="T50" fmla="*/ 201 w 631"/>
                  <a:gd name="T51" fmla="*/ 517 h 825"/>
                  <a:gd name="T52" fmla="*/ 153 w 631"/>
                  <a:gd name="T53" fmla="*/ 605 h 825"/>
                  <a:gd name="T54" fmla="*/ 82 w 631"/>
                  <a:gd name="T55" fmla="*/ 615 h 825"/>
                  <a:gd name="T56" fmla="*/ 34 w 631"/>
                  <a:gd name="T57" fmla="*/ 597 h 825"/>
                  <a:gd name="T58" fmla="*/ 22 w 631"/>
                  <a:gd name="T59" fmla="*/ 594 h 825"/>
                  <a:gd name="T60" fmla="*/ 17 w 631"/>
                  <a:gd name="T61" fmla="*/ 602 h 825"/>
                  <a:gd name="T62" fmla="*/ 17 w 631"/>
                  <a:gd name="T63" fmla="*/ 607 h 825"/>
                  <a:gd name="T64" fmla="*/ 0 w 631"/>
                  <a:gd name="T65" fmla="*/ 613 h 825"/>
                  <a:gd name="T66" fmla="*/ 1 w 631"/>
                  <a:gd name="T67" fmla="*/ 598 h 825"/>
                  <a:gd name="T68" fmla="*/ 14 w 631"/>
                  <a:gd name="T69" fmla="*/ 581 h 825"/>
                  <a:gd name="T70" fmla="*/ 40 w 631"/>
                  <a:gd name="T71" fmla="*/ 581 h 825"/>
                  <a:gd name="T72" fmla="*/ 74 w 631"/>
                  <a:gd name="T73" fmla="*/ 596 h 825"/>
                  <a:gd name="T74" fmla="*/ 104 w 631"/>
                  <a:gd name="T75" fmla="*/ 602 h 825"/>
                  <a:gd name="T76" fmla="*/ 174 w 631"/>
                  <a:gd name="T77" fmla="*/ 560 h 825"/>
                  <a:gd name="T78" fmla="*/ 174 w 631"/>
                  <a:gd name="T79" fmla="*/ 475 h 825"/>
                  <a:gd name="T80" fmla="*/ 104 w 631"/>
                  <a:gd name="T81" fmla="*/ 433 h 825"/>
                  <a:gd name="T82" fmla="*/ 77 w 631"/>
                  <a:gd name="T83" fmla="*/ 439 h 825"/>
                  <a:gd name="T84" fmla="*/ 40 w 631"/>
                  <a:gd name="T85" fmla="*/ 453 h 825"/>
                  <a:gd name="T86" fmla="*/ 19 w 631"/>
                  <a:gd name="T87" fmla="*/ 457 h 825"/>
                  <a:gd name="T88" fmla="*/ 5 w 631"/>
                  <a:gd name="T89" fmla="*/ 445 h 825"/>
                  <a:gd name="T90" fmla="*/ 0 w 631"/>
                  <a:gd name="T91" fmla="*/ 429 h 825"/>
                  <a:gd name="T92" fmla="*/ 0 w 631"/>
                  <a:gd name="T93" fmla="*/ 233 h 825"/>
                  <a:gd name="T94" fmla="*/ 235 w 631"/>
                  <a:gd name="T95" fmla="*/ 181 h 825"/>
                  <a:gd name="T96" fmla="*/ 269 w 631"/>
                  <a:gd name="T97" fmla="*/ 161 h 825"/>
                  <a:gd name="T98" fmla="*/ 267 w 631"/>
                  <a:gd name="T99" fmla="*/ 130 h 825"/>
                  <a:gd name="T100" fmla="*/ 248 w 631"/>
                  <a:gd name="T101" fmla="*/ 76 h 825"/>
                  <a:gd name="T102" fmla="*/ 271 w 631"/>
                  <a:gd name="T103" fmla="*/ 21 h 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31" h="825">
                    <a:moveTo>
                      <a:pt x="14" y="581"/>
                    </a:moveTo>
                    <a:lnTo>
                      <a:pt x="14" y="581"/>
                    </a:lnTo>
                    <a:lnTo>
                      <a:pt x="14" y="581"/>
                    </a:lnTo>
                    <a:lnTo>
                      <a:pt x="14" y="581"/>
                    </a:lnTo>
                    <a:close/>
                    <a:moveTo>
                      <a:pt x="324" y="0"/>
                    </a:moveTo>
                    <a:lnTo>
                      <a:pt x="345" y="3"/>
                    </a:lnTo>
                    <a:lnTo>
                      <a:pt x="364" y="11"/>
                    </a:lnTo>
                    <a:lnTo>
                      <a:pt x="379" y="21"/>
                    </a:lnTo>
                    <a:lnTo>
                      <a:pt x="391" y="34"/>
                    </a:lnTo>
                    <a:lnTo>
                      <a:pt x="399" y="51"/>
                    </a:lnTo>
                    <a:lnTo>
                      <a:pt x="403" y="69"/>
                    </a:lnTo>
                    <a:lnTo>
                      <a:pt x="401" y="76"/>
                    </a:lnTo>
                    <a:lnTo>
                      <a:pt x="400" y="84"/>
                    </a:lnTo>
                    <a:lnTo>
                      <a:pt x="398" y="92"/>
                    </a:lnTo>
                    <a:lnTo>
                      <a:pt x="395" y="100"/>
                    </a:lnTo>
                    <a:lnTo>
                      <a:pt x="388" y="117"/>
                    </a:lnTo>
                    <a:lnTo>
                      <a:pt x="382" y="130"/>
                    </a:lnTo>
                    <a:lnTo>
                      <a:pt x="382" y="130"/>
                    </a:lnTo>
                    <a:lnTo>
                      <a:pt x="379" y="136"/>
                    </a:lnTo>
                    <a:lnTo>
                      <a:pt x="378" y="143"/>
                    </a:lnTo>
                    <a:lnTo>
                      <a:pt x="378" y="149"/>
                    </a:lnTo>
                    <a:lnTo>
                      <a:pt x="378" y="153"/>
                    </a:lnTo>
                    <a:lnTo>
                      <a:pt x="379" y="158"/>
                    </a:lnTo>
                    <a:lnTo>
                      <a:pt x="381" y="164"/>
                    </a:lnTo>
                    <a:lnTo>
                      <a:pt x="384" y="169"/>
                    </a:lnTo>
                    <a:lnTo>
                      <a:pt x="390" y="173"/>
                    </a:lnTo>
                    <a:lnTo>
                      <a:pt x="396" y="177"/>
                    </a:lnTo>
                    <a:lnTo>
                      <a:pt x="407" y="181"/>
                    </a:lnTo>
                    <a:lnTo>
                      <a:pt x="419" y="182"/>
                    </a:lnTo>
                    <a:lnTo>
                      <a:pt x="631" y="182"/>
                    </a:lnTo>
                    <a:lnTo>
                      <a:pt x="631" y="198"/>
                    </a:lnTo>
                    <a:lnTo>
                      <a:pt x="419" y="198"/>
                    </a:lnTo>
                    <a:lnTo>
                      <a:pt x="404" y="196"/>
                    </a:lnTo>
                    <a:lnTo>
                      <a:pt x="390" y="191"/>
                    </a:lnTo>
                    <a:lnTo>
                      <a:pt x="377" y="183"/>
                    </a:lnTo>
                    <a:lnTo>
                      <a:pt x="366" y="170"/>
                    </a:lnTo>
                    <a:lnTo>
                      <a:pt x="362" y="160"/>
                    </a:lnTo>
                    <a:lnTo>
                      <a:pt x="361" y="149"/>
                    </a:lnTo>
                    <a:lnTo>
                      <a:pt x="364" y="136"/>
                    </a:lnTo>
                    <a:lnTo>
                      <a:pt x="367" y="123"/>
                    </a:lnTo>
                    <a:lnTo>
                      <a:pt x="367" y="123"/>
                    </a:lnTo>
                    <a:lnTo>
                      <a:pt x="374" y="110"/>
                    </a:lnTo>
                    <a:lnTo>
                      <a:pt x="379" y="94"/>
                    </a:lnTo>
                    <a:lnTo>
                      <a:pt x="384" y="80"/>
                    </a:lnTo>
                    <a:lnTo>
                      <a:pt x="386" y="76"/>
                    </a:lnTo>
                    <a:lnTo>
                      <a:pt x="386" y="72"/>
                    </a:lnTo>
                    <a:lnTo>
                      <a:pt x="386" y="69"/>
                    </a:lnTo>
                    <a:lnTo>
                      <a:pt x="384" y="56"/>
                    </a:lnTo>
                    <a:lnTo>
                      <a:pt x="378" y="43"/>
                    </a:lnTo>
                    <a:lnTo>
                      <a:pt x="369" y="33"/>
                    </a:lnTo>
                    <a:lnTo>
                      <a:pt x="356" y="25"/>
                    </a:lnTo>
                    <a:lnTo>
                      <a:pt x="341" y="18"/>
                    </a:lnTo>
                    <a:lnTo>
                      <a:pt x="324" y="17"/>
                    </a:lnTo>
                    <a:lnTo>
                      <a:pt x="309" y="18"/>
                    </a:lnTo>
                    <a:lnTo>
                      <a:pt x="294" y="25"/>
                    </a:lnTo>
                    <a:lnTo>
                      <a:pt x="281" y="33"/>
                    </a:lnTo>
                    <a:lnTo>
                      <a:pt x="272" y="43"/>
                    </a:lnTo>
                    <a:lnTo>
                      <a:pt x="265" y="56"/>
                    </a:lnTo>
                    <a:lnTo>
                      <a:pt x="264" y="69"/>
                    </a:lnTo>
                    <a:lnTo>
                      <a:pt x="264" y="72"/>
                    </a:lnTo>
                    <a:lnTo>
                      <a:pt x="264" y="76"/>
                    </a:lnTo>
                    <a:lnTo>
                      <a:pt x="265" y="80"/>
                    </a:lnTo>
                    <a:lnTo>
                      <a:pt x="267" y="86"/>
                    </a:lnTo>
                    <a:lnTo>
                      <a:pt x="269" y="94"/>
                    </a:lnTo>
                    <a:lnTo>
                      <a:pt x="276" y="110"/>
                    </a:lnTo>
                    <a:lnTo>
                      <a:pt x="282" y="123"/>
                    </a:lnTo>
                    <a:lnTo>
                      <a:pt x="286" y="136"/>
                    </a:lnTo>
                    <a:lnTo>
                      <a:pt x="288" y="149"/>
                    </a:lnTo>
                    <a:lnTo>
                      <a:pt x="286" y="161"/>
                    </a:lnTo>
                    <a:lnTo>
                      <a:pt x="281" y="173"/>
                    </a:lnTo>
                    <a:lnTo>
                      <a:pt x="273" y="183"/>
                    </a:lnTo>
                    <a:lnTo>
                      <a:pt x="257" y="193"/>
                    </a:lnTo>
                    <a:lnTo>
                      <a:pt x="237" y="198"/>
                    </a:lnTo>
                    <a:lnTo>
                      <a:pt x="237" y="198"/>
                    </a:lnTo>
                    <a:lnTo>
                      <a:pt x="235" y="198"/>
                    </a:lnTo>
                    <a:lnTo>
                      <a:pt x="235" y="198"/>
                    </a:lnTo>
                    <a:lnTo>
                      <a:pt x="230" y="198"/>
                    </a:lnTo>
                    <a:lnTo>
                      <a:pt x="17" y="198"/>
                    </a:lnTo>
                    <a:lnTo>
                      <a:pt x="17" y="233"/>
                    </a:lnTo>
                    <a:lnTo>
                      <a:pt x="17" y="424"/>
                    </a:lnTo>
                    <a:lnTo>
                      <a:pt x="17" y="427"/>
                    </a:lnTo>
                    <a:lnTo>
                      <a:pt x="17" y="429"/>
                    </a:lnTo>
                    <a:lnTo>
                      <a:pt x="18" y="433"/>
                    </a:lnTo>
                    <a:lnTo>
                      <a:pt x="19" y="437"/>
                    </a:lnTo>
                    <a:lnTo>
                      <a:pt x="21" y="440"/>
                    </a:lnTo>
                    <a:lnTo>
                      <a:pt x="22" y="441"/>
                    </a:lnTo>
                    <a:lnTo>
                      <a:pt x="23" y="441"/>
                    </a:lnTo>
                    <a:lnTo>
                      <a:pt x="24" y="441"/>
                    </a:lnTo>
                    <a:lnTo>
                      <a:pt x="27" y="441"/>
                    </a:lnTo>
                    <a:lnTo>
                      <a:pt x="31" y="440"/>
                    </a:lnTo>
                    <a:lnTo>
                      <a:pt x="34" y="439"/>
                    </a:lnTo>
                    <a:lnTo>
                      <a:pt x="38" y="437"/>
                    </a:lnTo>
                    <a:lnTo>
                      <a:pt x="45" y="433"/>
                    </a:lnTo>
                    <a:lnTo>
                      <a:pt x="57" y="428"/>
                    </a:lnTo>
                    <a:lnTo>
                      <a:pt x="69" y="424"/>
                    </a:lnTo>
                    <a:lnTo>
                      <a:pt x="82" y="420"/>
                    </a:lnTo>
                    <a:lnTo>
                      <a:pt x="94" y="418"/>
                    </a:lnTo>
                    <a:lnTo>
                      <a:pt x="104" y="416"/>
                    </a:lnTo>
                    <a:lnTo>
                      <a:pt x="129" y="420"/>
                    </a:lnTo>
                    <a:lnTo>
                      <a:pt x="153" y="431"/>
                    </a:lnTo>
                    <a:lnTo>
                      <a:pt x="172" y="446"/>
                    </a:lnTo>
                    <a:lnTo>
                      <a:pt x="188" y="467"/>
                    </a:lnTo>
                    <a:lnTo>
                      <a:pt x="199" y="491"/>
                    </a:lnTo>
                    <a:lnTo>
                      <a:pt x="201" y="517"/>
                    </a:lnTo>
                    <a:lnTo>
                      <a:pt x="199" y="545"/>
                    </a:lnTo>
                    <a:lnTo>
                      <a:pt x="188" y="568"/>
                    </a:lnTo>
                    <a:lnTo>
                      <a:pt x="172" y="589"/>
                    </a:lnTo>
                    <a:lnTo>
                      <a:pt x="153" y="605"/>
                    </a:lnTo>
                    <a:lnTo>
                      <a:pt x="129" y="615"/>
                    </a:lnTo>
                    <a:lnTo>
                      <a:pt x="104" y="619"/>
                    </a:lnTo>
                    <a:lnTo>
                      <a:pt x="94" y="618"/>
                    </a:lnTo>
                    <a:lnTo>
                      <a:pt x="82" y="615"/>
                    </a:lnTo>
                    <a:lnTo>
                      <a:pt x="61" y="609"/>
                    </a:lnTo>
                    <a:lnTo>
                      <a:pt x="48" y="604"/>
                    </a:lnTo>
                    <a:lnTo>
                      <a:pt x="39" y="598"/>
                    </a:lnTo>
                    <a:lnTo>
                      <a:pt x="34" y="597"/>
                    </a:lnTo>
                    <a:lnTo>
                      <a:pt x="28" y="594"/>
                    </a:lnTo>
                    <a:lnTo>
                      <a:pt x="24" y="594"/>
                    </a:lnTo>
                    <a:lnTo>
                      <a:pt x="23" y="594"/>
                    </a:lnTo>
                    <a:lnTo>
                      <a:pt x="22" y="594"/>
                    </a:lnTo>
                    <a:lnTo>
                      <a:pt x="22" y="594"/>
                    </a:lnTo>
                    <a:lnTo>
                      <a:pt x="21" y="596"/>
                    </a:lnTo>
                    <a:lnTo>
                      <a:pt x="18" y="598"/>
                    </a:lnTo>
                    <a:lnTo>
                      <a:pt x="17" y="602"/>
                    </a:lnTo>
                    <a:lnTo>
                      <a:pt x="17" y="607"/>
                    </a:lnTo>
                    <a:lnTo>
                      <a:pt x="17" y="607"/>
                    </a:lnTo>
                    <a:lnTo>
                      <a:pt x="17" y="607"/>
                    </a:lnTo>
                    <a:lnTo>
                      <a:pt x="17" y="607"/>
                    </a:lnTo>
                    <a:lnTo>
                      <a:pt x="17" y="613"/>
                    </a:lnTo>
                    <a:lnTo>
                      <a:pt x="17" y="825"/>
                    </a:lnTo>
                    <a:lnTo>
                      <a:pt x="0" y="825"/>
                    </a:lnTo>
                    <a:lnTo>
                      <a:pt x="0" y="613"/>
                    </a:lnTo>
                    <a:lnTo>
                      <a:pt x="0" y="607"/>
                    </a:lnTo>
                    <a:lnTo>
                      <a:pt x="0" y="606"/>
                    </a:lnTo>
                    <a:lnTo>
                      <a:pt x="0" y="606"/>
                    </a:lnTo>
                    <a:lnTo>
                      <a:pt x="1" y="598"/>
                    </a:lnTo>
                    <a:lnTo>
                      <a:pt x="4" y="592"/>
                    </a:lnTo>
                    <a:lnTo>
                      <a:pt x="6" y="588"/>
                    </a:lnTo>
                    <a:lnTo>
                      <a:pt x="10" y="584"/>
                    </a:lnTo>
                    <a:lnTo>
                      <a:pt x="14" y="581"/>
                    </a:lnTo>
                    <a:lnTo>
                      <a:pt x="19" y="579"/>
                    </a:lnTo>
                    <a:lnTo>
                      <a:pt x="24" y="577"/>
                    </a:lnTo>
                    <a:lnTo>
                      <a:pt x="32" y="579"/>
                    </a:lnTo>
                    <a:lnTo>
                      <a:pt x="40" y="581"/>
                    </a:lnTo>
                    <a:lnTo>
                      <a:pt x="44" y="584"/>
                    </a:lnTo>
                    <a:lnTo>
                      <a:pt x="52" y="588"/>
                    </a:lnTo>
                    <a:lnTo>
                      <a:pt x="62" y="592"/>
                    </a:lnTo>
                    <a:lnTo>
                      <a:pt x="74" y="596"/>
                    </a:lnTo>
                    <a:lnTo>
                      <a:pt x="87" y="600"/>
                    </a:lnTo>
                    <a:lnTo>
                      <a:pt x="93" y="601"/>
                    </a:lnTo>
                    <a:lnTo>
                      <a:pt x="99" y="602"/>
                    </a:lnTo>
                    <a:lnTo>
                      <a:pt x="104" y="602"/>
                    </a:lnTo>
                    <a:lnTo>
                      <a:pt x="125" y="600"/>
                    </a:lnTo>
                    <a:lnTo>
                      <a:pt x="144" y="592"/>
                    </a:lnTo>
                    <a:lnTo>
                      <a:pt x="161" y="577"/>
                    </a:lnTo>
                    <a:lnTo>
                      <a:pt x="174" y="560"/>
                    </a:lnTo>
                    <a:lnTo>
                      <a:pt x="183" y="541"/>
                    </a:lnTo>
                    <a:lnTo>
                      <a:pt x="185" y="517"/>
                    </a:lnTo>
                    <a:lnTo>
                      <a:pt x="183" y="495"/>
                    </a:lnTo>
                    <a:lnTo>
                      <a:pt x="174" y="475"/>
                    </a:lnTo>
                    <a:lnTo>
                      <a:pt x="161" y="458"/>
                    </a:lnTo>
                    <a:lnTo>
                      <a:pt x="144" y="444"/>
                    </a:lnTo>
                    <a:lnTo>
                      <a:pt x="125" y="436"/>
                    </a:lnTo>
                    <a:lnTo>
                      <a:pt x="104" y="433"/>
                    </a:lnTo>
                    <a:lnTo>
                      <a:pt x="99" y="433"/>
                    </a:lnTo>
                    <a:lnTo>
                      <a:pt x="93" y="435"/>
                    </a:lnTo>
                    <a:lnTo>
                      <a:pt x="87" y="436"/>
                    </a:lnTo>
                    <a:lnTo>
                      <a:pt x="77" y="439"/>
                    </a:lnTo>
                    <a:lnTo>
                      <a:pt x="66" y="443"/>
                    </a:lnTo>
                    <a:lnTo>
                      <a:pt x="55" y="448"/>
                    </a:lnTo>
                    <a:lnTo>
                      <a:pt x="45" y="452"/>
                    </a:lnTo>
                    <a:lnTo>
                      <a:pt x="40" y="453"/>
                    </a:lnTo>
                    <a:lnTo>
                      <a:pt x="36" y="456"/>
                    </a:lnTo>
                    <a:lnTo>
                      <a:pt x="31" y="457"/>
                    </a:lnTo>
                    <a:lnTo>
                      <a:pt x="24" y="457"/>
                    </a:lnTo>
                    <a:lnTo>
                      <a:pt x="19" y="457"/>
                    </a:lnTo>
                    <a:lnTo>
                      <a:pt x="14" y="454"/>
                    </a:lnTo>
                    <a:lnTo>
                      <a:pt x="10" y="452"/>
                    </a:lnTo>
                    <a:lnTo>
                      <a:pt x="7" y="449"/>
                    </a:lnTo>
                    <a:lnTo>
                      <a:pt x="5" y="445"/>
                    </a:lnTo>
                    <a:lnTo>
                      <a:pt x="2" y="439"/>
                    </a:lnTo>
                    <a:lnTo>
                      <a:pt x="0" y="431"/>
                    </a:lnTo>
                    <a:lnTo>
                      <a:pt x="0" y="431"/>
                    </a:lnTo>
                    <a:lnTo>
                      <a:pt x="0" y="429"/>
                    </a:lnTo>
                    <a:lnTo>
                      <a:pt x="0" y="429"/>
                    </a:lnTo>
                    <a:lnTo>
                      <a:pt x="0" y="427"/>
                    </a:lnTo>
                    <a:lnTo>
                      <a:pt x="0" y="424"/>
                    </a:lnTo>
                    <a:lnTo>
                      <a:pt x="0" y="233"/>
                    </a:lnTo>
                    <a:lnTo>
                      <a:pt x="0" y="182"/>
                    </a:lnTo>
                    <a:lnTo>
                      <a:pt x="230" y="182"/>
                    </a:lnTo>
                    <a:lnTo>
                      <a:pt x="234" y="182"/>
                    </a:lnTo>
                    <a:lnTo>
                      <a:pt x="235" y="181"/>
                    </a:lnTo>
                    <a:lnTo>
                      <a:pt x="235" y="181"/>
                    </a:lnTo>
                    <a:lnTo>
                      <a:pt x="251" y="178"/>
                    </a:lnTo>
                    <a:lnTo>
                      <a:pt x="263" y="170"/>
                    </a:lnTo>
                    <a:lnTo>
                      <a:pt x="269" y="161"/>
                    </a:lnTo>
                    <a:lnTo>
                      <a:pt x="272" y="149"/>
                    </a:lnTo>
                    <a:lnTo>
                      <a:pt x="272" y="143"/>
                    </a:lnTo>
                    <a:lnTo>
                      <a:pt x="271" y="136"/>
                    </a:lnTo>
                    <a:lnTo>
                      <a:pt x="267" y="130"/>
                    </a:lnTo>
                    <a:lnTo>
                      <a:pt x="261" y="117"/>
                    </a:lnTo>
                    <a:lnTo>
                      <a:pt x="255" y="100"/>
                    </a:lnTo>
                    <a:lnTo>
                      <a:pt x="250" y="84"/>
                    </a:lnTo>
                    <a:lnTo>
                      <a:pt x="248" y="76"/>
                    </a:lnTo>
                    <a:lnTo>
                      <a:pt x="247" y="69"/>
                    </a:lnTo>
                    <a:lnTo>
                      <a:pt x="250" y="51"/>
                    </a:lnTo>
                    <a:lnTo>
                      <a:pt x="259" y="34"/>
                    </a:lnTo>
                    <a:lnTo>
                      <a:pt x="271" y="21"/>
                    </a:lnTo>
                    <a:lnTo>
                      <a:pt x="286" y="11"/>
                    </a:lnTo>
                    <a:lnTo>
                      <a:pt x="305" y="3"/>
                    </a:lnTo>
                    <a:lnTo>
                      <a:pt x="3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73339"/>
                  </a:solidFill>
                  <a:effectLst/>
                  <a:uLnTx/>
                  <a:uFillTx/>
                  <a:latin typeface="Calibri" panose="020F0502020204030204"/>
                </a:endParaRPr>
              </a:p>
            </p:txBody>
          </p:sp>
          <p:sp>
            <p:nvSpPr>
              <p:cNvPr id="154" name="Freeform 2231">
                <a:extLst>
                  <a:ext uri="{FF2B5EF4-FFF2-40B4-BE49-F238E27FC236}">
                    <a16:creationId xmlns:a16="http://schemas.microsoft.com/office/drawing/2014/main" id="{FCBA2983-911D-4CDA-9972-6B5250D1F8D4}"/>
                  </a:ext>
                </a:extLst>
              </p:cNvPr>
              <p:cNvSpPr>
                <a:spLocks/>
              </p:cNvSpPr>
              <p:nvPr/>
            </p:nvSpPr>
            <p:spPr bwMode="auto">
              <a:xfrm>
                <a:off x="6640513" y="2716213"/>
                <a:ext cx="1006475" cy="1211263"/>
              </a:xfrm>
              <a:custGeom>
                <a:avLst/>
                <a:gdLst>
                  <a:gd name="T0" fmla="*/ 17 w 634"/>
                  <a:gd name="T1" fmla="*/ 141 h 763"/>
                  <a:gd name="T2" fmla="*/ 17 w 634"/>
                  <a:gd name="T3" fmla="*/ 152 h 763"/>
                  <a:gd name="T4" fmla="*/ 24 w 634"/>
                  <a:gd name="T5" fmla="*/ 160 h 763"/>
                  <a:gd name="T6" fmla="*/ 38 w 634"/>
                  <a:gd name="T7" fmla="*/ 156 h 763"/>
                  <a:gd name="T8" fmla="*/ 82 w 634"/>
                  <a:gd name="T9" fmla="*/ 139 h 763"/>
                  <a:gd name="T10" fmla="*/ 152 w 634"/>
                  <a:gd name="T11" fmla="*/ 149 h 763"/>
                  <a:gd name="T12" fmla="*/ 196 w 634"/>
                  <a:gd name="T13" fmla="*/ 237 h 763"/>
                  <a:gd name="T14" fmla="*/ 152 w 634"/>
                  <a:gd name="T15" fmla="*/ 323 h 763"/>
                  <a:gd name="T16" fmla="*/ 82 w 634"/>
                  <a:gd name="T17" fmla="*/ 334 h 763"/>
                  <a:gd name="T18" fmla="*/ 33 w 634"/>
                  <a:gd name="T19" fmla="*/ 315 h 763"/>
                  <a:gd name="T20" fmla="*/ 27 w 634"/>
                  <a:gd name="T21" fmla="*/ 313 h 763"/>
                  <a:gd name="T22" fmla="*/ 21 w 634"/>
                  <a:gd name="T23" fmla="*/ 315 h 763"/>
                  <a:gd name="T24" fmla="*/ 17 w 634"/>
                  <a:gd name="T25" fmla="*/ 326 h 763"/>
                  <a:gd name="T26" fmla="*/ 17 w 634"/>
                  <a:gd name="T27" fmla="*/ 556 h 763"/>
                  <a:gd name="T28" fmla="*/ 242 w 634"/>
                  <a:gd name="T29" fmla="*/ 556 h 763"/>
                  <a:gd name="T30" fmla="*/ 278 w 634"/>
                  <a:gd name="T31" fmla="*/ 575 h 763"/>
                  <a:gd name="T32" fmla="*/ 293 w 634"/>
                  <a:gd name="T33" fmla="*/ 606 h 763"/>
                  <a:gd name="T34" fmla="*/ 275 w 634"/>
                  <a:gd name="T35" fmla="*/ 660 h 763"/>
                  <a:gd name="T36" fmla="*/ 268 w 634"/>
                  <a:gd name="T37" fmla="*/ 685 h 763"/>
                  <a:gd name="T38" fmla="*/ 306 w 634"/>
                  <a:gd name="T39" fmla="*/ 742 h 763"/>
                  <a:gd name="T40" fmla="*/ 353 w 634"/>
                  <a:gd name="T41" fmla="*/ 742 h 763"/>
                  <a:gd name="T42" fmla="*/ 382 w 634"/>
                  <a:gd name="T43" fmla="*/ 713 h 763"/>
                  <a:gd name="T44" fmla="*/ 390 w 634"/>
                  <a:gd name="T45" fmla="*/ 678 h 763"/>
                  <a:gd name="T46" fmla="*/ 378 w 634"/>
                  <a:gd name="T47" fmla="*/ 644 h 763"/>
                  <a:gd name="T48" fmla="*/ 367 w 634"/>
                  <a:gd name="T49" fmla="*/ 606 h 763"/>
                  <a:gd name="T50" fmla="*/ 398 w 634"/>
                  <a:gd name="T51" fmla="*/ 562 h 763"/>
                  <a:gd name="T52" fmla="*/ 634 w 634"/>
                  <a:gd name="T53" fmla="*/ 556 h 763"/>
                  <a:gd name="T54" fmla="*/ 411 w 634"/>
                  <a:gd name="T55" fmla="*/ 575 h 763"/>
                  <a:gd name="T56" fmla="*/ 389 w 634"/>
                  <a:gd name="T57" fmla="*/ 588 h 763"/>
                  <a:gd name="T58" fmla="*/ 384 w 634"/>
                  <a:gd name="T59" fmla="*/ 611 h 763"/>
                  <a:gd name="T60" fmla="*/ 394 w 634"/>
                  <a:gd name="T61" fmla="*/ 638 h 763"/>
                  <a:gd name="T62" fmla="*/ 407 w 634"/>
                  <a:gd name="T63" fmla="*/ 685 h 763"/>
                  <a:gd name="T64" fmla="*/ 360 w 634"/>
                  <a:gd name="T65" fmla="*/ 757 h 763"/>
                  <a:gd name="T66" fmla="*/ 300 w 634"/>
                  <a:gd name="T67" fmla="*/ 757 h 763"/>
                  <a:gd name="T68" fmla="*/ 255 w 634"/>
                  <a:gd name="T69" fmla="*/ 704 h 763"/>
                  <a:gd name="T70" fmla="*/ 257 w 634"/>
                  <a:gd name="T71" fmla="*/ 662 h 763"/>
                  <a:gd name="T72" fmla="*/ 275 w 634"/>
                  <a:gd name="T73" fmla="*/ 618 h 763"/>
                  <a:gd name="T74" fmla="*/ 274 w 634"/>
                  <a:gd name="T75" fmla="*/ 594 h 763"/>
                  <a:gd name="T76" fmla="*/ 230 w 634"/>
                  <a:gd name="T77" fmla="*/ 573 h 763"/>
                  <a:gd name="T78" fmla="*/ 0 w 634"/>
                  <a:gd name="T79" fmla="*/ 521 h 763"/>
                  <a:gd name="T80" fmla="*/ 0 w 634"/>
                  <a:gd name="T81" fmla="*/ 323 h 763"/>
                  <a:gd name="T82" fmla="*/ 7 w 634"/>
                  <a:gd name="T83" fmla="*/ 305 h 763"/>
                  <a:gd name="T84" fmla="*/ 25 w 634"/>
                  <a:gd name="T85" fmla="*/ 297 h 763"/>
                  <a:gd name="T86" fmla="*/ 41 w 634"/>
                  <a:gd name="T87" fmla="*/ 301 h 763"/>
                  <a:gd name="T88" fmla="*/ 75 w 634"/>
                  <a:gd name="T89" fmla="*/ 315 h 763"/>
                  <a:gd name="T90" fmla="*/ 105 w 634"/>
                  <a:gd name="T91" fmla="*/ 322 h 763"/>
                  <a:gd name="T92" fmla="*/ 170 w 634"/>
                  <a:gd name="T93" fmla="*/ 280 h 763"/>
                  <a:gd name="T94" fmla="*/ 170 w 634"/>
                  <a:gd name="T95" fmla="*/ 194 h 763"/>
                  <a:gd name="T96" fmla="*/ 105 w 634"/>
                  <a:gd name="T97" fmla="*/ 152 h 763"/>
                  <a:gd name="T98" fmla="*/ 77 w 634"/>
                  <a:gd name="T99" fmla="*/ 157 h 763"/>
                  <a:gd name="T100" fmla="*/ 41 w 634"/>
                  <a:gd name="T101" fmla="*/ 173 h 763"/>
                  <a:gd name="T102" fmla="*/ 14 w 634"/>
                  <a:gd name="T103" fmla="*/ 174 h 763"/>
                  <a:gd name="T104" fmla="*/ 1 w 634"/>
                  <a:gd name="T105" fmla="*/ 156 h 763"/>
                  <a:gd name="T106" fmla="*/ 0 w 634"/>
                  <a:gd name="T107" fmla="*/ 145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34" h="763">
                    <a:moveTo>
                      <a:pt x="0" y="0"/>
                    </a:moveTo>
                    <a:lnTo>
                      <a:pt x="17" y="10"/>
                    </a:lnTo>
                    <a:lnTo>
                      <a:pt x="17" y="141"/>
                    </a:lnTo>
                    <a:lnTo>
                      <a:pt x="17" y="141"/>
                    </a:lnTo>
                    <a:lnTo>
                      <a:pt x="17" y="147"/>
                    </a:lnTo>
                    <a:lnTo>
                      <a:pt x="17" y="147"/>
                    </a:lnTo>
                    <a:lnTo>
                      <a:pt x="17" y="147"/>
                    </a:lnTo>
                    <a:lnTo>
                      <a:pt x="17" y="152"/>
                    </a:lnTo>
                    <a:lnTo>
                      <a:pt x="18" y="156"/>
                    </a:lnTo>
                    <a:lnTo>
                      <a:pt x="21" y="158"/>
                    </a:lnTo>
                    <a:lnTo>
                      <a:pt x="22" y="160"/>
                    </a:lnTo>
                    <a:lnTo>
                      <a:pt x="24" y="160"/>
                    </a:lnTo>
                    <a:lnTo>
                      <a:pt x="25" y="160"/>
                    </a:lnTo>
                    <a:lnTo>
                      <a:pt x="29" y="160"/>
                    </a:lnTo>
                    <a:lnTo>
                      <a:pt x="33" y="158"/>
                    </a:lnTo>
                    <a:lnTo>
                      <a:pt x="38" y="156"/>
                    </a:lnTo>
                    <a:lnTo>
                      <a:pt x="46" y="152"/>
                    </a:lnTo>
                    <a:lnTo>
                      <a:pt x="56" y="148"/>
                    </a:lnTo>
                    <a:lnTo>
                      <a:pt x="69" y="143"/>
                    </a:lnTo>
                    <a:lnTo>
                      <a:pt x="82" y="139"/>
                    </a:lnTo>
                    <a:lnTo>
                      <a:pt x="94" y="136"/>
                    </a:lnTo>
                    <a:lnTo>
                      <a:pt x="105" y="135"/>
                    </a:lnTo>
                    <a:lnTo>
                      <a:pt x="130" y="139"/>
                    </a:lnTo>
                    <a:lnTo>
                      <a:pt x="152" y="149"/>
                    </a:lnTo>
                    <a:lnTo>
                      <a:pt x="170" y="165"/>
                    </a:lnTo>
                    <a:lnTo>
                      <a:pt x="185" y="186"/>
                    </a:lnTo>
                    <a:lnTo>
                      <a:pt x="194" y="209"/>
                    </a:lnTo>
                    <a:lnTo>
                      <a:pt x="196" y="237"/>
                    </a:lnTo>
                    <a:lnTo>
                      <a:pt x="194" y="263"/>
                    </a:lnTo>
                    <a:lnTo>
                      <a:pt x="185" y="287"/>
                    </a:lnTo>
                    <a:lnTo>
                      <a:pt x="170" y="308"/>
                    </a:lnTo>
                    <a:lnTo>
                      <a:pt x="152" y="323"/>
                    </a:lnTo>
                    <a:lnTo>
                      <a:pt x="130" y="334"/>
                    </a:lnTo>
                    <a:lnTo>
                      <a:pt x="105" y="338"/>
                    </a:lnTo>
                    <a:lnTo>
                      <a:pt x="94" y="336"/>
                    </a:lnTo>
                    <a:lnTo>
                      <a:pt x="82" y="334"/>
                    </a:lnTo>
                    <a:lnTo>
                      <a:pt x="62" y="327"/>
                    </a:lnTo>
                    <a:lnTo>
                      <a:pt x="48" y="322"/>
                    </a:lnTo>
                    <a:lnTo>
                      <a:pt x="38" y="318"/>
                    </a:lnTo>
                    <a:lnTo>
                      <a:pt x="33" y="315"/>
                    </a:lnTo>
                    <a:lnTo>
                      <a:pt x="33" y="315"/>
                    </a:lnTo>
                    <a:lnTo>
                      <a:pt x="33" y="315"/>
                    </a:lnTo>
                    <a:lnTo>
                      <a:pt x="30" y="314"/>
                    </a:lnTo>
                    <a:lnTo>
                      <a:pt x="27" y="313"/>
                    </a:lnTo>
                    <a:lnTo>
                      <a:pt x="25" y="313"/>
                    </a:lnTo>
                    <a:lnTo>
                      <a:pt x="24" y="313"/>
                    </a:lnTo>
                    <a:lnTo>
                      <a:pt x="22" y="314"/>
                    </a:lnTo>
                    <a:lnTo>
                      <a:pt x="21" y="315"/>
                    </a:lnTo>
                    <a:lnTo>
                      <a:pt x="18" y="317"/>
                    </a:lnTo>
                    <a:lnTo>
                      <a:pt x="17" y="321"/>
                    </a:lnTo>
                    <a:lnTo>
                      <a:pt x="17" y="325"/>
                    </a:lnTo>
                    <a:lnTo>
                      <a:pt x="17" y="326"/>
                    </a:lnTo>
                    <a:lnTo>
                      <a:pt x="17" y="330"/>
                    </a:lnTo>
                    <a:lnTo>
                      <a:pt x="17" y="521"/>
                    </a:lnTo>
                    <a:lnTo>
                      <a:pt x="17" y="533"/>
                    </a:lnTo>
                    <a:lnTo>
                      <a:pt x="17" y="556"/>
                    </a:lnTo>
                    <a:lnTo>
                      <a:pt x="236" y="556"/>
                    </a:lnTo>
                    <a:lnTo>
                      <a:pt x="241" y="556"/>
                    </a:lnTo>
                    <a:lnTo>
                      <a:pt x="242" y="556"/>
                    </a:lnTo>
                    <a:lnTo>
                      <a:pt x="242" y="556"/>
                    </a:lnTo>
                    <a:lnTo>
                      <a:pt x="242" y="559"/>
                    </a:lnTo>
                    <a:lnTo>
                      <a:pt x="247" y="559"/>
                    </a:lnTo>
                    <a:lnTo>
                      <a:pt x="263" y="566"/>
                    </a:lnTo>
                    <a:lnTo>
                      <a:pt x="278" y="575"/>
                    </a:lnTo>
                    <a:lnTo>
                      <a:pt x="288" y="585"/>
                    </a:lnTo>
                    <a:lnTo>
                      <a:pt x="291" y="592"/>
                    </a:lnTo>
                    <a:lnTo>
                      <a:pt x="293" y="598"/>
                    </a:lnTo>
                    <a:lnTo>
                      <a:pt x="293" y="606"/>
                    </a:lnTo>
                    <a:lnTo>
                      <a:pt x="292" y="618"/>
                    </a:lnTo>
                    <a:lnTo>
                      <a:pt x="287" y="631"/>
                    </a:lnTo>
                    <a:lnTo>
                      <a:pt x="281" y="644"/>
                    </a:lnTo>
                    <a:lnTo>
                      <a:pt x="275" y="660"/>
                    </a:lnTo>
                    <a:lnTo>
                      <a:pt x="271" y="674"/>
                    </a:lnTo>
                    <a:lnTo>
                      <a:pt x="270" y="678"/>
                    </a:lnTo>
                    <a:lnTo>
                      <a:pt x="268" y="682"/>
                    </a:lnTo>
                    <a:lnTo>
                      <a:pt x="268" y="685"/>
                    </a:lnTo>
                    <a:lnTo>
                      <a:pt x="271" y="702"/>
                    </a:lnTo>
                    <a:lnTo>
                      <a:pt x="279" y="717"/>
                    </a:lnTo>
                    <a:lnTo>
                      <a:pt x="292" y="732"/>
                    </a:lnTo>
                    <a:lnTo>
                      <a:pt x="306" y="742"/>
                    </a:lnTo>
                    <a:lnTo>
                      <a:pt x="318" y="746"/>
                    </a:lnTo>
                    <a:lnTo>
                      <a:pt x="330" y="747"/>
                    </a:lnTo>
                    <a:lnTo>
                      <a:pt x="342" y="746"/>
                    </a:lnTo>
                    <a:lnTo>
                      <a:pt x="353" y="742"/>
                    </a:lnTo>
                    <a:lnTo>
                      <a:pt x="360" y="738"/>
                    </a:lnTo>
                    <a:lnTo>
                      <a:pt x="367" y="733"/>
                    </a:lnTo>
                    <a:lnTo>
                      <a:pt x="373" y="728"/>
                    </a:lnTo>
                    <a:lnTo>
                      <a:pt x="382" y="713"/>
                    </a:lnTo>
                    <a:lnTo>
                      <a:pt x="389" y="699"/>
                    </a:lnTo>
                    <a:lnTo>
                      <a:pt x="391" y="685"/>
                    </a:lnTo>
                    <a:lnTo>
                      <a:pt x="391" y="682"/>
                    </a:lnTo>
                    <a:lnTo>
                      <a:pt x="390" y="678"/>
                    </a:lnTo>
                    <a:lnTo>
                      <a:pt x="390" y="674"/>
                    </a:lnTo>
                    <a:lnTo>
                      <a:pt x="387" y="668"/>
                    </a:lnTo>
                    <a:lnTo>
                      <a:pt x="385" y="660"/>
                    </a:lnTo>
                    <a:lnTo>
                      <a:pt x="378" y="644"/>
                    </a:lnTo>
                    <a:lnTo>
                      <a:pt x="373" y="631"/>
                    </a:lnTo>
                    <a:lnTo>
                      <a:pt x="373" y="631"/>
                    </a:lnTo>
                    <a:lnTo>
                      <a:pt x="368" y="618"/>
                    </a:lnTo>
                    <a:lnTo>
                      <a:pt x="367" y="606"/>
                    </a:lnTo>
                    <a:lnTo>
                      <a:pt x="369" y="592"/>
                    </a:lnTo>
                    <a:lnTo>
                      <a:pt x="376" y="579"/>
                    </a:lnTo>
                    <a:lnTo>
                      <a:pt x="386" y="568"/>
                    </a:lnTo>
                    <a:lnTo>
                      <a:pt x="398" y="562"/>
                    </a:lnTo>
                    <a:lnTo>
                      <a:pt x="407" y="559"/>
                    </a:lnTo>
                    <a:lnTo>
                      <a:pt x="416" y="558"/>
                    </a:lnTo>
                    <a:lnTo>
                      <a:pt x="425" y="556"/>
                    </a:lnTo>
                    <a:lnTo>
                      <a:pt x="634" y="556"/>
                    </a:lnTo>
                    <a:lnTo>
                      <a:pt x="634" y="573"/>
                    </a:lnTo>
                    <a:lnTo>
                      <a:pt x="425" y="573"/>
                    </a:lnTo>
                    <a:lnTo>
                      <a:pt x="418" y="573"/>
                    </a:lnTo>
                    <a:lnTo>
                      <a:pt x="411" y="575"/>
                    </a:lnTo>
                    <a:lnTo>
                      <a:pt x="404" y="576"/>
                    </a:lnTo>
                    <a:lnTo>
                      <a:pt x="398" y="579"/>
                    </a:lnTo>
                    <a:lnTo>
                      <a:pt x="393" y="583"/>
                    </a:lnTo>
                    <a:lnTo>
                      <a:pt x="389" y="588"/>
                    </a:lnTo>
                    <a:lnTo>
                      <a:pt x="385" y="593"/>
                    </a:lnTo>
                    <a:lnTo>
                      <a:pt x="384" y="600"/>
                    </a:lnTo>
                    <a:lnTo>
                      <a:pt x="382" y="606"/>
                    </a:lnTo>
                    <a:lnTo>
                      <a:pt x="384" y="611"/>
                    </a:lnTo>
                    <a:lnTo>
                      <a:pt x="385" y="618"/>
                    </a:lnTo>
                    <a:lnTo>
                      <a:pt x="387" y="624"/>
                    </a:lnTo>
                    <a:lnTo>
                      <a:pt x="387" y="624"/>
                    </a:lnTo>
                    <a:lnTo>
                      <a:pt x="394" y="638"/>
                    </a:lnTo>
                    <a:lnTo>
                      <a:pt x="401" y="655"/>
                    </a:lnTo>
                    <a:lnTo>
                      <a:pt x="406" y="670"/>
                    </a:lnTo>
                    <a:lnTo>
                      <a:pt x="407" y="678"/>
                    </a:lnTo>
                    <a:lnTo>
                      <a:pt x="407" y="685"/>
                    </a:lnTo>
                    <a:lnTo>
                      <a:pt x="404" y="707"/>
                    </a:lnTo>
                    <a:lnTo>
                      <a:pt x="394" y="727"/>
                    </a:lnTo>
                    <a:lnTo>
                      <a:pt x="380" y="744"/>
                    </a:lnTo>
                    <a:lnTo>
                      <a:pt x="360" y="757"/>
                    </a:lnTo>
                    <a:lnTo>
                      <a:pt x="346" y="762"/>
                    </a:lnTo>
                    <a:lnTo>
                      <a:pt x="330" y="763"/>
                    </a:lnTo>
                    <a:lnTo>
                      <a:pt x="314" y="762"/>
                    </a:lnTo>
                    <a:lnTo>
                      <a:pt x="300" y="757"/>
                    </a:lnTo>
                    <a:lnTo>
                      <a:pt x="287" y="749"/>
                    </a:lnTo>
                    <a:lnTo>
                      <a:pt x="275" y="738"/>
                    </a:lnTo>
                    <a:lnTo>
                      <a:pt x="263" y="723"/>
                    </a:lnTo>
                    <a:lnTo>
                      <a:pt x="255" y="704"/>
                    </a:lnTo>
                    <a:lnTo>
                      <a:pt x="253" y="685"/>
                    </a:lnTo>
                    <a:lnTo>
                      <a:pt x="253" y="678"/>
                    </a:lnTo>
                    <a:lnTo>
                      <a:pt x="255" y="670"/>
                    </a:lnTo>
                    <a:lnTo>
                      <a:pt x="257" y="662"/>
                    </a:lnTo>
                    <a:lnTo>
                      <a:pt x="259" y="655"/>
                    </a:lnTo>
                    <a:lnTo>
                      <a:pt x="266" y="638"/>
                    </a:lnTo>
                    <a:lnTo>
                      <a:pt x="272" y="624"/>
                    </a:lnTo>
                    <a:lnTo>
                      <a:pt x="275" y="618"/>
                    </a:lnTo>
                    <a:lnTo>
                      <a:pt x="276" y="611"/>
                    </a:lnTo>
                    <a:lnTo>
                      <a:pt x="278" y="606"/>
                    </a:lnTo>
                    <a:lnTo>
                      <a:pt x="276" y="600"/>
                    </a:lnTo>
                    <a:lnTo>
                      <a:pt x="274" y="594"/>
                    </a:lnTo>
                    <a:lnTo>
                      <a:pt x="270" y="589"/>
                    </a:lnTo>
                    <a:lnTo>
                      <a:pt x="263" y="584"/>
                    </a:lnTo>
                    <a:lnTo>
                      <a:pt x="247" y="576"/>
                    </a:lnTo>
                    <a:lnTo>
                      <a:pt x="230" y="573"/>
                    </a:lnTo>
                    <a:lnTo>
                      <a:pt x="230" y="573"/>
                    </a:lnTo>
                    <a:lnTo>
                      <a:pt x="0" y="573"/>
                    </a:lnTo>
                    <a:lnTo>
                      <a:pt x="0" y="533"/>
                    </a:lnTo>
                    <a:lnTo>
                      <a:pt x="0" y="521"/>
                    </a:lnTo>
                    <a:lnTo>
                      <a:pt x="0" y="330"/>
                    </a:lnTo>
                    <a:lnTo>
                      <a:pt x="0" y="326"/>
                    </a:lnTo>
                    <a:lnTo>
                      <a:pt x="0" y="323"/>
                    </a:lnTo>
                    <a:lnTo>
                      <a:pt x="0" y="323"/>
                    </a:lnTo>
                    <a:lnTo>
                      <a:pt x="0" y="323"/>
                    </a:lnTo>
                    <a:lnTo>
                      <a:pt x="3" y="315"/>
                    </a:lnTo>
                    <a:lnTo>
                      <a:pt x="5" y="309"/>
                    </a:lnTo>
                    <a:lnTo>
                      <a:pt x="7" y="305"/>
                    </a:lnTo>
                    <a:lnTo>
                      <a:pt x="10" y="302"/>
                    </a:lnTo>
                    <a:lnTo>
                      <a:pt x="14" y="300"/>
                    </a:lnTo>
                    <a:lnTo>
                      <a:pt x="20" y="297"/>
                    </a:lnTo>
                    <a:lnTo>
                      <a:pt x="25" y="297"/>
                    </a:lnTo>
                    <a:lnTo>
                      <a:pt x="31" y="297"/>
                    </a:lnTo>
                    <a:lnTo>
                      <a:pt x="37" y="298"/>
                    </a:lnTo>
                    <a:lnTo>
                      <a:pt x="41" y="301"/>
                    </a:lnTo>
                    <a:lnTo>
                      <a:pt x="41" y="301"/>
                    </a:lnTo>
                    <a:lnTo>
                      <a:pt x="44" y="302"/>
                    </a:lnTo>
                    <a:lnTo>
                      <a:pt x="52" y="306"/>
                    </a:lnTo>
                    <a:lnTo>
                      <a:pt x="63" y="310"/>
                    </a:lnTo>
                    <a:lnTo>
                      <a:pt x="75" y="315"/>
                    </a:lnTo>
                    <a:lnTo>
                      <a:pt x="86" y="318"/>
                    </a:lnTo>
                    <a:lnTo>
                      <a:pt x="93" y="321"/>
                    </a:lnTo>
                    <a:lnTo>
                      <a:pt x="99" y="321"/>
                    </a:lnTo>
                    <a:lnTo>
                      <a:pt x="105" y="322"/>
                    </a:lnTo>
                    <a:lnTo>
                      <a:pt x="124" y="318"/>
                    </a:lnTo>
                    <a:lnTo>
                      <a:pt x="143" y="310"/>
                    </a:lnTo>
                    <a:lnTo>
                      <a:pt x="158" y="297"/>
                    </a:lnTo>
                    <a:lnTo>
                      <a:pt x="170" y="280"/>
                    </a:lnTo>
                    <a:lnTo>
                      <a:pt x="178" y="259"/>
                    </a:lnTo>
                    <a:lnTo>
                      <a:pt x="181" y="237"/>
                    </a:lnTo>
                    <a:lnTo>
                      <a:pt x="178" y="213"/>
                    </a:lnTo>
                    <a:lnTo>
                      <a:pt x="170" y="194"/>
                    </a:lnTo>
                    <a:lnTo>
                      <a:pt x="158" y="177"/>
                    </a:lnTo>
                    <a:lnTo>
                      <a:pt x="143" y="164"/>
                    </a:lnTo>
                    <a:lnTo>
                      <a:pt x="124" y="154"/>
                    </a:lnTo>
                    <a:lnTo>
                      <a:pt x="105" y="152"/>
                    </a:lnTo>
                    <a:lnTo>
                      <a:pt x="99" y="152"/>
                    </a:lnTo>
                    <a:lnTo>
                      <a:pt x="93" y="153"/>
                    </a:lnTo>
                    <a:lnTo>
                      <a:pt x="86" y="154"/>
                    </a:lnTo>
                    <a:lnTo>
                      <a:pt x="77" y="157"/>
                    </a:lnTo>
                    <a:lnTo>
                      <a:pt x="67" y="161"/>
                    </a:lnTo>
                    <a:lnTo>
                      <a:pt x="55" y="166"/>
                    </a:lnTo>
                    <a:lnTo>
                      <a:pt x="46" y="170"/>
                    </a:lnTo>
                    <a:lnTo>
                      <a:pt x="41" y="173"/>
                    </a:lnTo>
                    <a:lnTo>
                      <a:pt x="33" y="175"/>
                    </a:lnTo>
                    <a:lnTo>
                      <a:pt x="25" y="177"/>
                    </a:lnTo>
                    <a:lnTo>
                      <a:pt x="20" y="175"/>
                    </a:lnTo>
                    <a:lnTo>
                      <a:pt x="14" y="174"/>
                    </a:lnTo>
                    <a:lnTo>
                      <a:pt x="10" y="170"/>
                    </a:lnTo>
                    <a:lnTo>
                      <a:pt x="7" y="168"/>
                    </a:lnTo>
                    <a:lnTo>
                      <a:pt x="4" y="164"/>
                    </a:lnTo>
                    <a:lnTo>
                      <a:pt x="1" y="156"/>
                    </a:lnTo>
                    <a:lnTo>
                      <a:pt x="0" y="148"/>
                    </a:lnTo>
                    <a:lnTo>
                      <a:pt x="0" y="148"/>
                    </a:lnTo>
                    <a:lnTo>
                      <a:pt x="0" y="147"/>
                    </a:lnTo>
                    <a:lnTo>
                      <a:pt x="0" y="145"/>
                    </a:lnTo>
                    <a:lnTo>
                      <a:pt x="0" y="14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73339"/>
                  </a:solidFill>
                  <a:effectLst/>
                  <a:uLnTx/>
                  <a:uFillTx/>
                  <a:latin typeface="Calibri" panose="020F0502020204030204"/>
                </a:endParaRPr>
              </a:p>
            </p:txBody>
          </p:sp>
          <p:sp>
            <p:nvSpPr>
              <p:cNvPr id="155" name="Freeform 2233">
                <a:extLst>
                  <a:ext uri="{FF2B5EF4-FFF2-40B4-BE49-F238E27FC236}">
                    <a16:creationId xmlns:a16="http://schemas.microsoft.com/office/drawing/2014/main" id="{427E2F92-5565-4424-B39C-F04FF556D0CD}"/>
                  </a:ext>
                </a:extLst>
              </p:cNvPr>
              <p:cNvSpPr>
                <a:spLocks/>
              </p:cNvSpPr>
              <p:nvPr/>
            </p:nvSpPr>
            <p:spPr bwMode="auto">
              <a:xfrm>
                <a:off x="5268913" y="2693988"/>
                <a:ext cx="1654175" cy="928688"/>
              </a:xfrm>
              <a:custGeom>
                <a:avLst/>
                <a:gdLst>
                  <a:gd name="T0" fmla="*/ 859 w 1042"/>
                  <a:gd name="T1" fmla="*/ 167 h 585"/>
                  <a:gd name="T2" fmla="*/ 880 w 1042"/>
                  <a:gd name="T3" fmla="*/ 193 h 585"/>
                  <a:gd name="T4" fmla="*/ 916 w 1042"/>
                  <a:gd name="T5" fmla="*/ 187 h 585"/>
                  <a:gd name="T6" fmla="*/ 990 w 1042"/>
                  <a:gd name="T7" fmla="*/ 172 h 585"/>
                  <a:gd name="T8" fmla="*/ 1039 w 1042"/>
                  <a:gd name="T9" fmla="*/ 272 h 585"/>
                  <a:gd name="T10" fmla="*/ 962 w 1042"/>
                  <a:gd name="T11" fmla="*/ 329 h 585"/>
                  <a:gd name="T12" fmla="*/ 907 w 1042"/>
                  <a:gd name="T13" fmla="*/ 310 h 585"/>
                  <a:gd name="T14" fmla="*/ 880 w 1042"/>
                  <a:gd name="T15" fmla="*/ 307 h 585"/>
                  <a:gd name="T16" fmla="*/ 859 w 1042"/>
                  <a:gd name="T17" fmla="*/ 335 h 585"/>
                  <a:gd name="T18" fmla="*/ 825 w 1042"/>
                  <a:gd name="T19" fmla="*/ 585 h 585"/>
                  <a:gd name="T20" fmla="*/ 666 w 1042"/>
                  <a:gd name="T21" fmla="*/ 585 h 585"/>
                  <a:gd name="T22" fmla="*/ 602 w 1042"/>
                  <a:gd name="T23" fmla="*/ 577 h 585"/>
                  <a:gd name="T24" fmla="*/ 597 w 1042"/>
                  <a:gd name="T25" fmla="*/ 542 h 585"/>
                  <a:gd name="T26" fmla="*/ 617 w 1042"/>
                  <a:gd name="T27" fmla="*/ 488 h 585"/>
                  <a:gd name="T28" fmla="*/ 576 w 1042"/>
                  <a:gd name="T29" fmla="*/ 411 h 585"/>
                  <a:gd name="T30" fmla="*/ 459 w 1042"/>
                  <a:gd name="T31" fmla="*/ 438 h 585"/>
                  <a:gd name="T32" fmla="*/ 453 w 1042"/>
                  <a:gd name="T33" fmla="*/ 505 h 585"/>
                  <a:gd name="T34" fmla="*/ 471 w 1042"/>
                  <a:gd name="T35" fmla="*/ 549 h 585"/>
                  <a:gd name="T36" fmla="*/ 453 w 1042"/>
                  <a:gd name="T37" fmla="*/ 582 h 585"/>
                  <a:gd name="T38" fmla="*/ 185 w 1042"/>
                  <a:gd name="T39" fmla="*/ 341 h 585"/>
                  <a:gd name="T40" fmla="*/ 171 w 1042"/>
                  <a:gd name="T41" fmla="*/ 307 h 585"/>
                  <a:gd name="T42" fmla="*/ 141 w 1042"/>
                  <a:gd name="T43" fmla="*/ 302 h 585"/>
                  <a:gd name="T44" fmla="*/ 88 w 1042"/>
                  <a:gd name="T45" fmla="*/ 323 h 585"/>
                  <a:gd name="T46" fmla="*/ 10 w 1042"/>
                  <a:gd name="T47" fmla="*/ 285 h 585"/>
                  <a:gd name="T48" fmla="*/ 35 w 1042"/>
                  <a:gd name="T49" fmla="*/ 176 h 585"/>
                  <a:gd name="T50" fmla="*/ 106 w 1042"/>
                  <a:gd name="T51" fmla="*/ 172 h 585"/>
                  <a:gd name="T52" fmla="*/ 147 w 1042"/>
                  <a:gd name="T53" fmla="*/ 189 h 585"/>
                  <a:gd name="T54" fmla="*/ 175 w 1042"/>
                  <a:gd name="T55" fmla="*/ 179 h 585"/>
                  <a:gd name="T56" fmla="*/ 185 w 1042"/>
                  <a:gd name="T57" fmla="*/ 149 h 585"/>
                  <a:gd name="T58" fmla="*/ 202 w 1042"/>
                  <a:gd name="T59" fmla="*/ 163 h 585"/>
                  <a:gd name="T60" fmla="*/ 175 w 1042"/>
                  <a:gd name="T61" fmla="*/ 200 h 585"/>
                  <a:gd name="T62" fmla="*/ 119 w 1042"/>
                  <a:gd name="T63" fmla="*/ 196 h 585"/>
                  <a:gd name="T64" fmla="*/ 72 w 1042"/>
                  <a:gd name="T65" fmla="*/ 182 h 585"/>
                  <a:gd name="T66" fmla="*/ 17 w 1042"/>
                  <a:gd name="T67" fmla="*/ 246 h 585"/>
                  <a:gd name="T68" fmla="*/ 72 w 1042"/>
                  <a:gd name="T69" fmla="*/ 310 h 585"/>
                  <a:gd name="T70" fmla="*/ 111 w 1042"/>
                  <a:gd name="T71" fmla="*/ 298 h 585"/>
                  <a:gd name="T72" fmla="*/ 165 w 1042"/>
                  <a:gd name="T73" fmla="*/ 286 h 585"/>
                  <a:gd name="T74" fmla="*/ 200 w 1042"/>
                  <a:gd name="T75" fmla="*/ 336 h 585"/>
                  <a:gd name="T76" fmla="*/ 347 w 1042"/>
                  <a:gd name="T77" fmla="*/ 568 h 585"/>
                  <a:gd name="T78" fmla="*/ 456 w 1042"/>
                  <a:gd name="T79" fmla="*/ 561 h 585"/>
                  <a:gd name="T80" fmla="*/ 452 w 1042"/>
                  <a:gd name="T81" fmla="*/ 544 h 585"/>
                  <a:gd name="T82" fmla="*/ 431 w 1042"/>
                  <a:gd name="T83" fmla="*/ 476 h 585"/>
                  <a:gd name="T84" fmla="*/ 533 w 1042"/>
                  <a:gd name="T85" fmla="*/ 383 h 585"/>
                  <a:gd name="T86" fmla="*/ 634 w 1042"/>
                  <a:gd name="T87" fmla="*/ 476 h 585"/>
                  <a:gd name="T88" fmla="*/ 611 w 1042"/>
                  <a:gd name="T89" fmla="*/ 548 h 585"/>
                  <a:gd name="T90" fmla="*/ 613 w 1042"/>
                  <a:gd name="T91" fmla="*/ 564 h 585"/>
                  <a:gd name="T92" fmla="*/ 666 w 1042"/>
                  <a:gd name="T93" fmla="*/ 568 h 585"/>
                  <a:gd name="T94" fmla="*/ 814 w 1042"/>
                  <a:gd name="T95" fmla="*/ 568 h 585"/>
                  <a:gd name="T96" fmla="*/ 842 w 1042"/>
                  <a:gd name="T97" fmla="*/ 341 h 585"/>
                  <a:gd name="T98" fmla="*/ 867 w 1042"/>
                  <a:gd name="T99" fmla="*/ 295 h 585"/>
                  <a:gd name="T100" fmla="*/ 923 w 1042"/>
                  <a:gd name="T101" fmla="*/ 299 h 585"/>
                  <a:gd name="T102" fmla="*/ 970 w 1042"/>
                  <a:gd name="T103" fmla="*/ 314 h 585"/>
                  <a:gd name="T104" fmla="*/ 1026 w 1042"/>
                  <a:gd name="T105" fmla="*/ 250 h 585"/>
                  <a:gd name="T106" fmla="*/ 970 w 1042"/>
                  <a:gd name="T107" fmla="*/ 185 h 585"/>
                  <a:gd name="T108" fmla="*/ 931 w 1042"/>
                  <a:gd name="T109" fmla="*/ 197 h 585"/>
                  <a:gd name="T110" fmla="*/ 867 w 1042"/>
                  <a:gd name="T111" fmla="*/ 205 h 585"/>
                  <a:gd name="T112" fmla="*/ 840 w 1042"/>
                  <a:gd name="T113" fmla="*/ 168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42" h="585">
                    <a:moveTo>
                      <a:pt x="842" y="0"/>
                    </a:moveTo>
                    <a:lnTo>
                      <a:pt x="857" y="10"/>
                    </a:lnTo>
                    <a:lnTo>
                      <a:pt x="857" y="154"/>
                    </a:lnTo>
                    <a:lnTo>
                      <a:pt x="857" y="158"/>
                    </a:lnTo>
                    <a:lnTo>
                      <a:pt x="857" y="159"/>
                    </a:lnTo>
                    <a:lnTo>
                      <a:pt x="859" y="167"/>
                    </a:lnTo>
                    <a:lnTo>
                      <a:pt x="860" y="174"/>
                    </a:lnTo>
                    <a:lnTo>
                      <a:pt x="863" y="179"/>
                    </a:lnTo>
                    <a:lnTo>
                      <a:pt x="867" y="184"/>
                    </a:lnTo>
                    <a:lnTo>
                      <a:pt x="871" y="188"/>
                    </a:lnTo>
                    <a:lnTo>
                      <a:pt x="874" y="191"/>
                    </a:lnTo>
                    <a:lnTo>
                      <a:pt x="880" y="193"/>
                    </a:lnTo>
                    <a:lnTo>
                      <a:pt x="884" y="195"/>
                    </a:lnTo>
                    <a:lnTo>
                      <a:pt x="889" y="195"/>
                    </a:lnTo>
                    <a:lnTo>
                      <a:pt x="895" y="195"/>
                    </a:lnTo>
                    <a:lnTo>
                      <a:pt x="902" y="193"/>
                    </a:lnTo>
                    <a:lnTo>
                      <a:pt x="907" y="191"/>
                    </a:lnTo>
                    <a:lnTo>
                      <a:pt x="916" y="187"/>
                    </a:lnTo>
                    <a:lnTo>
                      <a:pt x="928" y="182"/>
                    </a:lnTo>
                    <a:lnTo>
                      <a:pt x="941" y="176"/>
                    </a:lnTo>
                    <a:lnTo>
                      <a:pt x="954" y="172"/>
                    </a:lnTo>
                    <a:lnTo>
                      <a:pt x="962" y="170"/>
                    </a:lnTo>
                    <a:lnTo>
                      <a:pt x="970" y="170"/>
                    </a:lnTo>
                    <a:lnTo>
                      <a:pt x="990" y="172"/>
                    </a:lnTo>
                    <a:lnTo>
                      <a:pt x="1007" y="182"/>
                    </a:lnTo>
                    <a:lnTo>
                      <a:pt x="1021" y="193"/>
                    </a:lnTo>
                    <a:lnTo>
                      <a:pt x="1033" y="210"/>
                    </a:lnTo>
                    <a:lnTo>
                      <a:pt x="1039" y="229"/>
                    </a:lnTo>
                    <a:lnTo>
                      <a:pt x="1042" y="250"/>
                    </a:lnTo>
                    <a:lnTo>
                      <a:pt x="1039" y="272"/>
                    </a:lnTo>
                    <a:lnTo>
                      <a:pt x="1033" y="290"/>
                    </a:lnTo>
                    <a:lnTo>
                      <a:pt x="1021" y="307"/>
                    </a:lnTo>
                    <a:lnTo>
                      <a:pt x="1007" y="319"/>
                    </a:lnTo>
                    <a:lnTo>
                      <a:pt x="990" y="328"/>
                    </a:lnTo>
                    <a:lnTo>
                      <a:pt x="970" y="331"/>
                    </a:lnTo>
                    <a:lnTo>
                      <a:pt x="962" y="329"/>
                    </a:lnTo>
                    <a:lnTo>
                      <a:pt x="954" y="328"/>
                    </a:lnTo>
                    <a:lnTo>
                      <a:pt x="945" y="326"/>
                    </a:lnTo>
                    <a:lnTo>
                      <a:pt x="936" y="323"/>
                    </a:lnTo>
                    <a:lnTo>
                      <a:pt x="926" y="318"/>
                    </a:lnTo>
                    <a:lnTo>
                      <a:pt x="915" y="314"/>
                    </a:lnTo>
                    <a:lnTo>
                      <a:pt x="907" y="310"/>
                    </a:lnTo>
                    <a:lnTo>
                      <a:pt x="907" y="310"/>
                    </a:lnTo>
                    <a:lnTo>
                      <a:pt x="902" y="307"/>
                    </a:lnTo>
                    <a:lnTo>
                      <a:pt x="895" y="306"/>
                    </a:lnTo>
                    <a:lnTo>
                      <a:pt x="889" y="306"/>
                    </a:lnTo>
                    <a:lnTo>
                      <a:pt x="884" y="306"/>
                    </a:lnTo>
                    <a:lnTo>
                      <a:pt x="880" y="307"/>
                    </a:lnTo>
                    <a:lnTo>
                      <a:pt x="874" y="310"/>
                    </a:lnTo>
                    <a:lnTo>
                      <a:pt x="871" y="312"/>
                    </a:lnTo>
                    <a:lnTo>
                      <a:pt x="867" y="316"/>
                    </a:lnTo>
                    <a:lnTo>
                      <a:pt x="863" y="322"/>
                    </a:lnTo>
                    <a:lnTo>
                      <a:pt x="860" y="328"/>
                    </a:lnTo>
                    <a:lnTo>
                      <a:pt x="859" y="335"/>
                    </a:lnTo>
                    <a:lnTo>
                      <a:pt x="857" y="343"/>
                    </a:lnTo>
                    <a:lnTo>
                      <a:pt x="857" y="346"/>
                    </a:lnTo>
                    <a:lnTo>
                      <a:pt x="857" y="585"/>
                    </a:lnTo>
                    <a:lnTo>
                      <a:pt x="850" y="585"/>
                    </a:lnTo>
                    <a:lnTo>
                      <a:pt x="838" y="585"/>
                    </a:lnTo>
                    <a:lnTo>
                      <a:pt x="825" y="585"/>
                    </a:lnTo>
                    <a:lnTo>
                      <a:pt x="814" y="585"/>
                    </a:lnTo>
                    <a:lnTo>
                      <a:pt x="809" y="585"/>
                    </a:lnTo>
                    <a:lnTo>
                      <a:pt x="711" y="585"/>
                    </a:lnTo>
                    <a:lnTo>
                      <a:pt x="700" y="585"/>
                    </a:lnTo>
                    <a:lnTo>
                      <a:pt x="700" y="585"/>
                    </a:lnTo>
                    <a:lnTo>
                      <a:pt x="666" y="585"/>
                    </a:lnTo>
                    <a:lnTo>
                      <a:pt x="626" y="585"/>
                    </a:lnTo>
                    <a:lnTo>
                      <a:pt x="624" y="585"/>
                    </a:lnTo>
                    <a:lnTo>
                      <a:pt x="618" y="583"/>
                    </a:lnTo>
                    <a:lnTo>
                      <a:pt x="613" y="582"/>
                    </a:lnTo>
                    <a:lnTo>
                      <a:pt x="607" y="580"/>
                    </a:lnTo>
                    <a:lnTo>
                      <a:pt x="602" y="577"/>
                    </a:lnTo>
                    <a:lnTo>
                      <a:pt x="598" y="573"/>
                    </a:lnTo>
                    <a:lnTo>
                      <a:pt x="596" y="568"/>
                    </a:lnTo>
                    <a:lnTo>
                      <a:pt x="593" y="562"/>
                    </a:lnTo>
                    <a:lnTo>
                      <a:pt x="593" y="557"/>
                    </a:lnTo>
                    <a:lnTo>
                      <a:pt x="594" y="549"/>
                    </a:lnTo>
                    <a:lnTo>
                      <a:pt x="597" y="542"/>
                    </a:lnTo>
                    <a:lnTo>
                      <a:pt x="600" y="536"/>
                    </a:lnTo>
                    <a:lnTo>
                      <a:pt x="602" y="528"/>
                    </a:lnTo>
                    <a:lnTo>
                      <a:pt x="607" y="518"/>
                    </a:lnTo>
                    <a:lnTo>
                      <a:pt x="611" y="506"/>
                    </a:lnTo>
                    <a:lnTo>
                      <a:pt x="615" y="494"/>
                    </a:lnTo>
                    <a:lnTo>
                      <a:pt x="617" y="488"/>
                    </a:lnTo>
                    <a:lnTo>
                      <a:pt x="618" y="481"/>
                    </a:lnTo>
                    <a:lnTo>
                      <a:pt x="618" y="476"/>
                    </a:lnTo>
                    <a:lnTo>
                      <a:pt x="615" y="456"/>
                    </a:lnTo>
                    <a:lnTo>
                      <a:pt x="606" y="438"/>
                    </a:lnTo>
                    <a:lnTo>
                      <a:pt x="593" y="422"/>
                    </a:lnTo>
                    <a:lnTo>
                      <a:pt x="576" y="411"/>
                    </a:lnTo>
                    <a:lnTo>
                      <a:pt x="555" y="403"/>
                    </a:lnTo>
                    <a:lnTo>
                      <a:pt x="533" y="400"/>
                    </a:lnTo>
                    <a:lnTo>
                      <a:pt x="511" y="403"/>
                    </a:lnTo>
                    <a:lnTo>
                      <a:pt x="490" y="411"/>
                    </a:lnTo>
                    <a:lnTo>
                      <a:pt x="473" y="422"/>
                    </a:lnTo>
                    <a:lnTo>
                      <a:pt x="459" y="438"/>
                    </a:lnTo>
                    <a:lnTo>
                      <a:pt x="450" y="456"/>
                    </a:lnTo>
                    <a:lnTo>
                      <a:pt x="448" y="476"/>
                    </a:lnTo>
                    <a:lnTo>
                      <a:pt x="448" y="481"/>
                    </a:lnTo>
                    <a:lnTo>
                      <a:pt x="449" y="488"/>
                    </a:lnTo>
                    <a:lnTo>
                      <a:pt x="450" y="494"/>
                    </a:lnTo>
                    <a:lnTo>
                      <a:pt x="453" y="505"/>
                    </a:lnTo>
                    <a:lnTo>
                      <a:pt x="457" y="514"/>
                    </a:lnTo>
                    <a:lnTo>
                      <a:pt x="462" y="527"/>
                    </a:lnTo>
                    <a:lnTo>
                      <a:pt x="466" y="536"/>
                    </a:lnTo>
                    <a:lnTo>
                      <a:pt x="469" y="542"/>
                    </a:lnTo>
                    <a:lnTo>
                      <a:pt x="469" y="542"/>
                    </a:lnTo>
                    <a:lnTo>
                      <a:pt x="471" y="549"/>
                    </a:lnTo>
                    <a:lnTo>
                      <a:pt x="473" y="557"/>
                    </a:lnTo>
                    <a:lnTo>
                      <a:pt x="473" y="562"/>
                    </a:lnTo>
                    <a:lnTo>
                      <a:pt x="470" y="568"/>
                    </a:lnTo>
                    <a:lnTo>
                      <a:pt x="467" y="573"/>
                    </a:lnTo>
                    <a:lnTo>
                      <a:pt x="463" y="577"/>
                    </a:lnTo>
                    <a:lnTo>
                      <a:pt x="453" y="582"/>
                    </a:lnTo>
                    <a:lnTo>
                      <a:pt x="441" y="585"/>
                    </a:lnTo>
                    <a:lnTo>
                      <a:pt x="440" y="585"/>
                    </a:lnTo>
                    <a:lnTo>
                      <a:pt x="347" y="585"/>
                    </a:lnTo>
                    <a:lnTo>
                      <a:pt x="224" y="585"/>
                    </a:lnTo>
                    <a:lnTo>
                      <a:pt x="185" y="585"/>
                    </a:lnTo>
                    <a:lnTo>
                      <a:pt x="185" y="341"/>
                    </a:lnTo>
                    <a:lnTo>
                      <a:pt x="185" y="337"/>
                    </a:lnTo>
                    <a:lnTo>
                      <a:pt x="183" y="329"/>
                    </a:lnTo>
                    <a:lnTo>
                      <a:pt x="182" y="323"/>
                    </a:lnTo>
                    <a:lnTo>
                      <a:pt x="179" y="316"/>
                    </a:lnTo>
                    <a:lnTo>
                      <a:pt x="175" y="311"/>
                    </a:lnTo>
                    <a:lnTo>
                      <a:pt x="171" y="307"/>
                    </a:lnTo>
                    <a:lnTo>
                      <a:pt x="168" y="305"/>
                    </a:lnTo>
                    <a:lnTo>
                      <a:pt x="162" y="302"/>
                    </a:lnTo>
                    <a:lnTo>
                      <a:pt x="158" y="301"/>
                    </a:lnTo>
                    <a:lnTo>
                      <a:pt x="153" y="301"/>
                    </a:lnTo>
                    <a:lnTo>
                      <a:pt x="147" y="301"/>
                    </a:lnTo>
                    <a:lnTo>
                      <a:pt x="141" y="302"/>
                    </a:lnTo>
                    <a:lnTo>
                      <a:pt x="135" y="305"/>
                    </a:lnTo>
                    <a:lnTo>
                      <a:pt x="135" y="305"/>
                    </a:lnTo>
                    <a:lnTo>
                      <a:pt x="126" y="309"/>
                    </a:lnTo>
                    <a:lnTo>
                      <a:pt x="114" y="314"/>
                    </a:lnTo>
                    <a:lnTo>
                      <a:pt x="101" y="319"/>
                    </a:lnTo>
                    <a:lnTo>
                      <a:pt x="88" y="323"/>
                    </a:lnTo>
                    <a:lnTo>
                      <a:pt x="80" y="326"/>
                    </a:lnTo>
                    <a:lnTo>
                      <a:pt x="72" y="326"/>
                    </a:lnTo>
                    <a:lnTo>
                      <a:pt x="52" y="323"/>
                    </a:lnTo>
                    <a:lnTo>
                      <a:pt x="35" y="314"/>
                    </a:lnTo>
                    <a:lnTo>
                      <a:pt x="21" y="302"/>
                    </a:lnTo>
                    <a:lnTo>
                      <a:pt x="10" y="285"/>
                    </a:lnTo>
                    <a:lnTo>
                      <a:pt x="3" y="267"/>
                    </a:lnTo>
                    <a:lnTo>
                      <a:pt x="0" y="246"/>
                    </a:lnTo>
                    <a:lnTo>
                      <a:pt x="3" y="223"/>
                    </a:lnTo>
                    <a:lnTo>
                      <a:pt x="10" y="205"/>
                    </a:lnTo>
                    <a:lnTo>
                      <a:pt x="21" y="188"/>
                    </a:lnTo>
                    <a:lnTo>
                      <a:pt x="35" y="176"/>
                    </a:lnTo>
                    <a:lnTo>
                      <a:pt x="52" y="167"/>
                    </a:lnTo>
                    <a:lnTo>
                      <a:pt x="72" y="165"/>
                    </a:lnTo>
                    <a:lnTo>
                      <a:pt x="80" y="166"/>
                    </a:lnTo>
                    <a:lnTo>
                      <a:pt x="88" y="167"/>
                    </a:lnTo>
                    <a:lnTo>
                      <a:pt x="97" y="170"/>
                    </a:lnTo>
                    <a:lnTo>
                      <a:pt x="106" y="172"/>
                    </a:lnTo>
                    <a:lnTo>
                      <a:pt x="118" y="178"/>
                    </a:lnTo>
                    <a:lnTo>
                      <a:pt x="127" y="182"/>
                    </a:lnTo>
                    <a:lnTo>
                      <a:pt x="135" y="185"/>
                    </a:lnTo>
                    <a:lnTo>
                      <a:pt x="135" y="185"/>
                    </a:lnTo>
                    <a:lnTo>
                      <a:pt x="141" y="188"/>
                    </a:lnTo>
                    <a:lnTo>
                      <a:pt x="147" y="189"/>
                    </a:lnTo>
                    <a:lnTo>
                      <a:pt x="153" y="189"/>
                    </a:lnTo>
                    <a:lnTo>
                      <a:pt x="158" y="189"/>
                    </a:lnTo>
                    <a:lnTo>
                      <a:pt x="164" y="188"/>
                    </a:lnTo>
                    <a:lnTo>
                      <a:pt x="168" y="185"/>
                    </a:lnTo>
                    <a:lnTo>
                      <a:pt x="171" y="183"/>
                    </a:lnTo>
                    <a:lnTo>
                      <a:pt x="175" y="179"/>
                    </a:lnTo>
                    <a:lnTo>
                      <a:pt x="179" y="174"/>
                    </a:lnTo>
                    <a:lnTo>
                      <a:pt x="182" y="168"/>
                    </a:lnTo>
                    <a:lnTo>
                      <a:pt x="183" y="162"/>
                    </a:lnTo>
                    <a:lnTo>
                      <a:pt x="185" y="154"/>
                    </a:lnTo>
                    <a:lnTo>
                      <a:pt x="185" y="153"/>
                    </a:lnTo>
                    <a:lnTo>
                      <a:pt x="185" y="149"/>
                    </a:lnTo>
                    <a:lnTo>
                      <a:pt x="185" y="11"/>
                    </a:lnTo>
                    <a:lnTo>
                      <a:pt x="202" y="2"/>
                    </a:lnTo>
                    <a:lnTo>
                      <a:pt x="202" y="149"/>
                    </a:lnTo>
                    <a:lnTo>
                      <a:pt x="202" y="153"/>
                    </a:lnTo>
                    <a:lnTo>
                      <a:pt x="202" y="155"/>
                    </a:lnTo>
                    <a:lnTo>
                      <a:pt x="202" y="163"/>
                    </a:lnTo>
                    <a:lnTo>
                      <a:pt x="199" y="163"/>
                    </a:lnTo>
                    <a:lnTo>
                      <a:pt x="198" y="170"/>
                    </a:lnTo>
                    <a:lnTo>
                      <a:pt x="194" y="182"/>
                    </a:lnTo>
                    <a:lnTo>
                      <a:pt x="188" y="189"/>
                    </a:lnTo>
                    <a:lnTo>
                      <a:pt x="182" y="195"/>
                    </a:lnTo>
                    <a:lnTo>
                      <a:pt x="175" y="200"/>
                    </a:lnTo>
                    <a:lnTo>
                      <a:pt x="165" y="205"/>
                    </a:lnTo>
                    <a:lnTo>
                      <a:pt x="153" y="206"/>
                    </a:lnTo>
                    <a:lnTo>
                      <a:pt x="140" y="205"/>
                    </a:lnTo>
                    <a:lnTo>
                      <a:pt x="127" y="200"/>
                    </a:lnTo>
                    <a:lnTo>
                      <a:pt x="127" y="200"/>
                    </a:lnTo>
                    <a:lnTo>
                      <a:pt x="119" y="196"/>
                    </a:lnTo>
                    <a:lnTo>
                      <a:pt x="109" y="192"/>
                    </a:lnTo>
                    <a:lnTo>
                      <a:pt x="96" y="187"/>
                    </a:lnTo>
                    <a:lnTo>
                      <a:pt x="84" y="183"/>
                    </a:lnTo>
                    <a:lnTo>
                      <a:pt x="80" y="182"/>
                    </a:lnTo>
                    <a:lnTo>
                      <a:pt x="75" y="182"/>
                    </a:lnTo>
                    <a:lnTo>
                      <a:pt x="72" y="182"/>
                    </a:lnTo>
                    <a:lnTo>
                      <a:pt x="58" y="183"/>
                    </a:lnTo>
                    <a:lnTo>
                      <a:pt x="44" y="189"/>
                    </a:lnTo>
                    <a:lnTo>
                      <a:pt x="33" y="200"/>
                    </a:lnTo>
                    <a:lnTo>
                      <a:pt x="25" y="213"/>
                    </a:lnTo>
                    <a:lnTo>
                      <a:pt x="18" y="227"/>
                    </a:lnTo>
                    <a:lnTo>
                      <a:pt x="17" y="246"/>
                    </a:lnTo>
                    <a:lnTo>
                      <a:pt x="18" y="263"/>
                    </a:lnTo>
                    <a:lnTo>
                      <a:pt x="25" y="278"/>
                    </a:lnTo>
                    <a:lnTo>
                      <a:pt x="33" y="292"/>
                    </a:lnTo>
                    <a:lnTo>
                      <a:pt x="44" y="301"/>
                    </a:lnTo>
                    <a:lnTo>
                      <a:pt x="58" y="307"/>
                    </a:lnTo>
                    <a:lnTo>
                      <a:pt x="72" y="310"/>
                    </a:lnTo>
                    <a:lnTo>
                      <a:pt x="75" y="310"/>
                    </a:lnTo>
                    <a:lnTo>
                      <a:pt x="80" y="309"/>
                    </a:lnTo>
                    <a:lnTo>
                      <a:pt x="84" y="307"/>
                    </a:lnTo>
                    <a:lnTo>
                      <a:pt x="92" y="305"/>
                    </a:lnTo>
                    <a:lnTo>
                      <a:pt x="101" y="302"/>
                    </a:lnTo>
                    <a:lnTo>
                      <a:pt x="111" y="298"/>
                    </a:lnTo>
                    <a:lnTo>
                      <a:pt x="120" y="294"/>
                    </a:lnTo>
                    <a:lnTo>
                      <a:pt x="127" y="290"/>
                    </a:lnTo>
                    <a:lnTo>
                      <a:pt x="127" y="290"/>
                    </a:lnTo>
                    <a:lnTo>
                      <a:pt x="140" y="286"/>
                    </a:lnTo>
                    <a:lnTo>
                      <a:pt x="153" y="284"/>
                    </a:lnTo>
                    <a:lnTo>
                      <a:pt x="165" y="286"/>
                    </a:lnTo>
                    <a:lnTo>
                      <a:pt x="175" y="290"/>
                    </a:lnTo>
                    <a:lnTo>
                      <a:pt x="183" y="295"/>
                    </a:lnTo>
                    <a:lnTo>
                      <a:pt x="188" y="302"/>
                    </a:lnTo>
                    <a:lnTo>
                      <a:pt x="194" y="309"/>
                    </a:lnTo>
                    <a:lnTo>
                      <a:pt x="199" y="322"/>
                    </a:lnTo>
                    <a:lnTo>
                      <a:pt x="200" y="336"/>
                    </a:lnTo>
                    <a:lnTo>
                      <a:pt x="200" y="336"/>
                    </a:lnTo>
                    <a:lnTo>
                      <a:pt x="200" y="336"/>
                    </a:lnTo>
                    <a:lnTo>
                      <a:pt x="202" y="341"/>
                    </a:lnTo>
                    <a:lnTo>
                      <a:pt x="202" y="568"/>
                    </a:lnTo>
                    <a:lnTo>
                      <a:pt x="224" y="568"/>
                    </a:lnTo>
                    <a:lnTo>
                      <a:pt x="347" y="568"/>
                    </a:lnTo>
                    <a:lnTo>
                      <a:pt x="440" y="568"/>
                    </a:lnTo>
                    <a:lnTo>
                      <a:pt x="444" y="568"/>
                    </a:lnTo>
                    <a:lnTo>
                      <a:pt x="448" y="566"/>
                    </a:lnTo>
                    <a:lnTo>
                      <a:pt x="450" y="565"/>
                    </a:lnTo>
                    <a:lnTo>
                      <a:pt x="454" y="564"/>
                    </a:lnTo>
                    <a:lnTo>
                      <a:pt x="456" y="561"/>
                    </a:lnTo>
                    <a:lnTo>
                      <a:pt x="457" y="560"/>
                    </a:lnTo>
                    <a:lnTo>
                      <a:pt x="457" y="557"/>
                    </a:lnTo>
                    <a:lnTo>
                      <a:pt x="456" y="553"/>
                    </a:lnTo>
                    <a:lnTo>
                      <a:pt x="454" y="548"/>
                    </a:lnTo>
                    <a:lnTo>
                      <a:pt x="454" y="548"/>
                    </a:lnTo>
                    <a:lnTo>
                      <a:pt x="452" y="544"/>
                    </a:lnTo>
                    <a:lnTo>
                      <a:pt x="448" y="535"/>
                    </a:lnTo>
                    <a:lnTo>
                      <a:pt x="444" y="525"/>
                    </a:lnTo>
                    <a:lnTo>
                      <a:pt x="439" y="511"/>
                    </a:lnTo>
                    <a:lnTo>
                      <a:pt x="435" y="498"/>
                    </a:lnTo>
                    <a:lnTo>
                      <a:pt x="432" y="487"/>
                    </a:lnTo>
                    <a:lnTo>
                      <a:pt x="431" y="476"/>
                    </a:lnTo>
                    <a:lnTo>
                      <a:pt x="435" y="451"/>
                    </a:lnTo>
                    <a:lnTo>
                      <a:pt x="445" y="429"/>
                    </a:lnTo>
                    <a:lnTo>
                      <a:pt x="461" y="411"/>
                    </a:lnTo>
                    <a:lnTo>
                      <a:pt x="482" y="396"/>
                    </a:lnTo>
                    <a:lnTo>
                      <a:pt x="507" y="387"/>
                    </a:lnTo>
                    <a:lnTo>
                      <a:pt x="533" y="383"/>
                    </a:lnTo>
                    <a:lnTo>
                      <a:pt x="559" y="387"/>
                    </a:lnTo>
                    <a:lnTo>
                      <a:pt x="584" y="396"/>
                    </a:lnTo>
                    <a:lnTo>
                      <a:pt x="605" y="411"/>
                    </a:lnTo>
                    <a:lnTo>
                      <a:pt x="620" y="429"/>
                    </a:lnTo>
                    <a:lnTo>
                      <a:pt x="631" y="451"/>
                    </a:lnTo>
                    <a:lnTo>
                      <a:pt x="634" y="476"/>
                    </a:lnTo>
                    <a:lnTo>
                      <a:pt x="634" y="487"/>
                    </a:lnTo>
                    <a:lnTo>
                      <a:pt x="631" y="498"/>
                    </a:lnTo>
                    <a:lnTo>
                      <a:pt x="623" y="521"/>
                    </a:lnTo>
                    <a:lnTo>
                      <a:pt x="618" y="534"/>
                    </a:lnTo>
                    <a:lnTo>
                      <a:pt x="614" y="543"/>
                    </a:lnTo>
                    <a:lnTo>
                      <a:pt x="611" y="548"/>
                    </a:lnTo>
                    <a:lnTo>
                      <a:pt x="610" y="553"/>
                    </a:lnTo>
                    <a:lnTo>
                      <a:pt x="609" y="557"/>
                    </a:lnTo>
                    <a:lnTo>
                      <a:pt x="609" y="560"/>
                    </a:lnTo>
                    <a:lnTo>
                      <a:pt x="610" y="561"/>
                    </a:lnTo>
                    <a:lnTo>
                      <a:pt x="611" y="562"/>
                    </a:lnTo>
                    <a:lnTo>
                      <a:pt x="613" y="564"/>
                    </a:lnTo>
                    <a:lnTo>
                      <a:pt x="615" y="566"/>
                    </a:lnTo>
                    <a:lnTo>
                      <a:pt x="620" y="568"/>
                    </a:lnTo>
                    <a:lnTo>
                      <a:pt x="626" y="568"/>
                    </a:lnTo>
                    <a:lnTo>
                      <a:pt x="652" y="568"/>
                    </a:lnTo>
                    <a:lnTo>
                      <a:pt x="662" y="568"/>
                    </a:lnTo>
                    <a:lnTo>
                      <a:pt x="666" y="568"/>
                    </a:lnTo>
                    <a:lnTo>
                      <a:pt x="666" y="568"/>
                    </a:lnTo>
                    <a:lnTo>
                      <a:pt x="700" y="568"/>
                    </a:lnTo>
                    <a:lnTo>
                      <a:pt x="700" y="568"/>
                    </a:lnTo>
                    <a:lnTo>
                      <a:pt x="711" y="568"/>
                    </a:lnTo>
                    <a:lnTo>
                      <a:pt x="809" y="568"/>
                    </a:lnTo>
                    <a:lnTo>
                      <a:pt x="814" y="568"/>
                    </a:lnTo>
                    <a:lnTo>
                      <a:pt x="825" y="568"/>
                    </a:lnTo>
                    <a:lnTo>
                      <a:pt x="838" y="568"/>
                    </a:lnTo>
                    <a:lnTo>
                      <a:pt x="842" y="568"/>
                    </a:lnTo>
                    <a:lnTo>
                      <a:pt x="842" y="346"/>
                    </a:lnTo>
                    <a:lnTo>
                      <a:pt x="842" y="341"/>
                    </a:lnTo>
                    <a:lnTo>
                      <a:pt x="842" y="341"/>
                    </a:lnTo>
                    <a:lnTo>
                      <a:pt x="844" y="327"/>
                    </a:lnTo>
                    <a:lnTo>
                      <a:pt x="848" y="314"/>
                    </a:lnTo>
                    <a:lnTo>
                      <a:pt x="854" y="306"/>
                    </a:lnTo>
                    <a:lnTo>
                      <a:pt x="860" y="301"/>
                    </a:lnTo>
                    <a:lnTo>
                      <a:pt x="867" y="295"/>
                    </a:lnTo>
                    <a:lnTo>
                      <a:pt x="867" y="295"/>
                    </a:lnTo>
                    <a:lnTo>
                      <a:pt x="877" y="290"/>
                    </a:lnTo>
                    <a:lnTo>
                      <a:pt x="889" y="289"/>
                    </a:lnTo>
                    <a:lnTo>
                      <a:pt x="902" y="290"/>
                    </a:lnTo>
                    <a:lnTo>
                      <a:pt x="915" y="295"/>
                    </a:lnTo>
                    <a:lnTo>
                      <a:pt x="915" y="295"/>
                    </a:lnTo>
                    <a:lnTo>
                      <a:pt x="923" y="299"/>
                    </a:lnTo>
                    <a:lnTo>
                      <a:pt x="933" y="303"/>
                    </a:lnTo>
                    <a:lnTo>
                      <a:pt x="946" y="309"/>
                    </a:lnTo>
                    <a:lnTo>
                      <a:pt x="958" y="312"/>
                    </a:lnTo>
                    <a:lnTo>
                      <a:pt x="963" y="314"/>
                    </a:lnTo>
                    <a:lnTo>
                      <a:pt x="967" y="314"/>
                    </a:lnTo>
                    <a:lnTo>
                      <a:pt x="970" y="314"/>
                    </a:lnTo>
                    <a:lnTo>
                      <a:pt x="984" y="312"/>
                    </a:lnTo>
                    <a:lnTo>
                      <a:pt x="998" y="306"/>
                    </a:lnTo>
                    <a:lnTo>
                      <a:pt x="1009" y="295"/>
                    </a:lnTo>
                    <a:lnTo>
                      <a:pt x="1018" y="282"/>
                    </a:lnTo>
                    <a:lnTo>
                      <a:pt x="1024" y="268"/>
                    </a:lnTo>
                    <a:lnTo>
                      <a:pt x="1026" y="250"/>
                    </a:lnTo>
                    <a:lnTo>
                      <a:pt x="1024" y="233"/>
                    </a:lnTo>
                    <a:lnTo>
                      <a:pt x="1018" y="217"/>
                    </a:lnTo>
                    <a:lnTo>
                      <a:pt x="1009" y="204"/>
                    </a:lnTo>
                    <a:lnTo>
                      <a:pt x="998" y="195"/>
                    </a:lnTo>
                    <a:lnTo>
                      <a:pt x="984" y="188"/>
                    </a:lnTo>
                    <a:lnTo>
                      <a:pt x="970" y="185"/>
                    </a:lnTo>
                    <a:lnTo>
                      <a:pt x="967" y="185"/>
                    </a:lnTo>
                    <a:lnTo>
                      <a:pt x="963" y="187"/>
                    </a:lnTo>
                    <a:lnTo>
                      <a:pt x="958" y="188"/>
                    </a:lnTo>
                    <a:lnTo>
                      <a:pt x="950" y="191"/>
                    </a:lnTo>
                    <a:lnTo>
                      <a:pt x="943" y="193"/>
                    </a:lnTo>
                    <a:lnTo>
                      <a:pt x="931" y="197"/>
                    </a:lnTo>
                    <a:lnTo>
                      <a:pt x="922" y="201"/>
                    </a:lnTo>
                    <a:lnTo>
                      <a:pt x="915" y="205"/>
                    </a:lnTo>
                    <a:lnTo>
                      <a:pt x="902" y="209"/>
                    </a:lnTo>
                    <a:lnTo>
                      <a:pt x="889" y="212"/>
                    </a:lnTo>
                    <a:lnTo>
                      <a:pt x="877" y="209"/>
                    </a:lnTo>
                    <a:lnTo>
                      <a:pt x="867" y="205"/>
                    </a:lnTo>
                    <a:lnTo>
                      <a:pt x="860" y="200"/>
                    </a:lnTo>
                    <a:lnTo>
                      <a:pt x="854" y="195"/>
                    </a:lnTo>
                    <a:lnTo>
                      <a:pt x="850" y="187"/>
                    </a:lnTo>
                    <a:lnTo>
                      <a:pt x="844" y="175"/>
                    </a:lnTo>
                    <a:lnTo>
                      <a:pt x="843" y="168"/>
                    </a:lnTo>
                    <a:lnTo>
                      <a:pt x="840" y="168"/>
                    </a:lnTo>
                    <a:lnTo>
                      <a:pt x="842" y="159"/>
                    </a:lnTo>
                    <a:lnTo>
                      <a:pt x="842" y="158"/>
                    </a:lnTo>
                    <a:lnTo>
                      <a:pt x="842" y="154"/>
                    </a:lnTo>
                    <a:lnTo>
                      <a:pt x="84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73339"/>
                  </a:solidFill>
                  <a:effectLst/>
                  <a:uLnTx/>
                  <a:uFillTx/>
                  <a:latin typeface="Calibri" panose="020F0502020204030204"/>
                </a:endParaRPr>
              </a:p>
            </p:txBody>
          </p:sp>
          <p:sp>
            <p:nvSpPr>
              <p:cNvPr id="156" name="Freeform 2235">
                <a:extLst>
                  <a:ext uri="{FF2B5EF4-FFF2-40B4-BE49-F238E27FC236}">
                    <a16:creationId xmlns:a16="http://schemas.microsoft.com/office/drawing/2014/main" id="{4A54A2F9-FFB5-4C02-90AF-AF6EC49969BB}"/>
                  </a:ext>
                </a:extLst>
              </p:cNvPr>
              <p:cNvSpPr>
                <a:spLocks/>
              </p:cNvSpPr>
              <p:nvPr/>
            </p:nvSpPr>
            <p:spPr bwMode="auto">
              <a:xfrm>
                <a:off x="5268913" y="4727575"/>
                <a:ext cx="1666875" cy="1033463"/>
              </a:xfrm>
              <a:custGeom>
                <a:avLst/>
                <a:gdLst>
                  <a:gd name="T0" fmla="*/ 864 w 1050"/>
                  <a:gd name="T1" fmla="*/ 1 h 651"/>
                  <a:gd name="T2" fmla="*/ 872 w 1050"/>
                  <a:gd name="T3" fmla="*/ 275 h 651"/>
                  <a:gd name="T4" fmla="*/ 902 w 1050"/>
                  <a:gd name="T5" fmla="*/ 287 h 651"/>
                  <a:gd name="T6" fmla="*/ 961 w 1050"/>
                  <a:gd name="T7" fmla="*/ 263 h 651"/>
                  <a:gd name="T8" fmla="*/ 1039 w 1050"/>
                  <a:gd name="T9" fmla="*/ 301 h 651"/>
                  <a:gd name="T10" fmla="*/ 1015 w 1050"/>
                  <a:gd name="T11" fmla="*/ 413 h 651"/>
                  <a:gd name="T12" fmla="*/ 943 w 1050"/>
                  <a:gd name="T13" fmla="*/ 415 h 651"/>
                  <a:gd name="T14" fmla="*/ 895 w 1050"/>
                  <a:gd name="T15" fmla="*/ 398 h 651"/>
                  <a:gd name="T16" fmla="*/ 869 w 1050"/>
                  <a:gd name="T17" fmla="*/ 414 h 651"/>
                  <a:gd name="T18" fmla="*/ 864 w 1050"/>
                  <a:gd name="T19" fmla="*/ 651 h 651"/>
                  <a:gd name="T20" fmla="*/ 848 w 1050"/>
                  <a:gd name="T21" fmla="*/ 426 h 651"/>
                  <a:gd name="T22" fmla="*/ 884 w 1050"/>
                  <a:gd name="T23" fmla="*/ 384 h 651"/>
                  <a:gd name="T24" fmla="*/ 953 w 1050"/>
                  <a:gd name="T25" fmla="*/ 401 h 651"/>
                  <a:gd name="T26" fmla="*/ 1005 w 1050"/>
                  <a:gd name="T27" fmla="*/ 398 h 651"/>
                  <a:gd name="T28" fmla="*/ 1025 w 1050"/>
                  <a:gd name="T29" fmla="*/ 309 h 651"/>
                  <a:gd name="T30" fmla="*/ 970 w 1050"/>
                  <a:gd name="T31" fmla="*/ 279 h 651"/>
                  <a:gd name="T32" fmla="*/ 922 w 1050"/>
                  <a:gd name="T33" fmla="*/ 296 h 651"/>
                  <a:gd name="T34" fmla="*/ 860 w 1050"/>
                  <a:gd name="T35" fmla="*/ 286 h 651"/>
                  <a:gd name="T36" fmla="*/ 847 w 1050"/>
                  <a:gd name="T37" fmla="*/ 245 h 651"/>
                  <a:gd name="T38" fmla="*/ 627 w 1050"/>
                  <a:gd name="T39" fmla="*/ 17 h 651"/>
                  <a:gd name="T40" fmla="*/ 611 w 1050"/>
                  <a:gd name="T41" fmla="*/ 24 h 651"/>
                  <a:gd name="T42" fmla="*/ 619 w 1050"/>
                  <a:gd name="T43" fmla="*/ 50 h 651"/>
                  <a:gd name="T44" fmla="*/ 632 w 1050"/>
                  <a:gd name="T45" fmla="*/ 135 h 651"/>
                  <a:gd name="T46" fmla="*/ 507 w 1050"/>
                  <a:gd name="T47" fmla="*/ 199 h 651"/>
                  <a:gd name="T48" fmla="*/ 432 w 1050"/>
                  <a:gd name="T49" fmla="*/ 98 h 651"/>
                  <a:gd name="T50" fmla="*/ 456 w 1050"/>
                  <a:gd name="T51" fmla="*/ 32 h 651"/>
                  <a:gd name="T52" fmla="*/ 450 w 1050"/>
                  <a:gd name="T53" fmla="*/ 20 h 651"/>
                  <a:gd name="T54" fmla="*/ 433 w 1050"/>
                  <a:gd name="T55" fmla="*/ 17 h 651"/>
                  <a:gd name="T56" fmla="*/ 399 w 1050"/>
                  <a:gd name="T57" fmla="*/ 17 h 651"/>
                  <a:gd name="T58" fmla="*/ 219 w 1050"/>
                  <a:gd name="T59" fmla="*/ 17 h 651"/>
                  <a:gd name="T60" fmla="*/ 199 w 1050"/>
                  <a:gd name="T61" fmla="*/ 266 h 651"/>
                  <a:gd name="T62" fmla="*/ 153 w 1050"/>
                  <a:gd name="T63" fmla="*/ 303 h 651"/>
                  <a:gd name="T64" fmla="*/ 84 w 1050"/>
                  <a:gd name="T65" fmla="*/ 280 h 651"/>
                  <a:gd name="T66" fmla="*/ 33 w 1050"/>
                  <a:gd name="T67" fmla="*/ 296 h 651"/>
                  <a:gd name="T68" fmla="*/ 33 w 1050"/>
                  <a:gd name="T69" fmla="*/ 389 h 651"/>
                  <a:gd name="T70" fmla="*/ 84 w 1050"/>
                  <a:gd name="T71" fmla="*/ 405 h 651"/>
                  <a:gd name="T72" fmla="*/ 140 w 1050"/>
                  <a:gd name="T73" fmla="*/ 384 h 651"/>
                  <a:gd name="T74" fmla="*/ 194 w 1050"/>
                  <a:gd name="T75" fmla="*/ 406 h 651"/>
                  <a:gd name="T76" fmla="*/ 202 w 1050"/>
                  <a:gd name="T77" fmla="*/ 439 h 651"/>
                  <a:gd name="T78" fmla="*/ 185 w 1050"/>
                  <a:gd name="T79" fmla="*/ 427 h 651"/>
                  <a:gd name="T80" fmla="*/ 164 w 1050"/>
                  <a:gd name="T81" fmla="*/ 399 h 651"/>
                  <a:gd name="T82" fmla="*/ 127 w 1050"/>
                  <a:gd name="T83" fmla="*/ 407 h 651"/>
                  <a:gd name="T84" fmla="*/ 52 w 1050"/>
                  <a:gd name="T85" fmla="*/ 420 h 651"/>
                  <a:gd name="T86" fmla="*/ 3 w 1050"/>
                  <a:gd name="T87" fmla="*/ 321 h 651"/>
                  <a:gd name="T88" fmla="*/ 80 w 1050"/>
                  <a:gd name="T89" fmla="*/ 262 h 651"/>
                  <a:gd name="T90" fmla="*/ 135 w 1050"/>
                  <a:gd name="T91" fmla="*/ 282 h 651"/>
                  <a:gd name="T92" fmla="*/ 169 w 1050"/>
                  <a:gd name="T93" fmla="*/ 283 h 651"/>
                  <a:gd name="T94" fmla="*/ 186 w 1050"/>
                  <a:gd name="T95" fmla="*/ 250 h 651"/>
                  <a:gd name="T96" fmla="*/ 229 w 1050"/>
                  <a:gd name="T97" fmla="*/ 1 h 651"/>
                  <a:gd name="T98" fmla="*/ 403 w 1050"/>
                  <a:gd name="T99" fmla="*/ 0 h 651"/>
                  <a:gd name="T100" fmla="*/ 440 w 1050"/>
                  <a:gd name="T101" fmla="*/ 0 h 651"/>
                  <a:gd name="T102" fmla="*/ 458 w 1050"/>
                  <a:gd name="T103" fmla="*/ 5 h 651"/>
                  <a:gd name="T104" fmla="*/ 471 w 1050"/>
                  <a:gd name="T105" fmla="*/ 36 h 651"/>
                  <a:gd name="T106" fmla="*/ 450 w 1050"/>
                  <a:gd name="T107" fmla="*/ 92 h 651"/>
                  <a:gd name="T108" fmla="*/ 473 w 1050"/>
                  <a:gd name="T109" fmla="*/ 164 h 651"/>
                  <a:gd name="T110" fmla="*/ 594 w 1050"/>
                  <a:gd name="T111" fmla="*/ 164 h 651"/>
                  <a:gd name="T112" fmla="*/ 617 w 1050"/>
                  <a:gd name="T113" fmla="*/ 92 h 651"/>
                  <a:gd name="T114" fmla="*/ 596 w 1050"/>
                  <a:gd name="T115" fmla="*/ 36 h 651"/>
                  <a:gd name="T116" fmla="*/ 614 w 1050"/>
                  <a:gd name="T117" fmla="*/ 3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50" h="651">
                    <a:moveTo>
                      <a:pt x="619" y="0"/>
                    </a:moveTo>
                    <a:lnTo>
                      <a:pt x="627" y="0"/>
                    </a:lnTo>
                    <a:lnTo>
                      <a:pt x="631" y="0"/>
                    </a:lnTo>
                    <a:lnTo>
                      <a:pt x="700" y="0"/>
                    </a:lnTo>
                    <a:lnTo>
                      <a:pt x="825" y="0"/>
                    </a:lnTo>
                    <a:lnTo>
                      <a:pt x="864" y="1"/>
                    </a:lnTo>
                    <a:lnTo>
                      <a:pt x="864" y="245"/>
                    </a:lnTo>
                    <a:lnTo>
                      <a:pt x="864" y="250"/>
                    </a:lnTo>
                    <a:lnTo>
                      <a:pt x="864" y="258"/>
                    </a:lnTo>
                    <a:lnTo>
                      <a:pt x="867" y="265"/>
                    </a:lnTo>
                    <a:lnTo>
                      <a:pt x="869" y="270"/>
                    </a:lnTo>
                    <a:lnTo>
                      <a:pt x="872" y="275"/>
                    </a:lnTo>
                    <a:lnTo>
                      <a:pt x="876" y="279"/>
                    </a:lnTo>
                    <a:lnTo>
                      <a:pt x="881" y="283"/>
                    </a:lnTo>
                    <a:lnTo>
                      <a:pt x="885" y="286"/>
                    </a:lnTo>
                    <a:lnTo>
                      <a:pt x="890" y="287"/>
                    </a:lnTo>
                    <a:lnTo>
                      <a:pt x="895" y="287"/>
                    </a:lnTo>
                    <a:lnTo>
                      <a:pt x="902" y="287"/>
                    </a:lnTo>
                    <a:lnTo>
                      <a:pt x="907" y="284"/>
                    </a:lnTo>
                    <a:lnTo>
                      <a:pt x="914" y="282"/>
                    </a:lnTo>
                    <a:lnTo>
                      <a:pt x="923" y="278"/>
                    </a:lnTo>
                    <a:lnTo>
                      <a:pt x="935" y="272"/>
                    </a:lnTo>
                    <a:lnTo>
                      <a:pt x="948" y="269"/>
                    </a:lnTo>
                    <a:lnTo>
                      <a:pt x="961" y="263"/>
                    </a:lnTo>
                    <a:lnTo>
                      <a:pt x="969" y="262"/>
                    </a:lnTo>
                    <a:lnTo>
                      <a:pt x="977" y="262"/>
                    </a:lnTo>
                    <a:lnTo>
                      <a:pt x="996" y="265"/>
                    </a:lnTo>
                    <a:lnTo>
                      <a:pt x="1015" y="272"/>
                    </a:lnTo>
                    <a:lnTo>
                      <a:pt x="1029" y="286"/>
                    </a:lnTo>
                    <a:lnTo>
                      <a:pt x="1039" y="301"/>
                    </a:lnTo>
                    <a:lnTo>
                      <a:pt x="1047" y="321"/>
                    </a:lnTo>
                    <a:lnTo>
                      <a:pt x="1050" y="342"/>
                    </a:lnTo>
                    <a:lnTo>
                      <a:pt x="1047" y="364"/>
                    </a:lnTo>
                    <a:lnTo>
                      <a:pt x="1039" y="382"/>
                    </a:lnTo>
                    <a:lnTo>
                      <a:pt x="1029" y="399"/>
                    </a:lnTo>
                    <a:lnTo>
                      <a:pt x="1015" y="413"/>
                    </a:lnTo>
                    <a:lnTo>
                      <a:pt x="996" y="420"/>
                    </a:lnTo>
                    <a:lnTo>
                      <a:pt x="977" y="423"/>
                    </a:lnTo>
                    <a:lnTo>
                      <a:pt x="969" y="423"/>
                    </a:lnTo>
                    <a:lnTo>
                      <a:pt x="961" y="420"/>
                    </a:lnTo>
                    <a:lnTo>
                      <a:pt x="952" y="418"/>
                    </a:lnTo>
                    <a:lnTo>
                      <a:pt x="943" y="415"/>
                    </a:lnTo>
                    <a:lnTo>
                      <a:pt x="932" y="410"/>
                    </a:lnTo>
                    <a:lnTo>
                      <a:pt x="922" y="406"/>
                    </a:lnTo>
                    <a:lnTo>
                      <a:pt x="914" y="402"/>
                    </a:lnTo>
                    <a:lnTo>
                      <a:pt x="907" y="399"/>
                    </a:lnTo>
                    <a:lnTo>
                      <a:pt x="902" y="398"/>
                    </a:lnTo>
                    <a:lnTo>
                      <a:pt x="895" y="398"/>
                    </a:lnTo>
                    <a:lnTo>
                      <a:pt x="890" y="398"/>
                    </a:lnTo>
                    <a:lnTo>
                      <a:pt x="885" y="399"/>
                    </a:lnTo>
                    <a:lnTo>
                      <a:pt x="881" y="402"/>
                    </a:lnTo>
                    <a:lnTo>
                      <a:pt x="876" y="405"/>
                    </a:lnTo>
                    <a:lnTo>
                      <a:pt x="872" y="409"/>
                    </a:lnTo>
                    <a:lnTo>
                      <a:pt x="869" y="414"/>
                    </a:lnTo>
                    <a:lnTo>
                      <a:pt x="867" y="419"/>
                    </a:lnTo>
                    <a:lnTo>
                      <a:pt x="865" y="426"/>
                    </a:lnTo>
                    <a:lnTo>
                      <a:pt x="864" y="433"/>
                    </a:lnTo>
                    <a:lnTo>
                      <a:pt x="864" y="436"/>
                    </a:lnTo>
                    <a:lnTo>
                      <a:pt x="864" y="439"/>
                    </a:lnTo>
                    <a:lnTo>
                      <a:pt x="864" y="651"/>
                    </a:lnTo>
                    <a:lnTo>
                      <a:pt x="847" y="651"/>
                    </a:lnTo>
                    <a:lnTo>
                      <a:pt x="847" y="439"/>
                    </a:lnTo>
                    <a:lnTo>
                      <a:pt x="847" y="436"/>
                    </a:lnTo>
                    <a:lnTo>
                      <a:pt x="847" y="433"/>
                    </a:lnTo>
                    <a:lnTo>
                      <a:pt x="847" y="426"/>
                    </a:lnTo>
                    <a:lnTo>
                      <a:pt x="848" y="426"/>
                    </a:lnTo>
                    <a:lnTo>
                      <a:pt x="850" y="418"/>
                    </a:lnTo>
                    <a:lnTo>
                      <a:pt x="855" y="406"/>
                    </a:lnTo>
                    <a:lnTo>
                      <a:pt x="860" y="399"/>
                    </a:lnTo>
                    <a:lnTo>
                      <a:pt x="865" y="393"/>
                    </a:lnTo>
                    <a:lnTo>
                      <a:pt x="873" y="388"/>
                    </a:lnTo>
                    <a:lnTo>
                      <a:pt x="884" y="384"/>
                    </a:lnTo>
                    <a:lnTo>
                      <a:pt x="895" y="381"/>
                    </a:lnTo>
                    <a:lnTo>
                      <a:pt x="908" y="384"/>
                    </a:lnTo>
                    <a:lnTo>
                      <a:pt x="922" y="388"/>
                    </a:lnTo>
                    <a:lnTo>
                      <a:pt x="929" y="392"/>
                    </a:lnTo>
                    <a:lnTo>
                      <a:pt x="940" y="397"/>
                    </a:lnTo>
                    <a:lnTo>
                      <a:pt x="953" y="401"/>
                    </a:lnTo>
                    <a:lnTo>
                      <a:pt x="965" y="405"/>
                    </a:lnTo>
                    <a:lnTo>
                      <a:pt x="970" y="406"/>
                    </a:lnTo>
                    <a:lnTo>
                      <a:pt x="974" y="407"/>
                    </a:lnTo>
                    <a:lnTo>
                      <a:pt x="977" y="407"/>
                    </a:lnTo>
                    <a:lnTo>
                      <a:pt x="992" y="405"/>
                    </a:lnTo>
                    <a:lnTo>
                      <a:pt x="1005" y="398"/>
                    </a:lnTo>
                    <a:lnTo>
                      <a:pt x="1016" y="389"/>
                    </a:lnTo>
                    <a:lnTo>
                      <a:pt x="1025" y="376"/>
                    </a:lnTo>
                    <a:lnTo>
                      <a:pt x="1032" y="360"/>
                    </a:lnTo>
                    <a:lnTo>
                      <a:pt x="1033" y="342"/>
                    </a:lnTo>
                    <a:lnTo>
                      <a:pt x="1032" y="325"/>
                    </a:lnTo>
                    <a:lnTo>
                      <a:pt x="1025" y="309"/>
                    </a:lnTo>
                    <a:lnTo>
                      <a:pt x="1016" y="296"/>
                    </a:lnTo>
                    <a:lnTo>
                      <a:pt x="1005" y="286"/>
                    </a:lnTo>
                    <a:lnTo>
                      <a:pt x="992" y="280"/>
                    </a:lnTo>
                    <a:lnTo>
                      <a:pt x="977" y="278"/>
                    </a:lnTo>
                    <a:lnTo>
                      <a:pt x="974" y="278"/>
                    </a:lnTo>
                    <a:lnTo>
                      <a:pt x="970" y="279"/>
                    </a:lnTo>
                    <a:lnTo>
                      <a:pt x="965" y="279"/>
                    </a:lnTo>
                    <a:lnTo>
                      <a:pt x="957" y="282"/>
                    </a:lnTo>
                    <a:lnTo>
                      <a:pt x="949" y="284"/>
                    </a:lnTo>
                    <a:lnTo>
                      <a:pt x="937" y="289"/>
                    </a:lnTo>
                    <a:lnTo>
                      <a:pt x="928" y="293"/>
                    </a:lnTo>
                    <a:lnTo>
                      <a:pt x="922" y="296"/>
                    </a:lnTo>
                    <a:lnTo>
                      <a:pt x="908" y="301"/>
                    </a:lnTo>
                    <a:lnTo>
                      <a:pt x="895" y="303"/>
                    </a:lnTo>
                    <a:lnTo>
                      <a:pt x="884" y="301"/>
                    </a:lnTo>
                    <a:lnTo>
                      <a:pt x="873" y="297"/>
                    </a:lnTo>
                    <a:lnTo>
                      <a:pt x="865" y="292"/>
                    </a:lnTo>
                    <a:lnTo>
                      <a:pt x="860" y="286"/>
                    </a:lnTo>
                    <a:lnTo>
                      <a:pt x="855" y="278"/>
                    </a:lnTo>
                    <a:lnTo>
                      <a:pt x="850" y="265"/>
                    </a:lnTo>
                    <a:lnTo>
                      <a:pt x="847" y="250"/>
                    </a:lnTo>
                    <a:lnTo>
                      <a:pt x="847" y="250"/>
                    </a:lnTo>
                    <a:lnTo>
                      <a:pt x="847" y="250"/>
                    </a:lnTo>
                    <a:lnTo>
                      <a:pt x="847" y="245"/>
                    </a:lnTo>
                    <a:lnTo>
                      <a:pt x="847" y="17"/>
                    </a:lnTo>
                    <a:lnTo>
                      <a:pt x="825" y="17"/>
                    </a:lnTo>
                    <a:lnTo>
                      <a:pt x="700" y="17"/>
                    </a:lnTo>
                    <a:lnTo>
                      <a:pt x="631" y="17"/>
                    </a:lnTo>
                    <a:lnTo>
                      <a:pt x="631" y="17"/>
                    </a:lnTo>
                    <a:lnTo>
                      <a:pt x="627" y="17"/>
                    </a:lnTo>
                    <a:lnTo>
                      <a:pt x="627" y="17"/>
                    </a:lnTo>
                    <a:lnTo>
                      <a:pt x="623" y="17"/>
                    </a:lnTo>
                    <a:lnTo>
                      <a:pt x="619" y="19"/>
                    </a:lnTo>
                    <a:lnTo>
                      <a:pt x="615" y="20"/>
                    </a:lnTo>
                    <a:lnTo>
                      <a:pt x="613" y="22"/>
                    </a:lnTo>
                    <a:lnTo>
                      <a:pt x="611" y="24"/>
                    </a:lnTo>
                    <a:lnTo>
                      <a:pt x="610" y="26"/>
                    </a:lnTo>
                    <a:lnTo>
                      <a:pt x="610" y="28"/>
                    </a:lnTo>
                    <a:lnTo>
                      <a:pt x="611" y="32"/>
                    </a:lnTo>
                    <a:lnTo>
                      <a:pt x="613" y="37"/>
                    </a:lnTo>
                    <a:lnTo>
                      <a:pt x="615" y="42"/>
                    </a:lnTo>
                    <a:lnTo>
                      <a:pt x="619" y="50"/>
                    </a:lnTo>
                    <a:lnTo>
                      <a:pt x="623" y="62"/>
                    </a:lnTo>
                    <a:lnTo>
                      <a:pt x="628" y="73"/>
                    </a:lnTo>
                    <a:lnTo>
                      <a:pt x="632" y="88"/>
                    </a:lnTo>
                    <a:lnTo>
                      <a:pt x="635" y="98"/>
                    </a:lnTo>
                    <a:lnTo>
                      <a:pt x="635" y="109"/>
                    </a:lnTo>
                    <a:lnTo>
                      <a:pt x="632" y="135"/>
                    </a:lnTo>
                    <a:lnTo>
                      <a:pt x="622" y="157"/>
                    </a:lnTo>
                    <a:lnTo>
                      <a:pt x="605" y="176"/>
                    </a:lnTo>
                    <a:lnTo>
                      <a:pt x="585" y="190"/>
                    </a:lnTo>
                    <a:lnTo>
                      <a:pt x="560" y="199"/>
                    </a:lnTo>
                    <a:lnTo>
                      <a:pt x="533" y="203"/>
                    </a:lnTo>
                    <a:lnTo>
                      <a:pt x="507" y="199"/>
                    </a:lnTo>
                    <a:lnTo>
                      <a:pt x="482" y="190"/>
                    </a:lnTo>
                    <a:lnTo>
                      <a:pt x="461" y="176"/>
                    </a:lnTo>
                    <a:lnTo>
                      <a:pt x="445" y="157"/>
                    </a:lnTo>
                    <a:lnTo>
                      <a:pt x="435" y="135"/>
                    </a:lnTo>
                    <a:lnTo>
                      <a:pt x="431" y="109"/>
                    </a:lnTo>
                    <a:lnTo>
                      <a:pt x="432" y="98"/>
                    </a:lnTo>
                    <a:lnTo>
                      <a:pt x="435" y="88"/>
                    </a:lnTo>
                    <a:lnTo>
                      <a:pt x="442" y="66"/>
                    </a:lnTo>
                    <a:lnTo>
                      <a:pt x="448" y="53"/>
                    </a:lnTo>
                    <a:lnTo>
                      <a:pt x="452" y="42"/>
                    </a:lnTo>
                    <a:lnTo>
                      <a:pt x="454" y="37"/>
                    </a:lnTo>
                    <a:lnTo>
                      <a:pt x="456" y="32"/>
                    </a:lnTo>
                    <a:lnTo>
                      <a:pt x="457" y="28"/>
                    </a:lnTo>
                    <a:lnTo>
                      <a:pt x="457" y="26"/>
                    </a:lnTo>
                    <a:lnTo>
                      <a:pt x="456" y="24"/>
                    </a:lnTo>
                    <a:lnTo>
                      <a:pt x="454" y="22"/>
                    </a:lnTo>
                    <a:lnTo>
                      <a:pt x="453" y="21"/>
                    </a:lnTo>
                    <a:lnTo>
                      <a:pt x="450" y="20"/>
                    </a:lnTo>
                    <a:lnTo>
                      <a:pt x="445" y="17"/>
                    </a:lnTo>
                    <a:lnTo>
                      <a:pt x="440" y="17"/>
                    </a:lnTo>
                    <a:lnTo>
                      <a:pt x="440" y="17"/>
                    </a:lnTo>
                    <a:lnTo>
                      <a:pt x="439" y="17"/>
                    </a:lnTo>
                    <a:lnTo>
                      <a:pt x="436" y="17"/>
                    </a:lnTo>
                    <a:lnTo>
                      <a:pt x="433" y="17"/>
                    </a:lnTo>
                    <a:lnTo>
                      <a:pt x="419" y="17"/>
                    </a:lnTo>
                    <a:lnTo>
                      <a:pt x="414" y="17"/>
                    </a:lnTo>
                    <a:lnTo>
                      <a:pt x="407" y="17"/>
                    </a:lnTo>
                    <a:lnTo>
                      <a:pt x="403" y="17"/>
                    </a:lnTo>
                    <a:lnTo>
                      <a:pt x="399" y="17"/>
                    </a:lnTo>
                    <a:lnTo>
                      <a:pt x="399" y="17"/>
                    </a:lnTo>
                    <a:lnTo>
                      <a:pt x="344" y="17"/>
                    </a:lnTo>
                    <a:lnTo>
                      <a:pt x="344" y="17"/>
                    </a:lnTo>
                    <a:lnTo>
                      <a:pt x="334" y="17"/>
                    </a:lnTo>
                    <a:lnTo>
                      <a:pt x="234" y="17"/>
                    </a:lnTo>
                    <a:lnTo>
                      <a:pt x="229" y="17"/>
                    </a:lnTo>
                    <a:lnTo>
                      <a:pt x="219" y="17"/>
                    </a:lnTo>
                    <a:lnTo>
                      <a:pt x="206" y="17"/>
                    </a:lnTo>
                    <a:lnTo>
                      <a:pt x="202" y="17"/>
                    </a:lnTo>
                    <a:lnTo>
                      <a:pt x="202" y="245"/>
                    </a:lnTo>
                    <a:lnTo>
                      <a:pt x="202" y="250"/>
                    </a:lnTo>
                    <a:lnTo>
                      <a:pt x="202" y="252"/>
                    </a:lnTo>
                    <a:lnTo>
                      <a:pt x="199" y="266"/>
                    </a:lnTo>
                    <a:lnTo>
                      <a:pt x="195" y="278"/>
                    </a:lnTo>
                    <a:lnTo>
                      <a:pt x="190" y="286"/>
                    </a:lnTo>
                    <a:lnTo>
                      <a:pt x="183" y="292"/>
                    </a:lnTo>
                    <a:lnTo>
                      <a:pt x="177" y="297"/>
                    </a:lnTo>
                    <a:lnTo>
                      <a:pt x="165" y="301"/>
                    </a:lnTo>
                    <a:lnTo>
                      <a:pt x="153" y="303"/>
                    </a:lnTo>
                    <a:lnTo>
                      <a:pt x="140" y="301"/>
                    </a:lnTo>
                    <a:lnTo>
                      <a:pt x="128" y="296"/>
                    </a:lnTo>
                    <a:lnTo>
                      <a:pt x="119" y="293"/>
                    </a:lnTo>
                    <a:lnTo>
                      <a:pt x="109" y="288"/>
                    </a:lnTo>
                    <a:lnTo>
                      <a:pt x="97" y="283"/>
                    </a:lnTo>
                    <a:lnTo>
                      <a:pt x="84" y="280"/>
                    </a:lnTo>
                    <a:lnTo>
                      <a:pt x="80" y="279"/>
                    </a:lnTo>
                    <a:lnTo>
                      <a:pt x="75" y="278"/>
                    </a:lnTo>
                    <a:lnTo>
                      <a:pt x="72" y="278"/>
                    </a:lnTo>
                    <a:lnTo>
                      <a:pt x="58" y="280"/>
                    </a:lnTo>
                    <a:lnTo>
                      <a:pt x="44" y="287"/>
                    </a:lnTo>
                    <a:lnTo>
                      <a:pt x="33" y="296"/>
                    </a:lnTo>
                    <a:lnTo>
                      <a:pt x="24" y="309"/>
                    </a:lnTo>
                    <a:lnTo>
                      <a:pt x="18" y="325"/>
                    </a:lnTo>
                    <a:lnTo>
                      <a:pt x="16" y="342"/>
                    </a:lnTo>
                    <a:lnTo>
                      <a:pt x="18" y="360"/>
                    </a:lnTo>
                    <a:lnTo>
                      <a:pt x="24" y="376"/>
                    </a:lnTo>
                    <a:lnTo>
                      <a:pt x="33" y="389"/>
                    </a:lnTo>
                    <a:lnTo>
                      <a:pt x="44" y="398"/>
                    </a:lnTo>
                    <a:lnTo>
                      <a:pt x="58" y="405"/>
                    </a:lnTo>
                    <a:lnTo>
                      <a:pt x="72" y="407"/>
                    </a:lnTo>
                    <a:lnTo>
                      <a:pt x="75" y="407"/>
                    </a:lnTo>
                    <a:lnTo>
                      <a:pt x="80" y="406"/>
                    </a:lnTo>
                    <a:lnTo>
                      <a:pt x="84" y="405"/>
                    </a:lnTo>
                    <a:lnTo>
                      <a:pt x="92" y="403"/>
                    </a:lnTo>
                    <a:lnTo>
                      <a:pt x="101" y="399"/>
                    </a:lnTo>
                    <a:lnTo>
                      <a:pt x="111" y="396"/>
                    </a:lnTo>
                    <a:lnTo>
                      <a:pt x="120" y="392"/>
                    </a:lnTo>
                    <a:lnTo>
                      <a:pt x="128" y="388"/>
                    </a:lnTo>
                    <a:lnTo>
                      <a:pt x="140" y="384"/>
                    </a:lnTo>
                    <a:lnTo>
                      <a:pt x="153" y="382"/>
                    </a:lnTo>
                    <a:lnTo>
                      <a:pt x="165" y="384"/>
                    </a:lnTo>
                    <a:lnTo>
                      <a:pt x="177" y="388"/>
                    </a:lnTo>
                    <a:lnTo>
                      <a:pt x="183" y="393"/>
                    </a:lnTo>
                    <a:lnTo>
                      <a:pt x="190" y="399"/>
                    </a:lnTo>
                    <a:lnTo>
                      <a:pt x="194" y="406"/>
                    </a:lnTo>
                    <a:lnTo>
                      <a:pt x="199" y="419"/>
                    </a:lnTo>
                    <a:lnTo>
                      <a:pt x="200" y="426"/>
                    </a:lnTo>
                    <a:lnTo>
                      <a:pt x="203" y="426"/>
                    </a:lnTo>
                    <a:lnTo>
                      <a:pt x="202" y="433"/>
                    </a:lnTo>
                    <a:lnTo>
                      <a:pt x="202" y="436"/>
                    </a:lnTo>
                    <a:lnTo>
                      <a:pt x="202" y="439"/>
                    </a:lnTo>
                    <a:lnTo>
                      <a:pt x="202" y="651"/>
                    </a:lnTo>
                    <a:lnTo>
                      <a:pt x="186" y="651"/>
                    </a:lnTo>
                    <a:lnTo>
                      <a:pt x="186" y="439"/>
                    </a:lnTo>
                    <a:lnTo>
                      <a:pt x="186" y="436"/>
                    </a:lnTo>
                    <a:lnTo>
                      <a:pt x="186" y="433"/>
                    </a:lnTo>
                    <a:lnTo>
                      <a:pt x="185" y="427"/>
                    </a:lnTo>
                    <a:lnTo>
                      <a:pt x="182" y="420"/>
                    </a:lnTo>
                    <a:lnTo>
                      <a:pt x="181" y="414"/>
                    </a:lnTo>
                    <a:lnTo>
                      <a:pt x="177" y="409"/>
                    </a:lnTo>
                    <a:lnTo>
                      <a:pt x="173" y="405"/>
                    </a:lnTo>
                    <a:lnTo>
                      <a:pt x="169" y="402"/>
                    </a:lnTo>
                    <a:lnTo>
                      <a:pt x="164" y="399"/>
                    </a:lnTo>
                    <a:lnTo>
                      <a:pt x="158" y="398"/>
                    </a:lnTo>
                    <a:lnTo>
                      <a:pt x="153" y="398"/>
                    </a:lnTo>
                    <a:lnTo>
                      <a:pt x="148" y="398"/>
                    </a:lnTo>
                    <a:lnTo>
                      <a:pt x="141" y="401"/>
                    </a:lnTo>
                    <a:lnTo>
                      <a:pt x="135" y="403"/>
                    </a:lnTo>
                    <a:lnTo>
                      <a:pt x="127" y="407"/>
                    </a:lnTo>
                    <a:lnTo>
                      <a:pt x="115" y="411"/>
                    </a:lnTo>
                    <a:lnTo>
                      <a:pt x="102" y="416"/>
                    </a:lnTo>
                    <a:lnTo>
                      <a:pt x="88" y="420"/>
                    </a:lnTo>
                    <a:lnTo>
                      <a:pt x="80" y="423"/>
                    </a:lnTo>
                    <a:lnTo>
                      <a:pt x="72" y="423"/>
                    </a:lnTo>
                    <a:lnTo>
                      <a:pt x="52" y="420"/>
                    </a:lnTo>
                    <a:lnTo>
                      <a:pt x="35" y="413"/>
                    </a:lnTo>
                    <a:lnTo>
                      <a:pt x="21" y="399"/>
                    </a:lnTo>
                    <a:lnTo>
                      <a:pt x="9" y="382"/>
                    </a:lnTo>
                    <a:lnTo>
                      <a:pt x="3" y="364"/>
                    </a:lnTo>
                    <a:lnTo>
                      <a:pt x="0" y="342"/>
                    </a:lnTo>
                    <a:lnTo>
                      <a:pt x="3" y="321"/>
                    </a:lnTo>
                    <a:lnTo>
                      <a:pt x="9" y="303"/>
                    </a:lnTo>
                    <a:lnTo>
                      <a:pt x="21" y="286"/>
                    </a:lnTo>
                    <a:lnTo>
                      <a:pt x="35" y="272"/>
                    </a:lnTo>
                    <a:lnTo>
                      <a:pt x="52" y="265"/>
                    </a:lnTo>
                    <a:lnTo>
                      <a:pt x="72" y="262"/>
                    </a:lnTo>
                    <a:lnTo>
                      <a:pt x="80" y="262"/>
                    </a:lnTo>
                    <a:lnTo>
                      <a:pt x="88" y="265"/>
                    </a:lnTo>
                    <a:lnTo>
                      <a:pt x="97" y="267"/>
                    </a:lnTo>
                    <a:lnTo>
                      <a:pt x="106" y="270"/>
                    </a:lnTo>
                    <a:lnTo>
                      <a:pt x="118" y="274"/>
                    </a:lnTo>
                    <a:lnTo>
                      <a:pt x="127" y="279"/>
                    </a:lnTo>
                    <a:lnTo>
                      <a:pt x="135" y="282"/>
                    </a:lnTo>
                    <a:lnTo>
                      <a:pt x="141" y="284"/>
                    </a:lnTo>
                    <a:lnTo>
                      <a:pt x="148" y="287"/>
                    </a:lnTo>
                    <a:lnTo>
                      <a:pt x="153" y="287"/>
                    </a:lnTo>
                    <a:lnTo>
                      <a:pt x="158" y="287"/>
                    </a:lnTo>
                    <a:lnTo>
                      <a:pt x="164" y="286"/>
                    </a:lnTo>
                    <a:lnTo>
                      <a:pt x="169" y="283"/>
                    </a:lnTo>
                    <a:lnTo>
                      <a:pt x="173" y="280"/>
                    </a:lnTo>
                    <a:lnTo>
                      <a:pt x="177" y="275"/>
                    </a:lnTo>
                    <a:lnTo>
                      <a:pt x="181" y="270"/>
                    </a:lnTo>
                    <a:lnTo>
                      <a:pt x="183" y="265"/>
                    </a:lnTo>
                    <a:lnTo>
                      <a:pt x="185" y="258"/>
                    </a:lnTo>
                    <a:lnTo>
                      <a:pt x="186" y="250"/>
                    </a:lnTo>
                    <a:lnTo>
                      <a:pt x="186" y="245"/>
                    </a:lnTo>
                    <a:lnTo>
                      <a:pt x="186" y="1"/>
                    </a:lnTo>
                    <a:lnTo>
                      <a:pt x="194" y="1"/>
                    </a:lnTo>
                    <a:lnTo>
                      <a:pt x="206" y="1"/>
                    </a:lnTo>
                    <a:lnTo>
                      <a:pt x="219" y="1"/>
                    </a:lnTo>
                    <a:lnTo>
                      <a:pt x="229" y="1"/>
                    </a:lnTo>
                    <a:lnTo>
                      <a:pt x="234" y="1"/>
                    </a:lnTo>
                    <a:lnTo>
                      <a:pt x="334" y="1"/>
                    </a:lnTo>
                    <a:lnTo>
                      <a:pt x="344" y="0"/>
                    </a:lnTo>
                    <a:lnTo>
                      <a:pt x="399" y="0"/>
                    </a:lnTo>
                    <a:lnTo>
                      <a:pt x="399" y="0"/>
                    </a:lnTo>
                    <a:lnTo>
                      <a:pt x="403" y="0"/>
                    </a:lnTo>
                    <a:lnTo>
                      <a:pt x="407" y="0"/>
                    </a:lnTo>
                    <a:lnTo>
                      <a:pt x="412" y="0"/>
                    </a:lnTo>
                    <a:lnTo>
                      <a:pt x="418" y="0"/>
                    </a:lnTo>
                    <a:lnTo>
                      <a:pt x="428" y="0"/>
                    </a:lnTo>
                    <a:lnTo>
                      <a:pt x="436" y="0"/>
                    </a:lnTo>
                    <a:lnTo>
                      <a:pt x="440" y="0"/>
                    </a:lnTo>
                    <a:lnTo>
                      <a:pt x="440" y="0"/>
                    </a:lnTo>
                    <a:lnTo>
                      <a:pt x="440" y="0"/>
                    </a:lnTo>
                    <a:lnTo>
                      <a:pt x="441" y="0"/>
                    </a:lnTo>
                    <a:lnTo>
                      <a:pt x="446" y="1"/>
                    </a:lnTo>
                    <a:lnTo>
                      <a:pt x="453" y="3"/>
                    </a:lnTo>
                    <a:lnTo>
                      <a:pt x="458" y="5"/>
                    </a:lnTo>
                    <a:lnTo>
                      <a:pt x="463" y="8"/>
                    </a:lnTo>
                    <a:lnTo>
                      <a:pt x="467" y="12"/>
                    </a:lnTo>
                    <a:lnTo>
                      <a:pt x="470" y="17"/>
                    </a:lnTo>
                    <a:lnTo>
                      <a:pt x="473" y="22"/>
                    </a:lnTo>
                    <a:lnTo>
                      <a:pt x="473" y="28"/>
                    </a:lnTo>
                    <a:lnTo>
                      <a:pt x="471" y="36"/>
                    </a:lnTo>
                    <a:lnTo>
                      <a:pt x="469" y="45"/>
                    </a:lnTo>
                    <a:lnTo>
                      <a:pt x="466" y="49"/>
                    </a:lnTo>
                    <a:lnTo>
                      <a:pt x="463" y="56"/>
                    </a:lnTo>
                    <a:lnTo>
                      <a:pt x="458" y="67"/>
                    </a:lnTo>
                    <a:lnTo>
                      <a:pt x="454" y="79"/>
                    </a:lnTo>
                    <a:lnTo>
                      <a:pt x="450" y="92"/>
                    </a:lnTo>
                    <a:lnTo>
                      <a:pt x="449" y="98"/>
                    </a:lnTo>
                    <a:lnTo>
                      <a:pt x="448" y="105"/>
                    </a:lnTo>
                    <a:lnTo>
                      <a:pt x="448" y="109"/>
                    </a:lnTo>
                    <a:lnTo>
                      <a:pt x="450" y="130"/>
                    </a:lnTo>
                    <a:lnTo>
                      <a:pt x="459" y="148"/>
                    </a:lnTo>
                    <a:lnTo>
                      <a:pt x="473" y="164"/>
                    </a:lnTo>
                    <a:lnTo>
                      <a:pt x="490" y="176"/>
                    </a:lnTo>
                    <a:lnTo>
                      <a:pt x="511" y="183"/>
                    </a:lnTo>
                    <a:lnTo>
                      <a:pt x="533" y="186"/>
                    </a:lnTo>
                    <a:lnTo>
                      <a:pt x="556" y="183"/>
                    </a:lnTo>
                    <a:lnTo>
                      <a:pt x="577" y="176"/>
                    </a:lnTo>
                    <a:lnTo>
                      <a:pt x="594" y="164"/>
                    </a:lnTo>
                    <a:lnTo>
                      <a:pt x="607" y="148"/>
                    </a:lnTo>
                    <a:lnTo>
                      <a:pt x="617" y="130"/>
                    </a:lnTo>
                    <a:lnTo>
                      <a:pt x="619" y="109"/>
                    </a:lnTo>
                    <a:lnTo>
                      <a:pt x="619" y="105"/>
                    </a:lnTo>
                    <a:lnTo>
                      <a:pt x="618" y="98"/>
                    </a:lnTo>
                    <a:lnTo>
                      <a:pt x="617" y="92"/>
                    </a:lnTo>
                    <a:lnTo>
                      <a:pt x="614" y="81"/>
                    </a:lnTo>
                    <a:lnTo>
                      <a:pt x="610" y="71"/>
                    </a:lnTo>
                    <a:lnTo>
                      <a:pt x="605" y="59"/>
                    </a:lnTo>
                    <a:lnTo>
                      <a:pt x="601" y="49"/>
                    </a:lnTo>
                    <a:lnTo>
                      <a:pt x="598" y="45"/>
                    </a:lnTo>
                    <a:lnTo>
                      <a:pt x="596" y="36"/>
                    </a:lnTo>
                    <a:lnTo>
                      <a:pt x="594" y="28"/>
                    </a:lnTo>
                    <a:lnTo>
                      <a:pt x="594" y="22"/>
                    </a:lnTo>
                    <a:lnTo>
                      <a:pt x="597" y="17"/>
                    </a:lnTo>
                    <a:lnTo>
                      <a:pt x="600" y="12"/>
                    </a:lnTo>
                    <a:lnTo>
                      <a:pt x="603" y="8"/>
                    </a:lnTo>
                    <a:lnTo>
                      <a:pt x="614" y="3"/>
                    </a:lnTo>
                    <a:lnTo>
                      <a:pt x="619" y="1"/>
                    </a:lnTo>
                    <a:lnTo>
                      <a:pt x="6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73339"/>
                  </a:solidFill>
                  <a:effectLst/>
                  <a:uLnTx/>
                  <a:uFillTx/>
                  <a:latin typeface="Calibri" panose="020F0502020204030204"/>
                </a:endParaRPr>
              </a:p>
            </p:txBody>
          </p:sp>
          <p:sp>
            <p:nvSpPr>
              <p:cNvPr id="157" name="Freeform 2237">
                <a:extLst>
                  <a:ext uri="{FF2B5EF4-FFF2-40B4-BE49-F238E27FC236}">
                    <a16:creationId xmlns:a16="http://schemas.microsoft.com/office/drawing/2014/main" id="{D640A07D-8E0C-4AFE-8FD0-052599D678F9}"/>
                  </a:ext>
                </a:extLst>
              </p:cNvPr>
              <p:cNvSpPr>
                <a:spLocks noEditPoints="1"/>
              </p:cNvSpPr>
              <p:nvPr/>
            </p:nvSpPr>
            <p:spPr bwMode="auto">
              <a:xfrm>
                <a:off x="5280025" y="3341688"/>
                <a:ext cx="1647825" cy="1681163"/>
              </a:xfrm>
              <a:custGeom>
                <a:avLst/>
                <a:gdLst>
                  <a:gd name="T0" fmla="*/ 459 w 1038"/>
                  <a:gd name="T1" fmla="*/ 84 h 1059"/>
                  <a:gd name="T2" fmla="*/ 479 w 1038"/>
                  <a:gd name="T3" fmla="*/ 139 h 1059"/>
                  <a:gd name="T4" fmla="*/ 439 w 1038"/>
                  <a:gd name="T5" fmla="*/ 195 h 1059"/>
                  <a:gd name="T6" fmla="*/ 196 w 1038"/>
                  <a:gd name="T7" fmla="*/ 216 h 1059"/>
                  <a:gd name="T8" fmla="*/ 196 w 1038"/>
                  <a:gd name="T9" fmla="*/ 448 h 1059"/>
                  <a:gd name="T10" fmla="*/ 157 w 1038"/>
                  <a:gd name="T11" fmla="*/ 494 h 1059"/>
                  <a:gd name="T12" fmla="*/ 134 w 1038"/>
                  <a:gd name="T13" fmla="*/ 487 h 1059"/>
                  <a:gd name="T14" fmla="*/ 62 w 1038"/>
                  <a:gd name="T15" fmla="*/ 467 h 1059"/>
                  <a:gd name="T16" fmla="*/ 35 w 1038"/>
                  <a:gd name="T17" fmla="*/ 589 h 1059"/>
                  <a:gd name="T18" fmla="*/ 112 w 1038"/>
                  <a:gd name="T19" fmla="*/ 600 h 1059"/>
                  <a:gd name="T20" fmla="*/ 157 w 1038"/>
                  <a:gd name="T21" fmla="*/ 581 h 1059"/>
                  <a:gd name="T22" fmla="*/ 196 w 1038"/>
                  <a:gd name="T23" fmla="*/ 627 h 1059"/>
                  <a:gd name="T24" fmla="*/ 439 w 1038"/>
                  <a:gd name="T25" fmla="*/ 852 h 1059"/>
                  <a:gd name="T26" fmla="*/ 480 w 1038"/>
                  <a:gd name="T27" fmla="*/ 876 h 1059"/>
                  <a:gd name="T28" fmla="*/ 477 w 1038"/>
                  <a:gd name="T29" fmla="*/ 911 h 1059"/>
                  <a:gd name="T30" fmla="*/ 455 w 1038"/>
                  <a:gd name="T31" fmla="*/ 966 h 1059"/>
                  <a:gd name="T32" fmla="*/ 527 w 1038"/>
                  <a:gd name="T33" fmla="*/ 1043 h 1059"/>
                  <a:gd name="T34" fmla="*/ 599 w 1038"/>
                  <a:gd name="T35" fmla="*/ 965 h 1059"/>
                  <a:gd name="T36" fmla="*/ 576 w 1038"/>
                  <a:gd name="T37" fmla="*/ 910 h 1059"/>
                  <a:gd name="T38" fmla="*/ 599 w 1038"/>
                  <a:gd name="T39" fmla="*/ 856 h 1059"/>
                  <a:gd name="T40" fmla="*/ 841 w 1038"/>
                  <a:gd name="T41" fmla="*/ 627 h 1059"/>
                  <a:gd name="T42" fmla="*/ 899 w 1038"/>
                  <a:gd name="T43" fmla="*/ 592 h 1059"/>
                  <a:gd name="T44" fmla="*/ 947 w 1038"/>
                  <a:gd name="T45" fmla="*/ 609 h 1059"/>
                  <a:gd name="T46" fmla="*/ 1022 w 1038"/>
                  <a:gd name="T47" fmla="*/ 538 h 1059"/>
                  <a:gd name="T48" fmla="*/ 949 w 1038"/>
                  <a:gd name="T49" fmla="*/ 466 h 1059"/>
                  <a:gd name="T50" fmla="*/ 899 w 1038"/>
                  <a:gd name="T51" fmla="*/ 490 h 1059"/>
                  <a:gd name="T52" fmla="*/ 845 w 1038"/>
                  <a:gd name="T53" fmla="*/ 466 h 1059"/>
                  <a:gd name="T54" fmla="*/ 841 w 1038"/>
                  <a:gd name="T55" fmla="*/ 250 h 1059"/>
                  <a:gd name="T56" fmla="*/ 579 w 1038"/>
                  <a:gd name="T57" fmla="*/ 179 h 1059"/>
                  <a:gd name="T58" fmla="*/ 577 w 1038"/>
                  <a:gd name="T59" fmla="*/ 136 h 1059"/>
                  <a:gd name="T60" fmla="*/ 595 w 1038"/>
                  <a:gd name="T61" fmla="*/ 80 h 1059"/>
                  <a:gd name="T62" fmla="*/ 551 w 1038"/>
                  <a:gd name="T63" fmla="*/ 3 h 1059"/>
                  <a:gd name="T64" fmla="*/ 607 w 1038"/>
                  <a:gd name="T65" fmla="*/ 101 h 1059"/>
                  <a:gd name="T66" fmla="*/ 589 w 1038"/>
                  <a:gd name="T67" fmla="*/ 165 h 1059"/>
                  <a:gd name="T68" fmla="*/ 857 w 1038"/>
                  <a:gd name="T69" fmla="*/ 233 h 1059"/>
                  <a:gd name="T70" fmla="*/ 869 w 1038"/>
                  <a:gd name="T71" fmla="*/ 473 h 1059"/>
                  <a:gd name="T72" fmla="*/ 896 w 1038"/>
                  <a:gd name="T73" fmla="*/ 471 h 1059"/>
                  <a:gd name="T74" fmla="*/ 998 w 1038"/>
                  <a:gd name="T75" fmla="*/ 461 h 1059"/>
                  <a:gd name="T76" fmla="*/ 998 w 1038"/>
                  <a:gd name="T77" fmla="*/ 614 h 1059"/>
                  <a:gd name="T78" fmla="*/ 895 w 1038"/>
                  <a:gd name="T79" fmla="*/ 607 h 1059"/>
                  <a:gd name="T80" fmla="*/ 862 w 1038"/>
                  <a:gd name="T81" fmla="*/ 611 h 1059"/>
                  <a:gd name="T82" fmla="*/ 611 w 1038"/>
                  <a:gd name="T83" fmla="*/ 869 h 1059"/>
                  <a:gd name="T84" fmla="*/ 587 w 1038"/>
                  <a:gd name="T85" fmla="*/ 897 h 1059"/>
                  <a:gd name="T86" fmla="*/ 612 w 1038"/>
                  <a:gd name="T87" fmla="*/ 952 h 1059"/>
                  <a:gd name="T88" fmla="*/ 527 w 1038"/>
                  <a:gd name="T89" fmla="*/ 1059 h 1059"/>
                  <a:gd name="T90" fmla="*/ 442 w 1038"/>
                  <a:gd name="T91" fmla="*/ 952 h 1059"/>
                  <a:gd name="T92" fmla="*/ 467 w 1038"/>
                  <a:gd name="T93" fmla="*/ 888 h 1059"/>
                  <a:gd name="T94" fmla="*/ 179 w 1038"/>
                  <a:gd name="T95" fmla="*/ 869 h 1059"/>
                  <a:gd name="T96" fmla="*/ 179 w 1038"/>
                  <a:gd name="T97" fmla="*/ 821 h 1059"/>
                  <a:gd name="T98" fmla="*/ 168 w 1038"/>
                  <a:gd name="T99" fmla="*/ 602 h 1059"/>
                  <a:gd name="T100" fmla="*/ 140 w 1038"/>
                  <a:gd name="T101" fmla="*/ 604 h 1059"/>
                  <a:gd name="T102" fmla="*/ 39 w 1038"/>
                  <a:gd name="T103" fmla="*/ 614 h 1059"/>
                  <a:gd name="T104" fmla="*/ 39 w 1038"/>
                  <a:gd name="T105" fmla="*/ 461 h 1059"/>
                  <a:gd name="T106" fmla="*/ 144 w 1038"/>
                  <a:gd name="T107" fmla="*/ 474 h 1059"/>
                  <a:gd name="T108" fmla="*/ 176 w 1038"/>
                  <a:gd name="T109" fmla="*/ 461 h 1059"/>
                  <a:gd name="T110" fmla="*/ 179 w 1038"/>
                  <a:gd name="T111" fmla="*/ 216 h 1059"/>
                  <a:gd name="T112" fmla="*/ 443 w 1038"/>
                  <a:gd name="T113" fmla="*/ 179 h 1059"/>
                  <a:gd name="T114" fmla="*/ 466 w 1038"/>
                  <a:gd name="T115" fmla="*/ 152 h 1059"/>
                  <a:gd name="T116" fmla="*/ 443 w 1038"/>
                  <a:gd name="T117" fmla="*/ 86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38" h="1059">
                    <a:moveTo>
                      <a:pt x="527" y="16"/>
                    </a:moveTo>
                    <a:lnTo>
                      <a:pt x="507" y="18"/>
                    </a:lnTo>
                    <a:lnTo>
                      <a:pt x="492" y="25"/>
                    </a:lnTo>
                    <a:lnTo>
                      <a:pt x="477" y="34"/>
                    </a:lnTo>
                    <a:lnTo>
                      <a:pt x="468" y="47"/>
                    </a:lnTo>
                    <a:lnTo>
                      <a:pt x="462" y="63"/>
                    </a:lnTo>
                    <a:lnTo>
                      <a:pt x="459" y="80"/>
                    </a:lnTo>
                    <a:lnTo>
                      <a:pt x="459" y="84"/>
                    </a:lnTo>
                    <a:lnTo>
                      <a:pt x="460" y="89"/>
                    </a:lnTo>
                    <a:lnTo>
                      <a:pt x="462" y="96"/>
                    </a:lnTo>
                    <a:lnTo>
                      <a:pt x="464" y="105"/>
                    </a:lnTo>
                    <a:lnTo>
                      <a:pt x="468" y="114"/>
                    </a:lnTo>
                    <a:lnTo>
                      <a:pt x="472" y="124"/>
                    </a:lnTo>
                    <a:lnTo>
                      <a:pt x="476" y="134"/>
                    </a:lnTo>
                    <a:lnTo>
                      <a:pt x="479" y="137"/>
                    </a:lnTo>
                    <a:lnTo>
                      <a:pt x="479" y="139"/>
                    </a:lnTo>
                    <a:lnTo>
                      <a:pt x="481" y="148"/>
                    </a:lnTo>
                    <a:lnTo>
                      <a:pt x="483" y="157"/>
                    </a:lnTo>
                    <a:lnTo>
                      <a:pt x="483" y="165"/>
                    </a:lnTo>
                    <a:lnTo>
                      <a:pt x="479" y="173"/>
                    </a:lnTo>
                    <a:lnTo>
                      <a:pt x="475" y="179"/>
                    </a:lnTo>
                    <a:lnTo>
                      <a:pt x="469" y="185"/>
                    </a:lnTo>
                    <a:lnTo>
                      <a:pt x="455" y="192"/>
                    </a:lnTo>
                    <a:lnTo>
                      <a:pt x="439" y="195"/>
                    </a:lnTo>
                    <a:lnTo>
                      <a:pt x="439" y="196"/>
                    </a:lnTo>
                    <a:lnTo>
                      <a:pt x="439" y="196"/>
                    </a:lnTo>
                    <a:lnTo>
                      <a:pt x="439" y="196"/>
                    </a:lnTo>
                    <a:lnTo>
                      <a:pt x="437" y="196"/>
                    </a:lnTo>
                    <a:lnTo>
                      <a:pt x="433" y="196"/>
                    </a:lnTo>
                    <a:lnTo>
                      <a:pt x="196" y="196"/>
                    </a:lnTo>
                    <a:lnTo>
                      <a:pt x="196" y="203"/>
                    </a:lnTo>
                    <a:lnTo>
                      <a:pt x="196" y="216"/>
                    </a:lnTo>
                    <a:lnTo>
                      <a:pt x="196" y="230"/>
                    </a:lnTo>
                    <a:lnTo>
                      <a:pt x="196" y="242"/>
                    </a:lnTo>
                    <a:lnTo>
                      <a:pt x="196" y="249"/>
                    </a:lnTo>
                    <a:lnTo>
                      <a:pt x="196" y="335"/>
                    </a:lnTo>
                    <a:lnTo>
                      <a:pt x="196" y="335"/>
                    </a:lnTo>
                    <a:lnTo>
                      <a:pt x="196" y="444"/>
                    </a:lnTo>
                    <a:lnTo>
                      <a:pt x="196" y="444"/>
                    </a:lnTo>
                    <a:lnTo>
                      <a:pt x="196" y="448"/>
                    </a:lnTo>
                    <a:lnTo>
                      <a:pt x="196" y="448"/>
                    </a:lnTo>
                    <a:lnTo>
                      <a:pt x="193" y="462"/>
                    </a:lnTo>
                    <a:lnTo>
                      <a:pt x="188" y="474"/>
                    </a:lnTo>
                    <a:lnTo>
                      <a:pt x="184" y="480"/>
                    </a:lnTo>
                    <a:lnTo>
                      <a:pt x="179" y="486"/>
                    </a:lnTo>
                    <a:lnTo>
                      <a:pt x="172" y="490"/>
                    </a:lnTo>
                    <a:lnTo>
                      <a:pt x="164" y="492"/>
                    </a:lnTo>
                    <a:lnTo>
                      <a:pt x="157" y="494"/>
                    </a:lnTo>
                    <a:lnTo>
                      <a:pt x="147" y="492"/>
                    </a:lnTo>
                    <a:lnTo>
                      <a:pt x="138" y="490"/>
                    </a:lnTo>
                    <a:lnTo>
                      <a:pt x="138" y="490"/>
                    </a:lnTo>
                    <a:lnTo>
                      <a:pt x="137" y="490"/>
                    </a:lnTo>
                    <a:lnTo>
                      <a:pt x="137" y="488"/>
                    </a:lnTo>
                    <a:lnTo>
                      <a:pt x="137" y="488"/>
                    </a:lnTo>
                    <a:lnTo>
                      <a:pt x="136" y="488"/>
                    </a:lnTo>
                    <a:lnTo>
                      <a:pt x="134" y="487"/>
                    </a:lnTo>
                    <a:lnTo>
                      <a:pt x="129" y="484"/>
                    </a:lnTo>
                    <a:lnTo>
                      <a:pt x="124" y="482"/>
                    </a:lnTo>
                    <a:lnTo>
                      <a:pt x="111" y="474"/>
                    </a:lnTo>
                    <a:lnTo>
                      <a:pt x="95" y="469"/>
                    </a:lnTo>
                    <a:lnTo>
                      <a:pt x="90" y="466"/>
                    </a:lnTo>
                    <a:lnTo>
                      <a:pt x="83" y="465"/>
                    </a:lnTo>
                    <a:lnTo>
                      <a:pt x="79" y="465"/>
                    </a:lnTo>
                    <a:lnTo>
                      <a:pt x="62" y="467"/>
                    </a:lnTo>
                    <a:lnTo>
                      <a:pt x="48" y="474"/>
                    </a:lnTo>
                    <a:lnTo>
                      <a:pt x="35" y="486"/>
                    </a:lnTo>
                    <a:lnTo>
                      <a:pt x="24" y="500"/>
                    </a:lnTo>
                    <a:lnTo>
                      <a:pt x="18" y="518"/>
                    </a:lnTo>
                    <a:lnTo>
                      <a:pt x="15" y="538"/>
                    </a:lnTo>
                    <a:lnTo>
                      <a:pt x="18" y="558"/>
                    </a:lnTo>
                    <a:lnTo>
                      <a:pt x="24" y="575"/>
                    </a:lnTo>
                    <a:lnTo>
                      <a:pt x="35" y="589"/>
                    </a:lnTo>
                    <a:lnTo>
                      <a:pt x="48" y="601"/>
                    </a:lnTo>
                    <a:lnTo>
                      <a:pt x="62" y="609"/>
                    </a:lnTo>
                    <a:lnTo>
                      <a:pt x="79" y="610"/>
                    </a:lnTo>
                    <a:lnTo>
                      <a:pt x="83" y="610"/>
                    </a:lnTo>
                    <a:lnTo>
                      <a:pt x="89" y="609"/>
                    </a:lnTo>
                    <a:lnTo>
                      <a:pt x="94" y="607"/>
                    </a:lnTo>
                    <a:lnTo>
                      <a:pt x="103" y="604"/>
                    </a:lnTo>
                    <a:lnTo>
                      <a:pt x="112" y="600"/>
                    </a:lnTo>
                    <a:lnTo>
                      <a:pt x="124" y="594"/>
                    </a:lnTo>
                    <a:lnTo>
                      <a:pt x="133" y="589"/>
                    </a:lnTo>
                    <a:lnTo>
                      <a:pt x="137" y="586"/>
                    </a:lnTo>
                    <a:lnTo>
                      <a:pt x="137" y="586"/>
                    </a:lnTo>
                    <a:lnTo>
                      <a:pt x="138" y="586"/>
                    </a:lnTo>
                    <a:lnTo>
                      <a:pt x="138" y="586"/>
                    </a:lnTo>
                    <a:lnTo>
                      <a:pt x="147" y="583"/>
                    </a:lnTo>
                    <a:lnTo>
                      <a:pt x="157" y="581"/>
                    </a:lnTo>
                    <a:lnTo>
                      <a:pt x="164" y="583"/>
                    </a:lnTo>
                    <a:lnTo>
                      <a:pt x="172" y="585"/>
                    </a:lnTo>
                    <a:lnTo>
                      <a:pt x="179" y="589"/>
                    </a:lnTo>
                    <a:lnTo>
                      <a:pt x="184" y="596"/>
                    </a:lnTo>
                    <a:lnTo>
                      <a:pt x="192" y="610"/>
                    </a:lnTo>
                    <a:lnTo>
                      <a:pt x="196" y="626"/>
                    </a:lnTo>
                    <a:lnTo>
                      <a:pt x="196" y="626"/>
                    </a:lnTo>
                    <a:lnTo>
                      <a:pt x="196" y="627"/>
                    </a:lnTo>
                    <a:lnTo>
                      <a:pt x="196" y="631"/>
                    </a:lnTo>
                    <a:lnTo>
                      <a:pt x="196" y="821"/>
                    </a:lnTo>
                    <a:lnTo>
                      <a:pt x="196" y="833"/>
                    </a:lnTo>
                    <a:lnTo>
                      <a:pt x="196" y="846"/>
                    </a:lnTo>
                    <a:lnTo>
                      <a:pt x="196" y="852"/>
                    </a:lnTo>
                    <a:lnTo>
                      <a:pt x="433" y="852"/>
                    </a:lnTo>
                    <a:lnTo>
                      <a:pt x="437" y="852"/>
                    </a:lnTo>
                    <a:lnTo>
                      <a:pt x="439" y="852"/>
                    </a:lnTo>
                    <a:lnTo>
                      <a:pt x="439" y="852"/>
                    </a:lnTo>
                    <a:lnTo>
                      <a:pt x="439" y="852"/>
                    </a:lnTo>
                    <a:lnTo>
                      <a:pt x="439" y="852"/>
                    </a:lnTo>
                    <a:lnTo>
                      <a:pt x="451" y="855"/>
                    </a:lnTo>
                    <a:lnTo>
                      <a:pt x="463" y="860"/>
                    </a:lnTo>
                    <a:lnTo>
                      <a:pt x="469" y="864"/>
                    </a:lnTo>
                    <a:lnTo>
                      <a:pt x="475" y="869"/>
                    </a:lnTo>
                    <a:lnTo>
                      <a:pt x="480" y="876"/>
                    </a:lnTo>
                    <a:lnTo>
                      <a:pt x="483" y="884"/>
                    </a:lnTo>
                    <a:lnTo>
                      <a:pt x="483" y="892"/>
                    </a:lnTo>
                    <a:lnTo>
                      <a:pt x="483" y="901"/>
                    </a:lnTo>
                    <a:lnTo>
                      <a:pt x="479" y="910"/>
                    </a:lnTo>
                    <a:lnTo>
                      <a:pt x="479" y="910"/>
                    </a:lnTo>
                    <a:lnTo>
                      <a:pt x="479" y="910"/>
                    </a:lnTo>
                    <a:lnTo>
                      <a:pt x="479" y="911"/>
                    </a:lnTo>
                    <a:lnTo>
                      <a:pt x="477" y="911"/>
                    </a:lnTo>
                    <a:lnTo>
                      <a:pt x="477" y="912"/>
                    </a:lnTo>
                    <a:lnTo>
                      <a:pt x="476" y="915"/>
                    </a:lnTo>
                    <a:lnTo>
                      <a:pt x="473" y="919"/>
                    </a:lnTo>
                    <a:lnTo>
                      <a:pt x="471" y="926"/>
                    </a:lnTo>
                    <a:lnTo>
                      <a:pt x="464" y="941"/>
                    </a:lnTo>
                    <a:lnTo>
                      <a:pt x="458" y="957"/>
                    </a:lnTo>
                    <a:lnTo>
                      <a:pt x="456" y="962"/>
                    </a:lnTo>
                    <a:lnTo>
                      <a:pt x="455" y="966"/>
                    </a:lnTo>
                    <a:lnTo>
                      <a:pt x="454" y="970"/>
                    </a:lnTo>
                    <a:lnTo>
                      <a:pt x="454" y="974"/>
                    </a:lnTo>
                    <a:lnTo>
                      <a:pt x="456" y="991"/>
                    </a:lnTo>
                    <a:lnTo>
                      <a:pt x="464" y="1007"/>
                    </a:lnTo>
                    <a:lnTo>
                      <a:pt x="475" y="1021"/>
                    </a:lnTo>
                    <a:lnTo>
                      <a:pt x="490" y="1033"/>
                    </a:lnTo>
                    <a:lnTo>
                      <a:pt x="507" y="1041"/>
                    </a:lnTo>
                    <a:lnTo>
                      <a:pt x="527" y="1043"/>
                    </a:lnTo>
                    <a:lnTo>
                      <a:pt x="547" y="1041"/>
                    </a:lnTo>
                    <a:lnTo>
                      <a:pt x="564" y="1033"/>
                    </a:lnTo>
                    <a:lnTo>
                      <a:pt x="578" y="1021"/>
                    </a:lnTo>
                    <a:lnTo>
                      <a:pt x="590" y="1007"/>
                    </a:lnTo>
                    <a:lnTo>
                      <a:pt x="598" y="991"/>
                    </a:lnTo>
                    <a:lnTo>
                      <a:pt x="600" y="974"/>
                    </a:lnTo>
                    <a:lnTo>
                      <a:pt x="599" y="970"/>
                    </a:lnTo>
                    <a:lnTo>
                      <a:pt x="599" y="965"/>
                    </a:lnTo>
                    <a:lnTo>
                      <a:pt x="596" y="958"/>
                    </a:lnTo>
                    <a:lnTo>
                      <a:pt x="594" y="948"/>
                    </a:lnTo>
                    <a:lnTo>
                      <a:pt x="589" y="939"/>
                    </a:lnTo>
                    <a:lnTo>
                      <a:pt x="583" y="926"/>
                    </a:lnTo>
                    <a:lnTo>
                      <a:pt x="578" y="916"/>
                    </a:lnTo>
                    <a:lnTo>
                      <a:pt x="576" y="911"/>
                    </a:lnTo>
                    <a:lnTo>
                      <a:pt x="576" y="910"/>
                    </a:lnTo>
                    <a:lnTo>
                      <a:pt x="576" y="910"/>
                    </a:lnTo>
                    <a:lnTo>
                      <a:pt x="576" y="910"/>
                    </a:lnTo>
                    <a:lnTo>
                      <a:pt x="572" y="901"/>
                    </a:lnTo>
                    <a:lnTo>
                      <a:pt x="570" y="892"/>
                    </a:lnTo>
                    <a:lnTo>
                      <a:pt x="572" y="884"/>
                    </a:lnTo>
                    <a:lnTo>
                      <a:pt x="574" y="876"/>
                    </a:lnTo>
                    <a:lnTo>
                      <a:pt x="579" y="869"/>
                    </a:lnTo>
                    <a:lnTo>
                      <a:pt x="585" y="864"/>
                    </a:lnTo>
                    <a:lnTo>
                      <a:pt x="599" y="856"/>
                    </a:lnTo>
                    <a:lnTo>
                      <a:pt x="616" y="852"/>
                    </a:lnTo>
                    <a:lnTo>
                      <a:pt x="616" y="852"/>
                    </a:lnTo>
                    <a:lnTo>
                      <a:pt x="617" y="852"/>
                    </a:lnTo>
                    <a:lnTo>
                      <a:pt x="621" y="852"/>
                    </a:lnTo>
                    <a:lnTo>
                      <a:pt x="841" y="852"/>
                    </a:lnTo>
                    <a:lnTo>
                      <a:pt x="841" y="632"/>
                    </a:lnTo>
                    <a:lnTo>
                      <a:pt x="841" y="627"/>
                    </a:lnTo>
                    <a:lnTo>
                      <a:pt x="841" y="627"/>
                    </a:lnTo>
                    <a:lnTo>
                      <a:pt x="845" y="611"/>
                    </a:lnTo>
                    <a:lnTo>
                      <a:pt x="852" y="598"/>
                    </a:lnTo>
                    <a:lnTo>
                      <a:pt x="864" y="589"/>
                    </a:lnTo>
                    <a:lnTo>
                      <a:pt x="878" y="586"/>
                    </a:lnTo>
                    <a:lnTo>
                      <a:pt x="884" y="586"/>
                    </a:lnTo>
                    <a:lnTo>
                      <a:pt x="892" y="588"/>
                    </a:lnTo>
                    <a:lnTo>
                      <a:pt x="899" y="592"/>
                    </a:lnTo>
                    <a:lnTo>
                      <a:pt x="899" y="592"/>
                    </a:lnTo>
                    <a:lnTo>
                      <a:pt x="900" y="592"/>
                    </a:lnTo>
                    <a:lnTo>
                      <a:pt x="901" y="592"/>
                    </a:lnTo>
                    <a:lnTo>
                      <a:pt x="903" y="593"/>
                    </a:lnTo>
                    <a:lnTo>
                      <a:pt x="907" y="594"/>
                    </a:lnTo>
                    <a:lnTo>
                      <a:pt x="913" y="597"/>
                    </a:lnTo>
                    <a:lnTo>
                      <a:pt x="926" y="604"/>
                    </a:lnTo>
                    <a:lnTo>
                      <a:pt x="941" y="607"/>
                    </a:lnTo>
                    <a:lnTo>
                      <a:pt x="947" y="609"/>
                    </a:lnTo>
                    <a:lnTo>
                      <a:pt x="953" y="610"/>
                    </a:lnTo>
                    <a:lnTo>
                      <a:pt x="958" y="610"/>
                    </a:lnTo>
                    <a:lnTo>
                      <a:pt x="975" y="609"/>
                    </a:lnTo>
                    <a:lnTo>
                      <a:pt x="989" y="601"/>
                    </a:lnTo>
                    <a:lnTo>
                      <a:pt x="1002" y="589"/>
                    </a:lnTo>
                    <a:lnTo>
                      <a:pt x="1013" y="575"/>
                    </a:lnTo>
                    <a:lnTo>
                      <a:pt x="1019" y="558"/>
                    </a:lnTo>
                    <a:lnTo>
                      <a:pt x="1022" y="538"/>
                    </a:lnTo>
                    <a:lnTo>
                      <a:pt x="1019" y="518"/>
                    </a:lnTo>
                    <a:lnTo>
                      <a:pt x="1013" y="500"/>
                    </a:lnTo>
                    <a:lnTo>
                      <a:pt x="1002" y="486"/>
                    </a:lnTo>
                    <a:lnTo>
                      <a:pt x="989" y="474"/>
                    </a:lnTo>
                    <a:lnTo>
                      <a:pt x="975" y="467"/>
                    </a:lnTo>
                    <a:lnTo>
                      <a:pt x="958" y="465"/>
                    </a:lnTo>
                    <a:lnTo>
                      <a:pt x="954" y="465"/>
                    </a:lnTo>
                    <a:lnTo>
                      <a:pt x="949" y="466"/>
                    </a:lnTo>
                    <a:lnTo>
                      <a:pt x="943" y="467"/>
                    </a:lnTo>
                    <a:lnTo>
                      <a:pt x="934" y="471"/>
                    </a:lnTo>
                    <a:lnTo>
                      <a:pt x="925" y="475"/>
                    </a:lnTo>
                    <a:lnTo>
                      <a:pt x="913" y="482"/>
                    </a:lnTo>
                    <a:lnTo>
                      <a:pt x="904" y="486"/>
                    </a:lnTo>
                    <a:lnTo>
                      <a:pt x="900" y="488"/>
                    </a:lnTo>
                    <a:lnTo>
                      <a:pt x="899" y="488"/>
                    </a:lnTo>
                    <a:lnTo>
                      <a:pt x="899" y="490"/>
                    </a:lnTo>
                    <a:lnTo>
                      <a:pt x="899" y="490"/>
                    </a:lnTo>
                    <a:lnTo>
                      <a:pt x="890" y="492"/>
                    </a:lnTo>
                    <a:lnTo>
                      <a:pt x="881" y="494"/>
                    </a:lnTo>
                    <a:lnTo>
                      <a:pt x="873" y="492"/>
                    </a:lnTo>
                    <a:lnTo>
                      <a:pt x="865" y="490"/>
                    </a:lnTo>
                    <a:lnTo>
                      <a:pt x="858" y="486"/>
                    </a:lnTo>
                    <a:lnTo>
                      <a:pt x="853" y="480"/>
                    </a:lnTo>
                    <a:lnTo>
                      <a:pt x="845" y="466"/>
                    </a:lnTo>
                    <a:lnTo>
                      <a:pt x="841" y="450"/>
                    </a:lnTo>
                    <a:lnTo>
                      <a:pt x="841" y="450"/>
                    </a:lnTo>
                    <a:lnTo>
                      <a:pt x="841" y="450"/>
                    </a:lnTo>
                    <a:lnTo>
                      <a:pt x="841" y="450"/>
                    </a:lnTo>
                    <a:lnTo>
                      <a:pt x="841" y="448"/>
                    </a:lnTo>
                    <a:lnTo>
                      <a:pt x="841" y="444"/>
                    </a:lnTo>
                    <a:lnTo>
                      <a:pt x="841" y="250"/>
                    </a:lnTo>
                    <a:lnTo>
                      <a:pt x="841" y="250"/>
                    </a:lnTo>
                    <a:lnTo>
                      <a:pt x="841" y="196"/>
                    </a:lnTo>
                    <a:lnTo>
                      <a:pt x="621" y="196"/>
                    </a:lnTo>
                    <a:lnTo>
                      <a:pt x="616" y="196"/>
                    </a:lnTo>
                    <a:lnTo>
                      <a:pt x="616" y="196"/>
                    </a:lnTo>
                    <a:lnTo>
                      <a:pt x="603" y="194"/>
                    </a:lnTo>
                    <a:lnTo>
                      <a:pt x="591" y="189"/>
                    </a:lnTo>
                    <a:lnTo>
                      <a:pt x="585" y="185"/>
                    </a:lnTo>
                    <a:lnTo>
                      <a:pt x="579" y="179"/>
                    </a:lnTo>
                    <a:lnTo>
                      <a:pt x="574" y="173"/>
                    </a:lnTo>
                    <a:lnTo>
                      <a:pt x="572" y="165"/>
                    </a:lnTo>
                    <a:lnTo>
                      <a:pt x="570" y="157"/>
                    </a:lnTo>
                    <a:lnTo>
                      <a:pt x="572" y="148"/>
                    </a:lnTo>
                    <a:lnTo>
                      <a:pt x="576" y="139"/>
                    </a:lnTo>
                    <a:lnTo>
                      <a:pt x="576" y="139"/>
                    </a:lnTo>
                    <a:lnTo>
                      <a:pt x="576" y="137"/>
                    </a:lnTo>
                    <a:lnTo>
                      <a:pt x="577" y="136"/>
                    </a:lnTo>
                    <a:lnTo>
                      <a:pt x="577" y="135"/>
                    </a:lnTo>
                    <a:lnTo>
                      <a:pt x="579" y="131"/>
                    </a:lnTo>
                    <a:lnTo>
                      <a:pt x="582" y="124"/>
                    </a:lnTo>
                    <a:lnTo>
                      <a:pt x="587" y="111"/>
                    </a:lnTo>
                    <a:lnTo>
                      <a:pt x="591" y="96"/>
                    </a:lnTo>
                    <a:lnTo>
                      <a:pt x="594" y="90"/>
                    </a:lnTo>
                    <a:lnTo>
                      <a:pt x="594" y="84"/>
                    </a:lnTo>
                    <a:lnTo>
                      <a:pt x="595" y="80"/>
                    </a:lnTo>
                    <a:lnTo>
                      <a:pt x="593" y="63"/>
                    </a:lnTo>
                    <a:lnTo>
                      <a:pt x="586" y="47"/>
                    </a:lnTo>
                    <a:lnTo>
                      <a:pt x="576" y="34"/>
                    </a:lnTo>
                    <a:lnTo>
                      <a:pt x="562" y="25"/>
                    </a:lnTo>
                    <a:lnTo>
                      <a:pt x="545" y="18"/>
                    </a:lnTo>
                    <a:lnTo>
                      <a:pt x="527" y="16"/>
                    </a:lnTo>
                    <a:close/>
                    <a:moveTo>
                      <a:pt x="527" y="0"/>
                    </a:moveTo>
                    <a:lnTo>
                      <a:pt x="551" y="3"/>
                    </a:lnTo>
                    <a:lnTo>
                      <a:pt x="570" y="10"/>
                    </a:lnTo>
                    <a:lnTo>
                      <a:pt x="587" y="22"/>
                    </a:lnTo>
                    <a:lnTo>
                      <a:pt x="600" y="39"/>
                    </a:lnTo>
                    <a:lnTo>
                      <a:pt x="608" y="59"/>
                    </a:lnTo>
                    <a:lnTo>
                      <a:pt x="611" y="80"/>
                    </a:lnTo>
                    <a:lnTo>
                      <a:pt x="611" y="86"/>
                    </a:lnTo>
                    <a:lnTo>
                      <a:pt x="610" y="93"/>
                    </a:lnTo>
                    <a:lnTo>
                      <a:pt x="607" y="101"/>
                    </a:lnTo>
                    <a:lnTo>
                      <a:pt x="600" y="122"/>
                    </a:lnTo>
                    <a:lnTo>
                      <a:pt x="595" y="134"/>
                    </a:lnTo>
                    <a:lnTo>
                      <a:pt x="591" y="143"/>
                    </a:lnTo>
                    <a:lnTo>
                      <a:pt x="590" y="145"/>
                    </a:lnTo>
                    <a:lnTo>
                      <a:pt x="587" y="152"/>
                    </a:lnTo>
                    <a:lnTo>
                      <a:pt x="587" y="157"/>
                    </a:lnTo>
                    <a:lnTo>
                      <a:pt x="587" y="161"/>
                    </a:lnTo>
                    <a:lnTo>
                      <a:pt x="589" y="165"/>
                    </a:lnTo>
                    <a:lnTo>
                      <a:pt x="591" y="169"/>
                    </a:lnTo>
                    <a:lnTo>
                      <a:pt x="595" y="172"/>
                    </a:lnTo>
                    <a:lnTo>
                      <a:pt x="604" y="177"/>
                    </a:lnTo>
                    <a:lnTo>
                      <a:pt x="617" y="179"/>
                    </a:lnTo>
                    <a:lnTo>
                      <a:pt x="621" y="179"/>
                    </a:lnTo>
                    <a:lnTo>
                      <a:pt x="857" y="179"/>
                    </a:lnTo>
                    <a:lnTo>
                      <a:pt x="857" y="233"/>
                    </a:lnTo>
                    <a:lnTo>
                      <a:pt x="857" y="233"/>
                    </a:lnTo>
                    <a:lnTo>
                      <a:pt x="857" y="444"/>
                    </a:lnTo>
                    <a:lnTo>
                      <a:pt x="857" y="448"/>
                    </a:lnTo>
                    <a:lnTo>
                      <a:pt x="857" y="448"/>
                    </a:lnTo>
                    <a:lnTo>
                      <a:pt x="858" y="454"/>
                    </a:lnTo>
                    <a:lnTo>
                      <a:pt x="860" y="461"/>
                    </a:lnTo>
                    <a:lnTo>
                      <a:pt x="862" y="466"/>
                    </a:lnTo>
                    <a:lnTo>
                      <a:pt x="866" y="470"/>
                    </a:lnTo>
                    <a:lnTo>
                      <a:pt x="869" y="473"/>
                    </a:lnTo>
                    <a:lnTo>
                      <a:pt x="873" y="475"/>
                    </a:lnTo>
                    <a:lnTo>
                      <a:pt x="877" y="477"/>
                    </a:lnTo>
                    <a:lnTo>
                      <a:pt x="881" y="478"/>
                    </a:lnTo>
                    <a:lnTo>
                      <a:pt x="886" y="477"/>
                    </a:lnTo>
                    <a:lnTo>
                      <a:pt x="891" y="475"/>
                    </a:lnTo>
                    <a:lnTo>
                      <a:pt x="892" y="475"/>
                    </a:lnTo>
                    <a:lnTo>
                      <a:pt x="894" y="474"/>
                    </a:lnTo>
                    <a:lnTo>
                      <a:pt x="896" y="471"/>
                    </a:lnTo>
                    <a:lnTo>
                      <a:pt x="901" y="470"/>
                    </a:lnTo>
                    <a:lnTo>
                      <a:pt x="905" y="467"/>
                    </a:lnTo>
                    <a:lnTo>
                      <a:pt x="920" y="460"/>
                    </a:lnTo>
                    <a:lnTo>
                      <a:pt x="937" y="453"/>
                    </a:lnTo>
                    <a:lnTo>
                      <a:pt x="947" y="450"/>
                    </a:lnTo>
                    <a:lnTo>
                      <a:pt x="958" y="449"/>
                    </a:lnTo>
                    <a:lnTo>
                      <a:pt x="979" y="452"/>
                    </a:lnTo>
                    <a:lnTo>
                      <a:pt x="998" y="461"/>
                    </a:lnTo>
                    <a:lnTo>
                      <a:pt x="1014" y="475"/>
                    </a:lnTo>
                    <a:lnTo>
                      <a:pt x="1027" y="494"/>
                    </a:lnTo>
                    <a:lnTo>
                      <a:pt x="1035" y="514"/>
                    </a:lnTo>
                    <a:lnTo>
                      <a:pt x="1038" y="538"/>
                    </a:lnTo>
                    <a:lnTo>
                      <a:pt x="1035" y="562"/>
                    </a:lnTo>
                    <a:lnTo>
                      <a:pt x="1027" y="583"/>
                    </a:lnTo>
                    <a:lnTo>
                      <a:pt x="1014" y="601"/>
                    </a:lnTo>
                    <a:lnTo>
                      <a:pt x="998" y="614"/>
                    </a:lnTo>
                    <a:lnTo>
                      <a:pt x="979" y="623"/>
                    </a:lnTo>
                    <a:lnTo>
                      <a:pt x="958" y="627"/>
                    </a:lnTo>
                    <a:lnTo>
                      <a:pt x="951" y="626"/>
                    </a:lnTo>
                    <a:lnTo>
                      <a:pt x="943" y="626"/>
                    </a:lnTo>
                    <a:lnTo>
                      <a:pt x="937" y="623"/>
                    </a:lnTo>
                    <a:lnTo>
                      <a:pt x="916" y="617"/>
                    </a:lnTo>
                    <a:lnTo>
                      <a:pt x="904" y="611"/>
                    </a:lnTo>
                    <a:lnTo>
                      <a:pt x="895" y="607"/>
                    </a:lnTo>
                    <a:lnTo>
                      <a:pt x="892" y="606"/>
                    </a:lnTo>
                    <a:lnTo>
                      <a:pt x="887" y="604"/>
                    </a:lnTo>
                    <a:lnTo>
                      <a:pt x="882" y="602"/>
                    </a:lnTo>
                    <a:lnTo>
                      <a:pt x="878" y="602"/>
                    </a:lnTo>
                    <a:lnTo>
                      <a:pt x="873" y="604"/>
                    </a:lnTo>
                    <a:lnTo>
                      <a:pt x="869" y="605"/>
                    </a:lnTo>
                    <a:lnTo>
                      <a:pt x="865" y="609"/>
                    </a:lnTo>
                    <a:lnTo>
                      <a:pt x="862" y="611"/>
                    </a:lnTo>
                    <a:lnTo>
                      <a:pt x="860" y="617"/>
                    </a:lnTo>
                    <a:lnTo>
                      <a:pt x="858" y="622"/>
                    </a:lnTo>
                    <a:lnTo>
                      <a:pt x="857" y="628"/>
                    </a:lnTo>
                    <a:lnTo>
                      <a:pt x="857" y="632"/>
                    </a:lnTo>
                    <a:lnTo>
                      <a:pt x="857" y="869"/>
                    </a:lnTo>
                    <a:lnTo>
                      <a:pt x="621" y="869"/>
                    </a:lnTo>
                    <a:lnTo>
                      <a:pt x="617" y="869"/>
                    </a:lnTo>
                    <a:lnTo>
                      <a:pt x="611" y="869"/>
                    </a:lnTo>
                    <a:lnTo>
                      <a:pt x="604" y="872"/>
                    </a:lnTo>
                    <a:lnTo>
                      <a:pt x="599" y="873"/>
                    </a:lnTo>
                    <a:lnTo>
                      <a:pt x="595" y="877"/>
                    </a:lnTo>
                    <a:lnTo>
                      <a:pt x="591" y="880"/>
                    </a:lnTo>
                    <a:lnTo>
                      <a:pt x="589" y="884"/>
                    </a:lnTo>
                    <a:lnTo>
                      <a:pt x="587" y="888"/>
                    </a:lnTo>
                    <a:lnTo>
                      <a:pt x="587" y="892"/>
                    </a:lnTo>
                    <a:lnTo>
                      <a:pt x="587" y="897"/>
                    </a:lnTo>
                    <a:lnTo>
                      <a:pt x="590" y="903"/>
                    </a:lnTo>
                    <a:lnTo>
                      <a:pt x="590" y="903"/>
                    </a:lnTo>
                    <a:lnTo>
                      <a:pt x="591" y="906"/>
                    </a:lnTo>
                    <a:lnTo>
                      <a:pt x="593" y="909"/>
                    </a:lnTo>
                    <a:lnTo>
                      <a:pt x="595" y="914"/>
                    </a:lnTo>
                    <a:lnTo>
                      <a:pt x="598" y="919"/>
                    </a:lnTo>
                    <a:lnTo>
                      <a:pt x="606" y="935"/>
                    </a:lnTo>
                    <a:lnTo>
                      <a:pt x="612" y="952"/>
                    </a:lnTo>
                    <a:lnTo>
                      <a:pt x="615" y="964"/>
                    </a:lnTo>
                    <a:lnTo>
                      <a:pt x="616" y="974"/>
                    </a:lnTo>
                    <a:lnTo>
                      <a:pt x="613" y="995"/>
                    </a:lnTo>
                    <a:lnTo>
                      <a:pt x="604" y="1016"/>
                    </a:lnTo>
                    <a:lnTo>
                      <a:pt x="590" y="1033"/>
                    </a:lnTo>
                    <a:lnTo>
                      <a:pt x="572" y="1047"/>
                    </a:lnTo>
                    <a:lnTo>
                      <a:pt x="551" y="1056"/>
                    </a:lnTo>
                    <a:lnTo>
                      <a:pt x="527" y="1059"/>
                    </a:lnTo>
                    <a:lnTo>
                      <a:pt x="504" y="1056"/>
                    </a:lnTo>
                    <a:lnTo>
                      <a:pt x="483" y="1047"/>
                    </a:lnTo>
                    <a:lnTo>
                      <a:pt x="464" y="1033"/>
                    </a:lnTo>
                    <a:lnTo>
                      <a:pt x="450" y="1016"/>
                    </a:lnTo>
                    <a:lnTo>
                      <a:pt x="441" y="995"/>
                    </a:lnTo>
                    <a:lnTo>
                      <a:pt x="438" y="974"/>
                    </a:lnTo>
                    <a:lnTo>
                      <a:pt x="439" y="964"/>
                    </a:lnTo>
                    <a:lnTo>
                      <a:pt x="442" y="952"/>
                    </a:lnTo>
                    <a:lnTo>
                      <a:pt x="451" y="929"/>
                    </a:lnTo>
                    <a:lnTo>
                      <a:pt x="456" y="919"/>
                    </a:lnTo>
                    <a:lnTo>
                      <a:pt x="460" y="910"/>
                    </a:lnTo>
                    <a:lnTo>
                      <a:pt x="463" y="905"/>
                    </a:lnTo>
                    <a:lnTo>
                      <a:pt x="464" y="903"/>
                    </a:lnTo>
                    <a:lnTo>
                      <a:pt x="466" y="897"/>
                    </a:lnTo>
                    <a:lnTo>
                      <a:pt x="467" y="892"/>
                    </a:lnTo>
                    <a:lnTo>
                      <a:pt x="467" y="888"/>
                    </a:lnTo>
                    <a:lnTo>
                      <a:pt x="464" y="884"/>
                    </a:lnTo>
                    <a:lnTo>
                      <a:pt x="463" y="880"/>
                    </a:lnTo>
                    <a:lnTo>
                      <a:pt x="459" y="877"/>
                    </a:lnTo>
                    <a:lnTo>
                      <a:pt x="450" y="872"/>
                    </a:lnTo>
                    <a:lnTo>
                      <a:pt x="437" y="869"/>
                    </a:lnTo>
                    <a:lnTo>
                      <a:pt x="437" y="869"/>
                    </a:lnTo>
                    <a:lnTo>
                      <a:pt x="433" y="869"/>
                    </a:lnTo>
                    <a:lnTo>
                      <a:pt x="179" y="869"/>
                    </a:lnTo>
                    <a:lnTo>
                      <a:pt x="179" y="860"/>
                    </a:lnTo>
                    <a:lnTo>
                      <a:pt x="179" y="859"/>
                    </a:lnTo>
                    <a:lnTo>
                      <a:pt x="179" y="856"/>
                    </a:lnTo>
                    <a:lnTo>
                      <a:pt x="179" y="852"/>
                    </a:lnTo>
                    <a:lnTo>
                      <a:pt x="179" y="846"/>
                    </a:lnTo>
                    <a:lnTo>
                      <a:pt x="179" y="833"/>
                    </a:lnTo>
                    <a:lnTo>
                      <a:pt x="179" y="821"/>
                    </a:lnTo>
                    <a:lnTo>
                      <a:pt x="179" y="821"/>
                    </a:lnTo>
                    <a:lnTo>
                      <a:pt x="179" y="631"/>
                    </a:lnTo>
                    <a:lnTo>
                      <a:pt x="180" y="628"/>
                    </a:lnTo>
                    <a:lnTo>
                      <a:pt x="179" y="628"/>
                    </a:lnTo>
                    <a:lnTo>
                      <a:pt x="179" y="622"/>
                    </a:lnTo>
                    <a:lnTo>
                      <a:pt x="176" y="615"/>
                    </a:lnTo>
                    <a:lnTo>
                      <a:pt x="175" y="610"/>
                    </a:lnTo>
                    <a:lnTo>
                      <a:pt x="171" y="606"/>
                    </a:lnTo>
                    <a:lnTo>
                      <a:pt x="168" y="602"/>
                    </a:lnTo>
                    <a:lnTo>
                      <a:pt x="164" y="600"/>
                    </a:lnTo>
                    <a:lnTo>
                      <a:pt x="161" y="598"/>
                    </a:lnTo>
                    <a:lnTo>
                      <a:pt x="157" y="598"/>
                    </a:lnTo>
                    <a:lnTo>
                      <a:pt x="151" y="598"/>
                    </a:lnTo>
                    <a:lnTo>
                      <a:pt x="146" y="601"/>
                    </a:lnTo>
                    <a:lnTo>
                      <a:pt x="145" y="601"/>
                    </a:lnTo>
                    <a:lnTo>
                      <a:pt x="144" y="602"/>
                    </a:lnTo>
                    <a:lnTo>
                      <a:pt x="140" y="604"/>
                    </a:lnTo>
                    <a:lnTo>
                      <a:pt x="136" y="606"/>
                    </a:lnTo>
                    <a:lnTo>
                      <a:pt x="132" y="609"/>
                    </a:lnTo>
                    <a:lnTo>
                      <a:pt x="117" y="615"/>
                    </a:lnTo>
                    <a:lnTo>
                      <a:pt x="100" y="622"/>
                    </a:lnTo>
                    <a:lnTo>
                      <a:pt x="90" y="626"/>
                    </a:lnTo>
                    <a:lnTo>
                      <a:pt x="79" y="627"/>
                    </a:lnTo>
                    <a:lnTo>
                      <a:pt x="58" y="623"/>
                    </a:lnTo>
                    <a:lnTo>
                      <a:pt x="39" y="614"/>
                    </a:lnTo>
                    <a:lnTo>
                      <a:pt x="22" y="601"/>
                    </a:lnTo>
                    <a:lnTo>
                      <a:pt x="10" y="583"/>
                    </a:lnTo>
                    <a:lnTo>
                      <a:pt x="2" y="562"/>
                    </a:lnTo>
                    <a:lnTo>
                      <a:pt x="0" y="538"/>
                    </a:lnTo>
                    <a:lnTo>
                      <a:pt x="2" y="514"/>
                    </a:lnTo>
                    <a:lnTo>
                      <a:pt x="10" y="494"/>
                    </a:lnTo>
                    <a:lnTo>
                      <a:pt x="22" y="475"/>
                    </a:lnTo>
                    <a:lnTo>
                      <a:pt x="39" y="461"/>
                    </a:lnTo>
                    <a:lnTo>
                      <a:pt x="58" y="452"/>
                    </a:lnTo>
                    <a:lnTo>
                      <a:pt x="79" y="449"/>
                    </a:lnTo>
                    <a:lnTo>
                      <a:pt x="90" y="450"/>
                    </a:lnTo>
                    <a:lnTo>
                      <a:pt x="100" y="453"/>
                    </a:lnTo>
                    <a:lnTo>
                      <a:pt x="123" y="462"/>
                    </a:lnTo>
                    <a:lnTo>
                      <a:pt x="132" y="467"/>
                    </a:lnTo>
                    <a:lnTo>
                      <a:pt x="140" y="471"/>
                    </a:lnTo>
                    <a:lnTo>
                      <a:pt x="144" y="474"/>
                    </a:lnTo>
                    <a:lnTo>
                      <a:pt x="146" y="475"/>
                    </a:lnTo>
                    <a:lnTo>
                      <a:pt x="151" y="477"/>
                    </a:lnTo>
                    <a:lnTo>
                      <a:pt x="157" y="478"/>
                    </a:lnTo>
                    <a:lnTo>
                      <a:pt x="161" y="477"/>
                    </a:lnTo>
                    <a:lnTo>
                      <a:pt x="164" y="475"/>
                    </a:lnTo>
                    <a:lnTo>
                      <a:pt x="168" y="474"/>
                    </a:lnTo>
                    <a:lnTo>
                      <a:pt x="171" y="470"/>
                    </a:lnTo>
                    <a:lnTo>
                      <a:pt x="176" y="461"/>
                    </a:lnTo>
                    <a:lnTo>
                      <a:pt x="179" y="448"/>
                    </a:lnTo>
                    <a:lnTo>
                      <a:pt x="179" y="442"/>
                    </a:lnTo>
                    <a:lnTo>
                      <a:pt x="179" y="352"/>
                    </a:lnTo>
                    <a:lnTo>
                      <a:pt x="179" y="352"/>
                    </a:lnTo>
                    <a:lnTo>
                      <a:pt x="179" y="249"/>
                    </a:lnTo>
                    <a:lnTo>
                      <a:pt x="179" y="242"/>
                    </a:lnTo>
                    <a:lnTo>
                      <a:pt x="179" y="230"/>
                    </a:lnTo>
                    <a:lnTo>
                      <a:pt x="179" y="216"/>
                    </a:lnTo>
                    <a:lnTo>
                      <a:pt x="179" y="203"/>
                    </a:lnTo>
                    <a:lnTo>
                      <a:pt x="179" y="192"/>
                    </a:lnTo>
                    <a:lnTo>
                      <a:pt x="179" y="189"/>
                    </a:lnTo>
                    <a:lnTo>
                      <a:pt x="179" y="179"/>
                    </a:lnTo>
                    <a:lnTo>
                      <a:pt x="433" y="179"/>
                    </a:lnTo>
                    <a:lnTo>
                      <a:pt x="437" y="179"/>
                    </a:lnTo>
                    <a:lnTo>
                      <a:pt x="437" y="179"/>
                    </a:lnTo>
                    <a:lnTo>
                      <a:pt x="443" y="179"/>
                    </a:lnTo>
                    <a:lnTo>
                      <a:pt x="450" y="177"/>
                    </a:lnTo>
                    <a:lnTo>
                      <a:pt x="455" y="174"/>
                    </a:lnTo>
                    <a:lnTo>
                      <a:pt x="459" y="172"/>
                    </a:lnTo>
                    <a:lnTo>
                      <a:pt x="463" y="169"/>
                    </a:lnTo>
                    <a:lnTo>
                      <a:pt x="464" y="165"/>
                    </a:lnTo>
                    <a:lnTo>
                      <a:pt x="467" y="161"/>
                    </a:lnTo>
                    <a:lnTo>
                      <a:pt x="467" y="157"/>
                    </a:lnTo>
                    <a:lnTo>
                      <a:pt x="466" y="152"/>
                    </a:lnTo>
                    <a:lnTo>
                      <a:pt x="464" y="145"/>
                    </a:lnTo>
                    <a:lnTo>
                      <a:pt x="463" y="143"/>
                    </a:lnTo>
                    <a:lnTo>
                      <a:pt x="459" y="136"/>
                    </a:lnTo>
                    <a:lnTo>
                      <a:pt x="455" y="126"/>
                    </a:lnTo>
                    <a:lnTo>
                      <a:pt x="450" y="114"/>
                    </a:lnTo>
                    <a:lnTo>
                      <a:pt x="446" y="101"/>
                    </a:lnTo>
                    <a:lnTo>
                      <a:pt x="445" y="93"/>
                    </a:lnTo>
                    <a:lnTo>
                      <a:pt x="443" y="86"/>
                    </a:lnTo>
                    <a:lnTo>
                      <a:pt x="443" y="80"/>
                    </a:lnTo>
                    <a:lnTo>
                      <a:pt x="446" y="59"/>
                    </a:lnTo>
                    <a:lnTo>
                      <a:pt x="454" y="39"/>
                    </a:lnTo>
                    <a:lnTo>
                      <a:pt x="467" y="22"/>
                    </a:lnTo>
                    <a:lnTo>
                      <a:pt x="484" y="10"/>
                    </a:lnTo>
                    <a:lnTo>
                      <a:pt x="504" y="3"/>
                    </a:lnTo>
                    <a:lnTo>
                      <a:pt x="5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73339"/>
                  </a:solidFill>
                  <a:effectLst/>
                  <a:uLnTx/>
                  <a:uFillTx/>
                  <a:latin typeface="Calibri" panose="020F0502020204030204"/>
                </a:endParaRPr>
              </a:p>
            </p:txBody>
          </p:sp>
          <p:sp>
            <p:nvSpPr>
              <p:cNvPr id="158" name="Freeform 2239">
                <a:extLst>
                  <a:ext uri="{FF2B5EF4-FFF2-40B4-BE49-F238E27FC236}">
                    <a16:creationId xmlns:a16="http://schemas.microsoft.com/office/drawing/2014/main" id="{22603E0D-41C9-4A61-BDA4-F44B9D4F5228}"/>
                  </a:ext>
                </a:extLst>
              </p:cNvPr>
              <p:cNvSpPr>
                <a:spLocks noEditPoints="1"/>
              </p:cNvSpPr>
              <p:nvPr/>
            </p:nvSpPr>
            <p:spPr bwMode="auto">
              <a:xfrm>
                <a:off x="4549775" y="3624263"/>
                <a:ext cx="1006475" cy="1103313"/>
              </a:xfrm>
              <a:custGeom>
                <a:avLst/>
                <a:gdLst>
                  <a:gd name="T0" fmla="*/ 403 w 634"/>
                  <a:gd name="T1" fmla="*/ 0 h 695"/>
                  <a:gd name="T2" fmla="*/ 634 w 634"/>
                  <a:gd name="T3" fmla="*/ 255 h 695"/>
                  <a:gd name="T4" fmla="*/ 619 w 634"/>
                  <a:gd name="T5" fmla="*/ 289 h 695"/>
                  <a:gd name="T6" fmla="*/ 592 w 634"/>
                  <a:gd name="T7" fmla="*/ 288 h 695"/>
                  <a:gd name="T8" fmla="*/ 539 w 634"/>
                  <a:gd name="T9" fmla="*/ 267 h 695"/>
                  <a:gd name="T10" fmla="*/ 463 w 634"/>
                  <a:gd name="T11" fmla="*/ 310 h 695"/>
                  <a:gd name="T12" fmla="*/ 491 w 634"/>
                  <a:gd name="T13" fmla="*/ 435 h 695"/>
                  <a:gd name="T14" fmla="*/ 556 w 634"/>
                  <a:gd name="T15" fmla="*/ 441 h 695"/>
                  <a:gd name="T16" fmla="*/ 600 w 634"/>
                  <a:gd name="T17" fmla="*/ 422 h 695"/>
                  <a:gd name="T18" fmla="*/ 628 w 634"/>
                  <a:gd name="T19" fmla="*/ 435 h 695"/>
                  <a:gd name="T20" fmla="*/ 632 w 634"/>
                  <a:gd name="T21" fmla="*/ 457 h 695"/>
                  <a:gd name="T22" fmla="*/ 403 w 634"/>
                  <a:gd name="T23" fmla="*/ 695 h 695"/>
                  <a:gd name="T24" fmla="*/ 385 w 634"/>
                  <a:gd name="T25" fmla="*/ 689 h 695"/>
                  <a:gd name="T26" fmla="*/ 374 w 634"/>
                  <a:gd name="T27" fmla="*/ 661 h 695"/>
                  <a:gd name="T28" fmla="*/ 395 w 634"/>
                  <a:gd name="T29" fmla="*/ 604 h 695"/>
                  <a:gd name="T30" fmla="*/ 373 w 634"/>
                  <a:gd name="T31" fmla="*/ 530 h 695"/>
                  <a:gd name="T32" fmla="*/ 253 w 634"/>
                  <a:gd name="T33" fmla="*/ 530 h 695"/>
                  <a:gd name="T34" fmla="*/ 232 w 634"/>
                  <a:gd name="T35" fmla="*/ 604 h 695"/>
                  <a:gd name="T36" fmla="*/ 251 w 634"/>
                  <a:gd name="T37" fmla="*/ 661 h 695"/>
                  <a:gd name="T38" fmla="*/ 244 w 634"/>
                  <a:gd name="T39" fmla="*/ 687 h 695"/>
                  <a:gd name="T40" fmla="*/ 223 w 634"/>
                  <a:gd name="T41" fmla="*/ 695 h 695"/>
                  <a:gd name="T42" fmla="*/ 58 w 634"/>
                  <a:gd name="T43" fmla="*/ 695 h 695"/>
                  <a:gd name="T44" fmla="*/ 24 w 634"/>
                  <a:gd name="T45" fmla="*/ 678 h 695"/>
                  <a:gd name="T46" fmla="*/ 185 w 634"/>
                  <a:gd name="T47" fmla="*/ 678 h 695"/>
                  <a:gd name="T48" fmla="*/ 223 w 634"/>
                  <a:gd name="T49" fmla="*/ 678 h 695"/>
                  <a:gd name="T50" fmla="*/ 237 w 634"/>
                  <a:gd name="T51" fmla="*/ 669 h 695"/>
                  <a:gd name="T52" fmla="*/ 224 w 634"/>
                  <a:gd name="T53" fmla="*/ 635 h 695"/>
                  <a:gd name="T54" fmla="*/ 227 w 634"/>
                  <a:gd name="T55" fmla="*/ 537 h 695"/>
                  <a:gd name="T56" fmla="*/ 364 w 634"/>
                  <a:gd name="T57" fmla="*/ 504 h 695"/>
                  <a:gd name="T58" fmla="*/ 411 w 634"/>
                  <a:gd name="T59" fmla="*/ 607 h 695"/>
                  <a:gd name="T60" fmla="*/ 390 w 634"/>
                  <a:gd name="T61" fmla="*/ 669 h 695"/>
                  <a:gd name="T62" fmla="*/ 402 w 634"/>
                  <a:gd name="T63" fmla="*/ 678 h 695"/>
                  <a:gd name="T64" fmla="*/ 617 w 634"/>
                  <a:gd name="T65" fmla="*/ 457 h 695"/>
                  <a:gd name="T66" fmla="*/ 614 w 634"/>
                  <a:gd name="T67" fmla="*/ 443 h 695"/>
                  <a:gd name="T68" fmla="*/ 600 w 634"/>
                  <a:gd name="T69" fmla="*/ 440 h 695"/>
                  <a:gd name="T70" fmla="*/ 550 w 634"/>
                  <a:gd name="T71" fmla="*/ 460 h 695"/>
                  <a:gd name="T72" fmla="*/ 449 w 634"/>
                  <a:gd name="T73" fmla="*/ 410 h 695"/>
                  <a:gd name="T74" fmla="*/ 482 w 634"/>
                  <a:gd name="T75" fmla="*/ 264 h 695"/>
                  <a:gd name="T76" fmla="*/ 585 w 634"/>
                  <a:gd name="T77" fmla="*/ 267 h 695"/>
                  <a:gd name="T78" fmla="*/ 607 w 634"/>
                  <a:gd name="T79" fmla="*/ 276 h 695"/>
                  <a:gd name="T80" fmla="*/ 614 w 634"/>
                  <a:gd name="T81" fmla="*/ 271 h 695"/>
                  <a:gd name="T82" fmla="*/ 617 w 634"/>
                  <a:gd name="T83" fmla="*/ 42 h 695"/>
                  <a:gd name="T84" fmla="*/ 393 w 634"/>
                  <a:gd name="T85" fmla="*/ 20 h 695"/>
                  <a:gd name="T86" fmla="*/ 391 w 634"/>
                  <a:gd name="T87" fmla="*/ 35 h 695"/>
                  <a:gd name="T88" fmla="*/ 414 w 634"/>
                  <a:gd name="T89" fmla="*/ 100 h 695"/>
                  <a:gd name="T90" fmla="*/ 339 w 634"/>
                  <a:gd name="T91" fmla="*/ 200 h 695"/>
                  <a:gd name="T92" fmla="*/ 216 w 634"/>
                  <a:gd name="T93" fmla="*/ 136 h 695"/>
                  <a:gd name="T94" fmla="*/ 232 w 634"/>
                  <a:gd name="T95" fmla="*/ 41 h 695"/>
                  <a:gd name="T96" fmla="*/ 236 w 634"/>
                  <a:gd name="T97" fmla="*/ 22 h 695"/>
                  <a:gd name="T98" fmla="*/ 221 w 634"/>
                  <a:gd name="T99" fmla="*/ 17 h 695"/>
                  <a:gd name="T100" fmla="*/ 224 w 634"/>
                  <a:gd name="T101" fmla="*/ 1 h 695"/>
                  <a:gd name="T102" fmla="*/ 245 w 634"/>
                  <a:gd name="T103" fmla="*/ 9 h 695"/>
                  <a:gd name="T104" fmla="*/ 249 w 634"/>
                  <a:gd name="T105" fmla="*/ 43 h 695"/>
                  <a:gd name="T106" fmla="*/ 230 w 634"/>
                  <a:gd name="T107" fmla="*/ 92 h 695"/>
                  <a:gd name="T108" fmla="*/ 253 w 634"/>
                  <a:gd name="T109" fmla="*/ 165 h 695"/>
                  <a:gd name="T110" fmla="*/ 373 w 634"/>
                  <a:gd name="T111" fmla="*/ 165 h 695"/>
                  <a:gd name="T112" fmla="*/ 395 w 634"/>
                  <a:gd name="T113" fmla="*/ 92 h 695"/>
                  <a:gd name="T114" fmla="*/ 374 w 634"/>
                  <a:gd name="T115" fmla="*/ 34 h 695"/>
                  <a:gd name="T116" fmla="*/ 382 w 634"/>
                  <a:gd name="T117" fmla="*/ 8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4" h="695">
                    <a:moveTo>
                      <a:pt x="619" y="289"/>
                    </a:moveTo>
                    <a:lnTo>
                      <a:pt x="619" y="289"/>
                    </a:lnTo>
                    <a:lnTo>
                      <a:pt x="619" y="289"/>
                    </a:lnTo>
                    <a:lnTo>
                      <a:pt x="619" y="289"/>
                    </a:lnTo>
                    <a:close/>
                    <a:moveTo>
                      <a:pt x="402" y="0"/>
                    </a:moveTo>
                    <a:lnTo>
                      <a:pt x="403" y="0"/>
                    </a:lnTo>
                    <a:lnTo>
                      <a:pt x="408" y="1"/>
                    </a:lnTo>
                    <a:lnTo>
                      <a:pt x="632" y="1"/>
                    </a:lnTo>
                    <a:lnTo>
                      <a:pt x="632" y="42"/>
                    </a:lnTo>
                    <a:lnTo>
                      <a:pt x="632" y="55"/>
                    </a:lnTo>
                    <a:lnTo>
                      <a:pt x="632" y="255"/>
                    </a:lnTo>
                    <a:lnTo>
                      <a:pt x="634" y="255"/>
                    </a:lnTo>
                    <a:lnTo>
                      <a:pt x="632" y="264"/>
                    </a:lnTo>
                    <a:lnTo>
                      <a:pt x="631" y="272"/>
                    </a:lnTo>
                    <a:lnTo>
                      <a:pt x="628" y="279"/>
                    </a:lnTo>
                    <a:lnTo>
                      <a:pt x="626" y="283"/>
                    </a:lnTo>
                    <a:lnTo>
                      <a:pt x="623" y="287"/>
                    </a:lnTo>
                    <a:lnTo>
                      <a:pt x="619" y="289"/>
                    </a:lnTo>
                    <a:lnTo>
                      <a:pt x="614" y="292"/>
                    </a:lnTo>
                    <a:lnTo>
                      <a:pt x="607" y="292"/>
                    </a:lnTo>
                    <a:lnTo>
                      <a:pt x="602" y="292"/>
                    </a:lnTo>
                    <a:lnTo>
                      <a:pt x="597" y="291"/>
                    </a:lnTo>
                    <a:lnTo>
                      <a:pt x="592" y="288"/>
                    </a:lnTo>
                    <a:lnTo>
                      <a:pt x="592" y="288"/>
                    </a:lnTo>
                    <a:lnTo>
                      <a:pt x="588" y="285"/>
                    </a:lnTo>
                    <a:lnTo>
                      <a:pt x="580" y="283"/>
                    </a:lnTo>
                    <a:lnTo>
                      <a:pt x="569" y="278"/>
                    </a:lnTo>
                    <a:lnTo>
                      <a:pt x="558" y="274"/>
                    </a:lnTo>
                    <a:lnTo>
                      <a:pt x="546" y="270"/>
                    </a:lnTo>
                    <a:lnTo>
                      <a:pt x="539" y="267"/>
                    </a:lnTo>
                    <a:lnTo>
                      <a:pt x="534" y="267"/>
                    </a:lnTo>
                    <a:lnTo>
                      <a:pt x="529" y="266"/>
                    </a:lnTo>
                    <a:lnTo>
                      <a:pt x="509" y="270"/>
                    </a:lnTo>
                    <a:lnTo>
                      <a:pt x="491" y="278"/>
                    </a:lnTo>
                    <a:lnTo>
                      <a:pt x="475" y="292"/>
                    </a:lnTo>
                    <a:lnTo>
                      <a:pt x="463" y="310"/>
                    </a:lnTo>
                    <a:lnTo>
                      <a:pt x="456" y="333"/>
                    </a:lnTo>
                    <a:lnTo>
                      <a:pt x="453" y="356"/>
                    </a:lnTo>
                    <a:lnTo>
                      <a:pt x="456" y="381"/>
                    </a:lnTo>
                    <a:lnTo>
                      <a:pt x="463" y="403"/>
                    </a:lnTo>
                    <a:lnTo>
                      <a:pt x="475" y="422"/>
                    </a:lnTo>
                    <a:lnTo>
                      <a:pt x="491" y="435"/>
                    </a:lnTo>
                    <a:lnTo>
                      <a:pt x="509" y="444"/>
                    </a:lnTo>
                    <a:lnTo>
                      <a:pt x="529" y="446"/>
                    </a:lnTo>
                    <a:lnTo>
                      <a:pt x="534" y="446"/>
                    </a:lnTo>
                    <a:lnTo>
                      <a:pt x="539" y="445"/>
                    </a:lnTo>
                    <a:lnTo>
                      <a:pt x="546" y="444"/>
                    </a:lnTo>
                    <a:lnTo>
                      <a:pt x="556" y="441"/>
                    </a:lnTo>
                    <a:lnTo>
                      <a:pt x="567" y="437"/>
                    </a:lnTo>
                    <a:lnTo>
                      <a:pt x="579" y="432"/>
                    </a:lnTo>
                    <a:lnTo>
                      <a:pt x="588" y="428"/>
                    </a:lnTo>
                    <a:lnTo>
                      <a:pt x="592" y="426"/>
                    </a:lnTo>
                    <a:lnTo>
                      <a:pt x="592" y="426"/>
                    </a:lnTo>
                    <a:lnTo>
                      <a:pt x="600" y="422"/>
                    </a:lnTo>
                    <a:lnTo>
                      <a:pt x="607" y="420"/>
                    </a:lnTo>
                    <a:lnTo>
                      <a:pt x="614" y="422"/>
                    </a:lnTo>
                    <a:lnTo>
                      <a:pt x="619" y="424"/>
                    </a:lnTo>
                    <a:lnTo>
                      <a:pt x="623" y="427"/>
                    </a:lnTo>
                    <a:lnTo>
                      <a:pt x="626" y="431"/>
                    </a:lnTo>
                    <a:lnTo>
                      <a:pt x="628" y="435"/>
                    </a:lnTo>
                    <a:lnTo>
                      <a:pt x="631" y="443"/>
                    </a:lnTo>
                    <a:lnTo>
                      <a:pt x="632" y="450"/>
                    </a:lnTo>
                    <a:lnTo>
                      <a:pt x="632" y="450"/>
                    </a:lnTo>
                    <a:lnTo>
                      <a:pt x="632" y="452"/>
                    </a:lnTo>
                    <a:lnTo>
                      <a:pt x="632" y="453"/>
                    </a:lnTo>
                    <a:lnTo>
                      <a:pt x="632" y="457"/>
                    </a:lnTo>
                    <a:lnTo>
                      <a:pt x="632" y="457"/>
                    </a:lnTo>
                    <a:lnTo>
                      <a:pt x="632" y="695"/>
                    </a:lnTo>
                    <a:lnTo>
                      <a:pt x="408" y="695"/>
                    </a:lnTo>
                    <a:lnTo>
                      <a:pt x="403" y="695"/>
                    </a:lnTo>
                    <a:lnTo>
                      <a:pt x="403" y="695"/>
                    </a:lnTo>
                    <a:lnTo>
                      <a:pt x="403" y="695"/>
                    </a:lnTo>
                    <a:lnTo>
                      <a:pt x="403" y="695"/>
                    </a:lnTo>
                    <a:lnTo>
                      <a:pt x="401" y="694"/>
                    </a:lnTo>
                    <a:lnTo>
                      <a:pt x="397" y="694"/>
                    </a:lnTo>
                    <a:lnTo>
                      <a:pt x="391" y="693"/>
                    </a:lnTo>
                    <a:lnTo>
                      <a:pt x="388" y="691"/>
                    </a:lnTo>
                    <a:lnTo>
                      <a:pt x="385" y="689"/>
                    </a:lnTo>
                    <a:lnTo>
                      <a:pt x="381" y="686"/>
                    </a:lnTo>
                    <a:lnTo>
                      <a:pt x="377" y="682"/>
                    </a:lnTo>
                    <a:lnTo>
                      <a:pt x="376" y="678"/>
                    </a:lnTo>
                    <a:lnTo>
                      <a:pt x="374" y="674"/>
                    </a:lnTo>
                    <a:lnTo>
                      <a:pt x="373" y="669"/>
                    </a:lnTo>
                    <a:lnTo>
                      <a:pt x="374" y="661"/>
                    </a:lnTo>
                    <a:lnTo>
                      <a:pt x="377" y="653"/>
                    </a:lnTo>
                    <a:lnTo>
                      <a:pt x="380" y="648"/>
                    </a:lnTo>
                    <a:lnTo>
                      <a:pt x="382" y="640"/>
                    </a:lnTo>
                    <a:lnTo>
                      <a:pt x="388" y="630"/>
                    </a:lnTo>
                    <a:lnTo>
                      <a:pt x="391" y="617"/>
                    </a:lnTo>
                    <a:lnTo>
                      <a:pt x="395" y="604"/>
                    </a:lnTo>
                    <a:lnTo>
                      <a:pt x="397" y="597"/>
                    </a:lnTo>
                    <a:lnTo>
                      <a:pt x="398" y="590"/>
                    </a:lnTo>
                    <a:lnTo>
                      <a:pt x="398" y="585"/>
                    </a:lnTo>
                    <a:lnTo>
                      <a:pt x="395" y="564"/>
                    </a:lnTo>
                    <a:lnTo>
                      <a:pt x="386" y="546"/>
                    </a:lnTo>
                    <a:lnTo>
                      <a:pt x="373" y="530"/>
                    </a:lnTo>
                    <a:lnTo>
                      <a:pt x="356" y="518"/>
                    </a:lnTo>
                    <a:lnTo>
                      <a:pt x="336" y="511"/>
                    </a:lnTo>
                    <a:lnTo>
                      <a:pt x="313" y="508"/>
                    </a:lnTo>
                    <a:lnTo>
                      <a:pt x="291" y="511"/>
                    </a:lnTo>
                    <a:lnTo>
                      <a:pt x="270" y="518"/>
                    </a:lnTo>
                    <a:lnTo>
                      <a:pt x="253" y="530"/>
                    </a:lnTo>
                    <a:lnTo>
                      <a:pt x="240" y="546"/>
                    </a:lnTo>
                    <a:lnTo>
                      <a:pt x="232" y="564"/>
                    </a:lnTo>
                    <a:lnTo>
                      <a:pt x="228" y="585"/>
                    </a:lnTo>
                    <a:lnTo>
                      <a:pt x="229" y="590"/>
                    </a:lnTo>
                    <a:lnTo>
                      <a:pt x="229" y="597"/>
                    </a:lnTo>
                    <a:lnTo>
                      <a:pt x="232" y="604"/>
                    </a:lnTo>
                    <a:lnTo>
                      <a:pt x="238" y="624"/>
                    </a:lnTo>
                    <a:lnTo>
                      <a:pt x="242" y="638"/>
                    </a:lnTo>
                    <a:lnTo>
                      <a:pt x="247" y="648"/>
                    </a:lnTo>
                    <a:lnTo>
                      <a:pt x="249" y="653"/>
                    </a:lnTo>
                    <a:lnTo>
                      <a:pt x="249" y="653"/>
                    </a:lnTo>
                    <a:lnTo>
                      <a:pt x="251" y="661"/>
                    </a:lnTo>
                    <a:lnTo>
                      <a:pt x="253" y="669"/>
                    </a:lnTo>
                    <a:lnTo>
                      <a:pt x="253" y="673"/>
                    </a:lnTo>
                    <a:lnTo>
                      <a:pt x="251" y="678"/>
                    </a:lnTo>
                    <a:lnTo>
                      <a:pt x="249" y="682"/>
                    </a:lnTo>
                    <a:lnTo>
                      <a:pt x="246" y="685"/>
                    </a:lnTo>
                    <a:lnTo>
                      <a:pt x="244" y="687"/>
                    </a:lnTo>
                    <a:lnTo>
                      <a:pt x="241" y="690"/>
                    </a:lnTo>
                    <a:lnTo>
                      <a:pt x="234" y="693"/>
                    </a:lnTo>
                    <a:lnTo>
                      <a:pt x="230" y="694"/>
                    </a:lnTo>
                    <a:lnTo>
                      <a:pt x="230" y="695"/>
                    </a:lnTo>
                    <a:lnTo>
                      <a:pt x="223" y="695"/>
                    </a:lnTo>
                    <a:lnTo>
                      <a:pt x="223" y="695"/>
                    </a:lnTo>
                    <a:lnTo>
                      <a:pt x="221" y="695"/>
                    </a:lnTo>
                    <a:lnTo>
                      <a:pt x="217" y="695"/>
                    </a:lnTo>
                    <a:lnTo>
                      <a:pt x="161" y="695"/>
                    </a:lnTo>
                    <a:lnTo>
                      <a:pt x="128" y="695"/>
                    </a:lnTo>
                    <a:lnTo>
                      <a:pt x="93" y="695"/>
                    </a:lnTo>
                    <a:lnTo>
                      <a:pt x="58" y="695"/>
                    </a:lnTo>
                    <a:lnTo>
                      <a:pt x="28" y="695"/>
                    </a:lnTo>
                    <a:lnTo>
                      <a:pt x="4" y="695"/>
                    </a:lnTo>
                    <a:lnTo>
                      <a:pt x="0" y="695"/>
                    </a:lnTo>
                    <a:lnTo>
                      <a:pt x="0" y="678"/>
                    </a:lnTo>
                    <a:lnTo>
                      <a:pt x="4" y="678"/>
                    </a:lnTo>
                    <a:lnTo>
                      <a:pt x="24" y="678"/>
                    </a:lnTo>
                    <a:lnTo>
                      <a:pt x="47" y="678"/>
                    </a:lnTo>
                    <a:lnTo>
                      <a:pt x="75" y="678"/>
                    </a:lnTo>
                    <a:lnTo>
                      <a:pt x="105" y="678"/>
                    </a:lnTo>
                    <a:lnTo>
                      <a:pt x="134" y="678"/>
                    </a:lnTo>
                    <a:lnTo>
                      <a:pt x="161" y="678"/>
                    </a:lnTo>
                    <a:lnTo>
                      <a:pt x="185" y="678"/>
                    </a:lnTo>
                    <a:lnTo>
                      <a:pt x="204" y="678"/>
                    </a:lnTo>
                    <a:lnTo>
                      <a:pt x="217" y="678"/>
                    </a:lnTo>
                    <a:lnTo>
                      <a:pt x="221" y="678"/>
                    </a:lnTo>
                    <a:lnTo>
                      <a:pt x="221" y="678"/>
                    </a:lnTo>
                    <a:lnTo>
                      <a:pt x="223" y="678"/>
                    </a:lnTo>
                    <a:lnTo>
                      <a:pt x="223" y="678"/>
                    </a:lnTo>
                    <a:lnTo>
                      <a:pt x="227" y="678"/>
                    </a:lnTo>
                    <a:lnTo>
                      <a:pt x="230" y="677"/>
                    </a:lnTo>
                    <a:lnTo>
                      <a:pt x="233" y="676"/>
                    </a:lnTo>
                    <a:lnTo>
                      <a:pt x="236" y="673"/>
                    </a:lnTo>
                    <a:lnTo>
                      <a:pt x="237" y="672"/>
                    </a:lnTo>
                    <a:lnTo>
                      <a:pt x="237" y="669"/>
                    </a:lnTo>
                    <a:lnTo>
                      <a:pt x="236" y="665"/>
                    </a:lnTo>
                    <a:lnTo>
                      <a:pt x="234" y="660"/>
                    </a:lnTo>
                    <a:lnTo>
                      <a:pt x="234" y="660"/>
                    </a:lnTo>
                    <a:lnTo>
                      <a:pt x="232" y="655"/>
                    </a:lnTo>
                    <a:lnTo>
                      <a:pt x="229" y="647"/>
                    </a:lnTo>
                    <a:lnTo>
                      <a:pt x="224" y="635"/>
                    </a:lnTo>
                    <a:lnTo>
                      <a:pt x="220" y="622"/>
                    </a:lnTo>
                    <a:lnTo>
                      <a:pt x="216" y="607"/>
                    </a:lnTo>
                    <a:lnTo>
                      <a:pt x="213" y="596"/>
                    </a:lnTo>
                    <a:lnTo>
                      <a:pt x="212" y="585"/>
                    </a:lnTo>
                    <a:lnTo>
                      <a:pt x="216" y="559"/>
                    </a:lnTo>
                    <a:lnTo>
                      <a:pt x="227" y="537"/>
                    </a:lnTo>
                    <a:lnTo>
                      <a:pt x="242" y="518"/>
                    </a:lnTo>
                    <a:lnTo>
                      <a:pt x="263" y="504"/>
                    </a:lnTo>
                    <a:lnTo>
                      <a:pt x="287" y="495"/>
                    </a:lnTo>
                    <a:lnTo>
                      <a:pt x="313" y="492"/>
                    </a:lnTo>
                    <a:lnTo>
                      <a:pt x="339" y="495"/>
                    </a:lnTo>
                    <a:lnTo>
                      <a:pt x="364" y="504"/>
                    </a:lnTo>
                    <a:lnTo>
                      <a:pt x="385" y="518"/>
                    </a:lnTo>
                    <a:lnTo>
                      <a:pt x="401" y="537"/>
                    </a:lnTo>
                    <a:lnTo>
                      <a:pt x="411" y="559"/>
                    </a:lnTo>
                    <a:lnTo>
                      <a:pt x="414" y="585"/>
                    </a:lnTo>
                    <a:lnTo>
                      <a:pt x="414" y="596"/>
                    </a:lnTo>
                    <a:lnTo>
                      <a:pt x="411" y="607"/>
                    </a:lnTo>
                    <a:lnTo>
                      <a:pt x="403" y="631"/>
                    </a:lnTo>
                    <a:lnTo>
                      <a:pt x="399" y="644"/>
                    </a:lnTo>
                    <a:lnTo>
                      <a:pt x="394" y="655"/>
                    </a:lnTo>
                    <a:lnTo>
                      <a:pt x="391" y="660"/>
                    </a:lnTo>
                    <a:lnTo>
                      <a:pt x="390" y="665"/>
                    </a:lnTo>
                    <a:lnTo>
                      <a:pt x="390" y="669"/>
                    </a:lnTo>
                    <a:lnTo>
                      <a:pt x="390" y="672"/>
                    </a:lnTo>
                    <a:lnTo>
                      <a:pt x="391" y="673"/>
                    </a:lnTo>
                    <a:lnTo>
                      <a:pt x="393" y="674"/>
                    </a:lnTo>
                    <a:lnTo>
                      <a:pt x="394" y="676"/>
                    </a:lnTo>
                    <a:lnTo>
                      <a:pt x="398" y="677"/>
                    </a:lnTo>
                    <a:lnTo>
                      <a:pt x="402" y="678"/>
                    </a:lnTo>
                    <a:lnTo>
                      <a:pt x="405" y="678"/>
                    </a:lnTo>
                    <a:lnTo>
                      <a:pt x="405" y="678"/>
                    </a:lnTo>
                    <a:lnTo>
                      <a:pt x="405" y="678"/>
                    </a:lnTo>
                    <a:lnTo>
                      <a:pt x="408" y="678"/>
                    </a:lnTo>
                    <a:lnTo>
                      <a:pt x="617" y="678"/>
                    </a:lnTo>
                    <a:lnTo>
                      <a:pt x="617" y="457"/>
                    </a:lnTo>
                    <a:lnTo>
                      <a:pt x="617" y="457"/>
                    </a:lnTo>
                    <a:lnTo>
                      <a:pt x="617" y="452"/>
                    </a:lnTo>
                    <a:lnTo>
                      <a:pt x="617" y="452"/>
                    </a:lnTo>
                    <a:lnTo>
                      <a:pt x="617" y="452"/>
                    </a:lnTo>
                    <a:lnTo>
                      <a:pt x="615" y="446"/>
                    </a:lnTo>
                    <a:lnTo>
                      <a:pt x="614" y="443"/>
                    </a:lnTo>
                    <a:lnTo>
                      <a:pt x="613" y="439"/>
                    </a:lnTo>
                    <a:lnTo>
                      <a:pt x="611" y="437"/>
                    </a:lnTo>
                    <a:lnTo>
                      <a:pt x="610" y="437"/>
                    </a:lnTo>
                    <a:lnTo>
                      <a:pt x="607" y="437"/>
                    </a:lnTo>
                    <a:lnTo>
                      <a:pt x="605" y="437"/>
                    </a:lnTo>
                    <a:lnTo>
                      <a:pt x="600" y="440"/>
                    </a:lnTo>
                    <a:lnTo>
                      <a:pt x="600" y="440"/>
                    </a:lnTo>
                    <a:lnTo>
                      <a:pt x="596" y="441"/>
                    </a:lnTo>
                    <a:lnTo>
                      <a:pt x="588" y="445"/>
                    </a:lnTo>
                    <a:lnTo>
                      <a:pt x="576" y="450"/>
                    </a:lnTo>
                    <a:lnTo>
                      <a:pt x="564" y="456"/>
                    </a:lnTo>
                    <a:lnTo>
                      <a:pt x="550" y="460"/>
                    </a:lnTo>
                    <a:lnTo>
                      <a:pt x="539" y="462"/>
                    </a:lnTo>
                    <a:lnTo>
                      <a:pt x="529" y="463"/>
                    </a:lnTo>
                    <a:lnTo>
                      <a:pt x="504" y="460"/>
                    </a:lnTo>
                    <a:lnTo>
                      <a:pt x="482" y="448"/>
                    </a:lnTo>
                    <a:lnTo>
                      <a:pt x="463" y="432"/>
                    </a:lnTo>
                    <a:lnTo>
                      <a:pt x="449" y="410"/>
                    </a:lnTo>
                    <a:lnTo>
                      <a:pt x="440" y="385"/>
                    </a:lnTo>
                    <a:lnTo>
                      <a:pt x="436" y="356"/>
                    </a:lnTo>
                    <a:lnTo>
                      <a:pt x="440" y="329"/>
                    </a:lnTo>
                    <a:lnTo>
                      <a:pt x="449" y="304"/>
                    </a:lnTo>
                    <a:lnTo>
                      <a:pt x="463" y="282"/>
                    </a:lnTo>
                    <a:lnTo>
                      <a:pt x="482" y="264"/>
                    </a:lnTo>
                    <a:lnTo>
                      <a:pt x="504" y="254"/>
                    </a:lnTo>
                    <a:lnTo>
                      <a:pt x="529" y="250"/>
                    </a:lnTo>
                    <a:lnTo>
                      <a:pt x="539" y="251"/>
                    </a:lnTo>
                    <a:lnTo>
                      <a:pt x="550" y="254"/>
                    </a:lnTo>
                    <a:lnTo>
                      <a:pt x="572" y="261"/>
                    </a:lnTo>
                    <a:lnTo>
                      <a:pt x="585" y="267"/>
                    </a:lnTo>
                    <a:lnTo>
                      <a:pt x="594" y="271"/>
                    </a:lnTo>
                    <a:lnTo>
                      <a:pt x="600" y="274"/>
                    </a:lnTo>
                    <a:lnTo>
                      <a:pt x="600" y="274"/>
                    </a:lnTo>
                    <a:lnTo>
                      <a:pt x="602" y="275"/>
                    </a:lnTo>
                    <a:lnTo>
                      <a:pt x="605" y="276"/>
                    </a:lnTo>
                    <a:lnTo>
                      <a:pt x="607" y="276"/>
                    </a:lnTo>
                    <a:lnTo>
                      <a:pt x="610" y="276"/>
                    </a:lnTo>
                    <a:lnTo>
                      <a:pt x="611" y="275"/>
                    </a:lnTo>
                    <a:lnTo>
                      <a:pt x="611" y="275"/>
                    </a:lnTo>
                    <a:lnTo>
                      <a:pt x="611" y="275"/>
                    </a:lnTo>
                    <a:lnTo>
                      <a:pt x="613" y="274"/>
                    </a:lnTo>
                    <a:lnTo>
                      <a:pt x="614" y="271"/>
                    </a:lnTo>
                    <a:lnTo>
                      <a:pt x="615" y="268"/>
                    </a:lnTo>
                    <a:lnTo>
                      <a:pt x="617" y="263"/>
                    </a:lnTo>
                    <a:lnTo>
                      <a:pt x="617" y="262"/>
                    </a:lnTo>
                    <a:lnTo>
                      <a:pt x="617" y="258"/>
                    </a:lnTo>
                    <a:lnTo>
                      <a:pt x="617" y="55"/>
                    </a:lnTo>
                    <a:lnTo>
                      <a:pt x="617" y="42"/>
                    </a:lnTo>
                    <a:lnTo>
                      <a:pt x="617" y="17"/>
                    </a:lnTo>
                    <a:lnTo>
                      <a:pt x="407" y="17"/>
                    </a:lnTo>
                    <a:lnTo>
                      <a:pt x="403" y="17"/>
                    </a:lnTo>
                    <a:lnTo>
                      <a:pt x="401" y="17"/>
                    </a:lnTo>
                    <a:lnTo>
                      <a:pt x="397" y="18"/>
                    </a:lnTo>
                    <a:lnTo>
                      <a:pt x="393" y="20"/>
                    </a:lnTo>
                    <a:lnTo>
                      <a:pt x="390" y="22"/>
                    </a:lnTo>
                    <a:lnTo>
                      <a:pt x="390" y="24"/>
                    </a:lnTo>
                    <a:lnTo>
                      <a:pt x="389" y="26"/>
                    </a:lnTo>
                    <a:lnTo>
                      <a:pt x="390" y="30"/>
                    </a:lnTo>
                    <a:lnTo>
                      <a:pt x="391" y="35"/>
                    </a:lnTo>
                    <a:lnTo>
                      <a:pt x="391" y="35"/>
                    </a:lnTo>
                    <a:lnTo>
                      <a:pt x="394" y="41"/>
                    </a:lnTo>
                    <a:lnTo>
                      <a:pt x="398" y="48"/>
                    </a:lnTo>
                    <a:lnTo>
                      <a:pt x="402" y="60"/>
                    </a:lnTo>
                    <a:lnTo>
                      <a:pt x="407" y="73"/>
                    </a:lnTo>
                    <a:lnTo>
                      <a:pt x="411" y="88"/>
                    </a:lnTo>
                    <a:lnTo>
                      <a:pt x="414" y="100"/>
                    </a:lnTo>
                    <a:lnTo>
                      <a:pt x="414" y="111"/>
                    </a:lnTo>
                    <a:lnTo>
                      <a:pt x="411" y="136"/>
                    </a:lnTo>
                    <a:lnTo>
                      <a:pt x="401" y="158"/>
                    </a:lnTo>
                    <a:lnTo>
                      <a:pt x="384" y="178"/>
                    </a:lnTo>
                    <a:lnTo>
                      <a:pt x="364" y="191"/>
                    </a:lnTo>
                    <a:lnTo>
                      <a:pt x="339" y="200"/>
                    </a:lnTo>
                    <a:lnTo>
                      <a:pt x="313" y="203"/>
                    </a:lnTo>
                    <a:lnTo>
                      <a:pt x="287" y="200"/>
                    </a:lnTo>
                    <a:lnTo>
                      <a:pt x="262" y="191"/>
                    </a:lnTo>
                    <a:lnTo>
                      <a:pt x="242" y="178"/>
                    </a:lnTo>
                    <a:lnTo>
                      <a:pt x="227" y="158"/>
                    </a:lnTo>
                    <a:lnTo>
                      <a:pt x="216" y="136"/>
                    </a:lnTo>
                    <a:lnTo>
                      <a:pt x="212" y="111"/>
                    </a:lnTo>
                    <a:lnTo>
                      <a:pt x="213" y="100"/>
                    </a:lnTo>
                    <a:lnTo>
                      <a:pt x="215" y="88"/>
                    </a:lnTo>
                    <a:lnTo>
                      <a:pt x="223" y="66"/>
                    </a:lnTo>
                    <a:lnTo>
                      <a:pt x="228" y="51"/>
                    </a:lnTo>
                    <a:lnTo>
                      <a:pt x="232" y="41"/>
                    </a:lnTo>
                    <a:lnTo>
                      <a:pt x="234" y="35"/>
                    </a:lnTo>
                    <a:lnTo>
                      <a:pt x="234" y="35"/>
                    </a:lnTo>
                    <a:lnTo>
                      <a:pt x="236" y="30"/>
                    </a:lnTo>
                    <a:lnTo>
                      <a:pt x="237" y="26"/>
                    </a:lnTo>
                    <a:lnTo>
                      <a:pt x="236" y="24"/>
                    </a:lnTo>
                    <a:lnTo>
                      <a:pt x="236" y="22"/>
                    </a:lnTo>
                    <a:lnTo>
                      <a:pt x="234" y="21"/>
                    </a:lnTo>
                    <a:lnTo>
                      <a:pt x="233" y="20"/>
                    </a:lnTo>
                    <a:lnTo>
                      <a:pt x="229" y="18"/>
                    </a:lnTo>
                    <a:lnTo>
                      <a:pt x="227" y="17"/>
                    </a:lnTo>
                    <a:lnTo>
                      <a:pt x="224" y="17"/>
                    </a:lnTo>
                    <a:lnTo>
                      <a:pt x="221" y="17"/>
                    </a:lnTo>
                    <a:lnTo>
                      <a:pt x="219" y="17"/>
                    </a:lnTo>
                    <a:lnTo>
                      <a:pt x="0" y="17"/>
                    </a:lnTo>
                    <a:lnTo>
                      <a:pt x="0" y="1"/>
                    </a:lnTo>
                    <a:lnTo>
                      <a:pt x="219" y="1"/>
                    </a:lnTo>
                    <a:lnTo>
                      <a:pt x="223" y="1"/>
                    </a:lnTo>
                    <a:lnTo>
                      <a:pt x="224" y="1"/>
                    </a:lnTo>
                    <a:lnTo>
                      <a:pt x="225" y="1"/>
                    </a:lnTo>
                    <a:lnTo>
                      <a:pt x="225" y="1"/>
                    </a:lnTo>
                    <a:lnTo>
                      <a:pt x="230" y="1"/>
                    </a:lnTo>
                    <a:lnTo>
                      <a:pt x="237" y="4"/>
                    </a:lnTo>
                    <a:lnTo>
                      <a:pt x="241" y="7"/>
                    </a:lnTo>
                    <a:lnTo>
                      <a:pt x="245" y="9"/>
                    </a:lnTo>
                    <a:lnTo>
                      <a:pt x="249" y="14"/>
                    </a:lnTo>
                    <a:lnTo>
                      <a:pt x="251" y="18"/>
                    </a:lnTo>
                    <a:lnTo>
                      <a:pt x="253" y="22"/>
                    </a:lnTo>
                    <a:lnTo>
                      <a:pt x="253" y="26"/>
                    </a:lnTo>
                    <a:lnTo>
                      <a:pt x="251" y="34"/>
                    </a:lnTo>
                    <a:lnTo>
                      <a:pt x="249" y="43"/>
                    </a:lnTo>
                    <a:lnTo>
                      <a:pt x="249" y="43"/>
                    </a:lnTo>
                    <a:lnTo>
                      <a:pt x="247" y="47"/>
                    </a:lnTo>
                    <a:lnTo>
                      <a:pt x="244" y="55"/>
                    </a:lnTo>
                    <a:lnTo>
                      <a:pt x="240" y="67"/>
                    </a:lnTo>
                    <a:lnTo>
                      <a:pt x="234" y="79"/>
                    </a:lnTo>
                    <a:lnTo>
                      <a:pt x="230" y="92"/>
                    </a:lnTo>
                    <a:lnTo>
                      <a:pt x="229" y="98"/>
                    </a:lnTo>
                    <a:lnTo>
                      <a:pt x="229" y="105"/>
                    </a:lnTo>
                    <a:lnTo>
                      <a:pt x="228" y="111"/>
                    </a:lnTo>
                    <a:lnTo>
                      <a:pt x="232" y="132"/>
                    </a:lnTo>
                    <a:lnTo>
                      <a:pt x="240" y="151"/>
                    </a:lnTo>
                    <a:lnTo>
                      <a:pt x="253" y="165"/>
                    </a:lnTo>
                    <a:lnTo>
                      <a:pt x="270" y="177"/>
                    </a:lnTo>
                    <a:lnTo>
                      <a:pt x="291" y="185"/>
                    </a:lnTo>
                    <a:lnTo>
                      <a:pt x="313" y="187"/>
                    </a:lnTo>
                    <a:lnTo>
                      <a:pt x="336" y="185"/>
                    </a:lnTo>
                    <a:lnTo>
                      <a:pt x="356" y="177"/>
                    </a:lnTo>
                    <a:lnTo>
                      <a:pt x="373" y="165"/>
                    </a:lnTo>
                    <a:lnTo>
                      <a:pt x="386" y="151"/>
                    </a:lnTo>
                    <a:lnTo>
                      <a:pt x="395" y="132"/>
                    </a:lnTo>
                    <a:lnTo>
                      <a:pt x="398" y="111"/>
                    </a:lnTo>
                    <a:lnTo>
                      <a:pt x="398" y="105"/>
                    </a:lnTo>
                    <a:lnTo>
                      <a:pt x="397" y="98"/>
                    </a:lnTo>
                    <a:lnTo>
                      <a:pt x="395" y="92"/>
                    </a:lnTo>
                    <a:lnTo>
                      <a:pt x="389" y="71"/>
                    </a:lnTo>
                    <a:lnTo>
                      <a:pt x="384" y="58"/>
                    </a:lnTo>
                    <a:lnTo>
                      <a:pt x="380" y="47"/>
                    </a:lnTo>
                    <a:lnTo>
                      <a:pt x="377" y="43"/>
                    </a:lnTo>
                    <a:lnTo>
                      <a:pt x="377" y="43"/>
                    </a:lnTo>
                    <a:lnTo>
                      <a:pt x="374" y="34"/>
                    </a:lnTo>
                    <a:lnTo>
                      <a:pt x="373" y="26"/>
                    </a:lnTo>
                    <a:lnTo>
                      <a:pt x="373" y="22"/>
                    </a:lnTo>
                    <a:lnTo>
                      <a:pt x="374" y="17"/>
                    </a:lnTo>
                    <a:lnTo>
                      <a:pt x="377" y="13"/>
                    </a:lnTo>
                    <a:lnTo>
                      <a:pt x="380" y="11"/>
                    </a:lnTo>
                    <a:lnTo>
                      <a:pt x="382" y="8"/>
                    </a:lnTo>
                    <a:lnTo>
                      <a:pt x="386" y="5"/>
                    </a:lnTo>
                    <a:lnTo>
                      <a:pt x="391" y="3"/>
                    </a:lnTo>
                    <a:lnTo>
                      <a:pt x="398" y="1"/>
                    </a:lnTo>
                    <a:lnTo>
                      <a:pt x="402" y="1"/>
                    </a:lnTo>
                    <a:lnTo>
                      <a:pt x="40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73339"/>
                  </a:solidFill>
                  <a:effectLst/>
                  <a:uLnTx/>
                  <a:uFillTx/>
                  <a:latin typeface="Calibri" panose="020F0502020204030204"/>
                </a:endParaRPr>
              </a:p>
            </p:txBody>
          </p:sp>
          <p:sp>
            <p:nvSpPr>
              <p:cNvPr id="159" name="Freeform 2241">
                <a:extLst>
                  <a:ext uri="{FF2B5EF4-FFF2-40B4-BE49-F238E27FC236}">
                    <a16:creationId xmlns:a16="http://schemas.microsoft.com/office/drawing/2014/main" id="{84602465-1623-4A05-A46F-66D92BFC8F39}"/>
                  </a:ext>
                </a:extLst>
              </p:cNvPr>
              <p:cNvSpPr>
                <a:spLocks noEditPoints="1"/>
              </p:cNvSpPr>
              <p:nvPr/>
            </p:nvSpPr>
            <p:spPr bwMode="auto">
              <a:xfrm>
                <a:off x="6653213" y="3632200"/>
                <a:ext cx="993775" cy="1100138"/>
              </a:xfrm>
              <a:custGeom>
                <a:avLst/>
                <a:gdLst>
                  <a:gd name="T0" fmla="*/ 14 w 626"/>
                  <a:gd name="T1" fmla="*/ 424 h 693"/>
                  <a:gd name="T2" fmla="*/ 385 w 626"/>
                  <a:gd name="T3" fmla="*/ 47 h 693"/>
                  <a:gd name="T4" fmla="*/ 622 w 626"/>
                  <a:gd name="T5" fmla="*/ 17 h 693"/>
                  <a:gd name="T6" fmla="*/ 448 w 626"/>
                  <a:gd name="T7" fmla="*/ 17 h 693"/>
                  <a:gd name="T8" fmla="*/ 415 w 626"/>
                  <a:gd name="T9" fmla="*/ 17 h 693"/>
                  <a:gd name="T10" fmla="*/ 404 w 626"/>
                  <a:gd name="T11" fmla="*/ 20 h 693"/>
                  <a:gd name="T12" fmla="*/ 399 w 626"/>
                  <a:gd name="T13" fmla="*/ 41 h 693"/>
                  <a:gd name="T14" fmla="*/ 414 w 626"/>
                  <a:gd name="T15" fmla="*/ 79 h 693"/>
                  <a:gd name="T16" fmla="*/ 391 w 626"/>
                  <a:gd name="T17" fmla="*/ 184 h 693"/>
                  <a:gd name="T18" fmla="*/ 249 w 626"/>
                  <a:gd name="T19" fmla="*/ 184 h 693"/>
                  <a:gd name="T20" fmla="*/ 230 w 626"/>
                  <a:gd name="T21" fmla="*/ 70 h 693"/>
                  <a:gd name="T22" fmla="*/ 243 w 626"/>
                  <a:gd name="T23" fmla="*/ 32 h 693"/>
                  <a:gd name="T24" fmla="*/ 230 w 626"/>
                  <a:gd name="T25" fmla="*/ 17 h 693"/>
                  <a:gd name="T26" fmla="*/ 17 w 626"/>
                  <a:gd name="T27" fmla="*/ 263 h 693"/>
                  <a:gd name="T28" fmla="*/ 23 w 626"/>
                  <a:gd name="T29" fmla="*/ 278 h 693"/>
                  <a:gd name="T30" fmla="*/ 34 w 626"/>
                  <a:gd name="T31" fmla="*/ 277 h 693"/>
                  <a:gd name="T32" fmla="*/ 94 w 626"/>
                  <a:gd name="T33" fmla="*/ 253 h 693"/>
                  <a:gd name="T34" fmla="*/ 194 w 626"/>
                  <a:gd name="T35" fmla="*/ 330 h 693"/>
                  <a:gd name="T36" fmla="*/ 129 w 626"/>
                  <a:gd name="T37" fmla="*/ 460 h 693"/>
                  <a:gd name="T38" fmla="*/ 39 w 626"/>
                  <a:gd name="T39" fmla="*/ 443 h 693"/>
                  <a:gd name="T40" fmla="*/ 22 w 626"/>
                  <a:gd name="T41" fmla="*/ 439 h 693"/>
                  <a:gd name="T42" fmla="*/ 17 w 626"/>
                  <a:gd name="T43" fmla="*/ 453 h 693"/>
                  <a:gd name="T44" fmla="*/ 229 w 626"/>
                  <a:gd name="T45" fmla="*/ 677 h 693"/>
                  <a:gd name="T46" fmla="*/ 242 w 626"/>
                  <a:gd name="T47" fmla="*/ 672 h 693"/>
                  <a:gd name="T48" fmla="*/ 235 w 626"/>
                  <a:gd name="T49" fmla="*/ 644 h 693"/>
                  <a:gd name="T50" fmla="*/ 222 w 626"/>
                  <a:gd name="T51" fmla="*/ 558 h 693"/>
                  <a:gd name="T52" fmla="*/ 347 w 626"/>
                  <a:gd name="T53" fmla="*/ 491 h 693"/>
                  <a:gd name="T54" fmla="*/ 420 w 626"/>
                  <a:gd name="T55" fmla="*/ 595 h 693"/>
                  <a:gd name="T56" fmla="*/ 399 w 626"/>
                  <a:gd name="T57" fmla="*/ 657 h 693"/>
                  <a:gd name="T58" fmla="*/ 400 w 626"/>
                  <a:gd name="T59" fmla="*/ 674 h 693"/>
                  <a:gd name="T60" fmla="*/ 412 w 626"/>
                  <a:gd name="T61" fmla="*/ 677 h 693"/>
                  <a:gd name="T62" fmla="*/ 414 w 626"/>
                  <a:gd name="T63" fmla="*/ 693 h 693"/>
                  <a:gd name="T64" fmla="*/ 396 w 626"/>
                  <a:gd name="T65" fmla="*/ 690 h 693"/>
                  <a:gd name="T66" fmla="*/ 381 w 626"/>
                  <a:gd name="T67" fmla="*/ 672 h 693"/>
                  <a:gd name="T68" fmla="*/ 394 w 626"/>
                  <a:gd name="T69" fmla="*/ 627 h 693"/>
                  <a:gd name="T70" fmla="*/ 402 w 626"/>
                  <a:gd name="T71" fmla="*/ 563 h 693"/>
                  <a:gd name="T72" fmla="*/ 297 w 626"/>
                  <a:gd name="T73" fmla="*/ 507 h 693"/>
                  <a:gd name="T74" fmla="*/ 235 w 626"/>
                  <a:gd name="T75" fmla="*/ 589 h 693"/>
                  <a:gd name="T76" fmla="*/ 256 w 626"/>
                  <a:gd name="T77" fmla="*/ 651 h 693"/>
                  <a:gd name="T78" fmla="*/ 252 w 626"/>
                  <a:gd name="T79" fmla="*/ 684 h 693"/>
                  <a:gd name="T80" fmla="*/ 230 w 626"/>
                  <a:gd name="T81" fmla="*/ 693 h 693"/>
                  <a:gd name="T82" fmla="*/ 1 w 626"/>
                  <a:gd name="T83" fmla="*/ 453 h 693"/>
                  <a:gd name="T84" fmla="*/ 10 w 626"/>
                  <a:gd name="T85" fmla="*/ 427 h 693"/>
                  <a:gd name="T86" fmla="*/ 46 w 626"/>
                  <a:gd name="T87" fmla="*/ 428 h 693"/>
                  <a:gd name="T88" fmla="*/ 99 w 626"/>
                  <a:gd name="T89" fmla="*/ 447 h 693"/>
                  <a:gd name="T90" fmla="*/ 178 w 626"/>
                  <a:gd name="T91" fmla="*/ 383 h 693"/>
                  <a:gd name="T92" fmla="*/ 124 w 626"/>
                  <a:gd name="T93" fmla="*/ 271 h 693"/>
                  <a:gd name="T94" fmla="*/ 67 w 626"/>
                  <a:gd name="T95" fmla="*/ 279 h 693"/>
                  <a:gd name="T96" fmla="*/ 31 w 626"/>
                  <a:gd name="T97" fmla="*/ 294 h 693"/>
                  <a:gd name="T98" fmla="*/ 5 w 626"/>
                  <a:gd name="T99" fmla="*/ 282 h 693"/>
                  <a:gd name="T100" fmla="*/ 1 w 626"/>
                  <a:gd name="T101" fmla="*/ 51 h 693"/>
                  <a:gd name="T102" fmla="*/ 238 w 626"/>
                  <a:gd name="T103" fmla="*/ 3 h 693"/>
                  <a:gd name="T104" fmla="*/ 259 w 626"/>
                  <a:gd name="T105" fmla="*/ 26 h 693"/>
                  <a:gd name="T106" fmla="*/ 251 w 626"/>
                  <a:gd name="T107" fmla="*/ 61 h 693"/>
                  <a:gd name="T108" fmla="*/ 235 w 626"/>
                  <a:gd name="T109" fmla="*/ 114 h 693"/>
                  <a:gd name="T110" fmla="*/ 321 w 626"/>
                  <a:gd name="T111" fmla="*/ 195 h 693"/>
                  <a:gd name="T112" fmla="*/ 406 w 626"/>
                  <a:gd name="T113" fmla="*/ 114 h 693"/>
                  <a:gd name="T114" fmla="*/ 386 w 626"/>
                  <a:gd name="T115" fmla="*/ 53 h 693"/>
                  <a:gd name="T116" fmla="*/ 385 w 626"/>
                  <a:gd name="T117" fmla="*/ 17 h 693"/>
                  <a:gd name="T118" fmla="*/ 408 w 626"/>
                  <a:gd name="T119" fmla="*/ 0 h 693"/>
                  <a:gd name="T120" fmla="*/ 419 w 626"/>
                  <a:gd name="T121" fmla="*/ 0 h 693"/>
                  <a:gd name="T122" fmla="*/ 568 w 626"/>
                  <a:gd name="T123" fmla="*/ 0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26" h="693">
                    <a:moveTo>
                      <a:pt x="385" y="651"/>
                    </a:moveTo>
                    <a:lnTo>
                      <a:pt x="385" y="651"/>
                    </a:lnTo>
                    <a:lnTo>
                      <a:pt x="385" y="651"/>
                    </a:lnTo>
                    <a:lnTo>
                      <a:pt x="385" y="651"/>
                    </a:lnTo>
                    <a:close/>
                    <a:moveTo>
                      <a:pt x="14" y="424"/>
                    </a:moveTo>
                    <a:lnTo>
                      <a:pt x="14" y="424"/>
                    </a:lnTo>
                    <a:lnTo>
                      <a:pt x="14" y="424"/>
                    </a:lnTo>
                    <a:lnTo>
                      <a:pt x="14" y="424"/>
                    </a:lnTo>
                    <a:close/>
                    <a:moveTo>
                      <a:pt x="385" y="47"/>
                    </a:moveTo>
                    <a:lnTo>
                      <a:pt x="385" y="47"/>
                    </a:lnTo>
                    <a:lnTo>
                      <a:pt x="385" y="47"/>
                    </a:lnTo>
                    <a:lnTo>
                      <a:pt x="385" y="47"/>
                    </a:lnTo>
                    <a:close/>
                    <a:moveTo>
                      <a:pt x="568" y="0"/>
                    </a:moveTo>
                    <a:lnTo>
                      <a:pt x="595" y="0"/>
                    </a:lnTo>
                    <a:lnTo>
                      <a:pt x="622" y="0"/>
                    </a:lnTo>
                    <a:lnTo>
                      <a:pt x="626" y="0"/>
                    </a:lnTo>
                    <a:lnTo>
                      <a:pt x="626" y="17"/>
                    </a:lnTo>
                    <a:lnTo>
                      <a:pt x="622" y="17"/>
                    </a:lnTo>
                    <a:lnTo>
                      <a:pt x="595" y="17"/>
                    </a:lnTo>
                    <a:lnTo>
                      <a:pt x="568" y="17"/>
                    </a:lnTo>
                    <a:lnTo>
                      <a:pt x="535" y="17"/>
                    </a:lnTo>
                    <a:lnTo>
                      <a:pt x="504" y="17"/>
                    </a:lnTo>
                    <a:lnTo>
                      <a:pt x="474" y="17"/>
                    </a:lnTo>
                    <a:lnTo>
                      <a:pt x="448" y="17"/>
                    </a:lnTo>
                    <a:lnTo>
                      <a:pt x="428" y="17"/>
                    </a:lnTo>
                    <a:lnTo>
                      <a:pt x="423" y="17"/>
                    </a:lnTo>
                    <a:lnTo>
                      <a:pt x="417" y="17"/>
                    </a:lnTo>
                    <a:lnTo>
                      <a:pt x="415" y="17"/>
                    </a:lnTo>
                    <a:lnTo>
                      <a:pt x="415" y="17"/>
                    </a:lnTo>
                    <a:lnTo>
                      <a:pt x="415" y="17"/>
                    </a:lnTo>
                    <a:lnTo>
                      <a:pt x="411" y="17"/>
                    </a:lnTo>
                    <a:lnTo>
                      <a:pt x="410" y="17"/>
                    </a:lnTo>
                    <a:lnTo>
                      <a:pt x="410" y="17"/>
                    </a:lnTo>
                    <a:lnTo>
                      <a:pt x="408" y="17"/>
                    </a:lnTo>
                    <a:lnTo>
                      <a:pt x="407" y="19"/>
                    </a:lnTo>
                    <a:lnTo>
                      <a:pt x="404" y="20"/>
                    </a:lnTo>
                    <a:lnTo>
                      <a:pt x="400" y="23"/>
                    </a:lnTo>
                    <a:lnTo>
                      <a:pt x="398" y="26"/>
                    </a:lnTo>
                    <a:lnTo>
                      <a:pt x="396" y="29"/>
                    </a:lnTo>
                    <a:lnTo>
                      <a:pt x="396" y="32"/>
                    </a:lnTo>
                    <a:lnTo>
                      <a:pt x="398" y="36"/>
                    </a:lnTo>
                    <a:lnTo>
                      <a:pt x="399" y="41"/>
                    </a:lnTo>
                    <a:lnTo>
                      <a:pt x="399" y="41"/>
                    </a:lnTo>
                    <a:lnTo>
                      <a:pt x="399" y="41"/>
                    </a:lnTo>
                    <a:lnTo>
                      <a:pt x="402" y="45"/>
                    </a:lnTo>
                    <a:lnTo>
                      <a:pt x="404" y="54"/>
                    </a:lnTo>
                    <a:lnTo>
                      <a:pt x="410" y="66"/>
                    </a:lnTo>
                    <a:lnTo>
                      <a:pt x="414" y="79"/>
                    </a:lnTo>
                    <a:lnTo>
                      <a:pt x="417" y="92"/>
                    </a:lnTo>
                    <a:lnTo>
                      <a:pt x="420" y="104"/>
                    </a:lnTo>
                    <a:lnTo>
                      <a:pt x="421" y="114"/>
                    </a:lnTo>
                    <a:lnTo>
                      <a:pt x="417" y="140"/>
                    </a:lnTo>
                    <a:lnTo>
                      <a:pt x="407" y="164"/>
                    </a:lnTo>
                    <a:lnTo>
                      <a:pt x="391" y="184"/>
                    </a:lnTo>
                    <a:lnTo>
                      <a:pt x="372" y="198"/>
                    </a:lnTo>
                    <a:lnTo>
                      <a:pt x="347" y="208"/>
                    </a:lnTo>
                    <a:lnTo>
                      <a:pt x="321" y="211"/>
                    </a:lnTo>
                    <a:lnTo>
                      <a:pt x="293" y="208"/>
                    </a:lnTo>
                    <a:lnTo>
                      <a:pt x="270" y="198"/>
                    </a:lnTo>
                    <a:lnTo>
                      <a:pt x="249" y="184"/>
                    </a:lnTo>
                    <a:lnTo>
                      <a:pt x="233" y="164"/>
                    </a:lnTo>
                    <a:lnTo>
                      <a:pt x="222" y="140"/>
                    </a:lnTo>
                    <a:lnTo>
                      <a:pt x="220" y="114"/>
                    </a:lnTo>
                    <a:lnTo>
                      <a:pt x="220" y="104"/>
                    </a:lnTo>
                    <a:lnTo>
                      <a:pt x="222" y="92"/>
                    </a:lnTo>
                    <a:lnTo>
                      <a:pt x="230" y="70"/>
                    </a:lnTo>
                    <a:lnTo>
                      <a:pt x="234" y="57"/>
                    </a:lnTo>
                    <a:lnTo>
                      <a:pt x="239" y="46"/>
                    </a:lnTo>
                    <a:lnTo>
                      <a:pt x="242" y="41"/>
                    </a:lnTo>
                    <a:lnTo>
                      <a:pt x="242" y="41"/>
                    </a:lnTo>
                    <a:lnTo>
                      <a:pt x="243" y="36"/>
                    </a:lnTo>
                    <a:lnTo>
                      <a:pt x="243" y="32"/>
                    </a:lnTo>
                    <a:lnTo>
                      <a:pt x="243" y="28"/>
                    </a:lnTo>
                    <a:lnTo>
                      <a:pt x="241" y="24"/>
                    </a:lnTo>
                    <a:lnTo>
                      <a:pt x="237" y="20"/>
                    </a:lnTo>
                    <a:lnTo>
                      <a:pt x="233" y="17"/>
                    </a:lnTo>
                    <a:lnTo>
                      <a:pt x="230" y="17"/>
                    </a:lnTo>
                    <a:lnTo>
                      <a:pt x="230" y="17"/>
                    </a:lnTo>
                    <a:lnTo>
                      <a:pt x="226" y="17"/>
                    </a:lnTo>
                    <a:lnTo>
                      <a:pt x="17" y="17"/>
                    </a:lnTo>
                    <a:lnTo>
                      <a:pt x="17" y="67"/>
                    </a:lnTo>
                    <a:lnTo>
                      <a:pt x="17" y="67"/>
                    </a:lnTo>
                    <a:lnTo>
                      <a:pt x="17" y="259"/>
                    </a:lnTo>
                    <a:lnTo>
                      <a:pt x="17" y="263"/>
                    </a:lnTo>
                    <a:lnTo>
                      <a:pt x="17" y="266"/>
                    </a:lnTo>
                    <a:lnTo>
                      <a:pt x="18" y="270"/>
                    </a:lnTo>
                    <a:lnTo>
                      <a:pt x="19" y="274"/>
                    </a:lnTo>
                    <a:lnTo>
                      <a:pt x="21" y="277"/>
                    </a:lnTo>
                    <a:lnTo>
                      <a:pt x="22" y="278"/>
                    </a:lnTo>
                    <a:lnTo>
                      <a:pt x="23" y="278"/>
                    </a:lnTo>
                    <a:lnTo>
                      <a:pt x="26" y="278"/>
                    </a:lnTo>
                    <a:lnTo>
                      <a:pt x="27" y="278"/>
                    </a:lnTo>
                    <a:lnTo>
                      <a:pt x="31" y="278"/>
                    </a:lnTo>
                    <a:lnTo>
                      <a:pt x="34" y="277"/>
                    </a:lnTo>
                    <a:lnTo>
                      <a:pt x="34" y="277"/>
                    </a:lnTo>
                    <a:lnTo>
                      <a:pt x="34" y="277"/>
                    </a:lnTo>
                    <a:lnTo>
                      <a:pt x="38" y="274"/>
                    </a:lnTo>
                    <a:lnTo>
                      <a:pt x="46" y="270"/>
                    </a:lnTo>
                    <a:lnTo>
                      <a:pt x="57" y="265"/>
                    </a:lnTo>
                    <a:lnTo>
                      <a:pt x="69" y="261"/>
                    </a:lnTo>
                    <a:lnTo>
                      <a:pt x="84" y="256"/>
                    </a:lnTo>
                    <a:lnTo>
                      <a:pt x="94" y="253"/>
                    </a:lnTo>
                    <a:lnTo>
                      <a:pt x="105" y="253"/>
                    </a:lnTo>
                    <a:lnTo>
                      <a:pt x="129" y="257"/>
                    </a:lnTo>
                    <a:lnTo>
                      <a:pt x="152" y="267"/>
                    </a:lnTo>
                    <a:lnTo>
                      <a:pt x="170" y="284"/>
                    </a:lnTo>
                    <a:lnTo>
                      <a:pt x="184" y="305"/>
                    </a:lnTo>
                    <a:lnTo>
                      <a:pt x="194" y="330"/>
                    </a:lnTo>
                    <a:lnTo>
                      <a:pt x="198" y="358"/>
                    </a:lnTo>
                    <a:lnTo>
                      <a:pt x="194" y="386"/>
                    </a:lnTo>
                    <a:lnTo>
                      <a:pt x="184" y="411"/>
                    </a:lnTo>
                    <a:lnTo>
                      <a:pt x="170" y="432"/>
                    </a:lnTo>
                    <a:lnTo>
                      <a:pt x="152" y="449"/>
                    </a:lnTo>
                    <a:lnTo>
                      <a:pt x="129" y="460"/>
                    </a:lnTo>
                    <a:lnTo>
                      <a:pt x="105" y="464"/>
                    </a:lnTo>
                    <a:lnTo>
                      <a:pt x="94" y="462"/>
                    </a:lnTo>
                    <a:lnTo>
                      <a:pt x="84" y="460"/>
                    </a:lnTo>
                    <a:lnTo>
                      <a:pt x="61" y="453"/>
                    </a:lnTo>
                    <a:lnTo>
                      <a:pt x="48" y="447"/>
                    </a:lnTo>
                    <a:lnTo>
                      <a:pt x="39" y="443"/>
                    </a:lnTo>
                    <a:lnTo>
                      <a:pt x="34" y="440"/>
                    </a:lnTo>
                    <a:lnTo>
                      <a:pt x="29" y="439"/>
                    </a:lnTo>
                    <a:lnTo>
                      <a:pt x="26" y="438"/>
                    </a:lnTo>
                    <a:lnTo>
                      <a:pt x="23" y="438"/>
                    </a:lnTo>
                    <a:lnTo>
                      <a:pt x="22" y="439"/>
                    </a:lnTo>
                    <a:lnTo>
                      <a:pt x="22" y="439"/>
                    </a:lnTo>
                    <a:lnTo>
                      <a:pt x="21" y="440"/>
                    </a:lnTo>
                    <a:lnTo>
                      <a:pt x="19" y="443"/>
                    </a:lnTo>
                    <a:lnTo>
                      <a:pt x="18" y="447"/>
                    </a:lnTo>
                    <a:lnTo>
                      <a:pt x="17" y="452"/>
                    </a:lnTo>
                    <a:lnTo>
                      <a:pt x="17" y="452"/>
                    </a:lnTo>
                    <a:lnTo>
                      <a:pt x="17" y="453"/>
                    </a:lnTo>
                    <a:lnTo>
                      <a:pt x="17" y="453"/>
                    </a:lnTo>
                    <a:lnTo>
                      <a:pt x="17" y="457"/>
                    </a:lnTo>
                    <a:lnTo>
                      <a:pt x="17" y="677"/>
                    </a:lnTo>
                    <a:lnTo>
                      <a:pt x="225" y="677"/>
                    </a:lnTo>
                    <a:lnTo>
                      <a:pt x="229" y="677"/>
                    </a:lnTo>
                    <a:lnTo>
                      <a:pt x="229" y="677"/>
                    </a:lnTo>
                    <a:lnTo>
                      <a:pt x="229" y="677"/>
                    </a:lnTo>
                    <a:lnTo>
                      <a:pt x="230" y="677"/>
                    </a:lnTo>
                    <a:lnTo>
                      <a:pt x="233" y="676"/>
                    </a:lnTo>
                    <a:lnTo>
                      <a:pt x="237" y="676"/>
                    </a:lnTo>
                    <a:lnTo>
                      <a:pt x="239" y="673"/>
                    </a:lnTo>
                    <a:lnTo>
                      <a:pt x="242" y="672"/>
                    </a:lnTo>
                    <a:lnTo>
                      <a:pt x="243" y="669"/>
                    </a:lnTo>
                    <a:lnTo>
                      <a:pt x="243" y="667"/>
                    </a:lnTo>
                    <a:lnTo>
                      <a:pt x="243" y="663"/>
                    </a:lnTo>
                    <a:lnTo>
                      <a:pt x="241" y="657"/>
                    </a:lnTo>
                    <a:lnTo>
                      <a:pt x="239" y="654"/>
                    </a:lnTo>
                    <a:lnTo>
                      <a:pt x="235" y="644"/>
                    </a:lnTo>
                    <a:lnTo>
                      <a:pt x="232" y="634"/>
                    </a:lnTo>
                    <a:lnTo>
                      <a:pt x="226" y="621"/>
                    </a:lnTo>
                    <a:lnTo>
                      <a:pt x="222" y="606"/>
                    </a:lnTo>
                    <a:lnTo>
                      <a:pt x="220" y="595"/>
                    </a:lnTo>
                    <a:lnTo>
                      <a:pt x="218" y="584"/>
                    </a:lnTo>
                    <a:lnTo>
                      <a:pt x="222" y="558"/>
                    </a:lnTo>
                    <a:lnTo>
                      <a:pt x="233" y="534"/>
                    </a:lnTo>
                    <a:lnTo>
                      <a:pt x="249" y="516"/>
                    </a:lnTo>
                    <a:lnTo>
                      <a:pt x="270" y="500"/>
                    </a:lnTo>
                    <a:lnTo>
                      <a:pt x="293" y="491"/>
                    </a:lnTo>
                    <a:lnTo>
                      <a:pt x="321" y="487"/>
                    </a:lnTo>
                    <a:lnTo>
                      <a:pt x="347" y="491"/>
                    </a:lnTo>
                    <a:lnTo>
                      <a:pt x="370" y="500"/>
                    </a:lnTo>
                    <a:lnTo>
                      <a:pt x="391" y="516"/>
                    </a:lnTo>
                    <a:lnTo>
                      <a:pt x="407" y="534"/>
                    </a:lnTo>
                    <a:lnTo>
                      <a:pt x="417" y="558"/>
                    </a:lnTo>
                    <a:lnTo>
                      <a:pt x="421" y="584"/>
                    </a:lnTo>
                    <a:lnTo>
                      <a:pt x="420" y="595"/>
                    </a:lnTo>
                    <a:lnTo>
                      <a:pt x="417" y="606"/>
                    </a:lnTo>
                    <a:lnTo>
                      <a:pt x="411" y="629"/>
                    </a:lnTo>
                    <a:lnTo>
                      <a:pt x="406" y="643"/>
                    </a:lnTo>
                    <a:lnTo>
                      <a:pt x="402" y="652"/>
                    </a:lnTo>
                    <a:lnTo>
                      <a:pt x="399" y="657"/>
                    </a:lnTo>
                    <a:lnTo>
                      <a:pt x="399" y="657"/>
                    </a:lnTo>
                    <a:lnTo>
                      <a:pt x="396" y="663"/>
                    </a:lnTo>
                    <a:lnTo>
                      <a:pt x="396" y="667"/>
                    </a:lnTo>
                    <a:lnTo>
                      <a:pt x="396" y="669"/>
                    </a:lnTo>
                    <a:lnTo>
                      <a:pt x="398" y="671"/>
                    </a:lnTo>
                    <a:lnTo>
                      <a:pt x="399" y="673"/>
                    </a:lnTo>
                    <a:lnTo>
                      <a:pt x="400" y="674"/>
                    </a:lnTo>
                    <a:lnTo>
                      <a:pt x="404" y="676"/>
                    </a:lnTo>
                    <a:lnTo>
                      <a:pt x="407" y="676"/>
                    </a:lnTo>
                    <a:lnTo>
                      <a:pt x="411" y="677"/>
                    </a:lnTo>
                    <a:lnTo>
                      <a:pt x="411" y="677"/>
                    </a:lnTo>
                    <a:lnTo>
                      <a:pt x="412" y="677"/>
                    </a:lnTo>
                    <a:lnTo>
                      <a:pt x="412" y="677"/>
                    </a:lnTo>
                    <a:lnTo>
                      <a:pt x="414" y="677"/>
                    </a:lnTo>
                    <a:lnTo>
                      <a:pt x="414" y="677"/>
                    </a:lnTo>
                    <a:lnTo>
                      <a:pt x="626" y="677"/>
                    </a:lnTo>
                    <a:lnTo>
                      <a:pt x="626" y="693"/>
                    </a:lnTo>
                    <a:lnTo>
                      <a:pt x="415" y="693"/>
                    </a:lnTo>
                    <a:lnTo>
                      <a:pt x="414" y="693"/>
                    </a:lnTo>
                    <a:lnTo>
                      <a:pt x="412" y="693"/>
                    </a:lnTo>
                    <a:lnTo>
                      <a:pt x="411" y="693"/>
                    </a:lnTo>
                    <a:lnTo>
                      <a:pt x="411" y="693"/>
                    </a:lnTo>
                    <a:lnTo>
                      <a:pt x="402" y="693"/>
                    </a:lnTo>
                    <a:lnTo>
                      <a:pt x="402" y="691"/>
                    </a:lnTo>
                    <a:lnTo>
                      <a:pt x="396" y="690"/>
                    </a:lnTo>
                    <a:lnTo>
                      <a:pt x="394" y="689"/>
                    </a:lnTo>
                    <a:lnTo>
                      <a:pt x="390" y="686"/>
                    </a:lnTo>
                    <a:lnTo>
                      <a:pt x="387" y="684"/>
                    </a:lnTo>
                    <a:lnTo>
                      <a:pt x="383" y="680"/>
                    </a:lnTo>
                    <a:lnTo>
                      <a:pt x="382" y="676"/>
                    </a:lnTo>
                    <a:lnTo>
                      <a:pt x="381" y="672"/>
                    </a:lnTo>
                    <a:lnTo>
                      <a:pt x="381" y="667"/>
                    </a:lnTo>
                    <a:lnTo>
                      <a:pt x="381" y="659"/>
                    </a:lnTo>
                    <a:lnTo>
                      <a:pt x="385" y="651"/>
                    </a:lnTo>
                    <a:lnTo>
                      <a:pt x="386" y="647"/>
                    </a:lnTo>
                    <a:lnTo>
                      <a:pt x="390" y="639"/>
                    </a:lnTo>
                    <a:lnTo>
                      <a:pt x="394" y="627"/>
                    </a:lnTo>
                    <a:lnTo>
                      <a:pt x="398" y="616"/>
                    </a:lnTo>
                    <a:lnTo>
                      <a:pt x="402" y="602"/>
                    </a:lnTo>
                    <a:lnTo>
                      <a:pt x="404" y="596"/>
                    </a:lnTo>
                    <a:lnTo>
                      <a:pt x="404" y="589"/>
                    </a:lnTo>
                    <a:lnTo>
                      <a:pt x="406" y="584"/>
                    </a:lnTo>
                    <a:lnTo>
                      <a:pt x="402" y="563"/>
                    </a:lnTo>
                    <a:lnTo>
                      <a:pt x="394" y="544"/>
                    </a:lnTo>
                    <a:lnTo>
                      <a:pt x="381" y="527"/>
                    </a:lnTo>
                    <a:lnTo>
                      <a:pt x="362" y="515"/>
                    </a:lnTo>
                    <a:lnTo>
                      <a:pt x="343" y="507"/>
                    </a:lnTo>
                    <a:lnTo>
                      <a:pt x="321" y="503"/>
                    </a:lnTo>
                    <a:lnTo>
                      <a:pt x="297" y="507"/>
                    </a:lnTo>
                    <a:lnTo>
                      <a:pt x="277" y="515"/>
                    </a:lnTo>
                    <a:lnTo>
                      <a:pt x="260" y="527"/>
                    </a:lnTo>
                    <a:lnTo>
                      <a:pt x="247" y="544"/>
                    </a:lnTo>
                    <a:lnTo>
                      <a:pt x="238" y="563"/>
                    </a:lnTo>
                    <a:lnTo>
                      <a:pt x="235" y="584"/>
                    </a:lnTo>
                    <a:lnTo>
                      <a:pt x="235" y="589"/>
                    </a:lnTo>
                    <a:lnTo>
                      <a:pt x="237" y="596"/>
                    </a:lnTo>
                    <a:lnTo>
                      <a:pt x="238" y="602"/>
                    </a:lnTo>
                    <a:lnTo>
                      <a:pt x="245" y="623"/>
                    </a:lnTo>
                    <a:lnTo>
                      <a:pt x="250" y="637"/>
                    </a:lnTo>
                    <a:lnTo>
                      <a:pt x="254" y="646"/>
                    </a:lnTo>
                    <a:lnTo>
                      <a:pt x="256" y="651"/>
                    </a:lnTo>
                    <a:lnTo>
                      <a:pt x="259" y="659"/>
                    </a:lnTo>
                    <a:lnTo>
                      <a:pt x="260" y="667"/>
                    </a:lnTo>
                    <a:lnTo>
                      <a:pt x="259" y="672"/>
                    </a:lnTo>
                    <a:lnTo>
                      <a:pt x="258" y="677"/>
                    </a:lnTo>
                    <a:lnTo>
                      <a:pt x="255" y="681"/>
                    </a:lnTo>
                    <a:lnTo>
                      <a:pt x="252" y="684"/>
                    </a:lnTo>
                    <a:lnTo>
                      <a:pt x="250" y="686"/>
                    </a:lnTo>
                    <a:lnTo>
                      <a:pt x="246" y="689"/>
                    </a:lnTo>
                    <a:lnTo>
                      <a:pt x="239" y="691"/>
                    </a:lnTo>
                    <a:lnTo>
                      <a:pt x="234" y="693"/>
                    </a:lnTo>
                    <a:lnTo>
                      <a:pt x="230" y="693"/>
                    </a:lnTo>
                    <a:lnTo>
                      <a:pt x="230" y="693"/>
                    </a:lnTo>
                    <a:lnTo>
                      <a:pt x="230" y="693"/>
                    </a:lnTo>
                    <a:lnTo>
                      <a:pt x="229" y="693"/>
                    </a:lnTo>
                    <a:lnTo>
                      <a:pt x="225" y="693"/>
                    </a:lnTo>
                    <a:lnTo>
                      <a:pt x="1" y="693"/>
                    </a:lnTo>
                    <a:lnTo>
                      <a:pt x="1" y="458"/>
                    </a:lnTo>
                    <a:lnTo>
                      <a:pt x="1" y="453"/>
                    </a:lnTo>
                    <a:lnTo>
                      <a:pt x="0" y="451"/>
                    </a:lnTo>
                    <a:lnTo>
                      <a:pt x="0" y="451"/>
                    </a:lnTo>
                    <a:lnTo>
                      <a:pt x="2" y="443"/>
                    </a:lnTo>
                    <a:lnTo>
                      <a:pt x="5" y="435"/>
                    </a:lnTo>
                    <a:lnTo>
                      <a:pt x="6" y="431"/>
                    </a:lnTo>
                    <a:lnTo>
                      <a:pt x="10" y="427"/>
                    </a:lnTo>
                    <a:lnTo>
                      <a:pt x="14" y="424"/>
                    </a:lnTo>
                    <a:lnTo>
                      <a:pt x="19" y="422"/>
                    </a:lnTo>
                    <a:lnTo>
                      <a:pt x="26" y="422"/>
                    </a:lnTo>
                    <a:lnTo>
                      <a:pt x="34" y="423"/>
                    </a:lnTo>
                    <a:lnTo>
                      <a:pt x="40" y="426"/>
                    </a:lnTo>
                    <a:lnTo>
                      <a:pt x="46" y="428"/>
                    </a:lnTo>
                    <a:lnTo>
                      <a:pt x="52" y="431"/>
                    </a:lnTo>
                    <a:lnTo>
                      <a:pt x="63" y="436"/>
                    </a:lnTo>
                    <a:lnTo>
                      <a:pt x="74" y="440"/>
                    </a:lnTo>
                    <a:lnTo>
                      <a:pt x="88" y="444"/>
                    </a:lnTo>
                    <a:lnTo>
                      <a:pt x="94" y="447"/>
                    </a:lnTo>
                    <a:lnTo>
                      <a:pt x="99" y="447"/>
                    </a:lnTo>
                    <a:lnTo>
                      <a:pt x="105" y="448"/>
                    </a:lnTo>
                    <a:lnTo>
                      <a:pt x="124" y="444"/>
                    </a:lnTo>
                    <a:lnTo>
                      <a:pt x="143" y="435"/>
                    </a:lnTo>
                    <a:lnTo>
                      <a:pt x="158" y="422"/>
                    </a:lnTo>
                    <a:lnTo>
                      <a:pt x="170" y="403"/>
                    </a:lnTo>
                    <a:lnTo>
                      <a:pt x="178" y="383"/>
                    </a:lnTo>
                    <a:lnTo>
                      <a:pt x="180" y="358"/>
                    </a:lnTo>
                    <a:lnTo>
                      <a:pt x="178" y="334"/>
                    </a:lnTo>
                    <a:lnTo>
                      <a:pt x="170" y="313"/>
                    </a:lnTo>
                    <a:lnTo>
                      <a:pt x="158" y="295"/>
                    </a:lnTo>
                    <a:lnTo>
                      <a:pt x="143" y="280"/>
                    </a:lnTo>
                    <a:lnTo>
                      <a:pt x="124" y="271"/>
                    </a:lnTo>
                    <a:lnTo>
                      <a:pt x="105" y="269"/>
                    </a:lnTo>
                    <a:lnTo>
                      <a:pt x="99" y="269"/>
                    </a:lnTo>
                    <a:lnTo>
                      <a:pt x="94" y="270"/>
                    </a:lnTo>
                    <a:lnTo>
                      <a:pt x="88" y="271"/>
                    </a:lnTo>
                    <a:lnTo>
                      <a:pt x="77" y="275"/>
                    </a:lnTo>
                    <a:lnTo>
                      <a:pt x="67" y="279"/>
                    </a:lnTo>
                    <a:lnTo>
                      <a:pt x="55" y="283"/>
                    </a:lnTo>
                    <a:lnTo>
                      <a:pt x="46" y="288"/>
                    </a:lnTo>
                    <a:lnTo>
                      <a:pt x="40" y="291"/>
                    </a:lnTo>
                    <a:lnTo>
                      <a:pt x="40" y="291"/>
                    </a:lnTo>
                    <a:lnTo>
                      <a:pt x="36" y="292"/>
                    </a:lnTo>
                    <a:lnTo>
                      <a:pt x="31" y="294"/>
                    </a:lnTo>
                    <a:lnTo>
                      <a:pt x="26" y="295"/>
                    </a:lnTo>
                    <a:lnTo>
                      <a:pt x="19" y="294"/>
                    </a:lnTo>
                    <a:lnTo>
                      <a:pt x="14" y="292"/>
                    </a:lnTo>
                    <a:lnTo>
                      <a:pt x="10" y="288"/>
                    </a:lnTo>
                    <a:lnTo>
                      <a:pt x="8" y="286"/>
                    </a:lnTo>
                    <a:lnTo>
                      <a:pt x="5" y="282"/>
                    </a:lnTo>
                    <a:lnTo>
                      <a:pt x="2" y="275"/>
                    </a:lnTo>
                    <a:lnTo>
                      <a:pt x="1" y="267"/>
                    </a:lnTo>
                    <a:lnTo>
                      <a:pt x="0" y="258"/>
                    </a:lnTo>
                    <a:lnTo>
                      <a:pt x="1" y="258"/>
                    </a:lnTo>
                    <a:lnTo>
                      <a:pt x="1" y="51"/>
                    </a:lnTo>
                    <a:lnTo>
                      <a:pt x="1" y="51"/>
                    </a:lnTo>
                    <a:lnTo>
                      <a:pt x="1" y="0"/>
                    </a:lnTo>
                    <a:lnTo>
                      <a:pt x="225" y="0"/>
                    </a:lnTo>
                    <a:lnTo>
                      <a:pt x="230" y="0"/>
                    </a:lnTo>
                    <a:lnTo>
                      <a:pt x="232" y="0"/>
                    </a:lnTo>
                    <a:lnTo>
                      <a:pt x="234" y="2"/>
                    </a:lnTo>
                    <a:lnTo>
                      <a:pt x="238" y="3"/>
                    </a:lnTo>
                    <a:lnTo>
                      <a:pt x="245" y="6"/>
                    </a:lnTo>
                    <a:lnTo>
                      <a:pt x="249" y="9"/>
                    </a:lnTo>
                    <a:lnTo>
                      <a:pt x="252" y="13"/>
                    </a:lnTo>
                    <a:lnTo>
                      <a:pt x="256" y="19"/>
                    </a:lnTo>
                    <a:lnTo>
                      <a:pt x="259" y="23"/>
                    </a:lnTo>
                    <a:lnTo>
                      <a:pt x="259" y="26"/>
                    </a:lnTo>
                    <a:lnTo>
                      <a:pt x="260" y="32"/>
                    </a:lnTo>
                    <a:lnTo>
                      <a:pt x="259" y="40"/>
                    </a:lnTo>
                    <a:lnTo>
                      <a:pt x="256" y="47"/>
                    </a:lnTo>
                    <a:lnTo>
                      <a:pt x="256" y="47"/>
                    </a:lnTo>
                    <a:lnTo>
                      <a:pt x="254" y="51"/>
                    </a:lnTo>
                    <a:lnTo>
                      <a:pt x="251" y="61"/>
                    </a:lnTo>
                    <a:lnTo>
                      <a:pt x="246" y="71"/>
                    </a:lnTo>
                    <a:lnTo>
                      <a:pt x="242" y="83"/>
                    </a:lnTo>
                    <a:lnTo>
                      <a:pt x="238" y="96"/>
                    </a:lnTo>
                    <a:lnTo>
                      <a:pt x="237" y="102"/>
                    </a:lnTo>
                    <a:lnTo>
                      <a:pt x="235" y="109"/>
                    </a:lnTo>
                    <a:lnTo>
                      <a:pt x="235" y="114"/>
                    </a:lnTo>
                    <a:lnTo>
                      <a:pt x="238" y="136"/>
                    </a:lnTo>
                    <a:lnTo>
                      <a:pt x="247" y="155"/>
                    </a:lnTo>
                    <a:lnTo>
                      <a:pt x="260" y="172"/>
                    </a:lnTo>
                    <a:lnTo>
                      <a:pt x="277" y="184"/>
                    </a:lnTo>
                    <a:lnTo>
                      <a:pt x="297" y="193"/>
                    </a:lnTo>
                    <a:lnTo>
                      <a:pt x="321" y="195"/>
                    </a:lnTo>
                    <a:lnTo>
                      <a:pt x="343" y="193"/>
                    </a:lnTo>
                    <a:lnTo>
                      <a:pt x="364" y="184"/>
                    </a:lnTo>
                    <a:lnTo>
                      <a:pt x="381" y="172"/>
                    </a:lnTo>
                    <a:lnTo>
                      <a:pt x="394" y="155"/>
                    </a:lnTo>
                    <a:lnTo>
                      <a:pt x="402" y="136"/>
                    </a:lnTo>
                    <a:lnTo>
                      <a:pt x="406" y="114"/>
                    </a:lnTo>
                    <a:lnTo>
                      <a:pt x="404" y="109"/>
                    </a:lnTo>
                    <a:lnTo>
                      <a:pt x="404" y="102"/>
                    </a:lnTo>
                    <a:lnTo>
                      <a:pt x="402" y="96"/>
                    </a:lnTo>
                    <a:lnTo>
                      <a:pt x="395" y="75"/>
                    </a:lnTo>
                    <a:lnTo>
                      <a:pt x="391" y="62"/>
                    </a:lnTo>
                    <a:lnTo>
                      <a:pt x="386" y="53"/>
                    </a:lnTo>
                    <a:lnTo>
                      <a:pt x="385" y="47"/>
                    </a:lnTo>
                    <a:lnTo>
                      <a:pt x="382" y="40"/>
                    </a:lnTo>
                    <a:lnTo>
                      <a:pt x="381" y="32"/>
                    </a:lnTo>
                    <a:lnTo>
                      <a:pt x="381" y="26"/>
                    </a:lnTo>
                    <a:lnTo>
                      <a:pt x="382" y="21"/>
                    </a:lnTo>
                    <a:lnTo>
                      <a:pt x="385" y="17"/>
                    </a:lnTo>
                    <a:lnTo>
                      <a:pt x="387" y="13"/>
                    </a:lnTo>
                    <a:lnTo>
                      <a:pt x="391" y="9"/>
                    </a:lnTo>
                    <a:lnTo>
                      <a:pt x="395" y="6"/>
                    </a:lnTo>
                    <a:lnTo>
                      <a:pt x="400" y="3"/>
                    </a:lnTo>
                    <a:lnTo>
                      <a:pt x="404" y="2"/>
                    </a:lnTo>
                    <a:lnTo>
                      <a:pt x="408" y="0"/>
                    </a:lnTo>
                    <a:lnTo>
                      <a:pt x="408" y="0"/>
                    </a:lnTo>
                    <a:lnTo>
                      <a:pt x="410" y="0"/>
                    </a:lnTo>
                    <a:lnTo>
                      <a:pt x="411" y="0"/>
                    </a:lnTo>
                    <a:lnTo>
                      <a:pt x="415" y="0"/>
                    </a:lnTo>
                    <a:lnTo>
                      <a:pt x="415" y="0"/>
                    </a:lnTo>
                    <a:lnTo>
                      <a:pt x="419" y="0"/>
                    </a:lnTo>
                    <a:lnTo>
                      <a:pt x="432" y="0"/>
                    </a:lnTo>
                    <a:lnTo>
                      <a:pt x="451" y="0"/>
                    </a:lnTo>
                    <a:lnTo>
                      <a:pt x="478" y="0"/>
                    </a:lnTo>
                    <a:lnTo>
                      <a:pt x="506" y="0"/>
                    </a:lnTo>
                    <a:lnTo>
                      <a:pt x="537" y="0"/>
                    </a:lnTo>
                    <a:lnTo>
                      <a:pt x="5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73339"/>
                  </a:solidFill>
                  <a:effectLst/>
                  <a:uLnTx/>
                  <a:uFillTx/>
                  <a:latin typeface="Calibri" panose="020F0502020204030204"/>
                </a:endParaRPr>
              </a:p>
            </p:txBody>
          </p:sp>
          <p:sp>
            <p:nvSpPr>
              <p:cNvPr id="160" name="Freeform 2243">
                <a:extLst>
                  <a:ext uri="{FF2B5EF4-FFF2-40B4-BE49-F238E27FC236}">
                    <a16:creationId xmlns:a16="http://schemas.microsoft.com/office/drawing/2014/main" id="{A895A705-3F05-4400-8FEB-C823313BBA1A}"/>
                  </a:ext>
                </a:extLst>
              </p:cNvPr>
              <p:cNvSpPr>
                <a:spLocks/>
              </p:cNvSpPr>
              <p:nvPr/>
            </p:nvSpPr>
            <p:spPr bwMode="auto">
              <a:xfrm>
                <a:off x="4549775" y="2717800"/>
                <a:ext cx="1003300" cy="1189038"/>
              </a:xfrm>
              <a:custGeom>
                <a:avLst/>
                <a:gdLst>
                  <a:gd name="T0" fmla="*/ 632 w 632"/>
                  <a:gd name="T1" fmla="*/ 143 h 749"/>
                  <a:gd name="T2" fmla="*/ 626 w 632"/>
                  <a:gd name="T3" fmla="*/ 163 h 749"/>
                  <a:gd name="T4" fmla="*/ 607 w 632"/>
                  <a:gd name="T5" fmla="*/ 172 h 749"/>
                  <a:gd name="T6" fmla="*/ 581 w 632"/>
                  <a:gd name="T7" fmla="*/ 163 h 749"/>
                  <a:gd name="T8" fmla="*/ 539 w 632"/>
                  <a:gd name="T9" fmla="*/ 148 h 749"/>
                  <a:gd name="T10" fmla="*/ 491 w 632"/>
                  <a:gd name="T11" fmla="*/ 159 h 749"/>
                  <a:gd name="T12" fmla="*/ 453 w 632"/>
                  <a:gd name="T13" fmla="*/ 232 h 749"/>
                  <a:gd name="T14" fmla="*/ 491 w 632"/>
                  <a:gd name="T15" fmla="*/ 305 h 749"/>
                  <a:gd name="T16" fmla="*/ 539 w 632"/>
                  <a:gd name="T17" fmla="*/ 316 h 749"/>
                  <a:gd name="T18" fmla="*/ 579 w 632"/>
                  <a:gd name="T19" fmla="*/ 303 h 749"/>
                  <a:gd name="T20" fmla="*/ 597 w 632"/>
                  <a:gd name="T21" fmla="*/ 294 h 749"/>
                  <a:gd name="T22" fmla="*/ 619 w 632"/>
                  <a:gd name="T23" fmla="*/ 295 h 749"/>
                  <a:gd name="T24" fmla="*/ 626 w 632"/>
                  <a:gd name="T25" fmla="*/ 301 h 749"/>
                  <a:gd name="T26" fmla="*/ 632 w 632"/>
                  <a:gd name="T27" fmla="*/ 318 h 749"/>
                  <a:gd name="T28" fmla="*/ 632 w 632"/>
                  <a:gd name="T29" fmla="*/ 325 h 749"/>
                  <a:gd name="T30" fmla="*/ 403 w 632"/>
                  <a:gd name="T31" fmla="*/ 568 h 749"/>
                  <a:gd name="T32" fmla="*/ 368 w 632"/>
                  <a:gd name="T33" fmla="*/ 588 h 749"/>
                  <a:gd name="T34" fmla="*/ 371 w 632"/>
                  <a:gd name="T35" fmla="*/ 619 h 749"/>
                  <a:gd name="T36" fmla="*/ 390 w 632"/>
                  <a:gd name="T37" fmla="*/ 673 h 749"/>
                  <a:gd name="T38" fmla="*/ 368 w 632"/>
                  <a:gd name="T39" fmla="*/ 729 h 749"/>
                  <a:gd name="T40" fmla="*/ 293 w 632"/>
                  <a:gd name="T41" fmla="*/ 746 h 749"/>
                  <a:gd name="T42" fmla="*/ 238 w 632"/>
                  <a:gd name="T43" fmla="*/ 698 h 749"/>
                  <a:gd name="T44" fmla="*/ 240 w 632"/>
                  <a:gd name="T45" fmla="*/ 657 h 749"/>
                  <a:gd name="T46" fmla="*/ 255 w 632"/>
                  <a:gd name="T47" fmla="*/ 619 h 749"/>
                  <a:gd name="T48" fmla="*/ 259 w 632"/>
                  <a:gd name="T49" fmla="*/ 595 h 749"/>
                  <a:gd name="T50" fmla="*/ 247 w 632"/>
                  <a:gd name="T51" fmla="*/ 576 h 749"/>
                  <a:gd name="T52" fmla="*/ 219 w 632"/>
                  <a:gd name="T53" fmla="*/ 568 h 749"/>
                  <a:gd name="T54" fmla="*/ 0 w 632"/>
                  <a:gd name="T55" fmla="*/ 551 h 749"/>
                  <a:gd name="T56" fmla="*/ 229 w 632"/>
                  <a:gd name="T57" fmla="*/ 553 h 749"/>
                  <a:gd name="T58" fmla="*/ 274 w 632"/>
                  <a:gd name="T59" fmla="*/ 584 h 749"/>
                  <a:gd name="T60" fmla="*/ 270 w 632"/>
                  <a:gd name="T61" fmla="*/ 626 h 749"/>
                  <a:gd name="T62" fmla="*/ 253 w 632"/>
                  <a:gd name="T63" fmla="*/ 673 h 749"/>
                  <a:gd name="T64" fmla="*/ 261 w 632"/>
                  <a:gd name="T65" fmla="*/ 706 h 749"/>
                  <a:gd name="T66" fmla="*/ 313 w 632"/>
                  <a:gd name="T67" fmla="*/ 732 h 749"/>
                  <a:gd name="T68" fmla="*/ 367 w 632"/>
                  <a:gd name="T69" fmla="*/ 706 h 749"/>
                  <a:gd name="T70" fmla="*/ 373 w 632"/>
                  <a:gd name="T71" fmla="*/ 673 h 749"/>
                  <a:gd name="T72" fmla="*/ 363 w 632"/>
                  <a:gd name="T73" fmla="*/ 639 h 749"/>
                  <a:gd name="T74" fmla="*/ 351 w 632"/>
                  <a:gd name="T75" fmla="*/ 588 h 749"/>
                  <a:gd name="T76" fmla="*/ 402 w 632"/>
                  <a:gd name="T77" fmla="*/ 551 h 749"/>
                  <a:gd name="T78" fmla="*/ 403 w 632"/>
                  <a:gd name="T79" fmla="*/ 551 h 749"/>
                  <a:gd name="T80" fmla="*/ 617 w 632"/>
                  <a:gd name="T81" fmla="*/ 325 h 749"/>
                  <a:gd name="T82" fmla="*/ 615 w 632"/>
                  <a:gd name="T83" fmla="*/ 316 h 749"/>
                  <a:gd name="T84" fmla="*/ 611 w 632"/>
                  <a:gd name="T85" fmla="*/ 309 h 749"/>
                  <a:gd name="T86" fmla="*/ 602 w 632"/>
                  <a:gd name="T87" fmla="*/ 309 h 749"/>
                  <a:gd name="T88" fmla="*/ 587 w 632"/>
                  <a:gd name="T89" fmla="*/ 316 h 749"/>
                  <a:gd name="T90" fmla="*/ 539 w 632"/>
                  <a:gd name="T91" fmla="*/ 331 h 749"/>
                  <a:gd name="T92" fmla="*/ 463 w 632"/>
                  <a:gd name="T93" fmla="*/ 303 h 749"/>
                  <a:gd name="T94" fmla="*/ 440 w 632"/>
                  <a:gd name="T95" fmla="*/ 205 h 749"/>
                  <a:gd name="T96" fmla="*/ 504 w 632"/>
                  <a:gd name="T97" fmla="*/ 134 h 749"/>
                  <a:gd name="T98" fmla="*/ 572 w 632"/>
                  <a:gd name="T99" fmla="*/ 142 h 749"/>
                  <a:gd name="T100" fmla="*/ 605 w 632"/>
                  <a:gd name="T101" fmla="*/ 155 h 749"/>
                  <a:gd name="T102" fmla="*/ 613 w 632"/>
                  <a:gd name="T103" fmla="*/ 153 h 749"/>
                  <a:gd name="T104" fmla="*/ 617 w 632"/>
                  <a:gd name="T105" fmla="*/ 143 h 749"/>
                  <a:gd name="T106" fmla="*/ 632 w 632"/>
                  <a:gd name="T107" fmla="*/ 0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32" h="749">
                    <a:moveTo>
                      <a:pt x="632" y="0"/>
                    </a:moveTo>
                    <a:lnTo>
                      <a:pt x="632" y="136"/>
                    </a:lnTo>
                    <a:lnTo>
                      <a:pt x="632" y="142"/>
                    </a:lnTo>
                    <a:lnTo>
                      <a:pt x="632" y="143"/>
                    </a:lnTo>
                    <a:lnTo>
                      <a:pt x="632" y="144"/>
                    </a:lnTo>
                    <a:lnTo>
                      <a:pt x="631" y="151"/>
                    </a:lnTo>
                    <a:lnTo>
                      <a:pt x="628" y="159"/>
                    </a:lnTo>
                    <a:lnTo>
                      <a:pt x="626" y="163"/>
                    </a:lnTo>
                    <a:lnTo>
                      <a:pt x="623" y="165"/>
                    </a:lnTo>
                    <a:lnTo>
                      <a:pt x="619" y="169"/>
                    </a:lnTo>
                    <a:lnTo>
                      <a:pt x="614" y="170"/>
                    </a:lnTo>
                    <a:lnTo>
                      <a:pt x="607" y="172"/>
                    </a:lnTo>
                    <a:lnTo>
                      <a:pt x="600" y="170"/>
                    </a:lnTo>
                    <a:lnTo>
                      <a:pt x="593" y="168"/>
                    </a:lnTo>
                    <a:lnTo>
                      <a:pt x="588" y="165"/>
                    </a:lnTo>
                    <a:lnTo>
                      <a:pt x="581" y="163"/>
                    </a:lnTo>
                    <a:lnTo>
                      <a:pt x="571" y="157"/>
                    </a:lnTo>
                    <a:lnTo>
                      <a:pt x="559" y="153"/>
                    </a:lnTo>
                    <a:lnTo>
                      <a:pt x="546" y="150"/>
                    </a:lnTo>
                    <a:lnTo>
                      <a:pt x="539" y="148"/>
                    </a:lnTo>
                    <a:lnTo>
                      <a:pt x="534" y="147"/>
                    </a:lnTo>
                    <a:lnTo>
                      <a:pt x="529" y="147"/>
                    </a:lnTo>
                    <a:lnTo>
                      <a:pt x="508" y="150"/>
                    </a:lnTo>
                    <a:lnTo>
                      <a:pt x="491" y="159"/>
                    </a:lnTo>
                    <a:lnTo>
                      <a:pt x="475" y="172"/>
                    </a:lnTo>
                    <a:lnTo>
                      <a:pt x="463" y="189"/>
                    </a:lnTo>
                    <a:lnTo>
                      <a:pt x="456" y="208"/>
                    </a:lnTo>
                    <a:lnTo>
                      <a:pt x="453" y="232"/>
                    </a:lnTo>
                    <a:lnTo>
                      <a:pt x="456" y="254"/>
                    </a:lnTo>
                    <a:lnTo>
                      <a:pt x="463" y="275"/>
                    </a:lnTo>
                    <a:lnTo>
                      <a:pt x="475" y="292"/>
                    </a:lnTo>
                    <a:lnTo>
                      <a:pt x="491" y="305"/>
                    </a:lnTo>
                    <a:lnTo>
                      <a:pt x="508" y="313"/>
                    </a:lnTo>
                    <a:lnTo>
                      <a:pt x="529" y="317"/>
                    </a:lnTo>
                    <a:lnTo>
                      <a:pt x="534" y="316"/>
                    </a:lnTo>
                    <a:lnTo>
                      <a:pt x="539" y="316"/>
                    </a:lnTo>
                    <a:lnTo>
                      <a:pt x="546" y="314"/>
                    </a:lnTo>
                    <a:lnTo>
                      <a:pt x="556" y="311"/>
                    </a:lnTo>
                    <a:lnTo>
                      <a:pt x="567" y="307"/>
                    </a:lnTo>
                    <a:lnTo>
                      <a:pt x="579" y="303"/>
                    </a:lnTo>
                    <a:lnTo>
                      <a:pt x="588" y="299"/>
                    </a:lnTo>
                    <a:lnTo>
                      <a:pt x="593" y="296"/>
                    </a:lnTo>
                    <a:lnTo>
                      <a:pt x="593" y="296"/>
                    </a:lnTo>
                    <a:lnTo>
                      <a:pt x="597" y="294"/>
                    </a:lnTo>
                    <a:lnTo>
                      <a:pt x="602" y="292"/>
                    </a:lnTo>
                    <a:lnTo>
                      <a:pt x="607" y="292"/>
                    </a:lnTo>
                    <a:lnTo>
                      <a:pt x="614" y="292"/>
                    </a:lnTo>
                    <a:lnTo>
                      <a:pt x="619" y="295"/>
                    </a:lnTo>
                    <a:lnTo>
                      <a:pt x="619" y="295"/>
                    </a:lnTo>
                    <a:lnTo>
                      <a:pt x="619" y="295"/>
                    </a:lnTo>
                    <a:lnTo>
                      <a:pt x="623" y="297"/>
                    </a:lnTo>
                    <a:lnTo>
                      <a:pt x="626" y="301"/>
                    </a:lnTo>
                    <a:lnTo>
                      <a:pt x="628" y="304"/>
                    </a:lnTo>
                    <a:lnTo>
                      <a:pt x="631" y="311"/>
                    </a:lnTo>
                    <a:lnTo>
                      <a:pt x="632" y="318"/>
                    </a:lnTo>
                    <a:lnTo>
                      <a:pt x="632" y="318"/>
                    </a:lnTo>
                    <a:lnTo>
                      <a:pt x="632" y="320"/>
                    </a:lnTo>
                    <a:lnTo>
                      <a:pt x="632" y="320"/>
                    </a:lnTo>
                    <a:lnTo>
                      <a:pt x="632" y="322"/>
                    </a:lnTo>
                    <a:lnTo>
                      <a:pt x="632" y="325"/>
                    </a:lnTo>
                    <a:lnTo>
                      <a:pt x="632" y="516"/>
                    </a:lnTo>
                    <a:lnTo>
                      <a:pt x="632" y="568"/>
                    </a:lnTo>
                    <a:lnTo>
                      <a:pt x="407" y="568"/>
                    </a:lnTo>
                    <a:lnTo>
                      <a:pt x="403" y="568"/>
                    </a:lnTo>
                    <a:lnTo>
                      <a:pt x="403" y="568"/>
                    </a:lnTo>
                    <a:lnTo>
                      <a:pt x="388" y="571"/>
                    </a:lnTo>
                    <a:lnTo>
                      <a:pt x="376" y="579"/>
                    </a:lnTo>
                    <a:lnTo>
                      <a:pt x="368" y="588"/>
                    </a:lnTo>
                    <a:lnTo>
                      <a:pt x="365" y="601"/>
                    </a:lnTo>
                    <a:lnTo>
                      <a:pt x="367" y="606"/>
                    </a:lnTo>
                    <a:lnTo>
                      <a:pt x="368" y="613"/>
                    </a:lnTo>
                    <a:lnTo>
                      <a:pt x="371" y="619"/>
                    </a:lnTo>
                    <a:lnTo>
                      <a:pt x="377" y="633"/>
                    </a:lnTo>
                    <a:lnTo>
                      <a:pt x="384" y="650"/>
                    </a:lnTo>
                    <a:lnTo>
                      <a:pt x="389" y="665"/>
                    </a:lnTo>
                    <a:lnTo>
                      <a:pt x="390" y="673"/>
                    </a:lnTo>
                    <a:lnTo>
                      <a:pt x="390" y="680"/>
                    </a:lnTo>
                    <a:lnTo>
                      <a:pt x="388" y="698"/>
                    </a:lnTo>
                    <a:lnTo>
                      <a:pt x="380" y="715"/>
                    </a:lnTo>
                    <a:lnTo>
                      <a:pt x="368" y="729"/>
                    </a:lnTo>
                    <a:lnTo>
                      <a:pt x="352" y="740"/>
                    </a:lnTo>
                    <a:lnTo>
                      <a:pt x="334" y="746"/>
                    </a:lnTo>
                    <a:lnTo>
                      <a:pt x="313" y="749"/>
                    </a:lnTo>
                    <a:lnTo>
                      <a:pt x="293" y="746"/>
                    </a:lnTo>
                    <a:lnTo>
                      <a:pt x="275" y="740"/>
                    </a:lnTo>
                    <a:lnTo>
                      <a:pt x="259" y="729"/>
                    </a:lnTo>
                    <a:lnTo>
                      <a:pt x="246" y="715"/>
                    </a:lnTo>
                    <a:lnTo>
                      <a:pt x="238" y="698"/>
                    </a:lnTo>
                    <a:lnTo>
                      <a:pt x="236" y="680"/>
                    </a:lnTo>
                    <a:lnTo>
                      <a:pt x="236" y="673"/>
                    </a:lnTo>
                    <a:lnTo>
                      <a:pt x="238" y="665"/>
                    </a:lnTo>
                    <a:lnTo>
                      <a:pt x="240" y="657"/>
                    </a:lnTo>
                    <a:lnTo>
                      <a:pt x="244" y="650"/>
                    </a:lnTo>
                    <a:lnTo>
                      <a:pt x="249" y="633"/>
                    </a:lnTo>
                    <a:lnTo>
                      <a:pt x="255" y="619"/>
                    </a:lnTo>
                    <a:lnTo>
                      <a:pt x="255" y="619"/>
                    </a:lnTo>
                    <a:lnTo>
                      <a:pt x="258" y="613"/>
                    </a:lnTo>
                    <a:lnTo>
                      <a:pt x="259" y="606"/>
                    </a:lnTo>
                    <a:lnTo>
                      <a:pt x="261" y="601"/>
                    </a:lnTo>
                    <a:lnTo>
                      <a:pt x="259" y="595"/>
                    </a:lnTo>
                    <a:lnTo>
                      <a:pt x="258" y="589"/>
                    </a:lnTo>
                    <a:lnTo>
                      <a:pt x="255" y="584"/>
                    </a:lnTo>
                    <a:lnTo>
                      <a:pt x="253" y="580"/>
                    </a:lnTo>
                    <a:lnTo>
                      <a:pt x="247" y="576"/>
                    </a:lnTo>
                    <a:lnTo>
                      <a:pt x="241" y="572"/>
                    </a:lnTo>
                    <a:lnTo>
                      <a:pt x="234" y="570"/>
                    </a:lnTo>
                    <a:lnTo>
                      <a:pt x="227" y="568"/>
                    </a:lnTo>
                    <a:lnTo>
                      <a:pt x="219" y="568"/>
                    </a:lnTo>
                    <a:lnTo>
                      <a:pt x="215" y="568"/>
                    </a:lnTo>
                    <a:lnTo>
                      <a:pt x="203" y="568"/>
                    </a:lnTo>
                    <a:lnTo>
                      <a:pt x="0" y="568"/>
                    </a:lnTo>
                    <a:lnTo>
                      <a:pt x="0" y="551"/>
                    </a:lnTo>
                    <a:lnTo>
                      <a:pt x="203" y="551"/>
                    </a:lnTo>
                    <a:lnTo>
                      <a:pt x="215" y="551"/>
                    </a:lnTo>
                    <a:lnTo>
                      <a:pt x="220" y="551"/>
                    </a:lnTo>
                    <a:lnTo>
                      <a:pt x="229" y="553"/>
                    </a:lnTo>
                    <a:lnTo>
                      <a:pt x="238" y="554"/>
                    </a:lnTo>
                    <a:lnTo>
                      <a:pt x="251" y="559"/>
                    </a:lnTo>
                    <a:lnTo>
                      <a:pt x="264" y="568"/>
                    </a:lnTo>
                    <a:lnTo>
                      <a:pt x="274" y="584"/>
                    </a:lnTo>
                    <a:lnTo>
                      <a:pt x="276" y="601"/>
                    </a:lnTo>
                    <a:lnTo>
                      <a:pt x="275" y="614"/>
                    </a:lnTo>
                    <a:lnTo>
                      <a:pt x="270" y="626"/>
                    </a:lnTo>
                    <a:lnTo>
                      <a:pt x="270" y="626"/>
                    </a:lnTo>
                    <a:lnTo>
                      <a:pt x="264" y="639"/>
                    </a:lnTo>
                    <a:lnTo>
                      <a:pt x="258" y="655"/>
                    </a:lnTo>
                    <a:lnTo>
                      <a:pt x="254" y="669"/>
                    </a:lnTo>
                    <a:lnTo>
                      <a:pt x="253" y="673"/>
                    </a:lnTo>
                    <a:lnTo>
                      <a:pt x="251" y="677"/>
                    </a:lnTo>
                    <a:lnTo>
                      <a:pt x="251" y="680"/>
                    </a:lnTo>
                    <a:lnTo>
                      <a:pt x="254" y="694"/>
                    </a:lnTo>
                    <a:lnTo>
                      <a:pt x="261" y="706"/>
                    </a:lnTo>
                    <a:lnTo>
                      <a:pt x="270" y="716"/>
                    </a:lnTo>
                    <a:lnTo>
                      <a:pt x="281" y="726"/>
                    </a:lnTo>
                    <a:lnTo>
                      <a:pt x="297" y="731"/>
                    </a:lnTo>
                    <a:lnTo>
                      <a:pt x="313" y="732"/>
                    </a:lnTo>
                    <a:lnTo>
                      <a:pt x="330" y="731"/>
                    </a:lnTo>
                    <a:lnTo>
                      <a:pt x="344" y="726"/>
                    </a:lnTo>
                    <a:lnTo>
                      <a:pt x="357" y="716"/>
                    </a:lnTo>
                    <a:lnTo>
                      <a:pt x="367" y="706"/>
                    </a:lnTo>
                    <a:lnTo>
                      <a:pt x="372" y="694"/>
                    </a:lnTo>
                    <a:lnTo>
                      <a:pt x="374" y="680"/>
                    </a:lnTo>
                    <a:lnTo>
                      <a:pt x="374" y="677"/>
                    </a:lnTo>
                    <a:lnTo>
                      <a:pt x="373" y="673"/>
                    </a:lnTo>
                    <a:lnTo>
                      <a:pt x="373" y="669"/>
                    </a:lnTo>
                    <a:lnTo>
                      <a:pt x="371" y="663"/>
                    </a:lnTo>
                    <a:lnTo>
                      <a:pt x="368" y="655"/>
                    </a:lnTo>
                    <a:lnTo>
                      <a:pt x="363" y="639"/>
                    </a:lnTo>
                    <a:lnTo>
                      <a:pt x="356" y="626"/>
                    </a:lnTo>
                    <a:lnTo>
                      <a:pt x="351" y="614"/>
                    </a:lnTo>
                    <a:lnTo>
                      <a:pt x="350" y="601"/>
                    </a:lnTo>
                    <a:lnTo>
                      <a:pt x="351" y="588"/>
                    </a:lnTo>
                    <a:lnTo>
                      <a:pt x="356" y="576"/>
                    </a:lnTo>
                    <a:lnTo>
                      <a:pt x="364" y="567"/>
                    </a:lnTo>
                    <a:lnTo>
                      <a:pt x="381" y="557"/>
                    </a:lnTo>
                    <a:lnTo>
                      <a:pt x="402" y="551"/>
                    </a:lnTo>
                    <a:lnTo>
                      <a:pt x="402" y="551"/>
                    </a:lnTo>
                    <a:lnTo>
                      <a:pt x="402" y="551"/>
                    </a:lnTo>
                    <a:lnTo>
                      <a:pt x="403" y="551"/>
                    </a:lnTo>
                    <a:lnTo>
                      <a:pt x="403" y="551"/>
                    </a:lnTo>
                    <a:lnTo>
                      <a:pt x="407" y="551"/>
                    </a:lnTo>
                    <a:lnTo>
                      <a:pt x="617" y="551"/>
                    </a:lnTo>
                    <a:lnTo>
                      <a:pt x="617" y="516"/>
                    </a:lnTo>
                    <a:lnTo>
                      <a:pt x="617" y="325"/>
                    </a:lnTo>
                    <a:lnTo>
                      <a:pt x="617" y="322"/>
                    </a:lnTo>
                    <a:lnTo>
                      <a:pt x="617" y="320"/>
                    </a:lnTo>
                    <a:lnTo>
                      <a:pt x="617" y="320"/>
                    </a:lnTo>
                    <a:lnTo>
                      <a:pt x="615" y="316"/>
                    </a:lnTo>
                    <a:lnTo>
                      <a:pt x="614" y="312"/>
                    </a:lnTo>
                    <a:lnTo>
                      <a:pt x="613" y="311"/>
                    </a:lnTo>
                    <a:lnTo>
                      <a:pt x="611" y="309"/>
                    </a:lnTo>
                    <a:lnTo>
                      <a:pt x="611" y="309"/>
                    </a:lnTo>
                    <a:lnTo>
                      <a:pt x="610" y="308"/>
                    </a:lnTo>
                    <a:lnTo>
                      <a:pt x="607" y="308"/>
                    </a:lnTo>
                    <a:lnTo>
                      <a:pt x="605" y="308"/>
                    </a:lnTo>
                    <a:lnTo>
                      <a:pt x="602" y="309"/>
                    </a:lnTo>
                    <a:lnTo>
                      <a:pt x="600" y="311"/>
                    </a:lnTo>
                    <a:lnTo>
                      <a:pt x="600" y="311"/>
                    </a:lnTo>
                    <a:lnTo>
                      <a:pt x="596" y="313"/>
                    </a:lnTo>
                    <a:lnTo>
                      <a:pt x="587" y="316"/>
                    </a:lnTo>
                    <a:lnTo>
                      <a:pt x="576" y="321"/>
                    </a:lnTo>
                    <a:lnTo>
                      <a:pt x="563" y="325"/>
                    </a:lnTo>
                    <a:lnTo>
                      <a:pt x="550" y="330"/>
                    </a:lnTo>
                    <a:lnTo>
                      <a:pt x="539" y="331"/>
                    </a:lnTo>
                    <a:lnTo>
                      <a:pt x="529" y="333"/>
                    </a:lnTo>
                    <a:lnTo>
                      <a:pt x="504" y="329"/>
                    </a:lnTo>
                    <a:lnTo>
                      <a:pt x="482" y="318"/>
                    </a:lnTo>
                    <a:lnTo>
                      <a:pt x="463" y="303"/>
                    </a:lnTo>
                    <a:lnTo>
                      <a:pt x="449" y="283"/>
                    </a:lnTo>
                    <a:lnTo>
                      <a:pt x="440" y="258"/>
                    </a:lnTo>
                    <a:lnTo>
                      <a:pt x="436" y="232"/>
                    </a:lnTo>
                    <a:lnTo>
                      <a:pt x="440" y="205"/>
                    </a:lnTo>
                    <a:lnTo>
                      <a:pt x="449" y="181"/>
                    </a:lnTo>
                    <a:lnTo>
                      <a:pt x="463" y="160"/>
                    </a:lnTo>
                    <a:lnTo>
                      <a:pt x="482" y="144"/>
                    </a:lnTo>
                    <a:lnTo>
                      <a:pt x="504" y="134"/>
                    </a:lnTo>
                    <a:lnTo>
                      <a:pt x="529" y="131"/>
                    </a:lnTo>
                    <a:lnTo>
                      <a:pt x="539" y="131"/>
                    </a:lnTo>
                    <a:lnTo>
                      <a:pt x="550" y="134"/>
                    </a:lnTo>
                    <a:lnTo>
                      <a:pt x="572" y="142"/>
                    </a:lnTo>
                    <a:lnTo>
                      <a:pt x="585" y="147"/>
                    </a:lnTo>
                    <a:lnTo>
                      <a:pt x="594" y="151"/>
                    </a:lnTo>
                    <a:lnTo>
                      <a:pt x="600" y="153"/>
                    </a:lnTo>
                    <a:lnTo>
                      <a:pt x="605" y="155"/>
                    </a:lnTo>
                    <a:lnTo>
                      <a:pt x="607" y="155"/>
                    </a:lnTo>
                    <a:lnTo>
                      <a:pt x="610" y="155"/>
                    </a:lnTo>
                    <a:lnTo>
                      <a:pt x="611" y="155"/>
                    </a:lnTo>
                    <a:lnTo>
                      <a:pt x="613" y="153"/>
                    </a:lnTo>
                    <a:lnTo>
                      <a:pt x="614" y="151"/>
                    </a:lnTo>
                    <a:lnTo>
                      <a:pt x="615" y="147"/>
                    </a:lnTo>
                    <a:lnTo>
                      <a:pt x="617" y="143"/>
                    </a:lnTo>
                    <a:lnTo>
                      <a:pt x="617" y="143"/>
                    </a:lnTo>
                    <a:lnTo>
                      <a:pt x="617" y="142"/>
                    </a:lnTo>
                    <a:lnTo>
                      <a:pt x="617" y="136"/>
                    </a:lnTo>
                    <a:lnTo>
                      <a:pt x="617" y="9"/>
                    </a:lnTo>
                    <a:lnTo>
                      <a:pt x="63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73339"/>
                  </a:solidFill>
                  <a:effectLst/>
                  <a:uLnTx/>
                  <a:uFillTx/>
                  <a:latin typeface="Calibri" panose="020F0502020204030204"/>
                </a:endParaRPr>
              </a:p>
            </p:txBody>
          </p:sp>
          <p:sp>
            <p:nvSpPr>
              <p:cNvPr id="161" name="Freeform 2245">
                <a:extLst>
                  <a:ext uri="{FF2B5EF4-FFF2-40B4-BE49-F238E27FC236}">
                    <a16:creationId xmlns:a16="http://schemas.microsoft.com/office/drawing/2014/main" id="{758F444B-18C4-49BC-AB8B-5AC2AA0D2D16}"/>
                  </a:ext>
                </a:extLst>
              </p:cNvPr>
              <p:cNvSpPr>
                <a:spLocks/>
              </p:cNvSpPr>
              <p:nvPr/>
            </p:nvSpPr>
            <p:spPr bwMode="auto">
              <a:xfrm>
                <a:off x="4549775" y="4445000"/>
                <a:ext cx="1003300" cy="1316038"/>
              </a:xfrm>
              <a:custGeom>
                <a:avLst/>
                <a:gdLst>
                  <a:gd name="T0" fmla="*/ 368 w 632"/>
                  <a:gd name="T1" fmla="*/ 22 h 829"/>
                  <a:gd name="T2" fmla="*/ 390 w 632"/>
                  <a:gd name="T3" fmla="*/ 81 h 829"/>
                  <a:gd name="T4" fmla="*/ 377 w 632"/>
                  <a:gd name="T5" fmla="*/ 121 h 829"/>
                  <a:gd name="T6" fmla="*/ 365 w 632"/>
                  <a:gd name="T7" fmla="*/ 153 h 829"/>
                  <a:gd name="T8" fmla="*/ 373 w 632"/>
                  <a:gd name="T9" fmla="*/ 173 h 829"/>
                  <a:gd name="T10" fmla="*/ 422 w 632"/>
                  <a:gd name="T11" fmla="*/ 186 h 829"/>
                  <a:gd name="T12" fmla="*/ 597 w 632"/>
                  <a:gd name="T13" fmla="*/ 186 h 829"/>
                  <a:gd name="T14" fmla="*/ 615 w 632"/>
                  <a:gd name="T15" fmla="*/ 186 h 829"/>
                  <a:gd name="T16" fmla="*/ 624 w 632"/>
                  <a:gd name="T17" fmla="*/ 186 h 829"/>
                  <a:gd name="T18" fmla="*/ 627 w 632"/>
                  <a:gd name="T19" fmla="*/ 186 h 829"/>
                  <a:gd name="T20" fmla="*/ 632 w 632"/>
                  <a:gd name="T21" fmla="*/ 190 h 829"/>
                  <a:gd name="T22" fmla="*/ 632 w 632"/>
                  <a:gd name="T23" fmla="*/ 206 h 829"/>
                  <a:gd name="T24" fmla="*/ 632 w 632"/>
                  <a:gd name="T25" fmla="*/ 225 h 829"/>
                  <a:gd name="T26" fmla="*/ 632 w 632"/>
                  <a:gd name="T27" fmla="*/ 435 h 829"/>
                  <a:gd name="T28" fmla="*/ 628 w 632"/>
                  <a:gd name="T29" fmla="*/ 449 h 829"/>
                  <a:gd name="T30" fmla="*/ 614 w 632"/>
                  <a:gd name="T31" fmla="*/ 461 h 829"/>
                  <a:gd name="T32" fmla="*/ 593 w 632"/>
                  <a:gd name="T33" fmla="*/ 458 h 829"/>
                  <a:gd name="T34" fmla="*/ 571 w 632"/>
                  <a:gd name="T35" fmla="*/ 448 h 829"/>
                  <a:gd name="T36" fmla="*/ 534 w 632"/>
                  <a:gd name="T37" fmla="*/ 437 h 829"/>
                  <a:gd name="T38" fmla="*/ 475 w 632"/>
                  <a:gd name="T39" fmla="*/ 462 h 829"/>
                  <a:gd name="T40" fmla="*/ 456 w 632"/>
                  <a:gd name="T41" fmla="*/ 545 h 829"/>
                  <a:gd name="T42" fmla="*/ 508 w 632"/>
                  <a:gd name="T43" fmla="*/ 604 h 829"/>
                  <a:gd name="T44" fmla="*/ 546 w 632"/>
                  <a:gd name="T45" fmla="*/ 604 h 829"/>
                  <a:gd name="T46" fmla="*/ 588 w 632"/>
                  <a:gd name="T47" fmla="*/ 589 h 829"/>
                  <a:gd name="T48" fmla="*/ 614 w 632"/>
                  <a:gd name="T49" fmla="*/ 583 h 829"/>
                  <a:gd name="T50" fmla="*/ 628 w 632"/>
                  <a:gd name="T51" fmla="*/ 596 h 829"/>
                  <a:gd name="T52" fmla="*/ 632 w 632"/>
                  <a:gd name="T53" fmla="*/ 611 h 829"/>
                  <a:gd name="T54" fmla="*/ 617 w 632"/>
                  <a:gd name="T55" fmla="*/ 829 h 829"/>
                  <a:gd name="T56" fmla="*/ 617 w 632"/>
                  <a:gd name="T57" fmla="*/ 611 h 829"/>
                  <a:gd name="T58" fmla="*/ 611 w 632"/>
                  <a:gd name="T59" fmla="*/ 600 h 829"/>
                  <a:gd name="T60" fmla="*/ 600 w 632"/>
                  <a:gd name="T61" fmla="*/ 601 h 829"/>
                  <a:gd name="T62" fmla="*/ 563 w 632"/>
                  <a:gd name="T63" fmla="*/ 615 h 829"/>
                  <a:gd name="T64" fmla="*/ 504 w 632"/>
                  <a:gd name="T65" fmla="*/ 619 h 829"/>
                  <a:gd name="T66" fmla="*/ 440 w 632"/>
                  <a:gd name="T67" fmla="*/ 549 h 829"/>
                  <a:gd name="T68" fmla="*/ 463 w 632"/>
                  <a:gd name="T69" fmla="*/ 450 h 829"/>
                  <a:gd name="T70" fmla="*/ 539 w 632"/>
                  <a:gd name="T71" fmla="*/ 422 h 829"/>
                  <a:gd name="T72" fmla="*/ 594 w 632"/>
                  <a:gd name="T73" fmla="*/ 441 h 829"/>
                  <a:gd name="T74" fmla="*/ 602 w 632"/>
                  <a:gd name="T75" fmla="*/ 445 h 829"/>
                  <a:gd name="T76" fmla="*/ 611 w 632"/>
                  <a:gd name="T77" fmla="*/ 445 h 829"/>
                  <a:gd name="T78" fmla="*/ 617 w 632"/>
                  <a:gd name="T79" fmla="*/ 433 h 829"/>
                  <a:gd name="T80" fmla="*/ 617 w 632"/>
                  <a:gd name="T81" fmla="*/ 225 h 829"/>
                  <a:gd name="T82" fmla="*/ 605 w 632"/>
                  <a:gd name="T83" fmla="*/ 202 h 829"/>
                  <a:gd name="T84" fmla="*/ 593 w 632"/>
                  <a:gd name="T85" fmla="*/ 202 h 829"/>
                  <a:gd name="T86" fmla="*/ 393 w 632"/>
                  <a:gd name="T87" fmla="*/ 200 h 829"/>
                  <a:gd name="T88" fmla="*/ 351 w 632"/>
                  <a:gd name="T89" fmla="*/ 165 h 829"/>
                  <a:gd name="T90" fmla="*/ 363 w 632"/>
                  <a:gd name="T91" fmla="*/ 114 h 829"/>
                  <a:gd name="T92" fmla="*/ 374 w 632"/>
                  <a:gd name="T93" fmla="*/ 76 h 829"/>
                  <a:gd name="T94" fmla="*/ 356 w 632"/>
                  <a:gd name="T95" fmla="*/ 34 h 829"/>
                  <a:gd name="T96" fmla="*/ 297 w 632"/>
                  <a:gd name="T97" fmla="*/ 18 h 829"/>
                  <a:gd name="T98" fmla="*/ 254 w 632"/>
                  <a:gd name="T99" fmla="*/ 60 h 829"/>
                  <a:gd name="T100" fmla="*/ 254 w 632"/>
                  <a:gd name="T101" fmla="*/ 84 h 829"/>
                  <a:gd name="T102" fmla="*/ 270 w 632"/>
                  <a:gd name="T103" fmla="*/ 127 h 829"/>
                  <a:gd name="T104" fmla="*/ 268 w 632"/>
                  <a:gd name="T105" fmla="*/ 181 h 829"/>
                  <a:gd name="T106" fmla="*/ 230 w 632"/>
                  <a:gd name="T107" fmla="*/ 202 h 829"/>
                  <a:gd name="T108" fmla="*/ 219 w 632"/>
                  <a:gd name="T109" fmla="*/ 186 h 829"/>
                  <a:gd name="T110" fmla="*/ 245 w 632"/>
                  <a:gd name="T111" fmla="*/ 179 h 829"/>
                  <a:gd name="T112" fmla="*/ 259 w 632"/>
                  <a:gd name="T113" fmla="*/ 160 h 829"/>
                  <a:gd name="T114" fmla="*/ 255 w 632"/>
                  <a:gd name="T115" fmla="*/ 135 h 829"/>
                  <a:gd name="T116" fmla="*/ 236 w 632"/>
                  <a:gd name="T117" fmla="*/ 81 h 829"/>
                  <a:gd name="T118" fmla="*/ 258 w 632"/>
                  <a:gd name="T119" fmla="*/ 22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2" h="829">
                    <a:moveTo>
                      <a:pt x="313" y="0"/>
                    </a:moveTo>
                    <a:lnTo>
                      <a:pt x="334" y="3"/>
                    </a:lnTo>
                    <a:lnTo>
                      <a:pt x="352" y="11"/>
                    </a:lnTo>
                    <a:lnTo>
                      <a:pt x="368" y="22"/>
                    </a:lnTo>
                    <a:lnTo>
                      <a:pt x="380" y="38"/>
                    </a:lnTo>
                    <a:lnTo>
                      <a:pt x="388" y="55"/>
                    </a:lnTo>
                    <a:lnTo>
                      <a:pt x="390" y="73"/>
                    </a:lnTo>
                    <a:lnTo>
                      <a:pt x="390" y="81"/>
                    </a:lnTo>
                    <a:lnTo>
                      <a:pt x="389" y="88"/>
                    </a:lnTo>
                    <a:lnTo>
                      <a:pt x="386" y="96"/>
                    </a:lnTo>
                    <a:lnTo>
                      <a:pt x="384" y="105"/>
                    </a:lnTo>
                    <a:lnTo>
                      <a:pt x="377" y="121"/>
                    </a:lnTo>
                    <a:lnTo>
                      <a:pt x="371" y="135"/>
                    </a:lnTo>
                    <a:lnTo>
                      <a:pt x="368" y="142"/>
                    </a:lnTo>
                    <a:lnTo>
                      <a:pt x="367" y="147"/>
                    </a:lnTo>
                    <a:lnTo>
                      <a:pt x="365" y="153"/>
                    </a:lnTo>
                    <a:lnTo>
                      <a:pt x="367" y="159"/>
                    </a:lnTo>
                    <a:lnTo>
                      <a:pt x="368" y="164"/>
                    </a:lnTo>
                    <a:lnTo>
                      <a:pt x="369" y="168"/>
                    </a:lnTo>
                    <a:lnTo>
                      <a:pt x="373" y="173"/>
                    </a:lnTo>
                    <a:lnTo>
                      <a:pt x="378" y="177"/>
                    </a:lnTo>
                    <a:lnTo>
                      <a:pt x="393" y="183"/>
                    </a:lnTo>
                    <a:lnTo>
                      <a:pt x="408" y="186"/>
                    </a:lnTo>
                    <a:lnTo>
                      <a:pt x="422" y="186"/>
                    </a:lnTo>
                    <a:lnTo>
                      <a:pt x="446" y="186"/>
                    </a:lnTo>
                    <a:lnTo>
                      <a:pt x="593" y="186"/>
                    </a:lnTo>
                    <a:lnTo>
                      <a:pt x="594" y="186"/>
                    </a:lnTo>
                    <a:lnTo>
                      <a:pt x="597" y="186"/>
                    </a:lnTo>
                    <a:lnTo>
                      <a:pt x="601" y="186"/>
                    </a:lnTo>
                    <a:lnTo>
                      <a:pt x="605" y="186"/>
                    </a:lnTo>
                    <a:lnTo>
                      <a:pt x="610" y="186"/>
                    </a:lnTo>
                    <a:lnTo>
                      <a:pt x="615" y="186"/>
                    </a:lnTo>
                    <a:lnTo>
                      <a:pt x="619" y="186"/>
                    </a:lnTo>
                    <a:lnTo>
                      <a:pt x="623" y="186"/>
                    </a:lnTo>
                    <a:lnTo>
                      <a:pt x="624" y="186"/>
                    </a:lnTo>
                    <a:lnTo>
                      <a:pt x="624" y="186"/>
                    </a:lnTo>
                    <a:lnTo>
                      <a:pt x="624" y="186"/>
                    </a:lnTo>
                    <a:lnTo>
                      <a:pt x="626" y="186"/>
                    </a:lnTo>
                    <a:lnTo>
                      <a:pt x="626" y="186"/>
                    </a:lnTo>
                    <a:lnTo>
                      <a:pt x="627" y="186"/>
                    </a:lnTo>
                    <a:lnTo>
                      <a:pt x="627" y="186"/>
                    </a:lnTo>
                    <a:lnTo>
                      <a:pt x="628" y="187"/>
                    </a:lnTo>
                    <a:lnTo>
                      <a:pt x="630" y="189"/>
                    </a:lnTo>
                    <a:lnTo>
                      <a:pt x="632" y="190"/>
                    </a:lnTo>
                    <a:lnTo>
                      <a:pt x="632" y="193"/>
                    </a:lnTo>
                    <a:lnTo>
                      <a:pt x="632" y="194"/>
                    </a:lnTo>
                    <a:lnTo>
                      <a:pt x="632" y="198"/>
                    </a:lnTo>
                    <a:lnTo>
                      <a:pt x="632" y="206"/>
                    </a:lnTo>
                    <a:lnTo>
                      <a:pt x="632" y="215"/>
                    </a:lnTo>
                    <a:lnTo>
                      <a:pt x="632" y="223"/>
                    </a:lnTo>
                    <a:lnTo>
                      <a:pt x="632" y="225"/>
                    </a:lnTo>
                    <a:lnTo>
                      <a:pt x="632" y="225"/>
                    </a:lnTo>
                    <a:lnTo>
                      <a:pt x="632" y="237"/>
                    </a:lnTo>
                    <a:lnTo>
                      <a:pt x="632" y="428"/>
                    </a:lnTo>
                    <a:lnTo>
                      <a:pt x="632" y="432"/>
                    </a:lnTo>
                    <a:lnTo>
                      <a:pt x="632" y="435"/>
                    </a:lnTo>
                    <a:lnTo>
                      <a:pt x="632" y="435"/>
                    </a:lnTo>
                    <a:lnTo>
                      <a:pt x="632" y="436"/>
                    </a:lnTo>
                    <a:lnTo>
                      <a:pt x="631" y="443"/>
                    </a:lnTo>
                    <a:lnTo>
                      <a:pt x="628" y="449"/>
                    </a:lnTo>
                    <a:lnTo>
                      <a:pt x="626" y="453"/>
                    </a:lnTo>
                    <a:lnTo>
                      <a:pt x="623" y="457"/>
                    </a:lnTo>
                    <a:lnTo>
                      <a:pt x="619" y="460"/>
                    </a:lnTo>
                    <a:lnTo>
                      <a:pt x="614" y="461"/>
                    </a:lnTo>
                    <a:lnTo>
                      <a:pt x="607" y="462"/>
                    </a:lnTo>
                    <a:lnTo>
                      <a:pt x="602" y="461"/>
                    </a:lnTo>
                    <a:lnTo>
                      <a:pt x="597" y="460"/>
                    </a:lnTo>
                    <a:lnTo>
                      <a:pt x="593" y="458"/>
                    </a:lnTo>
                    <a:lnTo>
                      <a:pt x="593" y="458"/>
                    </a:lnTo>
                    <a:lnTo>
                      <a:pt x="588" y="456"/>
                    </a:lnTo>
                    <a:lnTo>
                      <a:pt x="581" y="453"/>
                    </a:lnTo>
                    <a:lnTo>
                      <a:pt x="571" y="448"/>
                    </a:lnTo>
                    <a:lnTo>
                      <a:pt x="559" y="444"/>
                    </a:lnTo>
                    <a:lnTo>
                      <a:pt x="546" y="440"/>
                    </a:lnTo>
                    <a:lnTo>
                      <a:pt x="539" y="439"/>
                    </a:lnTo>
                    <a:lnTo>
                      <a:pt x="534" y="437"/>
                    </a:lnTo>
                    <a:lnTo>
                      <a:pt x="529" y="437"/>
                    </a:lnTo>
                    <a:lnTo>
                      <a:pt x="508" y="440"/>
                    </a:lnTo>
                    <a:lnTo>
                      <a:pt x="491" y="449"/>
                    </a:lnTo>
                    <a:lnTo>
                      <a:pt x="475" y="462"/>
                    </a:lnTo>
                    <a:lnTo>
                      <a:pt x="463" y="479"/>
                    </a:lnTo>
                    <a:lnTo>
                      <a:pt x="456" y="499"/>
                    </a:lnTo>
                    <a:lnTo>
                      <a:pt x="453" y="522"/>
                    </a:lnTo>
                    <a:lnTo>
                      <a:pt x="456" y="545"/>
                    </a:lnTo>
                    <a:lnTo>
                      <a:pt x="463" y="566"/>
                    </a:lnTo>
                    <a:lnTo>
                      <a:pt x="475" y="583"/>
                    </a:lnTo>
                    <a:lnTo>
                      <a:pt x="491" y="596"/>
                    </a:lnTo>
                    <a:lnTo>
                      <a:pt x="508" y="604"/>
                    </a:lnTo>
                    <a:lnTo>
                      <a:pt x="529" y="608"/>
                    </a:lnTo>
                    <a:lnTo>
                      <a:pt x="534" y="606"/>
                    </a:lnTo>
                    <a:lnTo>
                      <a:pt x="539" y="606"/>
                    </a:lnTo>
                    <a:lnTo>
                      <a:pt x="546" y="604"/>
                    </a:lnTo>
                    <a:lnTo>
                      <a:pt x="556" y="601"/>
                    </a:lnTo>
                    <a:lnTo>
                      <a:pt x="567" y="597"/>
                    </a:lnTo>
                    <a:lnTo>
                      <a:pt x="579" y="593"/>
                    </a:lnTo>
                    <a:lnTo>
                      <a:pt x="588" y="589"/>
                    </a:lnTo>
                    <a:lnTo>
                      <a:pt x="593" y="587"/>
                    </a:lnTo>
                    <a:lnTo>
                      <a:pt x="600" y="584"/>
                    </a:lnTo>
                    <a:lnTo>
                      <a:pt x="607" y="583"/>
                    </a:lnTo>
                    <a:lnTo>
                      <a:pt x="614" y="583"/>
                    </a:lnTo>
                    <a:lnTo>
                      <a:pt x="619" y="585"/>
                    </a:lnTo>
                    <a:lnTo>
                      <a:pt x="623" y="588"/>
                    </a:lnTo>
                    <a:lnTo>
                      <a:pt x="626" y="592"/>
                    </a:lnTo>
                    <a:lnTo>
                      <a:pt x="628" y="596"/>
                    </a:lnTo>
                    <a:lnTo>
                      <a:pt x="631" y="602"/>
                    </a:lnTo>
                    <a:lnTo>
                      <a:pt x="632" y="610"/>
                    </a:lnTo>
                    <a:lnTo>
                      <a:pt x="632" y="611"/>
                    </a:lnTo>
                    <a:lnTo>
                      <a:pt x="632" y="611"/>
                    </a:lnTo>
                    <a:lnTo>
                      <a:pt x="632" y="613"/>
                    </a:lnTo>
                    <a:lnTo>
                      <a:pt x="632" y="618"/>
                    </a:lnTo>
                    <a:lnTo>
                      <a:pt x="632" y="829"/>
                    </a:lnTo>
                    <a:lnTo>
                      <a:pt x="617" y="829"/>
                    </a:lnTo>
                    <a:lnTo>
                      <a:pt x="617" y="617"/>
                    </a:lnTo>
                    <a:lnTo>
                      <a:pt x="617" y="613"/>
                    </a:lnTo>
                    <a:lnTo>
                      <a:pt x="617" y="611"/>
                    </a:lnTo>
                    <a:lnTo>
                      <a:pt x="617" y="611"/>
                    </a:lnTo>
                    <a:lnTo>
                      <a:pt x="615" y="608"/>
                    </a:lnTo>
                    <a:lnTo>
                      <a:pt x="614" y="604"/>
                    </a:lnTo>
                    <a:lnTo>
                      <a:pt x="613" y="601"/>
                    </a:lnTo>
                    <a:lnTo>
                      <a:pt x="611" y="600"/>
                    </a:lnTo>
                    <a:lnTo>
                      <a:pt x="610" y="598"/>
                    </a:lnTo>
                    <a:lnTo>
                      <a:pt x="607" y="598"/>
                    </a:lnTo>
                    <a:lnTo>
                      <a:pt x="605" y="600"/>
                    </a:lnTo>
                    <a:lnTo>
                      <a:pt x="600" y="601"/>
                    </a:lnTo>
                    <a:lnTo>
                      <a:pt x="596" y="604"/>
                    </a:lnTo>
                    <a:lnTo>
                      <a:pt x="587" y="606"/>
                    </a:lnTo>
                    <a:lnTo>
                      <a:pt x="576" y="611"/>
                    </a:lnTo>
                    <a:lnTo>
                      <a:pt x="563" y="615"/>
                    </a:lnTo>
                    <a:lnTo>
                      <a:pt x="550" y="619"/>
                    </a:lnTo>
                    <a:lnTo>
                      <a:pt x="539" y="622"/>
                    </a:lnTo>
                    <a:lnTo>
                      <a:pt x="529" y="623"/>
                    </a:lnTo>
                    <a:lnTo>
                      <a:pt x="504" y="619"/>
                    </a:lnTo>
                    <a:lnTo>
                      <a:pt x="482" y="609"/>
                    </a:lnTo>
                    <a:lnTo>
                      <a:pt x="463" y="593"/>
                    </a:lnTo>
                    <a:lnTo>
                      <a:pt x="449" y="574"/>
                    </a:lnTo>
                    <a:lnTo>
                      <a:pt x="440" y="549"/>
                    </a:lnTo>
                    <a:lnTo>
                      <a:pt x="436" y="522"/>
                    </a:lnTo>
                    <a:lnTo>
                      <a:pt x="440" y="495"/>
                    </a:lnTo>
                    <a:lnTo>
                      <a:pt x="449" y="471"/>
                    </a:lnTo>
                    <a:lnTo>
                      <a:pt x="463" y="450"/>
                    </a:lnTo>
                    <a:lnTo>
                      <a:pt x="482" y="435"/>
                    </a:lnTo>
                    <a:lnTo>
                      <a:pt x="504" y="424"/>
                    </a:lnTo>
                    <a:lnTo>
                      <a:pt x="529" y="422"/>
                    </a:lnTo>
                    <a:lnTo>
                      <a:pt x="539" y="422"/>
                    </a:lnTo>
                    <a:lnTo>
                      <a:pt x="550" y="424"/>
                    </a:lnTo>
                    <a:lnTo>
                      <a:pt x="572" y="432"/>
                    </a:lnTo>
                    <a:lnTo>
                      <a:pt x="585" y="437"/>
                    </a:lnTo>
                    <a:lnTo>
                      <a:pt x="594" y="441"/>
                    </a:lnTo>
                    <a:lnTo>
                      <a:pt x="600" y="444"/>
                    </a:lnTo>
                    <a:lnTo>
                      <a:pt x="600" y="444"/>
                    </a:lnTo>
                    <a:lnTo>
                      <a:pt x="600" y="444"/>
                    </a:lnTo>
                    <a:lnTo>
                      <a:pt x="602" y="445"/>
                    </a:lnTo>
                    <a:lnTo>
                      <a:pt x="605" y="445"/>
                    </a:lnTo>
                    <a:lnTo>
                      <a:pt x="607" y="445"/>
                    </a:lnTo>
                    <a:lnTo>
                      <a:pt x="610" y="445"/>
                    </a:lnTo>
                    <a:lnTo>
                      <a:pt x="611" y="445"/>
                    </a:lnTo>
                    <a:lnTo>
                      <a:pt x="613" y="444"/>
                    </a:lnTo>
                    <a:lnTo>
                      <a:pt x="614" y="441"/>
                    </a:lnTo>
                    <a:lnTo>
                      <a:pt x="615" y="439"/>
                    </a:lnTo>
                    <a:lnTo>
                      <a:pt x="617" y="433"/>
                    </a:lnTo>
                    <a:lnTo>
                      <a:pt x="617" y="432"/>
                    </a:lnTo>
                    <a:lnTo>
                      <a:pt x="617" y="428"/>
                    </a:lnTo>
                    <a:lnTo>
                      <a:pt x="617" y="237"/>
                    </a:lnTo>
                    <a:lnTo>
                      <a:pt x="617" y="225"/>
                    </a:lnTo>
                    <a:lnTo>
                      <a:pt x="617" y="202"/>
                    </a:lnTo>
                    <a:lnTo>
                      <a:pt x="615" y="202"/>
                    </a:lnTo>
                    <a:lnTo>
                      <a:pt x="610" y="202"/>
                    </a:lnTo>
                    <a:lnTo>
                      <a:pt x="605" y="202"/>
                    </a:lnTo>
                    <a:lnTo>
                      <a:pt x="601" y="202"/>
                    </a:lnTo>
                    <a:lnTo>
                      <a:pt x="597" y="202"/>
                    </a:lnTo>
                    <a:lnTo>
                      <a:pt x="594" y="202"/>
                    </a:lnTo>
                    <a:lnTo>
                      <a:pt x="593" y="202"/>
                    </a:lnTo>
                    <a:lnTo>
                      <a:pt x="446" y="202"/>
                    </a:lnTo>
                    <a:lnTo>
                      <a:pt x="422" y="202"/>
                    </a:lnTo>
                    <a:lnTo>
                      <a:pt x="408" y="202"/>
                    </a:lnTo>
                    <a:lnTo>
                      <a:pt x="393" y="200"/>
                    </a:lnTo>
                    <a:lnTo>
                      <a:pt x="378" y="195"/>
                    </a:lnTo>
                    <a:lnTo>
                      <a:pt x="365" y="187"/>
                    </a:lnTo>
                    <a:lnTo>
                      <a:pt x="355" y="176"/>
                    </a:lnTo>
                    <a:lnTo>
                      <a:pt x="351" y="165"/>
                    </a:lnTo>
                    <a:lnTo>
                      <a:pt x="350" y="153"/>
                    </a:lnTo>
                    <a:lnTo>
                      <a:pt x="351" y="140"/>
                    </a:lnTo>
                    <a:lnTo>
                      <a:pt x="356" y="127"/>
                    </a:lnTo>
                    <a:lnTo>
                      <a:pt x="363" y="114"/>
                    </a:lnTo>
                    <a:lnTo>
                      <a:pt x="368" y="100"/>
                    </a:lnTo>
                    <a:lnTo>
                      <a:pt x="373" y="84"/>
                    </a:lnTo>
                    <a:lnTo>
                      <a:pt x="373" y="80"/>
                    </a:lnTo>
                    <a:lnTo>
                      <a:pt x="374" y="76"/>
                    </a:lnTo>
                    <a:lnTo>
                      <a:pt x="374" y="73"/>
                    </a:lnTo>
                    <a:lnTo>
                      <a:pt x="372" y="60"/>
                    </a:lnTo>
                    <a:lnTo>
                      <a:pt x="367" y="46"/>
                    </a:lnTo>
                    <a:lnTo>
                      <a:pt x="356" y="34"/>
                    </a:lnTo>
                    <a:lnTo>
                      <a:pt x="344" y="25"/>
                    </a:lnTo>
                    <a:lnTo>
                      <a:pt x="330" y="18"/>
                    </a:lnTo>
                    <a:lnTo>
                      <a:pt x="313" y="16"/>
                    </a:lnTo>
                    <a:lnTo>
                      <a:pt x="297" y="18"/>
                    </a:lnTo>
                    <a:lnTo>
                      <a:pt x="283" y="25"/>
                    </a:lnTo>
                    <a:lnTo>
                      <a:pt x="270" y="34"/>
                    </a:lnTo>
                    <a:lnTo>
                      <a:pt x="261" y="46"/>
                    </a:lnTo>
                    <a:lnTo>
                      <a:pt x="254" y="60"/>
                    </a:lnTo>
                    <a:lnTo>
                      <a:pt x="251" y="73"/>
                    </a:lnTo>
                    <a:lnTo>
                      <a:pt x="251" y="76"/>
                    </a:lnTo>
                    <a:lnTo>
                      <a:pt x="253" y="80"/>
                    </a:lnTo>
                    <a:lnTo>
                      <a:pt x="254" y="84"/>
                    </a:lnTo>
                    <a:lnTo>
                      <a:pt x="255" y="92"/>
                    </a:lnTo>
                    <a:lnTo>
                      <a:pt x="258" y="100"/>
                    </a:lnTo>
                    <a:lnTo>
                      <a:pt x="264" y="114"/>
                    </a:lnTo>
                    <a:lnTo>
                      <a:pt x="270" y="127"/>
                    </a:lnTo>
                    <a:lnTo>
                      <a:pt x="275" y="140"/>
                    </a:lnTo>
                    <a:lnTo>
                      <a:pt x="276" y="153"/>
                    </a:lnTo>
                    <a:lnTo>
                      <a:pt x="275" y="168"/>
                    </a:lnTo>
                    <a:lnTo>
                      <a:pt x="268" y="181"/>
                    </a:lnTo>
                    <a:lnTo>
                      <a:pt x="257" y="191"/>
                    </a:lnTo>
                    <a:lnTo>
                      <a:pt x="245" y="198"/>
                    </a:lnTo>
                    <a:lnTo>
                      <a:pt x="237" y="200"/>
                    </a:lnTo>
                    <a:lnTo>
                      <a:pt x="230" y="202"/>
                    </a:lnTo>
                    <a:lnTo>
                      <a:pt x="219" y="202"/>
                    </a:lnTo>
                    <a:lnTo>
                      <a:pt x="0" y="202"/>
                    </a:lnTo>
                    <a:lnTo>
                      <a:pt x="0" y="186"/>
                    </a:lnTo>
                    <a:lnTo>
                      <a:pt x="219" y="186"/>
                    </a:lnTo>
                    <a:lnTo>
                      <a:pt x="228" y="185"/>
                    </a:lnTo>
                    <a:lnTo>
                      <a:pt x="233" y="185"/>
                    </a:lnTo>
                    <a:lnTo>
                      <a:pt x="238" y="182"/>
                    </a:lnTo>
                    <a:lnTo>
                      <a:pt x="245" y="179"/>
                    </a:lnTo>
                    <a:lnTo>
                      <a:pt x="250" y="176"/>
                    </a:lnTo>
                    <a:lnTo>
                      <a:pt x="255" y="170"/>
                    </a:lnTo>
                    <a:lnTo>
                      <a:pt x="258" y="165"/>
                    </a:lnTo>
                    <a:lnTo>
                      <a:pt x="259" y="160"/>
                    </a:lnTo>
                    <a:lnTo>
                      <a:pt x="261" y="153"/>
                    </a:lnTo>
                    <a:lnTo>
                      <a:pt x="259" y="147"/>
                    </a:lnTo>
                    <a:lnTo>
                      <a:pt x="258" y="142"/>
                    </a:lnTo>
                    <a:lnTo>
                      <a:pt x="255" y="135"/>
                    </a:lnTo>
                    <a:lnTo>
                      <a:pt x="249" y="121"/>
                    </a:lnTo>
                    <a:lnTo>
                      <a:pt x="244" y="105"/>
                    </a:lnTo>
                    <a:lnTo>
                      <a:pt x="238" y="88"/>
                    </a:lnTo>
                    <a:lnTo>
                      <a:pt x="236" y="81"/>
                    </a:lnTo>
                    <a:lnTo>
                      <a:pt x="236" y="73"/>
                    </a:lnTo>
                    <a:lnTo>
                      <a:pt x="238" y="55"/>
                    </a:lnTo>
                    <a:lnTo>
                      <a:pt x="246" y="38"/>
                    </a:lnTo>
                    <a:lnTo>
                      <a:pt x="258" y="22"/>
                    </a:lnTo>
                    <a:lnTo>
                      <a:pt x="274" y="11"/>
                    </a:lnTo>
                    <a:lnTo>
                      <a:pt x="292" y="3"/>
                    </a:lnTo>
                    <a:lnTo>
                      <a:pt x="3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73339"/>
                  </a:solidFill>
                  <a:effectLst/>
                  <a:uLnTx/>
                  <a:uFillTx/>
                  <a:latin typeface="Calibri" panose="020F0502020204030204"/>
                </a:endParaRPr>
              </a:p>
            </p:txBody>
          </p:sp>
        </p:grpSp>
      </p:grpSp>
      <p:pic>
        <p:nvPicPr>
          <p:cNvPr id="163" name="Imagen 162">
            <a:extLst>
              <a:ext uri="{FF2B5EF4-FFF2-40B4-BE49-F238E27FC236}">
                <a16:creationId xmlns:a16="http://schemas.microsoft.com/office/drawing/2014/main" id="{0949938E-785B-4F67-9CE6-5B5F7EF67A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8187"/>
            <a:ext cx="1380253" cy="599932"/>
          </a:xfrm>
          <a:prstGeom prst="rect">
            <a:avLst/>
          </a:prstGeom>
        </p:spPr>
      </p:pic>
      <p:pic>
        <p:nvPicPr>
          <p:cNvPr id="164" name="Imagen 163">
            <a:extLst>
              <a:ext uri="{FF2B5EF4-FFF2-40B4-BE49-F238E27FC236}">
                <a16:creationId xmlns:a16="http://schemas.microsoft.com/office/drawing/2014/main" id="{85F8CBF2-C239-4348-8871-386115A94F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03575" y="-117782"/>
            <a:ext cx="2903084" cy="498801"/>
          </a:xfrm>
          <a:prstGeom prst="rect">
            <a:avLst/>
          </a:prstGeom>
        </p:spPr>
      </p:pic>
      <p:sp>
        <p:nvSpPr>
          <p:cNvPr id="165" name="CuadroTexto 164">
            <a:extLst>
              <a:ext uri="{FF2B5EF4-FFF2-40B4-BE49-F238E27FC236}">
                <a16:creationId xmlns:a16="http://schemas.microsoft.com/office/drawing/2014/main" id="{EA3706A8-3F3F-452B-B25B-F12C58531A4A}"/>
              </a:ext>
            </a:extLst>
          </p:cNvPr>
          <p:cNvSpPr txBox="1"/>
          <p:nvPr/>
        </p:nvSpPr>
        <p:spPr>
          <a:xfrm>
            <a:off x="1661184" y="121056"/>
            <a:ext cx="7460315" cy="830997"/>
          </a:xfrm>
          <a:prstGeom prst="rect">
            <a:avLst/>
          </a:prstGeom>
          <a:noFill/>
        </p:spPr>
        <p:txBody>
          <a:bodyPr wrap="square" rtlCol="0">
            <a:spAutoFit/>
          </a:bodyPr>
          <a:lstStyle/>
          <a:p>
            <a:pPr lvl="0" algn="ctr" defTabSz="457200">
              <a:defRPr/>
            </a:pPr>
            <a:r>
              <a:rPr lang="es-CO" altLang="es-CO" sz="2400" b="1" dirty="0">
                <a:solidFill>
                  <a:srgbClr val="000A8B"/>
                </a:solidFill>
                <a:effectLst>
                  <a:outerShdw blurRad="38100" dist="38100" dir="2700000" algn="tl">
                    <a:srgbClr val="000000">
                      <a:alpha val="43137"/>
                    </a:srgbClr>
                  </a:outerShdw>
                </a:effectLst>
                <a:latin typeface="Lato Bold"/>
              </a:rPr>
              <a:t>CONTRATACIÓN TRANSFERENCIA DE INMUEBLES  </a:t>
            </a:r>
          </a:p>
          <a:p>
            <a:pPr lvl="0" algn="ctr" defTabSz="457200">
              <a:defRPr/>
            </a:pPr>
            <a:r>
              <a:rPr lang="es-CO" altLang="es-CO" sz="2400" b="1" dirty="0">
                <a:solidFill>
                  <a:srgbClr val="000A8B"/>
                </a:solidFill>
                <a:effectLst>
                  <a:outerShdw blurRad="38100" dist="38100" dir="2700000" algn="tl">
                    <a:srgbClr val="000000">
                      <a:alpha val="43137"/>
                    </a:srgbClr>
                  </a:outerShdw>
                </a:effectLst>
                <a:latin typeface="Lato Bold"/>
              </a:rPr>
              <a:t>VENTA MASIVA</a:t>
            </a:r>
            <a:endParaRPr lang="es-CO" sz="2400" b="1" dirty="0">
              <a:solidFill>
                <a:srgbClr val="000A8B"/>
              </a:solidFill>
              <a:effectLst>
                <a:outerShdw blurRad="38100" dist="38100" dir="2700000" algn="tl">
                  <a:srgbClr val="000000">
                    <a:alpha val="43137"/>
                  </a:srgbClr>
                </a:outerShdw>
              </a:effectLst>
              <a:latin typeface="Lato Bold"/>
            </a:endParaRPr>
          </a:p>
        </p:txBody>
      </p:sp>
      <p:sp>
        <p:nvSpPr>
          <p:cNvPr id="166" name="Rectangle 66">
            <a:extLst>
              <a:ext uri="{FF2B5EF4-FFF2-40B4-BE49-F238E27FC236}">
                <a16:creationId xmlns:a16="http://schemas.microsoft.com/office/drawing/2014/main" id="{B413B48B-F220-4B26-8106-819BD2C1FB46}"/>
              </a:ext>
            </a:extLst>
          </p:cNvPr>
          <p:cNvSpPr/>
          <p:nvPr/>
        </p:nvSpPr>
        <p:spPr>
          <a:xfrm>
            <a:off x="708796" y="1170299"/>
            <a:ext cx="2911627" cy="55399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dirty="0">
                <a:solidFill>
                  <a:srgbClr val="7BB21B"/>
                </a:solidFill>
                <a:latin typeface="Lato Bold"/>
              </a:rPr>
              <a:t>GASTOS</a:t>
            </a:r>
            <a:r>
              <a:rPr lang="en-US" sz="1600" b="1" dirty="0">
                <a:solidFill>
                  <a:srgbClr val="0000FF"/>
                </a:solidFill>
                <a:latin typeface="Lato Bold"/>
              </a:rPr>
              <a:t> </a:t>
            </a:r>
            <a:r>
              <a:rPr lang="en-US" sz="1400" b="1" dirty="0">
                <a:solidFill>
                  <a:srgbClr val="7BB21B"/>
                </a:solidFill>
                <a:latin typeface="Lato Bold"/>
              </a:rPr>
              <a:t>DE REGISTRO:  </a:t>
            </a:r>
          </a:p>
          <a:p>
            <a:pPr marL="0" marR="0" lvl="0" indent="0" algn="ctr" defTabSz="457200" rtl="0" eaLnBrk="1" fontAlgn="auto" latinLnBrk="0" hangingPunct="1">
              <a:lnSpc>
                <a:spcPct val="100000"/>
              </a:lnSpc>
              <a:spcBef>
                <a:spcPts val="0"/>
              </a:spcBef>
              <a:spcAft>
                <a:spcPts val="0"/>
              </a:spcAft>
              <a:buClrTx/>
              <a:buSzTx/>
              <a:buFontTx/>
              <a:buNone/>
              <a:tabLst/>
              <a:defRPr/>
            </a:pPr>
            <a:r>
              <a:rPr lang="es-CO" sz="1400" b="1" dirty="0" err="1">
                <a:solidFill>
                  <a:srgbClr val="7BB21B"/>
                </a:solidFill>
                <a:latin typeface="Lato Bold"/>
              </a:rPr>
              <a:t>Aprox</a:t>
            </a:r>
            <a:r>
              <a:rPr lang="es-ES" sz="1400" b="1" dirty="0">
                <a:solidFill>
                  <a:srgbClr val="7BB21B"/>
                </a:solidFill>
                <a:latin typeface="Lato Bold"/>
              </a:rPr>
              <a:t> $</a:t>
            </a:r>
            <a:r>
              <a:rPr lang="es-CO" sz="1400" b="1" dirty="0">
                <a:solidFill>
                  <a:srgbClr val="7BB21B"/>
                </a:solidFill>
                <a:latin typeface="Lato Bold"/>
              </a:rPr>
              <a:t>14,568,884,308</a:t>
            </a:r>
          </a:p>
        </p:txBody>
      </p:sp>
      <p:sp>
        <p:nvSpPr>
          <p:cNvPr id="167" name="Rectangle 1436">
            <a:extLst>
              <a:ext uri="{FF2B5EF4-FFF2-40B4-BE49-F238E27FC236}">
                <a16:creationId xmlns:a16="http://schemas.microsoft.com/office/drawing/2014/main" id="{1EEC7BBA-E4B3-4A3E-AED9-3A78EC38A69E}"/>
              </a:ext>
            </a:extLst>
          </p:cNvPr>
          <p:cNvSpPr>
            <a:spLocks noChangeArrowheads="1"/>
          </p:cNvSpPr>
          <p:nvPr/>
        </p:nvSpPr>
        <p:spPr bwMode="auto">
          <a:xfrm>
            <a:off x="690126" y="1291864"/>
            <a:ext cx="426336" cy="310868"/>
          </a:xfrm>
          <a:prstGeom prst="rect">
            <a:avLst/>
          </a:prstGeom>
        </p:spPr>
        <p:txBody>
          <a:bodyPr vert="horz" wrap="square" lIns="91440" tIns="45720" rIns="91440" bIns="45720" rtlCol="0">
            <a:spAutoFit/>
          </a:bodyPr>
          <a:lstStyle/>
          <a:p>
            <a:pPr algn="just"/>
            <a:r>
              <a:rPr lang="en-US" sz="1400" b="1" dirty="0">
                <a:solidFill>
                  <a:srgbClr val="7BB21B"/>
                </a:solidFill>
                <a:latin typeface="Lato Bold"/>
              </a:rPr>
              <a:t>01</a:t>
            </a:r>
          </a:p>
        </p:txBody>
      </p:sp>
      <p:sp>
        <p:nvSpPr>
          <p:cNvPr id="168" name="Rectangle 1436">
            <a:extLst>
              <a:ext uri="{FF2B5EF4-FFF2-40B4-BE49-F238E27FC236}">
                <a16:creationId xmlns:a16="http://schemas.microsoft.com/office/drawing/2014/main" id="{5497BA39-E679-4D81-B700-6BCE007D6293}"/>
              </a:ext>
            </a:extLst>
          </p:cNvPr>
          <p:cNvSpPr>
            <a:spLocks noChangeArrowheads="1"/>
          </p:cNvSpPr>
          <p:nvPr/>
        </p:nvSpPr>
        <p:spPr bwMode="auto">
          <a:xfrm>
            <a:off x="1105388" y="4180523"/>
            <a:ext cx="502226" cy="305768"/>
          </a:xfrm>
          <a:prstGeom prst="rect">
            <a:avLst/>
          </a:prstGeom>
        </p:spPr>
        <p:txBody>
          <a:bodyPr vert="horz" wrap="square" lIns="91440" tIns="45720" rIns="91440" bIns="45720" rtlCol="0">
            <a:spAutoFit/>
          </a:bodyPr>
          <a:lstStyle/>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400" b="1" i="0" u="none" strike="noStrike" kern="1200" cap="none" spc="0" normalizeH="0" baseline="0" noProof="0" dirty="0">
                <a:ln>
                  <a:noFill/>
                </a:ln>
                <a:solidFill>
                  <a:srgbClr val="814E7E"/>
                </a:solidFill>
                <a:effectLst/>
                <a:uLnTx/>
                <a:uFillTx/>
                <a:latin typeface="Lato Bold"/>
              </a:rPr>
              <a:t>02</a:t>
            </a:r>
          </a:p>
        </p:txBody>
      </p:sp>
      <p:sp>
        <p:nvSpPr>
          <p:cNvPr id="169" name="Rectangle 66">
            <a:extLst>
              <a:ext uri="{FF2B5EF4-FFF2-40B4-BE49-F238E27FC236}">
                <a16:creationId xmlns:a16="http://schemas.microsoft.com/office/drawing/2014/main" id="{F31BF7BA-08B8-4210-9A2A-CADEDFE97F02}"/>
              </a:ext>
            </a:extLst>
          </p:cNvPr>
          <p:cNvSpPr/>
          <p:nvPr/>
        </p:nvSpPr>
        <p:spPr>
          <a:xfrm>
            <a:off x="434479" y="4178209"/>
            <a:ext cx="2911627" cy="30777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400" b="1" dirty="0">
                <a:solidFill>
                  <a:srgbClr val="814E7E"/>
                </a:solidFill>
                <a:latin typeface="Lato Bold"/>
              </a:rPr>
              <a:t>PÓLIZAS</a:t>
            </a:r>
            <a:endParaRPr lang="es-CO" sz="1400" b="1" dirty="0">
              <a:solidFill>
                <a:srgbClr val="814E7E"/>
              </a:solidFill>
              <a:latin typeface="Lato Bold"/>
            </a:endParaRPr>
          </a:p>
        </p:txBody>
      </p:sp>
      <p:sp>
        <p:nvSpPr>
          <p:cNvPr id="171" name="Rectangle 1436">
            <a:extLst>
              <a:ext uri="{FF2B5EF4-FFF2-40B4-BE49-F238E27FC236}">
                <a16:creationId xmlns:a16="http://schemas.microsoft.com/office/drawing/2014/main" id="{92FA4F4E-EC2C-4D5E-B9B8-9624B26E257E}"/>
              </a:ext>
            </a:extLst>
          </p:cNvPr>
          <p:cNvSpPr>
            <a:spLocks noChangeArrowheads="1"/>
          </p:cNvSpPr>
          <p:nvPr/>
        </p:nvSpPr>
        <p:spPr bwMode="auto">
          <a:xfrm>
            <a:off x="841293" y="4570516"/>
            <a:ext cx="3093049" cy="1600438"/>
          </a:xfrm>
          <a:prstGeom prst="rect">
            <a:avLst/>
          </a:prstGeom>
        </p:spPr>
        <p:txBody>
          <a:bodyPr vert="horz" wrap="square" lIns="91440" tIns="45720" rIns="91440" bIns="45720" rtlCol="0">
            <a:spAutoFit/>
          </a:bodyPr>
          <a:lstStyle/>
          <a:p>
            <a:pPr algn="just">
              <a:defRPr/>
            </a:pPr>
            <a:endParaRPr lang="es-CO" sz="1400" dirty="0">
              <a:latin typeface="Lato Bold"/>
            </a:endParaRPr>
          </a:p>
          <a:p>
            <a:pPr marL="285750" indent="-285750" algn="just">
              <a:buFont typeface="Wingdings" panose="05000000000000000000" pitchFamily="2" charset="2"/>
              <a:buChar char="§"/>
              <a:defRPr/>
            </a:pPr>
            <a:r>
              <a:rPr lang="es-CO" sz="1400" dirty="0">
                <a:latin typeface="Lato Bold"/>
              </a:rPr>
              <a:t>Cumplimiento del Contrato</a:t>
            </a:r>
          </a:p>
          <a:p>
            <a:pPr marL="285750" indent="-285750" algn="just">
              <a:buFont typeface="Wingdings" panose="05000000000000000000" pitchFamily="2" charset="2"/>
              <a:buChar char="§"/>
              <a:defRPr/>
            </a:pPr>
            <a:r>
              <a:rPr lang="es-CO" sz="1400" dirty="0">
                <a:latin typeface="Lato Bold"/>
              </a:rPr>
              <a:t>Pago de Salarios y Prestaciones Sociales</a:t>
            </a:r>
          </a:p>
          <a:p>
            <a:pPr marL="285750" indent="-285750" algn="just">
              <a:buFont typeface="Wingdings" panose="05000000000000000000" pitchFamily="2" charset="2"/>
              <a:buChar char="§"/>
              <a:defRPr/>
            </a:pPr>
            <a:r>
              <a:rPr lang="es-CO" sz="1400" dirty="0">
                <a:latin typeface="Lato Bold"/>
              </a:rPr>
              <a:t>Calidad del Servicio</a:t>
            </a:r>
          </a:p>
          <a:p>
            <a:pPr marL="285750" indent="-285750" algn="just">
              <a:buFont typeface="Wingdings" panose="05000000000000000000" pitchFamily="2" charset="2"/>
              <a:buChar char="§"/>
              <a:defRPr/>
            </a:pPr>
            <a:r>
              <a:rPr lang="es-CO" sz="1400" dirty="0">
                <a:latin typeface="Lato Bold"/>
              </a:rPr>
              <a:t>Infidelidad y Riesgos Financieros</a:t>
            </a:r>
          </a:p>
          <a:p>
            <a:pPr marL="285750" indent="-285750" algn="just">
              <a:buFont typeface="Wingdings" panose="05000000000000000000" pitchFamily="2" charset="2"/>
              <a:buChar char="§"/>
              <a:defRPr/>
            </a:pPr>
            <a:r>
              <a:rPr lang="es-CO" sz="1400" dirty="0">
                <a:latin typeface="Lato Bold"/>
              </a:rPr>
              <a:t>Sumas pagas anticipadamente.  </a:t>
            </a:r>
          </a:p>
        </p:txBody>
      </p:sp>
      <p:sp>
        <p:nvSpPr>
          <p:cNvPr id="172" name="Rectangle 1436">
            <a:extLst>
              <a:ext uri="{FF2B5EF4-FFF2-40B4-BE49-F238E27FC236}">
                <a16:creationId xmlns:a16="http://schemas.microsoft.com/office/drawing/2014/main" id="{4AE0F0B5-DC95-4520-A6A5-197450C2331C}"/>
              </a:ext>
            </a:extLst>
          </p:cNvPr>
          <p:cNvSpPr>
            <a:spLocks noChangeArrowheads="1"/>
          </p:cNvSpPr>
          <p:nvPr/>
        </p:nvSpPr>
        <p:spPr bwMode="auto">
          <a:xfrm>
            <a:off x="414957" y="1922681"/>
            <a:ext cx="3093049" cy="2031325"/>
          </a:xfrm>
          <a:prstGeom prst="rect">
            <a:avLst/>
          </a:prstGeom>
        </p:spPr>
        <p:txBody>
          <a:bodyPr vert="horz" wrap="square" lIns="91440" tIns="45720" rIns="91440" bIns="45720" rtlCol="0">
            <a:spAutoFit/>
          </a:bodyPr>
          <a:lstStyle/>
          <a:p>
            <a:pPr marL="285750" indent="-285750" algn="just">
              <a:buFont typeface="Wingdings" panose="05000000000000000000" pitchFamily="2" charset="2"/>
              <a:buChar char="§"/>
              <a:defRPr/>
            </a:pPr>
            <a:r>
              <a:rPr lang="es-CO" sz="1400" dirty="0">
                <a:latin typeface="Lato Bold"/>
              </a:rPr>
              <a:t>Pagos efectuados</a:t>
            </a:r>
            <a:r>
              <a:rPr lang="en-US" sz="1400" dirty="0">
                <a:latin typeface="Lato Bold"/>
              </a:rPr>
              <a:t> por el </a:t>
            </a:r>
            <a:r>
              <a:rPr lang="es-CO" sz="1400" dirty="0">
                <a:latin typeface="Lato Bold"/>
              </a:rPr>
              <a:t>Contratista</a:t>
            </a:r>
            <a:r>
              <a:rPr lang="en-US" sz="1400" dirty="0">
                <a:latin typeface="Lato Bold"/>
              </a:rPr>
              <a:t>. </a:t>
            </a:r>
          </a:p>
          <a:p>
            <a:pPr marL="285750" indent="-285750" algn="just">
              <a:buFont typeface="Wingdings" panose="05000000000000000000" pitchFamily="2" charset="2"/>
              <a:buChar char="§"/>
              <a:defRPr/>
            </a:pPr>
            <a:r>
              <a:rPr lang="es-CO" sz="1400" dirty="0">
                <a:latin typeface="Lato Bold"/>
              </a:rPr>
              <a:t>Apertura de Cuenta Bancaria, de uso exclusivo:  (“La Cuenta Para Registros”).</a:t>
            </a:r>
          </a:p>
          <a:p>
            <a:pPr marL="285750" indent="-285750" algn="just">
              <a:buFont typeface="Wingdings" panose="05000000000000000000" pitchFamily="2" charset="2"/>
              <a:buChar char="§"/>
              <a:defRPr/>
            </a:pPr>
            <a:r>
              <a:rPr lang="es-CO" sz="1400" dirty="0">
                <a:latin typeface="Lato Bold"/>
              </a:rPr>
              <a:t>Cupo rotativo, fondeada por SAE con un cupo mínimo. </a:t>
            </a:r>
          </a:p>
          <a:p>
            <a:pPr marL="285750" indent="-285750" algn="just">
              <a:buFont typeface="Wingdings" panose="05000000000000000000" pitchFamily="2" charset="2"/>
              <a:buChar char="§"/>
              <a:defRPr/>
            </a:pPr>
            <a:r>
              <a:rPr lang="es-CO" sz="1400" dirty="0">
                <a:latin typeface="Lato Bold"/>
              </a:rPr>
              <a:t>Disminución de valor: (10) días hábiles para solicitar fondeo.</a:t>
            </a:r>
            <a:endParaRPr lang="en-US" sz="1400" dirty="0">
              <a:latin typeface="Lato Bold"/>
            </a:endParaRPr>
          </a:p>
        </p:txBody>
      </p:sp>
      <p:sp>
        <p:nvSpPr>
          <p:cNvPr id="173" name="Rectangle 1436">
            <a:extLst>
              <a:ext uri="{FF2B5EF4-FFF2-40B4-BE49-F238E27FC236}">
                <a16:creationId xmlns:a16="http://schemas.microsoft.com/office/drawing/2014/main" id="{D758749C-B08F-4DF8-B627-7984219839E9}"/>
              </a:ext>
            </a:extLst>
          </p:cNvPr>
          <p:cNvSpPr>
            <a:spLocks noChangeArrowheads="1"/>
          </p:cNvSpPr>
          <p:nvPr/>
        </p:nvSpPr>
        <p:spPr bwMode="auto">
          <a:xfrm>
            <a:off x="8898410" y="1955420"/>
            <a:ext cx="446178" cy="307777"/>
          </a:xfrm>
          <a:prstGeom prst="rect">
            <a:avLst/>
          </a:prstGeom>
        </p:spPr>
        <p:txBody>
          <a:bodyPr vert="horz" wrap="square" lIns="91440" tIns="45720" rIns="91440" bIns="45720" rtlCol="0">
            <a:spAutoFit/>
          </a:bodyPr>
          <a:lstStyle/>
          <a:p>
            <a:pPr marL="0" marR="0" lvl="0" indent="0" algn="r"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400" b="1" i="0" u="none" strike="noStrike" kern="1200" cap="none" spc="0" normalizeH="0" baseline="0" noProof="0" dirty="0">
                <a:ln>
                  <a:noFill/>
                </a:ln>
                <a:solidFill>
                  <a:srgbClr val="F17C3F"/>
                </a:solidFill>
                <a:effectLst/>
                <a:uLnTx/>
                <a:uFillTx/>
                <a:latin typeface="Lato Bold"/>
              </a:rPr>
              <a:t>03</a:t>
            </a:r>
          </a:p>
        </p:txBody>
      </p:sp>
      <p:sp>
        <p:nvSpPr>
          <p:cNvPr id="174" name="Rectangle 66">
            <a:extLst>
              <a:ext uri="{FF2B5EF4-FFF2-40B4-BE49-F238E27FC236}">
                <a16:creationId xmlns:a16="http://schemas.microsoft.com/office/drawing/2014/main" id="{FE3B35AC-1F64-488B-925F-DC918A8AB4F9}"/>
              </a:ext>
            </a:extLst>
          </p:cNvPr>
          <p:cNvSpPr/>
          <p:nvPr/>
        </p:nvSpPr>
        <p:spPr>
          <a:xfrm>
            <a:off x="8716383" y="1953525"/>
            <a:ext cx="2911627" cy="30777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dirty="0">
                <a:solidFill>
                  <a:srgbClr val="F17C3F"/>
                </a:solidFill>
                <a:latin typeface="Lato Bold"/>
              </a:rPr>
              <a:t>FORMA DE PAGO:  </a:t>
            </a:r>
          </a:p>
        </p:txBody>
      </p:sp>
      <p:sp>
        <p:nvSpPr>
          <p:cNvPr id="175" name="Rectangle 1436">
            <a:extLst>
              <a:ext uri="{FF2B5EF4-FFF2-40B4-BE49-F238E27FC236}">
                <a16:creationId xmlns:a16="http://schemas.microsoft.com/office/drawing/2014/main" id="{3C47A31A-5AC6-4F59-A54B-71195E431378}"/>
              </a:ext>
            </a:extLst>
          </p:cNvPr>
          <p:cNvSpPr>
            <a:spLocks noChangeArrowheads="1"/>
          </p:cNvSpPr>
          <p:nvPr/>
        </p:nvSpPr>
        <p:spPr bwMode="auto">
          <a:xfrm>
            <a:off x="8625673" y="2393328"/>
            <a:ext cx="3093049" cy="3600986"/>
          </a:xfrm>
          <a:prstGeom prst="rect">
            <a:avLst/>
          </a:prstGeom>
        </p:spPr>
        <p:txBody>
          <a:bodyPr vert="horz" wrap="square" lIns="91440" tIns="45720" rIns="91440" bIns="45720" rtlCol="0">
            <a:spAutoFit/>
          </a:bodyPr>
          <a:lstStyle/>
          <a:p>
            <a:pPr marL="285750" indent="-285750" algn="just">
              <a:buFont typeface="Wingdings" panose="05000000000000000000" pitchFamily="2" charset="2"/>
              <a:buChar char="§"/>
              <a:defRPr/>
            </a:pPr>
            <a:r>
              <a:rPr lang="es-CO" sz="1400" dirty="0">
                <a:latin typeface="Lato Bold"/>
              </a:rPr>
              <a:t>30% del valor del contrato como pago anticipado</a:t>
            </a:r>
          </a:p>
          <a:p>
            <a:pPr marL="285750" indent="-285750" algn="just">
              <a:buFont typeface="Wingdings" panose="05000000000000000000" pitchFamily="2" charset="2"/>
              <a:buChar char="§"/>
              <a:defRPr/>
            </a:pPr>
            <a:r>
              <a:rPr lang="es-CO" sz="1400" dirty="0">
                <a:latin typeface="Lato Bold"/>
              </a:rPr>
              <a:t>35% contra boleta de ingreso a registro.  </a:t>
            </a:r>
          </a:p>
          <a:p>
            <a:pPr marL="285750" indent="-285750" algn="just">
              <a:buFont typeface="Wingdings" panose="05000000000000000000" pitchFamily="2" charset="2"/>
              <a:buChar char="§"/>
              <a:defRPr/>
            </a:pPr>
            <a:r>
              <a:rPr lang="es-CO" sz="1400" dirty="0">
                <a:latin typeface="Lato Bold"/>
              </a:rPr>
              <a:t>El valor restante, correspondiente al 35%, se cancelará en proporción a la certificación de la  correcta inscripción de los Actos Administrativos en el respectivo CTL. </a:t>
            </a:r>
          </a:p>
          <a:p>
            <a:pPr algn="just">
              <a:defRPr/>
            </a:pPr>
            <a:endParaRPr lang="es-ES" sz="1400" dirty="0">
              <a:latin typeface="Lato Bold"/>
            </a:endParaRPr>
          </a:p>
          <a:p>
            <a:pPr algn="just">
              <a:defRPr/>
            </a:pPr>
            <a:r>
              <a:rPr lang="es-ES" sz="1200" b="1" dirty="0">
                <a:latin typeface="Lato Bold"/>
              </a:rPr>
              <a:t>SAE cancela Treinta (30) días siguientes al recibo de la cuenta de cobro con los docs. Soporte.</a:t>
            </a:r>
          </a:p>
          <a:p>
            <a:pPr algn="just"/>
            <a:endParaRPr lang="es-ES" sz="1200" b="1" dirty="0">
              <a:solidFill>
                <a:schemeClr val="accent3">
                  <a:lumMod val="50000"/>
                </a:schemeClr>
              </a:solidFill>
              <a:latin typeface="Lato Bold"/>
            </a:endParaRPr>
          </a:p>
          <a:p>
            <a:pPr algn="just"/>
            <a:r>
              <a:rPr lang="es-ES" sz="1200" b="1" dirty="0">
                <a:solidFill>
                  <a:schemeClr val="accent3">
                    <a:lumMod val="50000"/>
                  </a:schemeClr>
                </a:solidFill>
                <a:latin typeface="Lato Bold"/>
              </a:rPr>
              <a:t>*</a:t>
            </a:r>
            <a:r>
              <a:rPr lang="es-ES" sz="1200" b="1" dirty="0">
                <a:latin typeface="Lato Bold"/>
              </a:rPr>
              <a:t>LA SAE S.A.S. NO ASUME VIATICOS.</a:t>
            </a:r>
          </a:p>
          <a:p>
            <a:pPr algn="just">
              <a:defRPr/>
            </a:pPr>
            <a:endParaRPr lang="en-US" sz="1400" dirty="0">
              <a:latin typeface="Lato Bold"/>
            </a:endParaRPr>
          </a:p>
        </p:txBody>
      </p:sp>
    </p:spTree>
    <p:extLst>
      <p:ext uri="{BB962C8B-B14F-4D97-AF65-F5344CB8AC3E}">
        <p14:creationId xmlns:p14="http://schemas.microsoft.com/office/powerpoint/2010/main" val="8117558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a:extLst>
              <a:ext uri="{FF2B5EF4-FFF2-40B4-BE49-F238E27FC236}">
                <a16:creationId xmlns:a16="http://schemas.microsoft.com/office/drawing/2014/main" id="{CBCAA8D8-FFD9-49FF-8B8C-10D9080222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782" y="3759903"/>
            <a:ext cx="2624858" cy="2776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ángulo 5">
            <a:extLst>
              <a:ext uri="{FF2B5EF4-FFF2-40B4-BE49-F238E27FC236}">
                <a16:creationId xmlns:a16="http://schemas.microsoft.com/office/drawing/2014/main" id="{02B961A2-9526-4B02-A22B-1DE27B058EF0}"/>
              </a:ext>
            </a:extLst>
          </p:cNvPr>
          <p:cNvSpPr/>
          <p:nvPr/>
        </p:nvSpPr>
        <p:spPr>
          <a:xfrm>
            <a:off x="12701" y="6550025"/>
            <a:ext cx="12192000" cy="3079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00E56A64-942D-4082-8FBA-0C7876EA3338}"/>
              </a:ext>
            </a:extLst>
          </p:cNvPr>
          <p:cNvSpPr txBox="1">
            <a:spLocks noChangeArrowheads="1"/>
          </p:cNvSpPr>
          <p:nvPr/>
        </p:nvSpPr>
        <p:spPr bwMode="auto">
          <a:xfrm>
            <a:off x="7600949" y="6540500"/>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sp>
        <p:nvSpPr>
          <p:cNvPr id="22" name="CuadroTexto 21">
            <a:extLst>
              <a:ext uri="{FF2B5EF4-FFF2-40B4-BE49-F238E27FC236}">
                <a16:creationId xmlns:a16="http://schemas.microsoft.com/office/drawing/2014/main" id="{161419B6-9E59-4F60-95C9-8E61A54B13D7}"/>
              </a:ext>
            </a:extLst>
          </p:cNvPr>
          <p:cNvSpPr txBox="1"/>
          <p:nvPr/>
        </p:nvSpPr>
        <p:spPr>
          <a:xfrm>
            <a:off x="1559304" y="275568"/>
            <a:ext cx="7460315" cy="707886"/>
          </a:xfrm>
          <a:prstGeom prst="rect">
            <a:avLst/>
          </a:prstGeom>
          <a:noFill/>
        </p:spPr>
        <p:txBody>
          <a:bodyPr wrap="square" rtlCol="0">
            <a:spAutoFit/>
          </a:bodyPr>
          <a:lstStyle/>
          <a:p>
            <a:pPr lvl="0" algn="ctr" defTabSz="457200">
              <a:defRPr/>
            </a:pPr>
            <a:r>
              <a:rPr lang="es-CO" altLang="es-CO" sz="2000" b="1" dirty="0">
                <a:solidFill>
                  <a:srgbClr val="000A8B"/>
                </a:solidFill>
                <a:effectLst>
                  <a:outerShdw blurRad="38100" dist="38100" dir="2700000" algn="tl">
                    <a:srgbClr val="000000">
                      <a:alpha val="43137"/>
                    </a:srgbClr>
                  </a:outerShdw>
                </a:effectLst>
                <a:latin typeface="Lato Bold"/>
              </a:rPr>
              <a:t>CONTRATACIÓN TRANSFERENCIA DE INMUEBLES </a:t>
            </a:r>
          </a:p>
          <a:p>
            <a:pPr lvl="0" algn="ctr" defTabSz="457200">
              <a:defRPr/>
            </a:pPr>
            <a:r>
              <a:rPr lang="es-CO" altLang="es-CO" sz="2000" b="1" dirty="0">
                <a:solidFill>
                  <a:srgbClr val="000A8B"/>
                </a:solidFill>
                <a:effectLst>
                  <a:outerShdw blurRad="38100" dist="38100" dir="2700000" algn="tl">
                    <a:srgbClr val="000000">
                      <a:alpha val="43137"/>
                    </a:srgbClr>
                  </a:outerShdw>
                </a:effectLst>
                <a:latin typeface="Lato Bold"/>
              </a:rPr>
              <a:t> VENTA MASIVA</a:t>
            </a:r>
            <a:endParaRPr lang="es-CO" sz="2000" b="1" dirty="0">
              <a:solidFill>
                <a:srgbClr val="000A8B"/>
              </a:solidFill>
              <a:effectLst>
                <a:outerShdw blurRad="38100" dist="38100" dir="2700000" algn="tl">
                  <a:srgbClr val="000000">
                    <a:alpha val="43137"/>
                  </a:srgbClr>
                </a:outerShdw>
              </a:effectLst>
              <a:latin typeface="Lato Bold"/>
            </a:endParaRPr>
          </a:p>
        </p:txBody>
      </p:sp>
      <p:pic>
        <p:nvPicPr>
          <p:cNvPr id="23" name="Imagen 22">
            <a:extLst>
              <a:ext uri="{FF2B5EF4-FFF2-40B4-BE49-F238E27FC236}">
                <a16:creationId xmlns:a16="http://schemas.microsoft.com/office/drawing/2014/main" id="{E096B6C6-7655-478D-82C5-61A0531052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380253" cy="599932"/>
          </a:xfrm>
          <a:prstGeom prst="rect">
            <a:avLst/>
          </a:prstGeom>
        </p:spPr>
      </p:pic>
      <p:pic>
        <p:nvPicPr>
          <p:cNvPr id="24" name="Imagen 23">
            <a:extLst>
              <a:ext uri="{FF2B5EF4-FFF2-40B4-BE49-F238E27FC236}">
                <a16:creationId xmlns:a16="http://schemas.microsoft.com/office/drawing/2014/main" id="{4B328F59-07BC-47F8-823A-1651648C99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88916" y="-4208"/>
            <a:ext cx="2903084" cy="498801"/>
          </a:xfrm>
          <a:prstGeom prst="rect">
            <a:avLst/>
          </a:prstGeom>
        </p:spPr>
      </p:pic>
      <p:sp>
        <p:nvSpPr>
          <p:cNvPr id="25" name="Rectángulo 24">
            <a:extLst>
              <a:ext uri="{FF2B5EF4-FFF2-40B4-BE49-F238E27FC236}">
                <a16:creationId xmlns:a16="http://schemas.microsoft.com/office/drawing/2014/main" id="{9D697E43-F22E-49C8-9C71-F790B96219FD}"/>
              </a:ext>
            </a:extLst>
          </p:cNvPr>
          <p:cNvSpPr/>
          <p:nvPr/>
        </p:nvSpPr>
        <p:spPr>
          <a:xfrm>
            <a:off x="690126" y="1017023"/>
            <a:ext cx="2774984"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2400" b="1" i="1" dirty="0">
                <a:solidFill>
                  <a:srgbClr val="4F81BD">
                    <a:lumMod val="75000"/>
                  </a:srgbClr>
                </a:solidFill>
                <a:latin typeface="Calibri"/>
              </a:rPr>
              <a:t>Sondeo de mercado </a:t>
            </a:r>
            <a:endParaRPr lang="es-CO" sz="2400" b="1" i="1" dirty="0">
              <a:solidFill>
                <a:srgbClr val="4F81BD">
                  <a:lumMod val="75000"/>
                </a:srgbClr>
              </a:solidFill>
              <a:latin typeface="Calibri"/>
            </a:endParaRPr>
          </a:p>
        </p:txBody>
      </p:sp>
      <p:sp>
        <p:nvSpPr>
          <p:cNvPr id="26" name="Rectángulo 25">
            <a:extLst>
              <a:ext uri="{FF2B5EF4-FFF2-40B4-BE49-F238E27FC236}">
                <a16:creationId xmlns:a16="http://schemas.microsoft.com/office/drawing/2014/main" id="{BE9D6F69-A8FF-43BC-8E3E-E561DACAE9E7}"/>
              </a:ext>
            </a:extLst>
          </p:cNvPr>
          <p:cNvSpPr/>
          <p:nvPr/>
        </p:nvSpPr>
        <p:spPr>
          <a:xfrm>
            <a:off x="-204317" y="1675218"/>
            <a:ext cx="3527242" cy="1384995"/>
          </a:xfrm>
          <a:prstGeom prst="rect">
            <a:avLst/>
          </a:prstGeom>
        </p:spPr>
        <p:txBody>
          <a:bodyPr wrap="square">
            <a:spAutoFit/>
          </a:bodyPr>
          <a:lstStyle/>
          <a:p>
            <a:pPr marL="742950" lvl="1" indent="-285750" algn="just">
              <a:buFont typeface="Wingdings" panose="05000000000000000000" pitchFamily="2" charset="2"/>
              <a:buChar char="ü"/>
            </a:pPr>
            <a:r>
              <a:rPr lang="es-ES" sz="1200" dirty="0">
                <a:latin typeface="Lato Bold"/>
              </a:rPr>
              <a:t>Se llevaron a cabo actividades de sondeo de mercado con aproximadamente (17) firmas de abogados, incluidas en los principales rankings y directorios de despachos jurídicos internacionales.  Recibiendo cotización de  (4) de ellas.   </a:t>
            </a:r>
          </a:p>
        </p:txBody>
      </p:sp>
      <p:sp>
        <p:nvSpPr>
          <p:cNvPr id="28" name="Rectángulo 27">
            <a:extLst>
              <a:ext uri="{FF2B5EF4-FFF2-40B4-BE49-F238E27FC236}">
                <a16:creationId xmlns:a16="http://schemas.microsoft.com/office/drawing/2014/main" id="{AAAFC3E4-0146-48A5-B937-9B5D47383EB3}"/>
              </a:ext>
            </a:extLst>
          </p:cNvPr>
          <p:cNvSpPr/>
          <p:nvPr/>
        </p:nvSpPr>
        <p:spPr>
          <a:xfrm>
            <a:off x="3709846" y="1499202"/>
            <a:ext cx="2774984" cy="461665"/>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s-ES" sz="2400" b="1" i="1" dirty="0">
                <a:solidFill>
                  <a:srgbClr val="4F81BD">
                    <a:lumMod val="75000"/>
                  </a:srgbClr>
                </a:solidFill>
                <a:latin typeface="Calibri"/>
              </a:rPr>
              <a:t>Presupuesto</a:t>
            </a:r>
            <a:endParaRPr lang="es-CO" sz="2400" b="1" i="1" dirty="0">
              <a:solidFill>
                <a:srgbClr val="4F81BD">
                  <a:lumMod val="75000"/>
                </a:srgbClr>
              </a:solidFill>
              <a:latin typeface="Calibri"/>
            </a:endParaRPr>
          </a:p>
        </p:txBody>
      </p:sp>
      <p:sp>
        <p:nvSpPr>
          <p:cNvPr id="30" name="Rectángulo 29">
            <a:extLst>
              <a:ext uri="{FF2B5EF4-FFF2-40B4-BE49-F238E27FC236}">
                <a16:creationId xmlns:a16="http://schemas.microsoft.com/office/drawing/2014/main" id="{954D9F90-FFF6-4514-A1C5-8909CED64D51}"/>
              </a:ext>
            </a:extLst>
          </p:cNvPr>
          <p:cNvSpPr/>
          <p:nvPr/>
        </p:nvSpPr>
        <p:spPr>
          <a:xfrm>
            <a:off x="6096000" y="1629498"/>
            <a:ext cx="4209006" cy="307777"/>
          </a:xfrm>
          <a:prstGeom prst="rect">
            <a:avLst/>
          </a:prstGeom>
        </p:spPr>
        <p:txBody>
          <a:bodyPr wrap="square">
            <a:spAutoFit/>
          </a:bodyPr>
          <a:lstStyle/>
          <a:p>
            <a:pPr marL="742950" lvl="1" indent="-285750" algn="just">
              <a:buFont typeface="Wingdings" panose="05000000000000000000" pitchFamily="2" charset="2"/>
              <a:buChar char="ü"/>
            </a:pPr>
            <a:r>
              <a:rPr lang="es-ES" sz="1400" dirty="0">
                <a:latin typeface="Lato Bold"/>
              </a:rPr>
              <a:t>Valor Estimado en: </a:t>
            </a:r>
            <a:r>
              <a:rPr lang="es-CO" sz="1400" dirty="0">
                <a:latin typeface="Lato Bold"/>
              </a:rPr>
              <a:t> </a:t>
            </a:r>
            <a:r>
              <a:rPr lang="es-CO" sz="1400" b="1" dirty="0">
                <a:latin typeface="Lato Bold"/>
              </a:rPr>
              <a:t>$5,427,854,239.50 </a:t>
            </a:r>
            <a:r>
              <a:rPr lang="es-ES" sz="1400" b="1" dirty="0">
                <a:latin typeface="Lato Bold"/>
              </a:rPr>
              <a:t> </a:t>
            </a:r>
          </a:p>
        </p:txBody>
      </p:sp>
      <p:sp>
        <p:nvSpPr>
          <p:cNvPr id="32" name="Rectángulo 31">
            <a:extLst>
              <a:ext uri="{FF2B5EF4-FFF2-40B4-BE49-F238E27FC236}">
                <a16:creationId xmlns:a16="http://schemas.microsoft.com/office/drawing/2014/main" id="{5C95FD70-FD63-4158-A50D-7FCABC6A0058}"/>
              </a:ext>
            </a:extLst>
          </p:cNvPr>
          <p:cNvSpPr/>
          <p:nvPr/>
        </p:nvSpPr>
        <p:spPr>
          <a:xfrm>
            <a:off x="-268240" y="3188501"/>
            <a:ext cx="3772902" cy="646331"/>
          </a:xfrm>
          <a:prstGeom prst="rect">
            <a:avLst/>
          </a:prstGeom>
        </p:spPr>
        <p:txBody>
          <a:bodyPr wrap="square">
            <a:spAutoFit/>
          </a:bodyPr>
          <a:lstStyle/>
          <a:p>
            <a:pPr marL="742950" lvl="1" indent="-285750" algn="just">
              <a:buFont typeface="Wingdings" panose="05000000000000000000" pitchFamily="2" charset="2"/>
              <a:buChar char="ü"/>
            </a:pPr>
            <a:r>
              <a:rPr lang="es-ES" sz="1200" dirty="0">
                <a:latin typeface="Lato Bold"/>
              </a:rPr>
              <a:t>Cada cotización discrimina el valor unitario por Acto Administrativo y el valor global.</a:t>
            </a:r>
          </a:p>
        </p:txBody>
      </p:sp>
      <p:pic>
        <p:nvPicPr>
          <p:cNvPr id="16" name="Imagen 15">
            <a:extLst>
              <a:ext uri="{FF2B5EF4-FFF2-40B4-BE49-F238E27FC236}">
                <a16:creationId xmlns:a16="http://schemas.microsoft.com/office/drawing/2014/main" id="{49992FD0-C994-4FE9-8356-1C2DD421447D}"/>
              </a:ext>
            </a:extLst>
          </p:cNvPr>
          <p:cNvPicPr>
            <a:picLocks noChangeAspect="1"/>
          </p:cNvPicPr>
          <p:nvPr/>
        </p:nvPicPr>
        <p:blipFill>
          <a:blip r:embed="rId5"/>
          <a:stretch>
            <a:fillRect/>
          </a:stretch>
        </p:blipFill>
        <p:spPr>
          <a:xfrm>
            <a:off x="3591165" y="2127068"/>
            <a:ext cx="8205117" cy="3934095"/>
          </a:xfrm>
          <a:prstGeom prst="rect">
            <a:avLst/>
          </a:prstGeom>
        </p:spPr>
      </p:pic>
    </p:spTree>
    <p:extLst>
      <p:ext uri="{BB962C8B-B14F-4D97-AF65-F5344CB8AC3E}">
        <p14:creationId xmlns:p14="http://schemas.microsoft.com/office/powerpoint/2010/main" val="137797677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 name="Grupo 91">
            <a:extLst>
              <a:ext uri="{FF2B5EF4-FFF2-40B4-BE49-F238E27FC236}">
                <a16:creationId xmlns:a16="http://schemas.microsoft.com/office/drawing/2014/main" id="{443F9460-8508-4F79-A2EB-74422766467C}"/>
              </a:ext>
            </a:extLst>
          </p:cNvPr>
          <p:cNvGrpSpPr/>
          <p:nvPr/>
        </p:nvGrpSpPr>
        <p:grpSpPr>
          <a:xfrm>
            <a:off x="330268" y="1105436"/>
            <a:ext cx="2453876" cy="3043484"/>
            <a:chOff x="3358730" y="2077858"/>
            <a:chExt cx="6634427" cy="5111853"/>
          </a:xfrm>
        </p:grpSpPr>
        <p:pic>
          <p:nvPicPr>
            <p:cNvPr id="93" name="Graphic 5" descr="Head with Gears">
              <a:extLst>
                <a:ext uri="{FF2B5EF4-FFF2-40B4-BE49-F238E27FC236}">
                  <a16:creationId xmlns:a16="http://schemas.microsoft.com/office/drawing/2014/main" id="{BD16C310-5A99-4753-A854-45B123270E2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29750" y="3993975"/>
              <a:ext cx="3195736" cy="3195736"/>
            </a:xfrm>
            <a:prstGeom prst="rect">
              <a:avLst/>
            </a:prstGeom>
          </p:spPr>
        </p:pic>
        <p:grpSp>
          <p:nvGrpSpPr>
            <p:cNvPr id="94" name="Group 10">
              <a:extLst>
                <a:ext uri="{FF2B5EF4-FFF2-40B4-BE49-F238E27FC236}">
                  <a16:creationId xmlns:a16="http://schemas.microsoft.com/office/drawing/2014/main" id="{7A419786-D861-43E9-B044-A930F11B681F}"/>
                </a:ext>
              </a:extLst>
            </p:cNvPr>
            <p:cNvGrpSpPr/>
            <p:nvPr/>
          </p:nvGrpSpPr>
          <p:grpSpPr>
            <a:xfrm>
              <a:off x="3467708" y="2122252"/>
              <a:ext cx="2520280" cy="2520280"/>
              <a:chOff x="1127448" y="2276872"/>
              <a:chExt cx="3240360" cy="3240360"/>
            </a:xfrm>
          </p:grpSpPr>
          <p:pic>
            <p:nvPicPr>
              <p:cNvPr id="115" name="Graphic 11" descr="Single gear">
                <a:extLst>
                  <a:ext uri="{FF2B5EF4-FFF2-40B4-BE49-F238E27FC236}">
                    <a16:creationId xmlns:a16="http://schemas.microsoft.com/office/drawing/2014/main" id="{7A92E0E8-39B4-44A0-A254-AAAAB61BEBE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7448" y="2276872"/>
                <a:ext cx="3240360" cy="3240360"/>
              </a:xfrm>
              <a:prstGeom prst="rect">
                <a:avLst/>
              </a:prstGeom>
            </p:spPr>
          </p:pic>
          <p:sp>
            <p:nvSpPr>
              <p:cNvPr id="116" name="Oval 12">
                <a:extLst>
                  <a:ext uri="{FF2B5EF4-FFF2-40B4-BE49-F238E27FC236}">
                    <a16:creationId xmlns:a16="http://schemas.microsoft.com/office/drawing/2014/main" id="{5653FE5D-0575-48DE-A0AC-D37CD7E4FC3F}"/>
                  </a:ext>
                </a:extLst>
              </p:cNvPr>
              <p:cNvSpPr/>
              <p:nvPr/>
            </p:nvSpPr>
            <p:spPr>
              <a:xfrm>
                <a:off x="2027548" y="3176972"/>
                <a:ext cx="1440160" cy="1440160"/>
              </a:xfrm>
              <a:prstGeom prst="ellipse">
                <a:avLst/>
              </a:prstGeom>
              <a:solidFill>
                <a:sysClr val="window" lastClr="FFFFFF"/>
              </a:solidFill>
              <a:ln w="254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95" name="Group 16">
              <a:extLst>
                <a:ext uri="{FF2B5EF4-FFF2-40B4-BE49-F238E27FC236}">
                  <a16:creationId xmlns:a16="http://schemas.microsoft.com/office/drawing/2014/main" id="{87020D28-8591-47D7-B046-629AD87F4950}"/>
                </a:ext>
              </a:extLst>
            </p:cNvPr>
            <p:cNvGrpSpPr/>
            <p:nvPr/>
          </p:nvGrpSpPr>
          <p:grpSpPr>
            <a:xfrm>
              <a:off x="3358730" y="3987681"/>
              <a:ext cx="1954217" cy="1954217"/>
              <a:chOff x="1127448" y="2276872"/>
              <a:chExt cx="3240360" cy="3240360"/>
            </a:xfrm>
          </p:grpSpPr>
          <p:pic>
            <p:nvPicPr>
              <p:cNvPr id="113" name="Graphic 17" descr="Single gear">
                <a:extLst>
                  <a:ext uri="{FF2B5EF4-FFF2-40B4-BE49-F238E27FC236}">
                    <a16:creationId xmlns:a16="http://schemas.microsoft.com/office/drawing/2014/main" id="{3AAC30F7-6D8D-49DA-A1BF-2654BAC53AC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27448" y="2276872"/>
                <a:ext cx="3240360" cy="3240360"/>
              </a:xfrm>
              <a:prstGeom prst="rect">
                <a:avLst/>
              </a:prstGeom>
            </p:spPr>
          </p:pic>
          <p:sp>
            <p:nvSpPr>
              <p:cNvPr id="114" name="Oval 18">
                <a:extLst>
                  <a:ext uri="{FF2B5EF4-FFF2-40B4-BE49-F238E27FC236}">
                    <a16:creationId xmlns:a16="http://schemas.microsoft.com/office/drawing/2014/main" id="{977E1741-02EE-4C74-B5F7-6ADD80203A9D}"/>
                  </a:ext>
                </a:extLst>
              </p:cNvPr>
              <p:cNvSpPr/>
              <p:nvPr/>
            </p:nvSpPr>
            <p:spPr>
              <a:xfrm>
                <a:off x="2027548" y="3176972"/>
                <a:ext cx="1440160" cy="1440160"/>
              </a:xfrm>
              <a:prstGeom prst="ellipse">
                <a:avLst/>
              </a:prstGeom>
              <a:solidFill>
                <a:sysClr val="window" lastClr="FFFFFF"/>
              </a:solidFill>
              <a:ln w="254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96" name="Group 19">
              <a:extLst>
                <a:ext uri="{FF2B5EF4-FFF2-40B4-BE49-F238E27FC236}">
                  <a16:creationId xmlns:a16="http://schemas.microsoft.com/office/drawing/2014/main" id="{BC0DC389-959B-48B8-A9F8-9FBF637156EF}"/>
                </a:ext>
              </a:extLst>
            </p:cNvPr>
            <p:cNvGrpSpPr/>
            <p:nvPr/>
          </p:nvGrpSpPr>
          <p:grpSpPr>
            <a:xfrm>
              <a:off x="5292401" y="2077858"/>
              <a:ext cx="1954217" cy="1954217"/>
              <a:chOff x="1127448" y="2276872"/>
              <a:chExt cx="3240360" cy="3240360"/>
            </a:xfrm>
          </p:grpSpPr>
          <p:pic>
            <p:nvPicPr>
              <p:cNvPr id="111" name="Graphic 20" descr="Single gear">
                <a:extLst>
                  <a:ext uri="{FF2B5EF4-FFF2-40B4-BE49-F238E27FC236}">
                    <a16:creationId xmlns:a16="http://schemas.microsoft.com/office/drawing/2014/main" id="{50A83BBC-7220-4CA1-805E-100427954E1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27448" y="2276872"/>
                <a:ext cx="3240360" cy="3240360"/>
              </a:xfrm>
              <a:prstGeom prst="rect">
                <a:avLst/>
              </a:prstGeom>
            </p:spPr>
          </p:pic>
          <p:sp>
            <p:nvSpPr>
              <p:cNvPr id="112" name="Oval 21">
                <a:extLst>
                  <a:ext uri="{FF2B5EF4-FFF2-40B4-BE49-F238E27FC236}">
                    <a16:creationId xmlns:a16="http://schemas.microsoft.com/office/drawing/2014/main" id="{417F7BCE-73AF-4748-90C3-D55DB78CE578}"/>
                  </a:ext>
                </a:extLst>
              </p:cNvPr>
              <p:cNvSpPr/>
              <p:nvPr/>
            </p:nvSpPr>
            <p:spPr>
              <a:xfrm>
                <a:off x="2027548" y="3176972"/>
                <a:ext cx="1440160" cy="1440160"/>
              </a:xfrm>
              <a:prstGeom prst="ellipse">
                <a:avLst/>
              </a:prstGeom>
              <a:solidFill>
                <a:sysClr val="window" lastClr="FFFFFF"/>
              </a:solidFill>
              <a:ln w="254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97" name="Group 31">
              <a:extLst>
                <a:ext uri="{FF2B5EF4-FFF2-40B4-BE49-F238E27FC236}">
                  <a16:creationId xmlns:a16="http://schemas.microsoft.com/office/drawing/2014/main" id="{811119C7-28F6-4852-8C63-377E25F4676E}"/>
                </a:ext>
              </a:extLst>
            </p:cNvPr>
            <p:cNvGrpSpPr/>
            <p:nvPr/>
          </p:nvGrpSpPr>
          <p:grpSpPr>
            <a:xfrm>
              <a:off x="7363899" y="2444509"/>
              <a:ext cx="2520280" cy="2520280"/>
              <a:chOff x="1127448" y="2276872"/>
              <a:chExt cx="3240360" cy="3240360"/>
            </a:xfrm>
          </p:grpSpPr>
          <p:pic>
            <p:nvPicPr>
              <p:cNvPr id="109" name="Graphic 32" descr="Single gear">
                <a:extLst>
                  <a:ext uri="{FF2B5EF4-FFF2-40B4-BE49-F238E27FC236}">
                    <a16:creationId xmlns:a16="http://schemas.microsoft.com/office/drawing/2014/main" id="{805C84C5-9F45-4FD6-BC57-AF3AC4B9EA6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27448" y="2276872"/>
                <a:ext cx="3240360" cy="3240360"/>
              </a:xfrm>
              <a:prstGeom prst="rect">
                <a:avLst/>
              </a:prstGeom>
            </p:spPr>
          </p:pic>
          <p:sp>
            <p:nvSpPr>
              <p:cNvPr id="110" name="Oval 33">
                <a:extLst>
                  <a:ext uri="{FF2B5EF4-FFF2-40B4-BE49-F238E27FC236}">
                    <a16:creationId xmlns:a16="http://schemas.microsoft.com/office/drawing/2014/main" id="{4BBF37F1-4A0C-4D45-B8D1-ADDB0FFF6720}"/>
                  </a:ext>
                </a:extLst>
              </p:cNvPr>
              <p:cNvSpPr/>
              <p:nvPr/>
            </p:nvSpPr>
            <p:spPr>
              <a:xfrm>
                <a:off x="2027548" y="3176972"/>
                <a:ext cx="1440160" cy="1440160"/>
              </a:xfrm>
              <a:prstGeom prst="ellipse">
                <a:avLst/>
              </a:prstGeom>
              <a:solidFill>
                <a:sysClr val="window" lastClr="FFFFFF"/>
              </a:solidFill>
              <a:ln w="254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98" name="Group 34">
              <a:extLst>
                <a:ext uri="{FF2B5EF4-FFF2-40B4-BE49-F238E27FC236}">
                  <a16:creationId xmlns:a16="http://schemas.microsoft.com/office/drawing/2014/main" id="{80A28B94-0C56-4B5A-967A-C3EF268E4AA9}"/>
                </a:ext>
              </a:extLst>
            </p:cNvPr>
            <p:cNvGrpSpPr/>
            <p:nvPr/>
          </p:nvGrpSpPr>
          <p:grpSpPr>
            <a:xfrm>
              <a:off x="8038940" y="4264711"/>
              <a:ext cx="1954217" cy="1954217"/>
              <a:chOff x="1127448" y="2276872"/>
              <a:chExt cx="3240360" cy="3240360"/>
            </a:xfrm>
          </p:grpSpPr>
          <p:pic>
            <p:nvPicPr>
              <p:cNvPr id="107" name="Graphic 35" descr="Single gear">
                <a:extLst>
                  <a:ext uri="{FF2B5EF4-FFF2-40B4-BE49-F238E27FC236}">
                    <a16:creationId xmlns:a16="http://schemas.microsoft.com/office/drawing/2014/main" id="{511D9902-7AD3-4FD3-BEDA-8A562ACF514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7448" y="2276872"/>
                <a:ext cx="3240360" cy="3240360"/>
              </a:xfrm>
              <a:prstGeom prst="rect">
                <a:avLst/>
              </a:prstGeom>
            </p:spPr>
          </p:pic>
          <p:sp>
            <p:nvSpPr>
              <p:cNvPr id="108" name="Oval 36">
                <a:extLst>
                  <a:ext uri="{FF2B5EF4-FFF2-40B4-BE49-F238E27FC236}">
                    <a16:creationId xmlns:a16="http://schemas.microsoft.com/office/drawing/2014/main" id="{A67D314B-6AE8-434D-9229-6B2C339F0AAB}"/>
                  </a:ext>
                </a:extLst>
              </p:cNvPr>
              <p:cNvSpPr/>
              <p:nvPr/>
            </p:nvSpPr>
            <p:spPr>
              <a:xfrm>
                <a:off x="2027548" y="3176972"/>
                <a:ext cx="1440160" cy="1440160"/>
              </a:xfrm>
              <a:prstGeom prst="ellipse">
                <a:avLst/>
              </a:prstGeom>
              <a:solidFill>
                <a:sysClr val="window" lastClr="FFFFFF"/>
              </a:solidFill>
              <a:ln w="254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99" name="Group 43">
              <a:extLst>
                <a:ext uri="{FF2B5EF4-FFF2-40B4-BE49-F238E27FC236}">
                  <a16:creationId xmlns:a16="http://schemas.microsoft.com/office/drawing/2014/main" id="{23122598-C7E4-44CA-A9C3-DA6B36359DB5}"/>
                </a:ext>
              </a:extLst>
            </p:cNvPr>
            <p:cNvGrpSpPr/>
            <p:nvPr/>
          </p:nvGrpSpPr>
          <p:grpSpPr>
            <a:xfrm>
              <a:off x="6753107" y="3795557"/>
              <a:ext cx="1336184" cy="1336184"/>
              <a:chOff x="1127448" y="2276872"/>
              <a:chExt cx="3240360" cy="3240360"/>
            </a:xfrm>
          </p:grpSpPr>
          <p:pic>
            <p:nvPicPr>
              <p:cNvPr id="105" name="Graphic 44" descr="Single gear">
                <a:extLst>
                  <a:ext uri="{FF2B5EF4-FFF2-40B4-BE49-F238E27FC236}">
                    <a16:creationId xmlns:a16="http://schemas.microsoft.com/office/drawing/2014/main" id="{1B8B5B97-F47E-415B-BD50-174AFF86498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27448" y="2276872"/>
                <a:ext cx="3240360" cy="3240360"/>
              </a:xfrm>
              <a:prstGeom prst="rect">
                <a:avLst/>
              </a:prstGeom>
            </p:spPr>
          </p:pic>
          <p:sp>
            <p:nvSpPr>
              <p:cNvPr id="106" name="Oval 45">
                <a:extLst>
                  <a:ext uri="{FF2B5EF4-FFF2-40B4-BE49-F238E27FC236}">
                    <a16:creationId xmlns:a16="http://schemas.microsoft.com/office/drawing/2014/main" id="{A7CB1687-1F64-4378-AC30-092249495C09}"/>
                  </a:ext>
                </a:extLst>
              </p:cNvPr>
              <p:cNvSpPr/>
              <p:nvPr/>
            </p:nvSpPr>
            <p:spPr>
              <a:xfrm>
                <a:off x="2027548" y="3176972"/>
                <a:ext cx="1440160" cy="1440160"/>
              </a:xfrm>
              <a:prstGeom prst="ellipse">
                <a:avLst/>
              </a:prstGeom>
              <a:solidFill>
                <a:sysClr val="window" lastClr="FFFFFF"/>
              </a:solidFill>
              <a:ln w="254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pic>
          <p:nvPicPr>
            <p:cNvPr id="100" name="Graphic 51" descr="Chat">
              <a:extLst>
                <a:ext uri="{FF2B5EF4-FFF2-40B4-BE49-F238E27FC236}">
                  <a16:creationId xmlns:a16="http://schemas.microsoft.com/office/drawing/2014/main" id="{7C6AC47E-6376-4453-AC2C-1C6E3BD42674}"/>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144600" y="4187050"/>
              <a:ext cx="553198" cy="553198"/>
            </a:xfrm>
            <a:prstGeom prst="rect">
              <a:avLst/>
            </a:prstGeom>
          </p:spPr>
        </p:pic>
        <p:pic>
          <p:nvPicPr>
            <p:cNvPr id="101" name="Graphic 57" descr="Download from cloud">
              <a:extLst>
                <a:ext uri="{FF2B5EF4-FFF2-40B4-BE49-F238E27FC236}">
                  <a16:creationId xmlns:a16="http://schemas.microsoft.com/office/drawing/2014/main" id="{B5A07526-B8F1-4C53-889C-497758592DB6}"/>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283683" y="2938227"/>
              <a:ext cx="888331" cy="888331"/>
            </a:xfrm>
            <a:prstGeom prst="rect">
              <a:avLst/>
            </a:prstGeom>
          </p:spPr>
        </p:pic>
        <p:pic>
          <p:nvPicPr>
            <p:cNvPr id="102" name="Graphic 59" descr="Link">
              <a:extLst>
                <a:ext uri="{FF2B5EF4-FFF2-40B4-BE49-F238E27FC236}">
                  <a16:creationId xmlns:a16="http://schemas.microsoft.com/office/drawing/2014/main" id="{80C9A933-3DE9-4BEB-8ACF-2B5FB35AB4C5}"/>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4000110" y="4629061"/>
              <a:ext cx="671456" cy="671456"/>
            </a:xfrm>
            <a:prstGeom prst="rect">
              <a:avLst/>
            </a:prstGeom>
          </p:spPr>
        </p:pic>
        <p:pic>
          <p:nvPicPr>
            <p:cNvPr id="103" name="Graphic 71" descr="Upward trend">
              <a:extLst>
                <a:ext uri="{FF2B5EF4-FFF2-40B4-BE49-F238E27FC236}">
                  <a16:creationId xmlns:a16="http://schemas.microsoft.com/office/drawing/2014/main" id="{3D75BA40-EC3A-47F1-B372-6030B0CD99F8}"/>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8166839" y="3247449"/>
              <a:ext cx="914400" cy="914400"/>
            </a:xfrm>
            <a:prstGeom prst="rect">
              <a:avLst/>
            </a:prstGeom>
          </p:spPr>
        </p:pic>
        <p:pic>
          <p:nvPicPr>
            <p:cNvPr id="104" name="Graphic 73" descr="Eye">
              <a:extLst>
                <a:ext uri="{FF2B5EF4-FFF2-40B4-BE49-F238E27FC236}">
                  <a16:creationId xmlns:a16="http://schemas.microsoft.com/office/drawing/2014/main" id="{809ACC15-0538-409C-8477-8825725399D3}"/>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8614978" y="4840749"/>
              <a:ext cx="802140" cy="802140"/>
            </a:xfrm>
            <a:prstGeom prst="rect">
              <a:avLst/>
            </a:prstGeom>
          </p:spPr>
        </p:pic>
      </p:grpSp>
      <p:sp>
        <p:nvSpPr>
          <p:cNvPr id="29" name="CuadroTexto 28">
            <a:extLst>
              <a:ext uri="{FF2B5EF4-FFF2-40B4-BE49-F238E27FC236}">
                <a16:creationId xmlns:a16="http://schemas.microsoft.com/office/drawing/2014/main" id="{29FE291B-C82E-4A43-9CDA-DFD6D5B188D3}"/>
              </a:ext>
            </a:extLst>
          </p:cNvPr>
          <p:cNvSpPr txBox="1"/>
          <p:nvPr/>
        </p:nvSpPr>
        <p:spPr>
          <a:xfrm>
            <a:off x="1898388" y="2982598"/>
            <a:ext cx="3641070" cy="830997"/>
          </a:xfrm>
          <a:prstGeom prst="rect">
            <a:avLst/>
          </a:prstGeom>
          <a:noFill/>
        </p:spPr>
        <p:txBody>
          <a:bodyPr wrap="square" rtlCol="0">
            <a:spAutoFit/>
          </a:bodyPr>
          <a:lstStyle/>
          <a:p>
            <a:pPr algn="ctr"/>
            <a:r>
              <a:rPr lang="es-CO" sz="2400" b="1" i="1" dirty="0">
                <a:solidFill>
                  <a:srgbClr val="4F81BD">
                    <a:lumMod val="75000"/>
                  </a:srgbClr>
                </a:solidFill>
                <a:latin typeface="Calibri"/>
              </a:rPr>
              <a:t>Cronograma precontractual  del proceso</a:t>
            </a:r>
          </a:p>
        </p:txBody>
      </p:sp>
      <p:sp>
        <p:nvSpPr>
          <p:cNvPr id="6" name="Rectángulo 5">
            <a:extLst>
              <a:ext uri="{FF2B5EF4-FFF2-40B4-BE49-F238E27FC236}">
                <a16:creationId xmlns:a16="http://schemas.microsoft.com/office/drawing/2014/main" id="{02B961A2-9526-4B02-A22B-1DE27B058EF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00E56A64-942D-4082-8FBA-0C7876EA3338}"/>
              </a:ext>
            </a:extLst>
          </p:cNvPr>
          <p:cNvSpPr txBox="1">
            <a:spLocks noChangeArrowheads="1"/>
          </p:cNvSpPr>
          <p:nvPr/>
        </p:nvSpPr>
        <p:spPr bwMode="auto">
          <a:xfrm>
            <a:off x="7235825" y="6519863"/>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graphicFrame>
        <p:nvGraphicFramePr>
          <p:cNvPr id="5" name="Tabla 4">
            <a:extLst>
              <a:ext uri="{FF2B5EF4-FFF2-40B4-BE49-F238E27FC236}">
                <a16:creationId xmlns:a16="http://schemas.microsoft.com/office/drawing/2014/main" id="{5F4897F3-38B0-4CC5-BDB3-8A4C9F0E97A6}"/>
              </a:ext>
            </a:extLst>
          </p:cNvPr>
          <p:cNvGraphicFramePr>
            <a:graphicFrameLocks noGrp="1"/>
          </p:cNvGraphicFramePr>
          <p:nvPr/>
        </p:nvGraphicFramePr>
        <p:xfrm>
          <a:off x="365315" y="4401410"/>
          <a:ext cx="4970960" cy="1785670"/>
        </p:xfrm>
        <a:graphic>
          <a:graphicData uri="http://schemas.openxmlformats.org/drawingml/2006/table">
            <a:tbl>
              <a:tblPr firstRow="1" firstCol="1" bandRow="1"/>
              <a:tblGrid>
                <a:gridCol w="2514363">
                  <a:extLst>
                    <a:ext uri="{9D8B030D-6E8A-4147-A177-3AD203B41FA5}">
                      <a16:colId xmlns:a16="http://schemas.microsoft.com/office/drawing/2014/main" val="2119846661"/>
                    </a:ext>
                  </a:extLst>
                </a:gridCol>
                <a:gridCol w="2456597">
                  <a:extLst>
                    <a:ext uri="{9D8B030D-6E8A-4147-A177-3AD203B41FA5}">
                      <a16:colId xmlns:a16="http://schemas.microsoft.com/office/drawing/2014/main" val="2423377277"/>
                    </a:ext>
                  </a:extLst>
                </a:gridCol>
              </a:tblGrid>
              <a:tr h="217684">
                <a:tc>
                  <a:txBody>
                    <a:bodyPr/>
                    <a:lstStyle/>
                    <a:p>
                      <a:pPr algn="just">
                        <a:lnSpc>
                          <a:spcPct val="107000"/>
                        </a:lnSpc>
                        <a:spcAft>
                          <a:spcPts val="0"/>
                        </a:spcAft>
                      </a:pPr>
                      <a:r>
                        <a:rPr lang="es-ES" sz="1400" b="1" kern="1200" dirty="0">
                          <a:solidFill>
                            <a:schemeClr val="tx1"/>
                          </a:solidFill>
                          <a:effectLst/>
                          <a:latin typeface="Lato Bold"/>
                          <a:ea typeface="MS Mincho" panose="02020609040205080304" pitchFamily="49" charset="-128"/>
                          <a:cs typeface="+mn-cs"/>
                        </a:rPr>
                        <a:t>Actividad </a:t>
                      </a:r>
                      <a:endParaRPr lang="es-CO" sz="1400" b="1" kern="1200" dirty="0">
                        <a:solidFill>
                          <a:schemeClr val="tx1"/>
                        </a:solidFill>
                        <a:effectLst/>
                        <a:latin typeface="Lato Bold"/>
                        <a:ea typeface="MS Mincho" panose="02020609040205080304" pitchFamily="49" charset="-128"/>
                        <a:cs typeface="+mn-cs"/>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just">
                        <a:lnSpc>
                          <a:spcPct val="107000"/>
                        </a:lnSpc>
                        <a:spcAft>
                          <a:spcPts val="0"/>
                        </a:spcAft>
                      </a:pPr>
                      <a:r>
                        <a:rPr lang="es-ES" sz="1400" b="1" kern="1200" dirty="0">
                          <a:solidFill>
                            <a:schemeClr val="tx1"/>
                          </a:solidFill>
                          <a:effectLst/>
                          <a:latin typeface="Lato Bold"/>
                          <a:ea typeface="MS Mincho" panose="02020609040205080304" pitchFamily="49" charset="-128"/>
                          <a:cs typeface="+mn-cs"/>
                        </a:rPr>
                        <a:t>Fecha</a:t>
                      </a:r>
                      <a:endParaRPr lang="es-CO" sz="1400" b="1" kern="1200" dirty="0">
                        <a:solidFill>
                          <a:schemeClr val="tx1"/>
                        </a:solidFill>
                        <a:effectLst/>
                        <a:latin typeface="Lato Bold"/>
                        <a:ea typeface="MS Mincho" panose="02020609040205080304" pitchFamily="49" charset="-128"/>
                        <a:cs typeface="+mn-cs"/>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extLst>
                  <a:ext uri="{0D108BD9-81ED-4DB2-BD59-A6C34878D82A}">
                    <a16:rowId xmlns:a16="http://schemas.microsoft.com/office/drawing/2014/main" val="1680742160"/>
                  </a:ext>
                </a:extLst>
              </a:tr>
              <a:tr h="405051">
                <a:tc>
                  <a:txBody>
                    <a:bodyPr/>
                    <a:lstStyle/>
                    <a:p>
                      <a:pPr algn="just">
                        <a:lnSpc>
                          <a:spcPct val="107000"/>
                        </a:lnSpc>
                        <a:spcAft>
                          <a:spcPts val="0"/>
                        </a:spcAft>
                      </a:pPr>
                      <a:endParaRPr lang="es-ES" sz="1200" kern="1200" dirty="0">
                        <a:solidFill>
                          <a:schemeClr val="tx1"/>
                        </a:solidFill>
                        <a:effectLst/>
                        <a:latin typeface="Lato Bold"/>
                        <a:ea typeface="MS Mincho" panose="02020609040205080304" pitchFamily="49" charset="-128"/>
                        <a:cs typeface="+mn-cs"/>
                      </a:endParaRPr>
                    </a:p>
                    <a:p>
                      <a:pPr algn="just">
                        <a:lnSpc>
                          <a:spcPct val="107000"/>
                        </a:lnSpc>
                        <a:spcAft>
                          <a:spcPts val="0"/>
                        </a:spcAft>
                      </a:pPr>
                      <a:r>
                        <a:rPr lang="es-ES" sz="1200" kern="1200" dirty="0">
                          <a:solidFill>
                            <a:schemeClr val="tx1"/>
                          </a:solidFill>
                          <a:effectLst/>
                          <a:latin typeface="Lato Bold"/>
                          <a:ea typeface="MS Mincho" panose="02020609040205080304" pitchFamily="49" charset="-128"/>
                          <a:cs typeface="+mn-cs"/>
                        </a:rPr>
                        <a:t>Estudio de mercado</a:t>
                      </a:r>
                      <a:endParaRPr lang="es-CO" sz="1200" kern="1200" dirty="0">
                        <a:solidFill>
                          <a:schemeClr val="tx1"/>
                        </a:solidFill>
                        <a:effectLst/>
                        <a:latin typeface="Lato Bold"/>
                        <a:ea typeface="MS Mincho" panose="02020609040205080304" pitchFamily="49" charset="-128"/>
                        <a:cs typeface="+mn-cs"/>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s-ES" sz="1200" kern="1200" dirty="0">
                          <a:solidFill>
                            <a:schemeClr val="tx1"/>
                          </a:solidFill>
                          <a:effectLst/>
                          <a:latin typeface="Lato Bold"/>
                          <a:ea typeface="MS Mincho" panose="02020609040205080304" pitchFamily="49" charset="-128"/>
                          <a:cs typeface="+mn-cs"/>
                        </a:rPr>
                        <a:t>30 de noviembre al 19 de enero </a:t>
                      </a:r>
                    </a:p>
                    <a:p>
                      <a:pPr algn="just">
                        <a:lnSpc>
                          <a:spcPct val="107000"/>
                        </a:lnSpc>
                        <a:spcAft>
                          <a:spcPts val="0"/>
                        </a:spcAft>
                      </a:pPr>
                      <a:r>
                        <a:rPr lang="es-ES" sz="1200" kern="1200" dirty="0">
                          <a:solidFill>
                            <a:schemeClr val="tx1"/>
                          </a:solidFill>
                          <a:effectLst/>
                          <a:latin typeface="Lato Bold"/>
                          <a:ea typeface="MS Mincho" panose="02020609040205080304" pitchFamily="49" charset="-128"/>
                          <a:cs typeface="+mn-cs"/>
                        </a:rPr>
                        <a:t>de 2021</a:t>
                      </a:r>
                      <a:endParaRPr lang="es-CO" sz="1200" kern="1200" dirty="0">
                        <a:solidFill>
                          <a:schemeClr val="tx1"/>
                        </a:solidFill>
                        <a:effectLst/>
                        <a:latin typeface="Lato Bold"/>
                        <a:ea typeface="MS Mincho" panose="02020609040205080304" pitchFamily="49" charset="-128"/>
                        <a:cs typeface="+mn-cs"/>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8572625"/>
                  </a:ext>
                </a:extLst>
              </a:tr>
              <a:tr h="342451">
                <a:tc>
                  <a:txBody>
                    <a:bodyPr/>
                    <a:lstStyle/>
                    <a:p>
                      <a:pPr algn="just">
                        <a:lnSpc>
                          <a:spcPct val="107000"/>
                        </a:lnSpc>
                        <a:spcAft>
                          <a:spcPts val="0"/>
                        </a:spcAft>
                      </a:pPr>
                      <a:r>
                        <a:rPr lang="es-ES" sz="1200" kern="1200" dirty="0">
                          <a:solidFill>
                            <a:schemeClr val="tx1"/>
                          </a:solidFill>
                          <a:effectLst/>
                          <a:latin typeface="Lato Bold"/>
                          <a:ea typeface="MS Mincho" panose="02020609040205080304" pitchFamily="49" charset="-128"/>
                          <a:cs typeface="+mn-cs"/>
                        </a:rPr>
                        <a:t>Presentación estudios previos para revisión G.A.L</a:t>
                      </a:r>
                      <a:endParaRPr lang="es-CO" sz="1200" kern="1200" dirty="0">
                        <a:solidFill>
                          <a:schemeClr val="tx1"/>
                        </a:solidFill>
                        <a:effectLst/>
                        <a:latin typeface="Lato Bold"/>
                        <a:ea typeface="MS Mincho" panose="02020609040205080304" pitchFamily="49" charset="-128"/>
                        <a:cs typeface="+mn-cs"/>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s-CO" sz="1200" kern="1200" dirty="0">
                          <a:solidFill>
                            <a:schemeClr val="tx1"/>
                          </a:solidFill>
                          <a:effectLst/>
                          <a:latin typeface="Lato Bold"/>
                          <a:ea typeface="MS Mincho" panose="02020609040205080304" pitchFamily="49" charset="-128"/>
                          <a:cs typeface="+mn-cs"/>
                        </a:rPr>
                        <a:t>20 de enero de 2021</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1149905"/>
                  </a:ext>
                </a:extLst>
              </a:tr>
              <a:tr h="342451">
                <a:tc>
                  <a:txBody>
                    <a:bodyPr/>
                    <a:lstStyle/>
                    <a:p>
                      <a:pPr algn="just">
                        <a:lnSpc>
                          <a:spcPct val="107000"/>
                        </a:lnSpc>
                        <a:spcAft>
                          <a:spcPts val="0"/>
                        </a:spcAft>
                      </a:pPr>
                      <a:r>
                        <a:rPr lang="es-ES" sz="1200" kern="1200">
                          <a:solidFill>
                            <a:schemeClr val="tx1"/>
                          </a:solidFill>
                          <a:effectLst/>
                          <a:latin typeface="Lato Bold"/>
                          <a:ea typeface="MS Mincho" panose="02020609040205080304" pitchFamily="49" charset="-128"/>
                          <a:cs typeface="+mn-cs"/>
                        </a:rPr>
                        <a:t>Presentación para aprobación ante Comité Financiero</a:t>
                      </a:r>
                      <a:endParaRPr lang="es-CO" sz="1200" kern="1200">
                        <a:solidFill>
                          <a:schemeClr val="tx1"/>
                        </a:solidFill>
                        <a:effectLst/>
                        <a:latin typeface="Lato Bold"/>
                        <a:ea typeface="MS Mincho" panose="02020609040205080304" pitchFamily="49" charset="-128"/>
                        <a:cs typeface="+mn-cs"/>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s-CO" sz="1200" kern="1200" dirty="0">
                          <a:solidFill>
                            <a:schemeClr val="tx1"/>
                          </a:solidFill>
                          <a:effectLst/>
                          <a:latin typeface="Lato Bold"/>
                          <a:ea typeface="MS Mincho" panose="02020609040205080304" pitchFamily="49" charset="-128"/>
                          <a:cs typeface="+mn-cs"/>
                        </a:rPr>
                        <a:t>21 de enero de 2021</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3444565"/>
                  </a:ext>
                </a:extLst>
              </a:tr>
              <a:tr h="342451">
                <a:tc>
                  <a:txBody>
                    <a:bodyPr/>
                    <a:lstStyle/>
                    <a:p>
                      <a:pPr algn="just">
                        <a:lnSpc>
                          <a:spcPct val="107000"/>
                        </a:lnSpc>
                        <a:spcAft>
                          <a:spcPts val="0"/>
                        </a:spcAft>
                      </a:pPr>
                      <a:r>
                        <a:rPr lang="es-ES" sz="1200" kern="1200" dirty="0">
                          <a:solidFill>
                            <a:schemeClr val="tx1"/>
                          </a:solidFill>
                          <a:effectLst/>
                          <a:latin typeface="Lato Bold"/>
                          <a:ea typeface="MS Mincho" panose="02020609040205080304" pitchFamily="49" charset="-128"/>
                          <a:cs typeface="+mn-cs"/>
                        </a:rPr>
                        <a:t>Presentación para aprobación ante Junta Directiva</a:t>
                      </a:r>
                      <a:endParaRPr lang="es-CO" sz="1200" kern="1200" dirty="0">
                        <a:solidFill>
                          <a:schemeClr val="tx1"/>
                        </a:solidFill>
                        <a:effectLst/>
                        <a:latin typeface="Lato Bold"/>
                        <a:ea typeface="MS Mincho" panose="02020609040205080304" pitchFamily="49" charset="-128"/>
                        <a:cs typeface="+mn-cs"/>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s-ES" sz="1200" kern="1200" dirty="0">
                          <a:solidFill>
                            <a:schemeClr val="tx1"/>
                          </a:solidFill>
                          <a:effectLst/>
                          <a:latin typeface="Lato Bold"/>
                          <a:ea typeface="MS Mincho" panose="02020609040205080304" pitchFamily="49" charset="-128"/>
                          <a:cs typeface="+mn-cs"/>
                        </a:rPr>
                        <a:t>27 de enero 2021</a:t>
                      </a:r>
                      <a:endParaRPr lang="es-CO" sz="1200" kern="1200" dirty="0">
                        <a:solidFill>
                          <a:schemeClr val="tx1"/>
                        </a:solidFill>
                        <a:effectLst/>
                        <a:latin typeface="Lato Bold"/>
                        <a:ea typeface="MS Mincho" panose="02020609040205080304" pitchFamily="49" charset="-128"/>
                        <a:cs typeface="+mn-cs"/>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9324011"/>
                  </a:ext>
                </a:extLst>
              </a:tr>
            </a:tbl>
          </a:graphicData>
        </a:graphic>
      </p:graphicFrame>
      <p:pic>
        <p:nvPicPr>
          <p:cNvPr id="41" name="Imagen 40">
            <a:extLst>
              <a:ext uri="{FF2B5EF4-FFF2-40B4-BE49-F238E27FC236}">
                <a16:creationId xmlns:a16="http://schemas.microsoft.com/office/drawing/2014/main" id="{7BFDA30A-F54F-480E-8BA4-BDEF120F1D07}"/>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9288916" y="-4208"/>
            <a:ext cx="2903084" cy="498801"/>
          </a:xfrm>
          <a:prstGeom prst="rect">
            <a:avLst/>
          </a:prstGeom>
        </p:spPr>
      </p:pic>
      <p:sp>
        <p:nvSpPr>
          <p:cNvPr id="117" name="CuadroTexto 116">
            <a:extLst>
              <a:ext uri="{FF2B5EF4-FFF2-40B4-BE49-F238E27FC236}">
                <a16:creationId xmlns:a16="http://schemas.microsoft.com/office/drawing/2014/main" id="{5EA5CE05-A8A3-457C-948D-7BC4C858A153}"/>
              </a:ext>
            </a:extLst>
          </p:cNvPr>
          <p:cNvSpPr txBox="1"/>
          <p:nvPr/>
        </p:nvSpPr>
        <p:spPr>
          <a:xfrm>
            <a:off x="1559304" y="275568"/>
            <a:ext cx="7460315" cy="707886"/>
          </a:xfrm>
          <a:prstGeom prst="rect">
            <a:avLst/>
          </a:prstGeom>
          <a:noFill/>
        </p:spPr>
        <p:txBody>
          <a:bodyPr wrap="square" rtlCol="0">
            <a:spAutoFit/>
          </a:bodyPr>
          <a:lstStyle/>
          <a:p>
            <a:pPr lvl="0" algn="ctr" defTabSz="457200">
              <a:defRPr/>
            </a:pPr>
            <a:r>
              <a:rPr lang="es-CO" altLang="es-CO" sz="2000" b="1" dirty="0">
                <a:solidFill>
                  <a:srgbClr val="000A8B"/>
                </a:solidFill>
                <a:effectLst>
                  <a:outerShdw blurRad="38100" dist="38100" dir="2700000" algn="tl">
                    <a:srgbClr val="000000">
                      <a:alpha val="43137"/>
                    </a:srgbClr>
                  </a:outerShdw>
                </a:effectLst>
                <a:latin typeface="Lato Bold"/>
              </a:rPr>
              <a:t>CONTRATACIÓN TRANSFERENCIA DE INMUEBLES </a:t>
            </a:r>
          </a:p>
          <a:p>
            <a:pPr lvl="0" algn="ctr" defTabSz="457200">
              <a:defRPr/>
            </a:pPr>
            <a:r>
              <a:rPr lang="es-CO" altLang="es-CO" sz="2000" b="1" dirty="0">
                <a:solidFill>
                  <a:srgbClr val="000A8B"/>
                </a:solidFill>
                <a:effectLst>
                  <a:outerShdw blurRad="38100" dist="38100" dir="2700000" algn="tl">
                    <a:srgbClr val="000000">
                      <a:alpha val="43137"/>
                    </a:srgbClr>
                  </a:outerShdw>
                </a:effectLst>
                <a:latin typeface="Lato Bold"/>
              </a:rPr>
              <a:t> VENTA MASIVA</a:t>
            </a:r>
            <a:endParaRPr lang="es-CO" sz="2000" b="1" dirty="0">
              <a:solidFill>
                <a:srgbClr val="000A8B"/>
              </a:solidFill>
              <a:effectLst>
                <a:outerShdw blurRad="38100" dist="38100" dir="2700000" algn="tl">
                  <a:srgbClr val="000000">
                    <a:alpha val="43137"/>
                  </a:srgbClr>
                </a:outerShdw>
              </a:effectLst>
              <a:latin typeface="Lato Bold"/>
            </a:endParaRPr>
          </a:p>
        </p:txBody>
      </p:sp>
      <p:pic>
        <p:nvPicPr>
          <p:cNvPr id="118" name="Imagen 117">
            <a:extLst>
              <a:ext uri="{FF2B5EF4-FFF2-40B4-BE49-F238E27FC236}">
                <a16:creationId xmlns:a16="http://schemas.microsoft.com/office/drawing/2014/main" id="{15C5BECB-3ACF-44D1-97FB-ECF7A6491251}"/>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0" y="0"/>
            <a:ext cx="1380253" cy="599932"/>
          </a:xfrm>
          <a:prstGeom prst="rect">
            <a:avLst/>
          </a:prstGeom>
        </p:spPr>
      </p:pic>
      <p:graphicFrame>
        <p:nvGraphicFramePr>
          <p:cNvPr id="119" name="Tabla 118">
            <a:extLst>
              <a:ext uri="{FF2B5EF4-FFF2-40B4-BE49-F238E27FC236}">
                <a16:creationId xmlns:a16="http://schemas.microsoft.com/office/drawing/2014/main" id="{6CE096B4-BAB4-44E0-ABAD-9293BC4FEAE5}"/>
              </a:ext>
            </a:extLst>
          </p:cNvPr>
          <p:cNvGraphicFramePr>
            <a:graphicFrameLocks noGrp="1"/>
          </p:cNvGraphicFramePr>
          <p:nvPr/>
        </p:nvGraphicFramePr>
        <p:xfrm>
          <a:off x="5539458" y="1073213"/>
          <a:ext cx="6452870" cy="5361948"/>
        </p:xfrm>
        <a:graphic>
          <a:graphicData uri="http://schemas.openxmlformats.org/drawingml/2006/table">
            <a:tbl>
              <a:tblPr firstRow="1" firstCol="1" bandRow="1"/>
              <a:tblGrid>
                <a:gridCol w="3522655">
                  <a:extLst>
                    <a:ext uri="{9D8B030D-6E8A-4147-A177-3AD203B41FA5}">
                      <a16:colId xmlns:a16="http://schemas.microsoft.com/office/drawing/2014/main" val="1795361054"/>
                    </a:ext>
                  </a:extLst>
                </a:gridCol>
                <a:gridCol w="2930215">
                  <a:extLst>
                    <a:ext uri="{9D8B030D-6E8A-4147-A177-3AD203B41FA5}">
                      <a16:colId xmlns:a16="http://schemas.microsoft.com/office/drawing/2014/main" val="1513439915"/>
                    </a:ext>
                  </a:extLst>
                </a:gridCol>
              </a:tblGrid>
              <a:tr h="220077">
                <a:tc>
                  <a:txBody>
                    <a:bodyPr/>
                    <a:lstStyle/>
                    <a:p>
                      <a:pPr>
                        <a:spcAft>
                          <a:spcPts val="0"/>
                        </a:spcAft>
                      </a:pPr>
                      <a:r>
                        <a:rPr lang="es-ES" sz="1400" b="1" kern="1200" dirty="0">
                          <a:solidFill>
                            <a:schemeClr val="tx1"/>
                          </a:solidFill>
                          <a:effectLst/>
                          <a:latin typeface="Lato Bold"/>
                          <a:ea typeface="MS Mincho" panose="02020609040205080304" pitchFamily="49" charset="-128"/>
                          <a:cs typeface="+mn-cs"/>
                        </a:rPr>
                        <a:t>Actividad</a:t>
                      </a:r>
                      <a:r>
                        <a:rPr lang="es-ES" sz="1400" b="1" dirty="0">
                          <a:effectLst/>
                          <a:latin typeface="Lato Bold"/>
                          <a:ea typeface="MS Mincho" panose="02020609040205080304" pitchFamily="49" charset="-128"/>
                        </a:rPr>
                        <a:t> </a:t>
                      </a:r>
                      <a:endParaRPr lang="es-CO" sz="1400" dirty="0">
                        <a:effectLst/>
                        <a:latin typeface="Lato Bold"/>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spcAft>
                          <a:spcPts val="0"/>
                        </a:spcAft>
                      </a:pPr>
                      <a:r>
                        <a:rPr lang="es-ES" sz="1400" b="1" dirty="0">
                          <a:solidFill>
                            <a:srgbClr val="000000"/>
                          </a:solidFill>
                          <a:effectLst/>
                          <a:latin typeface="Lato Bold"/>
                          <a:ea typeface="MS Mincho" panose="02020609040205080304" pitchFamily="49" charset="-128"/>
                        </a:rPr>
                        <a:t>Fecha</a:t>
                      </a:r>
                      <a:endParaRPr lang="es-CO" sz="1400" dirty="0">
                        <a:effectLst/>
                        <a:latin typeface="Lato Bold"/>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extLst>
                  <a:ext uri="{0D108BD9-81ED-4DB2-BD59-A6C34878D82A}">
                    <a16:rowId xmlns:a16="http://schemas.microsoft.com/office/drawing/2014/main" val="2201439124"/>
                  </a:ext>
                </a:extLst>
              </a:tr>
              <a:tr h="403599">
                <a:tc>
                  <a:txBody>
                    <a:bodyPr/>
                    <a:lstStyle/>
                    <a:p>
                      <a:pPr>
                        <a:spcAft>
                          <a:spcPts val="0"/>
                        </a:spcAft>
                      </a:pPr>
                      <a:r>
                        <a:rPr lang="es-ES" sz="1200" dirty="0">
                          <a:effectLst/>
                          <a:latin typeface="Lato Bold"/>
                          <a:ea typeface="MS Mincho" panose="02020609040205080304" pitchFamily="49" charset="-128"/>
                        </a:rPr>
                        <a:t>Revisión estudios previos Gerencia Contratación</a:t>
                      </a:r>
                      <a:endParaRPr lang="es-CO" sz="1200" dirty="0">
                        <a:effectLst/>
                        <a:latin typeface="Lato Bold"/>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200" dirty="0">
                          <a:effectLst/>
                          <a:latin typeface="Lato Bold"/>
                          <a:ea typeface="MS Mincho" panose="02020609040205080304" pitchFamily="49" charset="-128"/>
                        </a:rPr>
                        <a:t>28 de enero al 04 de febrero 2021</a:t>
                      </a:r>
                      <a:endParaRPr lang="es-CO" sz="1200" dirty="0">
                        <a:effectLst/>
                        <a:latin typeface="Lato Bold"/>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6905118"/>
                  </a:ext>
                </a:extLst>
              </a:tr>
              <a:tr h="202880">
                <a:tc>
                  <a:txBody>
                    <a:bodyPr/>
                    <a:lstStyle/>
                    <a:p>
                      <a:pPr>
                        <a:spcAft>
                          <a:spcPts val="0"/>
                        </a:spcAft>
                      </a:pPr>
                      <a:r>
                        <a:rPr lang="es-ES" sz="1200">
                          <a:effectLst/>
                          <a:latin typeface="Lato Bold"/>
                          <a:ea typeface="MS Mincho" panose="02020609040205080304" pitchFamily="49" charset="-128"/>
                        </a:rPr>
                        <a:t>Aprobación Comité de Contratos</a:t>
                      </a:r>
                      <a:endParaRPr lang="es-CO" sz="1200">
                        <a:effectLst/>
                        <a:latin typeface="Lato Bold"/>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ES" sz="1200" kern="1200" dirty="0">
                          <a:solidFill>
                            <a:schemeClr val="tx1"/>
                          </a:solidFill>
                          <a:effectLst/>
                          <a:latin typeface="Lato Bold"/>
                          <a:ea typeface="MS Mincho" panose="02020609040205080304" pitchFamily="49" charset="-128"/>
                          <a:cs typeface="+mn-cs"/>
                        </a:rPr>
                        <a:t>04 al 05 de febrero 2021</a:t>
                      </a:r>
                      <a:endParaRPr lang="es-CO" sz="1200" kern="1200" dirty="0">
                        <a:solidFill>
                          <a:schemeClr val="tx1"/>
                        </a:solidFill>
                        <a:effectLst/>
                        <a:latin typeface="Lato Bold"/>
                        <a:ea typeface="MS Mincho" panose="02020609040205080304" pitchFamily="49" charset="-128"/>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9711092"/>
                  </a:ext>
                </a:extLst>
              </a:tr>
              <a:tr h="225293">
                <a:tc>
                  <a:txBody>
                    <a:bodyPr/>
                    <a:lstStyle/>
                    <a:p>
                      <a:pPr>
                        <a:spcAft>
                          <a:spcPts val="0"/>
                        </a:spcAft>
                      </a:pPr>
                      <a:r>
                        <a:rPr lang="es-ES" sz="1200">
                          <a:effectLst/>
                          <a:latin typeface="Lato Bold"/>
                          <a:ea typeface="MS Mincho" panose="02020609040205080304" pitchFamily="49" charset="-128"/>
                        </a:rPr>
                        <a:t>Elaboración Términos de Referencia</a:t>
                      </a:r>
                      <a:endParaRPr lang="es-CO" sz="1200">
                        <a:effectLst/>
                        <a:latin typeface="Lato Bold"/>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200" kern="1200" dirty="0">
                          <a:solidFill>
                            <a:schemeClr val="tx1"/>
                          </a:solidFill>
                          <a:effectLst/>
                          <a:latin typeface="Lato Bold"/>
                          <a:ea typeface="MS Mincho" panose="02020609040205080304" pitchFamily="49" charset="-128"/>
                          <a:cs typeface="+mn-cs"/>
                        </a:rPr>
                        <a:t>08 al 12 de febrero 2021</a:t>
                      </a:r>
                      <a:endParaRPr lang="es-CO" sz="1200" kern="1200" dirty="0">
                        <a:solidFill>
                          <a:schemeClr val="tx1"/>
                        </a:solidFill>
                        <a:effectLst/>
                        <a:latin typeface="Lato Bold"/>
                        <a:ea typeface="MS Mincho" panose="02020609040205080304" pitchFamily="49" charset="-128"/>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4821479"/>
                  </a:ext>
                </a:extLst>
              </a:tr>
              <a:tr h="201799">
                <a:tc>
                  <a:txBody>
                    <a:bodyPr/>
                    <a:lstStyle/>
                    <a:p>
                      <a:pPr>
                        <a:spcAft>
                          <a:spcPts val="0"/>
                        </a:spcAft>
                      </a:pPr>
                      <a:r>
                        <a:rPr lang="es-ES" sz="1200" dirty="0">
                          <a:effectLst/>
                          <a:latin typeface="Lato Bold"/>
                          <a:ea typeface="MS Mincho" panose="02020609040205080304" pitchFamily="49" charset="-128"/>
                        </a:rPr>
                        <a:t>Apertura Proceso de contratación </a:t>
                      </a:r>
                      <a:endParaRPr lang="es-CO" sz="1200" dirty="0">
                        <a:effectLst/>
                        <a:latin typeface="Lato Bold"/>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200" kern="1200" dirty="0">
                          <a:solidFill>
                            <a:schemeClr val="tx1"/>
                          </a:solidFill>
                          <a:effectLst/>
                          <a:latin typeface="Lato Bold"/>
                          <a:ea typeface="MS Mincho" panose="02020609040205080304" pitchFamily="49" charset="-128"/>
                          <a:cs typeface="+mn-cs"/>
                        </a:rPr>
                        <a:t>15 de febrero del 2021. </a:t>
                      </a:r>
                      <a:endParaRPr lang="es-CO" sz="1200" kern="1200" dirty="0">
                        <a:solidFill>
                          <a:schemeClr val="tx1"/>
                        </a:solidFill>
                        <a:effectLst/>
                        <a:latin typeface="Lato Bold"/>
                        <a:ea typeface="MS Mincho" panose="02020609040205080304" pitchFamily="49" charset="-128"/>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9832484"/>
                  </a:ext>
                </a:extLst>
              </a:tr>
              <a:tr h="201799">
                <a:tc>
                  <a:txBody>
                    <a:bodyPr/>
                    <a:lstStyle/>
                    <a:p>
                      <a:pPr>
                        <a:spcAft>
                          <a:spcPts val="0"/>
                        </a:spcAft>
                      </a:pPr>
                      <a:r>
                        <a:rPr lang="es-ES" sz="1200">
                          <a:effectLst/>
                          <a:latin typeface="Lato Bold"/>
                          <a:ea typeface="MS Mincho" panose="02020609040205080304" pitchFamily="49" charset="-128"/>
                        </a:rPr>
                        <a:t>Publicación en la página web</a:t>
                      </a:r>
                      <a:endParaRPr lang="es-CO" sz="1200">
                        <a:effectLst/>
                        <a:latin typeface="Lato Bold"/>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200" kern="1200" dirty="0">
                          <a:solidFill>
                            <a:schemeClr val="tx1"/>
                          </a:solidFill>
                          <a:effectLst/>
                          <a:latin typeface="Lato Bold"/>
                          <a:ea typeface="MS Mincho" panose="02020609040205080304" pitchFamily="49" charset="-128"/>
                          <a:cs typeface="+mn-cs"/>
                        </a:rPr>
                        <a:t>15 de febrero del 2021</a:t>
                      </a:r>
                      <a:endParaRPr lang="es-CO" sz="1200" kern="1200" dirty="0">
                        <a:solidFill>
                          <a:schemeClr val="tx1"/>
                        </a:solidFill>
                        <a:effectLst/>
                        <a:latin typeface="Lato Bold"/>
                        <a:ea typeface="MS Mincho" panose="02020609040205080304" pitchFamily="49" charset="-128"/>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1812361"/>
                  </a:ext>
                </a:extLst>
              </a:tr>
              <a:tr h="403599">
                <a:tc>
                  <a:txBody>
                    <a:bodyPr/>
                    <a:lstStyle/>
                    <a:p>
                      <a:pPr>
                        <a:spcAft>
                          <a:spcPts val="0"/>
                        </a:spcAft>
                      </a:pPr>
                      <a:r>
                        <a:rPr lang="es-ES" sz="1200">
                          <a:effectLst/>
                          <a:latin typeface="Lato Bold"/>
                          <a:ea typeface="MS Mincho" panose="02020609040205080304" pitchFamily="49" charset="-128"/>
                        </a:rPr>
                        <a:t>Formulación de observaciones y/o aclaraciones</a:t>
                      </a:r>
                      <a:endParaRPr lang="es-CO" sz="1200">
                        <a:effectLst/>
                        <a:latin typeface="Lato Bold"/>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200" kern="1200" dirty="0">
                          <a:solidFill>
                            <a:schemeClr val="tx1"/>
                          </a:solidFill>
                          <a:effectLst/>
                          <a:latin typeface="Lato Bold"/>
                          <a:ea typeface="MS Mincho" panose="02020609040205080304" pitchFamily="49" charset="-128"/>
                          <a:cs typeface="+mn-cs"/>
                        </a:rPr>
                        <a:t>Hasta el 19 de febrero 2021</a:t>
                      </a:r>
                      <a:endParaRPr lang="es-CO" sz="1200" kern="1200" dirty="0">
                        <a:solidFill>
                          <a:schemeClr val="tx1"/>
                        </a:solidFill>
                        <a:effectLst/>
                        <a:latin typeface="Lato Bold"/>
                        <a:ea typeface="MS Mincho" panose="02020609040205080304" pitchFamily="49" charset="-128"/>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6258003"/>
                  </a:ext>
                </a:extLst>
              </a:tr>
              <a:tr h="374823">
                <a:tc>
                  <a:txBody>
                    <a:bodyPr/>
                    <a:lstStyle/>
                    <a:p>
                      <a:pPr>
                        <a:spcAft>
                          <a:spcPts val="0"/>
                        </a:spcAft>
                      </a:pPr>
                      <a:r>
                        <a:rPr lang="es-ES" sz="1200">
                          <a:effectLst/>
                          <a:latin typeface="Lato Bold"/>
                          <a:ea typeface="MS Mincho" panose="02020609040205080304" pitchFamily="49" charset="-128"/>
                        </a:rPr>
                        <a:t>Audiencia pública de atención observaciones</a:t>
                      </a:r>
                      <a:endParaRPr lang="es-CO" sz="1200">
                        <a:effectLst/>
                        <a:latin typeface="Lato Bold"/>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200" kern="1200" dirty="0">
                          <a:solidFill>
                            <a:schemeClr val="tx1"/>
                          </a:solidFill>
                          <a:effectLst/>
                          <a:latin typeface="Lato Bold"/>
                          <a:ea typeface="MS Mincho" panose="02020609040205080304" pitchFamily="49" charset="-128"/>
                          <a:cs typeface="+mn-cs"/>
                        </a:rPr>
                        <a:t>22 de febrero de 2021</a:t>
                      </a:r>
                      <a:endParaRPr lang="es-CO" sz="1200" kern="1200" dirty="0">
                        <a:solidFill>
                          <a:schemeClr val="tx1"/>
                        </a:solidFill>
                        <a:effectLst/>
                        <a:latin typeface="Lato Bold"/>
                        <a:ea typeface="MS Mincho" panose="02020609040205080304" pitchFamily="49" charset="-128"/>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1271211"/>
                  </a:ext>
                </a:extLst>
              </a:tr>
              <a:tr h="403599">
                <a:tc>
                  <a:txBody>
                    <a:bodyPr/>
                    <a:lstStyle/>
                    <a:p>
                      <a:pPr>
                        <a:spcAft>
                          <a:spcPts val="0"/>
                        </a:spcAft>
                      </a:pPr>
                      <a:r>
                        <a:rPr lang="es-ES" sz="1200">
                          <a:effectLst/>
                          <a:latin typeface="Lato Bold"/>
                          <a:ea typeface="MS Mincho" panose="02020609040205080304" pitchFamily="49" charset="-128"/>
                        </a:rPr>
                        <a:t>Publicación de las respuestas a observaciones y/o aclaraciones</a:t>
                      </a:r>
                      <a:endParaRPr lang="es-CO" sz="1200">
                        <a:effectLst/>
                        <a:latin typeface="Lato Bold"/>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200" kern="1200" dirty="0">
                          <a:solidFill>
                            <a:schemeClr val="tx1"/>
                          </a:solidFill>
                          <a:effectLst/>
                          <a:latin typeface="Lato Bold"/>
                          <a:ea typeface="MS Mincho" panose="02020609040205080304" pitchFamily="49" charset="-128"/>
                          <a:cs typeface="+mn-cs"/>
                        </a:rPr>
                        <a:t>24 de febrero de 2021</a:t>
                      </a:r>
                      <a:endParaRPr lang="es-CO" sz="1200" kern="1200" dirty="0">
                        <a:solidFill>
                          <a:schemeClr val="tx1"/>
                        </a:solidFill>
                        <a:effectLst/>
                        <a:latin typeface="Lato Bold"/>
                        <a:ea typeface="MS Mincho" panose="02020609040205080304" pitchFamily="49" charset="-128"/>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5441106"/>
                  </a:ext>
                </a:extLst>
              </a:tr>
              <a:tr h="201799">
                <a:tc>
                  <a:txBody>
                    <a:bodyPr/>
                    <a:lstStyle/>
                    <a:p>
                      <a:pPr>
                        <a:spcAft>
                          <a:spcPts val="0"/>
                        </a:spcAft>
                      </a:pPr>
                      <a:r>
                        <a:rPr lang="es-ES" sz="1200">
                          <a:effectLst/>
                          <a:latin typeface="Lato Bold"/>
                          <a:ea typeface="MS Mincho" panose="02020609040205080304" pitchFamily="49" charset="-128"/>
                        </a:rPr>
                        <a:t>Presentación de las propuestas</a:t>
                      </a:r>
                      <a:endParaRPr lang="es-CO" sz="1200">
                        <a:effectLst/>
                        <a:latin typeface="Lato Bold"/>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200" kern="1200" dirty="0">
                          <a:solidFill>
                            <a:schemeClr val="tx1"/>
                          </a:solidFill>
                          <a:effectLst/>
                          <a:latin typeface="Lato Bold"/>
                          <a:ea typeface="MS Mincho" panose="02020609040205080304" pitchFamily="49" charset="-128"/>
                          <a:cs typeface="+mn-cs"/>
                        </a:rPr>
                        <a:t>Hasta el 02 de marzo de 2021</a:t>
                      </a:r>
                      <a:endParaRPr lang="es-CO" sz="1200" kern="1200" dirty="0">
                        <a:solidFill>
                          <a:schemeClr val="tx1"/>
                        </a:solidFill>
                        <a:effectLst/>
                        <a:latin typeface="Lato Bold"/>
                        <a:ea typeface="MS Mincho" panose="02020609040205080304" pitchFamily="49" charset="-128"/>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2646604"/>
                  </a:ext>
                </a:extLst>
              </a:tr>
              <a:tr h="403599">
                <a:tc>
                  <a:txBody>
                    <a:bodyPr/>
                    <a:lstStyle/>
                    <a:p>
                      <a:pPr>
                        <a:spcAft>
                          <a:spcPts val="0"/>
                        </a:spcAft>
                      </a:pPr>
                      <a:r>
                        <a:rPr lang="es-ES" sz="1200" dirty="0">
                          <a:effectLst/>
                          <a:latin typeface="Lato Bold"/>
                          <a:ea typeface="MS Mincho" panose="02020609040205080304" pitchFamily="49" charset="-128"/>
                        </a:rPr>
                        <a:t>Periodo de evaluación de las ofertas y subsanabilidad de las propuestas.</a:t>
                      </a:r>
                      <a:endParaRPr lang="es-CO" sz="1200" dirty="0">
                        <a:effectLst/>
                        <a:latin typeface="Lato Bold"/>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200" kern="1200" dirty="0">
                          <a:solidFill>
                            <a:schemeClr val="tx1"/>
                          </a:solidFill>
                          <a:effectLst/>
                          <a:latin typeface="Lato Bold"/>
                          <a:ea typeface="MS Mincho" panose="02020609040205080304" pitchFamily="49" charset="-128"/>
                          <a:cs typeface="+mn-cs"/>
                        </a:rPr>
                        <a:t>Hasta el 10 de marzo de 2021</a:t>
                      </a:r>
                      <a:endParaRPr lang="es-CO" sz="1200" kern="1200" dirty="0">
                        <a:solidFill>
                          <a:schemeClr val="tx1"/>
                        </a:solidFill>
                        <a:effectLst/>
                        <a:latin typeface="Lato Bold"/>
                        <a:ea typeface="MS Mincho" panose="02020609040205080304" pitchFamily="49" charset="-128"/>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8899845"/>
                  </a:ext>
                </a:extLst>
              </a:tr>
              <a:tr h="605399">
                <a:tc>
                  <a:txBody>
                    <a:bodyPr/>
                    <a:lstStyle/>
                    <a:p>
                      <a:pPr>
                        <a:spcAft>
                          <a:spcPts val="0"/>
                        </a:spcAft>
                      </a:pPr>
                      <a:r>
                        <a:rPr lang="es-ES" sz="1200" dirty="0">
                          <a:effectLst/>
                          <a:latin typeface="Lato Bold"/>
                          <a:ea typeface="MS Mincho" panose="02020609040205080304" pitchFamily="49" charset="-128"/>
                        </a:rPr>
                        <a:t>Publicación del informe de evaluación y ponderación de las propuestas preliminar en la página web</a:t>
                      </a:r>
                      <a:endParaRPr lang="es-CO" sz="1200" dirty="0">
                        <a:effectLst/>
                        <a:latin typeface="Lato Bold"/>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200" kern="1200" dirty="0">
                          <a:solidFill>
                            <a:schemeClr val="tx1"/>
                          </a:solidFill>
                          <a:effectLst/>
                          <a:latin typeface="Lato Bold"/>
                          <a:ea typeface="MS Mincho" panose="02020609040205080304" pitchFamily="49" charset="-128"/>
                          <a:cs typeface="+mn-cs"/>
                        </a:rPr>
                        <a:t>15 de marzo de 2021</a:t>
                      </a:r>
                      <a:endParaRPr lang="es-CO" sz="1200" kern="1200" dirty="0">
                        <a:solidFill>
                          <a:schemeClr val="tx1"/>
                        </a:solidFill>
                        <a:effectLst/>
                        <a:latin typeface="Lato Bold"/>
                        <a:ea typeface="MS Mincho" panose="02020609040205080304" pitchFamily="49" charset="-128"/>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9894043"/>
                  </a:ext>
                </a:extLst>
              </a:tr>
              <a:tr h="749648">
                <a:tc>
                  <a:txBody>
                    <a:bodyPr/>
                    <a:lstStyle/>
                    <a:p>
                      <a:pPr>
                        <a:spcAft>
                          <a:spcPts val="0"/>
                        </a:spcAft>
                      </a:pPr>
                      <a:r>
                        <a:rPr lang="es-ES" sz="1200">
                          <a:effectLst/>
                          <a:latin typeface="Lato Bold"/>
                          <a:ea typeface="MS Mincho" panose="02020609040205080304" pitchFamily="49" charset="-128"/>
                        </a:rPr>
                        <a:t>Formulación de observaciones y/o aclaraciones al informe de evaluación de las propuestas por parte de proponentes que participaron</a:t>
                      </a:r>
                      <a:endParaRPr lang="es-CO" sz="1200">
                        <a:effectLst/>
                        <a:latin typeface="Lato Bold"/>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200" kern="1200" dirty="0">
                          <a:solidFill>
                            <a:schemeClr val="tx1"/>
                          </a:solidFill>
                          <a:effectLst/>
                          <a:latin typeface="Lato Bold"/>
                          <a:ea typeface="MS Mincho" panose="02020609040205080304" pitchFamily="49" charset="-128"/>
                          <a:cs typeface="+mn-cs"/>
                        </a:rPr>
                        <a:t>16 y 17 de marzo de 2021</a:t>
                      </a:r>
                      <a:endParaRPr lang="es-CO" sz="1200" kern="1200" dirty="0">
                        <a:solidFill>
                          <a:schemeClr val="tx1"/>
                        </a:solidFill>
                        <a:effectLst/>
                        <a:latin typeface="Lato Bold"/>
                        <a:ea typeface="MS Mincho" panose="02020609040205080304" pitchFamily="49" charset="-128"/>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386906"/>
                  </a:ext>
                </a:extLst>
              </a:tr>
              <a:tr h="562236">
                <a:tc>
                  <a:txBody>
                    <a:bodyPr/>
                    <a:lstStyle/>
                    <a:p>
                      <a:pPr>
                        <a:spcAft>
                          <a:spcPts val="0"/>
                        </a:spcAft>
                      </a:pPr>
                      <a:r>
                        <a:rPr lang="es-ES" sz="1200">
                          <a:effectLst/>
                          <a:latin typeface="Lato Bold"/>
                          <a:ea typeface="MS Mincho" panose="02020609040205080304" pitchFamily="49" charset="-128"/>
                        </a:rPr>
                        <a:t>Publicación de respuestas a las observaciones y/o aclaraciones al informe de evaluación </a:t>
                      </a:r>
                      <a:endParaRPr lang="es-CO" sz="1200">
                        <a:effectLst/>
                        <a:latin typeface="Lato Bold"/>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200" kern="1200" dirty="0">
                          <a:solidFill>
                            <a:schemeClr val="tx1"/>
                          </a:solidFill>
                          <a:effectLst/>
                          <a:latin typeface="Lato Bold"/>
                          <a:ea typeface="MS Mincho" panose="02020609040205080304" pitchFamily="49" charset="-128"/>
                          <a:cs typeface="+mn-cs"/>
                        </a:rPr>
                        <a:t>19 de marzo de 2021</a:t>
                      </a:r>
                      <a:endParaRPr lang="es-CO" sz="1200" kern="1200" dirty="0">
                        <a:solidFill>
                          <a:schemeClr val="tx1"/>
                        </a:solidFill>
                        <a:effectLst/>
                        <a:latin typeface="Lato Bold"/>
                        <a:ea typeface="MS Mincho" panose="02020609040205080304" pitchFamily="49" charset="-128"/>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3902429"/>
                  </a:ext>
                </a:extLst>
              </a:tr>
              <a:tr h="201799">
                <a:tc>
                  <a:txBody>
                    <a:bodyPr/>
                    <a:lstStyle/>
                    <a:p>
                      <a:pPr>
                        <a:spcAft>
                          <a:spcPts val="0"/>
                        </a:spcAft>
                      </a:pPr>
                      <a:r>
                        <a:rPr lang="es-ES" sz="1200">
                          <a:effectLst/>
                          <a:latin typeface="Lato Bold"/>
                          <a:ea typeface="MS Mincho" panose="02020609040205080304" pitchFamily="49" charset="-128"/>
                        </a:rPr>
                        <a:t>Adjudicación </a:t>
                      </a:r>
                      <a:endParaRPr lang="es-CO" sz="1200">
                        <a:effectLst/>
                        <a:latin typeface="Lato Bold"/>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200" kern="1200" dirty="0">
                          <a:solidFill>
                            <a:schemeClr val="tx1"/>
                          </a:solidFill>
                          <a:effectLst/>
                          <a:latin typeface="Lato Bold"/>
                          <a:ea typeface="MS Mincho" panose="02020609040205080304" pitchFamily="49" charset="-128"/>
                          <a:cs typeface="+mn-cs"/>
                        </a:rPr>
                        <a:t>23 de marzo de 2021 </a:t>
                      </a:r>
                      <a:endParaRPr lang="es-CO" sz="1200" kern="1200" dirty="0">
                        <a:solidFill>
                          <a:schemeClr val="tx1"/>
                        </a:solidFill>
                        <a:effectLst/>
                        <a:latin typeface="Lato Bold"/>
                        <a:ea typeface="MS Mincho" panose="02020609040205080304" pitchFamily="49" charset="-128"/>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429900"/>
                  </a:ext>
                </a:extLst>
              </a:tr>
            </a:tbl>
          </a:graphicData>
        </a:graphic>
      </p:graphicFrame>
    </p:spTree>
    <p:extLst>
      <p:ext uri="{BB962C8B-B14F-4D97-AF65-F5344CB8AC3E}">
        <p14:creationId xmlns:p14="http://schemas.microsoft.com/office/powerpoint/2010/main" val="37315195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6">
            <a:extLst>
              <a:ext uri="{FF2B5EF4-FFF2-40B4-BE49-F238E27FC236}">
                <a16:creationId xmlns:a16="http://schemas.microsoft.com/office/drawing/2014/main" id="{4D95B289-943F-4628-9FCC-FCC320751D80}"/>
              </a:ext>
            </a:extLst>
          </p:cNvPr>
          <p:cNvGrpSpPr/>
          <p:nvPr/>
        </p:nvGrpSpPr>
        <p:grpSpPr>
          <a:xfrm>
            <a:off x="5288509" y="4908831"/>
            <a:ext cx="1954217" cy="1954217"/>
            <a:chOff x="1127448" y="2276872"/>
            <a:chExt cx="3240360" cy="3240360"/>
          </a:xfrm>
        </p:grpSpPr>
        <p:pic>
          <p:nvPicPr>
            <p:cNvPr id="20" name="Graphic 17" descr="Single gear">
              <a:extLst>
                <a:ext uri="{FF2B5EF4-FFF2-40B4-BE49-F238E27FC236}">
                  <a16:creationId xmlns:a16="http://schemas.microsoft.com/office/drawing/2014/main" id="{65DEEBB6-E168-4468-8D35-70B6EB594D0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7448" y="2276872"/>
              <a:ext cx="3240360" cy="3240360"/>
            </a:xfrm>
            <a:prstGeom prst="rect">
              <a:avLst/>
            </a:prstGeom>
          </p:spPr>
        </p:pic>
        <p:sp>
          <p:nvSpPr>
            <p:cNvPr id="21" name="Oval 18">
              <a:extLst>
                <a:ext uri="{FF2B5EF4-FFF2-40B4-BE49-F238E27FC236}">
                  <a16:creationId xmlns:a16="http://schemas.microsoft.com/office/drawing/2014/main" id="{633ED4EA-67F5-42D1-A057-A347855D76B0}"/>
                </a:ext>
              </a:extLst>
            </p:cNvPr>
            <p:cNvSpPr/>
            <p:nvPr/>
          </p:nvSpPr>
          <p:spPr>
            <a:xfrm>
              <a:off x="2027548" y="3176972"/>
              <a:ext cx="1440160" cy="1440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4" name="Group 9">
            <a:extLst>
              <a:ext uri="{FF2B5EF4-FFF2-40B4-BE49-F238E27FC236}">
                <a16:creationId xmlns:a16="http://schemas.microsoft.com/office/drawing/2014/main" id="{542FC8E5-51FF-48A2-A05F-7D947F123D29}"/>
              </a:ext>
            </a:extLst>
          </p:cNvPr>
          <p:cNvGrpSpPr/>
          <p:nvPr/>
        </p:nvGrpSpPr>
        <p:grpSpPr>
          <a:xfrm>
            <a:off x="497914" y="4373102"/>
            <a:ext cx="2079999" cy="2199783"/>
            <a:chOff x="1127448" y="2276872"/>
            <a:chExt cx="3240360" cy="3240360"/>
          </a:xfrm>
        </p:grpSpPr>
        <p:pic>
          <p:nvPicPr>
            <p:cNvPr id="15" name="Graphic 7" descr="Single gear">
              <a:extLst>
                <a:ext uri="{FF2B5EF4-FFF2-40B4-BE49-F238E27FC236}">
                  <a16:creationId xmlns:a16="http://schemas.microsoft.com/office/drawing/2014/main" id="{88F0505B-9E0B-4D74-B2D0-E68F99B0A3D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7448" y="2276872"/>
              <a:ext cx="3240360" cy="3240360"/>
            </a:xfrm>
            <a:prstGeom prst="rect">
              <a:avLst/>
            </a:prstGeom>
          </p:spPr>
        </p:pic>
        <p:sp>
          <p:nvSpPr>
            <p:cNvPr id="16" name="Oval 8">
              <a:extLst>
                <a:ext uri="{FF2B5EF4-FFF2-40B4-BE49-F238E27FC236}">
                  <a16:creationId xmlns:a16="http://schemas.microsoft.com/office/drawing/2014/main" id="{9705560A-42EA-44EE-9E13-9E246FE53391}"/>
                </a:ext>
              </a:extLst>
            </p:cNvPr>
            <p:cNvSpPr/>
            <p:nvPr/>
          </p:nvSpPr>
          <p:spPr>
            <a:xfrm>
              <a:off x="2027548" y="3176972"/>
              <a:ext cx="1440160" cy="1440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9" name="CuadroTexto 28">
            <a:extLst>
              <a:ext uri="{FF2B5EF4-FFF2-40B4-BE49-F238E27FC236}">
                <a16:creationId xmlns:a16="http://schemas.microsoft.com/office/drawing/2014/main" id="{29FE291B-C82E-4A43-9CDA-DFD6D5B188D3}"/>
              </a:ext>
            </a:extLst>
          </p:cNvPr>
          <p:cNvSpPr txBox="1"/>
          <p:nvPr/>
        </p:nvSpPr>
        <p:spPr>
          <a:xfrm>
            <a:off x="1304044" y="1329809"/>
            <a:ext cx="4294485"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b="1" i="1" dirty="0">
                <a:solidFill>
                  <a:srgbClr val="4F81BD">
                    <a:lumMod val="75000"/>
                  </a:srgbClr>
                </a:solidFill>
                <a:latin typeface="Calibri"/>
              </a:rPr>
              <a:t>PROPUESTA OPCIONAL</a:t>
            </a:r>
            <a:endParaRPr lang="es-CO" b="1" i="1" dirty="0">
              <a:solidFill>
                <a:srgbClr val="4F81BD">
                  <a:lumMod val="75000"/>
                </a:srgbClr>
              </a:solidFill>
              <a:latin typeface="Calibri"/>
            </a:endParaRPr>
          </a:p>
        </p:txBody>
      </p:sp>
      <p:sp>
        <p:nvSpPr>
          <p:cNvPr id="6" name="Rectángulo 5">
            <a:extLst>
              <a:ext uri="{FF2B5EF4-FFF2-40B4-BE49-F238E27FC236}">
                <a16:creationId xmlns:a16="http://schemas.microsoft.com/office/drawing/2014/main" id="{02B961A2-9526-4B02-A22B-1DE27B058EF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CuadroTexto 7">
            <a:extLst>
              <a:ext uri="{FF2B5EF4-FFF2-40B4-BE49-F238E27FC236}">
                <a16:creationId xmlns:a16="http://schemas.microsoft.com/office/drawing/2014/main" id="{00E56A64-942D-4082-8FBA-0C7876EA3338}"/>
              </a:ext>
            </a:extLst>
          </p:cNvPr>
          <p:cNvSpPr txBox="1">
            <a:spLocks noChangeArrowheads="1"/>
          </p:cNvSpPr>
          <p:nvPr/>
        </p:nvSpPr>
        <p:spPr bwMode="auto">
          <a:xfrm>
            <a:off x="7235825" y="6519863"/>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sp>
        <p:nvSpPr>
          <p:cNvPr id="2" name="Rectángulo 1">
            <a:extLst>
              <a:ext uri="{FF2B5EF4-FFF2-40B4-BE49-F238E27FC236}">
                <a16:creationId xmlns:a16="http://schemas.microsoft.com/office/drawing/2014/main" id="{F584618D-DB38-4210-B8B5-EAF3410BAB46}"/>
              </a:ext>
            </a:extLst>
          </p:cNvPr>
          <p:cNvSpPr/>
          <p:nvPr/>
        </p:nvSpPr>
        <p:spPr>
          <a:xfrm>
            <a:off x="825115" y="1754671"/>
            <a:ext cx="8926788"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600" b="1" i="1" dirty="0">
                <a:solidFill>
                  <a:srgbClr val="4F81BD">
                    <a:lumMod val="75000"/>
                  </a:srgbClr>
                </a:solidFill>
                <a:latin typeface="Calibri"/>
              </a:rPr>
              <a:t>Atención del Proceso de Transferencia de Activos por parte de funcionarios directamente de SAE S.A.S.</a:t>
            </a:r>
            <a:endParaRPr lang="es-CO" sz="1600" b="1" i="1" dirty="0">
              <a:solidFill>
                <a:srgbClr val="4F81BD">
                  <a:lumMod val="75000"/>
                </a:srgbClr>
              </a:solidFill>
              <a:latin typeface="Calibri"/>
            </a:endParaRPr>
          </a:p>
        </p:txBody>
      </p:sp>
      <p:sp>
        <p:nvSpPr>
          <p:cNvPr id="3" name="Rectángulo 2">
            <a:extLst>
              <a:ext uri="{FF2B5EF4-FFF2-40B4-BE49-F238E27FC236}">
                <a16:creationId xmlns:a16="http://schemas.microsoft.com/office/drawing/2014/main" id="{5A66757C-1025-4F28-B13B-EB737C1D83BD}"/>
              </a:ext>
            </a:extLst>
          </p:cNvPr>
          <p:cNvSpPr/>
          <p:nvPr/>
        </p:nvSpPr>
        <p:spPr>
          <a:xfrm>
            <a:off x="1941566" y="5357759"/>
            <a:ext cx="3656963" cy="646331"/>
          </a:xfrm>
          <a:prstGeom prst="rect">
            <a:avLst/>
          </a:prstGeom>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Calibri"/>
                <a:ea typeface="+mn-ea"/>
                <a:cs typeface="+mn-cs"/>
              </a:rPr>
              <a:t>Modalidad: </a:t>
            </a:r>
            <a:r>
              <a:rPr kumimoji="0" lang="es-CO" sz="1800" b="0" i="0" u="none" strike="noStrike" kern="1200" cap="none" spc="0" normalizeH="0" baseline="0" noProof="0" dirty="0">
                <a:ln>
                  <a:noFill/>
                </a:ln>
                <a:solidFill>
                  <a:prstClr val="black"/>
                </a:solidFill>
                <a:effectLst/>
                <a:uLnTx/>
                <a:uFillTx/>
                <a:latin typeface="Calibri"/>
                <a:ea typeface="+mn-ea"/>
                <a:cs typeface="+mn-cs"/>
              </a:rPr>
              <a:t>Outsourcing-Temporales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Calibri"/>
                <a:ea typeface="+mn-ea"/>
                <a:cs typeface="+mn-cs"/>
              </a:rPr>
              <a:t>Tiempo de contratación</a:t>
            </a:r>
            <a:r>
              <a:rPr kumimoji="0" lang="es-CO" sz="1800" b="0" i="0" u="none" strike="noStrike" kern="1200" cap="none" spc="0" normalizeH="0" baseline="0" noProof="0" dirty="0">
                <a:ln>
                  <a:noFill/>
                </a:ln>
                <a:solidFill>
                  <a:prstClr val="black"/>
                </a:solidFill>
                <a:effectLst/>
                <a:uLnTx/>
                <a:uFillTx/>
                <a:latin typeface="Calibri"/>
                <a:ea typeface="+mn-ea"/>
                <a:cs typeface="+mn-cs"/>
              </a:rPr>
              <a:t>: 1 año</a:t>
            </a:r>
          </a:p>
        </p:txBody>
      </p:sp>
      <p:graphicFrame>
        <p:nvGraphicFramePr>
          <p:cNvPr id="4" name="Tabla 4">
            <a:extLst>
              <a:ext uri="{FF2B5EF4-FFF2-40B4-BE49-F238E27FC236}">
                <a16:creationId xmlns:a16="http://schemas.microsoft.com/office/drawing/2014/main" id="{8E2B88AF-B092-4473-84E2-0E7091BDC158}"/>
              </a:ext>
            </a:extLst>
          </p:cNvPr>
          <p:cNvGraphicFramePr>
            <a:graphicFrameLocks noGrp="1"/>
          </p:cNvGraphicFramePr>
          <p:nvPr/>
        </p:nvGraphicFramePr>
        <p:xfrm>
          <a:off x="955344" y="2388894"/>
          <a:ext cx="8611737" cy="1828800"/>
        </p:xfrm>
        <a:graphic>
          <a:graphicData uri="http://schemas.openxmlformats.org/drawingml/2006/table">
            <a:tbl>
              <a:tblPr firstRow="1" bandRow="1">
                <a:tableStyleId>{5C22544A-7EE6-4342-B048-85BDC9FD1C3A}</a:tableStyleId>
              </a:tblPr>
              <a:tblGrid>
                <a:gridCol w="2870579">
                  <a:extLst>
                    <a:ext uri="{9D8B030D-6E8A-4147-A177-3AD203B41FA5}">
                      <a16:colId xmlns:a16="http://schemas.microsoft.com/office/drawing/2014/main" val="684153867"/>
                    </a:ext>
                  </a:extLst>
                </a:gridCol>
                <a:gridCol w="2870579">
                  <a:extLst>
                    <a:ext uri="{9D8B030D-6E8A-4147-A177-3AD203B41FA5}">
                      <a16:colId xmlns:a16="http://schemas.microsoft.com/office/drawing/2014/main" val="2576115398"/>
                    </a:ext>
                  </a:extLst>
                </a:gridCol>
                <a:gridCol w="2870579">
                  <a:extLst>
                    <a:ext uri="{9D8B030D-6E8A-4147-A177-3AD203B41FA5}">
                      <a16:colId xmlns:a16="http://schemas.microsoft.com/office/drawing/2014/main" val="3390104419"/>
                    </a:ext>
                  </a:extLst>
                </a:gridCol>
              </a:tblGrid>
              <a:tr h="364139">
                <a:tc>
                  <a:txBody>
                    <a:bodyPr/>
                    <a:lstStyle/>
                    <a:p>
                      <a:pPr algn="ctr"/>
                      <a:r>
                        <a:rPr lang="es-CO" dirty="0">
                          <a:solidFill>
                            <a:schemeClr val="bg1">
                              <a:lumMod val="95000"/>
                            </a:schemeClr>
                          </a:solidFill>
                        </a:rPr>
                        <a:t>Cargo</a:t>
                      </a:r>
                    </a:p>
                  </a:txBody>
                  <a:tcPr/>
                </a:tc>
                <a:tc>
                  <a:txBody>
                    <a:bodyPr/>
                    <a:lstStyle/>
                    <a:p>
                      <a:pPr algn="ctr"/>
                      <a:r>
                        <a:rPr lang="es-CO" dirty="0">
                          <a:solidFill>
                            <a:schemeClr val="bg1">
                              <a:lumMod val="95000"/>
                            </a:schemeClr>
                          </a:solidFill>
                        </a:rPr>
                        <a:t>Cantidad</a:t>
                      </a:r>
                    </a:p>
                  </a:txBody>
                  <a:tcPr/>
                </a:tc>
                <a:tc>
                  <a:txBody>
                    <a:bodyPr/>
                    <a:lstStyle/>
                    <a:p>
                      <a:pPr algn="ctr"/>
                      <a:r>
                        <a:rPr lang="es-CO" dirty="0">
                          <a:solidFill>
                            <a:schemeClr val="bg1">
                              <a:lumMod val="95000"/>
                            </a:schemeClr>
                          </a:solidFill>
                        </a:rPr>
                        <a:t>Escala Salarial</a:t>
                      </a:r>
                    </a:p>
                  </a:txBody>
                  <a:tcPr/>
                </a:tc>
                <a:extLst>
                  <a:ext uri="{0D108BD9-81ED-4DB2-BD59-A6C34878D82A}">
                    <a16:rowId xmlns:a16="http://schemas.microsoft.com/office/drawing/2014/main" val="2474328859"/>
                  </a:ext>
                </a:extLst>
              </a:tr>
              <a:tr h="364139">
                <a:tc>
                  <a:txBody>
                    <a:bodyPr/>
                    <a:lstStyle/>
                    <a:p>
                      <a:r>
                        <a:rPr lang="es-CO" dirty="0"/>
                        <a:t>Gerente de proyecto</a:t>
                      </a:r>
                    </a:p>
                  </a:txBody>
                  <a:tcPr/>
                </a:tc>
                <a:tc>
                  <a:txBody>
                    <a:bodyPr/>
                    <a:lstStyle/>
                    <a:p>
                      <a:pPr algn="ctr"/>
                      <a:r>
                        <a:rPr lang="es-CO" dirty="0"/>
                        <a:t>1</a:t>
                      </a:r>
                    </a:p>
                  </a:txBody>
                  <a:tcPr/>
                </a:tc>
                <a:tc>
                  <a:txBody>
                    <a:bodyPr/>
                    <a:lstStyle/>
                    <a:p>
                      <a:pPr algn="ctr"/>
                      <a:r>
                        <a:rPr lang="es-CO" dirty="0"/>
                        <a:t>$14.357.439</a:t>
                      </a:r>
                    </a:p>
                  </a:txBody>
                  <a:tcPr/>
                </a:tc>
                <a:extLst>
                  <a:ext uri="{0D108BD9-81ED-4DB2-BD59-A6C34878D82A}">
                    <a16:rowId xmlns:a16="http://schemas.microsoft.com/office/drawing/2014/main" val="381204927"/>
                  </a:ext>
                </a:extLst>
              </a:tr>
              <a:tr h="364139">
                <a:tc>
                  <a:txBody>
                    <a:bodyPr/>
                    <a:lstStyle/>
                    <a:p>
                      <a:r>
                        <a:rPr lang="es-CO" dirty="0"/>
                        <a:t>Coordinadores</a:t>
                      </a:r>
                    </a:p>
                  </a:txBody>
                  <a:tcPr/>
                </a:tc>
                <a:tc>
                  <a:txBody>
                    <a:bodyPr/>
                    <a:lstStyle/>
                    <a:p>
                      <a:pPr algn="ctr"/>
                      <a:r>
                        <a:rPr lang="es-CO" dirty="0"/>
                        <a:t>2</a:t>
                      </a:r>
                    </a:p>
                  </a:txBody>
                  <a:tcPr/>
                </a:tc>
                <a:tc>
                  <a:txBody>
                    <a:bodyPr/>
                    <a:lstStyle/>
                    <a:p>
                      <a:pPr algn="ctr"/>
                      <a:r>
                        <a:rPr lang="es-CO" dirty="0"/>
                        <a:t>$ 6.656.632</a:t>
                      </a:r>
                    </a:p>
                  </a:txBody>
                  <a:tcPr/>
                </a:tc>
                <a:extLst>
                  <a:ext uri="{0D108BD9-81ED-4DB2-BD59-A6C34878D82A}">
                    <a16:rowId xmlns:a16="http://schemas.microsoft.com/office/drawing/2014/main" val="3249286161"/>
                  </a:ext>
                </a:extLst>
              </a:tr>
              <a:tr h="364139">
                <a:tc>
                  <a:txBody>
                    <a:bodyPr/>
                    <a:lstStyle/>
                    <a:p>
                      <a:r>
                        <a:rPr lang="es-CO" dirty="0"/>
                        <a:t>Profesional I</a:t>
                      </a:r>
                    </a:p>
                  </a:txBody>
                  <a:tcPr/>
                </a:tc>
                <a:tc>
                  <a:txBody>
                    <a:bodyPr/>
                    <a:lstStyle/>
                    <a:p>
                      <a:pPr algn="ctr"/>
                      <a:r>
                        <a:rPr lang="es-CO" dirty="0"/>
                        <a:t>30</a:t>
                      </a:r>
                    </a:p>
                  </a:txBody>
                  <a:tcPr/>
                </a:tc>
                <a:tc>
                  <a:txBody>
                    <a:bodyPr/>
                    <a:lstStyle/>
                    <a:p>
                      <a:pPr algn="ctr"/>
                      <a:r>
                        <a:rPr lang="es-CO" dirty="0"/>
                        <a:t>$ 3.002.012</a:t>
                      </a:r>
                    </a:p>
                  </a:txBody>
                  <a:tcPr/>
                </a:tc>
                <a:extLst>
                  <a:ext uri="{0D108BD9-81ED-4DB2-BD59-A6C34878D82A}">
                    <a16:rowId xmlns:a16="http://schemas.microsoft.com/office/drawing/2014/main" val="1336027540"/>
                  </a:ext>
                </a:extLst>
              </a:tr>
              <a:tr h="364139">
                <a:tc>
                  <a:txBody>
                    <a:bodyPr/>
                    <a:lstStyle/>
                    <a:p>
                      <a:r>
                        <a:rPr lang="es-CO" dirty="0"/>
                        <a:t>Técnico II</a:t>
                      </a:r>
                    </a:p>
                  </a:txBody>
                  <a:tcPr/>
                </a:tc>
                <a:tc>
                  <a:txBody>
                    <a:bodyPr/>
                    <a:lstStyle/>
                    <a:p>
                      <a:pPr algn="ctr"/>
                      <a:r>
                        <a:rPr lang="es-CO" dirty="0"/>
                        <a:t>40</a:t>
                      </a:r>
                    </a:p>
                  </a:txBody>
                  <a:tcPr/>
                </a:tc>
                <a:tc>
                  <a:txBody>
                    <a:bodyPr/>
                    <a:lstStyle/>
                    <a:p>
                      <a:pPr algn="ctr"/>
                      <a:r>
                        <a:rPr lang="es-CO" dirty="0"/>
                        <a:t>$ 2.610.444</a:t>
                      </a:r>
                    </a:p>
                  </a:txBody>
                  <a:tcPr/>
                </a:tc>
                <a:extLst>
                  <a:ext uri="{0D108BD9-81ED-4DB2-BD59-A6C34878D82A}">
                    <a16:rowId xmlns:a16="http://schemas.microsoft.com/office/drawing/2014/main" val="2560020990"/>
                  </a:ext>
                </a:extLst>
              </a:tr>
            </a:tbl>
          </a:graphicData>
        </a:graphic>
      </p:graphicFrame>
      <p:sp>
        <p:nvSpPr>
          <p:cNvPr id="12" name="Rectángulo 11">
            <a:extLst>
              <a:ext uri="{FF2B5EF4-FFF2-40B4-BE49-F238E27FC236}">
                <a16:creationId xmlns:a16="http://schemas.microsoft.com/office/drawing/2014/main" id="{44D332B6-F877-4CC0-ABB4-D18BCC4AF578}"/>
              </a:ext>
            </a:extLst>
          </p:cNvPr>
          <p:cNvSpPr/>
          <p:nvPr/>
        </p:nvSpPr>
        <p:spPr>
          <a:xfrm>
            <a:off x="6959071" y="5500169"/>
            <a:ext cx="4303011" cy="923330"/>
          </a:xfrm>
          <a:prstGeom prst="rect">
            <a:avLst/>
          </a:prstGeom>
          <a:ln>
            <a:noFill/>
          </a:ln>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Calibri"/>
                <a:ea typeface="+mn-ea"/>
                <a:cs typeface="+mn-cs"/>
              </a:rPr>
              <a:t>Se debe garantizar la presencia en </a:t>
            </a:r>
            <a:r>
              <a:rPr kumimoji="0" lang="es-CO" sz="1800" b="1" i="0" u="none" strike="noStrike" kern="1200" cap="none" spc="0" normalizeH="0" baseline="0" noProof="0" dirty="0">
                <a:ln>
                  <a:noFill/>
                </a:ln>
                <a:solidFill>
                  <a:prstClr val="black"/>
                </a:solidFill>
                <a:effectLst/>
                <a:uLnTx/>
                <a:uFillTx/>
                <a:latin typeface="Calibri"/>
                <a:ea typeface="+mn-ea"/>
                <a:cs typeface="+mn-cs"/>
              </a:rPr>
              <a:t>todo el territorio colombiano</a:t>
            </a:r>
            <a:r>
              <a:rPr kumimoji="0" lang="es-CO" sz="1800" b="0" i="0" u="none" strike="noStrike" kern="1200" cap="none" spc="0" normalizeH="0" baseline="0" noProof="0" dirty="0">
                <a:ln>
                  <a:noFill/>
                </a:ln>
                <a:solidFill>
                  <a:prstClr val="black"/>
                </a:solidFill>
                <a:effectLst/>
                <a:uLnTx/>
                <a:uFillTx/>
                <a:latin typeface="Calibri"/>
                <a:ea typeface="+mn-ea"/>
                <a:cs typeface="+mn-cs"/>
              </a:rPr>
              <a:t>, por lo cual deberán presupuestar los gastos de comisión.</a:t>
            </a:r>
          </a:p>
        </p:txBody>
      </p:sp>
      <p:pic>
        <p:nvPicPr>
          <p:cNvPr id="18" name="Graphic 65" descr="Daily Calendar">
            <a:extLst>
              <a:ext uri="{FF2B5EF4-FFF2-40B4-BE49-F238E27FC236}">
                <a16:creationId xmlns:a16="http://schemas.microsoft.com/office/drawing/2014/main" id="{1C233CA2-4995-4A27-8452-AC128465147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246649" y="5133193"/>
            <a:ext cx="694917" cy="694917"/>
          </a:xfrm>
          <a:prstGeom prst="rect">
            <a:avLst/>
          </a:prstGeom>
        </p:spPr>
      </p:pic>
      <p:pic>
        <p:nvPicPr>
          <p:cNvPr id="22" name="Graphic 53" descr="Network">
            <a:extLst>
              <a:ext uri="{FF2B5EF4-FFF2-40B4-BE49-F238E27FC236}">
                <a16:creationId xmlns:a16="http://schemas.microsoft.com/office/drawing/2014/main" id="{905DB73B-F9DE-45CF-BB83-68189DDCADC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860036" y="5472993"/>
            <a:ext cx="818947" cy="818947"/>
          </a:xfrm>
          <a:prstGeom prst="rect">
            <a:avLst/>
          </a:prstGeom>
        </p:spPr>
      </p:pic>
      <p:pic>
        <p:nvPicPr>
          <p:cNvPr id="23" name="Imagen 22">
            <a:extLst>
              <a:ext uri="{FF2B5EF4-FFF2-40B4-BE49-F238E27FC236}">
                <a16:creationId xmlns:a16="http://schemas.microsoft.com/office/drawing/2014/main" id="{43E883C8-BD6E-4224-BF10-F26B33D537C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1380253" cy="599932"/>
          </a:xfrm>
          <a:prstGeom prst="rect">
            <a:avLst/>
          </a:prstGeom>
        </p:spPr>
      </p:pic>
      <p:pic>
        <p:nvPicPr>
          <p:cNvPr id="24" name="Imagen 23">
            <a:extLst>
              <a:ext uri="{FF2B5EF4-FFF2-40B4-BE49-F238E27FC236}">
                <a16:creationId xmlns:a16="http://schemas.microsoft.com/office/drawing/2014/main" id="{095E0108-B535-426B-ABD8-EA1E8D7DAF0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288916" y="-4208"/>
            <a:ext cx="2903084" cy="498801"/>
          </a:xfrm>
          <a:prstGeom prst="rect">
            <a:avLst/>
          </a:prstGeom>
        </p:spPr>
      </p:pic>
      <p:sp>
        <p:nvSpPr>
          <p:cNvPr id="25" name="CuadroTexto 24">
            <a:extLst>
              <a:ext uri="{FF2B5EF4-FFF2-40B4-BE49-F238E27FC236}">
                <a16:creationId xmlns:a16="http://schemas.microsoft.com/office/drawing/2014/main" id="{D0241A5C-B4CB-486E-9B53-710197272A2E}"/>
              </a:ext>
            </a:extLst>
          </p:cNvPr>
          <p:cNvSpPr txBox="1"/>
          <p:nvPr/>
        </p:nvSpPr>
        <p:spPr>
          <a:xfrm>
            <a:off x="1409533" y="237168"/>
            <a:ext cx="7460315" cy="707886"/>
          </a:xfrm>
          <a:prstGeom prst="rect">
            <a:avLst/>
          </a:prstGeom>
          <a:noFill/>
        </p:spPr>
        <p:txBody>
          <a:bodyPr wrap="square" rtlCol="0">
            <a:spAutoFit/>
          </a:bodyPr>
          <a:lstStyle/>
          <a:p>
            <a:pPr lvl="0" algn="ctr" defTabSz="457200">
              <a:defRPr/>
            </a:pPr>
            <a:r>
              <a:rPr lang="es-CO" altLang="es-CO" sz="2000" b="1" dirty="0">
                <a:solidFill>
                  <a:srgbClr val="000A8B"/>
                </a:solidFill>
                <a:effectLst>
                  <a:outerShdw blurRad="38100" dist="38100" dir="2700000" algn="tl">
                    <a:srgbClr val="000000">
                      <a:alpha val="43137"/>
                    </a:srgbClr>
                  </a:outerShdw>
                </a:effectLst>
                <a:latin typeface="Lato Bold"/>
              </a:rPr>
              <a:t>CONTRATACIÓN TRANSFERENCIA DE INMUEBLES </a:t>
            </a:r>
          </a:p>
          <a:p>
            <a:pPr lvl="0" algn="ctr" defTabSz="457200">
              <a:defRPr/>
            </a:pPr>
            <a:r>
              <a:rPr lang="es-CO" altLang="es-CO" sz="2000" b="1" dirty="0">
                <a:solidFill>
                  <a:srgbClr val="000A8B"/>
                </a:solidFill>
                <a:effectLst>
                  <a:outerShdw blurRad="38100" dist="38100" dir="2700000" algn="tl">
                    <a:srgbClr val="000000">
                      <a:alpha val="43137"/>
                    </a:srgbClr>
                  </a:outerShdw>
                </a:effectLst>
                <a:latin typeface="Lato Bold"/>
              </a:rPr>
              <a:t> VENTA MASIVA</a:t>
            </a:r>
            <a:endParaRPr lang="es-CO" sz="2000" b="1" dirty="0">
              <a:solidFill>
                <a:srgbClr val="000A8B"/>
              </a:solidFill>
              <a:effectLst>
                <a:outerShdw blurRad="38100" dist="38100" dir="2700000" algn="tl">
                  <a:srgbClr val="000000">
                    <a:alpha val="43137"/>
                  </a:srgbClr>
                </a:outerShdw>
              </a:effectLst>
              <a:latin typeface="Lato Bold"/>
            </a:endParaRPr>
          </a:p>
        </p:txBody>
      </p:sp>
    </p:spTree>
    <p:extLst>
      <p:ext uri="{BB962C8B-B14F-4D97-AF65-F5344CB8AC3E}">
        <p14:creationId xmlns:p14="http://schemas.microsoft.com/office/powerpoint/2010/main" val="157037529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uadroTexto 28">
            <a:extLst>
              <a:ext uri="{FF2B5EF4-FFF2-40B4-BE49-F238E27FC236}">
                <a16:creationId xmlns:a16="http://schemas.microsoft.com/office/drawing/2014/main" id="{29FE291B-C82E-4A43-9CDA-DFD6D5B188D3}"/>
              </a:ext>
            </a:extLst>
          </p:cNvPr>
          <p:cNvSpPr txBox="1"/>
          <p:nvPr/>
        </p:nvSpPr>
        <p:spPr>
          <a:xfrm>
            <a:off x="-167908" y="978233"/>
            <a:ext cx="4294485"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b="1" i="1" dirty="0">
                <a:solidFill>
                  <a:srgbClr val="4F81BD">
                    <a:lumMod val="75000"/>
                  </a:srgbClr>
                </a:solidFill>
                <a:latin typeface="Calibri"/>
              </a:rPr>
              <a:t>PROPUESTA OPCIONAL</a:t>
            </a:r>
            <a:endParaRPr lang="es-CO" b="1" i="1" dirty="0">
              <a:solidFill>
                <a:srgbClr val="4F81BD">
                  <a:lumMod val="75000"/>
                </a:srgbClr>
              </a:solidFill>
              <a:latin typeface="Calibri"/>
            </a:endParaRPr>
          </a:p>
        </p:txBody>
      </p:sp>
      <p:sp>
        <p:nvSpPr>
          <p:cNvPr id="6" name="Rectángulo 5">
            <a:extLst>
              <a:ext uri="{FF2B5EF4-FFF2-40B4-BE49-F238E27FC236}">
                <a16:creationId xmlns:a16="http://schemas.microsoft.com/office/drawing/2014/main" id="{02B961A2-9526-4B02-A22B-1DE27B058EF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CuadroTexto 7">
            <a:extLst>
              <a:ext uri="{FF2B5EF4-FFF2-40B4-BE49-F238E27FC236}">
                <a16:creationId xmlns:a16="http://schemas.microsoft.com/office/drawing/2014/main" id="{00E56A64-942D-4082-8FBA-0C7876EA3338}"/>
              </a:ext>
            </a:extLst>
          </p:cNvPr>
          <p:cNvSpPr txBox="1">
            <a:spLocks noChangeArrowheads="1"/>
          </p:cNvSpPr>
          <p:nvPr/>
        </p:nvSpPr>
        <p:spPr bwMode="auto">
          <a:xfrm>
            <a:off x="7235825" y="6519863"/>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sp>
        <p:nvSpPr>
          <p:cNvPr id="2" name="Rectángulo 1">
            <a:extLst>
              <a:ext uri="{FF2B5EF4-FFF2-40B4-BE49-F238E27FC236}">
                <a16:creationId xmlns:a16="http://schemas.microsoft.com/office/drawing/2014/main" id="{F584618D-DB38-4210-B8B5-EAF3410BAB46}"/>
              </a:ext>
            </a:extLst>
          </p:cNvPr>
          <p:cNvSpPr/>
          <p:nvPr/>
        </p:nvSpPr>
        <p:spPr>
          <a:xfrm>
            <a:off x="1626255" y="1332218"/>
            <a:ext cx="8926788"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600" b="1" i="1" dirty="0">
                <a:solidFill>
                  <a:srgbClr val="4F81BD">
                    <a:lumMod val="75000"/>
                  </a:srgbClr>
                </a:solidFill>
                <a:latin typeface="Calibri"/>
              </a:rPr>
              <a:t>Atención del Proceso de Transferencia de Activos por parte de funcionarios directamente de SAE S.A.S.</a:t>
            </a:r>
            <a:endParaRPr lang="es-CO" sz="1600" b="1" i="1" dirty="0">
              <a:solidFill>
                <a:srgbClr val="4F81BD">
                  <a:lumMod val="75000"/>
                </a:srgbClr>
              </a:solidFill>
              <a:latin typeface="Calibri"/>
            </a:endParaRPr>
          </a:p>
        </p:txBody>
      </p:sp>
      <p:pic>
        <p:nvPicPr>
          <p:cNvPr id="23" name="Imagen 22">
            <a:extLst>
              <a:ext uri="{FF2B5EF4-FFF2-40B4-BE49-F238E27FC236}">
                <a16:creationId xmlns:a16="http://schemas.microsoft.com/office/drawing/2014/main" id="{43E883C8-BD6E-4224-BF10-F26B33D537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380253" cy="599932"/>
          </a:xfrm>
          <a:prstGeom prst="rect">
            <a:avLst/>
          </a:prstGeom>
        </p:spPr>
      </p:pic>
      <p:pic>
        <p:nvPicPr>
          <p:cNvPr id="24" name="Imagen 23">
            <a:extLst>
              <a:ext uri="{FF2B5EF4-FFF2-40B4-BE49-F238E27FC236}">
                <a16:creationId xmlns:a16="http://schemas.microsoft.com/office/drawing/2014/main" id="{095E0108-B535-426B-ABD8-EA1E8D7DAF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8916" y="-4208"/>
            <a:ext cx="2903084" cy="498801"/>
          </a:xfrm>
          <a:prstGeom prst="rect">
            <a:avLst/>
          </a:prstGeom>
        </p:spPr>
      </p:pic>
      <p:sp>
        <p:nvSpPr>
          <p:cNvPr id="25" name="CuadroTexto 24">
            <a:extLst>
              <a:ext uri="{FF2B5EF4-FFF2-40B4-BE49-F238E27FC236}">
                <a16:creationId xmlns:a16="http://schemas.microsoft.com/office/drawing/2014/main" id="{D0241A5C-B4CB-486E-9B53-710197272A2E}"/>
              </a:ext>
            </a:extLst>
          </p:cNvPr>
          <p:cNvSpPr txBox="1"/>
          <p:nvPr/>
        </p:nvSpPr>
        <p:spPr>
          <a:xfrm>
            <a:off x="1409533" y="237168"/>
            <a:ext cx="7460315" cy="707886"/>
          </a:xfrm>
          <a:prstGeom prst="rect">
            <a:avLst/>
          </a:prstGeom>
          <a:noFill/>
        </p:spPr>
        <p:txBody>
          <a:bodyPr wrap="square" rtlCol="0">
            <a:spAutoFit/>
          </a:bodyPr>
          <a:lstStyle/>
          <a:p>
            <a:pPr lvl="0" algn="ctr" defTabSz="457200">
              <a:defRPr/>
            </a:pPr>
            <a:r>
              <a:rPr lang="es-CO" altLang="es-CO" sz="2000" b="1" dirty="0">
                <a:solidFill>
                  <a:srgbClr val="000A8B"/>
                </a:solidFill>
                <a:effectLst>
                  <a:outerShdw blurRad="38100" dist="38100" dir="2700000" algn="tl">
                    <a:srgbClr val="000000">
                      <a:alpha val="43137"/>
                    </a:srgbClr>
                  </a:outerShdw>
                </a:effectLst>
                <a:latin typeface="Lato Bold"/>
              </a:rPr>
              <a:t>CONTRATACIÓN TRANSFERENCIA DE INMUEBLES </a:t>
            </a:r>
          </a:p>
          <a:p>
            <a:pPr lvl="0" algn="ctr" defTabSz="457200">
              <a:defRPr/>
            </a:pPr>
            <a:r>
              <a:rPr lang="es-CO" altLang="es-CO" sz="2000" b="1" dirty="0">
                <a:solidFill>
                  <a:srgbClr val="000A8B"/>
                </a:solidFill>
                <a:effectLst>
                  <a:outerShdw blurRad="38100" dist="38100" dir="2700000" algn="tl">
                    <a:srgbClr val="000000">
                      <a:alpha val="43137"/>
                    </a:srgbClr>
                  </a:outerShdw>
                </a:effectLst>
                <a:latin typeface="Lato Bold"/>
              </a:rPr>
              <a:t> VENTA MASIVA</a:t>
            </a:r>
            <a:endParaRPr lang="es-CO" sz="2000" b="1" dirty="0">
              <a:solidFill>
                <a:srgbClr val="000A8B"/>
              </a:solidFill>
              <a:effectLst>
                <a:outerShdw blurRad="38100" dist="38100" dir="2700000" algn="tl">
                  <a:srgbClr val="000000">
                    <a:alpha val="43137"/>
                  </a:srgbClr>
                </a:outerShdw>
              </a:effectLst>
              <a:latin typeface="Lato Bold"/>
            </a:endParaRPr>
          </a:p>
        </p:txBody>
      </p:sp>
      <p:graphicFrame>
        <p:nvGraphicFramePr>
          <p:cNvPr id="7" name="Tabla 6">
            <a:extLst>
              <a:ext uri="{FF2B5EF4-FFF2-40B4-BE49-F238E27FC236}">
                <a16:creationId xmlns:a16="http://schemas.microsoft.com/office/drawing/2014/main" id="{F9F829B0-9CD6-4EAD-8EE4-0AFF30BF91F0}"/>
              </a:ext>
            </a:extLst>
          </p:cNvPr>
          <p:cNvGraphicFramePr>
            <a:graphicFrameLocks noGrp="1"/>
          </p:cNvGraphicFramePr>
          <p:nvPr>
            <p:extLst>
              <p:ext uri="{D42A27DB-BD31-4B8C-83A1-F6EECF244321}">
                <p14:modId xmlns:p14="http://schemas.microsoft.com/office/powerpoint/2010/main" val="2403536039"/>
              </p:ext>
            </p:extLst>
          </p:nvPr>
        </p:nvGraphicFramePr>
        <p:xfrm>
          <a:off x="362180" y="2013341"/>
          <a:ext cx="5415769" cy="1828906"/>
        </p:xfrm>
        <a:graphic>
          <a:graphicData uri="http://schemas.openxmlformats.org/drawingml/2006/table">
            <a:tbl>
              <a:tblPr firstRow="1" firstCol="1" bandRow="1">
                <a:tableStyleId>{5C22544A-7EE6-4342-B048-85BDC9FD1C3A}</a:tableStyleId>
              </a:tblPr>
              <a:tblGrid>
                <a:gridCol w="2102644">
                  <a:extLst>
                    <a:ext uri="{9D8B030D-6E8A-4147-A177-3AD203B41FA5}">
                      <a16:colId xmlns:a16="http://schemas.microsoft.com/office/drawing/2014/main" val="916492348"/>
                    </a:ext>
                  </a:extLst>
                </a:gridCol>
                <a:gridCol w="1117217">
                  <a:extLst>
                    <a:ext uri="{9D8B030D-6E8A-4147-A177-3AD203B41FA5}">
                      <a16:colId xmlns:a16="http://schemas.microsoft.com/office/drawing/2014/main" val="3775891639"/>
                    </a:ext>
                  </a:extLst>
                </a:gridCol>
                <a:gridCol w="1078691">
                  <a:extLst>
                    <a:ext uri="{9D8B030D-6E8A-4147-A177-3AD203B41FA5}">
                      <a16:colId xmlns:a16="http://schemas.microsoft.com/office/drawing/2014/main" val="3240624787"/>
                    </a:ext>
                  </a:extLst>
                </a:gridCol>
                <a:gridCol w="1117217">
                  <a:extLst>
                    <a:ext uri="{9D8B030D-6E8A-4147-A177-3AD203B41FA5}">
                      <a16:colId xmlns:a16="http://schemas.microsoft.com/office/drawing/2014/main" val="3932313276"/>
                    </a:ext>
                  </a:extLst>
                </a:gridCol>
              </a:tblGrid>
              <a:tr h="275461">
                <a:tc>
                  <a:txBody>
                    <a:bodyPr/>
                    <a:lstStyle/>
                    <a:p>
                      <a:pPr>
                        <a:spcAft>
                          <a:spcPts val="0"/>
                        </a:spcAft>
                      </a:pPr>
                      <a:r>
                        <a:rPr lang="es-CO" sz="1100">
                          <a:effectLst/>
                        </a:rPr>
                        <a:t>CARGO</a:t>
                      </a:r>
                      <a:endParaRPr lang="es-CO" sz="1100">
                        <a:effectLst/>
                        <a:latin typeface="Calibri" panose="020F0502020204030204" pitchFamily="34" charset="0"/>
                        <a:ea typeface="Calibri" panose="020F0502020204030204" pitchFamily="34" charset="0"/>
                      </a:endParaRPr>
                    </a:p>
                  </a:txBody>
                  <a:tcPr marL="44450" marR="44450" marT="0" marB="0" anchor="b"/>
                </a:tc>
                <a:tc>
                  <a:txBody>
                    <a:bodyPr/>
                    <a:lstStyle/>
                    <a:p>
                      <a:pPr>
                        <a:spcAft>
                          <a:spcPts val="0"/>
                        </a:spcAft>
                      </a:pPr>
                      <a:r>
                        <a:rPr lang="es-CO" sz="1100" dirty="0">
                          <a:effectLst/>
                        </a:rPr>
                        <a:t># DE CARGOS </a:t>
                      </a:r>
                      <a:endParaRPr lang="es-CO" sz="1100" dirty="0">
                        <a:effectLst/>
                        <a:latin typeface="Calibri" panose="020F0502020204030204" pitchFamily="34" charset="0"/>
                        <a:ea typeface="Calibri" panose="020F0502020204030204" pitchFamily="34" charset="0"/>
                      </a:endParaRPr>
                    </a:p>
                  </a:txBody>
                  <a:tcPr marL="44450" marR="44450" marT="0" marB="0" anchor="b"/>
                </a:tc>
                <a:tc>
                  <a:txBody>
                    <a:bodyPr/>
                    <a:lstStyle/>
                    <a:p>
                      <a:pPr algn="ctr">
                        <a:spcAft>
                          <a:spcPts val="0"/>
                        </a:spcAft>
                      </a:pPr>
                      <a:r>
                        <a:rPr lang="es-ES" sz="1100" dirty="0">
                          <a:effectLst/>
                          <a:latin typeface="Calibri" panose="020F0502020204030204" pitchFamily="34" charset="0"/>
                          <a:ea typeface="Calibri" panose="020F0502020204030204" pitchFamily="34" charset="0"/>
                        </a:rPr>
                        <a:t>PAGO EMPRESA TEMPORAL</a:t>
                      </a:r>
                      <a:endParaRPr lang="es-CO" sz="1100" dirty="0">
                        <a:effectLst/>
                        <a:latin typeface="Calibri" panose="020F0502020204030204" pitchFamily="34" charset="0"/>
                        <a:ea typeface="Calibri" panose="020F0502020204030204" pitchFamily="34" charset="0"/>
                      </a:endParaRPr>
                    </a:p>
                  </a:txBody>
                  <a:tcPr marL="44450" marR="44450" marT="0" marB="0" anchor="b"/>
                </a:tc>
                <a:tc>
                  <a:txBody>
                    <a:bodyPr/>
                    <a:lstStyle/>
                    <a:p>
                      <a:pPr>
                        <a:spcAft>
                          <a:spcPts val="0"/>
                        </a:spcAft>
                      </a:pPr>
                      <a:r>
                        <a:rPr lang="es-CO" sz="1100" dirty="0">
                          <a:effectLst/>
                        </a:rPr>
                        <a:t>TOTAL AÑO</a:t>
                      </a:r>
                      <a:endParaRPr lang="es-CO" sz="1100" dirty="0">
                        <a:effectLst/>
                        <a:latin typeface="Calibri" panose="020F050202020403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1989288200"/>
                  </a:ext>
                </a:extLst>
              </a:tr>
              <a:tr h="275461">
                <a:tc>
                  <a:txBody>
                    <a:bodyPr/>
                    <a:lstStyle/>
                    <a:p>
                      <a:pPr>
                        <a:spcAft>
                          <a:spcPts val="0"/>
                        </a:spcAft>
                      </a:pPr>
                      <a:r>
                        <a:rPr lang="es-CO" sz="1100" dirty="0">
                          <a:effectLst/>
                        </a:rPr>
                        <a:t>Gerente de proyecto</a:t>
                      </a:r>
                      <a:endParaRPr lang="es-CO" sz="1100" dirty="0">
                        <a:effectLst/>
                        <a:latin typeface="Calibri" panose="020F0502020204030204" pitchFamily="34" charset="0"/>
                        <a:ea typeface="Calibri" panose="020F0502020204030204" pitchFamily="34" charset="0"/>
                      </a:endParaRPr>
                    </a:p>
                  </a:txBody>
                  <a:tcPr marL="44450" marR="44450" marT="0" marB="0" anchor="b"/>
                </a:tc>
                <a:tc>
                  <a:txBody>
                    <a:bodyPr/>
                    <a:lstStyle/>
                    <a:p>
                      <a:pPr>
                        <a:spcAft>
                          <a:spcPts val="0"/>
                        </a:spcAft>
                      </a:pPr>
                      <a:r>
                        <a:rPr lang="es-CO" sz="1100" dirty="0">
                          <a:effectLst/>
                        </a:rPr>
                        <a:t>                     1 </a:t>
                      </a:r>
                      <a:endParaRPr lang="es-CO" sz="1100" dirty="0">
                        <a:effectLst/>
                        <a:latin typeface="Calibri" panose="020F0502020204030204" pitchFamily="34" charset="0"/>
                        <a:ea typeface="Calibri" panose="020F0502020204030204" pitchFamily="34" charset="0"/>
                      </a:endParaRPr>
                    </a:p>
                  </a:txBody>
                  <a:tcPr marL="44450" marR="44450" marT="0" marB="0" anchor="b"/>
                </a:tc>
                <a:tc>
                  <a:txBody>
                    <a:bodyPr/>
                    <a:lstStyle/>
                    <a:p>
                      <a:pPr>
                        <a:spcAft>
                          <a:spcPts val="0"/>
                        </a:spcAft>
                      </a:pPr>
                      <a:r>
                        <a:rPr lang="es-CO" sz="1100" dirty="0">
                          <a:effectLst/>
                        </a:rPr>
                        <a:t>  23,976,453 </a:t>
                      </a:r>
                      <a:endParaRPr lang="es-CO" sz="1100" dirty="0">
                        <a:effectLst/>
                        <a:latin typeface="Calibri" panose="020F0502020204030204" pitchFamily="34" charset="0"/>
                        <a:ea typeface="Calibri" panose="020F0502020204030204" pitchFamily="34" charset="0"/>
                      </a:endParaRPr>
                    </a:p>
                  </a:txBody>
                  <a:tcPr marL="44450" marR="44450" marT="0" marB="0" anchor="b"/>
                </a:tc>
                <a:tc>
                  <a:txBody>
                    <a:bodyPr/>
                    <a:lstStyle/>
                    <a:p>
                      <a:pPr>
                        <a:spcAft>
                          <a:spcPts val="0"/>
                        </a:spcAft>
                      </a:pPr>
                      <a:r>
                        <a:rPr lang="es-CO" sz="1100" dirty="0">
                          <a:effectLst/>
                        </a:rPr>
                        <a:t>   287,717,439 </a:t>
                      </a:r>
                      <a:endParaRPr lang="es-CO" sz="1100" dirty="0">
                        <a:effectLst/>
                        <a:latin typeface="Calibri" panose="020F050202020403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300651823"/>
                  </a:ext>
                </a:extLst>
              </a:tr>
              <a:tr h="284877">
                <a:tc>
                  <a:txBody>
                    <a:bodyPr/>
                    <a:lstStyle/>
                    <a:p>
                      <a:pPr>
                        <a:spcAft>
                          <a:spcPts val="0"/>
                        </a:spcAft>
                      </a:pPr>
                      <a:r>
                        <a:rPr lang="es-CO" sz="1100">
                          <a:effectLst/>
                        </a:rPr>
                        <a:t>Profesional Especializado III (Coordinadores )</a:t>
                      </a:r>
                      <a:endParaRPr lang="es-CO" sz="1100">
                        <a:effectLst/>
                        <a:latin typeface="Calibri" panose="020F0502020204030204" pitchFamily="34" charset="0"/>
                        <a:ea typeface="Calibri" panose="020F0502020204030204" pitchFamily="34" charset="0"/>
                      </a:endParaRPr>
                    </a:p>
                  </a:txBody>
                  <a:tcPr marL="44450" marR="44450" marT="0" marB="0" anchor="b"/>
                </a:tc>
                <a:tc>
                  <a:txBody>
                    <a:bodyPr/>
                    <a:lstStyle/>
                    <a:p>
                      <a:pPr>
                        <a:spcAft>
                          <a:spcPts val="0"/>
                        </a:spcAft>
                      </a:pPr>
                      <a:r>
                        <a:rPr lang="es-CO" sz="1100" dirty="0">
                          <a:effectLst/>
                        </a:rPr>
                        <a:t>                     2 </a:t>
                      </a:r>
                      <a:endParaRPr lang="es-CO" sz="1100" dirty="0">
                        <a:effectLst/>
                        <a:latin typeface="Calibri" panose="020F0502020204030204" pitchFamily="34" charset="0"/>
                        <a:ea typeface="Calibri" panose="020F0502020204030204" pitchFamily="34" charset="0"/>
                      </a:endParaRPr>
                    </a:p>
                  </a:txBody>
                  <a:tcPr marL="44450" marR="44450" marT="0" marB="0" anchor="b"/>
                </a:tc>
                <a:tc>
                  <a:txBody>
                    <a:bodyPr/>
                    <a:lstStyle/>
                    <a:p>
                      <a:pPr>
                        <a:spcAft>
                          <a:spcPts val="0"/>
                        </a:spcAft>
                      </a:pPr>
                      <a:r>
                        <a:rPr lang="es-CO" sz="1100">
                          <a:effectLst/>
                        </a:rPr>
                        <a:t>  10,129,216 </a:t>
                      </a:r>
                      <a:endParaRPr lang="es-CO" sz="1100">
                        <a:effectLst/>
                        <a:latin typeface="Calibri" panose="020F0502020204030204" pitchFamily="34" charset="0"/>
                        <a:ea typeface="Calibri" panose="020F0502020204030204" pitchFamily="34" charset="0"/>
                      </a:endParaRPr>
                    </a:p>
                  </a:txBody>
                  <a:tcPr marL="44450" marR="44450" marT="0" marB="0" anchor="b"/>
                </a:tc>
                <a:tc>
                  <a:txBody>
                    <a:bodyPr/>
                    <a:lstStyle/>
                    <a:p>
                      <a:pPr>
                        <a:spcAft>
                          <a:spcPts val="0"/>
                        </a:spcAft>
                      </a:pPr>
                      <a:r>
                        <a:rPr lang="es-CO" sz="1100" dirty="0">
                          <a:effectLst/>
                        </a:rPr>
                        <a:t>   243.101.184</a:t>
                      </a:r>
                      <a:endParaRPr lang="es-CO" sz="1100" dirty="0">
                        <a:effectLst/>
                        <a:latin typeface="Calibri" panose="020F050202020403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1701302056"/>
                  </a:ext>
                </a:extLst>
              </a:tr>
              <a:tr h="294295">
                <a:tc>
                  <a:txBody>
                    <a:bodyPr/>
                    <a:lstStyle/>
                    <a:p>
                      <a:pPr>
                        <a:spcAft>
                          <a:spcPts val="0"/>
                        </a:spcAft>
                      </a:pPr>
                      <a:r>
                        <a:rPr lang="es-CO" sz="1100">
                          <a:effectLst/>
                        </a:rPr>
                        <a:t>Profesional I</a:t>
                      </a:r>
                      <a:endParaRPr lang="es-CO" sz="1100">
                        <a:effectLst/>
                        <a:latin typeface="Calibri" panose="020F0502020204030204" pitchFamily="34" charset="0"/>
                        <a:ea typeface="Calibri" panose="020F0502020204030204" pitchFamily="34" charset="0"/>
                      </a:endParaRPr>
                    </a:p>
                  </a:txBody>
                  <a:tcPr marL="44450" marR="44450" marT="0" marB="0" anchor="b"/>
                </a:tc>
                <a:tc>
                  <a:txBody>
                    <a:bodyPr/>
                    <a:lstStyle/>
                    <a:p>
                      <a:pPr>
                        <a:spcAft>
                          <a:spcPts val="0"/>
                        </a:spcAft>
                      </a:pPr>
                      <a:r>
                        <a:rPr lang="es-CO" sz="1100">
                          <a:effectLst/>
                        </a:rPr>
                        <a:t>                   30 </a:t>
                      </a:r>
                      <a:endParaRPr lang="es-CO" sz="1100">
                        <a:effectLst/>
                        <a:latin typeface="Calibri" panose="020F0502020204030204" pitchFamily="34" charset="0"/>
                        <a:ea typeface="Calibri" panose="020F0502020204030204" pitchFamily="34" charset="0"/>
                      </a:endParaRPr>
                    </a:p>
                  </a:txBody>
                  <a:tcPr marL="44450" marR="44450" marT="0" marB="0" anchor="b"/>
                </a:tc>
                <a:tc>
                  <a:txBody>
                    <a:bodyPr/>
                    <a:lstStyle/>
                    <a:p>
                      <a:pPr>
                        <a:spcAft>
                          <a:spcPts val="0"/>
                        </a:spcAft>
                      </a:pPr>
                      <a:r>
                        <a:rPr lang="es-CO" sz="1100" dirty="0">
                          <a:effectLst/>
                        </a:rPr>
                        <a:t>     4,568,108 </a:t>
                      </a:r>
                      <a:endParaRPr lang="es-CO" sz="1100" dirty="0">
                        <a:effectLst/>
                        <a:latin typeface="Calibri" panose="020F0502020204030204" pitchFamily="34" charset="0"/>
                        <a:ea typeface="Calibri" panose="020F0502020204030204" pitchFamily="34" charset="0"/>
                      </a:endParaRPr>
                    </a:p>
                  </a:txBody>
                  <a:tcPr marL="44450" marR="44450" marT="0" marB="0" anchor="b"/>
                </a:tc>
                <a:tc>
                  <a:txBody>
                    <a:bodyPr/>
                    <a:lstStyle/>
                    <a:p>
                      <a:pPr>
                        <a:spcAft>
                          <a:spcPts val="0"/>
                        </a:spcAft>
                      </a:pPr>
                      <a:r>
                        <a:rPr lang="es-CO" sz="1100" dirty="0">
                          <a:effectLst/>
                        </a:rPr>
                        <a:t>   1.644.518.880</a:t>
                      </a:r>
                      <a:endParaRPr lang="es-CO" sz="1100" dirty="0">
                        <a:effectLst/>
                        <a:latin typeface="Calibri" panose="020F050202020403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613470187"/>
                  </a:ext>
                </a:extLst>
              </a:tr>
              <a:tr h="294295">
                <a:tc>
                  <a:txBody>
                    <a:bodyPr/>
                    <a:lstStyle/>
                    <a:p>
                      <a:pPr>
                        <a:spcAft>
                          <a:spcPts val="0"/>
                        </a:spcAft>
                      </a:pPr>
                      <a:r>
                        <a:rPr lang="es-CO" sz="1100">
                          <a:effectLst/>
                        </a:rPr>
                        <a:t>Técnico II</a:t>
                      </a:r>
                      <a:endParaRPr lang="es-CO" sz="1100">
                        <a:effectLst/>
                        <a:latin typeface="Calibri" panose="020F0502020204030204" pitchFamily="34" charset="0"/>
                        <a:ea typeface="Calibri" panose="020F0502020204030204" pitchFamily="34" charset="0"/>
                      </a:endParaRPr>
                    </a:p>
                  </a:txBody>
                  <a:tcPr marL="44450" marR="44450" marT="0" marB="0" anchor="b"/>
                </a:tc>
                <a:tc>
                  <a:txBody>
                    <a:bodyPr/>
                    <a:lstStyle/>
                    <a:p>
                      <a:pPr>
                        <a:spcAft>
                          <a:spcPts val="0"/>
                        </a:spcAft>
                      </a:pPr>
                      <a:r>
                        <a:rPr lang="es-CO" sz="1100">
                          <a:effectLst/>
                        </a:rPr>
                        <a:t>                   40 </a:t>
                      </a:r>
                      <a:endParaRPr lang="es-CO" sz="1100">
                        <a:effectLst/>
                        <a:latin typeface="Calibri" panose="020F0502020204030204" pitchFamily="34" charset="0"/>
                        <a:ea typeface="Calibri" panose="020F0502020204030204" pitchFamily="34" charset="0"/>
                      </a:endParaRPr>
                    </a:p>
                  </a:txBody>
                  <a:tcPr marL="44450" marR="44450" marT="0" marB="0" anchor="b"/>
                </a:tc>
                <a:tc>
                  <a:txBody>
                    <a:bodyPr/>
                    <a:lstStyle/>
                    <a:p>
                      <a:pPr>
                        <a:spcAft>
                          <a:spcPts val="0"/>
                        </a:spcAft>
                      </a:pPr>
                      <a:r>
                        <a:rPr lang="es-CO" sz="1100" dirty="0">
                          <a:effectLst/>
                        </a:rPr>
                        <a:t>     3,972,280 </a:t>
                      </a:r>
                      <a:endParaRPr lang="es-CO" sz="1100" dirty="0">
                        <a:effectLst/>
                        <a:latin typeface="Calibri" panose="020F0502020204030204" pitchFamily="34" charset="0"/>
                        <a:ea typeface="Calibri" panose="020F0502020204030204" pitchFamily="34" charset="0"/>
                      </a:endParaRPr>
                    </a:p>
                  </a:txBody>
                  <a:tcPr marL="44450" marR="44450" marT="0" marB="0" anchor="b"/>
                </a:tc>
                <a:tc>
                  <a:txBody>
                    <a:bodyPr/>
                    <a:lstStyle/>
                    <a:p>
                      <a:pPr>
                        <a:spcAft>
                          <a:spcPts val="0"/>
                        </a:spcAft>
                      </a:pPr>
                      <a:r>
                        <a:rPr lang="es-CO" sz="1100" dirty="0">
                          <a:effectLst/>
                        </a:rPr>
                        <a:t>   1.906.694.400</a:t>
                      </a:r>
                      <a:endParaRPr lang="es-CO" sz="1100" dirty="0">
                        <a:effectLst/>
                        <a:latin typeface="Calibri" panose="020F050202020403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3515531745"/>
                  </a:ext>
                </a:extLst>
              </a:tr>
              <a:tr h="294295">
                <a:tc>
                  <a:txBody>
                    <a:bodyPr/>
                    <a:lstStyle/>
                    <a:p>
                      <a:pPr>
                        <a:spcAft>
                          <a:spcPts val="0"/>
                        </a:spcAft>
                      </a:pPr>
                      <a:r>
                        <a:rPr lang="es-CO" sz="1100">
                          <a:effectLst/>
                        </a:rPr>
                        <a:t> </a:t>
                      </a:r>
                      <a:endParaRPr lang="es-CO" sz="1100">
                        <a:effectLst/>
                        <a:latin typeface="Calibri" panose="020F0502020204030204" pitchFamily="34" charset="0"/>
                        <a:ea typeface="Calibri" panose="020F0502020204030204" pitchFamily="34" charset="0"/>
                      </a:endParaRPr>
                    </a:p>
                  </a:txBody>
                  <a:tcPr marL="44450" marR="44450" marT="0" marB="0" anchor="b"/>
                </a:tc>
                <a:tc>
                  <a:txBody>
                    <a:bodyPr/>
                    <a:lstStyle/>
                    <a:p>
                      <a:pPr>
                        <a:spcAft>
                          <a:spcPts val="0"/>
                        </a:spcAft>
                      </a:pPr>
                      <a:r>
                        <a:rPr lang="es-CO" sz="1100" dirty="0">
                          <a:effectLst/>
                        </a:rPr>
                        <a:t>                   73 </a:t>
                      </a:r>
                      <a:endParaRPr lang="es-CO" sz="1100" dirty="0">
                        <a:effectLst/>
                        <a:latin typeface="Calibri" panose="020F0502020204030204" pitchFamily="34" charset="0"/>
                        <a:ea typeface="Calibri" panose="020F0502020204030204" pitchFamily="34" charset="0"/>
                      </a:endParaRPr>
                    </a:p>
                  </a:txBody>
                  <a:tcPr marL="44450" marR="44450" marT="0" marB="0" anchor="b"/>
                </a:tc>
                <a:tc>
                  <a:txBody>
                    <a:bodyPr/>
                    <a:lstStyle/>
                    <a:p>
                      <a:pPr>
                        <a:spcAft>
                          <a:spcPts val="0"/>
                        </a:spcAft>
                      </a:pPr>
                      <a:r>
                        <a:rPr lang="es-CO" sz="1100">
                          <a:effectLst/>
                        </a:rPr>
                        <a:t>  42,646,057 </a:t>
                      </a:r>
                      <a:endParaRPr lang="es-CO" sz="1100">
                        <a:effectLst/>
                        <a:latin typeface="Calibri" panose="020F0502020204030204" pitchFamily="34" charset="0"/>
                        <a:ea typeface="Calibri" panose="020F0502020204030204" pitchFamily="34" charset="0"/>
                      </a:endParaRPr>
                    </a:p>
                  </a:txBody>
                  <a:tcPr marL="44450" marR="44450" marT="0" marB="0" anchor="b"/>
                </a:tc>
                <a:tc>
                  <a:txBody>
                    <a:bodyPr/>
                    <a:lstStyle/>
                    <a:p>
                      <a:pPr>
                        <a:spcAft>
                          <a:spcPts val="0"/>
                        </a:spcAft>
                      </a:pPr>
                      <a:r>
                        <a:rPr lang="es-CO" sz="1100" dirty="0">
                          <a:effectLst/>
                        </a:rPr>
                        <a:t>   4.082.031.903</a:t>
                      </a:r>
                      <a:endParaRPr lang="es-CO" sz="1100" dirty="0">
                        <a:effectLst/>
                        <a:latin typeface="Calibri" panose="020F050202020403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3594286437"/>
                  </a:ext>
                </a:extLst>
              </a:tr>
            </a:tbl>
          </a:graphicData>
        </a:graphic>
      </p:graphicFrame>
      <p:pic>
        <p:nvPicPr>
          <p:cNvPr id="13" name="Imagen 12">
            <a:extLst>
              <a:ext uri="{FF2B5EF4-FFF2-40B4-BE49-F238E27FC236}">
                <a16:creationId xmlns:a16="http://schemas.microsoft.com/office/drawing/2014/main" id="{2B4FA291-1D35-491C-9928-904DA6BFFB47}"/>
              </a:ext>
            </a:extLst>
          </p:cNvPr>
          <p:cNvPicPr>
            <a:picLocks noChangeAspect="1"/>
          </p:cNvPicPr>
          <p:nvPr/>
        </p:nvPicPr>
        <p:blipFill>
          <a:blip r:embed="rId4"/>
          <a:stretch>
            <a:fillRect/>
          </a:stretch>
        </p:blipFill>
        <p:spPr>
          <a:xfrm>
            <a:off x="891014" y="4379357"/>
            <a:ext cx="4989905" cy="1889686"/>
          </a:xfrm>
          <a:prstGeom prst="rect">
            <a:avLst/>
          </a:prstGeom>
        </p:spPr>
      </p:pic>
      <p:pic>
        <p:nvPicPr>
          <p:cNvPr id="26" name="Imagen 25">
            <a:extLst>
              <a:ext uri="{FF2B5EF4-FFF2-40B4-BE49-F238E27FC236}">
                <a16:creationId xmlns:a16="http://schemas.microsoft.com/office/drawing/2014/main" id="{D39B9AF1-36EE-47C3-B29D-A90870D8E59C}"/>
              </a:ext>
            </a:extLst>
          </p:cNvPr>
          <p:cNvPicPr>
            <a:picLocks noChangeAspect="1"/>
          </p:cNvPicPr>
          <p:nvPr/>
        </p:nvPicPr>
        <p:blipFill>
          <a:blip r:embed="rId5"/>
          <a:stretch>
            <a:fillRect/>
          </a:stretch>
        </p:blipFill>
        <p:spPr>
          <a:xfrm>
            <a:off x="6815761" y="2083838"/>
            <a:ext cx="4108174" cy="3432391"/>
          </a:xfrm>
          <a:prstGeom prst="rect">
            <a:avLst/>
          </a:prstGeom>
        </p:spPr>
      </p:pic>
      <p:sp>
        <p:nvSpPr>
          <p:cNvPr id="28" name="CuadroTexto 27">
            <a:extLst>
              <a:ext uri="{FF2B5EF4-FFF2-40B4-BE49-F238E27FC236}">
                <a16:creationId xmlns:a16="http://schemas.microsoft.com/office/drawing/2014/main" id="{2DF771D8-2A7D-46BC-A44A-CC898C3F74FD}"/>
              </a:ext>
            </a:extLst>
          </p:cNvPr>
          <p:cNvSpPr txBox="1"/>
          <p:nvPr/>
        </p:nvSpPr>
        <p:spPr>
          <a:xfrm>
            <a:off x="123640" y="1690079"/>
            <a:ext cx="4294485" cy="307777"/>
          </a:xfrm>
          <a:prstGeom prst="rect">
            <a:avLst/>
          </a:prstGeom>
          <a:noFill/>
        </p:spPr>
        <p:txBody>
          <a:bodyPr wrap="square" rtlCol="0">
            <a:spAutoFit/>
          </a:bodyPr>
          <a:lstStyle/>
          <a:p>
            <a:pPr marL="742950" marR="0" lvl="1" indent="-285750" algn="just" fontAlgn="auto">
              <a:lnSpc>
                <a:spcPct val="100000"/>
              </a:lnSpc>
              <a:spcBef>
                <a:spcPts val="0"/>
              </a:spcBef>
              <a:spcAft>
                <a:spcPts val="0"/>
              </a:spcAft>
              <a:buClrTx/>
              <a:buSzTx/>
              <a:buFont typeface="Wingdings" panose="05000000000000000000" pitchFamily="2" charset="2"/>
              <a:buChar char="ü"/>
              <a:tabLst/>
              <a:defRPr/>
            </a:pPr>
            <a:r>
              <a:rPr lang="es-ES" sz="1400" dirty="0">
                <a:latin typeface="Lato Bold"/>
              </a:rPr>
              <a:t>Personal a 1 año: </a:t>
            </a:r>
            <a:r>
              <a:rPr lang="es-CO" sz="1400" b="1" dirty="0"/>
              <a:t> $4.082.031.903</a:t>
            </a:r>
            <a:r>
              <a:rPr lang="es-ES" sz="1400" b="1" dirty="0">
                <a:latin typeface="Lato Bold"/>
              </a:rPr>
              <a:t>  </a:t>
            </a:r>
            <a:endParaRPr lang="es-CO" sz="1400" b="1" dirty="0">
              <a:latin typeface="Lato Bold"/>
            </a:endParaRPr>
          </a:p>
        </p:txBody>
      </p:sp>
      <p:sp>
        <p:nvSpPr>
          <p:cNvPr id="30" name="CuadroTexto 29">
            <a:extLst>
              <a:ext uri="{FF2B5EF4-FFF2-40B4-BE49-F238E27FC236}">
                <a16:creationId xmlns:a16="http://schemas.microsoft.com/office/drawing/2014/main" id="{CE254DE4-8F24-4BCB-AE33-82C83C695540}"/>
              </a:ext>
            </a:extLst>
          </p:cNvPr>
          <p:cNvSpPr txBox="1"/>
          <p:nvPr/>
        </p:nvSpPr>
        <p:spPr>
          <a:xfrm>
            <a:off x="1238725" y="3951748"/>
            <a:ext cx="4294485" cy="307777"/>
          </a:xfrm>
          <a:prstGeom prst="rect">
            <a:avLst/>
          </a:prstGeom>
          <a:noFill/>
        </p:spPr>
        <p:txBody>
          <a:bodyPr wrap="square" rtlCol="0">
            <a:spAutoFit/>
          </a:bodyPr>
          <a:lstStyle/>
          <a:p>
            <a:pPr marL="742950" marR="0" lvl="1" indent="-285750" algn="just" fontAlgn="auto">
              <a:lnSpc>
                <a:spcPct val="100000"/>
              </a:lnSpc>
              <a:spcBef>
                <a:spcPts val="0"/>
              </a:spcBef>
              <a:spcAft>
                <a:spcPts val="0"/>
              </a:spcAft>
              <a:buClrTx/>
              <a:buSzTx/>
              <a:buFont typeface="Wingdings" panose="05000000000000000000" pitchFamily="2" charset="2"/>
              <a:buChar char="ü"/>
              <a:tabLst/>
              <a:defRPr/>
            </a:pPr>
            <a:r>
              <a:rPr lang="es-ES" sz="1400" dirty="0">
                <a:latin typeface="Lato Bold"/>
              </a:rPr>
              <a:t>Puntos de Red: </a:t>
            </a:r>
            <a:r>
              <a:rPr lang="es-CO" sz="1400" b="1" dirty="0"/>
              <a:t> $ 92.600.000</a:t>
            </a:r>
            <a:r>
              <a:rPr lang="es-ES" sz="1400" b="1" dirty="0">
                <a:latin typeface="Lato Bold"/>
              </a:rPr>
              <a:t> </a:t>
            </a:r>
            <a:endParaRPr lang="es-CO" sz="1400" b="1" dirty="0">
              <a:latin typeface="Lato Bold"/>
            </a:endParaRPr>
          </a:p>
        </p:txBody>
      </p:sp>
      <p:sp>
        <p:nvSpPr>
          <p:cNvPr id="31" name="CuadroTexto 30">
            <a:extLst>
              <a:ext uri="{FF2B5EF4-FFF2-40B4-BE49-F238E27FC236}">
                <a16:creationId xmlns:a16="http://schemas.microsoft.com/office/drawing/2014/main" id="{90D43447-E1B3-4C42-BFEA-F146DD33F368}"/>
              </a:ext>
            </a:extLst>
          </p:cNvPr>
          <p:cNvSpPr txBox="1"/>
          <p:nvPr/>
        </p:nvSpPr>
        <p:spPr>
          <a:xfrm>
            <a:off x="5837849" y="1750159"/>
            <a:ext cx="5572273" cy="307777"/>
          </a:xfrm>
          <a:prstGeom prst="rect">
            <a:avLst/>
          </a:prstGeom>
          <a:noFill/>
        </p:spPr>
        <p:txBody>
          <a:bodyPr wrap="square" rtlCol="0">
            <a:spAutoFit/>
          </a:bodyPr>
          <a:lstStyle/>
          <a:p>
            <a:pPr marL="742950" marR="0" lvl="1" indent="-285750" algn="just" fontAlgn="auto">
              <a:lnSpc>
                <a:spcPct val="100000"/>
              </a:lnSpc>
              <a:spcBef>
                <a:spcPts val="0"/>
              </a:spcBef>
              <a:spcAft>
                <a:spcPts val="0"/>
              </a:spcAft>
              <a:buClrTx/>
              <a:buSzTx/>
              <a:buFont typeface="Wingdings" panose="05000000000000000000" pitchFamily="2" charset="2"/>
              <a:buChar char="ü"/>
              <a:tabLst/>
              <a:defRPr/>
            </a:pPr>
            <a:r>
              <a:rPr lang="es-ES" sz="1400" dirty="0">
                <a:latin typeface="Lato Bold"/>
              </a:rPr>
              <a:t>Sede Administrativa y sistemas 12 meses: </a:t>
            </a:r>
            <a:r>
              <a:rPr lang="es-CO" sz="1400" b="1" dirty="0"/>
              <a:t> $ 1.114.440.000</a:t>
            </a:r>
            <a:r>
              <a:rPr lang="es-ES" sz="1400" b="1" dirty="0">
                <a:latin typeface="Lato Bold"/>
              </a:rPr>
              <a:t> </a:t>
            </a:r>
            <a:endParaRPr lang="es-CO" sz="1400" b="1" dirty="0">
              <a:latin typeface="Lato Bold"/>
            </a:endParaRPr>
          </a:p>
        </p:txBody>
      </p:sp>
      <p:sp>
        <p:nvSpPr>
          <p:cNvPr id="32" name="CuadroTexto 31">
            <a:extLst>
              <a:ext uri="{FF2B5EF4-FFF2-40B4-BE49-F238E27FC236}">
                <a16:creationId xmlns:a16="http://schemas.microsoft.com/office/drawing/2014/main" id="{EBD98370-0319-421E-97F7-72C4A188C22A}"/>
              </a:ext>
            </a:extLst>
          </p:cNvPr>
          <p:cNvSpPr txBox="1"/>
          <p:nvPr/>
        </p:nvSpPr>
        <p:spPr>
          <a:xfrm>
            <a:off x="5880919" y="5720502"/>
            <a:ext cx="5933256"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b="1" i="1" dirty="0">
                <a:solidFill>
                  <a:srgbClr val="4F81BD">
                    <a:lumMod val="75000"/>
                  </a:srgbClr>
                </a:solidFill>
                <a:latin typeface="Calibri"/>
              </a:rPr>
              <a:t>TOTAL COSTOS APROXIMADOS SAE: $5.289.071.903 MCTE *</a:t>
            </a:r>
            <a:r>
              <a:rPr lang="es-ES" i="1" dirty="0">
                <a:solidFill>
                  <a:srgbClr val="4F81BD">
                    <a:lumMod val="75000"/>
                  </a:srgbClr>
                </a:solidFill>
                <a:latin typeface="Calibri"/>
              </a:rPr>
              <a:t>No contempla incremento salario 2021. </a:t>
            </a:r>
            <a:endParaRPr lang="es-CO" b="1" i="1" dirty="0">
              <a:solidFill>
                <a:srgbClr val="4F81BD">
                  <a:lumMod val="75000"/>
                </a:srgbClr>
              </a:solidFill>
              <a:latin typeface="Calibri"/>
            </a:endParaRPr>
          </a:p>
        </p:txBody>
      </p:sp>
    </p:spTree>
    <p:extLst>
      <p:ext uri="{BB962C8B-B14F-4D97-AF65-F5344CB8AC3E}">
        <p14:creationId xmlns:p14="http://schemas.microsoft.com/office/powerpoint/2010/main" val="150949069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8" name="Rectángulo 9">
            <a:extLst>
              <a:ext uri="{FF2B5EF4-FFF2-40B4-BE49-F238E27FC236}">
                <a16:creationId xmlns:a16="http://schemas.microsoft.com/office/drawing/2014/main" id="{312F590A-873F-4922-A16F-DBA23FC82C77}"/>
              </a:ext>
            </a:extLst>
          </p:cNvPr>
          <p:cNvSpPr>
            <a:spLocks noChangeArrowheads="1"/>
          </p:cNvSpPr>
          <p:nvPr/>
        </p:nvSpPr>
        <p:spPr bwMode="auto">
          <a:xfrm>
            <a:off x="4190750" y="1651001"/>
            <a:ext cx="38009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ES" altLang="es-CO" sz="2800" b="1" dirty="0">
                <a:solidFill>
                  <a:srgbClr val="000A8B"/>
                </a:solidFill>
              </a:rPr>
              <a:t>SOLICITUD PRESENTADA</a:t>
            </a:r>
          </a:p>
        </p:txBody>
      </p:sp>
      <p:sp>
        <p:nvSpPr>
          <p:cNvPr id="12" name="CuadroTexto 11">
            <a:extLst>
              <a:ext uri="{FF2B5EF4-FFF2-40B4-BE49-F238E27FC236}">
                <a16:creationId xmlns:a16="http://schemas.microsoft.com/office/drawing/2014/main" id="{FB6BC6C4-A5CC-4510-B92C-A58E47BA7721}"/>
              </a:ext>
            </a:extLst>
          </p:cNvPr>
          <p:cNvSpPr txBox="1"/>
          <p:nvPr/>
        </p:nvSpPr>
        <p:spPr>
          <a:xfrm>
            <a:off x="1910934" y="2298510"/>
            <a:ext cx="8078787" cy="2908489"/>
          </a:xfrm>
          <a:prstGeom prst="rect">
            <a:avLst/>
          </a:prstGeom>
          <a:noFill/>
        </p:spPr>
        <p:txBody>
          <a:bodyPr wrap="square">
            <a:spAutoFit/>
          </a:bodyPr>
          <a:lstStyle/>
          <a:p>
            <a:pPr algn="just">
              <a:defRPr/>
            </a:pPr>
            <a:endParaRPr lang="es-ES" sz="2400" dirty="0"/>
          </a:p>
          <a:p>
            <a:pPr marL="257175" indent="-257175" algn="just">
              <a:buFont typeface="Arial" panose="020B0604020202020204" pitchFamily="34" charset="0"/>
              <a:buChar char="•"/>
              <a:defRPr/>
            </a:pPr>
            <a:r>
              <a:rPr lang="es-ES" sz="2400" dirty="0"/>
              <a:t>Se solicita autorizar la apertura del concurso público para el proceso de contratación de los servicios de transferencia de dominio de los inmuebles que conforman el portafolio de venta masiva, con un presupuesto por valor de $</a:t>
            </a:r>
            <a:r>
              <a:rPr lang="es-CO" dirty="0"/>
              <a:t> </a:t>
            </a:r>
            <a:r>
              <a:rPr lang="es-CO" sz="2400" dirty="0"/>
              <a:t>5,427,854,239.50 </a:t>
            </a:r>
            <a:r>
              <a:rPr lang="es-ES" sz="2400" dirty="0"/>
              <a:t>para la vigencia actual.</a:t>
            </a:r>
          </a:p>
          <a:p>
            <a:pPr marL="401241" algn="just">
              <a:defRPr/>
            </a:pPr>
            <a:endParaRPr lang="es-ES" sz="1500" dirty="0"/>
          </a:p>
        </p:txBody>
      </p:sp>
      <p:sp>
        <p:nvSpPr>
          <p:cNvPr id="8" name="Rectángulo 7">
            <a:extLst>
              <a:ext uri="{FF2B5EF4-FFF2-40B4-BE49-F238E27FC236}">
                <a16:creationId xmlns:a16="http://schemas.microsoft.com/office/drawing/2014/main" id="{2DFBAA21-A7B4-4125-ABEC-126E73E1E640}"/>
              </a:ext>
            </a:extLst>
          </p:cNvPr>
          <p:cNvSpPr/>
          <p:nvPr/>
        </p:nvSpPr>
        <p:spPr>
          <a:xfrm>
            <a:off x="1" y="6550024"/>
            <a:ext cx="12192000" cy="3079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pic>
        <p:nvPicPr>
          <p:cNvPr id="10" name="Imagen 9">
            <a:extLst>
              <a:ext uri="{FF2B5EF4-FFF2-40B4-BE49-F238E27FC236}">
                <a16:creationId xmlns:a16="http://schemas.microsoft.com/office/drawing/2014/main" id="{53FAE027-6302-46E9-843B-14F0E2A998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380253" cy="599932"/>
          </a:xfrm>
          <a:prstGeom prst="rect">
            <a:avLst/>
          </a:prstGeom>
        </p:spPr>
      </p:pic>
      <p:pic>
        <p:nvPicPr>
          <p:cNvPr id="11" name="Imagen 10">
            <a:extLst>
              <a:ext uri="{FF2B5EF4-FFF2-40B4-BE49-F238E27FC236}">
                <a16:creationId xmlns:a16="http://schemas.microsoft.com/office/drawing/2014/main" id="{842075DC-917C-4D0E-AE7C-CFD65864B6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8916" y="-4208"/>
            <a:ext cx="2903084" cy="498801"/>
          </a:xfrm>
          <a:prstGeom prst="rect">
            <a:avLst/>
          </a:prstGeom>
        </p:spPr>
      </p:pic>
      <p:sp>
        <p:nvSpPr>
          <p:cNvPr id="13" name="CuadroTexto 12">
            <a:extLst>
              <a:ext uri="{FF2B5EF4-FFF2-40B4-BE49-F238E27FC236}">
                <a16:creationId xmlns:a16="http://schemas.microsoft.com/office/drawing/2014/main" id="{92C394B4-6C58-4270-820E-FC850B48D417}"/>
              </a:ext>
            </a:extLst>
          </p:cNvPr>
          <p:cNvSpPr txBox="1">
            <a:spLocks noChangeArrowheads="1"/>
          </p:cNvSpPr>
          <p:nvPr/>
        </p:nvSpPr>
        <p:spPr bwMode="auto">
          <a:xfrm>
            <a:off x="7600949" y="6540500"/>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C50CDA13-8043-49F5-A113-AF1FB50FC152}"/>
              </a:ext>
            </a:extLst>
          </p:cNvPr>
          <p:cNvSpPr txBox="1"/>
          <p:nvPr/>
        </p:nvSpPr>
        <p:spPr>
          <a:xfrm>
            <a:off x="1222131" y="2913428"/>
            <a:ext cx="9143999" cy="830997"/>
          </a:xfrm>
          <a:prstGeom prst="rect">
            <a:avLst/>
          </a:prstGeom>
          <a:noFill/>
        </p:spPr>
        <p:txBody>
          <a:bodyPr wrap="square" rtlCol="0">
            <a:spAutoFit/>
          </a:bodyPr>
          <a:lstStyle/>
          <a:p>
            <a:pPr algn="ctr"/>
            <a:r>
              <a:rPr lang="es-ES" sz="4800" b="1" dirty="0">
                <a:solidFill>
                  <a:srgbClr val="002060"/>
                </a:solidFill>
              </a:rPr>
              <a:t>4. </a:t>
            </a:r>
            <a:r>
              <a:rPr lang="es-CO" sz="4800" b="1" dirty="0">
                <a:solidFill>
                  <a:srgbClr val="002060"/>
                </a:solidFill>
              </a:rPr>
              <a:t>Comité Financiero.</a:t>
            </a: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grpSp>
        <p:nvGrpSpPr>
          <p:cNvPr id="5" name="Grupo 4">
            <a:extLst>
              <a:ext uri="{FF2B5EF4-FFF2-40B4-BE49-F238E27FC236}">
                <a16:creationId xmlns:a16="http://schemas.microsoft.com/office/drawing/2014/main" id="{1541F59B-5927-40D4-BB09-983824CA31F0}"/>
              </a:ext>
            </a:extLst>
          </p:cNvPr>
          <p:cNvGrpSpPr/>
          <p:nvPr/>
        </p:nvGrpSpPr>
        <p:grpSpPr>
          <a:xfrm>
            <a:off x="0" y="83480"/>
            <a:ext cx="12179299" cy="6774520"/>
            <a:chOff x="0" y="83480"/>
            <a:chExt cx="12179299" cy="677452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574" y="8348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extLst>
      <p:ext uri="{BB962C8B-B14F-4D97-AF65-F5344CB8AC3E}">
        <p14:creationId xmlns:p14="http://schemas.microsoft.com/office/powerpoint/2010/main" val="15980579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913A3169-86DB-48DB-BC02-F0731FEFB1D9}"/>
              </a:ext>
            </a:extLst>
          </p:cNvPr>
          <p:cNvSpPr txBox="1"/>
          <p:nvPr/>
        </p:nvSpPr>
        <p:spPr>
          <a:xfrm>
            <a:off x="2857500" y="2447925"/>
            <a:ext cx="6853238" cy="1938992"/>
          </a:xfrm>
          <a:prstGeom prst="rect">
            <a:avLst/>
          </a:prstGeom>
          <a:noFill/>
        </p:spPr>
        <p:txBody>
          <a:bodyPr>
            <a:spAutoFit/>
          </a:bodyPr>
          <a:lstStyle/>
          <a:p>
            <a:pPr algn="ctr">
              <a:defRPr/>
            </a:pPr>
            <a:r>
              <a:rPr lang="es-CO" sz="4000" dirty="0">
                <a:solidFill>
                  <a:srgbClr val="000A8B"/>
                </a:solidFill>
              </a:rPr>
              <a:t>1. ESTADOS FINANCIEROS SAE PRELIMINAR</a:t>
            </a:r>
          </a:p>
          <a:p>
            <a:pPr algn="ctr">
              <a:defRPr/>
            </a:pPr>
            <a:r>
              <a:rPr lang="es-CO" sz="4000" dirty="0">
                <a:solidFill>
                  <a:srgbClr val="000A8B"/>
                </a:solidFill>
              </a:rPr>
              <a:t> AL 31 DE DICIEMBRE DE 2020</a:t>
            </a:r>
            <a:endParaRPr lang="es-ES" sz="4000" dirty="0">
              <a:solidFill>
                <a:schemeClr val="accent5">
                  <a:lumMod val="50000"/>
                </a:schemeClr>
              </a:solidFill>
              <a:latin typeface="Arial Narrow" panose="020B0606020202030204" pitchFamily="34" charset="0"/>
            </a:endParaRPr>
          </a:p>
        </p:txBody>
      </p:sp>
      <p:grpSp>
        <p:nvGrpSpPr>
          <p:cNvPr id="7" name="Grupo 6">
            <a:extLst>
              <a:ext uri="{FF2B5EF4-FFF2-40B4-BE49-F238E27FC236}">
                <a16:creationId xmlns:a16="http://schemas.microsoft.com/office/drawing/2014/main" id="{9F300488-486B-4135-9329-AB524ADE0404}"/>
              </a:ext>
            </a:extLst>
          </p:cNvPr>
          <p:cNvGrpSpPr/>
          <p:nvPr/>
        </p:nvGrpSpPr>
        <p:grpSpPr>
          <a:xfrm>
            <a:off x="0" y="83480"/>
            <a:ext cx="12179299" cy="6774520"/>
            <a:chOff x="0" y="83480"/>
            <a:chExt cx="12179299" cy="6774520"/>
          </a:xfrm>
        </p:grpSpPr>
        <p:sp>
          <p:nvSpPr>
            <p:cNvPr id="8" name="Rectángulo 7">
              <a:extLst>
                <a:ext uri="{FF2B5EF4-FFF2-40B4-BE49-F238E27FC236}">
                  <a16:creationId xmlns:a16="http://schemas.microsoft.com/office/drawing/2014/main" id="{34974AD4-3944-434A-BC13-87A3C83EBF5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E4DD28EA-4419-4DF1-ACCB-FD067D9C564F}"/>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1" name="Imagen 7">
              <a:extLst>
                <a:ext uri="{FF2B5EF4-FFF2-40B4-BE49-F238E27FC236}">
                  <a16:creationId xmlns:a16="http://schemas.microsoft.com/office/drawing/2014/main" id="{1397EFDE-185E-4FA6-A4B4-6129EF83DC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574" y="83480"/>
              <a:ext cx="2286000" cy="1283804"/>
            </a:xfrm>
            <a:prstGeom prst="rect">
              <a:avLst/>
            </a:prstGeom>
          </p:spPr>
        </p:pic>
        <p:pic>
          <p:nvPicPr>
            <p:cNvPr id="14" name="Imagen 5">
              <a:extLst>
                <a:ext uri="{FF2B5EF4-FFF2-40B4-BE49-F238E27FC236}">
                  <a16:creationId xmlns:a16="http://schemas.microsoft.com/office/drawing/2014/main" id="{85DDDFC2-ECAE-47E1-ACED-9FDE83B2C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EF98AA04-9CFC-4408-BE32-64A26E3A0B77}"/>
              </a:ext>
            </a:extLst>
          </p:cNvPr>
          <p:cNvSpPr txBox="1">
            <a:spLocks/>
          </p:cNvSpPr>
          <p:nvPr/>
        </p:nvSpPr>
        <p:spPr>
          <a:xfrm>
            <a:off x="2436813" y="31750"/>
            <a:ext cx="5065712"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200" dirty="0">
                <a:solidFill>
                  <a:srgbClr val="0070C0"/>
                </a:solidFill>
                <a:latin typeface="+mn-lt"/>
                <a:ea typeface="+mn-ea"/>
                <a:cs typeface="Lato Regular"/>
              </a:rPr>
              <a:t>ESTADO DE SITUACION FINANCIERA</a:t>
            </a:r>
          </a:p>
          <a:p>
            <a:pPr algn="ctr">
              <a:defRPr/>
            </a:pPr>
            <a:r>
              <a:rPr lang="es-CO" sz="788" dirty="0">
                <a:solidFill>
                  <a:srgbClr val="0070C0"/>
                </a:solidFill>
                <a:latin typeface="+mn-lt"/>
                <a:ea typeface="+mn-ea"/>
                <a:cs typeface="Lato Regular"/>
              </a:rPr>
              <a:t>AL 31 DE DICIEMBRE DE 2020 -2019</a:t>
            </a:r>
          </a:p>
          <a:p>
            <a:pPr algn="ctr">
              <a:defRPr/>
            </a:pPr>
            <a:r>
              <a:rPr lang="es-CO" sz="788" dirty="0">
                <a:solidFill>
                  <a:srgbClr val="0070C0"/>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pic>
        <p:nvPicPr>
          <p:cNvPr id="4099" name="Imagen 13">
            <a:extLst>
              <a:ext uri="{FF2B5EF4-FFF2-40B4-BE49-F238E27FC236}">
                <a16:creationId xmlns:a16="http://schemas.microsoft.com/office/drawing/2014/main" id="{4F6AD138-7FFD-44FD-8CEE-708CD3CAF3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638" y="204244"/>
            <a:ext cx="1287462"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ángulo 15">
            <a:extLst>
              <a:ext uri="{FF2B5EF4-FFF2-40B4-BE49-F238E27FC236}">
                <a16:creationId xmlns:a16="http://schemas.microsoft.com/office/drawing/2014/main" id="{E5BD38C1-68F9-4BCF-BA07-3D5D2793FEAF}"/>
              </a:ext>
            </a:extLst>
          </p:cNvPr>
          <p:cNvSpPr/>
          <p:nvPr/>
        </p:nvSpPr>
        <p:spPr>
          <a:xfrm>
            <a:off x="1524001" y="6572251"/>
            <a:ext cx="9134475"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18" name="CuadroTexto 17">
            <a:extLst>
              <a:ext uri="{FF2B5EF4-FFF2-40B4-BE49-F238E27FC236}">
                <a16:creationId xmlns:a16="http://schemas.microsoft.com/office/drawing/2014/main" id="{A01C067A-145A-41F7-875A-D3F102E4B1E6}"/>
              </a:ext>
            </a:extLst>
          </p:cNvPr>
          <p:cNvSpPr txBox="1"/>
          <p:nvPr/>
        </p:nvSpPr>
        <p:spPr>
          <a:xfrm>
            <a:off x="6272214" y="6556375"/>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4103" name="Imagen 2">
            <a:extLst>
              <a:ext uri="{FF2B5EF4-FFF2-40B4-BE49-F238E27FC236}">
                <a16:creationId xmlns:a16="http://schemas.microsoft.com/office/drawing/2014/main" id="{76D0AEF7-B15A-4062-ACD4-0B885EC2BC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413" y="982664"/>
            <a:ext cx="761365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a 2">
            <a:extLst>
              <a:ext uri="{FF2B5EF4-FFF2-40B4-BE49-F238E27FC236}">
                <a16:creationId xmlns:a16="http://schemas.microsoft.com/office/drawing/2014/main" id="{78DEED54-ECC9-4BE8-A31C-B25512B26999}"/>
              </a:ext>
            </a:extLst>
          </p:cNvPr>
          <p:cNvGraphicFramePr>
            <a:graphicFrameLocks noGrp="1"/>
          </p:cNvGraphicFramePr>
          <p:nvPr/>
        </p:nvGraphicFramePr>
        <p:xfrm>
          <a:off x="2284413" y="1468438"/>
          <a:ext cx="7613650" cy="4311654"/>
        </p:xfrm>
        <a:graphic>
          <a:graphicData uri="http://schemas.openxmlformats.org/drawingml/2006/table">
            <a:tbl>
              <a:tblPr/>
              <a:tblGrid>
                <a:gridCol w="3285062">
                  <a:extLst>
                    <a:ext uri="{9D8B030D-6E8A-4147-A177-3AD203B41FA5}">
                      <a16:colId xmlns:a16="http://schemas.microsoft.com/office/drawing/2014/main" val="20000"/>
                    </a:ext>
                  </a:extLst>
                </a:gridCol>
                <a:gridCol w="899869">
                  <a:extLst>
                    <a:ext uri="{9D8B030D-6E8A-4147-A177-3AD203B41FA5}">
                      <a16:colId xmlns:a16="http://schemas.microsoft.com/office/drawing/2014/main" val="20001"/>
                    </a:ext>
                  </a:extLst>
                </a:gridCol>
                <a:gridCol w="899869">
                  <a:extLst>
                    <a:ext uri="{9D8B030D-6E8A-4147-A177-3AD203B41FA5}">
                      <a16:colId xmlns:a16="http://schemas.microsoft.com/office/drawing/2014/main" val="20002"/>
                    </a:ext>
                  </a:extLst>
                </a:gridCol>
                <a:gridCol w="1398592">
                  <a:extLst>
                    <a:ext uri="{9D8B030D-6E8A-4147-A177-3AD203B41FA5}">
                      <a16:colId xmlns:a16="http://schemas.microsoft.com/office/drawing/2014/main" val="20003"/>
                    </a:ext>
                  </a:extLst>
                </a:gridCol>
                <a:gridCol w="1130258">
                  <a:extLst>
                    <a:ext uri="{9D8B030D-6E8A-4147-A177-3AD203B41FA5}">
                      <a16:colId xmlns:a16="http://schemas.microsoft.com/office/drawing/2014/main" val="20004"/>
                    </a:ext>
                  </a:extLst>
                </a:gridCol>
              </a:tblGrid>
              <a:tr h="228595">
                <a:tc>
                  <a:txBody>
                    <a:bodyPr/>
                    <a:lstStyle/>
                    <a:p>
                      <a:pPr algn="l" fontAlgn="ctr"/>
                      <a:r>
                        <a:rPr lang="es-CO" sz="1200" b="1" i="0" u="none" strike="noStrike">
                          <a:solidFill>
                            <a:srgbClr val="000000"/>
                          </a:solidFill>
                          <a:effectLst/>
                          <a:latin typeface="Arial Narrow" panose="020B0606020202030204" pitchFamily="34" charset="0"/>
                        </a:rPr>
                        <a:t>ACTIVO CORRIENTE</a:t>
                      </a: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0000"/>
                  </a:ext>
                </a:extLst>
              </a:tr>
              <a:tr h="228595">
                <a:tc>
                  <a:txBody>
                    <a:bodyPr/>
                    <a:lstStyle/>
                    <a:p>
                      <a:pPr algn="l" fontAlgn="ctr"/>
                      <a:r>
                        <a:rPr lang="es-CO" sz="1200" b="0" i="0" u="none" strike="noStrike">
                          <a:solidFill>
                            <a:srgbClr val="000000"/>
                          </a:solidFill>
                          <a:effectLst/>
                          <a:latin typeface="Arial Narrow" panose="020B0606020202030204" pitchFamily="34" charset="0"/>
                        </a:rPr>
                        <a:t>Efectivo en Bancos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411</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475</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-13</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-13</a:t>
                      </a:r>
                    </a:p>
                  </a:txBody>
                  <a:tcPr marL="0" marR="0" marT="0" marB="0" anchor="ctr">
                    <a:lnL>
                      <a:noFill/>
                    </a:lnL>
                    <a:lnR>
                      <a:noFill/>
                    </a:lnR>
                    <a:lnT>
                      <a:noFill/>
                    </a:lnT>
                    <a:lnB>
                      <a:noFill/>
                    </a:lnB>
                  </a:tcPr>
                </a:tc>
                <a:extLst>
                  <a:ext uri="{0D108BD9-81ED-4DB2-BD59-A6C34878D82A}">
                    <a16:rowId xmlns:a16="http://schemas.microsoft.com/office/drawing/2014/main" val="10001"/>
                  </a:ext>
                </a:extLst>
              </a:tr>
              <a:tr h="228595">
                <a:tc>
                  <a:txBody>
                    <a:bodyPr/>
                    <a:lstStyle/>
                    <a:p>
                      <a:pPr algn="l" fontAlgn="ctr"/>
                      <a:r>
                        <a:rPr lang="es-CO" sz="1200" b="0" i="0" u="none" strike="noStrike">
                          <a:solidFill>
                            <a:srgbClr val="000000"/>
                          </a:solidFill>
                          <a:effectLst/>
                          <a:latin typeface="Arial Narrow" panose="020B0606020202030204" pitchFamily="34" charset="0"/>
                        </a:rPr>
                        <a:t>Efectivo de uso restringido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53,445</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6,640</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705</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705</a:t>
                      </a:r>
                    </a:p>
                  </a:txBody>
                  <a:tcPr marL="0" marR="0" marT="0" marB="0" anchor="ctr">
                    <a:lnL>
                      <a:noFill/>
                    </a:lnL>
                    <a:lnR>
                      <a:noFill/>
                    </a:lnR>
                    <a:lnT>
                      <a:noFill/>
                    </a:lnT>
                    <a:lnB>
                      <a:noFill/>
                    </a:lnB>
                  </a:tcPr>
                </a:tc>
                <a:extLst>
                  <a:ext uri="{0D108BD9-81ED-4DB2-BD59-A6C34878D82A}">
                    <a16:rowId xmlns:a16="http://schemas.microsoft.com/office/drawing/2014/main" val="10002"/>
                  </a:ext>
                </a:extLst>
              </a:tr>
              <a:tr h="228595">
                <a:tc>
                  <a:txBody>
                    <a:bodyPr/>
                    <a:lstStyle/>
                    <a:p>
                      <a:pPr algn="l" fontAlgn="ctr"/>
                      <a:r>
                        <a:rPr lang="es-CO" sz="1200" b="0" i="0" u="none" strike="noStrike" dirty="0">
                          <a:solidFill>
                            <a:srgbClr val="000000"/>
                          </a:solidFill>
                          <a:effectLst/>
                          <a:latin typeface="Arial Narrow" panose="020B0606020202030204" pitchFamily="34" charset="0"/>
                        </a:rPr>
                        <a:t>Inversiones de administración de liquidez</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7,409</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10,076</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-26</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-26</a:t>
                      </a:r>
                    </a:p>
                  </a:txBody>
                  <a:tcPr marL="0" marR="0" marT="0" marB="0" anchor="ctr">
                    <a:lnL>
                      <a:noFill/>
                    </a:lnL>
                    <a:lnR>
                      <a:noFill/>
                    </a:lnR>
                    <a:lnT>
                      <a:noFill/>
                    </a:lnT>
                    <a:lnB>
                      <a:noFill/>
                    </a:lnB>
                  </a:tcPr>
                </a:tc>
                <a:extLst>
                  <a:ext uri="{0D108BD9-81ED-4DB2-BD59-A6C34878D82A}">
                    <a16:rowId xmlns:a16="http://schemas.microsoft.com/office/drawing/2014/main" val="10003"/>
                  </a:ext>
                </a:extLst>
              </a:tr>
              <a:tr h="228595">
                <a:tc>
                  <a:txBody>
                    <a:bodyPr/>
                    <a:lstStyle/>
                    <a:p>
                      <a:pPr algn="l" fontAlgn="ctr"/>
                      <a:r>
                        <a:rPr lang="es-CO" sz="1200" b="0" i="0" u="none" strike="noStrike">
                          <a:solidFill>
                            <a:srgbClr val="000000"/>
                          </a:solidFill>
                          <a:effectLst/>
                          <a:latin typeface="Arial Narrow" panose="020B0606020202030204" pitchFamily="34" charset="0"/>
                        </a:rPr>
                        <a:t>Cuentas por cobrar corto plazo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4,724</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5,486</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-14</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-14</a:t>
                      </a:r>
                    </a:p>
                  </a:txBody>
                  <a:tcPr marL="0" marR="0" marT="0" marB="0" anchor="ctr">
                    <a:lnL>
                      <a:noFill/>
                    </a:lnL>
                    <a:lnR>
                      <a:noFill/>
                    </a:lnR>
                    <a:lnT>
                      <a:noFill/>
                    </a:lnT>
                    <a:lnB>
                      <a:noFill/>
                    </a:lnB>
                  </a:tcPr>
                </a:tc>
                <a:extLst>
                  <a:ext uri="{0D108BD9-81ED-4DB2-BD59-A6C34878D82A}">
                    <a16:rowId xmlns:a16="http://schemas.microsoft.com/office/drawing/2014/main" val="10004"/>
                  </a:ext>
                </a:extLst>
              </a:tr>
              <a:tr h="228595">
                <a:tc>
                  <a:txBody>
                    <a:bodyPr/>
                    <a:lstStyle/>
                    <a:p>
                      <a:pPr algn="l" fontAlgn="ctr"/>
                      <a:r>
                        <a:rPr lang="es-CO" sz="1200" b="0" i="0" u="none" strike="noStrike" dirty="0">
                          <a:solidFill>
                            <a:srgbClr val="000000"/>
                          </a:solidFill>
                          <a:effectLst/>
                          <a:latin typeface="Arial Narrow" panose="020B0606020202030204" pitchFamily="34" charset="0"/>
                        </a:rPr>
                        <a:t>Saldos a favor impuestos - Renta</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8,645</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8,000</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8</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8</a:t>
                      </a:r>
                    </a:p>
                  </a:txBody>
                  <a:tcPr marL="0" marR="0" marT="0" marB="0" anchor="ctr">
                    <a:lnL>
                      <a:noFill/>
                    </a:lnL>
                    <a:lnR>
                      <a:noFill/>
                    </a:lnR>
                    <a:lnT>
                      <a:noFill/>
                    </a:lnT>
                    <a:lnB>
                      <a:noFill/>
                    </a:lnB>
                  </a:tcPr>
                </a:tc>
                <a:extLst>
                  <a:ext uri="{0D108BD9-81ED-4DB2-BD59-A6C34878D82A}">
                    <a16:rowId xmlns:a16="http://schemas.microsoft.com/office/drawing/2014/main" val="10005"/>
                  </a:ext>
                </a:extLst>
              </a:tr>
              <a:tr h="228595">
                <a:tc>
                  <a:txBody>
                    <a:bodyPr/>
                    <a:lstStyle/>
                    <a:p>
                      <a:pPr algn="l" fontAlgn="ctr"/>
                      <a:r>
                        <a:rPr lang="es-CO" sz="1200" b="0" i="0" u="none" strike="noStrike">
                          <a:solidFill>
                            <a:srgbClr val="000000"/>
                          </a:solidFill>
                          <a:effectLst/>
                          <a:latin typeface="Arial Narrow" panose="020B0606020202030204" pitchFamily="34" charset="0"/>
                        </a:rPr>
                        <a:t>Anticipos / Bienes pagados por anticipado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235</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185</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27</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27</a:t>
                      </a:r>
                    </a:p>
                  </a:txBody>
                  <a:tcPr marL="0" marR="0" marT="0" marB="0" anchor="ctr">
                    <a:lnL>
                      <a:noFill/>
                    </a:lnL>
                    <a:lnR>
                      <a:noFill/>
                    </a:lnR>
                    <a:lnT>
                      <a:noFill/>
                    </a:lnT>
                    <a:lnB>
                      <a:noFill/>
                    </a:lnB>
                  </a:tcPr>
                </a:tc>
                <a:extLst>
                  <a:ext uri="{0D108BD9-81ED-4DB2-BD59-A6C34878D82A}">
                    <a16:rowId xmlns:a16="http://schemas.microsoft.com/office/drawing/2014/main" val="10006"/>
                  </a:ext>
                </a:extLst>
              </a:tr>
              <a:tr h="228595">
                <a:tc>
                  <a:txBody>
                    <a:bodyPr/>
                    <a:lstStyle/>
                    <a:p>
                      <a:pPr algn="l" fontAlgn="ctr"/>
                      <a:r>
                        <a:rPr lang="es-CO" sz="1200" b="1" i="0" u="none" strike="noStrike">
                          <a:solidFill>
                            <a:srgbClr val="000000"/>
                          </a:solidFill>
                          <a:effectLst/>
                          <a:latin typeface="Arial Narrow" panose="020B0606020202030204" pitchFamily="34" charset="0"/>
                        </a:rPr>
                        <a:t>TOTAL ACTIVO CORRIENTE</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74,869</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30,863</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143</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143</a:t>
                      </a:r>
                    </a:p>
                  </a:txBody>
                  <a:tcPr marL="0" marR="0" marT="0" marB="0" anchor="ctr">
                    <a:lnL>
                      <a:noFill/>
                    </a:lnL>
                    <a:lnR>
                      <a:noFill/>
                    </a:lnR>
                    <a:lnT>
                      <a:noFill/>
                    </a:lnT>
                    <a:lnB>
                      <a:noFill/>
                    </a:lnB>
                  </a:tcPr>
                </a:tc>
                <a:extLst>
                  <a:ext uri="{0D108BD9-81ED-4DB2-BD59-A6C34878D82A}">
                    <a16:rowId xmlns:a16="http://schemas.microsoft.com/office/drawing/2014/main" val="10007"/>
                  </a:ext>
                </a:extLst>
              </a:tr>
              <a:tr h="228595">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0008"/>
                  </a:ext>
                </a:extLst>
              </a:tr>
              <a:tr h="228595">
                <a:tc>
                  <a:txBody>
                    <a:bodyPr/>
                    <a:lstStyle/>
                    <a:p>
                      <a:pPr algn="l" fontAlgn="ctr"/>
                      <a:r>
                        <a:rPr lang="es-CO" sz="1200" b="1" i="0" u="none" strike="noStrike">
                          <a:solidFill>
                            <a:srgbClr val="000000"/>
                          </a:solidFill>
                          <a:effectLst/>
                          <a:latin typeface="Arial Narrow" panose="020B0606020202030204" pitchFamily="34" charset="0"/>
                        </a:rPr>
                        <a:t>ACTIVO NO CORRIENTE</a:t>
                      </a:r>
                    </a:p>
                  </a:txBody>
                  <a:tcPr marL="0" marR="0" marT="0" marB="0" anchor="ctr">
                    <a:lnL>
                      <a:noFill/>
                    </a:lnL>
                    <a:lnR>
                      <a:noFill/>
                    </a:lnR>
                    <a:lnT>
                      <a:noFill/>
                    </a:lnT>
                    <a:lnB>
                      <a:noFill/>
                    </a:lnB>
                  </a:tcPr>
                </a:tc>
                <a:tc>
                  <a:txBody>
                    <a:bodyPr/>
                    <a:lstStyle/>
                    <a:p>
                      <a:pPr algn="r"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0009"/>
                  </a:ext>
                </a:extLst>
              </a:tr>
              <a:tr h="228595">
                <a:tc>
                  <a:txBody>
                    <a:bodyPr/>
                    <a:lstStyle/>
                    <a:p>
                      <a:pPr algn="l" fontAlgn="ctr"/>
                      <a:r>
                        <a:rPr lang="es-CO" sz="1200" b="0" i="0" u="none" strike="noStrike">
                          <a:solidFill>
                            <a:srgbClr val="000000"/>
                          </a:solidFill>
                          <a:effectLst/>
                          <a:latin typeface="Arial Narrow" panose="020B0606020202030204" pitchFamily="34" charset="0"/>
                        </a:rPr>
                        <a:t>Cuentas por cobrar largo plazo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598</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598</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010"/>
                  </a:ext>
                </a:extLst>
              </a:tr>
              <a:tr h="228595">
                <a:tc>
                  <a:txBody>
                    <a:bodyPr/>
                    <a:lstStyle/>
                    <a:p>
                      <a:pPr algn="l" fontAlgn="ctr"/>
                      <a:r>
                        <a:rPr lang="es-CO" sz="1200" b="0" i="0" u="none" strike="noStrike">
                          <a:solidFill>
                            <a:srgbClr val="000000"/>
                          </a:solidFill>
                          <a:effectLst/>
                          <a:latin typeface="Arial Narrow" panose="020B0606020202030204" pitchFamily="34" charset="0"/>
                        </a:rPr>
                        <a:t>Deterioro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solidFill>
                            <a:srgbClr val="000000"/>
                          </a:solidFill>
                          <a:effectLst/>
                          <a:latin typeface="Arial Narrow" panose="020B0606020202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011"/>
                  </a:ext>
                </a:extLst>
              </a:tr>
              <a:tr h="228595">
                <a:tc>
                  <a:txBody>
                    <a:bodyPr/>
                    <a:lstStyle/>
                    <a:p>
                      <a:pPr algn="l" fontAlgn="ctr"/>
                      <a:r>
                        <a:rPr lang="es-CO" sz="1200" b="0" i="0" u="none" strike="noStrike">
                          <a:solidFill>
                            <a:srgbClr val="000000"/>
                          </a:solidFill>
                          <a:effectLst/>
                          <a:latin typeface="Arial Narrow" panose="020B0606020202030204" pitchFamily="34" charset="0"/>
                        </a:rPr>
                        <a:t>Total cuenta por cobrar largo plazo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0012"/>
                  </a:ext>
                </a:extLst>
              </a:tr>
              <a:tr h="228595">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0013"/>
                  </a:ext>
                </a:extLst>
              </a:tr>
              <a:tr h="228595">
                <a:tc>
                  <a:txBody>
                    <a:bodyPr/>
                    <a:lstStyle/>
                    <a:p>
                      <a:pPr algn="l" fontAlgn="ctr"/>
                      <a:r>
                        <a:rPr lang="es-CO" sz="1200" b="0" i="0" u="none" strike="noStrike">
                          <a:solidFill>
                            <a:srgbClr val="000000"/>
                          </a:solidFill>
                          <a:effectLst/>
                          <a:latin typeface="Arial Narrow" panose="020B0606020202030204" pitchFamily="34" charset="0"/>
                        </a:rPr>
                        <a:t>Propiedades, planta y equipo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386</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438</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-12</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-12</a:t>
                      </a:r>
                    </a:p>
                  </a:txBody>
                  <a:tcPr marL="0" marR="0" marT="0" marB="0" anchor="ctr">
                    <a:lnL>
                      <a:noFill/>
                    </a:lnL>
                    <a:lnR>
                      <a:noFill/>
                    </a:lnR>
                    <a:lnT>
                      <a:noFill/>
                    </a:lnT>
                    <a:lnB>
                      <a:noFill/>
                    </a:lnB>
                  </a:tcPr>
                </a:tc>
                <a:extLst>
                  <a:ext uri="{0D108BD9-81ED-4DB2-BD59-A6C34878D82A}">
                    <a16:rowId xmlns:a16="http://schemas.microsoft.com/office/drawing/2014/main" val="10014"/>
                  </a:ext>
                </a:extLst>
              </a:tr>
              <a:tr h="228595">
                <a:tc>
                  <a:txBody>
                    <a:bodyPr/>
                    <a:lstStyle/>
                    <a:p>
                      <a:pPr algn="l" fontAlgn="ctr"/>
                      <a:r>
                        <a:rPr lang="es-CO" sz="1200" b="0" i="0" u="none" strike="noStrike">
                          <a:solidFill>
                            <a:srgbClr val="000000"/>
                          </a:solidFill>
                          <a:effectLst/>
                          <a:latin typeface="Arial Narrow" panose="020B0606020202030204" pitchFamily="34" charset="0"/>
                        </a:rPr>
                        <a:t>Otros activos (Intangibles)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3,508</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2,385</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47</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47</a:t>
                      </a:r>
                    </a:p>
                  </a:txBody>
                  <a:tcPr marL="0" marR="0" marT="0" marB="0" anchor="ctr">
                    <a:lnL>
                      <a:noFill/>
                    </a:lnL>
                    <a:lnR>
                      <a:noFill/>
                    </a:lnR>
                    <a:lnT>
                      <a:noFill/>
                    </a:lnT>
                    <a:lnB>
                      <a:noFill/>
                    </a:lnB>
                  </a:tcPr>
                </a:tc>
                <a:extLst>
                  <a:ext uri="{0D108BD9-81ED-4DB2-BD59-A6C34878D82A}">
                    <a16:rowId xmlns:a16="http://schemas.microsoft.com/office/drawing/2014/main" val="10015"/>
                  </a:ext>
                </a:extLst>
              </a:tr>
              <a:tr h="228595">
                <a:tc>
                  <a:txBody>
                    <a:bodyPr/>
                    <a:lstStyle/>
                    <a:p>
                      <a:pPr algn="l" fontAlgn="ctr"/>
                      <a:r>
                        <a:rPr lang="es-CO" sz="1200" b="1" i="0" u="none" strike="noStrike">
                          <a:solidFill>
                            <a:srgbClr val="000000"/>
                          </a:solidFill>
                          <a:effectLst/>
                          <a:latin typeface="Arial Narrow" panose="020B0606020202030204" pitchFamily="34" charset="0"/>
                        </a:rPr>
                        <a:t>TOTAL ACTIVO NO CORRIENTE</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3,894</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2,822</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38</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38</a:t>
                      </a:r>
                    </a:p>
                  </a:txBody>
                  <a:tcPr marL="0" marR="0" marT="0" marB="0" anchor="ctr">
                    <a:lnL>
                      <a:noFill/>
                    </a:lnL>
                    <a:lnR>
                      <a:noFill/>
                    </a:lnR>
                    <a:lnT>
                      <a:noFill/>
                    </a:lnT>
                    <a:lnB>
                      <a:noFill/>
                    </a:lnB>
                  </a:tcPr>
                </a:tc>
                <a:extLst>
                  <a:ext uri="{0D108BD9-81ED-4DB2-BD59-A6C34878D82A}">
                    <a16:rowId xmlns:a16="http://schemas.microsoft.com/office/drawing/2014/main" val="10016"/>
                  </a:ext>
                </a:extLst>
              </a:tr>
              <a:tr h="196944">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0017"/>
                  </a:ext>
                </a:extLst>
              </a:tr>
              <a:tr h="228595">
                <a:tc>
                  <a:txBody>
                    <a:bodyPr/>
                    <a:lstStyle/>
                    <a:p>
                      <a:pPr algn="l" fontAlgn="ctr"/>
                      <a:r>
                        <a:rPr lang="es-CO" sz="1200" b="1" i="0" u="none" strike="noStrike">
                          <a:solidFill>
                            <a:srgbClr val="000000"/>
                          </a:solidFill>
                          <a:effectLst/>
                          <a:latin typeface="Arial Narrow" panose="020B0606020202030204" pitchFamily="34" charset="0"/>
                        </a:rPr>
                        <a:t>TOTAL ACTIVO</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78,763</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33,685</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134</a:t>
                      </a: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134</a:t>
                      </a:r>
                    </a:p>
                  </a:txBody>
                  <a:tcPr marL="0" marR="0" marT="0" marB="0" anchor="ctr">
                    <a:lnL>
                      <a:noFill/>
                    </a:lnL>
                    <a:lnR>
                      <a:noFill/>
                    </a:lnR>
                    <a:lnT>
                      <a:noFill/>
                    </a:lnT>
                    <a:lnB>
                      <a:noFill/>
                    </a:lnB>
                  </a:tcPr>
                </a:tc>
                <a:extLst>
                  <a:ext uri="{0D108BD9-81ED-4DB2-BD59-A6C34878D82A}">
                    <a16:rowId xmlns:a16="http://schemas.microsoft.com/office/drawing/2014/main" val="10018"/>
                  </a:ext>
                </a:extLst>
              </a:tr>
            </a:tbl>
          </a:graphicData>
        </a:graphic>
      </p:graphicFrame>
      <p:sp>
        <p:nvSpPr>
          <p:cNvPr id="10" name="Botón de acción: ir hacia delante o siguiente 9">
            <a:hlinkClick r:id="rId4" action="ppaction://hlinksldjump" highlightClick="1"/>
            <a:extLst>
              <a:ext uri="{FF2B5EF4-FFF2-40B4-BE49-F238E27FC236}">
                <a16:creationId xmlns:a16="http://schemas.microsoft.com/office/drawing/2014/main" id="{34B8C4AA-7D99-4294-A0C4-F1CBAE495D09}"/>
              </a:ext>
            </a:extLst>
          </p:cNvPr>
          <p:cNvSpPr/>
          <p:nvPr/>
        </p:nvSpPr>
        <p:spPr>
          <a:xfrm>
            <a:off x="3441700" y="1749425"/>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4" action="ppaction://hlinksldjump" highlightClick="1"/>
            <a:extLst>
              <a:ext uri="{FF2B5EF4-FFF2-40B4-BE49-F238E27FC236}">
                <a16:creationId xmlns:a16="http://schemas.microsoft.com/office/drawing/2014/main" id="{83182266-5F5A-4DBF-9107-5E0160EB99F2}"/>
              </a:ext>
            </a:extLst>
          </p:cNvPr>
          <p:cNvSpPr/>
          <p:nvPr/>
        </p:nvSpPr>
        <p:spPr>
          <a:xfrm>
            <a:off x="4660900" y="2232026"/>
            <a:ext cx="266700"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dirty="0"/>
          </a:p>
        </p:txBody>
      </p:sp>
      <p:sp>
        <p:nvSpPr>
          <p:cNvPr id="13" name="Botón de acción: ir hacia delante o siguiente 12">
            <a:hlinkClick r:id="rId5" action="ppaction://hlinksldjump" highlightClick="1"/>
            <a:extLst>
              <a:ext uri="{FF2B5EF4-FFF2-40B4-BE49-F238E27FC236}">
                <a16:creationId xmlns:a16="http://schemas.microsoft.com/office/drawing/2014/main" id="{FB4F0363-83CA-49EE-B569-9D82929B644E}"/>
              </a:ext>
            </a:extLst>
          </p:cNvPr>
          <p:cNvSpPr/>
          <p:nvPr/>
        </p:nvSpPr>
        <p:spPr>
          <a:xfrm>
            <a:off x="4113213" y="2470150"/>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0">
            <a:hlinkClick r:id="rId4" action="ppaction://hlinksldjump" highlightClick="1"/>
            <a:extLst>
              <a:ext uri="{FF2B5EF4-FFF2-40B4-BE49-F238E27FC236}">
                <a16:creationId xmlns:a16="http://schemas.microsoft.com/office/drawing/2014/main" id="{95CF8A65-18AD-4034-95A2-1C9954695955}"/>
              </a:ext>
            </a:extLst>
          </p:cNvPr>
          <p:cNvSpPr/>
          <p:nvPr/>
        </p:nvSpPr>
        <p:spPr>
          <a:xfrm>
            <a:off x="3841750" y="1952626"/>
            <a:ext cx="266700"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9" name="Botón de acción: ir hacia delante o siguiente 18">
            <a:hlinkClick r:id="rId6" action="ppaction://hlinksldjump" highlightClick="1"/>
            <a:extLst>
              <a:ext uri="{FF2B5EF4-FFF2-40B4-BE49-F238E27FC236}">
                <a16:creationId xmlns:a16="http://schemas.microsoft.com/office/drawing/2014/main" id="{D2F1E6D6-8CF6-4DF9-AEA0-A7B35924E2E1}"/>
              </a:ext>
            </a:extLst>
          </p:cNvPr>
          <p:cNvSpPr/>
          <p:nvPr/>
        </p:nvSpPr>
        <p:spPr>
          <a:xfrm>
            <a:off x="4265613" y="2684464"/>
            <a:ext cx="266700"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0" name="Botón de acción: ir hacia delante o siguiente 19">
            <a:hlinkClick r:id="rId6" action="ppaction://hlinksldjump" highlightClick="1"/>
            <a:extLst>
              <a:ext uri="{FF2B5EF4-FFF2-40B4-BE49-F238E27FC236}">
                <a16:creationId xmlns:a16="http://schemas.microsoft.com/office/drawing/2014/main" id="{76DC08F4-AA57-45A9-A4A2-2D3AC85E5D07}"/>
              </a:ext>
            </a:extLst>
          </p:cNvPr>
          <p:cNvSpPr/>
          <p:nvPr/>
        </p:nvSpPr>
        <p:spPr>
          <a:xfrm>
            <a:off x="4673600" y="2916239"/>
            <a:ext cx="266700"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dirty="0"/>
          </a:p>
        </p:txBody>
      </p:sp>
      <p:sp>
        <p:nvSpPr>
          <p:cNvPr id="21" name="Botón de acción: ir hacia delante o siguiente 20">
            <a:hlinkClick r:id="rId6" action="ppaction://hlinksldjump" highlightClick="1"/>
            <a:extLst>
              <a:ext uri="{FF2B5EF4-FFF2-40B4-BE49-F238E27FC236}">
                <a16:creationId xmlns:a16="http://schemas.microsoft.com/office/drawing/2014/main" id="{DD936B0F-F449-4716-987E-CB246CB01656}"/>
              </a:ext>
            </a:extLst>
          </p:cNvPr>
          <p:cNvSpPr/>
          <p:nvPr/>
        </p:nvSpPr>
        <p:spPr>
          <a:xfrm>
            <a:off x="3846513" y="4979989"/>
            <a:ext cx="266700"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grpSp>
        <p:nvGrpSpPr>
          <p:cNvPr id="22" name="Grupo 21">
            <a:extLst>
              <a:ext uri="{FF2B5EF4-FFF2-40B4-BE49-F238E27FC236}">
                <a16:creationId xmlns:a16="http://schemas.microsoft.com/office/drawing/2014/main" id="{9C5E93F1-50D4-4D62-BEDC-E88DC6D27853}"/>
              </a:ext>
            </a:extLst>
          </p:cNvPr>
          <p:cNvGrpSpPr/>
          <p:nvPr/>
        </p:nvGrpSpPr>
        <p:grpSpPr>
          <a:xfrm>
            <a:off x="0" y="211801"/>
            <a:ext cx="12179299" cy="6646199"/>
            <a:chOff x="0" y="211801"/>
            <a:chExt cx="12179299" cy="6646199"/>
          </a:xfrm>
        </p:grpSpPr>
        <p:sp>
          <p:nvSpPr>
            <p:cNvPr id="23" name="Rectángulo 22">
              <a:extLst>
                <a:ext uri="{FF2B5EF4-FFF2-40B4-BE49-F238E27FC236}">
                  <a16:creationId xmlns:a16="http://schemas.microsoft.com/office/drawing/2014/main" id="{06A492C0-0793-4D7F-A168-FFE5F11240E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4" name="CuadroTexto 23">
              <a:extLst>
                <a:ext uri="{FF2B5EF4-FFF2-40B4-BE49-F238E27FC236}">
                  <a16:creationId xmlns:a16="http://schemas.microsoft.com/office/drawing/2014/main" id="{BE523B9C-86F1-4A66-A9B0-F9DC7D0DBB25}"/>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6" name="Imagen 5">
              <a:extLst>
                <a:ext uri="{FF2B5EF4-FFF2-40B4-BE49-F238E27FC236}">
                  <a16:creationId xmlns:a16="http://schemas.microsoft.com/office/drawing/2014/main" id="{E3E54192-583A-4CF6-A785-9674F312EA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ítulo 1">
            <a:extLst>
              <a:ext uri="{FF2B5EF4-FFF2-40B4-BE49-F238E27FC236}">
                <a16:creationId xmlns:a16="http://schemas.microsoft.com/office/drawing/2014/main" id="{9998B2E2-1AE2-43A7-99B1-09C9AF305AF3}"/>
              </a:ext>
            </a:extLst>
          </p:cNvPr>
          <p:cNvSpPr txBox="1">
            <a:spLocks/>
          </p:cNvSpPr>
          <p:nvPr/>
        </p:nvSpPr>
        <p:spPr>
          <a:xfrm>
            <a:off x="2671764" y="-11113"/>
            <a:ext cx="5064125" cy="615951"/>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200" dirty="0">
                <a:solidFill>
                  <a:srgbClr val="0070C0"/>
                </a:solidFill>
                <a:latin typeface="+mn-lt"/>
                <a:ea typeface="+mn-ea"/>
                <a:cs typeface="Lato Regular"/>
              </a:rPr>
              <a:t>ESTADO DE SITUACION FINANCIERA </a:t>
            </a:r>
          </a:p>
          <a:p>
            <a:pPr algn="ctr">
              <a:defRPr/>
            </a:pPr>
            <a:r>
              <a:rPr lang="es-CO" sz="788" dirty="0">
                <a:solidFill>
                  <a:srgbClr val="0070C0"/>
                </a:solidFill>
                <a:latin typeface="+mn-lt"/>
                <a:ea typeface="+mn-ea"/>
                <a:cs typeface="Lato Regular"/>
              </a:rPr>
              <a:t>AL 31 DE DICIEMBRE DE 2020 - 2019</a:t>
            </a:r>
          </a:p>
          <a:p>
            <a:pPr algn="ctr">
              <a:defRPr/>
            </a:pPr>
            <a:r>
              <a:rPr lang="es-CO" sz="788" dirty="0">
                <a:solidFill>
                  <a:srgbClr val="0070C0"/>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sp>
        <p:nvSpPr>
          <p:cNvPr id="14" name="Rectángulo 13">
            <a:extLst>
              <a:ext uri="{FF2B5EF4-FFF2-40B4-BE49-F238E27FC236}">
                <a16:creationId xmlns:a16="http://schemas.microsoft.com/office/drawing/2014/main" id="{1CC45FD2-BE81-4055-90D8-9C102C140F89}"/>
              </a:ext>
            </a:extLst>
          </p:cNvPr>
          <p:cNvSpPr/>
          <p:nvPr/>
        </p:nvSpPr>
        <p:spPr>
          <a:xfrm>
            <a:off x="1524001" y="6562726"/>
            <a:ext cx="9134475"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16" name="CuadroTexto 15">
            <a:extLst>
              <a:ext uri="{FF2B5EF4-FFF2-40B4-BE49-F238E27FC236}">
                <a16:creationId xmlns:a16="http://schemas.microsoft.com/office/drawing/2014/main" id="{8BA6AA05-D3CF-4251-9A0C-F87F52932298}"/>
              </a:ext>
            </a:extLst>
          </p:cNvPr>
          <p:cNvSpPr txBox="1"/>
          <p:nvPr/>
        </p:nvSpPr>
        <p:spPr>
          <a:xfrm>
            <a:off x="6272214" y="6556375"/>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5127" name="Imagen 2">
            <a:extLst>
              <a:ext uri="{FF2B5EF4-FFF2-40B4-BE49-F238E27FC236}">
                <a16:creationId xmlns:a16="http://schemas.microsoft.com/office/drawing/2014/main" id="{D386B55C-6FA7-4E04-B98A-0DA25A13FC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5200" y="3521076"/>
            <a:ext cx="3963988"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Imagen 2">
            <a:extLst>
              <a:ext uri="{FF2B5EF4-FFF2-40B4-BE49-F238E27FC236}">
                <a16:creationId xmlns:a16="http://schemas.microsoft.com/office/drawing/2014/main" id="{AF4DB850-1569-457E-9CB0-0AE17304D8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2976" y="957264"/>
            <a:ext cx="7464425"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a 1">
            <a:extLst>
              <a:ext uri="{FF2B5EF4-FFF2-40B4-BE49-F238E27FC236}">
                <a16:creationId xmlns:a16="http://schemas.microsoft.com/office/drawing/2014/main" id="{0BBC2E1E-05F7-4187-AA41-13B90E699D76}"/>
              </a:ext>
            </a:extLst>
          </p:cNvPr>
          <p:cNvGraphicFramePr>
            <a:graphicFrameLocks noGrp="1"/>
          </p:cNvGraphicFramePr>
          <p:nvPr/>
        </p:nvGraphicFramePr>
        <p:xfrm>
          <a:off x="2225676" y="1447801"/>
          <a:ext cx="7464425" cy="1262065"/>
        </p:xfrm>
        <a:graphic>
          <a:graphicData uri="http://schemas.openxmlformats.org/drawingml/2006/table">
            <a:tbl>
              <a:tblPr/>
              <a:tblGrid>
                <a:gridCol w="3463584">
                  <a:extLst>
                    <a:ext uri="{9D8B030D-6E8A-4147-A177-3AD203B41FA5}">
                      <a16:colId xmlns:a16="http://schemas.microsoft.com/office/drawing/2014/main" val="20000"/>
                    </a:ext>
                  </a:extLst>
                </a:gridCol>
                <a:gridCol w="948772">
                  <a:extLst>
                    <a:ext uri="{9D8B030D-6E8A-4147-A177-3AD203B41FA5}">
                      <a16:colId xmlns:a16="http://schemas.microsoft.com/office/drawing/2014/main" val="20001"/>
                    </a:ext>
                  </a:extLst>
                </a:gridCol>
                <a:gridCol w="948772">
                  <a:extLst>
                    <a:ext uri="{9D8B030D-6E8A-4147-A177-3AD203B41FA5}">
                      <a16:colId xmlns:a16="http://schemas.microsoft.com/office/drawing/2014/main" val="20002"/>
                    </a:ext>
                  </a:extLst>
                </a:gridCol>
                <a:gridCol w="1028787">
                  <a:extLst>
                    <a:ext uri="{9D8B030D-6E8A-4147-A177-3AD203B41FA5}">
                      <a16:colId xmlns:a16="http://schemas.microsoft.com/office/drawing/2014/main" val="20003"/>
                    </a:ext>
                  </a:extLst>
                </a:gridCol>
                <a:gridCol w="1074510">
                  <a:extLst>
                    <a:ext uri="{9D8B030D-6E8A-4147-A177-3AD203B41FA5}">
                      <a16:colId xmlns:a16="http://schemas.microsoft.com/office/drawing/2014/main" val="20004"/>
                    </a:ext>
                  </a:extLst>
                </a:gridCol>
              </a:tblGrid>
              <a:tr h="248275">
                <a:tc>
                  <a:txBody>
                    <a:bodyPr/>
                    <a:lstStyle/>
                    <a:p>
                      <a:pPr algn="l" fontAlgn="ctr"/>
                      <a:r>
                        <a:rPr lang="es-CO" sz="1200" b="0" i="0" u="none" strike="noStrike">
                          <a:solidFill>
                            <a:srgbClr val="000000"/>
                          </a:solidFill>
                          <a:effectLst/>
                          <a:latin typeface="Arial Narrow" panose="020B0606020202030204" pitchFamily="34" charset="0"/>
                        </a:rPr>
                        <a:t>Cuentas por Pagar</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1,722</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3,166</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-46</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-46</a:t>
                      </a:r>
                    </a:p>
                  </a:txBody>
                  <a:tcPr marL="0" marR="0" marT="0" marB="0" anchor="ctr">
                    <a:lnL>
                      <a:noFill/>
                    </a:lnL>
                    <a:lnR>
                      <a:noFill/>
                    </a:lnR>
                    <a:lnT>
                      <a:noFill/>
                    </a:lnT>
                    <a:lnB>
                      <a:noFill/>
                    </a:lnB>
                  </a:tcPr>
                </a:tc>
                <a:extLst>
                  <a:ext uri="{0D108BD9-81ED-4DB2-BD59-A6C34878D82A}">
                    <a16:rowId xmlns:a16="http://schemas.microsoft.com/office/drawing/2014/main" val="10000"/>
                  </a:ext>
                </a:extLst>
              </a:tr>
              <a:tr h="248275">
                <a:tc>
                  <a:txBody>
                    <a:bodyPr/>
                    <a:lstStyle/>
                    <a:p>
                      <a:pPr algn="l" fontAlgn="ctr"/>
                      <a:r>
                        <a:rPr lang="es-CO" sz="1200" b="0" i="0" u="none" strike="noStrike">
                          <a:solidFill>
                            <a:srgbClr val="000000"/>
                          </a:solidFill>
                          <a:effectLst/>
                          <a:latin typeface="Arial Narrow" panose="020B0606020202030204" pitchFamily="34" charset="0"/>
                        </a:rPr>
                        <a:t>Beneficios a los empleados corto plazo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2,729</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2,541</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7</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7</a:t>
                      </a:r>
                    </a:p>
                  </a:txBody>
                  <a:tcPr marL="0" marR="0" marT="0" marB="0" anchor="ctr">
                    <a:lnL>
                      <a:noFill/>
                    </a:lnL>
                    <a:lnR>
                      <a:noFill/>
                    </a:lnR>
                    <a:lnT>
                      <a:noFill/>
                    </a:lnT>
                    <a:lnB>
                      <a:noFill/>
                    </a:lnB>
                  </a:tcPr>
                </a:tc>
                <a:extLst>
                  <a:ext uri="{0D108BD9-81ED-4DB2-BD59-A6C34878D82A}">
                    <a16:rowId xmlns:a16="http://schemas.microsoft.com/office/drawing/2014/main" val="10001"/>
                  </a:ext>
                </a:extLst>
              </a:tr>
              <a:tr h="248275">
                <a:tc>
                  <a:txBody>
                    <a:bodyPr/>
                    <a:lstStyle/>
                    <a:p>
                      <a:pPr algn="l" fontAlgn="ctr"/>
                      <a:r>
                        <a:rPr lang="es-CO" sz="1200" b="0" i="0" u="none" strike="noStrike" dirty="0">
                          <a:solidFill>
                            <a:srgbClr val="000000"/>
                          </a:solidFill>
                          <a:effectLst/>
                          <a:latin typeface="Arial Narrow" panose="020B0606020202030204" pitchFamily="34" charset="0"/>
                        </a:rPr>
                        <a:t>Provisiones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587</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197</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198</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198</a:t>
                      </a:r>
                    </a:p>
                  </a:txBody>
                  <a:tcPr marL="0" marR="0" marT="0" marB="0" anchor="ctr">
                    <a:lnL>
                      <a:noFill/>
                    </a:lnL>
                    <a:lnR>
                      <a:noFill/>
                    </a:lnR>
                    <a:lnT>
                      <a:noFill/>
                    </a:lnT>
                    <a:lnB>
                      <a:noFill/>
                    </a:lnB>
                  </a:tcPr>
                </a:tc>
                <a:extLst>
                  <a:ext uri="{0D108BD9-81ED-4DB2-BD59-A6C34878D82A}">
                    <a16:rowId xmlns:a16="http://schemas.microsoft.com/office/drawing/2014/main" val="10002"/>
                  </a:ext>
                </a:extLst>
              </a:tr>
              <a:tr h="248275">
                <a:tc>
                  <a:txBody>
                    <a:bodyPr/>
                    <a:lstStyle/>
                    <a:p>
                      <a:pPr algn="l" fontAlgn="ctr"/>
                      <a:r>
                        <a:rPr lang="es-CO" sz="1200" b="0" i="0" u="none" strike="noStrike">
                          <a:solidFill>
                            <a:srgbClr val="000000"/>
                          </a:solidFill>
                          <a:effectLst/>
                          <a:latin typeface="Arial Narrow" panose="020B0606020202030204" pitchFamily="34" charset="0"/>
                        </a:rPr>
                        <a:t>Otros pasivos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54,014</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6,815</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693</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693</a:t>
                      </a:r>
                    </a:p>
                  </a:txBody>
                  <a:tcPr marL="0" marR="0" marT="0" marB="0" anchor="ctr">
                    <a:lnL>
                      <a:noFill/>
                    </a:lnL>
                    <a:lnR>
                      <a:noFill/>
                    </a:lnR>
                    <a:lnT>
                      <a:noFill/>
                    </a:lnT>
                    <a:lnB>
                      <a:noFill/>
                    </a:lnB>
                  </a:tcPr>
                </a:tc>
                <a:extLst>
                  <a:ext uri="{0D108BD9-81ED-4DB2-BD59-A6C34878D82A}">
                    <a16:rowId xmlns:a16="http://schemas.microsoft.com/office/drawing/2014/main" val="10003"/>
                  </a:ext>
                </a:extLst>
              </a:tr>
              <a:tr h="268965">
                <a:tc>
                  <a:txBody>
                    <a:bodyPr/>
                    <a:lstStyle/>
                    <a:p>
                      <a:pPr algn="l" fontAlgn="ctr"/>
                      <a:r>
                        <a:rPr lang="es-CO" sz="1200" b="1" i="0" u="none" strike="noStrike">
                          <a:solidFill>
                            <a:srgbClr val="000000"/>
                          </a:solidFill>
                          <a:effectLst/>
                          <a:latin typeface="Arial Narrow" panose="020B0606020202030204" pitchFamily="34" charset="0"/>
                        </a:rPr>
                        <a:t>TOTAL PASIVO CORRIENTE</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59,052</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12,719</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364</a:t>
                      </a: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364</a:t>
                      </a:r>
                    </a:p>
                  </a:txBody>
                  <a:tcPr marL="0" marR="0" marT="0" marB="0" anchor="ctr">
                    <a:lnL>
                      <a:noFill/>
                    </a:lnL>
                    <a:lnR>
                      <a:noFill/>
                    </a:lnR>
                    <a:lnT>
                      <a:noFill/>
                    </a:lnT>
                    <a:lnB>
                      <a:noFill/>
                    </a:lnB>
                  </a:tcPr>
                </a:tc>
                <a:extLst>
                  <a:ext uri="{0D108BD9-81ED-4DB2-BD59-A6C34878D82A}">
                    <a16:rowId xmlns:a16="http://schemas.microsoft.com/office/drawing/2014/main" val="10004"/>
                  </a:ext>
                </a:extLst>
              </a:tr>
            </a:tbl>
          </a:graphicData>
        </a:graphic>
      </p:graphicFrame>
      <p:sp>
        <p:nvSpPr>
          <p:cNvPr id="17" name="Botón de acción: ir hacia delante o siguiente 16">
            <a:hlinkClick r:id="rId4" action="ppaction://hlinksldjump" highlightClick="1"/>
            <a:extLst>
              <a:ext uri="{FF2B5EF4-FFF2-40B4-BE49-F238E27FC236}">
                <a16:creationId xmlns:a16="http://schemas.microsoft.com/office/drawing/2014/main" id="{68211A05-B195-4CFE-B7C7-024EA1FEFB99}"/>
              </a:ext>
            </a:extLst>
          </p:cNvPr>
          <p:cNvSpPr/>
          <p:nvPr/>
        </p:nvSpPr>
        <p:spPr>
          <a:xfrm>
            <a:off x="3308350" y="1514475"/>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8" name="Botón de acción: ir hacia delante o siguiente 17">
            <a:hlinkClick r:id="rId5" action="ppaction://hlinksldjump" highlightClick="1"/>
            <a:extLst>
              <a:ext uri="{FF2B5EF4-FFF2-40B4-BE49-F238E27FC236}">
                <a16:creationId xmlns:a16="http://schemas.microsoft.com/office/drawing/2014/main" id="{02CCBEF2-71D4-4ED9-A80F-6AD4635D6891}"/>
              </a:ext>
            </a:extLst>
          </p:cNvPr>
          <p:cNvSpPr/>
          <p:nvPr/>
        </p:nvSpPr>
        <p:spPr>
          <a:xfrm>
            <a:off x="4487863" y="1755775"/>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9" name="Botón de acción: ir hacia delante o siguiente 18">
            <a:hlinkClick r:id="rId5" action="ppaction://hlinksldjump" highlightClick="1"/>
            <a:extLst>
              <a:ext uri="{FF2B5EF4-FFF2-40B4-BE49-F238E27FC236}">
                <a16:creationId xmlns:a16="http://schemas.microsoft.com/office/drawing/2014/main" id="{25A05185-73A7-4C53-BADC-D7FCB4CEAD11}"/>
              </a:ext>
            </a:extLst>
          </p:cNvPr>
          <p:cNvSpPr/>
          <p:nvPr/>
        </p:nvSpPr>
        <p:spPr>
          <a:xfrm>
            <a:off x="2908300" y="2062163"/>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5" name="Botón de acción: ir hacia delante o siguiente 14">
            <a:hlinkClick r:id="rId6" action="ppaction://hlinksldjump" highlightClick="1"/>
            <a:extLst>
              <a:ext uri="{FF2B5EF4-FFF2-40B4-BE49-F238E27FC236}">
                <a16:creationId xmlns:a16="http://schemas.microsoft.com/office/drawing/2014/main" id="{2627C033-4426-4A29-9E96-69D5B0555B78}"/>
              </a:ext>
            </a:extLst>
          </p:cNvPr>
          <p:cNvSpPr/>
          <p:nvPr/>
        </p:nvSpPr>
        <p:spPr>
          <a:xfrm>
            <a:off x="3013075" y="2305050"/>
            <a:ext cx="266700" cy="889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graphicFrame>
        <p:nvGraphicFramePr>
          <p:cNvPr id="3" name="Tabla 2">
            <a:extLst>
              <a:ext uri="{FF2B5EF4-FFF2-40B4-BE49-F238E27FC236}">
                <a16:creationId xmlns:a16="http://schemas.microsoft.com/office/drawing/2014/main" id="{FF718613-989A-4C46-8E0C-A687B850F5C7}"/>
              </a:ext>
            </a:extLst>
          </p:cNvPr>
          <p:cNvGraphicFramePr>
            <a:graphicFrameLocks noGrp="1"/>
          </p:cNvGraphicFramePr>
          <p:nvPr/>
        </p:nvGraphicFramePr>
        <p:xfrm>
          <a:off x="2235201" y="4084639"/>
          <a:ext cx="7442201" cy="1743075"/>
        </p:xfrm>
        <a:graphic>
          <a:graphicData uri="http://schemas.openxmlformats.org/drawingml/2006/table">
            <a:tbl>
              <a:tblPr/>
              <a:tblGrid>
                <a:gridCol w="3282369">
                  <a:extLst>
                    <a:ext uri="{9D8B030D-6E8A-4147-A177-3AD203B41FA5}">
                      <a16:colId xmlns:a16="http://schemas.microsoft.com/office/drawing/2014/main" val="20000"/>
                    </a:ext>
                  </a:extLst>
                </a:gridCol>
                <a:gridCol w="899130">
                  <a:extLst>
                    <a:ext uri="{9D8B030D-6E8A-4147-A177-3AD203B41FA5}">
                      <a16:colId xmlns:a16="http://schemas.microsoft.com/office/drawing/2014/main" val="20001"/>
                    </a:ext>
                  </a:extLst>
                </a:gridCol>
                <a:gridCol w="899130">
                  <a:extLst>
                    <a:ext uri="{9D8B030D-6E8A-4147-A177-3AD203B41FA5}">
                      <a16:colId xmlns:a16="http://schemas.microsoft.com/office/drawing/2014/main" val="20002"/>
                    </a:ext>
                  </a:extLst>
                </a:gridCol>
                <a:gridCol w="1180786">
                  <a:extLst>
                    <a:ext uri="{9D8B030D-6E8A-4147-A177-3AD203B41FA5}">
                      <a16:colId xmlns:a16="http://schemas.microsoft.com/office/drawing/2014/main" val="20003"/>
                    </a:ext>
                  </a:extLst>
                </a:gridCol>
                <a:gridCol w="1180786">
                  <a:extLst>
                    <a:ext uri="{9D8B030D-6E8A-4147-A177-3AD203B41FA5}">
                      <a16:colId xmlns:a16="http://schemas.microsoft.com/office/drawing/2014/main" val="20004"/>
                    </a:ext>
                  </a:extLst>
                </a:gridCol>
              </a:tblGrid>
              <a:tr h="427592">
                <a:tc>
                  <a:txBody>
                    <a:bodyPr/>
                    <a:lstStyle/>
                    <a:p>
                      <a:pPr algn="l" fontAlgn="ctr"/>
                      <a:r>
                        <a:rPr lang="es-CO" sz="1200" b="0" i="0" u="none" strike="noStrike">
                          <a:solidFill>
                            <a:srgbClr val="000000"/>
                          </a:solidFill>
                          <a:effectLst/>
                          <a:latin typeface="Arial Narrow" panose="020B0606020202030204" pitchFamily="34" charset="0"/>
                        </a:rPr>
                        <a:t>Capital Suscrito y Pagado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17,430</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17,430</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000"/>
                  </a:ext>
                </a:extLst>
              </a:tr>
              <a:tr h="215653">
                <a:tc>
                  <a:txBody>
                    <a:bodyPr/>
                    <a:lstStyle/>
                    <a:p>
                      <a:pPr algn="l" fontAlgn="ctr"/>
                      <a:r>
                        <a:rPr lang="es-CO" sz="1200" b="0" i="0" u="none" strike="noStrike">
                          <a:solidFill>
                            <a:srgbClr val="000000"/>
                          </a:solidFill>
                          <a:effectLst/>
                          <a:latin typeface="Arial Narrow" panose="020B0606020202030204" pitchFamily="34" charset="0"/>
                        </a:rPr>
                        <a:t>Reservas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901</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595</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52</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52</a:t>
                      </a:r>
                    </a:p>
                  </a:txBody>
                  <a:tcPr marL="0" marR="0" marT="0" marB="0" anchor="ctr">
                    <a:lnL>
                      <a:noFill/>
                    </a:lnL>
                    <a:lnR>
                      <a:noFill/>
                    </a:lnR>
                    <a:lnT>
                      <a:noFill/>
                    </a:lnT>
                    <a:lnB>
                      <a:noFill/>
                    </a:lnB>
                  </a:tcPr>
                </a:tc>
                <a:extLst>
                  <a:ext uri="{0D108BD9-81ED-4DB2-BD59-A6C34878D82A}">
                    <a16:rowId xmlns:a16="http://schemas.microsoft.com/office/drawing/2014/main" val="10001"/>
                  </a:ext>
                </a:extLst>
              </a:tr>
              <a:tr h="215653">
                <a:tc>
                  <a:txBody>
                    <a:bodyPr/>
                    <a:lstStyle/>
                    <a:p>
                      <a:pPr algn="l" fontAlgn="ctr"/>
                      <a:r>
                        <a:rPr lang="es-CO" sz="1200" b="0" i="0" u="none" strike="noStrike">
                          <a:solidFill>
                            <a:srgbClr val="000000"/>
                          </a:solidFill>
                          <a:effectLst/>
                          <a:latin typeface="Arial Narrow" panose="020B0606020202030204" pitchFamily="34" charset="0"/>
                        </a:rPr>
                        <a:t>Resultados ejercicios anteriores (impacto NIFF)                                </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-126</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-126</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002"/>
                  </a:ext>
                </a:extLst>
              </a:tr>
              <a:tr h="215653">
                <a:tc>
                  <a:txBody>
                    <a:bodyPr/>
                    <a:lstStyle/>
                    <a:p>
                      <a:pPr algn="l" fontAlgn="ctr"/>
                      <a:r>
                        <a:rPr lang="es-CO" sz="1200" b="0" i="0" u="none" strike="noStrike">
                          <a:solidFill>
                            <a:srgbClr val="000000"/>
                          </a:solidFill>
                          <a:effectLst/>
                          <a:latin typeface="Arial Narrow" panose="020B0606020202030204" pitchFamily="34" charset="0"/>
                        </a:rPr>
                        <a:t>Resultado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1,507</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3,068</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-51</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-51</a:t>
                      </a:r>
                    </a:p>
                  </a:txBody>
                  <a:tcPr marL="0" marR="0" marT="0" marB="0" anchor="ctr">
                    <a:lnL>
                      <a:noFill/>
                    </a:lnL>
                    <a:lnR>
                      <a:noFill/>
                    </a:lnR>
                    <a:lnT>
                      <a:noFill/>
                    </a:lnT>
                    <a:lnB>
                      <a:noFill/>
                    </a:lnB>
                  </a:tcPr>
                </a:tc>
                <a:extLst>
                  <a:ext uri="{0D108BD9-81ED-4DB2-BD59-A6C34878D82A}">
                    <a16:rowId xmlns:a16="http://schemas.microsoft.com/office/drawing/2014/main" val="10003"/>
                  </a:ext>
                </a:extLst>
              </a:tr>
              <a:tr h="233624">
                <a:tc>
                  <a:txBody>
                    <a:bodyPr/>
                    <a:lstStyle/>
                    <a:p>
                      <a:pPr algn="l" fontAlgn="ctr"/>
                      <a:r>
                        <a:rPr lang="es-CO" sz="1200" b="1" i="0" u="none" strike="noStrike">
                          <a:solidFill>
                            <a:srgbClr val="000000"/>
                          </a:solidFill>
                          <a:effectLst/>
                          <a:latin typeface="Arial Narrow" panose="020B0606020202030204" pitchFamily="34" charset="0"/>
                        </a:rPr>
                        <a:t>TOTAL PATRIMONIO</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19,712</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dirty="0">
                          <a:solidFill>
                            <a:srgbClr val="000000"/>
                          </a:solidFill>
                          <a:effectLst/>
                          <a:latin typeface="Arial Narrow" panose="020B0606020202030204" pitchFamily="34" charset="0"/>
                        </a:rPr>
                        <a:t>20,966</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-6</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-6</a:t>
                      </a:r>
                    </a:p>
                  </a:txBody>
                  <a:tcPr marL="0" marR="0" marT="0" marB="0" anchor="ctr">
                    <a:lnL>
                      <a:noFill/>
                    </a:lnL>
                    <a:lnR>
                      <a:noFill/>
                    </a:lnR>
                    <a:lnT>
                      <a:noFill/>
                    </a:lnT>
                    <a:lnB>
                      <a:noFill/>
                    </a:lnB>
                  </a:tcPr>
                </a:tc>
                <a:extLst>
                  <a:ext uri="{0D108BD9-81ED-4DB2-BD59-A6C34878D82A}">
                    <a16:rowId xmlns:a16="http://schemas.microsoft.com/office/drawing/2014/main" val="10004"/>
                  </a:ext>
                </a:extLst>
              </a:tr>
              <a:tr h="201276">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0005"/>
                  </a:ext>
                </a:extLst>
              </a:tr>
              <a:tr h="233624">
                <a:tc>
                  <a:txBody>
                    <a:bodyPr/>
                    <a:lstStyle/>
                    <a:p>
                      <a:pPr algn="l" fontAlgn="ctr"/>
                      <a:r>
                        <a:rPr lang="es-CO" sz="1200" b="1" i="0" u="none" strike="noStrike">
                          <a:solidFill>
                            <a:srgbClr val="000000"/>
                          </a:solidFill>
                          <a:effectLst/>
                          <a:latin typeface="Arial Narrow" panose="020B0606020202030204" pitchFamily="34" charset="0"/>
                        </a:rPr>
                        <a:t>TOTAL PASIVO MAS PATRIMONIO</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78,764</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33,685</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134</a:t>
                      </a: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134</a:t>
                      </a:r>
                    </a:p>
                  </a:txBody>
                  <a:tcPr marL="0" marR="0" marT="0" marB="0" anchor="ctr">
                    <a:lnL>
                      <a:noFill/>
                    </a:lnL>
                    <a:lnR>
                      <a:noFill/>
                    </a:lnR>
                    <a:lnT>
                      <a:noFill/>
                    </a:lnT>
                    <a:lnB>
                      <a:noFill/>
                    </a:lnB>
                  </a:tcPr>
                </a:tc>
                <a:extLst>
                  <a:ext uri="{0D108BD9-81ED-4DB2-BD59-A6C34878D82A}">
                    <a16:rowId xmlns:a16="http://schemas.microsoft.com/office/drawing/2014/main" val="10006"/>
                  </a:ext>
                </a:extLst>
              </a:tr>
            </a:tbl>
          </a:graphicData>
        </a:graphic>
      </p:graphicFrame>
      <p:grpSp>
        <p:nvGrpSpPr>
          <p:cNvPr id="20" name="Grupo 19">
            <a:extLst>
              <a:ext uri="{FF2B5EF4-FFF2-40B4-BE49-F238E27FC236}">
                <a16:creationId xmlns:a16="http://schemas.microsoft.com/office/drawing/2014/main" id="{28B9ACAE-742A-4349-AD61-4F6B8A3CBB4F}"/>
              </a:ext>
            </a:extLst>
          </p:cNvPr>
          <p:cNvGrpSpPr/>
          <p:nvPr/>
        </p:nvGrpSpPr>
        <p:grpSpPr>
          <a:xfrm>
            <a:off x="0" y="83480"/>
            <a:ext cx="12179299" cy="6774520"/>
            <a:chOff x="0" y="83480"/>
            <a:chExt cx="12179299" cy="6774520"/>
          </a:xfrm>
        </p:grpSpPr>
        <p:sp>
          <p:nvSpPr>
            <p:cNvPr id="21" name="Rectángulo 20">
              <a:extLst>
                <a:ext uri="{FF2B5EF4-FFF2-40B4-BE49-F238E27FC236}">
                  <a16:creationId xmlns:a16="http://schemas.microsoft.com/office/drawing/2014/main" id="{97A1C8B5-E086-41A5-A7B9-37AD61FE92A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2" name="CuadroTexto 21">
              <a:extLst>
                <a:ext uri="{FF2B5EF4-FFF2-40B4-BE49-F238E27FC236}">
                  <a16:creationId xmlns:a16="http://schemas.microsoft.com/office/drawing/2014/main" id="{F61B9959-7C8F-4D95-9605-2ECD0FD8EE7D}"/>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3" name="Imagen 7">
              <a:extLst>
                <a:ext uri="{FF2B5EF4-FFF2-40B4-BE49-F238E27FC236}">
                  <a16:creationId xmlns:a16="http://schemas.microsoft.com/office/drawing/2014/main" id="{CC563DFA-E3B9-41B9-BC85-290BFD50FC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0574" y="83480"/>
              <a:ext cx="1824721" cy="1024752"/>
            </a:xfrm>
            <a:prstGeom prst="rect">
              <a:avLst/>
            </a:prstGeom>
          </p:spPr>
        </p:pic>
        <p:pic>
          <p:nvPicPr>
            <p:cNvPr id="24" name="Imagen 5">
              <a:extLst>
                <a:ext uri="{FF2B5EF4-FFF2-40B4-BE49-F238E27FC236}">
                  <a16:creationId xmlns:a16="http://schemas.microsoft.com/office/drawing/2014/main" id="{4754EEA5-64D3-4E49-86E8-60742D6FD64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ítulo 1">
            <a:extLst>
              <a:ext uri="{FF2B5EF4-FFF2-40B4-BE49-F238E27FC236}">
                <a16:creationId xmlns:a16="http://schemas.microsoft.com/office/drawing/2014/main" id="{1565DA83-E3D1-41FD-8B59-34AABD218EC3}"/>
              </a:ext>
            </a:extLst>
          </p:cNvPr>
          <p:cNvSpPr txBox="1">
            <a:spLocks noChangeArrowheads="1"/>
          </p:cNvSpPr>
          <p:nvPr/>
        </p:nvSpPr>
        <p:spPr bwMode="auto">
          <a:xfrm>
            <a:off x="2720976" y="527049"/>
            <a:ext cx="5514975"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292" tIns="23147" rIns="46292" bIns="23147"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400">
              <a:spcAft>
                <a:spcPts val="600"/>
              </a:spcAft>
            </a:pPr>
            <a:r>
              <a:rPr lang="es-CO" altLang="es-CO" sz="1200" dirty="0"/>
              <a:t> </a:t>
            </a:r>
            <a:r>
              <a:rPr lang="es-CO" altLang="es-CO" sz="1200" dirty="0">
                <a:solidFill>
                  <a:srgbClr val="0070C0"/>
                </a:solidFill>
                <a:ea typeface="Lato Regular"/>
                <a:cs typeface="Lato Regular"/>
              </a:rPr>
              <a:t>ESTADO DE RESULTADO INTEGRAL</a:t>
            </a:r>
          </a:p>
          <a:p>
            <a:pPr algn="ctr" defTabSz="914400">
              <a:lnSpc>
                <a:spcPct val="90000"/>
              </a:lnSpc>
            </a:pPr>
            <a:r>
              <a:rPr lang="es-CO" altLang="es-CO" sz="800" dirty="0">
                <a:solidFill>
                  <a:srgbClr val="0070C0"/>
                </a:solidFill>
                <a:ea typeface="Lato Regular"/>
                <a:cs typeface="Lato Regular"/>
              </a:rPr>
              <a:t>DEL PERIODO CONTABLE DEL 1° AL 31 DE DICIEMBRE DEL 2020 - 2019</a:t>
            </a:r>
          </a:p>
          <a:p>
            <a:pPr algn="ctr" defTabSz="914400">
              <a:lnSpc>
                <a:spcPct val="90000"/>
              </a:lnSpc>
            </a:pPr>
            <a:r>
              <a:rPr lang="es-CO" altLang="es-CO" sz="800" dirty="0">
                <a:solidFill>
                  <a:srgbClr val="0070C0"/>
                </a:solidFill>
                <a:ea typeface="Lato Regular"/>
                <a:cs typeface="Lato Regular"/>
              </a:rPr>
              <a:t>(cifras expresadas en millones de pesos)</a:t>
            </a:r>
          </a:p>
          <a:p>
            <a:pPr defTabSz="914400">
              <a:lnSpc>
                <a:spcPct val="90000"/>
              </a:lnSpc>
            </a:pPr>
            <a:endParaRPr lang="es-CO" altLang="es-CO" sz="1200" dirty="0">
              <a:solidFill>
                <a:srgbClr val="0070C0"/>
              </a:solidFill>
              <a:ea typeface="Lato Regular"/>
              <a:cs typeface="Lato Regular"/>
            </a:endParaRPr>
          </a:p>
        </p:txBody>
      </p:sp>
      <p:pic>
        <p:nvPicPr>
          <p:cNvPr id="13319" name="Imagen 5">
            <a:extLst>
              <a:ext uri="{FF2B5EF4-FFF2-40B4-BE49-F238E27FC236}">
                <a16:creationId xmlns:a16="http://schemas.microsoft.com/office/drawing/2014/main" id="{76F44993-178B-4067-B898-429671ECFA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3213" y="1312863"/>
            <a:ext cx="4030662"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a 1">
            <a:extLst>
              <a:ext uri="{FF2B5EF4-FFF2-40B4-BE49-F238E27FC236}">
                <a16:creationId xmlns:a16="http://schemas.microsoft.com/office/drawing/2014/main" id="{3BA54174-19ED-40AF-8584-806707066584}"/>
              </a:ext>
            </a:extLst>
          </p:cNvPr>
          <p:cNvGraphicFramePr>
            <a:graphicFrameLocks noGrp="1"/>
          </p:cNvGraphicFramePr>
          <p:nvPr/>
        </p:nvGraphicFramePr>
        <p:xfrm>
          <a:off x="1981201" y="1751014"/>
          <a:ext cx="7432675" cy="4224337"/>
        </p:xfrm>
        <a:graphic>
          <a:graphicData uri="http://schemas.openxmlformats.org/drawingml/2006/table">
            <a:tbl>
              <a:tblPr/>
              <a:tblGrid>
                <a:gridCol w="3505183">
                  <a:extLst>
                    <a:ext uri="{9D8B030D-6E8A-4147-A177-3AD203B41FA5}">
                      <a16:colId xmlns:a16="http://schemas.microsoft.com/office/drawing/2014/main" val="20000"/>
                    </a:ext>
                  </a:extLst>
                </a:gridCol>
                <a:gridCol w="876295">
                  <a:extLst>
                    <a:ext uri="{9D8B030D-6E8A-4147-A177-3AD203B41FA5}">
                      <a16:colId xmlns:a16="http://schemas.microsoft.com/office/drawing/2014/main" val="20001"/>
                    </a:ext>
                  </a:extLst>
                </a:gridCol>
                <a:gridCol w="876295">
                  <a:extLst>
                    <a:ext uri="{9D8B030D-6E8A-4147-A177-3AD203B41FA5}">
                      <a16:colId xmlns:a16="http://schemas.microsoft.com/office/drawing/2014/main" val="20002"/>
                    </a:ext>
                  </a:extLst>
                </a:gridCol>
                <a:gridCol w="1087451">
                  <a:extLst>
                    <a:ext uri="{9D8B030D-6E8A-4147-A177-3AD203B41FA5}">
                      <a16:colId xmlns:a16="http://schemas.microsoft.com/office/drawing/2014/main" val="20003"/>
                    </a:ext>
                  </a:extLst>
                </a:gridCol>
                <a:gridCol w="1087451">
                  <a:extLst>
                    <a:ext uri="{9D8B030D-6E8A-4147-A177-3AD203B41FA5}">
                      <a16:colId xmlns:a16="http://schemas.microsoft.com/office/drawing/2014/main" val="20004"/>
                    </a:ext>
                  </a:extLst>
                </a:gridCol>
              </a:tblGrid>
              <a:tr h="227869">
                <a:tc>
                  <a:txBody>
                    <a:bodyPr/>
                    <a:lstStyle/>
                    <a:p>
                      <a:pPr algn="l" fontAlgn="ctr"/>
                      <a:r>
                        <a:rPr lang="es-CO" sz="1200" b="0" i="0" u="none" strike="noStrike">
                          <a:solidFill>
                            <a:srgbClr val="000000"/>
                          </a:solidFill>
                          <a:effectLst/>
                          <a:latin typeface="Arial Narrow" panose="020B0606020202030204" pitchFamily="34" charset="0"/>
                        </a:rPr>
                        <a:t>Ingresos por prestación servicios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48,490</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48,813</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a:t>
                      </a:r>
                    </a:p>
                  </a:txBody>
                  <a:tcPr marL="0" marR="0" marT="0" marB="0" anchor="ctr">
                    <a:lnL>
                      <a:noFill/>
                    </a:lnL>
                    <a:lnR>
                      <a:noFill/>
                    </a:lnR>
                    <a:lnT>
                      <a:noFill/>
                    </a:lnT>
                    <a:lnB>
                      <a:noFill/>
                    </a:lnB>
                  </a:tcPr>
                </a:tc>
                <a:extLst>
                  <a:ext uri="{0D108BD9-81ED-4DB2-BD59-A6C34878D82A}">
                    <a16:rowId xmlns:a16="http://schemas.microsoft.com/office/drawing/2014/main" val="10000"/>
                  </a:ext>
                </a:extLst>
              </a:tr>
              <a:tr h="227869">
                <a:tc>
                  <a:txBody>
                    <a:bodyPr/>
                    <a:lstStyle/>
                    <a:p>
                      <a:pPr algn="l" fontAlgn="ctr"/>
                      <a:r>
                        <a:rPr lang="es-CO" sz="1200" b="0" i="0" u="none" strike="noStrike">
                          <a:solidFill>
                            <a:srgbClr val="000000"/>
                          </a:solidFill>
                          <a:effectLst/>
                          <a:latin typeface="Arial Narrow" panose="020B0606020202030204" pitchFamily="34" charset="0"/>
                        </a:rPr>
                        <a:t>Financieros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314</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175</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79</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79</a:t>
                      </a:r>
                    </a:p>
                  </a:txBody>
                  <a:tcPr marL="0" marR="0" marT="0" marB="0" anchor="ctr">
                    <a:lnL>
                      <a:noFill/>
                    </a:lnL>
                    <a:lnR>
                      <a:noFill/>
                    </a:lnR>
                    <a:lnT>
                      <a:noFill/>
                    </a:lnT>
                    <a:lnB>
                      <a:noFill/>
                    </a:lnB>
                  </a:tcPr>
                </a:tc>
                <a:extLst>
                  <a:ext uri="{0D108BD9-81ED-4DB2-BD59-A6C34878D82A}">
                    <a16:rowId xmlns:a16="http://schemas.microsoft.com/office/drawing/2014/main" val="10001"/>
                  </a:ext>
                </a:extLst>
              </a:tr>
              <a:tr h="227869">
                <a:tc>
                  <a:txBody>
                    <a:bodyPr/>
                    <a:lstStyle/>
                    <a:p>
                      <a:pPr algn="l" fontAlgn="ctr"/>
                      <a:r>
                        <a:rPr lang="es-CO" sz="1200" b="0" i="0" u="none" strike="noStrike">
                          <a:solidFill>
                            <a:srgbClr val="000000"/>
                          </a:solidFill>
                          <a:effectLst/>
                          <a:latin typeface="Arial Narrow" panose="020B0606020202030204" pitchFamily="34" charset="0"/>
                        </a:rPr>
                        <a:t>Subvenciones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100</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-100</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-100</a:t>
                      </a:r>
                    </a:p>
                  </a:txBody>
                  <a:tcPr marL="0" marR="0" marT="0" marB="0" anchor="ctr">
                    <a:lnL>
                      <a:noFill/>
                    </a:lnL>
                    <a:lnR>
                      <a:noFill/>
                    </a:lnR>
                    <a:lnT>
                      <a:noFill/>
                    </a:lnT>
                    <a:lnB>
                      <a:noFill/>
                    </a:lnB>
                  </a:tcPr>
                </a:tc>
                <a:extLst>
                  <a:ext uri="{0D108BD9-81ED-4DB2-BD59-A6C34878D82A}">
                    <a16:rowId xmlns:a16="http://schemas.microsoft.com/office/drawing/2014/main" val="10002"/>
                  </a:ext>
                </a:extLst>
              </a:tr>
              <a:tr h="227869">
                <a:tc>
                  <a:txBody>
                    <a:bodyPr/>
                    <a:lstStyle/>
                    <a:p>
                      <a:pPr algn="l" fontAlgn="ctr"/>
                      <a:r>
                        <a:rPr lang="es-CO" sz="1200" b="0" i="0" u="none" strike="noStrike">
                          <a:solidFill>
                            <a:srgbClr val="000000"/>
                          </a:solidFill>
                          <a:effectLst/>
                          <a:latin typeface="Arial Narrow" panose="020B0606020202030204" pitchFamily="34" charset="0"/>
                        </a:rPr>
                        <a:t>Ingresos diversos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-100</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-100</a:t>
                      </a:r>
                    </a:p>
                  </a:txBody>
                  <a:tcPr marL="0" marR="0" marT="0" marB="0" anchor="ctr">
                    <a:lnL>
                      <a:noFill/>
                    </a:lnL>
                    <a:lnR>
                      <a:noFill/>
                    </a:lnR>
                    <a:lnT>
                      <a:noFill/>
                    </a:lnT>
                    <a:lnB>
                      <a:noFill/>
                    </a:lnB>
                  </a:tcPr>
                </a:tc>
                <a:extLst>
                  <a:ext uri="{0D108BD9-81ED-4DB2-BD59-A6C34878D82A}">
                    <a16:rowId xmlns:a16="http://schemas.microsoft.com/office/drawing/2014/main" val="10003"/>
                  </a:ext>
                </a:extLst>
              </a:tr>
              <a:tr h="227869">
                <a:tc>
                  <a:txBody>
                    <a:bodyPr/>
                    <a:lstStyle/>
                    <a:p>
                      <a:pPr algn="l" fontAlgn="ctr"/>
                      <a:r>
                        <a:rPr lang="es-CO" sz="1200" b="1" i="0" u="none" strike="noStrike">
                          <a:solidFill>
                            <a:srgbClr val="000000"/>
                          </a:solidFill>
                          <a:effectLst/>
                          <a:latin typeface="Arial Narrow" panose="020B0606020202030204" pitchFamily="34" charset="0"/>
                        </a:rPr>
                        <a:t>TOTAL INGRESOS</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48,804</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49,093</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-1</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a:t>
                      </a:r>
                    </a:p>
                  </a:txBody>
                  <a:tcPr marL="0" marR="0" marT="0" marB="0" anchor="ctr">
                    <a:lnL>
                      <a:noFill/>
                    </a:lnL>
                    <a:lnR>
                      <a:noFill/>
                    </a:lnR>
                    <a:lnT>
                      <a:noFill/>
                    </a:lnT>
                    <a:lnB>
                      <a:noFill/>
                    </a:lnB>
                  </a:tcPr>
                </a:tc>
                <a:extLst>
                  <a:ext uri="{0D108BD9-81ED-4DB2-BD59-A6C34878D82A}">
                    <a16:rowId xmlns:a16="http://schemas.microsoft.com/office/drawing/2014/main" val="10004"/>
                  </a:ext>
                </a:extLst>
              </a:tr>
              <a:tr h="227869">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0005"/>
                  </a:ext>
                </a:extLst>
              </a:tr>
              <a:tr h="227869">
                <a:tc>
                  <a:txBody>
                    <a:bodyPr/>
                    <a:lstStyle/>
                    <a:p>
                      <a:pPr algn="l" fontAlgn="ctr"/>
                      <a:r>
                        <a:rPr lang="es-CO" sz="1200" b="0" i="0" u="none" strike="noStrike" dirty="0">
                          <a:solidFill>
                            <a:srgbClr val="000000"/>
                          </a:solidFill>
                          <a:effectLst/>
                          <a:latin typeface="Arial Narrow" panose="020B0606020202030204" pitchFamily="34" charset="0"/>
                        </a:rPr>
                        <a:t>Gastos de administración de operación</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0006"/>
                  </a:ext>
                </a:extLst>
              </a:tr>
              <a:tr h="210340">
                <a:tc>
                  <a:txBody>
                    <a:bodyPr/>
                    <a:lstStyle/>
                    <a:p>
                      <a:pPr algn="l" fontAlgn="ctr"/>
                      <a:r>
                        <a:rPr lang="es-CO" sz="1200" b="0" i="0" u="none" strike="noStrike" dirty="0">
                          <a:solidFill>
                            <a:srgbClr val="000000"/>
                          </a:solidFill>
                          <a:effectLst/>
                          <a:latin typeface="Arial Narrow" panose="020B0606020202030204" pitchFamily="34" charset="0"/>
                        </a:rPr>
                        <a:t>Gastos de Personal</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28,524</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27,134</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a:t>
                      </a:r>
                    </a:p>
                  </a:txBody>
                  <a:tcPr marL="0" marR="0" marT="0" marB="0" anchor="ctr">
                    <a:lnL>
                      <a:noFill/>
                    </a:lnL>
                    <a:lnR>
                      <a:noFill/>
                    </a:lnR>
                    <a:lnT>
                      <a:noFill/>
                    </a:lnT>
                    <a:lnB>
                      <a:noFill/>
                    </a:lnB>
                  </a:tcPr>
                </a:tc>
                <a:extLst>
                  <a:ext uri="{0D108BD9-81ED-4DB2-BD59-A6C34878D82A}">
                    <a16:rowId xmlns:a16="http://schemas.microsoft.com/office/drawing/2014/main" val="10007"/>
                  </a:ext>
                </a:extLst>
              </a:tr>
              <a:tr h="210340">
                <a:tc>
                  <a:txBody>
                    <a:bodyPr/>
                    <a:lstStyle/>
                    <a:p>
                      <a:pPr algn="l" fontAlgn="ctr"/>
                      <a:r>
                        <a:rPr lang="es-CO" sz="1200" b="0" i="0" u="none" strike="noStrike">
                          <a:solidFill>
                            <a:srgbClr val="000000"/>
                          </a:solidFill>
                          <a:effectLst/>
                          <a:latin typeface="Arial Narrow" panose="020B0606020202030204" pitchFamily="34" charset="0"/>
                        </a:rPr>
                        <a:t>Gastos generales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12,994</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12,799</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a:t>
                      </a:r>
                    </a:p>
                  </a:txBody>
                  <a:tcPr marL="0" marR="0" marT="0" marB="0" anchor="ctr">
                    <a:lnL>
                      <a:noFill/>
                    </a:lnL>
                    <a:lnR>
                      <a:noFill/>
                    </a:lnR>
                    <a:lnT>
                      <a:noFill/>
                    </a:lnT>
                    <a:lnB>
                      <a:noFill/>
                    </a:lnB>
                  </a:tcPr>
                </a:tc>
                <a:extLst>
                  <a:ext uri="{0D108BD9-81ED-4DB2-BD59-A6C34878D82A}">
                    <a16:rowId xmlns:a16="http://schemas.microsoft.com/office/drawing/2014/main" val="10008"/>
                  </a:ext>
                </a:extLst>
              </a:tr>
              <a:tr h="210340">
                <a:tc>
                  <a:txBody>
                    <a:bodyPr/>
                    <a:lstStyle/>
                    <a:p>
                      <a:pPr algn="l" fontAlgn="ctr"/>
                      <a:r>
                        <a:rPr lang="es-CO" sz="1200" b="0" i="0" u="none" strike="noStrike" dirty="0">
                          <a:solidFill>
                            <a:srgbClr val="000000"/>
                          </a:solidFill>
                          <a:effectLst/>
                          <a:latin typeface="Arial Narrow" panose="020B0606020202030204" pitchFamily="34" charset="0"/>
                        </a:rPr>
                        <a:t>Impuestos contribuciones y tasas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361</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333</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8</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8</a:t>
                      </a:r>
                    </a:p>
                  </a:txBody>
                  <a:tcPr marL="0" marR="0" marT="0" marB="0" anchor="ctr">
                    <a:lnL>
                      <a:noFill/>
                    </a:lnL>
                    <a:lnR>
                      <a:noFill/>
                    </a:lnR>
                    <a:lnT>
                      <a:noFill/>
                    </a:lnT>
                    <a:lnB>
                      <a:noFill/>
                    </a:lnB>
                  </a:tcPr>
                </a:tc>
                <a:extLst>
                  <a:ext uri="{0D108BD9-81ED-4DB2-BD59-A6C34878D82A}">
                    <a16:rowId xmlns:a16="http://schemas.microsoft.com/office/drawing/2014/main" val="10009"/>
                  </a:ext>
                </a:extLst>
              </a:tr>
              <a:tr h="210340">
                <a:tc>
                  <a:txBody>
                    <a:bodyPr/>
                    <a:lstStyle/>
                    <a:p>
                      <a:pPr algn="l" fontAlgn="ctr"/>
                      <a:r>
                        <a:rPr lang="es-CO" sz="1200" b="0" i="0" u="none" strike="noStrike">
                          <a:solidFill>
                            <a:srgbClr val="000000"/>
                          </a:solidFill>
                          <a:effectLst/>
                          <a:latin typeface="Arial Narrow" panose="020B0606020202030204" pitchFamily="34" charset="0"/>
                        </a:rPr>
                        <a:t>Gastos de operación</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2,887</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3,422</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-16</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-16</a:t>
                      </a:r>
                    </a:p>
                  </a:txBody>
                  <a:tcPr marL="0" marR="0" marT="0" marB="0" anchor="ctr">
                    <a:lnL>
                      <a:noFill/>
                    </a:lnL>
                    <a:lnR>
                      <a:noFill/>
                    </a:lnR>
                    <a:lnT>
                      <a:noFill/>
                    </a:lnT>
                    <a:lnB>
                      <a:noFill/>
                    </a:lnB>
                  </a:tcPr>
                </a:tc>
                <a:extLst>
                  <a:ext uri="{0D108BD9-81ED-4DB2-BD59-A6C34878D82A}">
                    <a16:rowId xmlns:a16="http://schemas.microsoft.com/office/drawing/2014/main" val="10010"/>
                  </a:ext>
                </a:extLst>
              </a:tr>
              <a:tr h="210340">
                <a:tc>
                  <a:txBody>
                    <a:bodyPr/>
                    <a:lstStyle/>
                    <a:p>
                      <a:pPr algn="l" fontAlgn="ctr"/>
                      <a:r>
                        <a:rPr lang="es-CO" sz="1200" b="0" i="0" u="none" strike="noStrike">
                          <a:solidFill>
                            <a:srgbClr val="000000"/>
                          </a:solidFill>
                          <a:effectLst/>
                          <a:latin typeface="Arial Narrow" panose="020B0606020202030204" pitchFamily="34" charset="0"/>
                        </a:rPr>
                        <a:t>Deterioro / Depreciación / Amortización</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870</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576</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51</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51</a:t>
                      </a:r>
                    </a:p>
                  </a:txBody>
                  <a:tcPr marL="0" marR="0" marT="0" marB="0" anchor="ctr">
                    <a:lnL>
                      <a:noFill/>
                    </a:lnL>
                    <a:lnR>
                      <a:noFill/>
                    </a:lnR>
                    <a:lnT>
                      <a:noFill/>
                    </a:lnT>
                    <a:lnB>
                      <a:noFill/>
                    </a:lnB>
                  </a:tcPr>
                </a:tc>
                <a:extLst>
                  <a:ext uri="{0D108BD9-81ED-4DB2-BD59-A6C34878D82A}">
                    <a16:rowId xmlns:a16="http://schemas.microsoft.com/office/drawing/2014/main" val="10011"/>
                  </a:ext>
                </a:extLst>
              </a:tr>
              <a:tr h="210340">
                <a:tc>
                  <a:txBody>
                    <a:bodyPr/>
                    <a:lstStyle/>
                    <a:p>
                      <a:pPr algn="l" fontAlgn="ctr"/>
                      <a:r>
                        <a:rPr lang="es-CO" sz="1200" b="0" i="0" u="none" strike="noStrike">
                          <a:solidFill>
                            <a:srgbClr val="000000"/>
                          </a:solidFill>
                          <a:effectLst/>
                          <a:latin typeface="Arial Narrow" panose="020B0606020202030204" pitchFamily="34" charset="0"/>
                        </a:rPr>
                        <a:t>Otros Gastos ( financieros, IVA asumido, comparendos)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1,629</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1,668</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a:t>
                      </a:r>
                    </a:p>
                  </a:txBody>
                  <a:tcPr marL="0" marR="0" marT="0" marB="0" anchor="ctr">
                    <a:lnL>
                      <a:noFill/>
                    </a:lnL>
                    <a:lnR>
                      <a:noFill/>
                    </a:lnR>
                    <a:lnT>
                      <a:noFill/>
                    </a:lnT>
                    <a:lnB>
                      <a:noFill/>
                    </a:lnB>
                  </a:tcPr>
                </a:tc>
                <a:extLst>
                  <a:ext uri="{0D108BD9-81ED-4DB2-BD59-A6C34878D82A}">
                    <a16:rowId xmlns:a16="http://schemas.microsoft.com/office/drawing/2014/main" val="10012"/>
                  </a:ext>
                </a:extLst>
              </a:tr>
              <a:tr h="227869">
                <a:tc>
                  <a:txBody>
                    <a:bodyPr/>
                    <a:lstStyle/>
                    <a:p>
                      <a:pPr algn="l" fontAlgn="ctr"/>
                      <a:r>
                        <a:rPr lang="es-CO" sz="1200" b="1" i="0" u="none" strike="noStrike">
                          <a:solidFill>
                            <a:srgbClr val="000000"/>
                          </a:solidFill>
                          <a:effectLst/>
                          <a:latin typeface="Arial Narrow" panose="020B0606020202030204" pitchFamily="34" charset="0"/>
                        </a:rPr>
                        <a:t>TOTAL GASTOS</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47,265</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45,932</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3</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a:t>
                      </a:r>
                    </a:p>
                  </a:txBody>
                  <a:tcPr marL="0" marR="0" marT="0" marB="0" anchor="ctr">
                    <a:lnL>
                      <a:noFill/>
                    </a:lnL>
                    <a:lnR>
                      <a:noFill/>
                    </a:lnR>
                    <a:lnT>
                      <a:noFill/>
                    </a:lnT>
                    <a:lnB>
                      <a:noFill/>
                    </a:lnB>
                  </a:tcPr>
                </a:tc>
                <a:extLst>
                  <a:ext uri="{0D108BD9-81ED-4DB2-BD59-A6C34878D82A}">
                    <a16:rowId xmlns:a16="http://schemas.microsoft.com/office/drawing/2014/main" val="10013"/>
                  </a:ext>
                </a:extLst>
              </a:tr>
              <a:tr h="227869">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0014"/>
                  </a:ext>
                </a:extLst>
              </a:tr>
              <a:tr h="227869">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0015"/>
                  </a:ext>
                </a:extLst>
              </a:tr>
              <a:tr h="227869">
                <a:tc>
                  <a:txBody>
                    <a:bodyPr/>
                    <a:lstStyle/>
                    <a:p>
                      <a:pPr algn="l" fontAlgn="ctr"/>
                      <a:r>
                        <a:rPr lang="es-CO" sz="1200" b="1" i="0" u="none" strike="noStrike">
                          <a:solidFill>
                            <a:srgbClr val="000000"/>
                          </a:solidFill>
                          <a:effectLst/>
                          <a:latin typeface="Arial Narrow" panose="020B0606020202030204" pitchFamily="34" charset="0"/>
                        </a:rPr>
                        <a:t>RESULTADO DEL PERIODO ANTES DE IMPUESTOS</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1,539</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3,161</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-51</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-51</a:t>
                      </a:r>
                    </a:p>
                  </a:txBody>
                  <a:tcPr marL="0" marR="0" marT="0" marB="0" anchor="ctr">
                    <a:lnL>
                      <a:noFill/>
                    </a:lnL>
                    <a:lnR>
                      <a:noFill/>
                    </a:lnR>
                    <a:lnT>
                      <a:noFill/>
                    </a:lnT>
                    <a:lnB>
                      <a:noFill/>
                    </a:lnB>
                  </a:tcPr>
                </a:tc>
                <a:extLst>
                  <a:ext uri="{0D108BD9-81ED-4DB2-BD59-A6C34878D82A}">
                    <a16:rowId xmlns:a16="http://schemas.microsoft.com/office/drawing/2014/main" val="10016"/>
                  </a:ext>
                </a:extLst>
              </a:tr>
              <a:tr h="227869">
                <a:tc>
                  <a:txBody>
                    <a:bodyPr/>
                    <a:lstStyle/>
                    <a:p>
                      <a:pPr algn="l" fontAlgn="ctr"/>
                      <a:r>
                        <a:rPr lang="es-CO" sz="1200" b="0" i="0" u="none" strike="noStrike">
                          <a:solidFill>
                            <a:srgbClr val="000000"/>
                          </a:solidFill>
                          <a:effectLst/>
                          <a:latin typeface="Arial Narrow" panose="020B0606020202030204" pitchFamily="34" charset="0"/>
                        </a:rPr>
                        <a:t>Impuestos de renta y complementarios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34</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93</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-64</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-64</a:t>
                      </a:r>
                    </a:p>
                  </a:txBody>
                  <a:tcPr marL="0" marR="0" marT="0" marB="0" anchor="ctr">
                    <a:lnL>
                      <a:noFill/>
                    </a:lnL>
                    <a:lnR>
                      <a:noFill/>
                    </a:lnR>
                    <a:lnT>
                      <a:noFill/>
                    </a:lnT>
                    <a:lnB>
                      <a:noFill/>
                    </a:lnB>
                  </a:tcPr>
                </a:tc>
                <a:extLst>
                  <a:ext uri="{0D108BD9-81ED-4DB2-BD59-A6C34878D82A}">
                    <a16:rowId xmlns:a16="http://schemas.microsoft.com/office/drawing/2014/main" val="10017"/>
                  </a:ext>
                </a:extLst>
              </a:tr>
              <a:tr h="227869">
                <a:tc>
                  <a:txBody>
                    <a:bodyPr/>
                    <a:lstStyle/>
                    <a:p>
                      <a:pPr algn="l" fontAlgn="ctr"/>
                      <a:r>
                        <a:rPr lang="es-CO" sz="1200" b="1" i="0" u="none" strike="noStrike">
                          <a:solidFill>
                            <a:srgbClr val="000000"/>
                          </a:solidFill>
                          <a:effectLst/>
                          <a:latin typeface="Arial Narrow" panose="020B0606020202030204" pitchFamily="34" charset="0"/>
                        </a:rPr>
                        <a:t>RESULTADO DEL PERIODO</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1,505</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3,068</a:t>
                      </a:r>
                    </a:p>
                  </a:txBody>
                  <a:tcPr marL="0" marR="0" marT="0" marB="0" anchor="ctr">
                    <a:lnL>
                      <a:noFill/>
                    </a:lnL>
                    <a:lnR>
                      <a:noFill/>
                    </a:lnR>
                    <a:lnT>
                      <a:noFill/>
                    </a:lnT>
                    <a:lnB>
                      <a:noFill/>
                    </a:lnB>
                    <a:solidFill>
                      <a:srgbClr val="EDEDED"/>
                    </a:solidFill>
                  </a:tcPr>
                </a:tc>
                <a:tc>
                  <a:txBody>
                    <a:bodyPr/>
                    <a:lstStyle/>
                    <a:p>
                      <a:pPr algn="r" fontAlgn="ctr"/>
                      <a:r>
                        <a:rPr lang="es-CO" sz="1200" b="0" i="0" u="none" strike="noStrike">
                          <a:solidFill>
                            <a:srgbClr val="000000"/>
                          </a:solidFill>
                          <a:effectLst/>
                          <a:latin typeface="Arial Narrow" panose="020B0606020202030204" pitchFamily="34" charset="0"/>
                        </a:rPr>
                        <a:t>-51</a:t>
                      </a: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-51</a:t>
                      </a:r>
                    </a:p>
                  </a:txBody>
                  <a:tcPr marL="0" marR="0" marT="0" marB="0" anchor="ctr">
                    <a:lnL>
                      <a:noFill/>
                    </a:lnL>
                    <a:lnR>
                      <a:noFill/>
                    </a:lnR>
                    <a:lnT>
                      <a:noFill/>
                    </a:lnT>
                    <a:lnB>
                      <a:noFill/>
                    </a:lnB>
                  </a:tcPr>
                </a:tc>
                <a:extLst>
                  <a:ext uri="{0D108BD9-81ED-4DB2-BD59-A6C34878D82A}">
                    <a16:rowId xmlns:a16="http://schemas.microsoft.com/office/drawing/2014/main" val="10018"/>
                  </a:ext>
                </a:extLst>
              </a:tr>
            </a:tbl>
          </a:graphicData>
        </a:graphic>
      </p:graphicFrame>
      <p:sp>
        <p:nvSpPr>
          <p:cNvPr id="25" name="Botón de acción: ir hacia delante o siguiente 24">
            <a:hlinkClick r:id="rId3" action="ppaction://hlinksldjump" highlightClick="1"/>
            <a:extLst>
              <a:ext uri="{FF2B5EF4-FFF2-40B4-BE49-F238E27FC236}">
                <a16:creationId xmlns:a16="http://schemas.microsoft.com/office/drawing/2014/main" id="{4E1DFD73-2765-4A49-A741-AD518224AC40}"/>
              </a:ext>
            </a:extLst>
          </p:cNvPr>
          <p:cNvSpPr/>
          <p:nvPr/>
        </p:nvSpPr>
        <p:spPr>
          <a:xfrm>
            <a:off x="4156075" y="3197225"/>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6" name="Botón de acción: ir hacia delante o siguiente 25">
            <a:hlinkClick r:id="rId4" action="ppaction://hlinksldjump" highlightClick="1"/>
            <a:extLst>
              <a:ext uri="{FF2B5EF4-FFF2-40B4-BE49-F238E27FC236}">
                <a16:creationId xmlns:a16="http://schemas.microsoft.com/office/drawing/2014/main" id="{58CA4058-B314-4E3F-9DAB-5392FD913A7C}"/>
              </a:ext>
            </a:extLst>
          </p:cNvPr>
          <p:cNvSpPr/>
          <p:nvPr/>
        </p:nvSpPr>
        <p:spPr>
          <a:xfrm>
            <a:off x="3167063" y="3409950"/>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7" name="Botón de acción: ir hacia delante o siguiente 26">
            <a:hlinkClick r:id="rId5" action="ppaction://hlinksldjump" highlightClick="1"/>
            <a:extLst>
              <a:ext uri="{FF2B5EF4-FFF2-40B4-BE49-F238E27FC236}">
                <a16:creationId xmlns:a16="http://schemas.microsoft.com/office/drawing/2014/main" id="{63960DF2-55A3-46C5-87DA-55323A2E18BA}"/>
              </a:ext>
            </a:extLst>
          </p:cNvPr>
          <p:cNvSpPr/>
          <p:nvPr/>
        </p:nvSpPr>
        <p:spPr>
          <a:xfrm>
            <a:off x="3059113" y="3627438"/>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5" name="Botón de acción: ir hacia delante o siguiente 14">
            <a:hlinkClick r:id="rId5" action="ppaction://hlinksldjump" highlightClick="1"/>
            <a:extLst>
              <a:ext uri="{FF2B5EF4-FFF2-40B4-BE49-F238E27FC236}">
                <a16:creationId xmlns:a16="http://schemas.microsoft.com/office/drawing/2014/main" id="{8258C48C-59CA-427D-8612-E889A925495D}"/>
              </a:ext>
            </a:extLst>
          </p:cNvPr>
          <p:cNvSpPr/>
          <p:nvPr/>
        </p:nvSpPr>
        <p:spPr>
          <a:xfrm>
            <a:off x="3168650" y="4027488"/>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7" name="Botón de acción: ir hacia delante o siguiente 16">
            <a:hlinkClick r:id="rId6" action="ppaction://hlinksldjump" highlightClick="1"/>
            <a:extLst>
              <a:ext uri="{FF2B5EF4-FFF2-40B4-BE49-F238E27FC236}">
                <a16:creationId xmlns:a16="http://schemas.microsoft.com/office/drawing/2014/main" id="{FCD9730A-E1E6-444F-953B-5F690A7E1DBF}"/>
              </a:ext>
            </a:extLst>
          </p:cNvPr>
          <p:cNvSpPr/>
          <p:nvPr/>
        </p:nvSpPr>
        <p:spPr>
          <a:xfrm>
            <a:off x="4178300" y="4238625"/>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8" name="Botón de acción: ir hacia delante o siguiente 17">
            <a:hlinkClick r:id="rId6" action="ppaction://hlinksldjump" highlightClick="1"/>
            <a:extLst>
              <a:ext uri="{FF2B5EF4-FFF2-40B4-BE49-F238E27FC236}">
                <a16:creationId xmlns:a16="http://schemas.microsoft.com/office/drawing/2014/main" id="{C016EB98-7AFF-4289-8175-C19F1AD69B5D}"/>
              </a:ext>
            </a:extLst>
          </p:cNvPr>
          <p:cNvSpPr/>
          <p:nvPr/>
        </p:nvSpPr>
        <p:spPr>
          <a:xfrm>
            <a:off x="5116513" y="4467225"/>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grpSp>
        <p:nvGrpSpPr>
          <p:cNvPr id="19" name="Grupo 18">
            <a:extLst>
              <a:ext uri="{FF2B5EF4-FFF2-40B4-BE49-F238E27FC236}">
                <a16:creationId xmlns:a16="http://schemas.microsoft.com/office/drawing/2014/main" id="{B347886D-1F92-46D2-B7A9-FC2708A6473F}"/>
              </a:ext>
            </a:extLst>
          </p:cNvPr>
          <p:cNvGrpSpPr/>
          <p:nvPr/>
        </p:nvGrpSpPr>
        <p:grpSpPr>
          <a:xfrm>
            <a:off x="0" y="83480"/>
            <a:ext cx="12179299" cy="6774520"/>
            <a:chOff x="0" y="83480"/>
            <a:chExt cx="12179299" cy="6774520"/>
          </a:xfrm>
        </p:grpSpPr>
        <p:sp>
          <p:nvSpPr>
            <p:cNvPr id="20" name="Rectángulo 19">
              <a:extLst>
                <a:ext uri="{FF2B5EF4-FFF2-40B4-BE49-F238E27FC236}">
                  <a16:creationId xmlns:a16="http://schemas.microsoft.com/office/drawing/2014/main" id="{7064C94A-182F-4582-AA26-B2EA5C11662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 name="CuadroTexto 20">
              <a:extLst>
                <a:ext uri="{FF2B5EF4-FFF2-40B4-BE49-F238E27FC236}">
                  <a16:creationId xmlns:a16="http://schemas.microsoft.com/office/drawing/2014/main" id="{02AFB71F-BF22-4FE9-9E0D-17418620A072}"/>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2" name="Imagen 7">
              <a:extLst>
                <a:ext uri="{FF2B5EF4-FFF2-40B4-BE49-F238E27FC236}">
                  <a16:creationId xmlns:a16="http://schemas.microsoft.com/office/drawing/2014/main" id="{9C63BD1D-B563-480C-A127-CA51D461BA3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0574" y="83480"/>
              <a:ext cx="1824721" cy="1024752"/>
            </a:xfrm>
            <a:prstGeom prst="rect">
              <a:avLst/>
            </a:prstGeom>
          </p:spPr>
        </p:pic>
        <p:pic>
          <p:nvPicPr>
            <p:cNvPr id="23" name="Imagen 5">
              <a:extLst>
                <a:ext uri="{FF2B5EF4-FFF2-40B4-BE49-F238E27FC236}">
                  <a16:creationId xmlns:a16="http://schemas.microsoft.com/office/drawing/2014/main" id="{8A4C2232-4DB6-4DE5-88DB-313377229A4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913A3169-86DB-48DB-BC02-F0731FEFB1D9}"/>
              </a:ext>
            </a:extLst>
          </p:cNvPr>
          <p:cNvSpPr txBox="1"/>
          <p:nvPr/>
        </p:nvSpPr>
        <p:spPr>
          <a:xfrm>
            <a:off x="2720522" y="2448741"/>
            <a:ext cx="7157357" cy="1938992"/>
          </a:xfrm>
          <a:prstGeom prst="rect">
            <a:avLst/>
          </a:prstGeom>
          <a:noFill/>
        </p:spPr>
        <p:txBody>
          <a:bodyPr wrap="square">
            <a:spAutoFit/>
          </a:bodyPr>
          <a:lstStyle/>
          <a:p>
            <a:pPr algn="ctr">
              <a:defRPr/>
            </a:pPr>
            <a:r>
              <a:rPr lang="es-CO" sz="4000" dirty="0">
                <a:solidFill>
                  <a:srgbClr val="000A8B"/>
                </a:solidFill>
              </a:rPr>
              <a:t>2. EJECUCIÓN PRESUPUESTAL </a:t>
            </a:r>
          </a:p>
          <a:p>
            <a:pPr algn="ctr">
              <a:defRPr/>
            </a:pPr>
            <a:r>
              <a:rPr lang="es-CO" sz="4000" dirty="0">
                <a:solidFill>
                  <a:srgbClr val="000A8B"/>
                </a:solidFill>
              </a:rPr>
              <a:t>PRELIMINAR AL 31 DE DICIEMBRE DE 2020</a:t>
            </a:r>
            <a:endParaRPr lang="es-ES" sz="4000" dirty="0">
              <a:solidFill>
                <a:schemeClr val="accent5">
                  <a:lumMod val="50000"/>
                </a:schemeClr>
              </a:solidFill>
              <a:latin typeface="Arial Narrow" panose="020B0606020202030204" pitchFamily="34" charset="0"/>
            </a:endParaRPr>
          </a:p>
        </p:txBody>
      </p:sp>
      <p:grpSp>
        <p:nvGrpSpPr>
          <p:cNvPr id="7" name="Grupo 6">
            <a:extLst>
              <a:ext uri="{FF2B5EF4-FFF2-40B4-BE49-F238E27FC236}">
                <a16:creationId xmlns:a16="http://schemas.microsoft.com/office/drawing/2014/main" id="{C9AB1A88-E3F5-439D-B004-4FC8C2F5A704}"/>
              </a:ext>
            </a:extLst>
          </p:cNvPr>
          <p:cNvGrpSpPr/>
          <p:nvPr/>
        </p:nvGrpSpPr>
        <p:grpSpPr>
          <a:xfrm>
            <a:off x="0" y="83480"/>
            <a:ext cx="12179299" cy="6774520"/>
            <a:chOff x="0" y="83480"/>
            <a:chExt cx="12179299" cy="6774520"/>
          </a:xfrm>
        </p:grpSpPr>
        <p:sp>
          <p:nvSpPr>
            <p:cNvPr id="8" name="Rectángulo 7">
              <a:extLst>
                <a:ext uri="{FF2B5EF4-FFF2-40B4-BE49-F238E27FC236}">
                  <a16:creationId xmlns:a16="http://schemas.microsoft.com/office/drawing/2014/main" id="{2901D0A3-617C-4187-AB43-1CE10D2373E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58E48795-2CD2-4899-94BB-36D6E09BBEC5}"/>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1" name="Imagen 7">
              <a:extLst>
                <a:ext uri="{FF2B5EF4-FFF2-40B4-BE49-F238E27FC236}">
                  <a16:creationId xmlns:a16="http://schemas.microsoft.com/office/drawing/2014/main" id="{59A46D44-0372-4A3A-A72C-8F43F6E5B7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574" y="83480"/>
              <a:ext cx="1824721" cy="1024752"/>
            </a:xfrm>
            <a:prstGeom prst="rect">
              <a:avLst/>
            </a:prstGeom>
          </p:spPr>
        </p:pic>
        <p:pic>
          <p:nvPicPr>
            <p:cNvPr id="14" name="Imagen 5">
              <a:extLst>
                <a:ext uri="{FF2B5EF4-FFF2-40B4-BE49-F238E27FC236}">
                  <a16:creationId xmlns:a16="http://schemas.microsoft.com/office/drawing/2014/main" id="{F78D3ABB-A5C9-4920-AC7C-69BCDEBA1E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extLst>
      <p:ext uri="{BB962C8B-B14F-4D97-AF65-F5344CB8AC3E}">
        <p14:creationId xmlns:p14="http://schemas.microsoft.com/office/powerpoint/2010/main" val="17294262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717336" y="2701878"/>
            <a:ext cx="6857999" cy="1477328"/>
          </a:xfrm>
          <a:prstGeom prst="rect">
            <a:avLst/>
          </a:prstGeom>
          <a:noFill/>
        </p:spPr>
        <p:txBody>
          <a:bodyPr wrap="square" rtlCol="0">
            <a:spAutoFit/>
          </a:bodyPr>
          <a:lstStyle/>
          <a:p>
            <a:pPr algn="ctr"/>
            <a:r>
              <a:rPr lang="es-CO" sz="3000" b="1" dirty="0">
                <a:solidFill>
                  <a:srgbClr val="000A8B"/>
                </a:solidFill>
              </a:rPr>
              <a:t>Ejecución Presupuestal Preliminar  Ingresos Frisco</a:t>
            </a:r>
          </a:p>
          <a:p>
            <a:pPr algn="ctr"/>
            <a:r>
              <a:rPr lang="es-CO" sz="3000" b="1" dirty="0">
                <a:solidFill>
                  <a:srgbClr val="000A8B"/>
                </a:solidFill>
              </a:rPr>
              <a:t> Corte Diciembre 2020</a:t>
            </a:r>
            <a:endParaRPr lang="es-ES" sz="3000" b="1" dirty="0">
              <a:solidFill>
                <a:srgbClr val="000A8B"/>
              </a:solidFill>
            </a:endParaRPr>
          </a:p>
        </p:txBody>
      </p:sp>
      <p:grpSp>
        <p:nvGrpSpPr>
          <p:cNvPr id="6" name="Grupo 5">
            <a:extLst>
              <a:ext uri="{FF2B5EF4-FFF2-40B4-BE49-F238E27FC236}">
                <a16:creationId xmlns:a16="http://schemas.microsoft.com/office/drawing/2014/main" id="{BC905816-2CBB-4B16-82C6-F427E06D2EA9}"/>
              </a:ext>
            </a:extLst>
          </p:cNvPr>
          <p:cNvGrpSpPr/>
          <p:nvPr/>
        </p:nvGrpSpPr>
        <p:grpSpPr>
          <a:xfrm>
            <a:off x="0" y="83480"/>
            <a:ext cx="12179299" cy="6774520"/>
            <a:chOff x="0" y="83480"/>
            <a:chExt cx="12179299" cy="6774520"/>
          </a:xfrm>
        </p:grpSpPr>
        <p:sp>
          <p:nvSpPr>
            <p:cNvPr id="8" name="Rectángulo 7">
              <a:extLst>
                <a:ext uri="{FF2B5EF4-FFF2-40B4-BE49-F238E27FC236}">
                  <a16:creationId xmlns:a16="http://schemas.microsoft.com/office/drawing/2014/main" id="{1F31A8CC-924F-4B43-8F6F-3CAFB6BB33C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923B517E-9287-4F29-B90C-FEC058FA05C3}"/>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61D6177D-6663-4399-966E-116D38CD85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574" y="83480"/>
              <a:ext cx="1824721" cy="1024752"/>
            </a:xfrm>
            <a:prstGeom prst="rect">
              <a:avLst/>
            </a:prstGeom>
          </p:spPr>
        </p:pic>
        <p:pic>
          <p:nvPicPr>
            <p:cNvPr id="12" name="Imagen 5">
              <a:extLst>
                <a:ext uri="{FF2B5EF4-FFF2-40B4-BE49-F238E27FC236}">
                  <a16:creationId xmlns:a16="http://schemas.microsoft.com/office/drawing/2014/main" id="{C481E741-5C8F-42B0-BB46-4F0C025281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extLst>
      <p:ext uri="{BB962C8B-B14F-4D97-AF65-F5344CB8AC3E}">
        <p14:creationId xmlns:p14="http://schemas.microsoft.com/office/powerpoint/2010/main" val="21672744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E06FCEF-A7BE-47E2-88C8-E20A488474A7}"/>
              </a:ext>
            </a:extLst>
          </p:cNvPr>
          <p:cNvSpPr txBox="1"/>
          <p:nvPr/>
        </p:nvSpPr>
        <p:spPr>
          <a:xfrm>
            <a:off x="1712541" y="942199"/>
            <a:ext cx="8266347" cy="669414"/>
          </a:xfrm>
          <a:prstGeom prst="rect">
            <a:avLst/>
          </a:prstGeom>
          <a:noFill/>
        </p:spPr>
        <p:txBody>
          <a:bodyPr wrap="square" rtlCol="0">
            <a:spAutoFit/>
          </a:bodyPr>
          <a:lstStyle/>
          <a:p>
            <a:r>
              <a:rPr lang="es-ES" sz="1875" dirty="0">
                <a:solidFill>
                  <a:srgbClr val="A9A8A9"/>
                </a:solidFill>
                <a:latin typeface="Lato Bold"/>
                <a:cs typeface="Lato Bold"/>
              </a:rPr>
              <a:t>Ejecución de Ingresos Preliminar FRISCO Corte Diciembre de 2020</a:t>
            </a:r>
          </a:p>
          <a:p>
            <a:endParaRPr lang="es-ES" sz="1875" dirty="0">
              <a:solidFill>
                <a:srgbClr val="A9A8A9"/>
              </a:solidFill>
              <a:latin typeface="Lato Bold"/>
              <a:cs typeface="Lato Bold"/>
            </a:endParaRPr>
          </a:p>
        </p:txBody>
      </p:sp>
      <p:graphicFrame>
        <p:nvGraphicFramePr>
          <p:cNvPr id="10" name="Objeto 9">
            <a:extLst>
              <a:ext uri="{FF2B5EF4-FFF2-40B4-BE49-F238E27FC236}">
                <a16:creationId xmlns:a16="http://schemas.microsoft.com/office/drawing/2014/main" id="{5D3C29F1-51A8-4F1D-9C9A-3E18315E983F}"/>
              </a:ext>
            </a:extLst>
          </p:cNvPr>
          <p:cNvGraphicFramePr>
            <a:graphicFrameLocks noChangeAspect="1"/>
          </p:cNvGraphicFramePr>
          <p:nvPr/>
        </p:nvGraphicFramePr>
        <p:xfrm>
          <a:off x="1695253" y="1626675"/>
          <a:ext cx="8824399" cy="4438355"/>
        </p:xfrm>
        <a:graphic>
          <a:graphicData uri="http://schemas.openxmlformats.org/presentationml/2006/ole">
            <mc:AlternateContent xmlns:mc="http://schemas.openxmlformats.org/markup-compatibility/2006">
              <mc:Choice xmlns:v="urn:schemas-microsoft-com:vml" Requires="v">
                <p:oleObj name="Worksheet" r:id="rId2" imgW="11630031" imgH="4095666" progId="Excel.Sheet.12">
                  <p:embed/>
                </p:oleObj>
              </mc:Choice>
              <mc:Fallback>
                <p:oleObj name="Worksheet" r:id="rId2" imgW="11630031" imgH="4095666" progId="Excel.Sheet.12">
                  <p:embed/>
                  <p:pic>
                    <p:nvPicPr>
                      <p:cNvPr id="10" name="Objeto 9">
                        <a:extLst>
                          <a:ext uri="{FF2B5EF4-FFF2-40B4-BE49-F238E27FC236}">
                            <a16:creationId xmlns:a16="http://schemas.microsoft.com/office/drawing/2014/main" id="{5D3C29F1-51A8-4F1D-9C9A-3E18315E983F}"/>
                          </a:ext>
                        </a:extLst>
                      </p:cNvPr>
                      <p:cNvPicPr/>
                      <p:nvPr/>
                    </p:nvPicPr>
                    <p:blipFill>
                      <a:blip r:embed="rId3"/>
                      <a:stretch>
                        <a:fillRect/>
                      </a:stretch>
                    </p:blipFill>
                    <p:spPr>
                      <a:xfrm>
                        <a:off x="1695253" y="1626675"/>
                        <a:ext cx="8824399" cy="4438355"/>
                      </a:xfrm>
                      <a:prstGeom prst="rect">
                        <a:avLst/>
                      </a:prstGeom>
                    </p:spPr>
                  </p:pic>
                </p:oleObj>
              </mc:Fallback>
            </mc:AlternateContent>
          </a:graphicData>
        </a:graphic>
      </p:graphicFrame>
      <p:grpSp>
        <p:nvGrpSpPr>
          <p:cNvPr id="12" name="Grupo 11">
            <a:extLst>
              <a:ext uri="{FF2B5EF4-FFF2-40B4-BE49-F238E27FC236}">
                <a16:creationId xmlns:a16="http://schemas.microsoft.com/office/drawing/2014/main" id="{8A1060A3-66CB-4D08-8CFD-5B72A1C63619}"/>
              </a:ext>
            </a:extLst>
          </p:cNvPr>
          <p:cNvGrpSpPr/>
          <p:nvPr/>
        </p:nvGrpSpPr>
        <p:grpSpPr>
          <a:xfrm>
            <a:off x="0" y="83480"/>
            <a:ext cx="12179299" cy="6774520"/>
            <a:chOff x="0" y="83480"/>
            <a:chExt cx="12179299" cy="6774520"/>
          </a:xfrm>
        </p:grpSpPr>
        <p:sp>
          <p:nvSpPr>
            <p:cNvPr id="13" name="Rectángulo 12">
              <a:extLst>
                <a:ext uri="{FF2B5EF4-FFF2-40B4-BE49-F238E27FC236}">
                  <a16:creationId xmlns:a16="http://schemas.microsoft.com/office/drawing/2014/main" id="{F205E54C-EB97-42C8-AF97-A115943B510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8F855D95-F14A-4E54-A3A1-7988FE3A6591}"/>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5" name="Imagen 7">
              <a:extLst>
                <a:ext uri="{FF2B5EF4-FFF2-40B4-BE49-F238E27FC236}">
                  <a16:creationId xmlns:a16="http://schemas.microsoft.com/office/drawing/2014/main" id="{A128FDCB-00FF-4C5C-A943-19CE66F24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574" y="83480"/>
              <a:ext cx="1824721" cy="1024752"/>
            </a:xfrm>
            <a:prstGeom prst="rect">
              <a:avLst/>
            </a:prstGeom>
          </p:spPr>
        </p:pic>
        <p:pic>
          <p:nvPicPr>
            <p:cNvPr id="16" name="Imagen 5">
              <a:extLst>
                <a:ext uri="{FF2B5EF4-FFF2-40B4-BE49-F238E27FC236}">
                  <a16:creationId xmlns:a16="http://schemas.microsoft.com/office/drawing/2014/main" id="{BB1D807F-678B-4217-8464-5389CBFB67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extLst>
      <p:ext uri="{BB962C8B-B14F-4D97-AF65-F5344CB8AC3E}">
        <p14:creationId xmlns:p14="http://schemas.microsoft.com/office/powerpoint/2010/main" val="30120571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717336" y="2701878"/>
            <a:ext cx="6857999" cy="1477328"/>
          </a:xfrm>
          <a:prstGeom prst="rect">
            <a:avLst/>
          </a:prstGeom>
          <a:noFill/>
        </p:spPr>
        <p:txBody>
          <a:bodyPr wrap="square" rtlCol="0">
            <a:spAutoFit/>
          </a:bodyPr>
          <a:lstStyle/>
          <a:p>
            <a:pPr algn="ctr"/>
            <a:r>
              <a:rPr lang="es-CO" sz="3000" b="1" dirty="0">
                <a:solidFill>
                  <a:srgbClr val="000A8B"/>
                </a:solidFill>
              </a:rPr>
              <a:t>Ejecución Presupuestal Preliminar  </a:t>
            </a:r>
          </a:p>
          <a:p>
            <a:pPr algn="ctr"/>
            <a:r>
              <a:rPr lang="es-CO" sz="3000" b="1" dirty="0">
                <a:solidFill>
                  <a:srgbClr val="000A8B"/>
                </a:solidFill>
              </a:rPr>
              <a:t>Gastos Frisco</a:t>
            </a:r>
          </a:p>
          <a:p>
            <a:pPr algn="ctr"/>
            <a:r>
              <a:rPr lang="es-CO" sz="3000" b="1" dirty="0">
                <a:solidFill>
                  <a:srgbClr val="000A8B"/>
                </a:solidFill>
              </a:rPr>
              <a:t> Corte Diciembre 2020</a:t>
            </a:r>
            <a:endParaRPr lang="es-ES" sz="3000" b="1" dirty="0">
              <a:solidFill>
                <a:srgbClr val="000A8B"/>
              </a:solidFill>
            </a:endParaRPr>
          </a:p>
        </p:txBody>
      </p:sp>
      <p:grpSp>
        <p:nvGrpSpPr>
          <p:cNvPr id="6" name="Grupo 5">
            <a:extLst>
              <a:ext uri="{FF2B5EF4-FFF2-40B4-BE49-F238E27FC236}">
                <a16:creationId xmlns:a16="http://schemas.microsoft.com/office/drawing/2014/main" id="{474813A4-FFE0-4B81-9FD8-0003C343BAEC}"/>
              </a:ext>
            </a:extLst>
          </p:cNvPr>
          <p:cNvGrpSpPr/>
          <p:nvPr/>
        </p:nvGrpSpPr>
        <p:grpSpPr>
          <a:xfrm>
            <a:off x="0" y="96732"/>
            <a:ext cx="12179299" cy="6774520"/>
            <a:chOff x="0" y="83480"/>
            <a:chExt cx="12179299" cy="6774520"/>
          </a:xfrm>
        </p:grpSpPr>
        <p:sp>
          <p:nvSpPr>
            <p:cNvPr id="8" name="Rectángulo 7">
              <a:extLst>
                <a:ext uri="{FF2B5EF4-FFF2-40B4-BE49-F238E27FC236}">
                  <a16:creationId xmlns:a16="http://schemas.microsoft.com/office/drawing/2014/main" id="{DCD0A67F-7B6E-4382-91A7-68FE6B859F2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2892B157-39AB-4057-B109-009625250E79}"/>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D3C855D4-1831-494D-B4DF-A80DA541C1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574" y="83480"/>
              <a:ext cx="1824721" cy="1024752"/>
            </a:xfrm>
            <a:prstGeom prst="rect">
              <a:avLst/>
            </a:prstGeom>
          </p:spPr>
        </p:pic>
        <p:pic>
          <p:nvPicPr>
            <p:cNvPr id="12" name="Imagen 5">
              <a:extLst>
                <a:ext uri="{FF2B5EF4-FFF2-40B4-BE49-F238E27FC236}">
                  <a16:creationId xmlns:a16="http://schemas.microsoft.com/office/drawing/2014/main" id="{6E3081F5-0DD7-4877-9CE1-850B8EC88C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extLst>
      <p:ext uri="{BB962C8B-B14F-4D97-AF65-F5344CB8AC3E}">
        <p14:creationId xmlns:p14="http://schemas.microsoft.com/office/powerpoint/2010/main" val="26872329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41423268-7330-4715-B94F-550D0187B2E4}"/>
              </a:ext>
            </a:extLst>
          </p:cNvPr>
          <p:cNvPicPr>
            <a:picLocks noChangeAspect="1"/>
          </p:cNvPicPr>
          <p:nvPr/>
        </p:nvPicPr>
        <p:blipFill>
          <a:blip r:embed="rId2"/>
          <a:stretch>
            <a:fillRect/>
          </a:stretch>
        </p:blipFill>
        <p:spPr>
          <a:xfrm>
            <a:off x="1712541" y="1485017"/>
            <a:ext cx="8807111" cy="1860775"/>
          </a:xfrm>
          <a:prstGeom prst="rect">
            <a:avLst/>
          </a:prstGeom>
        </p:spPr>
      </p:pic>
      <p:sp>
        <p:nvSpPr>
          <p:cNvPr id="6" name="CuadroTexto 5"/>
          <p:cNvSpPr txBox="1"/>
          <p:nvPr/>
        </p:nvSpPr>
        <p:spPr>
          <a:xfrm>
            <a:off x="2232088" y="833874"/>
            <a:ext cx="6971251" cy="957955"/>
          </a:xfrm>
          <a:prstGeom prst="rect">
            <a:avLst/>
          </a:prstGeom>
          <a:noFill/>
        </p:spPr>
        <p:txBody>
          <a:bodyPr wrap="square" rtlCol="0">
            <a:spAutoFit/>
          </a:bodyPr>
          <a:lstStyle/>
          <a:p>
            <a:r>
              <a:rPr lang="es-ES" sz="1875" dirty="0">
                <a:solidFill>
                  <a:srgbClr val="A9A8A9"/>
                </a:solidFill>
                <a:latin typeface="Lato Bold"/>
                <a:cs typeface="Lato Bold"/>
              </a:rPr>
              <a:t>Ejecución de Gasto Preliminar FRISCO Corte Diciembre de 2020</a:t>
            </a:r>
          </a:p>
          <a:p>
            <a:endParaRPr lang="es-ES" sz="1875" dirty="0">
              <a:solidFill>
                <a:srgbClr val="A9A8A9"/>
              </a:solidFill>
              <a:latin typeface="Lato Bold"/>
              <a:cs typeface="Lato Bold"/>
            </a:endParaRPr>
          </a:p>
        </p:txBody>
      </p:sp>
      <p:sp>
        <p:nvSpPr>
          <p:cNvPr id="4" name="Rectángulo 3">
            <a:extLst>
              <a:ext uri="{FF2B5EF4-FFF2-40B4-BE49-F238E27FC236}">
                <a16:creationId xmlns:a16="http://schemas.microsoft.com/office/drawing/2014/main" id="{9FACFEEE-F734-4B6F-B8E7-E400CC4ABAEB}"/>
              </a:ext>
            </a:extLst>
          </p:cNvPr>
          <p:cNvSpPr/>
          <p:nvPr/>
        </p:nvSpPr>
        <p:spPr>
          <a:xfrm>
            <a:off x="5198165" y="3454949"/>
            <a:ext cx="1677960" cy="300082"/>
          </a:xfrm>
          <a:prstGeom prst="rect">
            <a:avLst/>
          </a:prstGeom>
        </p:spPr>
        <p:txBody>
          <a:bodyPr wrap="none">
            <a:spAutoFit/>
          </a:bodyPr>
          <a:lstStyle/>
          <a:p>
            <a:pPr algn="r"/>
            <a:r>
              <a:rPr lang="es-ES" sz="1350" b="1" dirty="0">
                <a:solidFill>
                  <a:srgbClr val="0070C0"/>
                </a:solidFill>
                <a:cs typeface="Lato Regular"/>
              </a:rPr>
              <a:t>Participación de Giro</a:t>
            </a:r>
          </a:p>
        </p:txBody>
      </p:sp>
      <p:pic>
        <p:nvPicPr>
          <p:cNvPr id="9" name="Imagen 8">
            <a:extLst>
              <a:ext uri="{FF2B5EF4-FFF2-40B4-BE49-F238E27FC236}">
                <a16:creationId xmlns:a16="http://schemas.microsoft.com/office/drawing/2014/main" id="{89A36C99-2D8B-48E1-B39F-07385F3796FA}"/>
              </a:ext>
            </a:extLst>
          </p:cNvPr>
          <p:cNvPicPr>
            <a:picLocks noChangeAspect="1"/>
          </p:cNvPicPr>
          <p:nvPr/>
        </p:nvPicPr>
        <p:blipFill rotWithShape="1">
          <a:blip r:embed="rId3"/>
          <a:srcRect b="15605"/>
          <a:stretch/>
        </p:blipFill>
        <p:spPr>
          <a:xfrm>
            <a:off x="3400659" y="3755031"/>
            <a:ext cx="5272973" cy="2794258"/>
          </a:xfrm>
          <a:prstGeom prst="rect">
            <a:avLst/>
          </a:prstGeom>
        </p:spPr>
      </p:pic>
      <p:grpSp>
        <p:nvGrpSpPr>
          <p:cNvPr id="11" name="Grupo 10">
            <a:extLst>
              <a:ext uri="{FF2B5EF4-FFF2-40B4-BE49-F238E27FC236}">
                <a16:creationId xmlns:a16="http://schemas.microsoft.com/office/drawing/2014/main" id="{FEDA1510-D98E-46C3-A906-8C822AFC21C2}"/>
              </a:ext>
            </a:extLst>
          </p:cNvPr>
          <p:cNvGrpSpPr/>
          <p:nvPr/>
        </p:nvGrpSpPr>
        <p:grpSpPr>
          <a:xfrm>
            <a:off x="0" y="83480"/>
            <a:ext cx="12179299" cy="6774520"/>
            <a:chOff x="0" y="83480"/>
            <a:chExt cx="12179299" cy="6774520"/>
          </a:xfrm>
        </p:grpSpPr>
        <p:sp>
          <p:nvSpPr>
            <p:cNvPr id="12" name="Rectángulo 11">
              <a:extLst>
                <a:ext uri="{FF2B5EF4-FFF2-40B4-BE49-F238E27FC236}">
                  <a16:creationId xmlns:a16="http://schemas.microsoft.com/office/drawing/2014/main" id="{98C2581F-98EE-4C63-B21F-B8124F33858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F136D003-A12F-4AE6-A110-E3A711BE133A}"/>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5" name="Imagen 7">
              <a:extLst>
                <a:ext uri="{FF2B5EF4-FFF2-40B4-BE49-F238E27FC236}">
                  <a16:creationId xmlns:a16="http://schemas.microsoft.com/office/drawing/2014/main" id="{80813B1A-5815-4B5C-B111-FF14D8FEA1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574" y="83480"/>
              <a:ext cx="1824721" cy="1024752"/>
            </a:xfrm>
            <a:prstGeom prst="rect">
              <a:avLst/>
            </a:prstGeom>
          </p:spPr>
        </p:pic>
        <p:pic>
          <p:nvPicPr>
            <p:cNvPr id="16" name="Imagen 5">
              <a:extLst>
                <a:ext uri="{FF2B5EF4-FFF2-40B4-BE49-F238E27FC236}">
                  <a16:creationId xmlns:a16="http://schemas.microsoft.com/office/drawing/2014/main" id="{6425ADD7-01FC-4BB6-A44B-29F4B908E2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extLst>
      <p:ext uri="{BB962C8B-B14F-4D97-AF65-F5344CB8AC3E}">
        <p14:creationId xmlns:p14="http://schemas.microsoft.com/office/powerpoint/2010/main" val="31182673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80EE1EC-1726-4D53-847F-E72B997C8716}"/>
              </a:ext>
            </a:extLst>
          </p:cNvPr>
          <p:cNvPicPr>
            <a:picLocks noChangeAspect="1"/>
          </p:cNvPicPr>
          <p:nvPr/>
        </p:nvPicPr>
        <p:blipFill>
          <a:blip r:embed="rId2"/>
          <a:stretch>
            <a:fillRect/>
          </a:stretch>
        </p:blipFill>
        <p:spPr>
          <a:xfrm>
            <a:off x="1609943" y="1650216"/>
            <a:ext cx="9011589" cy="4655273"/>
          </a:xfrm>
          <a:prstGeom prst="rect">
            <a:avLst/>
          </a:prstGeom>
        </p:spPr>
      </p:pic>
      <p:sp>
        <p:nvSpPr>
          <p:cNvPr id="6" name="CuadroTexto 5"/>
          <p:cNvSpPr txBox="1"/>
          <p:nvPr/>
        </p:nvSpPr>
        <p:spPr>
          <a:xfrm>
            <a:off x="1656523" y="900926"/>
            <a:ext cx="9001953" cy="957955"/>
          </a:xfrm>
          <a:prstGeom prst="rect">
            <a:avLst/>
          </a:prstGeom>
          <a:noFill/>
        </p:spPr>
        <p:txBody>
          <a:bodyPr wrap="square" rtlCol="0">
            <a:spAutoFit/>
          </a:bodyPr>
          <a:lstStyle/>
          <a:p>
            <a:r>
              <a:rPr lang="es-ES" sz="1875" dirty="0">
                <a:solidFill>
                  <a:srgbClr val="A9A8A9"/>
                </a:solidFill>
                <a:latin typeface="Lato Bold"/>
                <a:cs typeface="Lato Bold"/>
              </a:rPr>
              <a:t>Ejecución de Gastos Generales y en Proceso Preliminar Corte Diciembre de 2020 - FRISCO</a:t>
            </a:r>
          </a:p>
          <a:p>
            <a:endParaRPr lang="es-ES" sz="1875" dirty="0">
              <a:solidFill>
                <a:srgbClr val="A9A8A9"/>
              </a:solidFill>
              <a:latin typeface="Lato Bold"/>
              <a:cs typeface="Lato Bold"/>
            </a:endParaRPr>
          </a:p>
        </p:txBody>
      </p:sp>
      <p:sp>
        <p:nvSpPr>
          <p:cNvPr id="11" name="Flecha: a la derecha 10">
            <a:hlinkClick r:id="" action="ppaction://noaction"/>
            <a:extLst>
              <a:ext uri="{FF2B5EF4-FFF2-40B4-BE49-F238E27FC236}">
                <a16:creationId xmlns:a16="http://schemas.microsoft.com/office/drawing/2014/main" id="{8C11AF63-F2BB-43E1-A8D3-7616CAD5CE28}"/>
              </a:ext>
            </a:extLst>
          </p:cNvPr>
          <p:cNvSpPr/>
          <p:nvPr/>
        </p:nvSpPr>
        <p:spPr>
          <a:xfrm>
            <a:off x="4052473" y="3672247"/>
            <a:ext cx="300010" cy="24207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grpSp>
        <p:nvGrpSpPr>
          <p:cNvPr id="12" name="Grupo 11">
            <a:extLst>
              <a:ext uri="{FF2B5EF4-FFF2-40B4-BE49-F238E27FC236}">
                <a16:creationId xmlns:a16="http://schemas.microsoft.com/office/drawing/2014/main" id="{FC3CA041-721E-459B-BC7C-C3475AB1C20C}"/>
              </a:ext>
            </a:extLst>
          </p:cNvPr>
          <p:cNvGrpSpPr/>
          <p:nvPr/>
        </p:nvGrpSpPr>
        <p:grpSpPr>
          <a:xfrm>
            <a:off x="-2" y="0"/>
            <a:ext cx="12179299" cy="6858000"/>
            <a:chOff x="0" y="0"/>
            <a:chExt cx="12179299" cy="6858000"/>
          </a:xfrm>
        </p:grpSpPr>
        <p:sp>
          <p:nvSpPr>
            <p:cNvPr id="14" name="Rectángulo 13">
              <a:extLst>
                <a:ext uri="{FF2B5EF4-FFF2-40B4-BE49-F238E27FC236}">
                  <a16:creationId xmlns:a16="http://schemas.microsoft.com/office/drawing/2014/main" id="{1D8176A7-FFAB-4D95-82FF-2240E254515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14">
              <a:extLst>
                <a:ext uri="{FF2B5EF4-FFF2-40B4-BE49-F238E27FC236}">
                  <a16:creationId xmlns:a16="http://schemas.microsoft.com/office/drawing/2014/main" id="{D779CBEA-D7C2-445C-8C99-49675B2F77BC}"/>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6" name="Imagen 7">
              <a:extLst>
                <a:ext uri="{FF2B5EF4-FFF2-40B4-BE49-F238E27FC236}">
                  <a16:creationId xmlns:a16="http://schemas.microsoft.com/office/drawing/2014/main" id="{EBE19730-A7D6-403E-B354-57C4526AC1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0"/>
              <a:ext cx="1824721" cy="1024752"/>
            </a:xfrm>
            <a:prstGeom prst="rect">
              <a:avLst/>
            </a:prstGeom>
          </p:spPr>
        </p:pic>
        <p:pic>
          <p:nvPicPr>
            <p:cNvPr id="17" name="Imagen 5">
              <a:extLst>
                <a:ext uri="{FF2B5EF4-FFF2-40B4-BE49-F238E27FC236}">
                  <a16:creationId xmlns:a16="http://schemas.microsoft.com/office/drawing/2014/main" id="{DF2BA497-B4CA-413F-AAC1-D6DFD5FDDF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extLst>
      <p:ext uri="{BB962C8B-B14F-4D97-AF65-F5344CB8AC3E}">
        <p14:creationId xmlns:p14="http://schemas.microsoft.com/office/powerpoint/2010/main" val="8725085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712539" y="1054065"/>
            <a:ext cx="8808654" cy="957955"/>
          </a:xfrm>
          <a:prstGeom prst="rect">
            <a:avLst/>
          </a:prstGeom>
          <a:noFill/>
        </p:spPr>
        <p:txBody>
          <a:bodyPr wrap="square" rtlCol="0">
            <a:spAutoFit/>
          </a:bodyPr>
          <a:lstStyle/>
          <a:p>
            <a:r>
              <a:rPr lang="es-ES" sz="1875" dirty="0">
                <a:solidFill>
                  <a:srgbClr val="A9A8A9"/>
                </a:solidFill>
                <a:latin typeface="Lato Bold"/>
                <a:cs typeface="Lato Bold"/>
              </a:rPr>
              <a:t>Ejecución de Gasto FRISCO Transferencias Preliminar Corte Diciembre de 2020</a:t>
            </a:r>
          </a:p>
          <a:p>
            <a:endParaRPr lang="es-ES" sz="1875" dirty="0">
              <a:solidFill>
                <a:srgbClr val="A9A8A9"/>
              </a:solidFill>
              <a:latin typeface="Lato Bold"/>
              <a:cs typeface="Lato Bold"/>
            </a:endParaRPr>
          </a:p>
          <a:p>
            <a:endParaRPr lang="es-ES" sz="1875" dirty="0">
              <a:solidFill>
                <a:srgbClr val="A9A8A9"/>
              </a:solidFill>
              <a:latin typeface="Lato Bold"/>
              <a:cs typeface="Lato Bold"/>
            </a:endParaRPr>
          </a:p>
        </p:txBody>
      </p:sp>
      <p:pic>
        <p:nvPicPr>
          <p:cNvPr id="4" name="Imagen 3">
            <a:extLst>
              <a:ext uri="{FF2B5EF4-FFF2-40B4-BE49-F238E27FC236}">
                <a16:creationId xmlns:a16="http://schemas.microsoft.com/office/drawing/2014/main" id="{BF073562-CA0D-4EBE-8E3D-418330386CF0}"/>
              </a:ext>
            </a:extLst>
          </p:cNvPr>
          <p:cNvPicPr>
            <a:picLocks noChangeAspect="1"/>
          </p:cNvPicPr>
          <p:nvPr/>
        </p:nvPicPr>
        <p:blipFill>
          <a:blip r:embed="rId2"/>
          <a:stretch>
            <a:fillRect/>
          </a:stretch>
        </p:blipFill>
        <p:spPr>
          <a:xfrm>
            <a:off x="1670808" y="1749424"/>
            <a:ext cx="8876015" cy="4346576"/>
          </a:xfrm>
          <a:prstGeom prst="rect">
            <a:avLst/>
          </a:prstGeom>
        </p:spPr>
      </p:pic>
      <p:grpSp>
        <p:nvGrpSpPr>
          <p:cNvPr id="8" name="Grupo 7">
            <a:extLst>
              <a:ext uri="{FF2B5EF4-FFF2-40B4-BE49-F238E27FC236}">
                <a16:creationId xmlns:a16="http://schemas.microsoft.com/office/drawing/2014/main" id="{28452819-96B7-4E21-A6C3-E2B6EEBA468F}"/>
              </a:ext>
            </a:extLst>
          </p:cNvPr>
          <p:cNvGrpSpPr/>
          <p:nvPr/>
        </p:nvGrpSpPr>
        <p:grpSpPr>
          <a:xfrm>
            <a:off x="0" y="83480"/>
            <a:ext cx="12179299" cy="6774520"/>
            <a:chOff x="0" y="83480"/>
            <a:chExt cx="12179299" cy="6774520"/>
          </a:xfrm>
        </p:grpSpPr>
        <p:sp>
          <p:nvSpPr>
            <p:cNvPr id="11" name="Rectángulo 10">
              <a:extLst>
                <a:ext uri="{FF2B5EF4-FFF2-40B4-BE49-F238E27FC236}">
                  <a16:creationId xmlns:a16="http://schemas.microsoft.com/office/drawing/2014/main" id="{972EE37F-DA55-42DD-9DB5-9AF9706E002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3E89F5AD-1FA3-4F55-A6A8-95EAFDE248C0}"/>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4" name="Imagen 7">
              <a:extLst>
                <a:ext uri="{FF2B5EF4-FFF2-40B4-BE49-F238E27FC236}">
                  <a16:creationId xmlns:a16="http://schemas.microsoft.com/office/drawing/2014/main" id="{436FB884-0916-4975-A96F-9539C44A23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574" y="83480"/>
              <a:ext cx="1824721" cy="1024752"/>
            </a:xfrm>
            <a:prstGeom prst="rect">
              <a:avLst/>
            </a:prstGeom>
          </p:spPr>
        </p:pic>
        <p:pic>
          <p:nvPicPr>
            <p:cNvPr id="15" name="Imagen 5">
              <a:extLst>
                <a:ext uri="{FF2B5EF4-FFF2-40B4-BE49-F238E27FC236}">
                  <a16:creationId xmlns:a16="http://schemas.microsoft.com/office/drawing/2014/main" id="{E294C9FF-902F-4EF4-99F8-EF963EB91E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extLst>
      <p:ext uri="{BB962C8B-B14F-4D97-AF65-F5344CB8AC3E}">
        <p14:creationId xmlns:p14="http://schemas.microsoft.com/office/powerpoint/2010/main" val="6683382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667003" y="2798755"/>
            <a:ext cx="6857999" cy="1477328"/>
          </a:xfrm>
          <a:prstGeom prst="rect">
            <a:avLst/>
          </a:prstGeom>
          <a:noFill/>
        </p:spPr>
        <p:txBody>
          <a:bodyPr wrap="square" rtlCol="0">
            <a:spAutoFit/>
          </a:bodyPr>
          <a:lstStyle/>
          <a:p>
            <a:pPr algn="ctr"/>
            <a:r>
              <a:rPr lang="es-CO" sz="3000" b="1" dirty="0">
                <a:solidFill>
                  <a:srgbClr val="000A8B"/>
                </a:solidFill>
              </a:rPr>
              <a:t>Ejecución Presupuestal Preliminar </a:t>
            </a:r>
          </a:p>
          <a:p>
            <a:pPr algn="ctr"/>
            <a:r>
              <a:rPr lang="es-CO" sz="3000" b="1" dirty="0">
                <a:solidFill>
                  <a:srgbClr val="000A8B"/>
                </a:solidFill>
              </a:rPr>
              <a:t>Ingresos SAE</a:t>
            </a:r>
          </a:p>
          <a:p>
            <a:pPr algn="ctr"/>
            <a:r>
              <a:rPr lang="es-CO" sz="3000" b="1" dirty="0">
                <a:solidFill>
                  <a:srgbClr val="000A8B"/>
                </a:solidFill>
              </a:rPr>
              <a:t> Corte Diciembre 2020</a:t>
            </a:r>
            <a:endParaRPr lang="es-ES" sz="3000" b="1" dirty="0">
              <a:solidFill>
                <a:srgbClr val="000A8B"/>
              </a:solidFill>
            </a:endParaRPr>
          </a:p>
        </p:txBody>
      </p:sp>
      <p:grpSp>
        <p:nvGrpSpPr>
          <p:cNvPr id="7" name="Grupo 6">
            <a:extLst>
              <a:ext uri="{FF2B5EF4-FFF2-40B4-BE49-F238E27FC236}">
                <a16:creationId xmlns:a16="http://schemas.microsoft.com/office/drawing/2014/main" id="{143C828A-7D41-4A1C-8FD0-95DFCB5DF09B}"/>
              </a:ext>
            </a:extLst>
          </p:cNvPr>
          <p:cNvGrpSpPr/>
          <p:nvPr/>
        </p:nvGrpSpPr>
        <p:grpSpPr>
          <a:xfrm>
            <a:off x="0" y="83480"/>
            <a:ext cx="12179299" cy="6774520"/>
            <a:chOff x="0" y="83480"/>
            <a:chExt cx="12179299" cy="6774520"/>
          </a:xfrm>
        </p:grpSpPr>
        <p:sp>
          <p:nvSpPr>
            <p:cNvPr id="9" name="Rectángulo 8">
              <a:extLst>
                <a:ext uri="{FF2B5EF4-FFF2-40B4-BE49-F238E27FC236}">
                  <a16:creationId xmlns:a16="http://schemas.microsoft.com/office/drawing/2014/main" id="{DE18C0FB-CF65-45A2-832B-8814C78FE92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F356637F-D6AD-4D41-859B-1542C38755C1}"/>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1" name="Imagen 7">
              <a:extLst>
                <a:ext uri="{FF2B5EF4-FFF2-40B4-BE49-F238E27FC236}">
                  <a16:creationId xmlns:a16="http://schemas.microsoft.com/office/drawing/2014/main" id="{B458BA92-16B1-4A75-8DF9-A5B51B57C6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574" y="83480"/>
              <a:ext cx="1824721" cy="1024752"/>
            </a:xfrm>
            <a:prstGeom prst="rect">
              <a:avLst/>
            </a:prstGeom>
          </p:spPr>
        </p:pic>
        <p:pic>
          <p:nvPicPr>
            <p:cNvPr id="12" name="Imagen 5">
              <a:extLst>
                <a:ext uri="{FF2B5EF4-FFF2-40B4-BE49-F238E27FC236}">
                  <a16:creationId xmlns:a16="http://schemas.microsoft.com/office/drawing/2014/main" id="{DAF09522-C03F-4E1E-A0DD-F09926A831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extLst>
      <p:ext uri="{BB962C8B-B14F-4D97-AF65-F5344CB8AC3E}">
        <p14:creationId xmlns:p14="http://schemas.microsoft.com/office/powerpoint/2010/main" val="3391234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06A7B953-46DA-4A9A-B00E-254E9CA5046B}"/>
              </a:ext>
            </a:extLst>
          </p:cNvPr>
          <p:cNvSpPr txBox="1"/>
          <p:nvPr/>
        </p:nvSpPr>
        <p:spPr>
          <a:xfrm>
            <a:off x="1822812" y="1256506"/>
            <a:ext cx="6971251" cy="669414"/>
          </a:xfrm>
          <a:prstGeom prst="rect">
            <a:avLst/>
          </a:prstGeom>
          <a:noFill/>
        </p:spPr>
        <p:txBody>
          <a:bodyPr wrap="square" rtlCol="0">
            <a:spAutoFit/>
          </a:bodyPr>
          <a:lstStyle/>
          <a:p>
            <a:r>
              <a:rPr lang="es-ES" sz="1875" dirty="0">
                <a:solidFill>
                  <a:srgbClr val="A9A8A9"/>
                </a:solidFill>
                <a:latin typeface="Lato Bold"/>
                <a:cs typeface="Lato Bold"/>
              </a:rPr>
              <a:t>Ejecución de Ingresos Preliminar SAE Corte Diciembre de 2020</a:t>
            </a:r>
          </a:p>
          <a:p>
            <a:endParaRPr lang="es-ES" sz="1875" dirty="0">
              <a:solidFill>
                <a:srgbClr val="A9A8A9"/>
              </a:solidFill>
              <a:latin typeface="Lato Bold"/>
              <a:cs typeface="Lato Bold"/>
            </a:endParaRPr>
          </a:p>
        </p:txBody>
      </p:sp>
      <p:pic>
        <p:nvPicPr>
          <p:cNvPr id="2" name="Imagen 1">
            <a:extLst>
              <a:ext uri="{FF2B5EF4-FFF2-40B4-BE49-F238E27FC236}">
                <a16:creationId xmlns:a16="http://schemas.microsoft.com/office/drawing/2014/main" id="{43F4EF8C-8794-4BD9-9CD3-A78337D98E92}"/>
              </a:ext>
            </a:extLst>
          </p:cNvPr>
          <p:cNvPicPr>
            <a:picLocks noChangeAspect="1"/>
          </p:cNvPicPr>
          <p:nvPr/>
        </p:nvPicPr>
        <p:blipFill>
          <a:blip r:embed="rId2"/>
          <a:stretch>
            <a:fillRect/>
          </a:stretch>
        </p:blipFill>
        <p:spPr>
          <a:xfrm>
            <a:off x="1699291" y="2257334"/>
            <a:ext cx="8793419" cy="2343332"/>
          </a:xfrm>
          <a:prstGeom prst="rect">
            <a:avLst/>
          </a:prstGeom>
        </p:spPr>
      </p:pic>
      <p:grpSp>
        <p:nvGrpSpPr>
          <p:cNvPr id="9" name="Grupo 8">
            <a:extLst>
              <a:ext uri="{FF2B5EF4-FFF2-40B4-BE49-F238E27FC236}">
                <a16:creationId xmlns:a16="http://schemas.microsoft.com/office/drawing/2014/main" id="{C991AF91-09D8-45FF-8679-E4CAE8CFA9BD}"/>
              </a:ext>
            </a:extLst>
          </p:cNvPr>
          <p:cNvGrpSpPr/>
          <p:nvPr/>
        </p:nvGrpSpPr>
        <p:grpSpPr>
          <a:xfrm>
            <a:off x="0" y="83480"/>
            <a:ext cx="12179299" cy="6774520"/>
            <a:chOff x="0" y="83480"/>
            <a:chExt cx="12179299" cy="6774520"/>
          </a:xfrm>
        </p:grpSpPr>
        <p:sp>
          <p:nvSpPr>
            <p:cNvPr id="10" name="Rectángulo 9">
              <a:extLst>
                <a:ext uri="{FF2B5EF4-FFF2-40B4-BE49-F238E27FC236}">
                  <a16:creationId xmlns:a16="http://schemas.microsoft.com/office/drawing/2014/main" id="{F89C3F7F-5D64-4B69-9B77-C297C5A165C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77689901-E238-4196-B575-75074FBE6C81}"/>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7">
              <a:extLst>
                <a:ext uri="{FF2B5EF4-FFF2-40B4-BE49-F238E27FC236}">
                  <a16:creationId xmlns:a16="http://schemas.microsoft.com/office/drawing/2014/main" id="{421B1222-A662-4A00-95A3-1E4B1C2E72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574" y="83480"/>
              <a:ext cx="1824721" cy="1024752"/>
            </a:xfrm>
            <a:prstGeom prst="rect">
              <a:avLst/>
            </a:prstGeom>
          </p:spPr>
        </p:pic>
        <p:pic>
          <p:nvPicPr>
            <p:cNvPr id="13" name="Imagen 5">
              <a:extLst>
                <a:ext uri="{FF2B5EF4-FFF2-40B4-BE49-F238E27FC236}">
                  <a16:creationId xmlns:a16="http://schemas.microsoft.com/office/drawing/2014/main" id="{E5FA4F1B-B731-4C65-AF59-B9A683D531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extLst>
      <p:ext uri="{BB962C8B-B14F-4D97-AF65-F5344CB8AC3E}">
        <p14:creationId xmlns:p14="http://schemas.microsoft.com/office/powerpoint/2010/main" val="27877159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667003" y="2798755"/>
            <a:ext cx="6857999" cy="1477328"/>
          </a:xfrm>
          <a:prstGeom prst="rect">
            <a:avLst/>
          </a:prstGeom>
          <a:noFill/>
        </p:spPr>
        <p:txBody>
          <a:bodyPr wrap="square" rtlCol="0">
            <a:spAutoFit/>
          </a:bodyPr>
          <a:lstStyle/>
          <a:p>
            <a:pPr algn="ctr"/>
            <a:r>
              <a:rPr lang="es-CO" sz="3000" b="1" dirty="0">
                <a:solidFill>
                  <a:srgbClr val="000A8B"/>
                </a:solidFill>
              </a:rPr>
              <a:t>Ejecución Presupuestal Preliminar  </a:t>
            </a:r>
          </a:p>
          <a:p>
            <a:pPr algn="ctr"/>
            <a:r>
              <a:rPr lang="es-CO" sz="3000" b="1" dirty="0">
                <a:solidFill>
                  <a:srgbClr val="000A8B"/>
                </a:solidFill>
              </a:rPr>
              <a:t>Gastos SAE</a:t>
            </a:r>
          </a:p>
          <a:p>
            <a:pPr algn="ctr"/>
            <a:r>
              <a:rPr lang="es-CO" sz="3000" b="1" dirty="0">
                <a:solidFill>
                  <a:srgbClr val="000A8B"/>
                </a:solidFill>
              </a:rPr>
              <a:t> Corte Diciembre 2020</a:t>
            </a:r>
            <a:endParaRPr lang="es-ES" sz="3000" b="1" dirty="0">
              <a:solidFill>
                <a:srgbClr val="000A8B"/>
              </a:solidFill>
            </a:endParaRPr>
          </a:p>
        </p:txBody>
      </p:sp>
      <p:grpSp>
        <p:nvGrpSpPr>
          <p:cNvPr id="7" name="Grupo 6">
            <a:extLst>
              <a:ext uri="{FF2B5EF4-FFF2-40B4-BE49-F238E27FC236}">
                <a16:creationId xmlns:a16="http://schemas.microsoft.com/office/drawing/2014/main" id="{4075A2FC-C5C0-4DFC-A6DF-19975F07DB6E}"/>
              </a:ext>
            </a:extLst>
          </p:cNvPr>
          <p:cNvGrpSpPr/>
          <p:nvPr/>
        </p:nvGrpSpPr>
        <p:grpSpPr>
          <a:xfrm>
            <a:off x="0" y="83480"/>
            <a:ext cx="12179299" cy="6774520"/>
            <a:chOff x="0" y="83480"/>
            <a:chExt cx="12179299" cy="6774520"/>
          </a:xfrm>
        </p:grpSpPr>
        <p:sp>
          <p:nvSpPr>
            <p:cNvPr id="9" name="Rectángulo 8">
              <a:extLst>
                <a:ext uri="{FF2B5EF4-FFF2-40B4-BE49-F238E27FC236}">
                  <a16:creationId xmlns:a16="http://schemas.microsoft.com/office/drawing/2014/main" id="{FDC56AFB-27D6-409B-90D2-38A8CF09211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7BDDB9B1-98D8-4C55-B234-5F2F1F474D72}"/>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1" name="Imagen 7">
              <a:extLst>
                <a:ext uri="{FF2B5EF4-FFF2-40B4-BE49-F238E27FC236}">
                  <a16:creationId xmlns:a16="http://schemas.microsoft.com/office/drawing/2014/main" id="{75F543CA-018D-46C5-B085-5C93AF9562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574" y="83480"/>
              <a:ext cx="1824721" cy="1024752"/>
            </a:xfrm>
            <a:prstGeom prst="rect">
              <a:avLst/>
            </a:prstGeom>
          </p:spPr>
        </p:pic>
        <p:pic>
          <p:nvPicPr>
            <p:cNvPr id="12" name="Imagen 5">
              <a:extLst>
                <a:ext uri="{FF2B5EF4-FFF2-40B4-BE49-F238E27FC236}">
                  <a16:creationId xmlns:a16="http://schemas.microsoft.com/office/drawing/2014/main" id="{6B98C95F-7EEE-47AD-9229-01974B35B0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extLst>
      <p:ext uri="{BB962C8B-B14F-4D97-AF65-F5344CB8AC3E}">
        <p14:creationId xmlns:p14="http://schemas.microsoft.com/office/powerpoint/2010/main" val="23241840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EA840DFD-3780-454A-8610-38F65AC9C1ED}"/>
              </a:ext>
            </a:extLst>
          </p:cNvPr>
          <p:cNvPicPr>
            <a:picLocks noChangeAspect="1"/>
          </p:cNvPicPr>
          <p:nvPr/>
        </p:nvPicPr>
        <p:blipFill>
          <a:blip r:embed="rId2"/>
          <a:stretch>
            <a:fillRect/>
          </a:stretch>
        </p:blipFill>
        <p:spPr>
          <a:xfrm>
            <a:off x="1712541" y="1387169"/>
            <a:ext cx="8827907" cy="1606406"/>
          </a:xfrm>
          <a:prstGeom prst="rect">
            <a:avLst/>
          </a:prstGeom>
        </p:spPr>
      </p:pic>
      <p:sp>
        <p:nvSpPr>
          <p:cNvPr id="6" name="CuadroTexto 5"/>
          <p:cNvSpPr txBox="1"/>
          <p:nvPr/>
        </p:nvSpPr>
        <p:spPr>
          <a:xfrm>
            <a:off x="1712541" y="915784"/>
            <a:ext cx="6971251" cy="669414"/>
          </a:xfrm>
          <a:prstGeom prst="rect">
            <a:avLst/>
          </a:prstGeom>
          <a:noFill/>
        </p:spPr>
        <p:txBody>
          <a:bodyPr wrap="square" rtlCol="0">
            <a:spAutoFit/>
          </a:bodyPr>
          <a:lstStyle/>
          <a:p>
            <a:r>
              <a:rPr lang="es-ES" sz="1875" dirty="0">
                <a:solidFill>
                  <a:srgbClr val="A9A8A9"/>
                </a:solidFill>
                <a:latin typeface="Lato Bold"/>
                <a:cs typeface="Lato Bold"/>
              </a:rPr>
              <a:t>Ejecución de Gasto SAE Preliminar Corte Diciembre 2020</a:t>
            </a:r>
          </a:p>
          <a:p>
            <a:endParaRPr lang="es-ES" sz="1875" dirty="0">
              <a:solidFill>
                <a:srgbClr val="A9A8A9"/>
              </a:solidFill>
              <a:latin typeface="Lato Bold"/>
              <a:cs typeface="Lato Bold"/>
            </a:endParaRPr>
          </a:p>
        </p:txBody>
      </p:sp>
      <p:sp>
        <p:nvSpPr>
          <p:cNvPr id="4" name="Rectángulo 3">
            <a:extLst>
              <a:ext uri="{FF2B5EF4-FFF2-40B4-BE49-F238E27FC236}">
                <a16:creationId xmlns:a16="http://schemas.microsoft.com/office/drawing/2014/main" id="{9FACFEEE-F734-4B6F-B8E7-E400CC4ABAEB}"/>
              </a:ext>
            </a:extLst>
          </p:cNvPr>
          <p:cNvSpPr/>
          <p:nvPr/>
        </p:nvSpPr>
        <p:spPr>
          <a:xfrm>
            <a:off x="4870126" y="3034165"/>
            <a:ext cx="1959062" cy="338554"/>
          </a:xfrm>
          <a:prstGeom prst="rect">
            <a:avLst/>
          </a:prstGeom>
        </p:spPr>
        <p:txBody>
          <a:bodyPr wrap="none">
            <a:spAutoFit/>
          </a:bodyPr>
          <a:lstStyle/>
          <a:p>
            <a:pPr algn="r"/>
            <a:r>
              <a:rPr lang="es-ES" sz="1600" b="1" dirty="0">
                <a:solidFill>
                  <a:srgbClr val="0070C0"/>
                </a:solidFill>
                <a:cs typeface="Lato Regular"/>
              </a:rPr>
              <a:t>Participación de Giro</a:t>
            </a:r>
          </a:p>
        </p:txBody>
      </p:sp>
      <p:sp>
        <p:nvSpPr>
          <p:cNvPr id="12" name="Flecha: a la derecha 11">
            <a:hlinkClick r:id="rId3" action="ppaction://hlinksldjump"/>
            <a:extLst>
              <a:ext uri="{FF2B5EF4-FFF2-40B4-BE49-F238E27FC236}">
                <a16:creationId xmlns:a16="http://schemas.microsoft.com/office/drawing/2014/main" id="{860D7897-57E5-4160-9EEB-D37EC8DDD22A}"/>
              </a:ext>
            </a:extLst>
          </p:cNvPr>
          <p:cNvSpPr/>
          <p:nvPr/>
        </p:nvSpPr>
        <p:spPr>
          <a:xfrm>
            <a:off x="3537376" y="1900932"/>
            <a:ext cx="187438" cy="24207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15" name="Flecha: a la derecha 14">
            <a:hlinkClick r:id="rId4" action="ppaction://hlinksldjump"/>
            <a:extLst>
              <a:ext uri="{FF2B5EF4-FFF2-40B4-BE49-F238E27FC236}">
                <a16:creationId xmlns:a16="http://schemas.microsoft.com/office/drawing/2014/main" id="{E65535E9-0E96-4A18-9A8D-7666CD817891}"/>
              </a:ext>
            </a:extLst>
          </p:cNvPr>
          <p:cNvSpPr/>
          <p:nvPr/>
        </p:nvSpPr>
        <p:spPr>
          <a:xfrm>
            <a:off x="3537376" y="2213133"/>
            <a:ext cx="187438" cy="24207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7" name="Imagen 6">
            <a:extLst>
              <a:ext uri="{FF2B5EF4-FFF2-40B4-BE49-F238E27FC236}">
                <a16:creationId xmlns:a16="http://schemas.microsoft.com/office/drawing/2014/main" id="{6586CE3D-3305-43CA-A6E6-53DD19C9E220}"/>
              </a:ext>
            </a:extLst>
          </p:cNvPr>
          <p:cNvPicPr>
            <a:picLocks noChangeAspect="1"/>
          </p:cNvPicPr>
          <p:nvPr/>
        </p:nvPicPr>
        <p:blipFill>
          <a:blip r:embed="rId5"/>
          <a:stretch>
            <a:fillRect/>
          </a:stretch>
        </p:blipFill>
        <p:spPr>
          <a:xfrm>
            <a:off x="3789886" y="3398813"/>
            <a:ext cx="4119542" cy="3142731"/>
          </a:xfrm>
          <a:prstGeom prst="rect">
            <a:avLst/>
          </a:prstGeom>
        </p:spPr>
      </p:pic>
      <p:grpSp>
        <p:nvGrpSpPr>
          <p:cNvPr id="16" name="Grupo 15">
            <a:extLst>
              <a:ext uri="{FF2B5EF4-FFF2-40B4-BE49-F238E27FC236}">
                <a16:creationId xmlns:a16="http://schemas.microsoft.com/office/drawing/2014/main" id="{C9331365-FFB4-46C4-996D-0330A7B3CBD2}"/>
              </a:ext>
            </a:extLst>
          </p:cNvPr>
          <p:cNvGrpSpPr/>
          <p:nvPr/>
        </p:nvGrpSpPr>
        <p:grpSpPr>
          <a:xfrm>
            <a:off x="0" y="66031"/>
            <a:ext cx="12179299" cy="6791969"/>
            <a:chOff x="0" y="66031"/>
            <a:chExt cx="12179299" cy="6791969"/>
          </a:xfrm>
        </p:grpSpPr>
        <p:sp>
          <p:nvSpPr>
            <p:cNvPr id="17" name="Rectángulo 16">
              <a:extLst>
                <a:ext uri="{FF2B5EF4-FFF2-40B4-BE49-F238E27FC236}">
                  <a16:creationId xmlns:a16="http://schemas.microsoft.com/office/drawing/2014/main" id="{ED43748C-2674-47F8-A80B-FF03B329499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8" name="CuadroTexto 17">
              <a:extLst>
                <a:ext uri="{FF2B5EF4-FFF2-40B4-BE49-F238E27FC236}">
                  <a16:creationId xmlns:a16="http://schemas.microsoft.com/office/drawing/2014/main" id="{57E51472-9FAD-493D-BAE9-38BE113C11F3}"/>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9" name="Imagen 7">
              <a:extLst>
                <a:ext uri="{FF2B5EF4-FFF2-40B4-BE49-F238E27FC236}">
                  <a16:creationId xmlns:a16="http://schemas.microsoft.com/office/drawing/2014/main" id="{F438F405-F01A-4EB8-84CD-4E98F5472DA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6031"/>
              <a:ext cx="1824721" cy="1024752"/>
            </a:xfrm>
            <a:prstGeom prst="rect">
              <a:avLst/>
            </a:prstGeom>
          </p:spPr>
        </p:pic>
        <p:pic>
          <p:nvPicPr>
            <p:cNvPr id="20" name="Imagen 5">
              <a:extLst>
                <a:ext uri="{FF2B5EF4-FFF2-40B4-BE49-F238E27FC236}">
                  <a16:creationId xmlns:a16="http://schemas.microsoft.com/office/drawing/2014/main" id="{FB7A3223-119C-4275-84A6-FDD26238BEE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extLst>
      <p:ext uri="{BB962C8B-B14F-4D97-AF65-F5344CB8AC3E}">
        <p14:creationId xmlns:p14="http://schemas.microsoft.com/office/powerpoint/2010/main" val="31277299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A49769-5A27-4DF1-90B8-61056290C73E}"/>
              </a:ext>
            </a:extLst>
          </p:cNvPr>
          <p:cNvPicPr>
            <a:picLocks noChangeAspect="1"/>
          </p:cNvPicPr>
          <p:nvPr/>
        </p:nvPicPr>
        <p:blipFill>
          <a:blip r:embed="rId2"/>
          <a:stretch>
            <a:fillRect/>
          </a:stretch>
        </p:blipFill>
        <p:spPr>
          <a:xfrm>
            <a:off x="1605377" y="1591865"/>
            <a:ext cx="8971722" cy="1686694"/>
          </a:xfrm>
          <a:prstGeom prst="rect">
            <a:avLst/>
          </a:prstGeom>
        </p:spPr>
      </p:pic>
      <p:sp>
        <p:nvSpPr>
          <p:cNvPr id="6" name="CuadroTexto 5"/>
          <p:cNvSpPr txBox="1"/>
          <p:nvPr/>
        </p:nvSpPr>
        <p:spPr>
          <a:xfrm>
            <a:off x="1686551" y="1069473"/>
            <a:ext cx="8607317" cy="669414"/>
          </a:xfrm>
          <a:prstGeom prst="rect">
            <a:avLst/>
          </a:prstGeom>
          <a:noFill/>
        </p:spPr>
        <p:txBody>
          <a:bodyPr wrap="square" rtlCol="0">
            <a:spAutoFit/>
          </a:bodyPr>
          <a:lstStyle/>
          <a:p>
            <a:r>
              <a:rPr lang="es-ES" sz="1875" dirty="0">
                <a:solidFill>
                  <a:srgbClr val="A9A8A9"/>
                </a:solidFill>
                <a:latin typeface="Lato Bold"/>
                <a:cs typeface="Lato Bold"/>
              </a:rPr>
              <a:t>Ejecución de Gastos de Personal Preliminar SAE Corte Diciembre de 2020</a:t>
            </a:r>
          </a:p>
          <a:p>
            <a:endParaRPr lang="es-ES" sz="1875" dirty="0">
              <a:solidFill>
                <a:srgbClr val="A9A8A9"/>
              </a:solidFill>
              <a:latin typeface="Lato Bold"/>
              <a:cs typeface="Lato Bold"/>
            </a:endParaRPr>
          </a:p>
        </p:txBody>
      </p:sp>
      <p:sp>
        <p:nvSpPr>
          <p:cNvPr id="4" name="Rectángulo 3">
            <a:extLst>
              <a:ext uri="{FF2B5EF4-FFF2-40B4-BE49-F238E27FC236}">
                <a16:creationId xmlns:a16="http://schemas.microsoft.com/office/drawing/2014/main" id="{9FACFEEE-F734-4B6F-B8E7-E400CC4ABAEB}"/>
              </a:ext>
            </a:extLst>
          </p:cNvPr>
          <p:cNvSpPr/>
          <p:nvPr/>
        </p:nvSpPr>
        <p:spPr>
          <a:xfrm>
            <a:off x="5252258" y="3352212"/>
            <a:ext cx="1677960" cy="300082"/>
          </a:xfrm>
          <a:prstGeom prst="rect">
            <a:avLst/>
          </a:prstGeom>
        </p:spPr>
        <p:txBody>
          <a:bodyPr wrap="none">
            <a:spAutoFit/>
          </a:bodyPr>
          <a:lstStyle/>
          <a:p>
            <a:pPr algn="r"/>
            <a:r>
              <a:rPr lang="es-ES" sz="1350" b="1" dirty="0">
                <a:solidFill>
                  <a:srgbClr val="0070C0"/>
                </a:solidFill>
                <a:cs typeface="Lato Regular"/>
              </a:rPr>
              <a:t>Participación de Giro</a:t>
            </a:r>
          </a:p>
        </p:txBody>
      </p:sp>
      <p:sp>
        <p:nvSpPr>
          <p:cNvPr id="12" name="Flecha: a la derecha 11">
            <a:hlinkClick r:id="" action="ppaction://noaction"/>
            <a:extLst>
              <a:ext uri="{FF2B5EF4-FFF2-40B4-BE49-F238E27FC236}">
                <a16:creationId xmlns:a16="http://schemas.microsoft.com/office/drawing/2014/main" id="{3DB84B35-5715-4C11-B5A1-F633F0437AA5}"/>
              </a:ext>
            </a:extLst>
          </p:cNvPr>
          <p:cNvSpPr/>
          <p:nvPr/>
        </p:nvSpPr>
        <p:spPr>
          <a:xfrm>
            <a:off x="5005256" y="2312668"/>
            <a:ext cx="300010" cy="24207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7" name="Imagen 6">
            <a:extLst>
              <a:ext uri="{FF2B5EF4-FFF2-40B4-BE49-F238E27FC236}">
                <a16:creationId xmlns:a16="http://schemas.microsoft.com/office/drawing/2014/main" id="{ECABDEBC-BA86-4A89-A09E-E6F667552C5E}"/>
              </a:ext>
            </a:extLst>
          </p:cNvPr>
          <p:cNvPicPr>
            <a:picLocks noChangeAspect="1"/>
          </p:cNvPicPr>
          <p:nvPr/>
        </p:nvPicPr>
        <p:blipFill>
          <a:blip r:embed="rId3"/>
          <a:stretch>
            <a:fillRect/>
          </a:stretch>
        </p:blipFill>
        <p:spPr>
          <a:xfrm>
            <a:off x="4173368" y="3646295"/>
            <a:ext cx="3835740" cy="2920140"/>
          </a:xfrm>
          <a:prstGeom prst="rect">
            <a:avLst/>
          </a:prstGeom>
        </p:spPr>
      </p:pic>
      <p:grpSp>
        <p:nvGrpSpPr>
          <p:cNvPr id="11" name="Grupo 10">
            <a:extLst>
              <a:ext uri="{FF2B5EF4-FFF2-40B4-BE49-F238E27FC236}">
                <a16:creationId xmlns:a16="http://schemas.microsoft.com/office/drawing/2014/main" id="{0C00B678-F557-49FD-A851-7E2E37A4E046}"/>
              </a:ext>
            </a:extLst>
          </p:cNvPr>
          <p:cNvGrpSpPr/>
          <p:nvPr/>
        </p:nvGrpSpPr>
        <p:grpSpPr>
          <a:xfrm>
            <a:off x="0" y="83480"/>
            <a:ext cx="12179299" cy="6774520"/>
            <a:chOff x="0" y="83480"/>
            <a:chExt cx="12179299" cy="6774520"/>
          </a:xfrm>
        </p:grpSpPr>
        <p:sp>
          <p:nvSpPr>
            <p:cNvPr id="15" name="Rectángulo 14">
              <a:extLst>
                <a:ext uri="{FF2B5EF4-FFF2-40B4-BE49-F238E27FC236}">
                  <a16:creationId xmlns:a16="http://schemas.microsoft.com/office/drawing/2014/main" id="{4618A70A-2B91-481B-8A6E-2E87E55279F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6" name="CuadroTexto 15">
              <a:extLst>
                <a:ext uri="{FF2B5EF4-FFF2-40B4-BE49-F238E27FC236}">
                  <a16:creationId xmlns:a16="http://schemas.microsoft.com/office/drawing/2014/main" id="{010D40FF-7416-4A7E-9D83-F8E6CE9000D9}"/>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7" name="Imagen 7">
              <a:extLst>
                <a:ext uri="{FF2B5EF4-FFF2-40B4-BE49-F238E27FC236}">
                  <a16:creationId xmlns:a16="http://schemas.microsoft.com/office/drawing/2014/main" id="{402F5A39-8A39-4800-8C9C-B0425D8EF8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574" y="83480"/>
              <a:ext cx="1824721" cy="1024752"/>
            </a:xfrm>
            <a:prstGeom prst="rect">
              <a:avLst/>
            </a:prstGeom>
          </p:spPr>
        </p:pic>
        <p:pic>
          <p:nvPicPr>
            <p:cNvPr id="18" name="Imagen 5">
              <a:extLst>
                <a:ext uri="{FF2B5EF4-FFF2-40B4-BE49-F238E27FC236}">
                  <a16:creationId xmlns:a16="http://schemas.microsoft.com/office/drawing/2014/main" id="{D6F45094-E95E-4E42-B267-E9874FAF6D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extLst>
      <p:ext uri="{BB962C8B-B14F-4D97-AF65-F5344CB8AC3E}">
        <p14:creationId xmlns:p14="http://schemas.microsoft.com/office/powerpoint/2010/main" val="25539378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4FCCD72-AA7B-413B-BF44-DDDF07B88F1A}"/>
              </a:ext>
            </a:extLst>
          </p:cNvPr>
          <p:cNvPicPr>
            <a:picLocks noChangeAspect="1"/>
          </p:cNvPicPr>
          <p:nvPr/>
        </p:nvPicPr>
        <p:blipFill>
          <a:blip r:embed="rId2"/>
          <a:stretch>
            <a:fillRect/>
          </a:stretch>
        </p:blipFill>
        <p:spPr>
          <a:xfrm>
            <a:off x="1616271" y="2003685"/>
            <a:ext cx="8949935" cy="3232234"/>
          </a:xfrm>
          <a:prstGeom prst="rect">
            <a:avLst/>
          </a:prstGeom>
        </p:spPr>
      </p:pic>
      <p:sp>
        <p:nvSpPr>
          <p:cNvPr id="6" name="CuadroTexto 5"/>
          <p:cNvSpPr txBox="1"/>
          <p:nvPr/>
        </p:nvSpPr>
        <p:spPr>
          <a:xfrm>
            <a:off x="1671597" y="1161687"/>
            <a:ext cx="8607317" cy="669414"/>
          </a:xfrm>
          <a:prstGeom prst="rect">
            <a:avLst/>
          </a:prstGeom>
          <a:noFill/>
        </p:spPr>
        <p:txBody>
          <a:bodyPr wrap="square" rtlCol="0">
            <a:spAutoFit/>
          </a:bodyPr>
          <a:lstStyle/>
          <a:p>
            <a:r>
              <a:rPr lang="es-ES" sz="1875" dirty="0">
                <a:solidFill>
                  <a:srgbClr val="A9A8A9"/>
                </a:solidFill>
                <a:latin typeface="Lato Bold"/>
                <a:cs typeface="Lato Bold"/>
              </a:rPr>
              <a:t>Ejecución de Gastos Generales SAE Preliminar Corte Diciembre de 2020</a:t>
            </a:r>
          </a:p>
          <a:p>
            <a:endParaRPr lang="es-ES" sz="1875" dirty="0">
              <a:solidFill>
                <a:srgbClr val="A9A8A9"/>
              </a:solidFill>
              <a:latin typeface="Lato Bold"/>
              <a:cs typeface="Lato Bold"/>
            </a:endParaRPr>
          </a:p>
        </p:txBody>
      </p:sp>
      <p:sp>
        <p:nvSpPr>
          <p:cNvPr id="11" name="Flecha: a la derecha 10">
            <a:hlinkClick r:id="" action="ppaction://noaction"/>
            <a:extLst>
              <a:ext uri="{FF2B5EF4-FFF2-40B4-BE49-F238E27FC236}">
                <a16:creationId xmlns:a16="http://schemas.microsoft.com/office/drawing/2014/main" id="{7DFF670C-7588-4322-97A1-B0770895C09D}"/>
              </a:ext>
            </a:extLst>
          </p:cNvPr>
          <p:cNvSpPr/>
          <p:nvPr/>
        </p:nvSpPr>
        <p:spPr>
          <a:xfrm>
            <a:off x="5103543" y="3500615"/>
            <a:ext cx="300010" cy="24207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grpSp>
        <p:nvGrpSpPr>
          <p:cNvPr id="12" name="Grupo 11">
            <a:extLst>
              <a:ext uri="{FF2B5EF4-FFF2-40B4-BE49-F238E27FC236}">
                <a16:creationId xmlns:a16="http://schemas.microsoft.com/office/drawing/2014/main" id="{ECEDC557-81C0-40C7-8716-142869013124}"/>
              </a:ext>
            </a:extLst>
          </p:cNvPr>
          <p:cNvGrpSpPr/>
          <p:nvPr/>
        </p:nvGrpSpPr>
        <p:grpSpPr>
          <a:xfrm>
            <a:off x="0" y="83480"/>
            <a:ext cx="12179299" cy="6774520"/>
            <a:chOff x="0" y="83480"/>
            <a:chExt cx="12179299" cy="6774520"/>
          </a:xfrm>
        </p:grpSpPr>
        <p:sp>
          <p:nvSpPr>
            <p:cNvPr id="13" name="Rectángulo 12">
              <a:extLst>
                <a:ext uri="{FF2B5EF4-FFF2-40B4-BE49-F238E27FC236}">
                  <a16:creationId xmlns:a16="http://schemas.microsoft.com/office/drawing/2014/main" id="{0901F9A5-78E1-4053-B9E8-9D99A4AE7AD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14">
              <a:extLst>
                <a:ext uri="{FF2B5EF4-FFF2-40B4-BE49-F238E27FC236}">
                  <a16:creationId xmlns:a16="http://schemas.microsoft.com/office/drawing/2014/main" id="{4ECAC178-6E46-4616-A4F2-86EA1116C831}"/>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6" name="Imagen 7">
              <a:extLst>
                <a:ext uri="{FF2B5EF4-FFF2-40B4-BE49-F238E27FC236}">
                  <a16:creationId xmlns:a16="http://schemas.microsoft.com/office/drawing/2014/main" id="{959B73F1-4D4E-4D5A-BA44-4F2A45F0B3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574" y="83480"/>
              <a:ext cx="1824721" cy="1024752"/>
            </a:xfrm>
            <a:prstGeom prst="rect">
              <a:avLst/>
            </a:prstGeom>
          </p:spPr>
        </p:pic>
        <p:pic>
          <p:nvPicPr>
            <p:cNvPr id="17" name="Imagen 5">
              <a:extLst>
                <a:ext uri="{FF2B5EF4-FFF2-40B4-BE49-F238E27FC236}">
                  <a16:creationId xmlns:a16="http://schemas.microsoft.com/office/drawing/2014/main" id="{8B7521EE-2046-42AF-96C7-697A9DA33E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extLst>
      <p:ext uri="{BB962C8B-B14F-4D97-AF65-F5344CB8AC3E}">
        <p14:creationId xmlns:p14="http://schemas.microsoft.com/office/powerpoint/2010/main" val="29676044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691673" y="1556068"/>
            <a:ext cx="8808654" cy="957955"/>
          </a:xfrm>
          <a:prstGeom prst="rect">
            <a:avLst/>
          </a:prstGeom>
          <a:noFill/>
        </p:spPr>
        <p:txBody>
          <a:bodyPr wrap="square" rtlCol="0">
            <a:spAutoFit/>
          </a:bodyPr>
          <a:lstStyle/>
          <a:p>
            <a:r>
              <a:rPr lang="es-ES" sz="1875" dirty="0">
                <a:solidFill>
                  <a:srgbClr val="A9A8A9"/>
                </a:solidFill>
                <a:latin typeface="Lato Bold"/>
                <a:cs typeface="Lato Bold"/>
              </a:rPr>
              <a:t>Ejecución Transferencias- Corte Diciembre de 2020- SAE</a:t>
            </a:r>
          </a:p>
          <a:p>
            <a:endParaRPr lang="es-ES" sz="1875" dirty="0">
              <a:solidFill>
                <a:srgbClr val="A9A8A9"/>
              </a:solidFill>
              <a:latin typeface="Lato Bold"/>
              <a:cs typeface="Lato Bold"/>
            </a:endParaRPr>
          </a:p>
          <a:p>
            <a:endParaRPr lang="es-ES" sz="1875" dirty="0">
              <a:solidFill>
                <a:srgbClr val="A9A8A9"/>
              </a:solidFill>
              <a:latin typeface="Lato Bold"/>
              <a:cs typeface="Lato Bold"/>
            </a:endParaRPr>
          </a:p>
        </p:txBody>
      </p:sp>
      <p:pic>
        <p:nvPicPr>
          <p:cNvPr id="3" name="Imagen 2">
            <a:extLst>
              <a:ext uri="{FF2B5EF4-FFF2-40B4-BE49-F238E27FC236}">
                <a16:creationId xmlns:a16="http://schemas.microsoft.com/office/drawing/2014/main" id="{9AABA87E-8011-45F6-8E4F-63799C7C1C5A}"/>
              </a:ext>
            </a:extLst>
          </p:cNvPr>
          <p:cNvPicPr>
            <a:picLocks noChangeAspect="1"/>
          </p:cNvPicPr>
          <p:nvPr/>
        </p:nvPicPr>
        <p:blipFill>
          <a:blip r:embed="rId2"/>
          <a:stretch>
            <a:fillRect/>
          </a:stretch>
        </p:blipFill>
        <p:spPr>
          <a:xfrm>
            <a:off x="1682047" y="2609625"/>
            <a:ext cx="8827907" cy="1638750"/>
          </a:xfrm>
          <a:prstGeom prst="rect">
            <a:avLst/>
          </a:prstGeom>
        </p:spPr>
      </p:pic>
      <p:grpSp>
        <p:nvGrpSpPr>
          <p:cNvPr id="8" name="Grupo 7">
            <a:extLst>
              <a:ext uri="{FF2B5EF4-FFF2-40B4-BE49-F238E27FC236}">
                <a16:creationId xmlns:a16="http://schemas.microsoft.com/office/drawing/2014/main" id="{4D5477B0-9407-4291-A6DC-A74D17EEFA27}"/>
              </a:ext>
            </a:extLst>
          </p:cNvPr>
          <p:cNvGrpSpPr/>
          <p:nvPr/>
        </p:nvGrpSpPr>
        <p:grpSpPr>
          <a:xfrm>
            <a:off x="0" y="83480"/>
            <a:ext cx="12179299" cy="6774520"/>
            <a:chOff x="0" y="83480"/>
            <a:chExt cx="12179299" cy="6774520"/>
          </a:xfrm>
        </p:grpSpPr>
        <p:sp>
          <p:nvSpPr>
            <p:cNvPr id="11" name="Rectángulo 10">
              <a:extLst>
                <a:ext uri="{FF2B5EF4-FFF2-40B4-BE49-F238E27FC236}">
                  <a16:creationId xmlns:a16="http://schemas.microsoft.com/office/drawing/2014/main" id="{4C7C9B47-68B9-4BC3-AEBC-87725BE66F1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8BD7AEF1-4979-4329-AD18-3CE57DD0FF48}"/>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4" name="Imagen 7">
              <a:extLst>
                <a:ext uri="{FF2B5EF4-FFF2-40B4-BE49-F238E27FC236}">
                  <a16:creationId xmlns:a16="http://schemas.microsoft.com/office/drawing/2014/main" id="{BC296539-65BC-4145-9D54-83DD8835B7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574" y="83480"/>
              <a:ext cx="1824721" cy="1024752"/>
            </a:xfrm>
            <a:prstGeom prst="rect">
              <a:avLst/>
            </a:prstGeom>
          </p:spPr>
        </p:pic>
        <p:pic>
          <p:nvPicPr>
            <p:cNvPr id="15" name="Imagen 5">
              <a:extLst>
                <a:ext uri="{FF2B5EF4-FFF2-40B4-BE49-F238E27FC236}">
                  <a16:creationId xmlns:a16="http://schemas.microsoft.com/office/drawing/2014/main" id="{A1BBFB04-1434-4E80-B49A-029DCEB16F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extLst>
      <p:ext uri="{BB962C8B-B14F-4D97-AF65-F5344CB8AC3E}">
        <p14:creationId xmlns:p14="http://schemas.microsoft.com/office/powerpoint/2010/main" val="28354771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D3A59F68-9CBC-49EA-9CB1-7B1C30381958}"/>
              </a:ext>
            </a:extLst>
          </p:cNvPr>
          <p:cNvSpPr txBox="1"/>
          <p:nvPr/>
        </p:nvSpPr>
        <p:spPr>
          <a:xfrm>
            <a:off x="2720522" y="2448742"/>
            <a:ext cx="7157357" cy="1323439"/>
          </a:xfrm>
          <a:prstGeom prst="rect">
            <a:avLst/>
          </a:prstGeom>
          <a:noFill/>
        </p:spPr>
        <p:txBody>
          <a:bodyPr wrap="square">
            <a:spAutoFit/>
          </a:bodyPr>
          <a:lstStyle/>
          <a:p>
            <a:pPr algn="ctr">
              <a:defRPr/>
            </a:pPr>
            <a:r>
              <a:rPr lang="es-CO" sz="4000" dirty="0">
                <a:solidFill>
                  <a:srgbClr val="000A8B"/>
                </a:solidFill>
              </a:rPr>
              <a:t>3. PORTAFOLIO PRELIMINAR</a:t>
            </a:r>
          </a:p>
          <a:p>
            <a:pPr algn="ctr">
              <a:defRPr/>
            </a:pPr>
            <a:r>
              <a:rPr lang="es-CO" sz="4000" dirty="0">
                <a:solidFill>
                  <a:srgbClr val="000A8B"/>
                </a:solidFill>
              </a:rPr>
              <a:t>A 31 DE DICIEMBRE DE 2020</a:t>
            </a:r>
            <a:endParaRPr lang="es-ES" sz="4000" dirty="0">
              <a:solidFill>
                <a:schemeClr val="accent5">
                  <a:lumMod val="50000"/>
                </a:schemeClr>
              </a:solidFill>
              <a:latin typeface="Arial Narrow" panose="020B0606020202030204" pitchFamily="34" charset="0"/>
            </a:endParaRPr>
          </a:p>
        </p:txBody>
      </p:sp>
      <p:grpSp>
        <p:nvGrpSpPr>
          <p:cNvPr id="8" name="Grupo 7">
            <a:extLst>
              <a:ext uri="{FF2B5EF4-FFF2-40B4-BE49-F238E27FC236}">
                <a16:creationId xmlns:a16="http://schemas.microsoft.com/office/drawing/2014/main" id="{2B9F617F-0FE4-4E10-A0AB-F96964B2C52F}"/>
              </a:ext>
            </a:extLst>
          </p:cNvPr>
          <p:cNvGrpSpPr/>
          <p:nvPr/>
        </p:nvGrpSpPr>
        <p:grpSpPr>
          <a:xfrm>
            <a:off x="0" y="83480"/>
            <a:ext cx="12179299" cy="6774520"/>
            <a:chOff x="0" y="83480"/>
            <a:chExt cx="12179299" cy="6774520"/>
          </a:xfrm>
        </p:grpSpPr>
        <p:sp>
          <p:nvSpPr>
            <p:cNvPr id="9" name="Rectángulo 8">
              <a:extLst>
                <a:ext uri="{FF2B5EF4-FFF2-40B4-BE49-F238E27FC236}">
                  <a16:creationId xmlns:a16="http://schemas.microsoft.com/office/drawing/2014/main" id="{B1B586F5-4DC0-4DFD-B7E1-631E48052C4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1338092E-C55D-4001-8C06-F806EF35DA1A}"/>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1" name="Imagen 7">
              <a:extLst>
                <a:ext uri="{FF2B5EF4-FFF2-40B4-BE49-F238E27FC236}">
                  <a16:creationId xmlns:a16="http://schemas.microsoft.com/office/drawing/2014/main" id="{2D11F8E4-F355-421E-899E-4B43D347F6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574" y="83480"/>
              <a:ext cx="1824721" cy="1024752"/>
            </a:xfrm>
            <a:prstGeom prst="rect">
              <a:avLst/>
            </a:prstGeom>
          </p:spPr>
        </p:pic>
        <p:pic>
          <p:nvPicPr>
            <p:cNvPr id="14" name="Imagen 5">
              <a:extLst>
                <a:ext uri="{FF2B5EF4-FFF2-40B4-BE49-F238E27FC236}">
                  <a16:creationId xmlns:a16="http://schemas.microsoft.com/office/drawing/2014/main" id="{AE3BC01E-83E1-4B3D-92E2-C5516D3BFE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extLst>
      <p:ext uri="{BB962C8B-B14F-4D97-AF65-F5344CB8AC3E}">
        <p14:creationId xmlns:p14="http://schemas.microsoft.com/office/powerpoint/2010/main" val="2784166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7">
            <a:extLst>
              <a:ext uri="{FF2B5EF4-FFF2-40B4-BE49-F238E27FC236}">
                <a16:creationId xmlns:a16="http://schemas.microsoft.com/office/drawing/2014/main" id="{6BFD5352-2453-4412-99D2-8980474CB1BC}"/>
              </a:ext>
            </a:extLst>
          </p:cNvPr>
          <p:cNvSpPr txBox="1">
            <a:spLocks/>
          </p:cNvSpPr>
          <p:nvPr/>
        </p:nvSpPr>
        <p:spPr>
          <a:xfrm>
            <a:off x="4431102" y="1001213"/>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DICIEMBRE 2020 </a:t>
            </a:r>
          </a:p>
        </p:txBody>
      </p:sp>
      <p:sp>
        <p:nvSpPr>
          <p:cNvPr id="16" name="CuadroTexto 15">
            <a:extLst>
              <a:ext uri="{FF2B5EF4-FFF2-40B4-BE49-F238E27FC236}">
                <a16:creationId xmlns:a16="http://schemas.microsoft.com/office/drawing/2014/main" id="{820ED2FB-A312-491F-B66E-5DC3E6737FD2}"/>
              </a:ext>
            </a:extLst>
          </p:cNvPr>
          <p:cNvSpPr txBox="1"/>
          <p:nvPr/>
        </p:nvSpPr>
        <p:spPr>
          <a:xfrm>
            <a:off x="8470085" y="1297188"/>
            <a:ext cx="2116394" cy="276999"/>
          </a:xfrm>
          <a:prstGeom prst="rect">
            <a:avLst/>
          </a:prstGeom>
          <a:noFill/>
        </p:spPr>
        <p:txBody>
          <a:bodyPr wrap="square" rtlCol="0">
            <a:spAutoFit/>
          </a:bodyPr>
          <a:lstStyle/>
          <a:p>
            <a:r>
              <a:rPr lang="es-CO" sz="1200" dirty="0"/>
              <a:t>Cifras en Millones de Pesos</a:t>
            </a:r>
          </a:p>
        </p:txBody>
      </p:sp>
      <p:pic>
        <p:nvPicPr>
          <p:cNvPr id="13" name="Imagen 12">
            <a:extLst>
              <a:ext uri="{FF2B5EF4-FFF2-40B4-BE49-F238E27FC236}">
                <a16:creationId xmlns:a16="http://schemas.microsoft.com/office/drawing/2014/main" id="{CE851466-CC82-4647-BBB6-533334A1AFE8}"/>
              </a:ext>
            </a:extLst>
          </p:cNvPr>
          <p:cNvPicPr>
            <a:picLocks noChangeAspect="1"/>
          </p:cNvPicPr>
          <p:nvPr/>
        </p:nvPicPr>
        <p:blipFill>
          <a:blip r:embed="rId2"/>
          <a:stretch>
            <a:fillRect/>
          </a:stretch>
        </p:blipFill>
        <p:spPr>
          <a:xfrm>
            <a:off x="2097845" y="4175366"/>
            <a:ext cx="8205030" cy="2263800"/>
          </a:xfrm>
          <a:prstGeom prst="rect">
            <a:avLst/>
          </a:prstGeom>
        </p:spPr>
      </p:pic>
      <p:graphicFrame>
        <p:nvGraphicFramePr>
          <p:cNvPr id="6" name="Objeto 5">
            <a:extLst>
              <a:ext uri="{FF2B5EF4-FFF2-40B4-BE49-F238E27FC236}">
                <a16:creationId xmlns:a16="http://schemas.microsoft.com/office/drawing/2014/main" id="{48588EDB-A5B9-4C66-BE6F-DCBFDCC2C746}"/>
              </a:ext>
            </a:extLst>
          </p:cNvPr>
          <p:cNvGraphicFramePr>
            <a:graphicFrameLocks noChangeAspect="1"/>
          </p:cNvGraphicFramePr>
          <p:nvPr/>
        </p:nvGraphicFramePr>
        <p:xfrm>
          <a:off x="2097846" y="1640582"/>
          <a:ext cx="8205029" cy="2433450"/>
        </p:xfrm>
        <a:graphic>
          <a:graphicData uri="http://schemas.openxmlformats.org/presentationml/2006/ole">
            <mc:AlternateContent xmlns:mc="http://schemas.openxmlformats.org/markup-compatibility/2006">
              <mc:Choice xmlns:v="urn:schemas-microsoft-com:vml" Requires="v">
                <p:oleObj name="Worksheet" r:id="rId3" imgW="5190986" imgH="2295620" progId="Excel.Sheet.12">
                  <p:embed/>
                </p:oleObj>
              </mc:Choice>
              <mc:Fallback>
                <p:oleObj name="Worksheet" r:id="rId3" imgW="5190986" imgH="2295620" progId="Excel.Sheet.12">
                  <p:embed/>
                  <p:pic>
                    <p:nvPicPr>
                      <p:cNvPr id="6" name="Objeto 5">
                        <a:extLst>
                          <a:ext uri="{FF2B5EF4-FFF2-40B4-BE49-F238E27FC236}">
                            <a16:creationId xmlns:a16="http://schemas.microsoft.com/office/drawing/2014/main" id="{48588EDB-A5B9-4C66-BE6F-DCBFDCC2C746}"/>
                          </a:ext>
                        </a:extLst>
                      </p:cNvPr>
                      <p:cNvPicPr/>
                      <p:nvPr/>
                    </p:nvPicPr>
                    <p:blipFill>
                      <a:blip r:embed="rId4"/>
                      <a:stretch>
                        <a:fillRect/>
                      </a:stretch>
                    </p:blipFill>
                    <p:spPr>
                      <a:xfrm>
                        <a:off x="2097846" y="1640582"/>
                        <a:ext cx="8205029" cy="2433450"/>
                      </a:xfrm>
                      <a:prstGeom prst="rect">
                        <a:avLst/>
                      </a:prstGeom>
                    </p:spPr>
                  </p:pic>
                </p:oleObj>
              </mc:Fallback>
            </mc:AlternateContent>
          </a:graphicData>
        </a:graphic>
      </p:graphicFrame>
      <p:grpSp>
        <p:nvGrpSpPr>
          <p:cNvPr id="12" name="Grupo 11">
            <a:extLst>
              <a:ext uri="{FF2B5EF4-FFF2-40B4-BE49-F238E27FC236}">
                <a16:creationId xmlns:a16="http://schemas.microsoft.com/office/drawing/2014/main" id="{E8BCD702-300F-4A98-99E0-53409E4AEF16}"/>
              </a:ext>
            </a:extLst>
          </p:cNvPr>
          <p:cNvGrpSpPr/>
          <p:nvPr/>
        </p:nvGrpSpPr>
        <p:grpSpPr>
          <a:xfrm>
            <a:off x="0" y="83480"/>
            <a:ext cx="12179299" cy="6774520"/>
            <a:chOff x="0" y="83480"/>
            <a:chExt cx="12179299" cy="6774520"/>
          </a:xfrm>
        </p:grpSpPr>
        <p:sp>
          <p:nvSpPr>
            <p:cNvPr id="15" name="Rectángulo 14">
              <a:extLst>
                <a:ext uri="{FF2B5EF4-FFF2-40B4-BE49-F238E27FC236}">
                  <a16:creationId xmlns:a16="http://schemas.microsoft.com/office/drawing/2014/main" id="{7F8376C5-3A08-47F7-BCA2-CEB497460D3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8" name="CuadroTexto 17">
              <a:extLst>
                <a:ext uri="{FF2B5EF4-FFF2-40B4-BE49-F238E27FC236}">
                  <a16:creationId xmlns:a16="http://schemas.microsoft.com/office/drawing/2014/main" id="{20420052-C0FB-4F53-A14D-5E2DFCD1AC49}"/>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9" name="Imagen 7">
              <a:extLst>
                <a:ext uri="{FF2B5EF4-FFF2-40B4-BE49-F238E27FC236}">
                  <a16:creationId xmlns:a16="http://schemas.microsoft.com/office/drawing/2014/main" id="{F80537DB-BB95-447C-AE18-8CEF4FA048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574" y="83480"/>
              <a:ext cx="1824721" cy="1024752"/>
            </a:xfrm>
            <a:prstGeom prst="rect">
              <a:avLst/>
            </a:prstGeom>
          </p:spPr>
        </p:pic>
        <p:pic>
          <p:nvPicPr>
            <p:cNvPr id="20" name="Imagen 5">
              <a:extLst>
                <a:ext uri="{FF2B5EF4-FFF2-40B4-BE49-F238E27FC236}">
                  <a16:creationId xmlns:a16="http://schemas.microsoft.com/office/drawing/2014/main" id="{A438D9CB-C771-4BA7-A47F-33D462FE05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extLst>
      <p:ext uri="{BB962C8B-B14F-4D97-AF65-F5344CB8AC3E}">
        <p14:creationId xmlns:p14="http://schemas.microsoft.com/office/powerpoint/2010/main" val="15892968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7">
            <a:extLst>
              <a:ext uri="{FF2B5EF4-FFF2-40B4-BE49-F238E27FC236}">
                <a16:creationId xmlns:a16="http://schemas.microsoft.com/office/drawing/2014/main" id="{6BFD5352-2453-4412-99D2-8980474CB1BC}"/>
              </a:ext>
            </a:extLst>
          </p:cNvPr>
          <p:cNvSpPr txBox="1">
            <a:spLocks/>
          </p:cNvSpPr>
          <p:nvPr/>
        </p:nvSpPr>
        <p:spPr>
          <a:xfrm>
            <a:off x="4431102" y="1001213"/>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DICIEMBRE 2020 </a:t>
            </a:r>
          </a:p>
        </p:txBody>
      </p:sp>
      <p:sp>
        <p:nvSpPr>
          <p:cNvPr id="16" name="CuadroTexto 15">
            <a:extLst>
              <a:ext uri="{FF2B5EF4-FFF2-40B4-BE49-F238E27FC236}">
                <a16:creationId xmlns:a16="http://schemas.microsoft.com/office/drawing/2014/main" id="{820ED2FB-A312-491F-B66E-5DC3E6737FD2}"/>
              </a:ext>
            </a:extLst>
          </p:cNvPr>
          <p:cNvSpPr txBox="1"/>
          <p:nvPr/>
        </p:nvSpPr>
        <p:spPr>
          <a:xfrm>
            <a:off x="8470085" y="1362774"/>
            <a:ext cx="2116394" cy="276999"/>
          </a:xfrm>
          <a:prstGeom prst="rect">
            <a:avLst/>
          </a:prstGeom>
          <a:noFill/>
        </p:spPr>
        <p:txBody>
          <a:bodyPr wrap="square" rtlCol="0">
            <a:spAutoFit/>
          </a:bodyPr>
          <a:lstStyle/>
          <a:p>
            <a:r>
              <a:rPr lang="es-CO" sz="1200" dirty="0"/>
              <a:t>Cifras en Millones de Pesos</a:t>
            </a:r>
          </a:p>
        </p:txBody>
      </p:sp>
      <p:graphicFrame>
        <p:nvGraphicFramePr>
          <p:cNvPr id="13" name="Gráfico 12">
            <a:extLst>
              <a:ext uri="{FF2B5EF4-FFF2-40B4-BE49-F238E27FC236}">
                <a16:creationId xmlns:a16="http://schemas.microsoft.com/office/drawing/2014/main" id="{4EA9A1CB-411E-4454-A342-136AD3C175F8}"/>
              </a:ext>
            </a:extLst>
          </p:cNvPr>
          <p:cNvGraphicFramePr>
            <a:graphicFrameLocks/>
          </p:cNvGraphicFramePr>
          <p:nvPr/>
        </p:nvGraphicFramePr>
        <p:xfrm>
          <a:off x="2097846" y="1871912"/>
          <a:ext cx="8039213" cy="4262669"/>
        </p:xfrm>
        <a:graphic>
          <a:graphicData uri="http://schemas.openxmlformats.org/drawingml/2006/chart">
            <c:chart xmlns:c="http://schemas.openxmlformats.org/drawingml/2006/chart" xmlns:r="http://schemas.openxmlformats.org/officeDocument/2006/relationships" r:id="rId2"/>
          </a:graphicData>
        </a:graphic>
      </p:graphicFrame>
      <p:grpSp>
        <p:nvGrpSpPr>
          <p:cNvPr id="12" name="Grupo 11">
            <a:extLst>
              <a:ext uri="{FF2B5EF4-FFF2-40B4-BE49-F238E27FC236}">
                <a16:creationId xmlns:a16="http://schemas.microsoft.com/office/drawing/2014/main" id="{942042BF-18DC-48D8-9670-C43BE11E9E0F}"/>
              </a:ext>
            </a:extLst>
          </p:cNvPr>
          <p:cNvGrpSpPr/>
          <p:nvPr/>
        </p:nvGrpSpPr>
        <p:grpSpPr>
          <a:xfrm>
            <a:off x="0" y="83480"/>
            <a:ext cx="12179299" cy="6774520"/>
            <a:chOff x="0" y="83480"/>
            <a:chExt cx="12179299" cy="6774520"/>
          </a:xfrm>
        </p:grpSpPr>
        <p:sp>
          <p:nvSpPr>
            <p:cNvPr id="15" name="Rectángulo 14">
              <a:extLst>
                <a:ext uri="{FF2B5EF4-FFF2-40B4-BE49-F238E27FC236}">
                  <a16:creationId xmlns:a16="http://schemas.microsoft.com/office/drawing/2014/main" id="{31B61109-B495-4876-9D9E-AF2175109E0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8" name="CuadroTexto 17">
              <a:extLst>
                <a:ext uri="{FF2B5EF4-FFF2-40B4-BE49-F238E27FC236}">
                  <a16:creationId xmlns:a16="http://schemas.microsoft.com/office/drawing/2014/main" id="{1D48DF68-0642-4D89-9178-278D8AB48945}"/>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9" name="Imagen 7">
              <a:extLst>
                <a:ext uri="{FF2B5EF4-FFF2-40B4-BE49-F238E27FC236}">
                  <a16:creationId xmlns:a16="http://schemas.microsoft.com/office/drawing/2014/main" id="{4159F616-7E90-4877-9D5E-440A9A414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574" y="83480"/>
              <a:ext cx="1824721" cy="1024752"/>
            </a:xfrm>
            <a:prstGeom prst="rect">
              <a:avLst/>
            </a:prstGeom>
          </p:spPr>
        </p:pic>
        <p:pic>
          <p:nvPicPr>
            <p:cNvPr id="20" name="Imagen 5">
              <a:extLst>
                <a:ext uri="{FF2B5EF4-FFF2-40B4-BE49-F238E27FC236}">
                  <a16:creationId xmlns:a16="http://schemas.microsoft.com/office/drawing/2014/main" id="{5E54090C-83F8-49EE-BDA8-DD615226F8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extLst>
      <p:ext uri="{BB962C8B-B14F-4D97-AF65-F5344CB8AC3E}">
        <p14:creationId xmlns:p14="http://schemas.microsoft.com/office/powerpoint/2010/main" val="2570181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Usuarios de Bancolombia están indignados – Violeta Stereo Casanare">
            <a:extLst>
              <a:ext uri="{FF2B5EF4-FFF2-40B4-BE49-F238E27FC236}">
                <a16:creationId xmlns:a16="http://schemas.microsoft.com/office/drawing/2014/main" id="{9E8D26C9-69FA-4239-9E68-3BA335B03F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4286" y="3404915"/>
            <a:ext cx="1754671" cy="922617"/>
          </a:xfrm>
          <a:prstGeom prst="rect">
            <a:avLst/>
          </a:prstGeom>
          <a:noFill/>
          <a:extLst>
            <a:ext uri="{909E8E84-426E-40DD-AFC4-6F175D3DCCD1}">
              <a14:hiddenFill xmlns:a14="http://schemas.microsoft.com/office/drawing/2010/main">
                <a:solidFill>
                  <a:srgbClr val="FFFFFF"/>
                </a:solidFill>
              </a14:hiddenFill>
            </a:ext>
          </a:extLst>
        </p:spPr>
      </p:pic>
      <p:sp>
        <p:nvSpPr>
          <p:cNvPr id="17" name="CuadroTexto 16">
            <a:extLst>
              <a:ext uri="{FF2B5EF4-FFF2-40B4-BE49-F238E27FC236}">
                <a16:creationId xmlns:a16="http://schemas.microsoft.com/office/drawing/2014/main" id="{33547D48-3CC9-4E76-B1E6-E0BF40E720BF}"/>
              </a:ext>
            </a:extLst>
          </p:cNvPr>
          <p:cNvSpPr txBox="1"/>
          <p:nvPr/>
        </p:nvSpPr>
        <p:spPr>
          <a:xfrm>
            <a:off x="9588789" y="5607382"/>
            <a:ext cx="625668" cy="369332"/>
          </a:xfrm>
          <a:prstGeom prst="rect">
            <a:avLst/>
          </a:prstGeom>
          <a:noFill/>
        </p:spPr>
        <p:txBody>
          <a:bodyPr wrap="square" rtlCol="0">
            <a:spAutoFit/>
          </a:bodyPr>
          <a:lstStyle/>
          <a:p>
            <a:endParaRPr lang="es-CO" dirty="0"/>
          </a:p>
        </p:txBody>
      </p:sp>
      <p:pic>
        <p:nvPicPr>
          <p:cNvPr id="3" name="Imagen 2">
            <a:extLst>
              <a:ext uri="{FF2B5EF4-FFF2-40B4-BE49-F238E27FC236}">
                <a16:creationId xmlns:a16="http://schemas.microsoft.com/office/drawing/2014/main" id="{5771DBC1-D148-4982-9202-B3A901E70E25}"/>
              </a:ext>
            </a:extLst>
          </p:cNvPr>
          <p:cNvPicPr>
            <a:picLocks noChangeAspect="1"/>
          </p:cNvPicPr>
          <p:nvPr/>
        </p:nvPicPr>
        <p:blipFill>
          <a:blip r:embed="rId3"/>
          <a:stretch>
            <a:fillRect/>
          </a:stretch>
        </p:blipFill>
        <p:spPr>
          <a:xfrm>
            <a:off x="7230380" y="2178072"/>
            <a:ext cx="3309284" cy="2263800"/>
          </a:xfrm>
          <a:prstGeom prst="rect">
            <a:avLst/>
          </a:prstGeom>
        </p:spPr>
      </p:pic>
      <p:sp>
        <p:nvSpPr>
          <p:cNvPr id="24" name="CuadroTexto 23">
            <a:extLst>
              <a:ext uri="{FF2B5EF4-FFF2-40B4-BE49-F238E27FC236}">
                <a16:creationId xmlns:a16="http://schemas.microsoft.com/office/drawing/2014/main" id="{724D0281-3880-47DF-887A-20143121128D}"/>
              </a:ext>
            </a:extLst>
          </p:cNvPr>
          <p:cNvSpPr txBox="1"/>
          <p:nvPr/>
        </p:nvSpPr>
        <p:spPr>
          <a:xfrm>
            <a:off x="2009368" y="2228672"/>
            <a:ext cx="4606350" cy="1200329"/>
          </a:xfrm>
          <a:prstGeom prst="rect">
            <a:avLst/>
          </a:prstGeom>
          <a:noFill/>
        </p:spPr>
        <p:txBody>
          <a:bodyPr wrap="square" rtlCol="0">
            <a:spAutoFit/>
          </a:bodyPr>
          <a:lstStyle/>
          <a:p>
            <a:r>
              <a:rPr lang="es-CO" b="1" dirty="0">
                <a:solidFill>
                  <a:srgbClr val="000A8B"/>
                </a:solidFill>
              </a:rPr>
              <a:t>Acciones FRISCO</a:t>
            </a:r>
          </a:p>
          <a:p>
            <a:endParaRPr lang="es-CO" b="1" dirty="0">
              <a:solidFill>
                <a:srgbClr val="000A8B"/>
              </a:solidFill>
            </a:endParaRPr>
          </a:p>
          <a:p>
            <a:pPr marL="285750" indent="-285750">
              <a:buFont typeface="Arial" panose="020B0604020202020204" pitchFamily="34" charset="0"/>
              <a:buChar char="•"/>
            </a:pPr>
            <a:r>
              <a:rPr lang="es-CO" dirty="0"/>
              <a:t>Se valorizaron en $121.935.100 (12%)</a:t>
            </a:r>
          </a:p>
          <a:p>
            <a:endParaRPr lang="es-CO" dirty="0"/>
          </a:p>
        </p:txBody>
      </p:sp>
      <p:pic>
        <p:nvPicPr>
          <p:cNvPr id="18" name="Picture 2" descr="BBVA España en App Store">
            <a:extLst>
              <a:ext uri="{FF2B5EF4-FFF2-40B4-BE49-F238E27FC236}">
                <a16:creationId xmlns:a16="http://schemas.microsoft.com/office/drawing/2014/main" id="{DC081EED-EE87-4B01-8FED-90149C676C0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9167" t="9693" r="28914" b="11325"/>
          <a:stretch/>
        </p:blipFill>
        <p:spPr bwMode="auto">
          <a:xfrm>
            <a:off x="2097845" y="3417879"/>
            <a:ext cx="827882" cy="820172"/>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Grupo Ecopetrol apoyará a familias colombianas en el pago de la factura de  energía">
            <a:extLst>
              <a:ext uri="{FF2B5EF4-FFF2-40B4-BE49-F238E27FC236}">
                <a16:creationId xmlns:a16="http://schemas.microsoft.com/office/drawing/2014/main" id="{0DE96CFD-E564-488D-9A48-440DB51E7E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69828" y="5071159"/>
            <a:ext cx="1142585" cy="685551"/>
          </a:xfrm>
          <a:prstGeom prst="rect">
            <a:avLst/>
          </a:prstGeom>
          <a:noFill/>
          <a:extLst>
            <a:ext uri="{909E8E84-426E-40DD-AFC4-6F175D3DCCD1}">
              <a14:hiddenFill xmlns:a14="http://schemas.microsoft.com/office/drawing/2010/main">
                <a:solidFill>
                  <a:srgbClr val="FFFFFF"/>
                </a:solidFill>
              </a14:hiddenFill>
            </a:ext>
          </a:extLst>
        </p:spPr>
      </p:pic>
      <p:sp>
        <p:nvSpPr>
          <p:cNvPr id="23" name="Título 7">
            <a:extLst>
              <a:ext uri="{FF2B5EF4-FFF2-40B4-BE49-F238E27FC236}">
                <a16:creationId xmlns:a16="http://schemas.microsoft.com/office/drawing/2014/main" id="{71EB8A22-D02A-4F2D-8977-E9D7B8545E14}"/>
              </a:ext>
            </a:extLst>
          </p:cNvPr>
          <p:cNvSpPr txBox="1">
            <a:spLocks/>
          </p:cNvSpPr>
          <p:nvPr/>
        </p:nvSpPr>
        <p:spPr>
          <a:xfrm>
            <a:off x="2714352" y="1045268"/>
            <a:ext cx="6972014" cy="707886"/>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000A8B"/>
                </a:solidFill>
              </a:rPr>
              <a:t>HECHOS RELEVANTES PORTAFOLIO DE INVERSIONES DICIEMBRE 2020</a:t>
            </a:r>
          </a:p>
        </p:txBody>
      </p:sp>
      <p:sp>
        <p:nvSpPr>
          <p:cNvPr id="25" name="Flecha: hacia abajo 24">
            <a:extLst>
              <a:ext uri="{FF2B5EF4-FFF2-40B4-BE49-F238E27FC236}">
                <a16:creationId xmlns:a16="http://schemas.microsoft.com/office/drawing/2014/main" id="{E72EB8EB-24F7-445E-872D-0B35630D16D4}"/>
              </a:ext>
            </a:extLst>
          </p:cNvPr>
          <p:cNvSpPr/>
          <p:nvPr/>
        </p:nvSpPr>
        <p:spPr>
          <a:xfrm rot="10800000">
            <a:off x="3167069" y="3510731"/>
            <a:ext cx="373321" cy="5961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4" name="CuadroTexto 3">
            <a:extLst>
              <a:ext uri="{FF2B5EF4-FFF2-40B4-BE49-F238E27FC236}">
                <a16:creationId xmlns:a16="http://schemas.microsoft.com/office/drawing/2014/main" id="{008657E4-8969-40EB-B7D3-63151D55EAA3}"/>
              </a:ext>
            </a:extLst>
          </p:cNvPr>
          <p:cNvSpPr txBox="1"/>
          <p:nvPr/>
        </p:nvSpPr>
        <p:spPr>
          <a:xfrm>
            <a:off x="2029223" y="4247072"/>
            <a:ext cx="1327277" cy="276999"/>
          </a:xfrm>
          <a:prstGeom prst="rect">
            <a:avLst/>
          </a:prstGeom>
          <a:noFill/>
        </p:spPr>
        <p:txBody>
          <a:bodyPr wrap="square" rtlCol="0">
            <a:spAutoFit/>
          </a:bodyPr>
          <a:lstStyle/>
          <a:p>
            <a:r>
              <a:rPr lang="es-CO" sz="1200" dirty="0"/>
              <a:t>VALORIZO 7.37%</a:t>
            </a:r>
          </a:p>
        </p:txBody>
      </p:sp>
      <p:sp>
        <p:nvSpPr>
          <p:cNvPr id="26" name="Flecha: hacia abajo 25">
            <a:extLst>
              <a:ext uri="{FF2B5EF4-FFF2-40B4-BE49-F238E27FC236}">
                <a16:creationId xmlns:a16="http://schemas.microsoft.com/office/drawing/2014/main" id="{3AFFC5DA-4291-438F-9886-BCD00EA777E9}"/>
              </a:ext>
            </a:extLst>
          </p:cNvPr>
          <p:cNvSpPr/>
          <p:nvPr/>
        </p:nvSpPr>
        <p:spPr>
          <a:xfrm rot="10800000">
            <a:off x="5996923" y="3569976"/>
            <a:ext cx="373321" cy="5961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7" name="CuadroTexto 26">
            <a:extLst>
              <a:ext uri="{FF2B5EF4-FFF2-40B4-BE49-F238E27FC236}">
                <a16:creationId xmlns:a16="http://schemas.microsoft.com/office/drawing/2014/main" id="{23EB9F28-E032-4EF7-98B7-080B9C26BFBE}"/>
              </a:ext>
            </a:extLst>
          </p:cNvPr>
          <p:cNvSpPr txBox="1"/>
          <p:nvPr/>
        </p:nvSpPr>
        <p:spPr>
          <a:xfrm>
            <a:off x="4931435" y="4238052"/>
            <a:ext cx="1327277" cy="276999"/>
          </a:xfrm>
          <a:prstGeom prst="rect">
            <a:avLst/>
          </a:prstGeom>
          <a:noFill/>
        </p:spPr>
        <p:txBody>
          <a:bodyPr wrap="square" rtlCol="0">
            <a:spAutoFit/>
          </a:bodyPr>
          <a:lstStyle/>
          <a:p>
            <a:r>
              <a:rPr lang="es-CO" sz="1200" dirty="0"/>
              <a:t>VALORIZO 26.37%</a:t>
            </a:r>
          </a:p>
        </p:txBody>
      </p:sp>
      <p:pic>
        <p:nvPicPr>
          <p:cNvPr id="28" name="Picture 2" descr="Resultado de imagen para grupo argos">
            <a:extLst>
              <a:ext uri="{FF2B5EF4-FFF2-40B4-BE49-F238E27FC236}">
                <a16:creationId xmlns:a16="http://schemas.microsoft.com/office/drawing/2014/main" id="{87CAF9F7-6EAA-4D3B-9805-3AE8CDE8ACE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52398" y="4989854"/>
            <a:ext cx="1318776" cy="784015"/>
          </a:xfrm>
          <a:prstGeom prst="rect">
            <a:avLst/>
          </a:prstGeom>
          <a:noFill/>
          <a:extLst>
            <a:ext uri="{909E8E84-426E-40DD-AFC4-6F175D3DCCD1}">
              <a14:hiddenFill xmlns:a14="http://schemas.microsoft.com/office/drawing/2010/main">
                <a:solidFill>
                  <a:srgbClr val="FFFFFF"/>
                </a:solidFill>
              </a14:hiddenFill>
            </a:ext>
          </a:extLst>
        </p:spPr>
      </p:pic>
      <p:sp>
        <p:nvSpPr>
          <p:cNvPr id="29" name="Flecha: hacia abajo 28">
            <a:extLst>
              <a:ext uri="{FF2B5EF4-FFF2-40B4-BE49-F238E27FC236}">
                <a16:creationId xmlns:a16="http://schemas.microsoft.com/office/drawing/2014/main" id="{3A4F6322-9648-48F2-9C1F-1B50DD02CD5A}"/>
              </a:ext>
            </a:extLst>
          </p:cNvPr>
          <p:cNvSpPr/>
          <p:nvPr/>
        </p:nvSpPr>
        <p:spPr>
          <a:xfrm rot="10800000">
            <a:off x="3143611" y="5045797"/>
            <a:ext cx="373321" cy="5961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0" name="CuadroTexto 29">
            <a:extLst>
              <a:ext uri="{FF2B5EF4-FFF2-40B4-BE49-F238E27FC236}">
                <a16:creationId xmlns:a16="http://schemas.microsoft.com/office/drawing/2014/main" id="{BEACFB84-68F3-4C22-8FD5-ACA332620AF7}"/>
              </a:ext>
            </a:extLst>
          </p:cNvPr>
          <p:cNvSpPr txBox="1"/>
          <p:nvPr/>
        </p:nvSpPr>
        <p:spPr>
          <a:xfrm>
            <a:off x="1929022" y="5853356"/>
            <a:ext cx="1327277" cy="276999"/>
          </a:xfrm>
          <a:prstGeom prst="rect">
            <a:avLst/>
          </a:prstGeom>
          <a:noFill/>
        </p:spPr>
        <p:txBody>
          <a:bodyPr wrap="square" rtlCol="0">
            <a:spAutoFit/>
          </a:bodyPr>
          <a:lstStyle/>
          <a:p>
            <a:r>
              <a:rPr lang="es-CO" sz="1200" dirty="0"/>
              <a:t>VALORIZO 15.83%</a:t>
            </a:r>
          </a:p>
        </p:txBody>
      </p:sp>
      <p:sp>
        <p:nvSpPr>
          <p:cNvPr id="31" name="Flecha: hacia abajo 30">
            <a:extLst>
              <a:ext uri="{FF2B5EF4-FFF2-40B4-BE49-F238E27FC236}">
                <a16:creationId xmlns:a16="http://schemas.microsoft.com/office/drawing/2014/main" id="{76804F26-6BE2-4E7E-9889-E1FFC0D5386A}"/>
              </a:ext>
            </a:extLst>
          </p:cNvPr>
          <p:cNvSpPr/>
          <p:nvPr/>
        </p:nvSpPr>
        <p:spPr>
          <a:xfrm rot="10800000">
            <a:off x="6072051" y="5012681"/>
            <a:ext cx="373321" cy="5961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2" name="CuadroTexto 31">
            <a:extLst>
              <a:ext uri="{FF2B5EF4-FFF2-40B4-BE49-F238E27FC236}">
                <a16:creationId xmlns:a16="http://schemas.microsoft.com/office/drawing/2014/main" id="{0FCE499D-A328-484F-8EDB-47A4F64C65C3}"/>
              </a:ext>
            </a:extLst>
          </p:cNvPr>
          <p:cNvSpPr txBox="1"/>
          <p:nvPr/>
        </p:nvSpPr>
        <p:spPr>
          <a:xfrm>
            <a:off x="4856306" y="5851524"/>
            <a:ext cx="1327277" cy="276999"/>
          </a:xfrm>
          <a:prstGeom prst="rect">
            <a:avLst/>
          </a:prstGeom>
          <a:noFill/>
        </p:spPr>
        <p:txBody>
          <a:bodyPr wrap="square" rtlCol="0">
            <a:spAutoFit/>
          </a:bodyPr>
          <a:lstStyle/>
          <a:p>
            <a:r>
              <a:rPr lang="es-CO" sz="1200" dirty="0"/>
              <a:t>VALORIZO 7.88%</a:t>
            </a:r>
          </a:p>
        </p:txBody>
      </p:sp>
      <p:grpSp>
        <p:nvGrpSpPr>
          <p:cNvPr id="33" name="Grupo 32">
            <a:extLst>
              <a:ext uri="{FF2B5EF4-FFF2-40B4-BE49-F238E27FC236}">
                <a16:creationId xmlns:a16="http://schemas.microsoft.com/office/drawing/2014/main" id="{563929C5-9740-4767-AFEE-3685DD81BF71}"/>
              </a:ext>
            </a:extLst>
          </p:cNvPr>
          <p:cNvGrpSpPr/>
          <p:nvPr/>
        </p:nvGrpSpPr>
        <p:grpSpPr>
          <a:xfrm>
            <a:off x="0" y="96732"/>
            <a:ext cx="12179299" cy="6774520"/>
            <a:chOff x="0" y="83480"/>
            <a:chExt cx="12179299" cy="6774520"/>
          </a:xfrm>
        </p:grpSpPr>
        <p:sp>
          <p:nvSpPr>
            <p:cNvPr id="34" name="Rectángulo 33">
              <a:extLst>
                <a:ext uri="{FF2B5EF4-FFF2-40B4-BE49-F238E27FC236}">
                  <a16:creationId xmlns:a16="http://schemas.microsoft.com/office/drawing/2014/main" id="{6594F70A-7C7A-4878-B19B-AEA6D838604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35" name="CuadroTexto 34">
              <a:extLst>
                <a:ext uri="{FF2B5EF4-FFF2-40B4-BE49-F238E27FC236}">
                  <a16:creationId xmlns:a16="http://schemas.microsoft.com/office/drawing/2014/main" id="{6283C1EE-67F2-4537-A0CB-F40D4030026F}"/>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36" name="Imagen 7">
              <a:extLst>
                <a:ext uri="{FF2B5EF4-FFF2-40B4-BE49-F238E27FC236}">
                  <a16:creationId xmlns:a16="http://schemas.microsoft.com/office/drawing/2014/main" id="{22F2CB5A-7886-43E3-A3D3-82CF63AD8C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0574" y="83480"/>
              <a:ext cx="1824721" cy="1024752"/>
            </a:xfrm>
            <a:prstGeom prst="rect">
              <a:avLst/>
            </a:prstGeom>
          </p:spPr>
        </p:pic>
        <p:pic>
          <p:nvPicPr>
            <p:cNvPr id="37" name="Imagen 5">
              <a:extLst>
                <a:ext uri="{FF2B5EF4-FFF2-40B4-BE49-F238E27FC236}">
                  <a16:creationId xmlns:a16="http://schemas.microsoft.com/office/drawing/2014/main" id="{783C7C89-1E70-4194-B79D-A96C5F3A40A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extLst>
      <p:ext uri="{BB962C8B-B14F-4D97-AF65-F5344CB8AC3E}">
        <p14:creationId xmlns:p14="http://schemas.microsoft.com/office/powerpoint/2010/main" val="19727250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81F4DEEA-EB34-4077-955E-BCDE18CC2A08}"/>
              </a:ext>
            </a:extLst>
          </p:cNvPr>
          <p:cNvSpPr txBox="1"/>
          <p:nvPr/>
        </p:nvSpPr>
        <p:spPr>
          <a:xfrm>
            <a:off x="5568387" y="939335"/>
            <a:ext cx="4636999" cy="707886"/>
          </a:xfrm>
          <a:prstGeom prst="rect">
            <a:avLst/>
          </a:prstGeom>
          <a:noFill/>
        </p:spPr>
        <p:txBody>
          <a:bodyPr wrap="square" rtlCol="0">
            <a:spAutoFit/>
          </a:bodyPr>
          <a:lstStyle/>
          <a:p>
            <a:pPr algn="r"/>
            <a:r>
              <a:rPr lang="es-ES" sz="2000" b="1" dirty="0">
                <a:solidFill>
                  <a:srgbClr val="000A8B"/>
                </a:solidFill>
              </a:rPr>
              <a:t>PORTAFOLIO RECURSOS PROPIOS SAE DICIEMBRE 2020 </a:t>
            </a:r>
          </a:p>
        </p:txBody>
      </p:sp>
      <p:sp>
        <p:nvSpPr>
          <p:cNvPr id="3" name="CuadroTexto 2">
            <a:extLst>
              <a:ext uri="{FF2B5EF4-FFF2-40B4-BE49-F238E27FC236}">
                <a16:creationId xmlns:a16="http://schemas.microsoft.com/office/drawing/2014/main" id="{DA4233A4-C789-40A0-B3F9-4A0A3C4A2A4B}"/>
              </a:ext>
            </a:extLst>
          </p:cNvPr>
          <p:cNvSpPr txBox="1"/>
          <p:nvPr/>
        </p:nvSpPr>
        <p:spPr>
          <a:xfrm>
            <a:off x="7924801" y="1647222"/>
            <a:ext cx="2116394" cy="276999"/>
          </a:xfrm>
          <a:prstGeom prst="rect">
            <a:avLst/>
          </a:prstGeom>
          <a:noFill/>
        </p:spPr>
        <p:txBody>
          <a:bodyPr wrap="square" rtlCol="0">
            <a:spAutoFit/>
          </a:bodyPr>
          <a:lstStyle/>
          <a:p>
            <a:r>
              <a:rPr lang="es-CO" sz="1200" dirty="0"/>
              <a:t>Cifras en Millones de Pesos</a:t>
            </a:r>
          </a:p>
        </p:txBody>
      </p:sp>
      <p:graphicFrame>
        <p:nvGraphicFramePr>
          <p:cNvPr id="15" name="Gráfico 14">
            <a:extLst>
              <a:ext uri="{FF2B5EF4-FFF2-40B4-BE49-F238E27FC236}">
                <a16:creationId xmlns:a16="http://schemas.microsoft.com/office/drawing/2014/main" id="{6EBE9FD5-9474-44C3-9609-8F6C0A82136B}"/>
              </a:ext>
            </a:extLst>
          </p:cNvPr>
          <p:cNvGraphicFramePr>
            <a:graphicFrameLocks/>
          </p:cNvGraphicFramePr>
          <p:nvPr/>
        </p:nvGraphicFramePr>
        <p:xfrm>
          <a:off x="5970104" y="3436613"/>
          <a:ext cx="4572000" cy="3054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Objeto 4">
            <a:extLst>
              <a:ext uri="{FF2B5EF4-FFF2-40B4-BE49-F238E27FC236}">
                <a16:creationId xmlns:a16="http://schemas.microsoft.com/office/drawing/2014/main" id="{57E6CFA9-B73E-42DD-8A1E-B8DE9181643F}"/>
              </a:ext>
            </a:extLst>
          </p:cNvPr>
          <p:cNvGraphicFramePr>
            <a:graphicFrameLocks noChangeAspect="1"/>
          </p:cNvGraphicFramePr>
          <p:nvPr/>
        </p:nvGraphicFramePr>
        <p:xfrm>
          <a:off x="1946032" y="1944302"/>
          <a:ext cx="8259354" cy="1215312"/>
        </p:xfrm>
        <a:graphic>
          <a:graphicData uri="http://schemas.openxmlformats.org/presentationml/2006/ole">
            <mc:AlternateContent xmlns:mc="http://schemas.openxmlformats.org/markup-compatibility/2006">
              <mc:Choice xmlns:v="urn:schemas-microsoft-com:vml" Requires="v">
                <p:oleObj name="Worksheet" r:id="rId3" imgW="7877009" imgH="771690" progId="Excel.Sheet.12">
                  <p:embed/>
                </p:oleObj>
              </mc:Choice>
              <mc:Fallback>
                <p:oleObj name="Worksheet" r:id="rId3" imgW="7877009" imgH="771690" progId="Excel.Sheet.12">
                  <p:embed/>
                  <p:pic>
                    <p:nvPicPr>
                      <p:cNvPr id="5" name="Objeto 4">
                        <a:extLst>
                          <a:ext uri="{FF2B5EF4-FFF2-40B4-BE49-F238E27FC236}">
                            <a16:creationId xmlns:a16="http://schemas.microsoft.com/office/drawing/2014/main" id="{57E6CFA9-B73E-42DD-8A1E-B8DE9181643F}"/>
                          </a:ext>
                        </a:extLst>
                      </p:cNvPr>
                      <p:cNvPicPr/>
                      <p:nvPr/>
                    </p:nvPicPr>
                    <p:blipFill>
                      <a:blip r:embed="rId4"/>
                      <a:stretch>
                        <a:fillRect/>
                      </a:stretch>
                    </p:blipFill>
                    <p:spPr>
                      <a:xfrm>
                        <a:off x="1946032" y="1944302"/>
                        <a:ext cx="8259354" cy="1215312"/>
                      </a:xfrm>
                      <a:prstGeom prst="rect">
                        <a:avLst/>
                      </a:prstGeom>
                    </p:spPr>
                  </p:pic>
                </p:oleObj>
              </mc:Fallback>
            </mc:AlternateContent>
          </a:graphicData>
        </a:graphic>
      </p:graphicFrame>
      <p:graphicFrame>
        <p:nvGraphicFramePr>
          <p:cNvPr id="20" name="Gráfico 19">
            <a:extLst>
              <a:ext uri="{FF2B5EF4-FFF2-40B4-BE49-F238E27FC236}">
                <a16:creationId xmlns:a16="http://schemas.microsoft.com/office/drawing/2014/main" id="{6EBE9FD5-9474-44C3-9609-8F6C0A82136B}"/>
              </a:ext>
            </a:extLst>
          </p:cNvPr>
          <p:cNvGraphicFramePr>
            <a:graphicFrameLocks/>
          </p:cNvGraphicFramePr>
          <p:nvPr/>
        </p:nvGraphicFramePr>
        <p:xfrm>
          <a:off x="6096001" y="3577405"/>
          <a:ext cx="4505324" cy="287464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7" name="Gráfico 26">
            <a:extLst>
              <a:ext uri="{FF2B5EF4-FFF2-40B4-BE49-F238E27FC236}">
                <a16:creationId xmlns:a16="http://schemas.microsoft.com/office/drawing/2014/main" id="{C530E014-B120-4C13-A8CF-D982B0F9BE0E}"/>
              </a:ext>
            </a:extLst>
          </p:cNvPr>
          <p:cNvGraphicFramePr>
            <a:graphicFrameLocks/>
          </p:cNvGraphicFramePr>
          <p:nvPr/>
        </p:nvGraphicFramePr>
        <p:xfrm>
          <a:off x="1524000" y="3577405"/>
          <a:ext cx="4572000" cy="2743200"/>
        </p:xfrm>
        <a:graphic>
          <a:graphicData uri="http://schemas.openxmlformats.org/drawingml/2006/chart">
            <c:chart xmlns:c="http://schemas.openxmlformats.org/drawingml/2006/chart" xmlns:r="http://schemas.openxmlformats.org/officeDocument/2006/relationships" r:id="rId6"/>
          </a:graphicData>
        </a:graphic>
      </p:graphicFrame>
      <p:grpSp>
        <p:nvGrpSpPr>
          <p:cNvPr id="13" name="Grupo 12">
            <a:extLst>
              <a:ext uri="{FF2B5EF4-FFF2-40B4-BE49-F238E27FC236}">
                <a16:creationId xmlns:a16="http://schemas.microsoft.com/office/drawing/2014/main" id="{A519B7CD-D161-4B7C-8EA8-AA89BCABEB24}"/>
              </a:ext>
            </a:extLst>
          </p:cNvPr>
          <p:cNvGrpSpPr/>
          <p:nvPr/>
        </p:nvGrpSpPr>
        <p:grpSpPr>
          <a:xfrm>
            <a:off x="0" y="83480"/>
            <a:ext cx="12179299" cy="6774520"/>
            <a:chOff x="0" y="83480"/>
            <a:chExt cx="12179299" cy="6774520"/>
          </a:xfrm>
        </p:grpSpPr>
        <p:sp>
          <p:nvSpPr>
            <p:cNvPr id="14" name="Rectángulo 13">
              <a:extLst>
                <a:ext uri="{FF2B5EF4-FFF2-40B4-BE49-F238E27FC236}">
                  <a16:creationId xmlns:a16="http://schemas.microsoft.com/office/drawing/2014/main" id="{33F078BA-DC52-4F3F-A12D-2320986F261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6" name="CuadroTexto 15">
              <a:extLst>
                <a:ext uri="{FF2B5EF4-FFF2-40B4-BE49-F238E27FC236}">
                  <a16:creationId xmlns:a16="http://schemas.microsoft.com/office/drawing/2014/main" id="{37C6681E-27CA-4D16-961B-B218D580B432}"/>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1" name="Imagen 7">
              <a:extLst>
                <a:ext uri="{FF2B5EF4-FFF2-40B4-BE49-F238E27FC236}">
                  <a16:creationId xmlns:a16="http://schemas.microsoft.com/office/drawing/2014/main" id="{B82E0C83-093B-47A6-BF4B-653DAB88720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0574" y="83480"/>
              <a:ext cx="1824721" cy="1024752"/>
            </a:xfrm>
            <a:prstGeom prst="rect">
              <a:avLst/>
            </a:prstGeom>
          </p:spPr>
        </p:pic>
        <p:pic>
          <p:nvPicPr>
            <p:cNvPr id="22" name="Imagen 5">
              <a:extLst>
                <a:ext uri="{FF2B5EF4-FFF2-40B4-BE49-F238E27FC236}">
                  <a16:creationId xmlns:a16="http://schemas.microsoft.com/office/drawing/2014/main" id="{2F76293D-4EB9-4E63-975B-1164D6776E7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extLst>
      <p:ext uri="{BB962C8B-B14F-4D97-AF65-F5344CB8AC3E}">
        <p14:creationId xmlns:p14="http://schemas.microsoft.com/office/powerpoint/2010/main" val="35883832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D3A59F68-9CBC-49EA-9CB1-7B1C30381958}"/>
              </a:ext>
            </a:extLst>
          </p:cNvPr>
          <p:cNvSpPr txBox="1"/>
          <p:nvPr/>
        </p:nvSpPr>
        <p:spPr>
          <a:xfrm>
            <a:off x="2720522" y="2448742"/>
            <a:ext cx="7157357" cy="1323439"/>
          </a:xfrm>
          <a:prstGeom prst="rect">
            <a:avLst/>
          </a:prstGeom>
          <a:noFill/>
        </p:spPr>
        <p:txBody>
          <a:bodyPr wrap="square">
            <a:spAutoFit/>
          </a:bodyPr>
          <a:lstStyle/>
          <a:p>
            <a:pPr algn="ctr">
              <a:defRPr/>
            </a:pPr>
            <a:r>
              <a:rPr lang="es-CO" sz="4000" dirty="0">
                <a:solidFill>
                  <a:srgbClr val="000A8B"/>
                </a:solidFill>
              </a:rPr>
              <a:t>4. FLUJO DE CAJA </a:t>
            </a:r>
          </a:p>
          <a:p>
            <a:pPr algn="ctr">
              <a:defRPr/>
            </a:pPr>
            <a:r>
              <a:rPr lang="es-CO" sz="4000" dirty="0">
                <a:solidFill>
                  <a:srgbClr val="000A8B"/>
                </a:solidFill>
              </a:rPr>
              <a:t>AL 31 DE DICIEMBRE DE 2020</a:t>
            </a:r>
            <a:endParaRPr lang="es-ES" sz="4000" dirty="0">
              <a:solidFill>
                <a:schemeClr val="accent5">
                  <a:lumMod val="50000"/>
                </a:schemeClr>
              </a:solidFill>
              <a:latin typeface="Arial Narrow" panose="020B0606020202030204" pitchFamily="34" charset="0"/>
            </a:endParaRPr>
          </a:p>
        </p:txBody>
      </p:sp>
      <p:grpSp>
        <p:nvGrpSpPr>
          <p:cNvPr id="8" name="Grupo 7">
            <a:extLst>
              <a:ext uri="{FF2B5EF4-FFF2-40B4-BE49-F238E27FC236}">
                <a16:creationId xmlns:a16="http://schemas.microsoft.com/office/drawing/2014/main" id="{CC3932EF-4442-4C15-AF24-F46A601B1A3E}"/>
              </a:ext>
            </a:extLst>
          </p:cNvPr>
          <p:cNvGrpSpPr/>
          <p:nvPr/>
        </p:nvGrpSpPr>
        <p:grpSpPr>
          <a:xfrm>
            <a:off x="0" y="83480"/>
            <a:ext cx="12179299" cy="6774520"/>
            <a:chOff x="0" y="83480"/>
            <a:chExt cx="12179299" cy="6774520"/>
          </a:xfrm>
        </p:grpSpPr>
        <p:sp>
          <p:nvSpPr>
            <p:cNvPr id="9" name="Rectángulo 8">
              <a:extLst>
                <a:ext uri="{FF2B5EF4-FFF2-40B4-BE49-F238E27FC236}">
                  <a16:creationId xmlns:a16="http://schemas.microsoft.com/office/drawing/2014/main" id="{3229E193-AF82-4B82-92A1-D449AC68DB1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5E22A9F8-11B0-4E15-B0B1-10493E017552}"/>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1" name="Imagen 7">
              <a:extLst>
                <a:ext uri="{FF2B5EF4-FFF2-40B4-BE49-F238E27FC236}">
                  <a16:creationId xmlns:a16="http://schemas.microsoft.com/office/drawing/2014/main" id="{0EA2B74D-D6A9-4541-8C68-74910A22B6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574" y="83480"/>
              <a:ext cx="1824721" cy="1024752"/>
            </a:xfrm>
            <a:prstGeom prst="rect">
              <a:avLst/>
            </a:prstGeom>
          </p:spPr>
        </p:pic>
        <p:pic>
          <p:nvPicPr>
            <p:cNvPr id="14" name="Imagen 5">
              <a:extLst>
                <a:ext uri="{FF2B5EF4-FFF2-40B4-BE49-F238E27FC236}">
                  <a16:creationId xmlns:a16="http://schemas.microsoft.com/office/drawing/2014/main" id="{A8D77E07-0A92-490E-A3C4-C0EFAB762A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extLst>
      <p:ext uri="{BB962C8B-B14F-4D97-AF65-F5344CB8AC3E}">
        <p14:creationId xmlns:p14="http://schemas.microsoft.com/office/powerpoint/2010/main" val="14585890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3">
            <a:extLst>
              <a:ext uri="{FF2B5EF4-FFF2-40B4-BE49-F238E27FC236}">
                <a16:creationId xmlns:a16="http://schemas.microsoft.com/office/drawing/2014/main" id="{63FADC93-906B-4F17-AE2E-08E088324543}"/>
              </a:ext>
            </a:extLst>
          </p:cNvPr>
          <p:cNvSpPr txBox="1">
            <a:spLocks/>
          </p:cNvSpPr>
          <p:nvPr/>
        </p:nvSpPr>
        <p:spPr>
          <a:xfrm>
            <a:off x="1954351" y="740522"/>
            <a:ext cx="7593874" cy="40529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s-CO" sz="1800" b="1" dirty="0"/>
              <a:t>FLUJO DE CAJA ACUMULADO DICIEMBRE (30) 2020</a:t>
            </a:r>
          </a:p>
        </p:txBody>
      </p:sp>
      <p:graphicFrame>
        <p:nvGraphicFramePr>
          <p:cNvPr id="10" name="Objeto 9">
            <a:extLst>
              <a:ext uri="{FF2B5EF4-FFF2-40B4-BE49-F238E27FC236}">
                <a16:creationId xmlns:a16="http://schemas.microsoft.com/office/drawing/2014/main" id="{F49B50A8-A8D4-4C8D-B6FB-527419990475}"/>
              </a:ext>
            </a:extLst>
          </p:cNvPr>
          <p:cNvGraphicFramePr>
            <a:graphicFrameLocks noChangeAspect="1"/>
          </p:cNvGraphicFramePr>
          <p:nvPr/>
        </p:nvGraphicFramePr>
        <p:xfrm>
          <a:off x="1693477" y="1257080"/>
          <a:ext cx="8805046" cy="5010784"/>
        </p:xfrm>
        <a:graphic>
          <a:graphicData uri="http://schemas.openxmlformats.org/presentationml/2006/ole">
            <mc:AlternateContent xmlns:mc="http://schemas.openxmlformats.org/markup-compatibility/2006">
              <mc:Choice xmlns:v="urn:schemas-microsoft-com:vml" Requires="v">
                <p:oleObj name="Worksheet" r:id="rId2" imgW="8048807" imgH="6248365" progId="Excel.Sheet.12">
                  <p:embed/>
                </p:oleObj>
              </mc:Choice>
              <mc:Fallback>
                <p:oleObj name="Worksheet" r:id="rId2" imgW="8048807" imgH="6248365" progId="Excel.Sheet.12">
                  <p:embed/>
                  <p:pic>
                    <p:nvPicPr>
                      <p:cNvPr id="10" name="Objeto 9">
                        <a:extLst>
                          <a:ext uri="{FF2B5EF4-FFF2-40B4-BE49-F238E27FC236}">
                            <a16:creationId xmlns:a16="http://schemas.microsoft.com/office/drawing/2014/main" id="{F49B50A8-A8D4-4C8D-B6FB-527419990475}"/>
                          </a:ext>
                        </a:extLst>
                      </p:cNvPr>
                      <p:cNvPicPr/>
                      <p:nvPr/>
                    </p:nvPicPr>
                    <p:blipFill>
                      <a:blip r:embed="rId3"/>
                      <a:stretch>
                        <a:fillRect/>
                      </a:stretch>
                    </p:blipFill>
                    <p:spPr>
                      <a:xfrm>
                        <a:off x="1693477" y="1257080"/>
                        <a:ext cx="8805046" cy="5010784"/>
                      </a:xfrm>
                      <a:prstGeom prst="rect">
                        <a:avLst/>
                      </a:prstGeom>
                    </p:spPr>
                  </p:pic>
                </p:oleObj>
              </mc:Fallback>
            </mc:AlternateContent>
          </a:graphicData>
        </a:graphic>
      </p:graphicFrame>
      <p:grpSp>
        <p:nvGrpSpPr>
          <p:cNvPr id="8" name="Grupo 7">
            <a:extLst>
              <a:ext uri="{FF2B5EF4-FFF2-40B4-BE49-F238E27FC236}">
                <a16:creationId xmlns:a16="http://schemas.microsoft.com/office/drawing/2014/main" id="{C5A62E44-702C-4B60-BCEF-BA15B5F8E733}"/>
              </a:ext>
            </a:extLst>
          </p:cNvPr>
          <p:cNvGrpSpPr/>
          <p:nvPr/>
        </p:nvGrpSpPr>
        <p:grpSpPr>
          <a:xfrm>
            <a:off x="0" y="83480"/>
            <a:ext cx="12179299" cy="6774520"/>
            <a:chOff x="0" y="83480"/>
            <a:chExt cx="12179299" cy="6774520"/>
          </a:xfrm>
        </p:grpSpPr>
        <p:sp>
          <p:nvSpPr>
            <p:cNvPr id="11" name="Rectángulo 10">
              <a:extLst>
                <a:ext uri="{FF2B5EF4-FFF2-40B4-BE49-F238E27FC236}">
                  <a16:creationId xmlns:a16="http://schemas.microsoft.com/office/drawing/2014/main" id="{41191B07-5886-460E-9612-8E670CECAAE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E55F68D8-BAA4-4B6A-98AF-E1C4195DF3CD}"/>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5" name="Imagen 7">
              <a:extLst>
                <a:ext uri="{FF2B5EF4-FFF2-40B4-BE49-F238E27FC236}">
                  <a16:creationId xmlns:a16="http://schemas.microsoft.com/office/drawing/2014/main" id="{7F149143-9835-4AAC-9E13-8CA8D175DE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574" y="83480"/>
              <a:ext cx="1824721" cy="1024752"/>
            </a:xfrm>
            <a:prstGeom prst="rect">
              <a:avLst/>
            </a:prstGeom>
          </p:spPr>
        </p:pic>
        <p:pic>
          <p:nvPicPr>
            <p:cNvPr id="16" name="Imagen 5">
              <a:extLst>
                <a:ext uri="{FF2B5EF4-FFF2-40B4-BE49-F238E27FC236}">
                  <a16:creationId xmlns:a16="http://schemas.microsoft.com/office/drawing/2014/main" id="{0605BB36-683F-45B9-B6F6-481AFAE943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extLst>
      <p:ext uri="{BB962C8B-B14F-4D97-AF65-F5344CB8AC3E}">
        <p14:creationId xmlns:p14="http://schemas.microsoft.com/office/powerpoint/2010/main" val="276453479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D3A59F68-9CBC-49EA-9CB1-7B1C30381958}"/>
              </a:ext>
            </a:extLst>
          </p:cNvPr>
          <p:cNvSpPr txBox="1"/>
          <p:nvPr/>
        </p:nvSpPr>
        <p:spPr>
          <a:xfrm>
            <a:off x="2720522" y="2448741"/>
            <a:ext cx="7157357" cy="1938992"/>
          </a:xfrm>
          <a:prstGeom prst="rect">
            <a:avLst/>
          </a:prstGeom>
          <a:noFill/>
        </p:spPr>
        <p:txBody>
          <a:bodyPr wrap="square">
            <a:spAutoFit/>
          </a:bodyPr>
          <a:lstStyle/>
          <a:p>
            <a:pPr algn="ctr">
              <a:defRPr/>
            </a:pPr>
            <a:r>
              <a:rPr lang="es-CO" sz="4000" dirty="0">
                <a:solidFill>
                  <a:srgbClr val="000A8B"/>
                </a:solidFill>
              </a:rPr>
              <a:t>5. EXPLICACION DE RETENCION EN LA FUENTE A MIEMBROS DE JUNTA DIRECTIVA DE SAE</a:t>
            </a:r>
          </a:p>
        </p:txBody>
      </p:sp>
      <p:grpSp>
        <p:nvGrpSpPr>
          <p:cNvPr id="8" name="Grupo 7">
            <a:extLst>
              <a:ext uri="{FF2B5EF4-FFF2-40B4-BE49-F238E27FC236}">
                <a16:creationId xmlns:a16="http://schemas.microsoft.com/office/drawing/2014/main" id="{C56F9169-02D3-4F73-BC2F-2672DDE7CE82}"/>
              </a:ext>
            </a:extLst>
          </p:cNvPr>
          <p:cNvGrpSpPr/>
          <p:nvPr/>
        </p:nvGrpSpPr>
        <p:grpSpPr>
          <a:xfrm>
            <a:off x="0" y="96732"/>
            <a:ext cx="12179299" cy="6774520"/>
            <a:chOff x="0" y="83480"/>
            <a:chExt cx="12179299" cy="6774520"/>
          </a:xfrm>
        </p:grpSpPr>
        <p:sp>
          <p:nvSpPr>
            <p:cNvPr id="9" name="Rectángulo 8">
              <a:extLst>
                <a:ext uri="{FF2B5EF4-FFF2-40B4-BE49-F238E27FC236}">
                  <a16:creationId xmlns:a16="http://schemas.microsoft.com/office/drawing/2014/main" id="{38F17D59-B5B8-4152-86E8-4E7DDBC775B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78992337-4818-4DCD-8100-4F4787A0B8D9}"/>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1" name="Imagen 7">
              <a:extLst>
                <a:ext uri="{FF2B5EF4-FFF2-40B4-BE49-F238E27FC236}">
                  <a16:creationId xmlns:a16="http://schemas.microsoft.com/office/drawing/2014/main" id="{357FF3AE-2A1A-4F9B-BF68-DED383C9F9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574" y="83480"/>
              <a:ext cx="1824721" cy="1024752"/>
            </a:xfrm>
            <a:prstGeom prst="rect">
              <a:avLst/>
            </a:prstGeom>
          </p:spPr>
        </p:pic>
        <p:pic>
          <p:nvPicPr>
            <p:cNvPr id="14" name="Imagen 5">
              <a:extLst>
                <a:ext uri="{FF2B5EF4-FFF2-40B4-BE49-F238E27FC236}">
                  <a16:creationId xmlns:a16="http://schemas.microsoft.com/office/drawing/2014/main" id="{A333E10C-C977-4F7C-A1C4-4281CFEBDB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spTree>
    <p:extLst>
      <p:ext uri="{BB962C8B-B14F-4D97-AF65-F5344CB8AC3E}">
        <p14:creationId xmlns:p14="http://schemas.microsoft.com/office/powerpoint/2010/main" val="30086342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n 18" descr="Imagen que contiene Icono&#10;&#10;Descripción generada automáticamente">
            <a:extLst>
              <a:ext uri="{FF2B5EF4-FFF2-40B4-BE49-F238E27FC236}">
                <a16:creationId xmlns:a16="http://schemas.microsoft.com/office/drawing/2014/main" id="{0AA535D3-7AB2-5E4F-AC39-1B9516D21D25}"/>
              </a:ext>
            </a:extLst>
          </p:cNvPr>
          <p:cNvPicPr>
            <a:picLocks noChangeAspect="1"/>
          </p:cNvPicPr>
          <p:nvPr/>
        </p:nvPicPr>
        <p:blipFill>
          <a:blip r:embed="rId2"/>
          <a:stretch>
            <a:fillRect/>
          </a:stretch>
        </p:blipFill>
        <p:spPr>
          <a:xfrm>
            <a:off x="2337454" y="2385392"/>
            <a:ext cx="4527724" cy="1629261"/>
          </a:xfrm>
          <a:prstGeom prst="rect">
            <a:avLst/>
          </a:prstGeom>
        </p:spPr>
      </p:pic>
      <p:sp>
        <p:nvSpPr>
          <p:cNvPr id="2" name="Título 1">
            <a:extLst>
              <a:ext uri="{FF2B5EF4-FFF2-40B4-BE49-F238E27FC236}">
                <a16:creationId xmlns:a16="http://schemas.microsoft.com/office/drawing/2014/main" id="{7EFA8FD5-D475-2646-9E4F-3BB4AE9787A2}"/>
              </a:ext>
            </a:extLst>
          </p:cNvPr>
          <p:cNvSpPr>
            <a:spLocks noGrp="1"/>
          </p:cNvSpPr>
          <p:nvPr>
            <p:ph type="ctrTitle"/>
          </p:nvPr>
        </p:nvSpPr>
        <p:spPr>
          <a:xfrm>
            <a:off x="7504129" y="1516163"/>
            <a:ext cx="2857747" cy="2519622"/>
          </a:xfrm>
        </p:spPr>
        <p:txBody>
          <a:bodyPr anchor="b">
            <a:noAutofit/>
          </a:bodyPr>
          <a:lstStyle/>
          <a:p>
            <a:r>
              <a:rPr lang="es-CO" sz="1800" dirty="0">
                <a:solidFill>
                  <a:schemeClr val="tx2"/>
                </a:solidFill>
              </a:rPr>
              <a:t>retención en la fuente SOBRE honorarios DE miembros de junta directiva de sae</a:t>
            </a:r>
          </a:p>
        </p:txBody>
      </p:sp>
      <p:sp>
        <p:nvSpPr>
          <p:cNvPr id="3" name="Subtítulo 2">
            <a:extLst>
              <a:ext uri="{FF2B5EF4-FFF2-40B4-BE49-F238E27FC236}">
                <a16:creationId xmlns:a16="http://schemas.microsoft.com/office/drawing/2014/main" id="{F30B9C14-C83A-024C-9D6F-C2C171BB84B1}"/>
              </a:ext>
            </a:extLst>
          </p:cNvPr>
          <p:cNvSpPr>
            <a:spLocks noGrp="1"/>
          </p:cNvSpPr>
          <p:nvPr>
            <p:ph type="subTitle" idx="1"/>
          </p:nvPr>
        </p:nvSpPr>
        <p:spPr>
          <a:xfrm>
            <a:off x="7506687" y="4035786"/>
            <a:ext cx="2855189" cy="1306053"/>
          </a:xfrm>
        </p:spPr>
        <p:txBody>
          <a:bodyPr anchor="t">
            <a:normAutofit/>
          </a:bodyPr>
          <a:lstStyle/>
          <a:p>
            <a:r>
              <a:rPr lang="es-CO" sz="1500" dirty="0">
                <a:solidFill>
                  <a:schemeClr val="tx2"/>
                </a:solidFill>
              </a:rPr>
              <a:t>Equipo Asesor Tributario</a:t>
            </a:r>
          </a:p>
        </p:txBody>
      </p:sp>
    </p:spTree>
    <p:extLst>
      <p:ext uri="{BB962C8B-B14F-4D97-AF65-F5344CB8AC3E}">
        <p14:creationId xmlns:p14="http://schemas.microsoft.com/office/powerpoint/2010/main" val="358190961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CC535A-6A52-6441-8BB8-7A82B1FBB4AF}"/>
              </a:ext>
            </a:extLst>
          </p:cNvPr>
          <p:cNvSpPr>
            <a:spLocks noGrp="1"/>
          </p:cNvSpPr>
          <p:nvPr>
            <p:ph type="title"/>
          </p:nvPr>
        </p:nvSpPr>
        <p:spPr>
          <a:xfrm>
            <a:off x="2675529" y="1640291"/>
            <a:ext cx="6295308" cy="772770"/>
          </a:xfrm>
        </p:spPr>
        <p:txBody>
          <a:bodyPr>
            <a:noAutofit/>
          </a:bodyPr>
          <a:lstStyle/>
          <a:p>
            <a:r>
              <a:rPr lang="es-CO" sz="1800" dirty="0">
                <a:solidFill>
                  <a:schemeClr val="bg1"/>
                </a:solidFill>
              </a:rPr>
              <a:t>Modalidad Nº 1: Artículo 392 del Estatuto Tributario  </a:t>
            </a:r>
          </a:p>
        </p:txBody>
      </p:sp>
      <p:sp>
        <p:nvSpPr>
          <p:cNvPr id="3" name="Marcador de contenido 2">
            <a:extLst>
              <a:ext uri="{FF2B5EF4-FFF2-40B4-BE49-F238E27FC236}">
                <a16:creationId xmlns:a16="http://schemas.microsoft.com/office/drawing/2014/main" id="{DC201FF8-B022-8A42-8642-259606F83437}"/>
              </a:ext>
            </a:extLst>
          </p:cNvPr>
          <p:cNvSpPr>
            <a:spLocks noGrp="1"/>
          </p:cNvSpPr>
          <p:nvPr>
            <p:ph idx="1"/>
          </p:nvPr>
        </p:nvSpPr>
        <p:spPr>
          <a:xfrm>
            <a:off x="1687232" y="1402000"/>
            <a:ext cx="8271903" cy="4919287"/>
          </a:xfrm>
        </p:spPr>
        <p:txBody>
          <a:bodyPr anchor="t">
            <a:normAutofit fontScale="85000" lnSpcReduction="10000"/>
          </a:bodyPr>
          <a:lstStyle/>
          <a:p>
            <a:pPr algn="just">
              <a:buFont typeface="+mj-lt"/>
              <a:buAutoNum type="arabicPeriod"/>
            </a:pPr>
            <a:r>
              <a:rPr lang="es-CO" sz="2800" dirty="0"/>
              <a:t>Esta es la </a:t>
            </a:r>
            <a:r>
              <a:rPr lang="es-CO" sz="2800" u="sng" dirty="0"/>
              <a:t>modalidad general de retención en la fuente</a:t>
            </a:r>
            <a:r>
              <a:rPr lang="es-CO" sz="2800" dirty="0"/>
              <a:t> por los pagos o abonos en cuenta que hagan las personas jurídicas y sociedades de hecho </a:t>
            </a:r>
            <a:r>
              <a:rPr lang="es-CO" sz="2800" u="sng" dirty="0"/>
              <a:t>por concepto de honorarios</a:t>
            </a:r>
            <a:r>
              <a:rPr lang="es-CO" sz="2800" dirty="0"/>
              <a:t>, comisiones, servicios y arrendamientos.</a:t>
            </a:r>
          </a:p>
          <a:p>
            <a:pPr algn="just">
              <a:buFont typeface="+mj-lt"/>
              <a:buAutoNum type="arabicPeriod"/>
            </a:pPr>
            <a:r>
              <a:rPr lang="es-CO" sz="2800" u="sng" dirty="0"/>
              <a:t>Tener en cuenta reglamentación:</a:t>
            </a:r>
            <a:r>
              <a:rPr lang="es-CO" sz="2800" dirty="0"/>
              <a:t> Artículo 1.2.4.3.1. – Retención en la fuente por honorarios y comisiones para declarantes – del D.U.R. 1625 de 2016. </a:t>
            </a:r>
            <a:r>
              <a:rPr lang="es-CO" sz="2800" dirty="0">
                <a:sym typeface="Wingdings" pitchFamily="2" charset="2"/>
              </a:rPr>
              <a:t> Se debe aplicar tarifa de 10%. Aplica tarifa del 11% cuando: 1. Del contrato se desprenda que en el año se harán pagos por un valor superior a 3.300 UVT ($119.816.400  - 2021) 2. Cuando los pagos o abonos en cuenta superen, durante el año gravable 3.300 UVT. </a:t>
            </a:r>
          </a:p>
          <a:p>
            <a:pPr algn="just">
              <a:buFont typeface="+mj-lt"/>
              <a:buAutoNum type="arabicPeriod"/>
            </a:pPr>
            <a:r>
              <a:rPr lang="es-CO" sz="2800" dirty="0">
                <a:sym typeface="Wingdings" pitchFamily="2" charset="2"/>
              </a:rPr>
              <a:t>En este caso no se hace ningún tipo de depuración para determinar la base de retención sino que se aplica la tarifa sobre el valor del pago o abono en cuenta. </a:t>
            </a:r>
          </a:p>
          <a:p>
            <a:pPr algn="just">
              <a:buFont typeface="+mj-lt"/>
              <a:buAutoNum type="arabicPeriod"/>
            </a:pPr>
            <a:endParaRPr lang="es-CO" dirty="0">
              <a:sym typeface="Wingdings" pitchFamily="2" charset="2"/>
            </a:endParaRPr>
          </a:p>
          <a:p>
            <a:pPr algn="just">
              <a:buFont typeface="+mj-lt"/>
              <a:buAutoNum type="arabicPeriod"/>
            </a:pPr>
            <a:endParaRPr lang="es-CO" dirty="0"/>
          </a:p>
        </p:txBody>
      </p:sp>
      <p:pic>
        <p:nvPicPr>
          <p:cNvPr id="5" name="Imagen 4" descr="Imagen que contiene Texto&#10;&#10;Descripción generada automáticamente">
            <a:extLst>
              <a:ext uri="{FF2B5EF4-FFF2-40B4-BE49-F238E27FC236}">
                <a16:creationId xmlns:a16="http://schemas.microsoft.com/office/drawing/2014/main" id="{61481897-5466-C749-830B-CB10D59DBAFB}"/>
              </a:ext>
            </a:extLst>
          </p:cNvPr>
          <p:cNvPicPr>
            <a:picLocks noChangeAspect="1"/>
          </p:cNvPicPr>
          <p:nvPr/>
        </p:nvPicPr>
        <p:blipFill>
          <a:blip r:embed="rId3"/>
          <a:stretch>
            <a:fillRect/>
          </a:stretch>
        </p:blipFill>
        <p:spPr>
          <a:xfrm>
            <a:off x="8815515" y="143430"/>
            <a:ext cx="2050657" cy="1008871"/>
          </a:xfrm>
          <a:prstGeom prst="rect">
            <a:avLst/>
          </a:prstGeom>
        </p:spPr>
      </p:pic>
      <p:pic>
        <p:nvPicPr>
          <p:cNvPr id="11" name="Marcador de contenido 4" descr="Imagen que contiene Icono&#10;&#10;Descripción generada automáticamente">
            <a:extLst>
              <a:ext uri="{FF2B5EF4-FFF2-40B4-BE49-F238E27FC236}">
                <a16:creationId xmlns:a16="http://schemas.microsoft.com/office/drawing/2014/main" id="{02288B6A-3A1A-45C1-8E1D-A78EFFBC5FCC}"/>
              </a:ext>
            </a:extLst>
          </p:cNvPr>
          <p:cNvPicPr>
            <a:picLocks noChangeAspect="1"/>
          </p:cNvPicPr>
          <p:nvPr/>
        </p:nvPicPr>
        <p:blipFill>
          <a:blip r:embed="rId4"/>
          <a:stretch>
            <a:fillRect/>
          </a:stretch>
        </p:blipFill>
        <p:spPr>
          <a:xfrm>
            <a:off x="2351157" y="143430"/>
            <a:ext cx="3015974" cy="1085271"/>
          </a:xfrm>
          <a:prstGeom prst="rect">
            <a:avLst/>
          </a:prstGeom>
        </p:spPr>
      </p:pic>
    </p:spTree>
    <p:extLst>
      <p:ext uri="{BB962C8B-B14F-4D97-AF65-F5344CB8AC3E}">
        <p14:creationId xmlns:p14="http://schemas.microsoft.com/office/powerpoint/2010/main" val="8806604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CC535A-6A52-6441-8BB8-7A82B1FBB4AF}"/>
              </a:ext>
            </a:extLst>
          </p:cNvPr>
          <p:cNvSpPr>
            <a:spLocks noGrp="1"/>
          </p:cNvSpPr>
          <p:nvPr>
            <p:ph type="title"/>
          </p:nvPr>
        </p:nvSpPr>
        <p:spPr>
          <a:xfrm>
            <a:off x="2675529" y="1640291"/>
            <a:ext cx="6295308" cy="772770"/>
          </a:xfrm>
        </p:spPr>
        <p:txBody>
          <a:bodyPr>
            <a:noAutofit/>
          </a:bodyPr>
          <a:lstStyle/>
          <a:p>
            <a:r>
              <a:rPr lang="es-CO" sz="1800" dirty="0">
                <a:solidFill>
                  <a:schemeClr val="bg1"/>
                </a:solidFill>
              </a:rPr>
              <a:t>Modalidad Nº 2: Parágrafo 2 del artículo 383 del Estatuto Tributario  </a:t>
            </a:r>
          </a:p>
        </p:txBody>
      </p:sp>
      <p:sp>
        <p:nvSpPr>
          <p:cNvPr id="3" name="Marcador de contenido 2">
            <a:extLst>
              <a:ext uri="{FF2B5EF4-FFF2-40B4-BE49-F238E27FC236}">
                <a16:creationId xmlns:a16="http://schemas.microsoft.com/office/drawing/2014/main" id="{DC201FF8-B022-8A42-8642-259606F83437}"/>
              </a:ext>
            </a:extLst>
          </p:cNvPr>
          <p:cNvSpPr>
            <a:spLocks noGrp="1"/>
          </p:cNvSpPr>
          <p:nvPr>
            <p:ph idx="1"/>
          </p:nvPr>
        </p:nvSpPr>
        <p:spPr>
          <a:xfrm>
            <a:off x="1775791" y="1073427"/>
            <a:ext cx="7887590" cy="3940485"/>
          </a:xfrm>
        </p:spPr>
        <p:txBody>
          <a:bodyPr anchor="t">
            <a:noAutofit/>
          </a:bodyPr>
          <a:lstStyle/>
          <a:p>
            <a:pPr algn="just">
              <a:buFont typeface="+mj-lt"/>
              <a:buAutoNum type="arabicPeriod"/>
            </a:pPr>
            <a:r>
              <a:rPr lang="es-CO" sz="1600" dirty="0"/>
              <a:t>La retención en la fuente por ingresos laborales se aplicará a los honorarios siempre que el contratista informe que no han contratado o vinculado dos (2) o más trabajadores asociados a la actividad.</a:t>
            </a:r>
          </a:p>
          <a:p>
            <a:pPr algn="just">
              <a:buFont typeface="+mj-lt"/>
              <a:buAutoNum type="arabicPeriod"/>
            </a:pPr>
            <a:r>
              <a:rPr lang="es-CO" sz="1600" dirty="0"/>
              <a:t>Esta retención debe practicarse  por "pagos mensualizados". Para ello, </a:t>
            </a:r>
            <a:r>
              <a:rPr lang="es-CO" sz="1600" i="1" dirty="0"/>
              <a:t>se tomará el monto total del valor del contrato menos los respectivos aportes obligatorios a salud y pensiones, y se dividirá por el número de meses de vigencia del mismo. Ese valor mensual corresponde a la base de retención en la fuente que debe ubicarse en la tabla. </a:t>
            </a:r>
            <a:r>
              <a:rPr lang="es-CO" sz="1600" dirty="0"/>
              <a:t>(Tener en cuenta inciso 2º del numeral 2º del artículo 388 del Estatuto Tributario para exención de ingresos del 25%)</a:t>
            </a:r>
          </a:p>
          <a:p>
            <a:pPr algn="just">
              <a:buFont typeface="+mj-lt"/>
              <a:buAutoNum type="arabicPeriod"/>
            </a:pPr>
            <a:r>
              <a:rPr lang="es-CO" sz="1600" dirty="0"/>
              <a:t>Si no se realizan "pagos mensualizados”, </a:t>
            </a:r>
            <a:r>
              <a:rPr lang="es-CO" sz="1600" i="1" dirty="0"/>
              <a:t>el pagador deberá efectuar la retención en la fuente de acuerdo con el cálculo </a:t>
            </a:r>
            <a:r>
              <a:rPr lang="es-CO" sz="1600" dirty="0"/>
              <a:t>antes </a:t>
            </a:r>
            <a:r>
              <a:rPr lang="es-CO" sz="1600" i="1" dirty="0"/>
              <a:t>mencionado (…), independientemente de la periodicidad pactada para los pagos del contrato; </a:t>
            </a:r>
            <a:r>
              <a:rPr lang="es-CO" sz="1600" i="1" u="sng" dirty="0"/>
              <a:t>cuando realice el pago deberá retener el equivalente a la suma total de la retención mensualizada.</a:t>
            </a:r>
          </a:p>
          <a:p>
            <a:pPr algn="just">
              <a:buFont typeface="+mj-lt"/>
              <a:buAutoNum type="arabicPeriod"/>
            </a:pPr>
            <a:r>
              <a:rPr lang="es-CO" sz="1600" dirty="0"/>
              <a:t>La depuración de la base objeto de retención se realiza con base en aportes obligatorios al Sistema de Seguridad Social en Salud y Pensión. Tener en cuenta el artículo 1.2.4.1.16. - Disminución de la base para trabajadores independientes. - del D.U.R. 1625 de 2016, el inciso 2º del numeral 2º del artículo 288 del Estatuto Tributario para exención del 25%. </a:t>
            </a:r>
            <a:r>
              <a:rPr lang="es-CO" sz="1600" dirty="0">
                <a:sym typeface="Wingdings" pitchFamily="2" charset="2"/>
              </a:rPr>
              <a:t> No perder de vista, frente a aportes a la seguridad social doctrina oficial: </a:t>
            </a:r>
            <a:r>
              <a:rPr lang="es-CO" sz="1600" dirty="0"/>
              <a:t>Concepto Nº 201620053282202 de 2016 de la UGPP para servidores públicos que asistan a Junta Directiva.</a:t>
            </a:r>
          </a:p>
          <a:p>
            <a:pPr algn="just">
              <a:buFont typeface="+mj-lt"/>
              <a:buAutoNum type="arabicPeriod"/>
            </a:pPr>
            <a:r>
              <a:rPr lang="es-CO" sz="1600" dirty="0"/>
              <a:t>La tarifa aplicará a partir de las 95 UVT y es pogresiva en función de los rangos de ingresos determinados en el artículo 838 del E.T.</a:t>
            </a:r>
          </a:p>
        </p:txBody>
      </p:sp>
      <p:pic>
        <p:nvPicPr>
          <p:cNvPr id="5" name="Imagen 4" descr="Imagen que contiene Texto&#10;&#10;Descripción generada automáticamente">
            <a:extLst>
              <a:ext uri="{FF2B5EF4-FFF2-40B4-BE49-F238E27FC236}">
                <a16:creationId xmlns:a16="http://schemas.microsoft.com/office/drawing/2014/main" id="{61481897-5466-C749-830B-CB10D59DBAFB}"/>
              </a:ext>
            </a:extLst>
          </p:cNvPr>
          <p:cNvPicPr>
            <a:picLocks noChangeAspect="1"/>
          </p:cNvPicPr>
          <p:nvPr/>
        </p:nvPicPr>
        <p:blipFill>
          <a:blip r:embed="rId3"/>
          <a:stretch>
            <a:fillRect/>
          </a:stretch>
        </p:blipFill>
        <p:spPr>
          <a:xfrm>
            <a:off x="8356237" y="1"/>
            <a:ext cx="1741921" cy="969115"/>
          </a:xfrm>
          <a:prstGeom prst="rect">
            <a:avLst/>
          </a:prstGeom>
        </p:spPr>
      </p:pic>
      <p:pic>
        <p:nvPicPr>
          <p:cNvPr id="11" name="Marcador de contenido 4" descr="Imagen que contiene Icono&#10;&#10;Descripción generada automáticamente">
            <a:extLst>
              <a:ext uri="{FF2B5EF4-FFF2-40B4-BE49-F238E27FC236}">
                <a16:creationId xmlns:a16="http://schemas.microsoft.com/office/drawing/2014/main" id="{0E9D3D58-EC65-4AFC-A1C7-279A41F1694D}"/>
              </a:ext>
            </a:extLst>
          </p:cNvPr>
          <p:cNvPicPr>
            <a:picLocks noChangeAspect="1"/>
          </p:cNvPicPr>
          <p:nvPr/>
        </p:nvPicPr>
        <p:blipFill>
          <a:blip r:embed="rId4"/>
          <a:stretch>
            <a:fillRect/>
          </a:stretch>
        </p:blipFill>
        <p:spPr>
          <a:xfrm>
            <a:off x="1940339" y="-11845"/>
            <a:ext cx="3015974" cy="1085271"/>
          </a:xfrm>
          <a:prstGeom prst="rect">
            <a:avLst/>
          </a:prstGeom>
        </p:spPr>
      </p:pic>
    </p:spTree>
    <p:extLst>
      <p:ext uri="{BB962C8B-B14F-4D97-AF65-F5344CB8AC3E}">
        <p14:creationId xmlns:p14="http://schemas.microsoft.com/office/powerpoint/2010/main" val="125946328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CC535A-6A52-6441-8BB8-7A82B1FBB4AF}"/>
              </a:ext>
            </a:extLst>
          </p:cNvPr>
          <p:cNvSpPr>
            <a:spLocks noGrp="1"/>
          </p:cNvSpPr>
          <p:nvPr>
            <p:ph type="title"/>
          </p:nvPr>
        </p:nvSpPr>
        <p:spPr>
          <a:xfrm>
            <a:off x="2675529" y="1790863"/>
            <a:ext cx="6295308" cy="556478"/>
          </a:xfrm>
        </p:spPr>
        <p:txBody>
          <a:bodyPr>
            <a:noAutofit/>
          </a:bodyPr>
          <a:lstStyle/>
          <a:p>
            <a:r>
              <a:rPr lang="es-CO" sz="1800" dirty="0">
                <a:solidFill>
                  <a:schemeClr val="bg1"/>
                </a:solidFill>
              </a:rPr>
              <a:t>Conclusiones</a:t>
            </a:r>
          </a:p>
        </p:txBody>
      </p:sp>
      <p:sp>
        <p:nvSpPr>
          <p:cNvPr id="3" name="Marcador de contenido 2">
            <a:extLst>
              <a:ext uri="{FF2B5EF4-FFF2-40B4-BE49-F238E27FC236}">
                <a16:creationId xmlns:a16="http://schemas.microsoft.com/office/drawing/2014/main" id="{DC201FF8-B022-8A42-8642-259606F83437}"/>
              </a:ext>
            </a:extLst>
          </p:cNvPr>
          <p:cNvSpPr>
            <a:spLocks noGrp="1"/>
          </p:cNvSpPr>
          <p:nvPr>
            <p:ph idx="1"/>
          </p:nvPr>
        </p:nvSpPr>
        <p:spPr>
          <a:xfrm>
            <a:off x="2675529" y="2648092"/>
            <a:ext cx="7451678" cy="3352659"/>
          </a:xfrm>
        </p:spPr>
        <p:txBody>
          <a:bodyPr anchor="t">
            <a:normAutofit/>
          </a:bodyPr>
          <a:lstStyle/>
          <a:p>
            <a:pPr algn="just">
              <a:buFont typeface="+mj-lt"/>
              <a:buAutoNum type="arabicPeriod"/>
            </a:pPr>
            <a:endParaRPr lang="es-CO" dirty="0">
              <a:sym typeface="Wingdings" pitchFamily="2" charset="2"/>
            </a:endParaRPr>
          </a:p>
          <a:p>
            <a:pPr algn="just">
              <a:buFont typeface="+mj-lt"/>
              <a:buAutoNum type="arabicPeriod"/>
            </a:pPr>
            <a:endParaRPr lang="es-CO" dirty="0"/>
          </a:p>
        </p:txBody>
      </p:sp>
      <p:pic>
        <p:nvPicPr>
          <p:cNvPr id="5" name="Imagen 4" descr="Imagen que contiene Texto&#10;&#10;Descripción generada automáticamente">
            <a:extLst>
              <a:ext uri="{FF2B5EF4-FFF2-40B4-BE49-F238E27FC236}">
                <a16:creationId xmlns:a16="http://schemas.microsoft.com/office/drawing/2014/main" id="{61481897-5466-C749-830B-CB10D59DBAFB}"/>
              </a:ext>
            </a:extLst>
          </p:cNvPr>
          <p:cNvPicPr>
            <a:picLocks noChangeAspect="1"/>
          </p:cNvPicPr>
          <p:nvPr/>
        </p:nvPicPr>
        <p:blipFill>
          <a:blip r:embed="rId3"/>
          <a:stretch>
            <a:fillRect/>
          </a:stretch>
        </p:blipFill>
        <p:spPr>
          <a:xfrm>
            <a:off x="8920427" y="129986"/>
            <a:ext cx="1798866" cy="942611"/>
          </a:xfrm>
          <a:prstGeom prst="rect">
            <a:avLst/>
          </a:prstGeom>
        </p:spPr>
      </p:pic>
      <p:sp>
        <p:nvSpPr>
          <p:cNvPr id="11" name="Marcador de contenido 2">
            <a:extLst>
              <a:ext uri="{FF2B5EF4-FFF2-40B4-BE49-F238E27FC236}">
                <a16:creationId xmlns:a16="http://schemas.microsoft.com/office/drawing/2014/main" id="{737659E6-68C5-FE41-ABEA-071C33898A60}"/>
              </a:ext>
            </a:extLst>
          </p:cNvPr>
          <p:cNvSpPr txBox="1">
            <a:spLocks/>
          </p:cNvSpPr>
          <p:nvPr/>
        </p:nvSpPr>
        <p:spPr>
          <a:xfrm>
            <a:off x="1998396" y="1115740"/>
            <a:ext cx="7821465" cy="5271808"/>
          </a:xfrm>
          <a:prstGeom prst="rect">
            <a:avLst/>
          </a:prstGeom>
        </p:spPr>
        <p:txBody>
          <a:bodyPr vert="horz" lIns="82296" tIns="82296" rIns="82296" bIns="68580" rtlCol="0" anchor="t">
            <a:normAutofit fontScale="92500"/>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marL="257175" indent="-257175" algn="just">
              <a:buFont typeface="+mj-lt"/>
              <a:buAutoNum type="arabicPeriod"/>
            </a:pPr>
            <a:r>
              <a:rPr lang="es-CO" dirty="0"/>
              <a:t>La forma de determinar la rentención en la fuente por concepto de honorarios tiene como regla general lo dispuesto en el artículo 392 del E.T. y como excepción lo previsto en el parágrafo 2º del artículo 383 del E.T. </a:t>
            </a:r>
          </a:p>
          <a:p>
            <a:pPr marL="603647" lvl="2" indent="-269081" algn="just">
              <a:buFont typeface="+mj-lt"/>
              <a:buAutoNum type="arabicPeriod"/>
            </a:pPr>
            <a:r>
              <a:rPr lang="es-CO" sz="1800" dirty="0">
                <a:sym typeface="Wingdings" pitchFamily="2" charset="2"/>
              </a:rPr>
              <a:t>El parágrafo 2º del artículo 383 del E.T. plantea una liquidación de la retención en la fuente particular, </a:t>
            </a:r>
            <a:r>
              <a:rPr lang="es-CO" sz="1800" dirty="0"/>
              <a:t>siempre que el contratista informe que no han contratado o vinculado dos (2) o más trabajadores asociados a la actividad. En este caso la base para la retención se disminuye con los aportes a la seguridad social y la exención de los ingresos (25%). La tarifa aplicable varía en función del monto de los honorarios establecidos en UVT.</a:t>
            </a:r>
          </a:p>
          <a:p>
            <a:pPr marL="603647" lvl="2" indent="-269081" algn="just">
              <a:buFont typeface="+mj-lt"/>
              <a:buAutoNum type="arabicPeriod"/>
            </a:pPr>
            <a:r>
              <a:rPr lang="es-CO" sz="1800" dirty="0"/>
              <a:t>Si no se hace la declaración indicada en el punto anterior, se aplicará el artículo 392 del E.T.</a:t>
            </a:r>
          </a:p>
          <a:p>
            <a:pPr marL="603647" lvl="2" indent="-269081" algn="just">
              <a:buFont typeface="+mj-lt"/>
              <a:buAutoNum type="arabicPeriod"/>
            </a:pPr>
            <a:endParaRPr lang="es-CO" sz="1100" dirty="0"/>
          </a:p>
        </p:txBody>
      </p:sp>
      <p:pic>
        <p:nvPicPr>
          <p:cNvPr id="13" name="Marcador de contenido 4" descr="Imagen que contiene Icono&#10;&#10;Descripción generada automáticamente">
            <a:extLst>
              <a:ext uri="{FF2B5EF4-FFF2-40B4-BE49-F238E27FC236}">
                <a16:creationId xmlns:a16="http://schemas.microsoft.com/office/drawing/2014/main" id="{A58525E4-16FF-4BC5-AB39-2232903BB55A}"/>
              </a:ext>
            </a:extLst>
          </p:cNvPr>
          <p:cNvPicPr>
            <a:picLocks noChangeAspect="1"/>
          </p:cNvPicPr>
          <p:nvPr/>
        </p:nvPicPr>
        <p:blipFill>
          <a:blip r:embed="rId4"/>
          <a:stretch>
            <a:fillRect/>
          </a:stretch>
        </p:blipFill>
        <p:spPr>
          <a:xfrm>
            <a:off x="2152374" y="86842"/>
            <a:ext cx="3015974" cy="1085271"/>
          </a:xfrm>
          <a:prstGeom prst="rect">
            <a:avLst/>
          </a:prstGeom>
        </p:spPr>
      </p:pic>
    </p:spTree>
    <p:extLst>
      <p:ext uri="{BB962C8B-B14F-4D97-AF65-F5344CB8AC3E}">
        <p14:creationId xmlns:p14="http://schemas.microsoft.com/office/powerpoint/2010/main" val="310598482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CC535A-6A52-6441-8BB8-7A82B1FBB4AF}"/>
              </a:ext>
            </a:extLst>
          </p:cNvPr>
          <p:cNvSpPr>
            <a:spLocks noGrp="1"/>
          </p:cNvSpPr>
          <p:nvPr>
            <p:ph type="title"/>
          </p:nvPr>
        </p:nvSpPr>
        <p:spPr>
          <a:xfrm>
            <a:off x="2675529" y="1790863"/>
            <a:ext cx="6295308" cy="556478"/>
          </a:xfrm>
        </p:spPr>
        <p:txBody>
          <a:bodyPr>
            <a:noAutofit/>
          </a:bodyPr>
          <a:lstStyle/>
          <a:p>
            <a:r>
              <a:rPr lang="es-CO" sz="1800" dirty="0">
                <a:solidFill>
                  <a:schemeClr val="bg1"/>
                </a:solidFill>
              </a:rPr>
              <a:t>Conclusiones</a:t>
            </a:r>
          </a:p>
        </p:txBody>
      </p:sp>
      <p:sp>
        <p:nvSpPr>
          <p:cNvPr id="3" name="Marcador de contenido 2">
            <a:extLst>
              <a:ext uri="{FF2B5EF4-FFF2-40B4-BE49-F238E27FC236}">
                <a16:creationId xmlns:a16="http://schemas.microsoft.com/office/drawing/2014/main" id="{DC201FF8-B022-8A42-8642-259606F83437}"/>
              </a:ext>
            </a:extLst>
          </p:cNvPr>
          <p:cNvSpPr>
            <a:spLocks noGrp="1"/>
          </p:cNvSpPr>
          <p:nvPr>
            <p:ph idx="1"/>
          </p:nvPr>
        </p:nvSpPr>
        <p:spPr>
          <a:xfrm>
            <a:off x="2675529" y="2648092"/>
            <a:ext cx="7451678" cy="3352659"/>
          </a:xfrm>
        </p:spPr>
        <p:txBody>
          <a:bodyPr anchor="t">
            <a:normAutofit/>
          </a:bodyPr>
          <a:lstStyle/>
          <a:p>
            <a:pPr algn="just">
              <a:buFont typeface="+mj-lt"/>
              <a:buAutoNum type="arabicPeriod"/>
            </a:pPr>
            <a:endParaRPr lang="es-CO" dirty="0">
              <a:sym typeface="Wingdings" pitchFamily="2" charset="2"/>
            </a:endParaRPr>
          </a:p>
          <a:p>
            <a:pPr algn="just">
              <a:buFont typeface="+mj-lt"/>
              <a:buAutoNum type="arabicPeriod"/>
            </a:pPr>
            <a:endParaRPr lang="es-CO" dirty="0"/>
          </a:p>
        </p:txBody>
      </p:sp>
      <p:pic>
        <p:nvPicPr>
          <p:cNvPr id="5" name="Imagen 4" descr="Imagen que contiene Texto&#10;&#10;Descripción generada automáticamente">
            <a:extLst>
              <a:ext uri="{FF2B5EF4-FFF2-40B4-BE49-F238E27FC236}">
                <a16:creationId xmlns:a16="http://schemas.microsoft.com/office/drawing/2014/main" id="{61481897-5466-C749-830B-CB10D59DBAFB}"/>
              </a:ext>
            </a:extLst>
          </p:cNvPr>
          <p:cNvPicPr>
            <a:picLocks noChangeAspect="1"/>
          </p:cNvPicPr>
          <p:nvPr/>
        </p:nvPicPr>
        <p:blipFill>
          <a:blip r:embed="rId3"/>
          <a:stretch>
            <a:fillRect/>
          </a:stretch>
        </p:blipFill>
        <p:spPr>
          <a:xfrm>
            <a:off x="8687541" y="145774"/>
            <a:ext cx="1768425" cy="975245"/>
          </a:xfrm>
          <a:prstGeom prst="rect">
            <a:avLst/>
          </a:prstGeom>
        </p:spPr>
      </p:pic>
      <p:sp>
        <p:nvSpPr>
          <p:cNvPr id="11" name="Marcador de contenido 2">
            <a:extLst>
              <a:ext uri="{FF2B5EF4-FFF2-40B4-BE49-F238E27FC236}">
                <a16:creationId xmlns:a16="http://schemas.microsoft.com/office/drawing/2014/main" id="{737659E6-68C5-FE41-ABEA-071C33898A60}"/>
              </a:ext>
            </a:extLst>
          </p:cNvPr>
          <p:cNvSpPr txBox="1">
            <a:spLocks/>
          </p:cNvSpPr>
          <p:nvPr/>
        </p:nvSpPr>
        <p:spPr>
          <a:xfrm>
            <a:off x="1817820" y="1228701"/>
            <a:ext cx="7451678" cy="5229117"/>
          </a:xfrm>
          <a:prstGeom prst="rect">
            <a:avLst/>
          </a:prstGeom>
        </p:spPr>
        <p:txBody>
          <a:bodyPr vert="horz" lIns="82296" tIns="82296" rIns="82296" bIns="68580" rtlCol="0" anchor="t">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marL="301229" indent="-295275" algn="just"/>
            <a:r>
              <a:rPr lang="es-CO" sz="1350" dirty="0"/>
              <a:t>2. </a:t>
            </a:r>
            <a:r>
              <a:rPr lang="es-CO" sz="1600" dirty="0"/>
              <a:t>Para definir la obligatoriedad de pago de aportes al sistema de seguridad social por los honorarios percibidos por miembros de Junta Directiva, es necesario verificar la condición del sujeto que asiste a la misma.</a:t>
            </a:r>
          </a:p>
          <a:p>
            <a:pPr marL="603647" lvl="2" indent="-269081" algn="just">
              <a:buFont typeface="+mj-lt"/>
              <a:buAutoNum type="arabicPeriod"/>
            </a:pPr>
            <a:r>
              <a:rPr lang="es-CO" sz="1200" dirty="0">
                <a:sym typeface="Wingdings" pitchFamily="2" charset="2"/>
              </a:rPr>
              <a:t>Si el miembro de la Junta Directiva tiene condición de servidor público, no debe pagar aportes al Seguridad Social, con lo cual SAE no tiene el deber de verificar dichos aportes al momento de pagar el honorario. </a:t>
            </a:r>
          </a:p>
          <a:p>
            <a:pPr marL="603647" lvl="2" indent="-269081" algn="just">
              <a:buFont typeface="+mj-lt"/>
              <a:buAutoNum type="arabicPeriod"/>
            </a:pPr>
            <a:r>
              <a:rPr lang="es-CO" sz="1200" dirty="0">
                <a:sym typeface="Wingdings" pitchFamily="2" charset="2"/>
              </a:rPr>
              <a:t>Si el miembro de la Junta Directiva tiene condición de particular independiente, está en la obligación de pagar aportes de conformidad con el artículo 244 de la Ley 1955 de 2019.</a:t>
            </a:r>
          </a:p>
          <a:p>
            <a:pPr marL="603647" lvl="2" indent="-269081" algn="just">
              <a:buFont typeface="+mj-lt"/>
              <a:buAutoNum type="arabicPeriod"/>
            </a:pPr>
            <a:r>
              <a:rPr lang="es-CO" sz="1200" dirty="0">
                <a:sym typeface="Wingdings" pitchFamily="2" charset="2"/>
              </a:rPr>
              <a:t>Si el miembro de la Junta Directiva está vinculado laboralmente, es decir, mediante contrato de trabajo, como quiera que los honorarios no tienen carácter de salario, deberá pagar aportes como independiente sobre los honorarios percibidos por su asistencia a la Junta Directiva. </a:t>
            </a:r>
            <a:endParaRPr lang="es-CO" sz="1200" dirty="0"/>
          </a:p>
        </p:txBody>
      </p:sp>
      <p:pic>
        <p:nvPicPr>
          <p:cNvPr id="13" name="Marcador de contenido 4" descr="Imagen que contiene Icono&#10;&#10;Descripción generada automáticamente">
            <a:extLst>
              <a:ext uri="{FF2B5EF4-FFF2-40B4-BE49-F238E27FC236}">
                <a16:creationId xmlns:a16="http://schemas.microsoft.com/office/drawing/2014/main" id="{C8D4B45C-D18F-4B8D-8F0C-21035149D1B7}"/>
              </a:ext>
            </a:extLst>
          </p:cNvPr>
          <p:cNvPicPr>
            <a:picLocks noChangeAspect="1"/>
          </p:cNvPicPr>
          <p:nvPr/>
        </p:nvPicPr>
        <p:blipFill>
          <a:blip r:embed="rId4"/>
          <a:stretch>
            <a:fillRect/>
          </a:stretch>
        </p:blipFill>
        <p:spPr>
          <a:xfrm>
            <a:off x="2351157" y="143430"/>
            <a:ext cx="3015974" cy="1085271"/>
          </a:xfrm>
          <a:prstGeom prst="rect">
            <a:avLst/>
          </a:prstGeom>
        </p:spPr>
      </p:pic>
    </p:spTree>
    <p:extLst>
      <p:ext uri="{BB962C8B-B14F-4D97-AF65-F5344CB8AC3E}">
        <p14:creationId xmlns:p14="http://schemas.microsoft.com/office/powerpoint/2010/main" val="253289148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222131" y="2913428"/>
            <a:ext cx="9143999" cy="830997"/>
          </a:xfrm>
          <a:prstGeom prst="rect">
            <a:avLst/>
          </a:prstGeom>
          <a:noFill/>
        </p:spPr>
        <p:txBody>
          <a:bodyPr wrap="square" rtlCol="0">
            <a:spAutoFit/>
          </a:bodyPr>
          <a:lstStyle/>
          <a:p>
            <a:pPr algn="ctr"/>
            <a:r>
              <a:rPr lang="es-ES" sz="4800" b="1" dirty="0">
                <a:solidFill>
                  <a:srgbClr val="002060"/>
                </a:solidFill>
              </a:rPr>
              <a:t>5. </a:t>
            </a:r>
            <a:r>
              <a:rPr lang="es-CO" sz="4800" b="1" dirty="0">
                <a:solidFill>
                  <a:srgbClr val="002060"/>
                </a:solidFill>
              </a:rPr>
              <a:t>Precio Mínimo de Venta.</a:t>
            </a: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49607011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240583" y="1933716"/>
            <a:ext cx="2462859" cy="1194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ES" altLang="ko-KR" sz="1400" b="1" dirty="0">
                <a:solidFill>
                  <a:schemeClr val="accent6"/>
                </a:solidFill>
                <a:latin typeface="+mj-lt"/>
              </a:rPr>
              <a:t>Presentación de la Solicitud de modificación de precio mínimo de venta ante la Junta Directiva – Sesión 189 de Marzo de 2020</a:t>
            </a:r>
            <a:endParaRPr lang="ko-KR" altLang="en-US" sz="1400" b="1" dirty="0">
              <a:solidFill>
                <a:schemeClr val="accent6"/>
              </a:solidFill>
              <a:latin typeface="+mj-lt"/>
            </a:endParaRPr>
          </a:p>
        </p:txBody>
      </p:sp>
      <p:sp>
        <p:nvSpPr>
          <p:cNvPr id="40" name="Rectangle 39"/>
          <p:cNvSpPr/>
          <p:nvPr/>
        </p:nvSpPr>
        <p:spPr>
          <a:xfrm>
            <a:off x="437555" y="4225360"/>
            <a:ext cx="1743654" cy="1937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CO" sz="1400" b="1" dirty="0">
                <a:solidFill>
                  <a:schemeClr val="accent6"/>
                </a:solidFill>
                <a:latin typeface="+mj-lt"/>
              </a:rPr>
              <a:t>La Junta Directiva solicitó que previo a la aprobación del precio mínimo de venta se solicitara concepto al Consejo de Estado a través del Ministerio de Justicia. </a:t>
            </a:r>
          </a:p>
        </p:txBody>
      </p:sp>
      <p:sp>
        <p:nvSpPr>
          <p:cNvPr id="44" name="Rectangle 43"/>
          <p:cNvSpPr/>
          <p:nvPr/>
        </p:nvSpPr>
        <p:spPr>
          <a:xfrm>
            <a:off x="6593337" y="2249852"/>
            <a:ext cx="1914563" cy="717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CO" sz="1400" b="1" dirty="0">
                <a:solidFill>
                  <a:schemeClr val="accent2"/>
                </a:solidFill>
                <a:latin typeface="+mj-lt"/>
              </a:rPr>
              <a:t>Secretaria Juridica da visto Bueno a la consulta y autoriza la radicación  </a:t>
            </a:r>
          </a:p>
          <a:p>
            <a:pPr algn="ctr"/>
            <a:endParaRPr lang="es-CO" sz="1200" b="1" dirty="0">
              <a:solidFill>
                <a:schemeClr val="accent3"/>
              </a:solidFill>
              <a:latin typeface="+mj-lt"/>
              <a:ea typeface="Open Sans" panose="020B0606030504020204" pitchFamily="34" charset="0"/>
              <a:cs typeface="Open Sans" panose="020B0606030504020204" pitchFamily="34" charset="0"/>
            </a:endParaRPr>
          </a:p>
        </p:txBody>
      </p:sp>
      <p:sp>
        <p:nvSpPr>
          <p:cNvPr id="46" name="Rectangle 45"/>
          <p:cNvSpPr/>
          <p:nvPr/>
        </p:nvSpPr>
        <p:spPr>
          <a:xfrm>
            <a:off x="10380317" y="3861037"/>
            <a:ext cx="1416527" cy="1954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CO" sz="1400" b="1" dirty="0">
                <a:solidFill>
                  <a:schemeClr val="accent6"/>
                </a:solidFill>
                <a:latin typeface="+mj-lt"/>
              </a:rPr>
              <a:t>Solicitud de Levantamiento de la Reserva por parte del Ministro de Hacienda</a:t>
            </a:r>
          </a:p>
        </p:txBody>
      </p:sp>
      <p:sp>
        <p:nvSpPr>
          <p:cNvPr id="60" name="Slide Number Placeholder 59"/>
          <p:cNvSpPr>
            <a:spLocks noGrp="1"/>
          </p:cNvSpPr>
          <p:nvPr>
            <p:ph type="sldNum" sz="quarter" idx="12"/>
          </p:nvPr>
        </p:nvSpPr>
        <p:spPr/>
        <p:txBody>
          <a:bodyPr/>
          <a:lstStyle/>
          <a:p>
            <a:fld id="{F68327C5-B821-4FE9-A59A-A60D9EB59A9A}" type="slidenum">
              <a:rPr lang="en-US" smtClean="0"/>
              <a:pPr/>
              <a:t>90</a:t>
            </a:fld>
            <a:endParaRPr lang="en-US" dirty="0"/>
          </a:p>
        </p:txBody>
      </p:sp>
      <p:sp>
        <p:nvSpPr>
          <p:cNvPr id="34" name="Rectángulo 33">
            <a:extLst>
              <a:ext uri="{FF2B5EF4-FFF2-40B4-BE49-F238E27FC236}">
                <a16:creationId xmlns:a16="http://schemas.microsoft.com/office/drawing/2014/main" id="{4C643715-7B9B-43EF-AB0A-9D5C8BBB735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chemeClr val="bg1"/>
                </a:solidFill>
                <a:latin typeface="Lato Regular"/>
                <a:cs typeface="Lato Regular"/>
              </a:rPr>
              <a:t>Vicepresidencia Jurídica</a:t>
            </a:r>
          </a:p>
        </p:txBody>
      </p:sp>
      <p:pic>
        <p:nvPicPr>
          <p:cNvPr id="35" name="Imagen 34">
            <a:extLst>
              <a:ext uri="{FF2B5EF4-FFF2-40B4-BE49-F238E27FC236}">
                <a16:creationId xmlns:a16="http://schemas.microsoft.com/office/drawing/2014/main" id="{A6F80D17-9844-48F1-A32E-3EA019BAEA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36" name="Imagen 35">
            <a:extLst>
              <a:ext uri="{FF2B5EF4-FFF2-40B4-BE49-F238E27FC236}">
                <a16:creationId xmlns:a16="http://schemas.microsoft.com/office/drawing/2014/main" id="{63838090-579D-47A9-96C7-928651E074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60" y="48237"/>
            <a:ext cx="2172476" cy="713105"/>
          </a:xfrm>
          <a:prstGeom prst="rect">
            <a:avLst/>
          </a:prstGeom>
        </p:spPr>
      </p:pic>
      <p:sp>
        <p:nvSpPr>
          <p:cNvPr id="50" name="CuadroTexto 49">
            <a:extLst>
              <a:ext uri="{FF2B5EF4-FFF2-40B4-BE49-F238E27FC236}">
                <a16:creationId xmlns:a16="http://schemas.microsoft.com/office/drawing/2014/main" id="{1A06EBEE-34DC-4C86-9A0E-E43F4F71DF57}"/>
              </a:ext>
            </a:extLst>
          </p:cNvPr>
          <p:cNvSpPr txBox="1"/>
          <p:nvPr/>
        </p:nvSpPr>
        <p:spPr>
          <a:xfrm>
            <a:off x="2399072" y="673459"/>
            <a:ext cx="5677215" cy="907941"/>
          </a:xfrm>
          <a:prstGeom prst="rect">
            <a:avLst/>
          </a:prstGeom>
          <a:noFill/>
        </p:spPr>
        <p:txBody>
          <a:bodyPr wrap="square" rtlCol="0">
            <a:spAutoFit/>
          </a:bodyPr>
          <a:lstStyle/>
          <a:p>
            <a:pPr lvl="0" algn="ctr" defTabSz="457200">
              <a:buSzPts val="2100"/>
            </a:pPr>
            <a:r>
              <a:rPr lang="es-CO" sz="2800" b="1" dirty="0">
                <a:solidFill>
                  <a:schemeClr val="accent1">
                    <a:lumMod val="75000"/>
                  </a:schemeClr>
                </a:solidFill>
                <a:sym typeface="Lilita One"/>
              </a:rPr>
              <a:t>PRECIO MÍNIMO DE VENTA</a:t>
            </a:r>
          </a:p>
          <a:p>
            <a:pPr algn="ctr"/>
            <a:endParaRPr lang="es-CO" sz="2500" dirty="0">
              <a:solidFill>
                <a:srgbClr val="000A8B"/>
              </a:solidFill>
              <a:latin typeface="Lato Bold"/>
            </a:endParaRPr>
          </a:p>
        </p:txBody>
      </p:sp>
      <p:sp>
        <p:nvSpPr>
          <p:cNvPr id="31" name="Rectangle 41">
            <a:extLst>
              <a:ext uri="{FF2B5EF4-FFF2-40B4-BE49-F238E27FC236}">
                <a16:creationId xmlns:a16="http://schemas.microsoft.com/office/drawing/2014/main" id="{F569AF44-7803-421F-BCB4-043FC5B50256}"/>
              </a:ext>
            </a:extLst>
          </p:cNvPr>
          <p:cNvSpPr/>
          <p:nvPr/>
        </p:nvSpPr>
        <p:spPr>
          <a:xfrm>
            <a:off x="5338968" y="4119777"/>
            <a:ext cx="1694143" cy="1311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CO" sz="1400" b="1" dirty="0">
                <a:solidFill>
                  <a:schemeClr val="bg1">
                    <a:lumMod val="50000"/>
                  </a:schemeClr>
                </a:solidFill>
                <a:ea typeface="Open Sans" panose="020B0606030504020204" pitchFamily="34" charset="0"/>
                <a:cs typeface="Open Sans" panose="020B0606030504020204" pitchFamily="34" charset="0"/>
              </a:rPr>
              <a:t>Se remite al Ministerio de Hacienda el Proyecto de Consulta al Consejo de Estado. </a:t>
            </a:r>
          </a:p>
        </p:txBody>
      </p:sp>
      <p:sp>
        <p:nvSpPr>
          <p:cNvPr id="41" name="Rectangle 41">
            <a:extLst>
              <a:ext uri="{FF2B5EF4-FFF2-40B4-BE49-F238E27FC236}">
                <a16:creationId xmlns:a16="http://schemas.microsoft.com/office/drawing/2014/main" id="{0E634FA4-B488-407A-9040-A0D777EB3F22}"/>
              </a:ext>
            </a:extLst>
          </p:cNvPr>
          <p:cNvSpPr/>
          <p:nvPr/>
        </p:nvSpPr>
        <p:spPr>
          <a:xfrm>
            <a:off x="3725334" y="1941894"/>
            <a:ext cx="2038208" cy="1311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CO" sz="1400" b="1" dirty="0">
                <a:solidFill>
                  <a:schemeClr val="accent4"/>
                </a:solidFill>
                <a:latin typeface="+mj-lt"/>
                <a:ea typeface="Open Sans" panose="020B0606030504020204" pitchFamily="34" charset="0"/>
                <a:cs typeface="Open Sans" panose="020B0606030504020204" pitchFamily="34" charset="0"/>
              </a:rPr>
              <a:t>Secretaria Juridica de Presidencia, solicita que la consulta sea presentada por parte del Ministerio de Hacienda </a:t>
            </a:r>
          </a:p>
        </p:txBody>
      </p:sp>
      <p:sp>
        <p:nvSpPr>
          <p:cNvPr id="53" name="Rectangle 45">
            <a:extLst>
              <a:ext uri="{FF2B5EF4-FFF2-40B4-BE49-F238E27FC236}">
                <a16:creationId xmlns:a16="http://schemas.microsoft.com/office/drawing/2014/main" id="{E4F75052-B0D5-4434-85AF-7C1D4858ACBA}"/>
              </a:ext>
            </a:extLst>
          </p:cNvPr>
          <p:cNvSpPr/>
          <p:nvPr/>
        </p:nvSpPr>
        <p:spPr>
          <a:xfrm>
            <a:off x="8641595" y="1888094"/>
            <a:ext cx="1562599" cy="1028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CO" sz="1400" b="1" dirty="0">
                <a:solidFill>
                  <a:schemeClr val="accent1">
                    <a:lumMod val="75000"/>
                  </a:schemeClr>
                </a:solidFill>
                <a:latin typeface="+mj-lt"/>
                <a:ea typeface="Open Sans" panose="020B0606030504020204" pitchFamily="34" charset="0"/>
                <a:cs typeface="Open Sans" panose="020B0606030504020204" pitchFamily="34" charset="0"/>
              </a:rPr>
              <a:t>Consejo de Estado profiere Concepto favorable  a la venta de bienes por el avaluó comercial</a:t>
            </a:r>
          </a:p>
        </p:txBody>
      </p:sp>
      <p:grpSp>
        <p:nvGrpSpPr>
          <p:cNvPr id="12" name="Grupo 11">
            <a:extLst>
              <a:ext uri="{FF2B5EF4-FFF2-40B4-BE49-F238E27FC236}">
                <a16:creationId xmlns:a16="http://schemas.microsoft.com/office/drawing/2014/main" id="{127F7429-A420-45EC-A87C-A0A2A296A36E}"/>
              </a:ext>
            </a:extLst>
          </p:cNvPr>
          <p:cNvGrpSpPr/>
          <p:nvPr/>
        </p:nvGrpSpPr>
        <p:grpSpPr>
          <a:xfrm>
            <a:off x="291438" y="3194999"/>
            <a:ext cx="11243905" cy="574350"/>
            <a:chOff x="474047" y="2366844"/>
            <a:chExt cx="11243905" cy="574350"/>
          </a:xfrm>
        </p:grpSpPr>
        <p:grpSp>
          <p:nvGrpSpPr>
            <p:cNvPr id="10" name="Grupo 9">
              <a:extLst>
                <a:ext uri="{FF2B5EF4-FFF2-40B4-BE49-F238E27FC236}">
                  <a16:creationId xmlns:a16="http://schemas.microsoft.com/office/drawing/2014/main" id="{8A4758E2-A2F1-411A-BFA7-B6E349AA4624}"/>
                </a:ext>
              </a:extLst>
            </p:cNvPr>
            <p:cNvGrpSpPr/>
            <p:nvPr/>
          </p:nvGrpSpPr>
          <p:grpSpPr>
            <a:xfrm>
              <a:off x="474047" y="2366844"/>
              <a:ext cx="11243905" cy="574350"/>
              <a:chOff x="437555" y="2387146"/>
              <a:chExt cx="11243905" cy="574350"/>
            </a:xfrm>
          </p:grpSpPr>
          <p:sp>
            <p:nvSpPr>
              <p:cNvPr id="2" name="Shape 3452"/>
              <p:cNvSpPr/>
              <p:nvPr/>
            </p:nvSpPr>
            <p:spPr>
              <a:xfrm flipV="1">
                <a:off x="437555" y="2631973"/>
                <a:ext cx="11243905" cy="66914"/>
              </a:xfrm>
              <a:prstGeom prst="line">
                <a:avLst/>
              </a:prstGeom>
              <a:ln w="76200">
                <a:solidFill>
                  <a:schemeClr val="bg1">
                    <a:lumMod val="85000"/>
                  </a:schemeClr>
                </a:solidFill>
                <a:miter lim="400000"/>
              </a:ln>
            </p:spPr>
            <p:txBody>
              <a:bodyPr lIns="0" tIns="0" rIns="0" bIns="0" anchor="ctr"/>
              <a:lstStyle/>
              <a:p>
                <a:pPr lvl="0">
                  <a:defRPr sz="3200"/>
                </a:pPr>
                <a:endParaRPr sz="3300" dirty="0">
                  <a:solidFill>
                    <a:schemeClr val="tx1">
                      <a:lumMod val="75000"/>
                      <a:lumOff val="25000"/>
                    </a:schemeClr>
                  </a:solidFill>
                  <a:latin typeface="+mj-lt"/>
                </a:endParaRPr>
              </a:p>
            </p:txBody>
          </p:sp>
          <p:sp>
            <p:nvSpPr>
              <p:cNvPr id="3" name="Oval 2"/>
              <p:cNvSpPr/>
              <p:nvPr/>
            </p:nvSpPr>
            <p:spPr>
              <a:xfrm>
                <a:off x="1024361" y="2413898"/>
                <a:ext cx="556778" cy="54759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j-lt"/>
                  </a:rPr>
                  <a:t>1</a:t>
                </a:r>
              </a:p>
            </p:txBody>
          </p:sp>
          <p:sp>
            <p:nvSpPr>
              <p:cNvPr id="4" name="Oval 3"/>
              <p:cNvSpPr/>
              <p:nvPr/>
            </p:nvSpPr>
            <p:spPr>
              <a:xfrm>
                <a:off x="3150037" y="2387146"/>
                <a:ext cx="556778" cy="5475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j-lt"/>
                  </a:rPr>
                  <a:t>2</a:t>
                </a:r>
              </a:p>
            </p:txBody>
          </p:sp>
          <p:sp>
            <p:nvSpPr>
              <p:cNvPr id="5" name="Oval 4"/>
              <p:cNvSpPr/>
              <p:nvPr/>
            </p:nvSpPr>
            <p:spPr>
              <a:xfrm>
                <a:off x="4620783" y="2413898"/>
                <a:ext cx="556778" cy="54759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j-lt"/>
                  </a:rPr>
                  <a:t>3</a:t>
                </a:r>
              </a:p>
            </p:txBody>
          </p:sp>
          <p:sp>
            <p:nvSpPr>
              <p:cNvPr id="6" name="Oval 5"/>
              <p:cNvSpPr/>
              <p:nvPr/>
            </p:nvSpPr>
            <p:spPr>
              <a:xfrm>
                <a:off x="5993076" y="2413898"/>
                <a:ext cx="556777" cy="54759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j-lt"/>
                  </a:rPr>
                  <a:t>4</a:t>
                </a:r>
              </a:p>
            </p:txBody>
          </p:sp>
          <p:sp>
            <p:nvSpPr>
              <p:cNvPr id="7" name="Oval 6"/>
              <p:cNvSpPr/>
              <p:nvPr/>
            </p:nvSpPr>
            <p:spPr>
              <a:xfrm>
                <a:off x="7540818" y="2413121"/>
                <a:ext cx="556778" cy="4740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mj-lt"/>
                  </a:rPr>
                  <a:t>5</a:t>
                </a:r>
              </a:p>
            </p:txBody>
          </p:sp>
          <p:sp>
            <p:nvSpPr>
              <p:cNvPr id="8" name="Oval 7"/>
              <p:cNvSpPr/>
              <p:nvPr/>
            </p:nvSpPr>
            <p:spPr>
              <a:xfrm>
                <a:off x="9247994" y="2400795"/>
                <a:ext cx="556777" cy="53394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latin typeface="+mj-lt"/>
                  </a:rPr>
                  <a:t>6</a:t>
                </a:r>
              </a:p>
            </p:txBody>
          </p:sp>
        </p:grpSp>
        <p:sp>
          <p:nvSpPr>
            <p:cNvPr id="55" name="Oval 2">
              <a:extLst>
                <a:ext uri="{FF2B5EF4-FFF2-40B4-BE49-F238E27FC236}">
                  <a16:creationId xmlns:a16="http://schemas.microsoft.com/office/drawing/2014/main" id="{618EBA47-1DBC-451C-B651-3B58122FE38D}"/>
                </a:ext>
              </a:extLst>
            </p:cNvPr>
            <p:cNvSpPr/>
            <p:nvPr/>
          </p:nvSpPr>
          <p:spPr>
            <a:xfrm>
              <a:off x="10962219" y="2366844"/>
              <a:ext cx="556778" cy="54759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j-lt"/>
                </a:rPr>
                <a:t>7</a:t>
              </a:r>
            </a:p>
          </p:txBody>
        </p:sp>
      </p:grpSp>
      <p:sp>
        <p:nvSpPr>
          <p:cNvPr id="42" name="CuadroTexto 41">
            <a:extLst>
              <a:ext uri="{FF2B5EF4-FFF2-40B4-BE49-F238E27FC236}">
                <a16:creationId xmlns:a16="http://schemas.microsoft.com/office/drawing/2014/main" id="{0C1961FC-7FA6-41E0-A7DD-1D7E9E83660D}"/>
              </a:ext>
            </a:extLst>
          </p:cNvPr>
          <p:cNvSpPr txBox="1"/>
          <p:nvPr/>
        </p:nvSpPr>
        <p:spPr>
          <a:xfrm>
            <a:off x="2563708" y="1410670"/>
            <a:ext cx="5677215" cy="907941"/>
          </a:xfrm>
          <a:prstGeom prst="rect">
            <a:avLst/>
          </a:prstGeom>
          <a:noFill/>
        </p:spPr>
        <p:txBody>
          <a:bodyPr wrap="square" rtlCol="0">
            <a:spAutoFit/>
          </a:bodyPr>
          <a:lstStyle/>
          <a:p>
            <a:pPr lvl="0" algn="ctr" defTabSz="457200">
              <a:buSzPts val="2100"/>
            </a:pPr>
            <a:r>
              <a:rPr lang="es-CO" sz="2800" b="1" dirty="0">
                <a:solidFill>
                  <a:schemeClr val="accent1">
                    <a:lumMod val="75000"/>
                  </a:schemeClr>
                </a:solidFill>
                <a:sym typeface="Lilita One"/>
              </a:rPr>
              <a:t>LÍNEA DE TIEMPO DE LA SOLICITUD </a:t>
            </a:r>
          </a:p>
          <a:p>
            <a:pPr algn="ctr"/>
            <a:endParaRPr lang="es-CO" sz="2500" dirty="0">
              <a:solidFill>
                <a:srgbClr val="000A8B"/>
              </a:solidFill>
              <a:latin typeface="Lato Bold"/>
            </a:endParaRPr>
          </a:p>
        </p:txBody>
      </p:sp>
      <p:sp>
        <p:nvSpPr>
          <p:cNvPr id="48" name="Rectangle 39">
            <a:extLst>
              <a:ext uri="{FF2B5EF4-FFF2-40B4-BE49-F238E27FC236}">
                <a16:creationId xmlns:a16="http://schemas.microsoft.com/office/drawing/2014/main" id="{1562C905-967B-4266-97EA-7E78C3C8F070}"/>
              </a:ext>
            </a:extLst>
          </p:cNvPr>
          <p:cNvSpPr/>
          <p:nvPr/>
        </p:nvSpPr>
        <p:spPr>
          <a:xfrm>
            <a:off x="437555" y="3734031"/>
            <a:ext cx="1743654" cy="34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CO" sz="1400" b="1" dirty="0">
                <a:solidFill>
                  <a:schemeClr val="accent6"/>
                </a:solidFill>
                <a:latin typeface="+mj-lt"/>
                <a:ea typeface="Open Sans" panose="020B0606030504020204" pitchFamily="34" charset="0"/>
                <a:cs typeface="Open Sans" panose="020B0606030504020204" pitchFamily="34" charset="0"/>
              </a:rPr>
              <a:t>24 de Marzo de 2020</a:t>
            </a:r>
          </a:p>
        </p:txBody>
      </p:sp>
      <p:sp>
        <p:nvSpPr>
          <p:cNvPr id="49" name="Rectangle 39">
            <a:extLst>
              <a:ext uri="{FF2B5EF4-FFF2-40B4-BE49-F238E27FC236}">
                <a16:creationId xmlns:a16="http://schemas.microsoft.com/office/drawing/2014/main" id="{E64C1422-3629-4E69-BE51-DED01C38ABF4}"/>
              </a:ext>
            </a:extLst>
          </p:cNvPr>
          <p:cNvSpPr/>
          <p:nvPr/>
        </p:nvSpPr>
        <p:spPr>
          <a:xfrm>
            <a:off x="2313464" y="3750246"/>
            <a:ext cx="1743654" cy="34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CO" sz="1400" b="1" dirty="0">
                <a:solidFill>
                  <a:schemeClr val="accent5"/>
                </a:solidFill>
                <a:latin typeface="+mj-lt"/>
                <a:ea typeface="Open Sans" panose="020B0606030504020204" pitchFamily="34" charset="0"/>
                <a:cs typeface="Open Sans" panose="020B0606030504020204" pitchFamily="34" charset="0"/>
              </a:rPr>
              <a:t>Abril de 2020</a:t>
            </a:r>
          </a:p>
        </p:txBody>
      </p:sp>
      <p:sp>
        <p:nvSpPr>
          <p:cNvPr id="56" name="Rectangle 39">
            <a:extLst>
              <a:ext uri="{FF2B5EF4-FFF2-40B4-BE49-F238E27FC236}">
                <a16:creationId xmlns:a16="http://schemas.microsoft.com/office/drawing/2014/main" id="{816FA0F5-E2DC-44DB-A5F1-886F4E44821E}"/>
              </a:ext>
            </a:extLst>
          </p:cNvPr>
          <p:cNvSpPr/>
          <p:nvPr/>
        </p:nvSpPr>
        <p:spPr>
          <a:xfrm>
            <a:off x="3873913" y="3750245"/>
            <a:ext cx="1743654" cy="34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CO" sz="1400" b="1" dirty="0">
                <a:solidFill>
                  <a:schemeClr val="accent4">
                    <a:lumMod val="60000"/>
                    <a:lumOff val="40000"/>
                  </a:schemeClr>
                </a:solidFill>
                <a:latin typeface="+mj-lt"/>
                <a:ea typeface="Open Sans" panose="020B0606030504020204" pitchFamily="34" charset="0"/>
                <a:cs typeface="Open Sans" panose="020B0606030504020204" pitchFamily="34" charset="0"/>
              </a:rPr>
              <a:t>Mayo de 2020</a:t>
            </a:r>
          </a:p>
        </p:txBody>
      </p:sp>
      <p:sp>
        <p:nvSpPr>
          <p:cNvPr id="57" name="Rectangle 39">
            <a:extLst>
              <a:ext uri="{FF2B5EF4-FFF2-40B4-BE49-F238E27FC236}">
                <a16:creationId xmlns:a16="http://schemas.microsoft.com/office/drawing/2014/main" id="{58B939F9-9EE2-48D7-A2C9-8655F736AEF5}"/>
              </a:ext>
            </a:extLst>
          </p:cNvPr>
          <p:cNvSpPr/>
          <p:nvPr/>
        </p:nvSpPr>
        <p:spPr>
          <a:xfrm>
            <a:off x="10216754" y="3751621"/>
            <a:ext cx="1743654" cy="34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CO" sz="1400" b="1" dirty="0">
                <a:solidFill>
                  <a:schemeClr val="accent6"/>
                </a:solidFill>
                <a:latin typeface="+mj-lt"/>
                <a:ea typeface="Open Sans" panose="020B0606030504020204" pitchFamily="34" charset="0"/>
                <a:cs typeface="Open Sans" panose="020B0606030504020204" pitchFamily="34" charset="0"/>
              </a:rPr>
              <a:t>Enero de 2021</a:t>
            </a:r>
          </a:p>
        </p:txBody>
      </p:sp>
      <p:sp>
        <p:nvSpPr>
          <p:cNvPr id="58" name="Rectangle 39">
            <a:extLst>
              <a:ext uri="{FF2B5EF4-FFF2-40B4-BE49-F238E27FC236}">
                <a16:creationId xmlns:a16="http://schemas.microsoft.com/office/drawing/2014/main" id="{2FDCE5DE-7E1D-483E-BAD0-DFB7CACD71EA}"/>
              </a:ext>
            </a:extLst>
          </p:cNvPr>
          <p:cNvSpPr/>
          <p:nvPr/>
        </p:nvSpPr>
        <p:spPr>
          <a:xfrm>
            <a:off x="2243333" y="4303756"/>
            <a:ext cx="2158488" cy="960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CO" sz="1400" b="1" dirty="0">
                <a:solidFill>
                  <a:schemeClr val="accent5"/>
                </a:solidFill>
                <a:latin typeface="+mj-lt"/>
                <a:ea typeface="Open Sans" panose="020B0606030504020204" pitchFamily="34" charset="0"/>
                <a:cs typeface="Open Sans" panose="020B0606030504020204" pitchFamily="34" charset="0"/>
              </a:rPr>
              <a:t>Se remite al </a:t>
            </a:r>
            <a:r>
              <a:rPr lang="es-CO" sz="1400" b="1" dirty="0">
                <a:solidFill>
                  <a:schemeClr val="accent5"/>
                </a:solidFill>
                <a:ea typeface="Open Sans" panose="020B0606030504020204" pitchFamily="34" charset="0"/>
                <a:cs typeface="Open Sans" panose="020B0606030504020204" pitchFamily="34" charset="0"/>
              </a:rPr>
              <a:t>Ministerio de Justicia </a:t>
            </a:r>
            <a:r>
              <a:rPr lang="es-CO" sz="1400" b="1" dirty="0">
                <a:solidFill>
                  <a:schemeClr val="accent5"/>
                </a:solidFill>
                <a:latin typeface="+mj-lt"/>
                <a:ea typeface="Open Sans" panose="020B0606030504020204" pitchFamily="34" charset="0"/>
                <a:cs typeface="Open Sans" panose="020B0606030504020204" pitchFamily="34" charset="0"/>
              </a:rPr>
              <a:t>por parte de la Vicepresidencia Juridica de SAE Proyecto de Consulta al Consejo de Estado. </a:t>
            </a:r>
          </a:p>
        </p:txBody>
      </p:sp>
      <p:sp>
        <p:nvSpPr>
          <p:cNvPr id="59" name="Rectangle 39">
            <a:extLst>
              <a:ext uri="{FF2B5EF4-FFF2-40B4-BE49-F238E27FC236}">
                <a16:creationId xmlns:a16="http://schemas.microsoft.com/office/drawing/2014/main" id="{88BA6F31-7DC6-41AA-B0DF-6D192CD19324}"/>
              </a:ext>
            </a:extLst>
          </p:cNvPr>
          <p:cNvSpPr/>
          <p:nvPr/>
        </p:nvSpPr>
        <p:spPr>
          <a:xfrm>
            <a:off x="5262305" y="3764993"/>
            <a:ext cx="1743654" cy="34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CO" sz="1400" b="1" dirty="0">
                <a:solidFill>
                  <a:schemeClr val="bg1">
                    <a:lumMod val="50000"/>
                  </a:schemeClr>
                </a:solidFill>
                <a:latin typeface="+mj-lt"/>
                <a:ea typeface="Open Sans" panose="020B0606030504020204" pitchFamily="34" charset="0"/>
                <a:cs typeface="Open Sans" panose="020B0606030504020204" pitchFamily="34" charset="0"/>
              </a:rPr>
              <a:t>Junio de 2020</a:t>
            </a:r>
          </a:p>
        </p:txBody>
      </p:sp>
      <p:sp>
        <p:nvSpPr>
          <p:cNvPr id="61" name="Rectangle 39">
            <a:extLst>
              <a:ext uri="{FF2B5EF4-FFF2-40B4-BE49-F238E27FC236}">
                <a16:creationId xmlns:a16="http://schemas.microsoft.com/office/drawing/2014/main" id="{C1933347-7754-4958-970A-0931E387952B}"/>
              </a:ext>
            </a:extLst>
          </p:cNvPr>
          <p:cNvSpPr/>
          <p:nvPr/>
        </p:nvSpPr>
        <p:spPr>
          <a:xfrm>
            <a:off x="6848019" y="3722869"/>
            <a:ext cx="1743654" cy="34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CO" sz="1400" b="1" dirty="0">
                <a:solidFill>
                  <a:schemeClr val="accent2">
                    <a:lumMod val="50000"/>
                  </a:schemeClr>
                </a:solidFill>
                <a:latin typeface="+mj-lt"/>
                <a:ea typeface="Open Sans" panose="020B0606030504020204" pitchFamily="34" charset="0"/>
                <a:cs typeface="Open Sans" panose="020B0606030504020204" pitchFamily="34" charset="0"/>
              </a:rPr>
              <a:t>Julio de 2020</a:t>
            </a:r>
          </a:p>
        </p:txBody>
      </p:sp>
      <p:sp>
        <p:nvSpPr>
          <p:cNvPr id="62" name="Rectangle 39">
            <a:extLst>
              <a:ext uri="{FF2B5EF4-FFF2-40B4-BE49-F238E27FC236}">
                <a16:creationId xmlns:a16="http://schemas.microsoft.com/office/drawing/2014/main" id="{2AB918DB-8C4D-44A6-98E7-BE2326CECFE6}"/>
              </a:ext>
            </a:extLst>
          </p:cNvPr>
          <p:cNvSpPr/>
          <p:nvPr/>
        </p:nvSpPr>
        <p:spPr>
          <a:xfrm>
            <a:off x="8507900" y="3793394"/>
            <a:ext cx="1743654" cy="34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CO" sz="1400" b="1" dirty="0">
                <a:solidFill>
                  <a:schemeClr val="accent1">
                    <a:lumMod val="75000"/>
                  </a:schemeClr>
                </a:solidFill>
                <a:latin typeface="+mj-lt"/>
                <a:ea typeface="Open Sans" panose="020B0606030504020204" pitchFamily="34" charset="0"/>
                <a:cs typeface="Open Sans" panose="020B0606030504020204" pitchFamily="34" charset="0"/>
              </a:rPr>
              <a:t>Octubre de 2020</a:t>
            </a:r>
          </a:p>
        </p:txBody>
      </p:sp>
      <p:sp>
        <p:nvSpPr>
          <p:cNvPr id="65" name="Rectangle 43">
            <a:extLst>
              <a:ext uri="{FF2B5EF4-FFF2-40B4-BE49-F238E27FC236}">
                <a16:creationId xmlns:a16="http://schemas.microsoft.com/office/drawing/2014/main" id="{28BC9278-9D94-4C3A-9F57-85C011B18117}"/>
              </a:ext>
            </a:extLst>
          </p:cNvPr>
          <p:cNvSpPr/>
          <p:nvPr/>
        </p:nvSpPr>
        <p:spPr>
          <a:xfrm>
            <a:off x="7037069" y="4020825"/>
            <a:ext cx="1416527" cy="1635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CO" sz="1400" b="1" dirty="0">
                <a:solidFill>
                  <a:schemeClr val="accent2"/>
                </a:solidFill>
                <a:latin typeface="+mj-lt"/>
              </a:rPr>
              <a:t>Radicación de la Consulta ante el Consejo de estado por parte del Ministerio de Hacienda</a:t>
            </a:r>
          </a:p>
          <a:p>
            <a:pPr algn="ctr"/>
            <a:endParaRPr lang="es-CO" sz="1200" b="1" dirty="0">
              <a:solidFill>
                <a:schemeClr val="accent3"/>
              </a:solidFill>
              <a:latin typeface="+mj-lt"/>
              <a:ea typeface="Open Sans" panose="020B0606030504020204" pitchFamily="34" charset="0"/>
              <a:cs typeface="Open Sans" panose="020B0606030504020204" pitchFamily="34" charset="0"/>
            </a:endParaRPr>
          </a:p>
        </p:txBody>
      </p:sp>
      <p:sp>
        <p:nvSpPr>
          <p:cNvPr id="66" name="Rectangle 43">
            <a:extLst>
              <a:ext uri="{FF2B5EF4-FFF2-40B4-BE49-F238E27FC236}">
                <a16:creationId xmlns:a16="http://schemas.microsoft.com/office/drawing/2014/main" id="{78BC1C10-3481-4451-ACB7-2A37988DEA97}"/>
              </a:ext>
            </a:extLst>
          </p:cNvPr>
          <p:cNvSpPr/>
          <p:nvPr/>
        </p:nvSpPr>
        <p:spPr>
          <a:xfrm>
            <a:off x="10448382" y="2154801"/>
            <a:ext cx="1280395" cy="62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CO" sz="1400" b="1" dirty="0">
                <a:solidFill>
                  <a:schemeClr val="accent6"/>
                </a:solidFill>
                <a:latin typeface="+mj-lt"/>
              </a:rPr>
              <a:t>Notificación Concepto al Ministerio de Hacienda</a:t>
            </a:r>
          </a:p>
          <a:p>
            <a:pPr algn="ctr"/>
            <a:endParaRPr lang="es-CO" sz="1200" b="1" dirty="0">
              <a:solidFill>
                <a:schemeClr val="accent3"/>
              </a:solidFill>
              <a:latin typeface="+mj-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59991435"/>
      </p:ext>
    </p:extLst>
  </p:cSld>
  <p:clrMapOvr>
    <a:masterClrMapping/>
  </p:clrMapOvr>
  <p:transition spd="slow">
    <p:push dir="u"/>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197061" y="1477208"/>
            <a:ext cx="9143999" cy="1446550"/>
          </a:xfrm>
          <a:prstGeom prst="rect">
            <a:avLst/>
          </a:prstGeom>
          <a:noFill/>
        </p:spPr>
        <p:txBody>
          <a:bodyPr wrap="square" rtlCol="0">
            <a:spAutoFit/>
          </a:bodyPr>
          <a:lstStyle/>
          <a:p>
            <a:pPr algn="ctr"/>
            <a:r>
              <a:rPr lang="es-CO" sz="4400" b="1" dirty="0">
                <a:solidFill>
                  <a:schemeClr val="tx2"/>
                </a:solidFill>
              </a:rPr>
              <a:t>Ventas de Inmuebles con valor inferior al avaluó catastral. </a:t>
            </a:r>
            <a:endParaRPr lang="es-ES" sz="4400" b="1" dirty="0">
              <a:solidFill>
                <a:schemeClr val="tx2"/>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grpSp>
        <p:nvGrpSpPr>
          <p:cNvPr id="13" name="Grupo 12">
            <a:extLst>
              <a:ext uri="{FF2B5EF4-FFF2-40B4-BE49-F238E27FC236}">
                <a16:creationId xmlns:a16="http://schemas.microsoft.com/office/drawing/2014/main" id="{EEF3B896-AB36-4ED9-9746-15E4DAFCCC40}"/>
              </a:ext>
            </a:extLst>
          </p:cNvPr>
          <p:cNvGrpSpPr/>
          <p:nvPr/>
        </p:nvGrpSpPr>
        <p:grpSpPr>
          <a:xfrm>
            <a:off x="3095069" y="3268054"/>
            <a:ext cx="5347981" cy="1689002"/>
            <a:chOff x="3421157" y="899180"/>
            <a:chExt cx="3920922" cy="2067419"/>
          </a:xfrm>
        </p:grpSpPr>
        <p:grpSp>
          <p:nvGrpSpPr>
            <p:cNvPr id="14" name="Grupo 13">
              <a:extLst>
                <a:ext uri="{FF2B5EF4-FFF2-40B4-BE49-F238E27FC236}">
                  <a16:creationId xmlns:a16="http://schemas.microsoft.com/office/drawing/2014/main" id="{6BC3C184-D0E7-489F-A74C-DDB94D143E9A}"/>
                </a:ext>
              </a:extLst>
            </p:cNvPr>
            <p:cNvGrpSpPr/>
            <p:nvPr/>
          </p:nvGrpSpPr>
          <p:grpSpPr>
            <a:xfrm>
              <a:off x="3421157" y="899180"/>
              <a:ext cx="3920922" cy="2067419"/>
              <a:chOff x="1104475" y="1047384"/>
              <a:chExt cx="3996422" cy="1947486"/>
            </a:xfrm>
            <a:solidFill>
              <a:schemeClr val="accent6">
                <a:lumMod val="40000"/>
                <a:lumOff val="60000"/>
              </a:schemeClr>
            </a:solidFill>
          </p:grpSpPr>
          <p:sp>
            <p:nvSpPr>
              <p:cNvPr id="16" name="Elipse 15">
                <a:extLst>
                  <a:ext uri="{FF2B5EF4-FFF2-40B4-BE49-F238E27FC236}">
                    <a16:creationId xmlns:a16="http://schemas.microsoft.com/office/drawing/2014/main" id="{21DF3A06-5D22-4088-B3B5-2921AF10E02C}"/>
                  </a:ext>
                </a:extLst>
              </p:cNvPr>
              <p:cNvSpPr/>
              <p:nvPr/>
            </p:nvSpPr>
            <p:spPr>
              <a:xfrm>
                <a:off x="1104475" y="1047384"/>
                <a:ext cx="3996422" cy="1947486"/>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F2024436-F0A7-4E2B-AB43-2020E3D7B098}"/>
                  </a:ext>
                </a:extLst>
              </p:cNvPr>
              <p:cNvSpPr/>
              <p:nvPr/>
            </p:nvSpPr>
            <p:spPr>
              <a:xfrm>
                <a:off x="1343043" y="1644078"/>
                <a:ext cx="3482550" cy="755146"/>
              </a:xfrm>
              <a:prstGeom prst="rect">
                <a:avLst/>
              </a:prstGeom>
              <a:grpFill/>
            </p:spPr>
            <p:txBody>
              <a:bodyPr wrap="square">
                <a:spAutoFit/>
              </a:bodyPr>
              <a:lstStyle/>
              <a:p>
                <a:pPr algn="ctr"/>
                <a:r>
                  <a:rPr lang="es-ES" b="1" dirty="0"/>
                  <a:t>Sesión 115 de 2016, la Junta Directiva señaló el precio base de venta = Avaluó Catastral</a:t>
                </a:r>
                <a:endParaRPr lang="es-CO" dirty="0"/>
              </a:p>
            </p:txBody>
          </p:sp>
        </p:grpSp>
        <p:sp>
          <p:nvSpPr>
            <p:cNvPr id="15" name="CuadroTexto 14">
              <a:extLst>
                <a:ext uri="{FF2B5EF4-FFF2-40B4-BE49-F238E27FC236}">
                  <a16:creationId xmlns:a16="http://schemas.microsoft.com/office/drawing/2014/main" id="{E039C786-A05B-42A4-B2EB-B7CB431C98B7}"/>
                </a:ext>
              </a:extLst>
            </p:cNvPr>
            <p:cNvSpPr txBox="1"/>
            <p:nvPr/>
          </p:nvSpPr>
          <p:spPr>
            <a:xfrm>
              <a:off x="4774950" y="1080541"/>
              <a:ext cx="1213335" cy="452080"/>
            </a:xfrm>
            <a:prstGeom prst="rect">
              <a:avLst/>
            </a:prstGeom>
            <a:noFill/>
          </p:spPr>
          <p:txBody>
            <a:bodyPr wrap="square" rtlCol="0">
              <a:spAutoFit/>
            </a:bodyPr>
            <a:lstStyle/>
            <a:p>
              <a:r>
                <a:rPr lang="es-CO" b="1" dirty="0">
                  <a:solidFill>
                    <a:schemeClr val="accent1">
                      <a:lumMod val="75000"/>
                    </a:schemeClr>
                  </a:solidFill>
                  <a:latin typeface="Arial Narrow" panose="020B0606020202030204" pitchFamily="34" charset="0"/>
                </a:rPr>
                <a:t>ANTECEDENTE</a:t>
              </a:r>
            </a:p>
          </p:txBody>
        </p:sp>
      </p:grpSp>
    </p:spTree>
    <p:extLst>
      <p:ext uri="{BB962C8B-B14F-4D97-AF65-F5344CB8AC3E}">
        <p14:creationId xmlns:p14="http://schemas.microsoft.com/office/powerpoint/2010/main" val="39593859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5" name="Rectángulo 4">
            <a:extLst>
              <a:ext uri="{FF2B5EF4-FFF2-40B4-BE49-F238E27FC236}">
                <a16:creationId xmlns:a16="http://schemas.microsoft.com/office/drawing/2014/main" id="{F2090ED3-D404-4E78-B39A-A8F09058095F}"/>
              </a:ext>
            </a:extLst>
          </p:cNvPr>
          <p:cNvSpPr/>
          <p:nvPr/>
        </p:nvSpPr>
        <p:spPr>
          <a:xfrm>
            <a:off x="3120476" y="1448367"/>
            <a:ext cx="4600429" cy="20674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t>DECRETO 1420 DE 1998 – DEFINICION VALOR COMERCIAL</a:t>
            </a:r>
          </a:p>
          <a:p>
            <a:pPr algn="ctr"/>
            <a:endParaRPr lang="es-CO" sz="1400" b="1" dirty="0"/>
          </a:p>
          <a:p>
            <a:pPr algn="ctr"/>
            <a:r>
              <a:rPr lang="es-CO" sz="1400" b="1" i="1" dirty="0"/>
              <a:t>Artículo 2º.- Se entiende por valor comercial de un inmueble el precio más favorable por el cual éste se transaría en un mercado donde el comprador y el vendedor actuarían libremente, con el conocimiento de las condiciones físicas y jurídicas que afectan el bien.</a:t>
            </a:r>
          </a:p>
        </p:txBody>
      </p:sp>
      <p:sp>
        <p:nvSpPr>
          <p:cNvPr id="14" name="Rectángulo 13">
            <a:extLst>
              <a:ext uri="{FF2B5EF4-FFF2-40B4-BE49-F238E27FC236}">
                <a16:creationId xmlns:a16="http://schemas.microsoft.com/office/drawing/2014/main" id="{C1ADC773-E2D6-45AC-B6E7-799DEC2703D8}"/>
              </a:ext>
            </a:extLst>
          </p:cNvPr>
          <p:cNvSpPr/>
          <p:nvPr/>
        </p:nvSpPr>
        <p:spPr>
          <a:xfrm>
            <a:off x="5726424" y="3840001"/>
            <a:ext cx="4600429" cy="20674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t> CONCEPTO DE LESION ENORME</a:t>
            </a:r>
          </a:p>
          <a:p>
            <a:pPr algn="ctr"/>
            <a:endParaRPr lang="es-ES" sz="1400" b="1" dirty="0"/>
          </a:p>
          <a:p>
            <a:pPr algn="ctr"/>
            <a:r>
              <a:rPr lang="es-ES" sz="1400" b="1" dirty="0"/>
              <a:t>Artículo 1947 del Código Civil: </a:t>
            </a:r>
            <a:r>
              <a:rPr lang="es-ES" sz="1400" b="1" i="1" dirty="0"/>
              <a:t>“E</a:t>
            </a:r>
            <a:r>
              <a:rPr lang="es-CO" sz="1400" b="1" i="1" dirty="0"/>
              <a:t>l vendedor sufre lesión enorme cuando el precio que recibe es inferior a la mitad del justo precio de la cosa que vende; y el comprador a su vez sufre lesión enorme, cuando el justo precio de la cosa que compra es inferior a la mitad del precio que paga por ella.”</a:t>
            </a:r>
            <a:r>
              <a:rPr lang="es-CO" dirty="0"/>
              <a:t>.</a:t>
            </a:r>
          </a:p>
        </p:txBody>
      </p:sp>
      <p:sp>
        <p:nvSpPr>
          <p:cNvPr id="16" name="Rectángulo 15">
            <a:extLst>
              <a:ext uri="{FF2B5EF4-FFF2-40B4-BE49-F238E27FC236}">
                <a16:creationId xmlns:a16="http://schemas.microsoft.com/office/drawing/2014/main" id="{4B8E664E-8A5B-4532-AD3B-97C212E39CE6}"/>
              </a:ext>
            </a:extLst>
          </p:cNvPr>
          <p:cNvSpPr/>
          <p:nvPr/>
        </p:nvSpPr>
        <p:spPr>
          <a:xfrm>
            <a:off x="696057" y="3811282"/>
            <a:ext cx="4600429" cy="20674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p>
          <a:p>
            <a:pPr algn="ctr"/>
            <a:r>
              <a:rPr lang="es-CO" sz="1400" b="1" dirty="0"/>
              <a:t>LEY 223 DE 1995 (EFECTOS TRIBUTARIOS)  – CONCEPTO DE BASE GRAVABLE:</a:t>
            </a:r>
          </a:p>
          <a:p>
            <a:pPr algn="ctr"/>
            <a:r>
              <a:rPr lang="es-CO" sz="1400" b="1" i="1" dirty="0"/>
              <a:t>Artículo 229: Esta Constituido por el valor incorporado en el documento que contiene el acto, contrato o negocio jurídico (…) Cuando el acto, contrato o negocio jurídico se refiera a bienes inmuebles, el valor no podrá ser inferior al del avalúo catastral, el autoevalúo, el valor del remate o de la adjudicación, según el caso. </a:t>
            </a:r>
            <a:endParaRPr lang="es-CO" sz="1400" b="1" dirty="0"/>
          </a:p>
          <a:p>
            <a:pPr algn="ctr"/>
            <a:endParaRPr lang="es-CO" sz="1400" b="1" dirty="0"/>
          </a:p>
          <a:p>
            <a:pPr algn="ctr"/>
            <a:endParaRPr lang="es-CO" dirty="0"/>
          </a:p>
        </p:txBody>
      </p:sp>
      <p:sp>
        <p:nvSpPr>
          <p:cNvPr id="18" name="Rectángulo 17">
            <a:extLst>
              <a:ext uri="{FF2B5EF4-FFF2-40B4-BE49-F238E27FC236}">
                <a16:creationId xmlns:a16="http://schemas.microsoft.com/office/drawing/2014/main" id="{573992E6-EA4E-4725-9836-3658001953E4}"/>
              </a:ext>
            </a:extLst>
          </p:cNvPr>
          <p:cNvSpPr/>
          <p:nvPr/>
        </p:nvSpPr>
        <p:spPr>
          <a:xfrm>
            <a:off x="3045851" y="840669"/>
            <a:ext cx="4600429" cy="2705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LEGISLACIÓN APLICABLE</a:t>
            </a:r>
          </a:p>
        </p:txBody>
      </p:sp>
    </p:spTree>
    <p:extLst>
      <p:ext uri="{BB962C8B-B14F-4D97-AF65-F5344CB8AC3E}">
        <p14:creationId xmlns:p14="http://schemas.microsoft.com/office/powerpoint/2010/main" val="228957003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205378-5B33-498D-97B2-A628493BD95A}"/>
              </a:ext>
            </a:extLst>
          </p:cNvPr>
          <p:cNvSpPr>
            <a:spLocks noGrp="1"/>
          </p:cNvSpPr>
          <p:nvPr>
            <p:ph type="title"/>
          </p:nvPr>
        </p:nvSpPr>
        <p:spPr>
          <a:xfrm>
            <a:off x="4558501" y="1154077"/>
            <a:ext cx="2465508" cy="464041"/>
          </a:xfrm>
        </p:spPr>
        <p:txBody>
          <a:bodyPr>
            <a:normAutofit/>
          </a:bodyPr>
          <a:lstStyle/>
          <a:p>
            <a:pPr algn="ctr"/>
            <a:r>
              <a:rPr lang="es-ES" sz="2400" b="1" dirty="0">
                <a:solidFill>
                  <a:srgbClr val="000A8B"/>
                </a:solidFill>
                <a:latin typeface="+mn-lt"/>
                <a:ea typeface="+mn-ea"/>
                <a:cs typeface="+mn-cs"/>
              </a:rPr>
              <a:t>CONCLUSIÓN </a:t>
            </a:r>
            <a:endParaRPr lang="es-CO" sz="2400" b="1" dirty="0">
              <a:solidFill>
                <a:srgbClr val="000A8B"/>
              </a:solidFill>
              <a:latin typeface="+mn-lt"/>
              <a:ea typeface="+mn-ea"/>
              <a:cs typeface="+mn-cs"/>
            </a:endParaRPr>
          </a:p>
        </p:txBody>
      </p:sp>
      <p:sp>
        <p:nvSpPr>
          <p:cNvPr id="4" name="Rectangle 1">
            <a:extLst>
              <a:ext uri="{FF2B5EF4-FFF2-40B4-BE49-F238E27FC236}">
                <a16:creationId xmlns:a16="http://schemas.microsoft.com/office/drawing/2014/main" id="{6C3B56B2-76EF-42E8-890A-1E4B029684E3}"/>
              </a:ext>
            </a:extLst>
          </p:cNvPr>
          <p:cNvSpPr>
            <a:spLocks noGrp="1" noChangeArrowheads="1"/>
          </p:cNvSpPr>
          <p:nvPr>
            <p:ph idx="1"/>
          </p:nvPr>
        </p:nvSpPr>
        <p:spPr bwMode="auto">
          <a:xfrm>
            <a:off x="1393427" y="1766883"/>
            <a:ext cx="8795657" cy="1962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indent="0" algn="just" defTabSz="914400" eaLnBrk="0" fontAlgn="base" hangingPunct="0">
              <a:spcBef>
                <a:spcPct val="0"/>
              </a:spcBef>
              <a:spcAft>
                <a:spcPct val="0"/>
              </a:spcAft>
              <a:buNone/>
            </a:pPr>
            <a:r>
              <a:rPr lang="es-ES" altLang="es-CO" sz="2700" b="1" dirty="0"/>
              <a:t>No existe prohibición legal para vender inmuebles del FRISCO por debajo del avaluó catastral en los eventos que el valor comercial este determinado técnicamente y de acuerdo a los parámetros establecidos en la metodología de administración.</a:t>
            </a:r>
          </a:p>
        </p:txBody>
      </p:sp>
      <p:sp>
        <p:nvSpPr>
          <p:cNvPr id="5" name="Rectángulo 4">
            <a:extLst>
              <a:ext uri="{FF2B5EF4-FFF2-40B4-BE49-F238E27FC236}">
                <a16:creationId xmlns:a16="http://schemas.microsoft.com/office/drawing/2014/main" id="{C9D2D434-D3D4-472D-A2B7-2458F7AD56A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a:extLst>
              <a:ext uri="{FF2B5EF4-FFF2-40B4-BE49-F238E27FC236}">
                <a16:creationId xmlns:a16="http://schemas.microsoft.com/office/drawing/2014/main" id="{D84A386C-5DC2-42E1-8F3B-00B169418C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CFDCCF58-B1B7-4273-8E42-69111F5CCE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9" name="CuadroTexto 8">
            <a:extLst>
              <a:ext uri="{FF2B5EF4-FFF2-40B4-BE49-F238E27FC236}">
                <a16:creationId xmlns:a16="http://schemas.microsoft.com/office/drawing/2014/main" id="{5ABC0DA9-9AF2-4E29-99D7-FEED6DDC5726}"/>
              </a:ext>
            </a:extLst>
          </p:cNvPr>
          <p:cNvSpPr txBox="1"/>
          <p:nvPr/>
        </p:nvSpPr>
        <p:spPr>
          <a:xfrm>
            <a:off x="6474239" y="6536690"/>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
        <p:nvSpPr>
          <p:cNvPr id="3" name="Rectángulo 2">
            <a:extLst>
              <a:ext uri="{FF2B5EF4-FFF2-40B4-BE49-F238E27FC236}">
                <a16:creationId xmlns:a16="http://schemas.microsoft.com/office/drawing/2014/main" id="{F73F5B5E-78C8-482B-B3B5-75F4094240DD}"/>
              </a:ext>
            </a:extLst>
          </p:cNvPr>
          <p:cNvSpPr/>
          <p:nvPr/>
        </p:nvSpPr>
        <p:spPr>
          <a:xfrm>
            <a:off x="4239977" y="3877724"/>
            <a:ext cx="2884444" cy="461665"/>
          </a:xfrm>
          <a:prstGeom prst="rect">
            <a:avLst/>
          </a:prstGeom>
        </p:spPr>
        <p:txBody>
          <a:bodyPr wrap="none">
            <a:spAutoFit/>
          </a:bodyPr>
          <a:lstStyle/>
          <a:p>
            <a:r>
              <a:rPr lang="es-ES" sz="2400" b="1" dirty="0">
                <a:solidFill>
                  <a:srgbClr val="000A8B"/>
                </a:solidFill>
              </a:rPr>
              <a:t>CAMBIO PROPUESTO</a:t>
            </a:r>
            <a:endParaRPr lang="es-CO" sz="2400" b="1" dirty="0">
              <a:solidFill>
                <a:srgbClr val="000A8B"/>
              </a:solidFill>
            </a:endParaRPr>
          </a:p>
        </p:txBody>
      </p:sp>
      <p:sp>
        <p:nvSpPr>
          <p:cNvPr id="10" name="Rectangle 1">
            <a:extLst>
              <a:ext uri="{FF2B5EF4-FFF2-40B4-BE49-F238E27FC236}">
                <a16:creationId xmlns:a16="http://schemas.microsoft.com/office/drawing/2014/main" id="{704CCA35-88F7-49DB-A138-72888BE6CCEB}"/>
              </a:ext>
            </a:extLst>
          </p:cNvPr>
          <p:cNvSpPr txBox="1">
            <a:spLocks noChangeArrowheads="1"/>
          </p:cNvSpPr>
          <p:nvPr/>
        </p:nvSpPr>
        <p:spPr bwMode="auto">
          <a:xfrm>
            <a:off x="1393427" y="4655944"/>
            <a:ext cx="8795657" cy="840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eaLnBrk="0" fontAlgn="base" hangingPunct="0">
              <a:spcBef>
                <a:spcPct val="0"/>
              </a:spcBef>
              <a:spcAft>
                <a:spcPct val="0"/>
              </a:spcAft>
              <a:buNone/>
            </a:pPr>
            <a:r>
              <a:rPr lang="es-ES" altLang="es-CO" sz="2700" b="1" dirty="0"/>
              <a:t>Fijar como precio base de venta, el avaluó comercial, siempre que esté no sea inferior al 50% del avaluó catastral.</a:t>
            </a:r>
          </a:p>
        </p:txBody>
      </p:sp>
    </p:spTree>
    <p:extLst>
      <p:ext uri="{BB962C8B-B14F-4D97-AF65-F5344CB8AC3E}">
        <p14:creationId xmlns:p14="http://schemas.microsoft.com/office/powerpoint/2010/main" val="238787047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468808" y="3013501"/>
            <a:ext cx="9143999" cy="830997"/>
          </a:xfrm>
          <a:prstGeom prst="rect">
            <a:avLst/>
          </a:prstGeom>
          <a:noFill/>
        </p:spPr>
        <p:txBody>
          <a:bodyPr wrap="square" rtlCol="0">
            <a:spAutoFit/>
          </a:bodyPr>
          <a:lstStyle/>
          <a:p>
            <a:pPr algn="ctr"/>
            <a:r>
              <a:rPr lang="es-ES" sz="4800" b="1" dirty="0">
                <a:solidFill>
                  <a:srgbClr val="002060"/>
                </a:solidFill>
              </a:rPr>
              <a:t>6. PROPOSICIONES Y VARIOS </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6" name="Conector recto 5">
            <a:extLst>
              <a:ext uri="{FF2B5EF4-FFF2-40B4-BE49-F238E27FC236}">
                <a16:creationId xmlns:a16="http://schemas.microsoft.com/office/drawing/2014/main" id="{304FF688-FE8E-43C5-8B06-047FE0D7DF7A}"/>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8" name="Conector recto 7">
            <a:extLst>
              <a:ext uri="{FF2B5EF4-FFF2-40B4-BE49-F238E27FC236}">
                <a16:creationId xmlns:a16="http://schemas.microsoft.com/office/drawing/2014/main" id="{E59E30C5-7DD1-4998-92D7-C021FC028351}"/>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573361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CuadroTexto 10">
            <a:extLst>
              <a:ext uri="{FF2B5EF4-FFF2-40B4-BE49-F238E27FC236}">
                <a16:creationId xmlns:a16="http://schemas.microsoft.com/office/drawing/2014/main" id="{0DFE8DEE-6066-4B3A-B230-CC7E81406569}"/>
              </a:ext>
            </a:extLst>
          </p:cNvPr>
          <p:cNvSpPr txBox="1"/>
          <p:nvPr/>
        </p:nvSpPr>
        <p:spPr>
          <a:xfrm>
            <a:off x="8601074"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Regional Centro Oriente</a:t>
            </a:r>
          </a:p>
        </p:txBody>
      </p:sp>
      <p:sp>
        <p:nvSpPr>
          <p:cNvPr id="12" name="Rectángulo 11">
            <a:extLst>
              <a:ext uri="{FF2B5EF4-FFF2-40B4-BE49-F238E27FC236}">
                <a16:creationId xmlns:a16="http://schemas.microsoft.com/office/drawing/2014/main" id="{459F3A60-DB02-4536-9A7C-557BE2277895}"/>
              </a:ext>
            </a:extLst>
          </p:cNvPr>
          <p:cNvSpPr/>
          <p:nvPr/>
        </p:nvSpPr>
        <p:spPr>
          <a:xfrm>
            <a:off x="12701"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FCCB5F03-5954-4937-A01B-01F4F0BFB774}"/>
              </a:ext>
            </a:extLst>
          </p:cNvPr>
          <p:cNvSpPr txBox="1"/>
          <p:nvPr/>
        </p:nvSpPr>
        <p:spPr>
          <a:xfrm>
            <a:off x="8713787" y="654050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Regional Centro Oriente</a:t>
            </a:r>
          </a:p>
        </p:txBody>
      </p:sp>
      <p:sp>
        <p:nvSpPr>
          <p:cNvPr id="4" name="CuadroTexto 3">
            <a:extLst>
              <a:ext uri="{FF2B5EF4-FFF2-40B4-BE49-F238E27FC236}">
                <a16:creationId xmlns:a16="http://schemas.microsoft.com/office/drawing/2014/main" id="{E4F97D95-BA0F-48A6-8424-DBECAA0D6CA3}"/>
              </a:ext>
            </a:extLst>
          </p:cNvPr>
          <p:cNvSpPr txBox="1"/>
          <p:nvPr/>
        </p:nvSpPr>
        <p:spPr>
          <a:xfrm>
            <a:off x="260649" y="2155840"/>
            <a:ext cx="11488093" cy="2308324"/>
          </a:xfrm>
          <a:prstGeom prst="rect">
            <a:avLst/>
          </a:prstGeom>
          <a:noFill/>
        </p:spPr>
        <p:txBody>
          <a:bodyPr wrap="square" rtlCol="0">
            <a:spAutoFit/>
          </a:bodyPr>
          <a:lstStyle/>
          <a:p>
            <a:endParaRPr lang="es-CO" b="1" dirty="0">
              <a:latin typeface="Arial" panose="020B0604020202020204" pitchFamily="34" charset="0"/>
              <a:cs typeface="Arial" panose="020B0604020202020204" pitchFamily="34" charset="0"/>
            </a:endParaRPr>
          </a:p>
          <a:p>
            <a:endParaRPr lang="es-CO" b="1" dirty="0">
              <a:latin typeface="Arial" panose="020B0604020202020204" pitchFamily="34" charset="0"/>
              <a:cs typeface="Arial" panose="020B0604020202020204" pitchFamily="34" charset="0"/>
            </a:endParaRPr>
          </a:p>
          <a:p>
            <a:endParaRPr lang="es-CO" dirty="0"/>
          </a:p>
          <a:p>
            <a:endParaRPr lang="es-CO" dirty="0"/>
          </a:p>
          <a:p>
            <a:pPr lvl="1"/>
            <a:endParaRPr lang="es-CO" dirty="0"/>
          </a:p>
          <a:p>
            <a:pPr lvl="1"/>
            <a:endParaRPr lang="es-CO" dirty="0"/>
          </a:p>
          <a:p>
            <a:pPr lvl="1"/>
            <a:endParaRPr lang="es-CO" dirty="0"/>
          </a:p>
          <a:p>
            <a:pPr lvl="1"/>
            <a:endParaRPr lang="es-CO" dirty="0"/>
          </a:p>
        </p:txBody>
      </p:sp>
      <p:pic>
        <p:nvPicPr>
          <p:cNvPr id="2" name="Imagen 1">
            <a:extLst>
              <a:ext uri="{FF2B5EF4-FFF2-40B4-BE49-F238E27FC236}">
                <a16:creationId xmlns:a16="http://schemas.microsoft.com/office/drawing/2014/main" id="{D53716E8-9FF4-47F8-B4FF-59B8F45E1788}"/>
              </a:ext>
            </a:extLst>
          </p:cNvPr>
          <p:cNvPicPr>
            <a:picLocks noChangeAspect="1"/>
          </p:cNvPicPr>
          <p:nvPr/>
        </p:nvPicPr>
        <p:blipFill rotWithShape="1">
          <a:blip r:embed="rId4"/>
          <a:srcRect l="59143" t="16762" r="3636" b="59745"/>
          <a:stretch/>
        </p:blipFill>
        <p:spPr>
          <a:xfrm>
            <a:off x="1071155" y="1350296"/>
            <a:ext cx="10399386" cy="3691967"/>
          </a:xfrm>
          <a:prstGeom prst="rect">
            <a:avLst/>
          </a:prstGeom>
        </p:spPr>
      </p:pic>
    </p:spTree>
    <p:extLst>
      <p:ext uri="{BB962C8B-B14F-4D97-AF65-F5344CB8AC3E}">
        <p14:creationId xmlns:p14="http://schemas.microsoft.com/office/powerpoint/2010/main" val="231512827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28372</TotalTime>
  <Words>6177</Words>
  <Application>Microsoft Office PowerPoint</Application>
  <PresentationFormat>Panorámica</PresentationFormat>
  <Paragraphs>910</Paragraphs>
  <Slides>95</Slides>
  <Notes>20</Notes>
  <HiddenSlides>0</HiddenSlides>
  <MMClips>0</MMClips>
  <ScaleCrop>false</ScaleCrop>
  <HeadingPairs>
    <vt:vector size="8" baseType="variant">
      <vt:variant>
        <vt:lpstr>Fuentes usadas</vt:lpstr>
      </vt:variant>
      <vt:variant>
        <vt:i4>9</vt:i4>
      </vt:variant>
      <vt:variant>
        <vt:lpstr>Tema</vt:lpstr>
      </vt:variant>
      <vt:variant>
        <vt:i4>1</vt:i4>
      </vt:variant>
      <vt:variant>
        <vt:lpstr>Servidores OLE incrustados</vt:lpstr>
      </vt:variant>
      <vt:variant>
        <vt:i4>1</vt:i4>
      </vt:variant>
      <vt:variant>
        <vt:lpstr>Títulos de diapositiva</vt:lpstr>
      </vt:variant>
      <vt:variant>
        <vt:i4>95</vt:i4>
      </vt:variant>
    </vt:vector>
  </HeadingPairs>
  <TitlesOfParts>
    <vt:vector size="106" baseType="lpstr">
      <vt:lpstr>Arial</vt:lpstr>
      <vt:lpstr>Arial Narrow</vt:lpstr>
      <vt:lpstr>Calibri</vt:lpstr>
      <vt:lpstr>Corbel</vt:lpstr>
      <vt:lpstr>Gabriola</vt:lpstr>
      <vt:lpstr>GeosansLight</vt:lpstr>
      <vt:lpstr>Lato Bold</vt:lpstr>
      <vt:lpstr>Lato Regular</vt:lpstr>
      <vt:lpstr>Wingdings</vt:lpstr>
      <vt:lpstr>Tema de Office</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Después de los máximos históricos alcanzados en octubre, las ventas VIS y No VIS continúan mostrando altos niveles</vt:lpstr>
      <vt:lpstr>Presentación de PowerPoint</vt:lpstr>
      <vt:lpstr>Presentación de PowerPoint</vt:lpstr>
      <vt:lpstr>Presentación de PowerPoint</vt:lpstr>
      <vt:lpstr>Presentación de PowerPoint</vt:lpstr>
      <vt:lpstr>La rotación trimestral No VIS mejora frente a la de hace un año, gracias a la reducción de la oferta y el aumento en las ventas</vt:lpstr>
      <vt:lpstr>Presentación de PowerPoint</vt:lpstr>
      <vt:lpstr>Presentación de PowerPoint</vt:lpstr>
      <vt:lpstr>Presentación de PowerPoint</vt:lpstr>
      <vt:lpstr>Los precios de vivienda No VIS se valorizaron, cerca de 2 puntos reales.  </vt:lpstr>
      <vt:lpstr>Presentación de PowerPoint</vt:lpstr>
      <vt:lpstr>Presentación de PowerPoint</vt:lpstr>
      <vt:lpstr>Presentación de PowerPoint</vt:lpstr>
      <vt:lpstr>Presentación de PowerPoint</vt:lpstr>
      <vt:lpstr>Evolución Oferta Nueva Neta (Mts2) Comercio Nacional  (Trimestre Móvil) </vt:lpstr>
      <vt:lpstr>Evolución Oferta Nueva Neta (Mts2) Comercio Nacional  (Trimestre Móvil) </vt:lpstr>
      <vt:lpstr>Oferta Disponible vs Ventas Comercio Nacional</vt:lpstr>
      <vt:lpstr>Evolución Rotación Anual Comercio Nacional </vt:lpstr>
      <vt:lpstr>Evolución Porcentaje de Vacancia</vt:lpstr>
      <vt:lpstr>Proyectos Nuevos Comercio Trimestre Octubre – Diciembre 2020</vt:lpstr>
      <vt:lpstr>Presentación de PowerPoint</vt:lpstr>
      <vt:lpstr>Evolución Oferta Nueva Neta (Mts2) Oficinas Nacional  (Trimestre Móvil) </vt:lpstr>
      <vt:lpstr>Evolución Oferta Nueva Neta (Mts2) Oficinas Nacional  (Trimestre Móvil) </vt:lpstr>
      <vt:lpstr>Oferta Disponible vs Ventas Oficinas Nacional</vt:lpstr>
      <vt:lpstr>Evolución Rotación Anual Oficinas Nacional </vt:lpstr>
      <vt:lpstr>Absorción de oficinas en Bogotá</vt:lpstr>
      <vt:lpstr>Proyectos Nuevos Oficinas Trimestre Octubre – Diciembre 2020</vt:lpstr>
      <vt:lpstr>Presentación de PowerPoint</vt:lpstr>
      <vt:lpstr>Evolución Oferta Nueva Neta (Mts2) Bodegas Nacional  (Trimestre Móvil) </vt:lpstr>
      <vt:lpstr>Evolución Oferta Nueva Neta (Mts2) Bodegas Nacional  (Trimestre Móvil) </vt:lpstr>
      <vt:lpstr>Oferta Disponible vs Ventas Bodegas Nacional</vt:lpstr>
      <vt:lpstr>Evolución Rotación Anual Bodegas Nacional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retención en la fuente SOBRE honorarios DE miembros de junta directiva de sae</vt:lpstr>
      <vt:lpstr>Modalidad Nº 1: Artículo 392 del Estatuto Tributario  </vt:lpstr>
      <vt:lpstr>Modalidad Nº 2: Parágrafo 2 del artículo 383 del Estatuto Tributario  </vt:lpstr>
      <vt:lpstr>Conclusiones</vt:lpstr>
      <vt:lpstr>Conclusiones</vt:lpstr>
      <vt:lpstr>Presentación de PowerPoint</vt:lpstr>
      <vt:lpstr>Presentación de PowerPoint</vt:lpstr>
      <vt:lpstr>Presentación de PowerPoint</vt:lpstr>
      <vt:lpstr>Presentación de PowerPoint</vt:lpstr>
      <vt:lpstr>CONCLUSIÓN </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476</cp:revision>
  <cp:lastPrinted>2020-01-27T16:15:03Z</cp:lastPrinted>
  <dcterms:created xsi:type="dcterms:W3CDTF">2015-02-19T23:51:59Z</dcterms:created>
  <dcterms:modified xsi:type="dcterms:W3CDTF">2021-02-23T21:35:52Z</dcterms:modified>
</cp:coreProperties>
</file>